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0"/>
  </p:notesMasterIdLst>
  <p:sldIdLst>
    <p:sldId id="468" r:id="rId2"/>
    <p:sldId id="261" r:id="rId3"/>
    <p:sldId id="267" r:id="rId4"/>
    <p:sldId id="266" r:id="rId5"/>
    <p:sldId id="259" r:id="rId6"/>
    <p:sldId id="294" r:id="rId7"/>
    <p:sldId id="295" r:id="rId8"/>
    <p:sldId id="264" r:id="rId9"/>
    <p:sldId id="296" r:id="rId10"/>
    <p:sldId id="297" r:id="rId11"/>
    <p:sldId id="417" r:id="rId12"/>
    <p:sldId id="418" r:id="rId13"/>
    <p:sldId id="419" r:id="rId14"/>
    <p:sldId id="420" r:id="rId15"/>
    <p:sldId id="421" r:id="rId16"/>
    <p:sldId id="422" r:id="rId17"/>
    <p:sldId id="298" r:id="rId18"/>
    <p:sldId id="299" r:id="rId19"/>
    <p:sldId id="300" r:id="rId20"/>
    <p:sldId id="275" r:id="rId21"/>
    <p:sldId id="309" r:id="rId22"/>
    <p:sldId id="310" r:id="rId23"/>
    <p:sldId id="312" r:id="rId24"/>
    <p:sldId id="313" r:id="rId25"/>
    <p:sldId id="316" r:id="rId26"/>
    <p:sldId id="318" r:id="rId27"/>
    <p:sldId id="423" r:id="rId28"/>
    <p:sldId id="321" r:id="rId29"/>
    <p:sldId id="424" r:id="rId30"/>
    <p:sldId id="425" r:id="rId31"/>
    <p:sldId id="426" r:id="rId32"/>
    <p:sldId id="322" r:id="rId33"/>
    <p:sldId id="427" r:id="rId34"/>
    <p:sldId id="323" r:id="rId35"/>
    <p:sldId id="324" r:id="rId36"/>
    <p:sldId id="326" r:id="rId37"/>
    <p:sldId id="428" r:id="rId38"/>
    <p:sldId id="429" r:id="rId39"/>
    <p:sldId id="328" r:id="rId40"/>
    <p:sldId id="329" r:id="rId41"/>
    <p:sldId id="330" r:id="rId42"/>
    <p:sldId id="332" r:id="rId43"/>
    <p:sldId id="333" r:id="rId44"/>
    <p:sldId id="431" r:id="rId45"/>
    <p:sldId id="432" r:id="rId46"/>
    <p:sldId id="433" r:id="rId47"/>
    <p:sldId id="434" r:id="rId48"/>
    <p:sldId id="435" r:id="rId49"/>
    <p:sldId id="337" r:id="rId50"/>
    <p:sldId id="436" r:id="rId51"/>
    <p:sldId id="437" r:id="rId52"/>
    <p:sldId id="338" r:id="rId53"/>
    <p:sldId id="339" r:id="rId54"/>
    <p:sldId id="341" r:id="rId55"/>
    <p:sldId id="292" r:id="rId56"/>
    <p:sldId id="260" r:id="rId57"/>
    <p:sldId id="438" r:id="rId58"/>
    <p:sldId id="344" r:id="rId59"/>
    <p:sldId id="348" r:id="rId60"/>
    <p:sldId id="349" r:id="rId61"/>
    <p:sldId id="439" r:id="rId62"/>
    <p:sldId id="351" r:id="rId63"/>
    <p:sldId id="353" r:id="rId64"/>
    <p:sldId id="440" r:id="rId65"/>
    <p:sldId id="355" r:id="rId66"/>
    <p:sldId id="441" r:id="rId67"/>
    <p:sldId id="442" r:id="rId68"/>
    <p:sldId id="443" r:id="rId69"/>
    <p:sldId id="444" r:id="rId70"/>
    <p:sldId id="445" r:id="rId71"/>
    <p:sldId id="356" r:id="rId72"/>
    <p:sldId id="357" r:id="rId73"/>
    <p:sldId id="365" r:id="rId74"/>
    <p:sldId id="446" r:id="rId75"/>
    <p:sldId id="366" r:id="rId76"/>
    <p:sldId id="447" r:id="rId77"/>
    <p:sldId id="448" r:id="rId78"/>
    <p:sldId id="449" r:id="rId79"/>
    <p:sldId id="450" r:id="rId80"/>
    <p:sldId id="451" r:id="rId81"/>
    <p:sldId id="367" r:id="rId82"/>
    <p:sldId id="452" r:id="rId83"/>
    <p:sldId id="381" r:id="rId84"/>
    <p:sldId id="377" r:id="rId85"/>
    <p:sldId id="376" r:id="rId86"/>
    <p:sldId id="384" r:id="rId87"/>
    <p:sldId id="390" r:id="rId88"/>
    <p:sldId id="385" r:id="rId89"/>
    <p:sldId id="391" r:id="rId90"/>
    <p:sldId id="453" r:id="rId91"/>
    <p:sldId id="389" r:id="rId92"/>
    <p:sldId id="454" r:id="rId93"/>
    <p:sldId id="455" r:id="rId94"/>
    <p:sldId id="388" r:id="rId95"/>
    <p:sldId id="392" r:id="rId96"/>
    <p:sldId id="456" r:id="rId97"/>
    <p:sldId id="386" r:id="rId98"/>
    <p:sldId id="393" r:id="rId99"/>
    <p:sldId id="394" r:id="rId100"/>
    <p:sldId id="395" r:id="rId101"/>
    <p:sldId id="397" r:id="rId102"/>
    <p:sldId id="398" r:id="rId103"/>
    <p:sldId id="457" r:id="rId104"/>
    <p:sldId id="399" r:id="rId105"/>
    <p:sldId id="458" r:id="rId106"/>
    <p:sldId id="459" r:id="rId107"/>
    <p:sldId id="460" r:id="rId108"/>
    <p:sldId id="401" r:id="rId109"/>
    <p:sldId id="405" r:id="rId110"/>
    <p:sldId id="406" r:id="rId111"/>
    <p:sldId id="407" r:id="rId112"/>
    <p:sldId id="461" r:id="rId113"/>
    <p:sldId id="462" r:id="rId114"/>
    <p:sldId id="463" r:id="rId115"/>
    <p:sldId id="404" r:id="rId116"/>
    <p:sldId id="403" r:id="rId117"/>
    <p:sldId id="402" r:id="rId118"/>
    <p:sldId id="374" r:id="rId119"/>
    <p:sldId id="464" r:id="rId120"/>
    <p:sldId id="414" r:id="rId121"/>
    <p:sldId id="378" r:id="rId122"/>
    <p:sldId id="465" r:id="rId123"/>
    <p:sldId id="466" r:id="rId124"/>
    <p:sldId id="415" r:id="rId125"/>
    <p:sldId id="409" r:id="rId126"/>
    <p:sldId id="408" r:id="rId127"/>
    <p:sldId id="467" r:id="rId128"/>
    <p:sldId id="469" r:id="rId12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25/09/2026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a:t>
            </a:fld>
            <a:endParaRPr lang="pt-BR"/>
          </a:p>
        </p:txBody>
      </p:sp>
    </p:spTree>
    <p:extLst>
      <p:ext uri="{BB962C8B-B14F-4D97-AF65-F5344CB8AC3E}">
        <p14:creationId xmlns:p14="http://schemas.microsoft.com/office/powerpoint/2010/main" val="3958464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a:t>
            </a:fld>
            <a:endParaRPr lang="pt-BR"/>
          </a:p>
        </p:txBody>
      </p:sp>
    </p:spTree>
    <p:extLst>
      <p:ext uri="{BB962C8B-B14F-4D97-AF65-F5344CB8AC3E}">
        <p14:creationId xmlns:p14="http://schemas.microsoft.com/office/powerpoint/2010/main" val="1277967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896483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3855648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3248193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3377909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3157477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2939401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1745159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2088103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3669621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4057664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588882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996288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3538158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3007068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1216426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208234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1900499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18227895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953602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1312002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2185790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3992979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34649701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34215624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11108479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2837713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29024059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11751415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37410127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6131181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449972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8089770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48</a:t>
            </a:fld>
            <a:endParaRPr lang="pt-BR"/>
          </a:p>
        </p:txBody>
      </p:sp>
    </p:spTree>
    <p:extLst>
      <p:ext uri="{BB962C8B-B14F-4D97-AF65-F5344CB8AC3E}">
        <p14:creationId xmlns:p14="http://schemas.microsoft.com/office/powerpoint/2010/main" val="35065112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49</a:t>
            </a:fld>
            <a:endParaRPr lang="pt-BR"/>
          </a:p>
        </p:txBody>
      </p:sp>
    </p:spTree>
    <p:extLst>
      <p:ext uri="{BB962C8B-B14F-4D97-AF65-F5344CB8AC3E}">
        <p14:creationId xmlns:p14="http://schemas.microsoft.com/office/powerpoint/2010/main" val="34320173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50</a:t>
            </a:fld>
            <a:endParaRPr lang="pt-BR"/>
          </a:p>
        </p:txBody>
      </p:sp>
    </p:spTree>
    <p:extLst>
      <p:ext uri="{BB962C8B-B14F-4D97-AF65-F5344CB8AC3E}">
        <p14:creationId xmlns:p14="http://schemas.microsoft.com/office/powerpoint/2010/main" val="75057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51</a:t>
            </a:fld>
            <a:endParaRPr lang="pt-BR"/>
          </a:p>
        </p:txBody>
      </p:sp>
    </p:spTree>
    <p:extLst>
      <p:ext uri="{BB962C8B-B14F-4D97-AF65-F5344CB8AC3E}">
        <p14:creationId xmlns:p14="http://schemas.microsoft.com/office/powerpoint/2010/main" val="38378867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52</a:t>
            </a:fld>
            <a:endParaRPr lang="pt-BR"/>
          </a:p>
        </p:txBody>
      </p:sp>
    </p:spTree>
    <p:extLst>
      <p:ext uri="{BB962C8B-B14F-4D97-AF65-F5344CB8AC3E}">
        <p14:creationId xmlns:p14="http://schemas.microsoft.com/office/powerpoint/2010/main" val="23964446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53</a:t>
            </a:fld>
            <a:endParaRPr lang="pt-BR"/>
          </a:p>
        </p:txBody>
      </p:sp>
    </p:spTree>
    <p:extLst>
      <p:ext uri="{BB962C8B-B14F-4D97-AF65-F5344CB8AC3E}">
        <p14:creationId xmlns:p14="http://schemas.microsoft.com/office/powerpoint/2010/main" val="32998123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54</a:t>
            </a:fld>
            <a:endParaRPr lang="pt-BR"/>
          </a:p>
        </p:txBody>
      </p:sp>
    </p:spTree>
    <p:extLst>
      <p:ext uri="{BB962C8B-B14F-4D97-AF65-F5344CB8AC3E}">
        <p14:creationId xmlns:p14="http://schemas.microsoft.com/office/powerpoint/2010/main" val="19400395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55</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64</a:t>
            </a:fld>
            <a:endParaRPr lang="pt-BR"/>
          </a:p>
        </p:txBody>
      </p:sp>
    </p:spTree>
    <p:extLst>
      <p:ext uri="{BB962C8B-B14F-4D97-AF65-F5344CB8AC3E}">
        <p14:creationId xmlns:p14="http://schemas.microsoft.com/office/powerpoint/2010/main" val="10847172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73</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2277462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27783057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76</a:t>
            </a:fld>
            <a:endParaRPr lang="pt-BR"/>
          </a:p>
        </p:txBody>
      </p:sp>
    </p:spTree>
    <p:extLst>
      <p:ext uri="{BB962C8B-B14F-4D97-AF65-F5344CB8AC3E}">
        <p14:creationId xmlns:p14="http://schemas.microsoft.com/office/powerpoint/2010/main" val="32449344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77</a:t>
            </a:fld>
            <a:endParaRPr lang="pt-BR"/>
          </a:p>
        </p:txBody>
      </p:sp>
    </p:spTree>
    <p:extLst>
      <p:ext uri="{BB962C8B-B14F-4D97-AF65-F5344CB8AC3E}">
        <p14:creationId xmlns:p14="http://schemas.microsoft.com/office/powerpoint/2010/main" val="38354184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78</a:t>
            </a:fld>
            <a:endParaRPr lang="pt-BR"/>
          </a:p>
        </p:txBody>
      </p:sp>
    </p:spTree>
    <p:extLst>
      <p:ext uri="{BB962C8B-B14F-4D97-AF65-F5344CB8AC3E}">
        <p14:creationId xmlns:p14="http://schemas.microsoft.com/office/powerpoint/2010/main" val="20230626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79</a:t>
            </a:fld>
            <a:endParaRPr lang="pt-BR"/>
          </a:p>
        </p:txBody>
      </p:sp>
    </p:spTree>
    <p:extLst>
      <p:ext uri="{BB962C8B-B14F-4D97-AF65-F5344CB8AC3E}">
        <p14:creationId xmlns:p14="http://schemas.microsoft.com/office/powerpoint/2010/main" val="5875372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80</a:t>
            </a:fld>
            <a:endParaRPr lang="pt-BR"/>
          </a:p>
        </p:txBody>
      </p:sp>
    </p:spTree>
    <p:extLst>
      <p:ext uri="{BB962C8B-B14F-4D97-AF65-F5344CB8AC3E}">
        <p14:creationId xmlns:p14="http://schemas.microsoft.com/office/powerpoint/2010/main" val="6897232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81</a:t>
            </a:fld>
            <a:endParaRPr lang="pt-BR"/>
          </a:p>
        </p:txBody>
      </p:sp>
    </p:spTree>
    <p:extLst>
      <p:ext uri="{BB962C8B-B14F-4D97-AF65-F5344CB8AC3E}">
        <p14:creationId xmlns:p14="http://schemas.microsoft.com/office/powerpoint/2010/main" val="29048555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82</a:t>
            </a:fld>
            <a:endParaRPr lang="pt-BR"/>
          </a:p>
        </p:txBody>
      </p:sp>
    </p:spTree>
    <p:extLst>
      <p:ext uri="{BB962C8B-B14F-4D97-AF65-F5344CB8AC3E}">
        <p14:creationId xmlns:p14="http://schemas.microsoft.com/office/powerpoint/2010/main" val="25288575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83</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16644879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88</a:t>
            </a:fld>
            <a:endParaRPr lang="pt-BR"/>
          </a:p>
        </p:txBody>
      </p:sp>
    </p:spTree>
    <p:extLst>
      <p:ext uri="{BB962C8B-B14F-4D97-AF65-F5344CB8AC3E}">
        <p14:creationId xmlns:p14="http://schemas.microsoft.com/office/powerpoint/2010/main" val="26940003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89</a:t>
            </a:fld>
            <a:endParaRPr lang="pt-BR"/>
          </a:p>
        </p:txBody>
      </p:sp>
    </p:spTree>
    <p:extLst>
      <p:ext uri="{BB962C8B-B14F-4D97-AF65-F5344CB8AC3E}">
        <p14:creationId xmlns:p14="http://schemas.microsoft.com/office/powerpoint/2010/main" val="618963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9054858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91</a:t>
            </a:fld>
            <a:endParaRPr lang="pt-BR"/>
          </a:p>
        </p:txBody>
      </p:sp>
    </p:spTree>
    <p:extLst>
      <p:ext uri="{BB962C8B-B14F-4D97-AF65-F5344CB8AC3E}">
        <p14:creationId xmlns:p14="http://schemas.microsoft.com/office/powerpoint/2010/main" val="15965527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92</a:t>
            </a:fld>
            <a:endParaRPr lang="pt-BR"/>
          </a:p>
        </p:txBody>
      </p:sp>
    </p:spTree>
    <p:extLst>
      <p:ext uri="{BB962C8B-B14F-4D97-AF65-F5344CB8AC3E}">
        <p14:creationId xmlns:p14="http://schemas.microsoft.com/office/powerpoint/2010/main" val="42570355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31426293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27391145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12187812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3626508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22800418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28999247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34943265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14967621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3576657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28381619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37899323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29118684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14515539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30596229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314015398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7480214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12926950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348601463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202474075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112</a:t>
            </a:fld>
            <a:endParaRPr lang="pt-BR"/>
          </a:p>
        </p:txBody>
      </p:sp>
    </p:spTree>
    <p:extLst>
      <p:ext uri="{BB962C8B-B14F-4D97-AF65-F5344CB8AC3E}">
        <p14:creationId xmlns:p14="http://schemas.microsoft.com/office/powerpoint/2010/main" val="2947413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65898109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114</a:t>
            </a:fld>
            <a:endParaRPr lang="pt-BR"/>
          </a:p>
        </p:txBody>
      </p:sp>
    </p:spTree>
    <p:extLst>
      <p:ext uri="{BB962C8B-B14F-4D97-AF65-F5344CB8AC3E}">
        <p14:creationId xmlns:p14="http://schemas.microsoft.com/office/powerpoint/2010/main" val="27009767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115</a:t>
            </a:fld>
            <a:endParaRPr lang="pt-BR"/>
          </a:p>
        </p:txBody>
      </p:sp>
    </p:spTree>
    <p:extLst>
      <p:ext uri="{BB962C8B-B14F-4D97-AF65-F5344CB8AC3E}">
        <p14:creationId xmlns:p14="http://schemas.microsoft.com/office/powerpoint/2010/main" val="22385966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116</a:t>
            </a:fld>
            <a:endParaRPr lang="pt-BR"/>
          </a:p>
        </p:txBody>
      </p:sp>
    </p:spTree>
    <p:extLst>
      <p:ext uri="{BB962C8B-B14F-4D97-AF65-F5344CB8AC3E}">
        <p14:creationId xmlns:p14="http://schemas.microsoft.com/office/powerpoint/2010/main" val="317912501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117</a:t>
            </a:fld>
            <a:endParaRPr lang="pt-BR"/>
          </a:p>
        </p:txBody>
      </p:sp>
    </p:spTree>
    <p:extLst>
      <p:ext uri="{BB962C8B-B14F-4D97-AF65-F5344CB8AC3E}">
        <p14:creationId xmlns:p14="http://schemas.microsoft.com/office/powerpoint/2010/main" val="167391643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125</a:t>
            </a:fld>
            <a:endParaRPr lang="pt-BR"/>
          </a:p>
        </p:txBody>
      </p:sp>
    </p:spTree>
    <p:extLst>
      <p:ext uri="{BB962C8B-B14F-4D97-AF65-F5344CB8AC3E}">
        <p14:creationId xmlns:p14="http://schemas.microsoft.com/office/powerpoint/2010/main" val="338516434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126</a:t>
            </a:fld>
            <a:endParaRPr lang="pt-BR"/>
          </a:p>
        </p:txBody>
      </p:sp>
    </p:spTree>
    <p:extLst>
      <p:ext uri="{BB962C8B-B14F-4D97-AF65-F5344CB8AC3E}">
        <p14:creationId xmlns:p14="http://schemas.microsoft.com/office/powerpoint/2010/main" val="42436973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127</a:t>
            </a:fld>
            <a:endParaRPr lang="pt-BR"/>
          </a:p>
        </p:txBody>
      </p:sp>
    </p:spTree>
    <p:extLst>
      <p:ext uri="{BB962C8B-B14F-4D97-AF65-F5344CB8AC3E}">
        <p14:creationId xmlns:p14="http://schemas.microsoft.com/office/powerpoint/2010/main" val="2160725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microsoft.com/office/2007/relationships/hdphoto" Target="../media/hdphoto1.wdp"/></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9.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31BE28D-2BD6-FACC-C74C-FD77C336A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377537"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377537" y="5028137"/>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201637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sp>
        <p:nvSpPr>
          <p:cNvPr id="5" name="CaixaDeTexto 4">
            <a:extLst>
              <a:ext uri="{FF2B5EF4-FFF2-40B4-BE49-F238E27FC236}">
                <a16:creationId xmlns:a16="http://schemas.microsoft.com/office/drawing/2014/main" id="{C13C4205-99CC-CF46-A7F7-E6E16FF4F185}"/>
              </a:ext>
            </a:extLst>
          </p:cNvPr>
          <p:cNvSpPr txBox="1"/>
          <p:nvPr/>
        </p:nvSpPr>
        <p:spPr>
          <a:xfrm>
            <a:off x="419878" y="2974347"/>
            <a:ext cx="11355355" cy="2916055"/>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Estudante, o primeiro gênero textual, que será trabalhado nas atividades a seguir, é o “Romance Infantojuvenil”, conjuntamente com o gênero textual “Resenha Crítica”. O trabalho com esses gêneros textuais vai seguir a metodologia de “sequência didática”. O objetivo é contribuir com a sua aprendizagem. Assim, vamos aproveitar a oportunidade para ler, interpretar, analisar, refletir, debater sobre o texto literário e ao final do estudo desse gênero, você vai escrever uma “Resenha crítica de um Romance Infantojuvenil”. Para isso, vamos seguir algumas etapas que facilitam o desenvolvimento das atividades. Vamos lá!!??</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E6BC901-A59A-BDD3-74C6-0519511D0580}"/>
              </a:ext>
            </a:extLst>
          </p:cNvPr>
          <p:cNvGraphicFramePr>
            <a:graphicFrameLocks noGrp="1"/>
          </p:cNvGraphicFramePr>
          <p:nvPr>
            <p:extLst>
              <p:ext uri="{D42A27DB-BD31-4B8C-83A1-F6EECF244321}">
                <p14:modId xmlns:p14="http://schemas.microsoft.com/office/powerpoint/2010/main" val="1640556405"/>
              </p:ext>
            </p:extLst>
          </p:nvPr>
        </p:nvGraphicFramePr>
        <p:xfrm>
          <a:off x="345141" y="1960637"/>
          <a:ext cx="11501717" cy="1752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Sequência </a:t>
                      </a:r>
                      <a:r>
                        <a:rPr lang="pt-BR" sz="2400" b="0" kern="1200" dirty="0">
                          <a:solidFill>
                            <a:schemeClr val="tx1"/>
                          </a:solidFill>
                          <a:effectLst/>
                          <a:latin typeface="Arial Narrow" panose="020B0606020202030204" pitchFamily="34" charset="0"/>
                          <a:ea typeface="+mn-ea"/>
                          <a:cs typeface="+mn-cs"/>
                        </a:rPr>
                        <a:t>didática é um conjunto de atividades desenvolvidas para a produção de gêneros textuais. Essas atividades podem ser guiadas por um tema ou um objetivo. Além disso, ela é dividida em etapas que têm como fechamento a produção final do gênero trabalhado. São elas: apresentação da situação, produção inicial, etapas e produção final.</a:t>
                      </a:r>
                    </a:p>
                    <a:p>
                      <a:pPr algn="r"/>
                      <a:r>
                        <a:rPr lang="pt-BR" sz="1300" b="0" kern="1200" dirty="0">
                          <a:solidFill>
                            <a:schemeClr val="tx1"/>
                          </a:solidFill>
                          <a:effectLst/>
                          <a:latin typeface="Arial Narrow" panose="020B0606020202030204" pitchFamily="34" charset="0"/>
                          <a:ea typeface="+mn-ea"/>
                          <a:cs typeface="+mn-cs"/>
                        </a:rPr>
                        <a:t>Disponível em: https://educador.brasilescola.uol.com.br/estratégias-ensino/sequencia-didatica-para-ensino-genero-textual-artigo-opiniao.htm.  Acesso em: 23 maio.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865156"/>
            <a:ext cx="2892490" cy="1160795"/>
          </a:xfrm>
          <a:prstGeom prst="rect">
            <a:avLst/>
          </a:prstGeom>
          <a:noFill/>
          <a:ln>
            <a:noFill/>
          </a:ln>
          <a:extLst>
            <a:ext uri="{53640926-AAD7-44D8-BBD7-CCE9431645EC}">
              <a14:shadowObscured xmlns:a14="http://schemas.microsoft.com/office/drawing/2010/main"/>
            </a:ext>
          </a:extLst>
        </p:spPr>
      </p:pic>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3716884545"/>
              </p:ext>
            </p:extLst>
          </p:nvPr>
        </p:nvGraphicFramePr>
        <p:xfrm>
          <a:off x="345141" y="4148025"/>
          <a:ext cx="11501717" cy="2286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Prática de Oralidade </a:t>
                      </a:r>
                    </a:p>
                    <a:p>
                      <a:pPr algn="just"/>
                      <a:r>
                        <a:rPr lang="pt-BR" sz="2400" b="0" kern="1200" dirty="0">
                          <a:solidFill>
                            <a:schemeClr val="tx1"/>
                          </a:solidFill>
                          <a:effectLst/>
                          <a:latin typeface="Arial Narrow" panose="020B0606020202030204" pitchFamily="34" charset="0"/>
                          <a:ea typeface="+mn-ea"/>
                          <a:cs typeface="+mn-cs"/>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rial Narrow" panose="020B0606020202030204" pitchFamily="34" charset="0"/>
                      </a:endParaRPr>
                    </a:p>
                  </a:txBody>
                  <a:tcPr>
                    <a:lnL w="28575" cap="flat" cmpd="sng" algn="ctr">
                      <a:solidFill>
                        <a:srgbClr val="FF66FF"/>
                      </a:solidFill>
                      <a:prstDash val="solid"/>
                      <a:round/>
                      <a:headEnd type="none" w="med" len="med"/>
                      <a:tailEnd type="none" w="med" len="med"/>
                    </a:lnL>
                    <a:lnR w="28575" cap="flat" cmpd="sng" algn="ctr">
                      <a:solidFill>
                        <a:srgbClr val="FF66FF"/>
                      </a:solidFill>
                      <a:prstDash val="solid"/>
                      <a:round/>
                      <a:headEnd type="none" w="med" len="med"/>
                      <a:tailEnd type="none" w="med" len="med"/>
                    </a:lnR>
                    <a:lnT w="28575" cap="flat" cmpd="sng" algn="ctr">
                      <a:solidFill>
                        <a:srgbClr val="FF66FF"/>
                      </a:solidFill>
                      <a:prstDash val="solid"/>
                      <a:round/>
                      <a:headEnd type="none" w="med" len="med"/>
                      <a:tailEnd type="none" w="med" len="med"/>
                    </a:lnT>
                    <a:lnB w="28575" cap="flat" cmpd="sng" algn="ctr">
                      <a:solidFill>
                        <a:srgbClr val="FF66FF"/>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6AAB8F9-3844-E0F2-ED72-9124DC0FBA08}"/>
              </a:ext>
            </a:extLst>
          </p:cNvPr>
          <p:cNvGraphicFramePr>
            <a:graphicFrameLocks noGrp="1"/>
          </p:cNvGraphicFramePr>
          <p:nvPr>
            <p:extLst>
              <p:ext uri="{D42A27DB-BD31-4B8C-83A1-F6EECF244321}">
                <p14:modId xmlns:p14="http://schemas.microsoft.com/office/powerpoint/2010/main" val="903250289"/>
              </p:ext>
            </p:extLst>
          </p:nvPr>
        </p:nvGraphicFramePr>
        <p:xfrm>
          <a:off x="309282" y="1571313"/>
          <a:ext cx="11573435" cy="3794760"/>
        </p:xfrm>
        <a:graphic>
          <a:graphicData uri="http://schemas.openxmlformats.org/drawingml/2006/table">
            <a:tbl>
              <a:tblPr firstRow="1" bandRow="1">
                <a:tableStyleId>{5C22544A-7EE6-4342-B048-85BDC9FD1C3A}</a:tableStyleId>
              </a:tblPr>
              <a:tblGrid>
                <a:gridCol w="11573435">
                  <a:extLst>
                    <a:ext uri="{9D8B030D-6E8A-4147-A177-3AD203B41FA5}">
                      <a16:colId xmlns:a16="http://schemas.microsoft.com/office/drawing/2014/main" val="551635450"/>
                    </a:ext>
                  </a:extLst>
                </a:gridCol>
              </a:tblGrid>
              <a:tr h="370840">
                <a:tc>
                  <a:txBody>
                    <a:bodyPr/>
                    <a:lstStyle/>
                    <a:p>
                      <a:r>
                        <a:rPr lang="pt-BR" sz="2300" dirty="0">
                          <a:solidFill>
                            <a:schemeClr val="tx1"/>
                          </a:solidFill>
                          <a:latin typeface="Arial Narrow" panose="020B0606020202030204" pitchFamily="34" charset="0"/>
                        </a:rPr>
                        <a:t>Etapa 1</a:t>
                      </a:r>
                    </a:p>
                    <a:p>
                      <a:r>
                        <a:rPr lang="pt-BR" sz="2300" dirty="0">
                          <a:solidFill>
                            <a:schemeClr val="tx1"/>
                          </a:solidFill>
                          <a:latin typeface="Arial Narrow" panose="020B0606020202030204" pitchFamily="34" charset="0"/>
                        </a:rPr>
                        <a:t>1. </a:t>
                      </a:r>
                      <a:r>
                        <a:rPr lang="pt-BR" sz="2300" b="1" dirty="0">
                          <a:solidFill>
                            <a:schemeClr val="tx1"/>
                          </a:solidFill>
                          <a:latin typeface="Arial Narrow" panose="020B0606020202030204" pitchFamily="34" charset="0"/>
                        </a:rPr>
                        <a:t>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sp>
        <p:nvSpPr>
          <p:cNvPr id="5" name="CaixaDeTexto 4">
            <a:extLst>
              <a:ext uri="{FF2B5EF4-FFF2-40B4-BE49-F238E27FC236}">
                <a16:creationId xmlns:a16="http://schemas.microsoft.com/office/drawing/2014/main" id="{42D40655-BEBB-0140-4A13-56F9B3DDBF4A}"/>
              </a:ext>
            </a:extLst>
          </p:cNvPr>
          <p:cNvSpPr txBox="1"/>
          <p:nvPr/>
        </p:nvSpPr>
        <p:spPr>
          <a:xfrm>
            <a:off x="368682" y="2338194"/>
            <a:ext cx="7690589" cy="2923877"/>
          </a:xfrm>
          <a:prstGeom prst="rect">
            <a:avLst/>
          </a:prstGeom>
          <a:noFill/>
        </p:spPr>
        <p:txBody>
          <a:bodyPr wrap="square">
            <a:spAutoFit/>
          </a:bodyPr>
          <a:lstStyle/>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que você entende por romance? </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já leu algum romance? Qual?</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Onde podemos encontrar romances (livros, bibliotecas, internet)?</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Os romances são textos curtos ou longos? Por quê?</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Quais temas podem aparecer em um romance? Amor, aventura, mistério, conflitos sociais?</a:t>
            </a:r>
          </a:p>
          <a:p>
            <a:pPr marL="285750" indent="-285750" algn="just">
              <a:buFontTx/>
              <a:buChar char="-"/>
            </a:pPr>
            <a:r>
              <a:rPr lang="pt-BR" sz="2300" dirty="0">
                <a:effectLst/>
                <a:latin typeface="Arial Narrow" panose="020B0606020202030204" pitchFamily="34" charset="0"/>
                <a:ea typeface="Aptos" panose="020B0004020202020204" pitchFamily="34" charset="0"/>
                <a:cs typeface="Times New Roman" panose="02020603050405020304" pitchFamily="18" charset="0"/>
              </a:rPr>
              <a:t>O que te motiva a continuar lendo um livro até o final?</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acha que todo romance fala de amor? Explique.</a:t>
            </a:r>
          </a:p>
        </p:txBody>
      </p:sp>
      <p:pic>
        <p:nvPicPr>
          <p:cNvPr id="4" name="Imagem 3">
            <a:extLst>
              <a:ext uri="{FF2B5EF4-FFF2-40B4-BE49-F238E27FC236}">
                <a16:creationId xmlns:a16="http://schemas.microsoft.com/office/drawing/2014/main" id="{97F3B747-638B-52A4-8B21-7E6A401562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6564"/>
          <a:stretch>
            <a:fillRect/>
          </a:stretch>
        </p:blipFill>
        <p:spPr bwMode="auto">
          <a:xfrm>
            <a:off x="8192534" y="1659704"/>
            <a:ext cx="3630783" cy="3028837"/>
          </a:xfrm>
          <a:prstGeom prst="rect">
            <a:avLst/>
          </a:prstGeom>
          <a:noFill/>
          <a:ln>
            <a:noFill/>
          </a:ln>
          <a:extLst>
            <a:ext uri="{53640926-AAD7-44D8-BBD7-CCE9431645EC}">
              <a14:shadowObscured xmlns:a14="http://schemas.microsoft.com/office/drawing/2010/main"/>
            </a:ext>
          </a:extLst>
        </p:spPr>
      </p:pic>
      <p:sp>
        <p:nvSpPr>
          <p:cNvPr id="7" name="Caixa de Texto 2">
            <a:extLst>
              <a:ext uri="{FF2B5EF4-FFF2-40B4-BE49-F238E27FC236}">
                <a16:creationId xmlns:a16="http://schemas.microsoft.com/office/drawing/2014/main" id="{A9D50A28-94C5-546F-918B-0AD75AD2FAEF}"/>
              </a:ext>
            </a:extLst>
          </p:cNvPr>
          <p:cNvSpPr txBox="1">
            <a:spLocks noChangeArrowheads="1"/>
          </p:cNvSpPr>
          <p:nvPr/>
        </p:nvSpPr>
        <p:spPr bwMode="auto">
          <a:xfrm>
            <a:off x="7957305" y="4669355"/>
            <a:ext cx="3925412" cy="431800"/>
          </a:xfrm>
          <a:prstGeom prst="rect">
            <a:avLst/>
          </a:prstGeom>
          <a:noFill/>
          <a:ln w="9525">
            <a:noFill/>
            <a:miter lim="800000"/>
            <a:headEnd/>
            <a:tailEnd/>
          </a:ln>
        </p:spPr>
        <p:txBody>
          <a:bodyPr rot="0" vert="horz" wrap="square" lIns="91440" tIns="45720" rIns="91440" bIns="45720" anchor="t" anchorCtr="0">
            <a:noAutofit/>
          </a:bodyPr>
          <a:lstStyle/>
          <a:p>
            <a:pPr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https://jfborges.wordpress.com/2024/10/31/o-debate-sobre-os-textos-como-principal-atividade-de-compreensao-de-leitura/. Acesso em: 8 jun. 2026.</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9824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286868" y="623363"/>
            <a:ext cx="1159136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3122656060"/>
              </p:ext>
            </p:extLst>
          </p:nvPr>
        </p:nvGraphicFramePr>
        <p:xfrm>
          <a:off x="370387" y="1069575"/>
          <a:ext cx="11451225" cy="546354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Romance Infantojuvenil</a:t>
                      </a:r>
                    </a:p>
                    <a:p>
                      <a:pPr marL="0" indent="538163" algn="just"/>
                      <a:r>
                        <a:rPr lang="pt-BR" sz="2350" b="0" kern="1200" dirty="0">
                          <a:solidFill>
                            <a:schemeClr val="tx1"/>
                          </a:solidFill>
                          <a:effectLst/>
                          <a:latin typeface="Arial Narrow" panose="020B0606020202030204" pitchFamily="34" charset="0"/>
                          <a:ea typeface="+mn-ea"/>
                          <a:cs typeface="+mn-cs"/>
                        </a:rPr>
                        <a:t>O</a:t>
                      </a:r>
                      <a:r>
                        <a:rPr lang="pt-BR" sz="2350" b="1" kern="1200" dirty="0">
                          <a:solidFill>
                            <a:schemeClr val="tx1"/>
                          </a:solidFill>
                          <a:effectLst/>
                          <a:latin typeface="Arial Narrow" panose="020B0606020202030204" pitchFamily="34" charset="0"/>
                          <a:ea typeface="+mn-ea"/>
                          <a:cs typeface="+mn-cs"/>
                        </a:rPr>
                        <a:t> romance infantojuvenil </a:t>
                      </a:r>
                      <a:r>
                        <a:rPr lang="pt-BR" sz="2350" b="0" kern="1200" dirty="0">
                          <a:solidFill>
                            <a:schemeClr val="tx1"/>
                          </a:solidFill>
                          <a:effectLst/>
                          <a:latin typeface="Arial Narrow" panose="020B0606020202030204" pitchFamily="34" charset="0"/>
                          <a:ea typeface="+mn-ea"/>
                          <a:cs typeface="+mn-cs"/>
                        </a:rPr>
                        <a:t>é um gênero literário que se destaca por abordar temas relevantes para o público jovem, em especial adolescentes. Esse tipo de narrativa, frequentemente, lida com questões relacionadas </a:t>
                      </a:r>
                      <a:r>
                        <a:rPr lang="pt-BR" sz="2350" b="1" kern="1200" dirty="0">
                          <a:solidFill>
                            <a:schemeClr val="tx1"/>
                          </a:solidFill>
                          <a:effectLst/>
                          <a:latin typeface="Arial Narrow" panose="020B0606020202030204" pitchFamily="34" charset="0"/>
                          <a:ea typeface="+mn-ea"/>
                          <a:cs typeface="+mn-cs"/>
                        </a:rPr>
                        <a:t>à identidade, relacionamentos, crescimento pessoal e desafios sociais. </a:t>
                      </a:r>
                      <a:r>
                        <a:rPr lang="pt-BR" sz="2350" b="0" kern="1200" dirty="0">
                          <a:solidFill>
                            <a:schemeClr val="tx1"/>
                          </a:solidFill>
                          <a:effectLst/>
                          <a:latin typeface="Arial Narrow" panose="020B0606020202030204" pitchFamily="34" charset="0"/>
                          <a:ea typeface="+mn-ea"/>
                          <a:cs typeface="+mn-cs"/>
                        </a:rPr>
                        <a:t>Os romances infantojuvenis se propõem a criar uma conexão emocional com os jovens leitores, refletindo suas experiências e preocupações.</a:t>
                      </a:r>
                    </a:p>
                    <a:p>
                      <a:pPr algn="just"/>
                      <a:r>
                        <a:rPr lang="pt-BR" sz="2350" b="1" kern="1200" dirty="0">
                          <a:solidFill>
                            <a:schemeClr val="tx1"/>
                          </a:solidFill>
                          <a:effectLst/>
                          <a:latin typeface="Arial Narrow" panose="020B0606020202030204" pitchFamily="34" charset="0"/>
                          <a:ea typeface="+mn-ea"/>
                          <a:cs typeface="+mn-cs"/>
                        </a:rPr>
                        <a:t>Características</a:t>
                      </a:r>
                    </a:p>
                    <a:p>
                      <a:pPr algn="just"/>
                      <a:r>
                        <a:rPr lang="pt-BR" sz="2350" b="1" kern="1200" dirty="0">
                          <a:solidFill>
                            <a:schemeClr val="tx1"/>
                          </a:solidFill>
                          <a:effectLst/>
                          <a:latin typeface="Arial Narrow" panose="020B0606020202030204" pitchFamily="34" charset="0"/>
                          <a:ea typeface="+mn-ea"/>
                          <a:cs typeface="+mn-cs"/>
                        </a:rPr>
                        <a:t>▪ Temas de Amadurecimento: </a:t>
                      </a:r>
                      <a:r>
                        <a:rPr lang="pt-BR" sz="2350" b="0" kern="1200" dirty="0">
                          <a:solidFill>
                            <a:schemeClr val="tx1"/>
                          </a:solidFill>
                          <a:effectLst/>
                          <a:latin typeface="Arial Narrow" panose="020B0606020202030204" pitchFamily="34" charset="0"/>
                          <a:ea typeface="+mn-ea"/>
                          <a:cs typeface="+mn-cs"/>
                        </a:rPr>
                        <a:t>Foca em descobertas, dilemas típicos da juventude e transição para a vida adulta.</a:t>
                      </a:r>
                    </a:p>
                    <a:p>
                      <a:pPr algn="just"/>
                      <a:r>
                        <a:rPr lang="pt-BR" sz="2350" b="1" kern="1200" dirty="0">
                          <a:solidFill>
                            <a:schemeClr val="tx1"/>
                          </a:solidFill>
                          <a:effectLst/>
                          <a:latin typeface="Arial Narrow" panose="020B0606020202030204" pitchFamily="34" charset="0"/>
                          <a:ea typeface="+mn-ea"/>
                          <a:cs typeface="+mn-cs"/>
                        </a:rPr>
                        <a:t>▪ Protagonistas Jovens: </a:t>
                      </a:r>
                      <a:r>
                        <a:rPr lang="pt-BR" sz="2350" b="0" kern="1200" dirty="0">
                          <a:solidFill>
                            <a:schemeClr val="tx1"/>
                          </a:solidFill>
                          <a:effectLst/>
                          <a:latin typeface="Arial Narrow" panose="020B0606020202030204" pitchFamily="34" charset="0"/>
                          <a:ea typeface="+mn-ea"/>
                          <a:cs typeface="+mn-cs"/>
                        </a:rPr>
                        <a:t>A história é geralmente contada na perspectiva dos adolescentes.</a:t>
                      </a:r>
                    </a:p>
                    <a:p>
                      <a:pPr algn="just"/>
                      <a:r>
                        <a:rPr lang="pt-BR" sz="2350" b="1" kern="1200" dirty="0">
                          <a:solidFill>
                            <a:schemeClr val="tx1"/>
                          </a:solidFill>
                          <a:effectLst/>
                          <a:latin typeface="Arial Narrow" panose="020B0606020202030204" pitchFamily="34" charset="0"/>
                          <a:ea typeface="+mn-ea"/>
                          <a:cs typeface="+mn-cs"/>
                        </a:rPr>
                        <a:t>▪ Identificação: </a:t>
                      </a:r>
                      <a:r>
                        <a:rPr lang="pt-BR" sz="2350" b="0" kern="1200" dirty="0">
                          <a:solidFill>
                            <a:schemeClr val="tx1"/>
                          </a:solidFill>
                          <a:effectLst/>
                          <a:latin typeface="Arial Narrow" panose="020B0606020202030204" pitchFamily="34" charset="0"/>
                          <a:ea typeface="+mn-ea"/>
                          <a:cs typeface="+mn-cs"/>
                        </a:rPr>
                        <a:t>Temáticas com as quais o público adolescente se identifica facilmente, como amizade, amor, bullying e descobertas.</a:t>
                      </a:r>
                    </a:p>
                    <a:p>
                      <a:pPr algn="just"/>
                      <a:r>
                        <a:rPr lang="pt-BR" sz="2350" b="1" kern="1200" dirty="0">
                          <a:solidFill>
                            <a:schemeClr val="tx1"/>
                          </a:solidFill>
                          <a:effectLst/>
                          <a:latin typeface="Arial Narrow" panose="020B0606020202030204" pitchFamily="34" charset="0"/>
                          <a:ea typeface="+mn-ea"/>
                          <a:cs typeface="+mn-cs"/>
                        </a:rPr>
                        <a:t>▪ Linguagem Acessível: </a:t>
                      </a:r>
                      <a:r>
                        <a:rPr lang="pt-BR" sz="2350" b="0" kern="1200" dirty="0">
                          <a:solidFill>
                            <a:schemeClr val="tx1"/>
                          </a:solidFill>
                          <a:effectLst/>
                          <a:latin typeface="Arial Narrow" panose="020B0606020202030204" pitchFamily="34" charset="0"/>
                          <a:ea typeface="+mn-ea"/>
                          <a:cs typeface="+mn-cs"/>
                        </a:rPr>
                        <a:t>Uso de linguagem simples e fluida.</a:t>
                      </a:r>
                    </a:p>
                    <a:p>
                      <a:pPr algn="just"/>
                      <a:r>
                        <a:rPr lang="pt-BR" sz="2350" b="1" kern="1200" dirty="0">
                          <a:solidFill>
                            <a:schemeClr val="tx1"/>
                          </a:solidFill>
                          <a:effectLst/>
                          <a:latin typeface="Arial Narrow" panose="020B0606020202030204" pitchFamily="34" charset="0"/>
                          <a:ea typeface="+mn-ea"/>
                          <a:cs typeface="+mn-cs"/>
                        </a:rPr>
                        <a:t>▪ Variedade de Gêneros: </a:t>
                      </a:r>
                      <a:r>
                        <a:rPr lang="pt-BR" sz="2350" b="0" kern="1200" dirty="0">
                          <a:solidFill>
                            <a:schemeClr val="tx1"/>
                          </a:solidFill>
                          <a:effectLst/>
                          <a:latin typeface="Arial Narrow" panose="020B0606020202030204" pitchFamily="34" charset="0"/>
                          <a:ea typeface="+mn-ea"/>
                          <a:cs typeface="+mn-cs"/>
                        </a:rPr>
                        <a:t>Inclui fantasia, ficção científica, mistério, romance realista entre outros.</a:t>
                      </a:r>
                    </a:p>
                    <a:p>
                      <a:pPr algn="just"/>
                      <a:r>
                        <a:rPr lang="pt-BR" sz="2350" b="1" kern="1200" dirty="0">
                          <a:solidFill>
                            <a:schemeClr val="tx1"/>
                          </a:solidFill>
                          <a:effectLst/>
                          <a:latin typeface="Arial Narrow" panose="020B0606020202030204" pitchFamily="34" charset="0"/>
                          <a:ea typeface="+mn-ea"/>
                          <a:cs typeface="+mn-cs"/>
                        </a:rPr>
                        <a:t>▪ Temas Maduros: </a:t>
                      </a:r>
                      <a:r>
                        <a:rPr lang="pt-BR" sz="2350" b="0" kern="1200" dirty="0">
                          <a:solidFill>
                            <a:schemeClr val="tx1"/>
                          </a:solidFill>
                          <a:effectLst/>
                          <a:latin typeface="Arial Narrow" panose="020B0606020202030204" pitchFamily="34" charset="0"/>
                          <a:ea typeface="+mn-ea"/>
                          <a:cs typeface="+mn-cs"/>
                        </a:rPr>
                        <a:t>Embora focado em jovens, pode abordar questões sociais e profundas.</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E638288-F91C-9FF4-FAAB-9C0729191AB2}"/>
              </a:ext>
            </a:extLst>
          </p:cNvPr>
          <p:cNvSpPr txBox="1"/>
          <p:nvPr/>
        </p:nvSpPr>
        <p:spPr>
          <a:xfrm>
            <a:off x="331692" y="745981"/>
            <a:ext cx="11510682" cy="1200329"/>
          </a:xfrm>
          <a:prstGeom prst="rect">
            <a:avLst/>
          </a:prstGeom>
          <a:solidFill>
            <a:schemeClr val="accent6">
              <a:lumMod val="20000"/>
              <a:lumOff val="80000"/>
            </a:schemeClr>
          </a:solidFill>
        </p:spPr>
        <p:txBody>
          <a:bodyPr wrap="square">
            <a:spAutoFit/>
          </a:bodyPr>
          <a:lstStyle/>
          <a:p>
            <a:pPr indent="538163"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Caro(a) estudante, vamos viajar na leitura? </a:t>
            </a:r>
            <a:r>
              <a:rPr lang="pt-BR" sz="2400" b="1" dirty="0">
                <a:effectLst/>
                <a:latin typeface="Arial Narrow" panose="020B0606020202030204" pitchFamily="34" charset="0"/>
                <a:ea typeface="Aptos" panose="020B0004020202020204" pitchFamily="34" charset="0"/>
                <a:cs typeface="Arial" panose="020B0604020202020204" pitchFamily="34" charset="0"/>
              </a:rPr>
              <a:t>Nas próximas atividades viajaremos pelo gênero Romance Infantojuvenil, suas características, sua estrutura, ampliando sua imaginação e seus conhecimentos. </a:t>
            </a:r>
            <a:r>
              <a:rPr lang="pt-BR" sz="2400" b="1" dirty="0">
                <a:effectLst/>
                <a:latin typeface="Arial Narrow" panose="020B0606020202030204" pitchFamily="34" charset="0"/>
                <a:ea typeface="Aptos" panose="020B0004020202020204" pitchFamily="34" charset="0"/>
                <a:cs typeface="Times New Roman" panose="02020603050405020304" pitchFamily="18" charset="0"/>
              </a:rPr>
              <a:t>Vamos lá???</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83A59A74-73E7-3FBB-C8D3-9EE93D450D9B}"/>
              </a:ext>
            </a:extLst>
          </p:cNvPr>
          <p:cNvSpPr txBox="1"/>
          <p:nvPr/>
        </p:nvSpPr>
        <p:spPr>
          <a:xfrm>
            <a:off x="340659" y="2171572"/>
            <a:ext cx="11510681" cy="4154984"/>
          </a:xfrm>
          <a:prstGeom prst="rect">
            <a:avLst/>
          </a:prstGeom>
          <a:solidFill>
            <a:schemeClr val="accent6">
              <a:lumMod val="20000"/>
              <a:lumOff val="80000"/>
            </a:schemeClr>
          </a:solidFill>
        </p:spPr>
        <p:txBody>
          <a:bodyPr wrap="square">
            <a:spAutoFit/>
          </a:bodyPr>
          <a:lstStyle/>
          <a:p>
            <a:pPr indent="538163" algn="just"/>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o “Contexto” é um dos elementos mais importantes que compõe um texto escrito. Este elemento tem a função essencial de mostrar o sentido presente em um determinado texto, ou seja, ele define a semântica principal desse escrito. Por exemplo, “Contexto Social”: é aquele que depende diretamente dos elementos sociais, como classe social, as relações interpessoais, ambiente ou ainda o nível de instrução ou escolaridade de um determinado indivíduo para ser compreendido. / “Contexto de Produção”: é a realidade na qual o autor está inserido, assim como a realidade do leitor, o lugar onde o texto foi produzido e onde o texto será lido, são alguns aspectos que definem o contexto de produção. / “Contexto Histórico”: é o que traz como principal componente o cenário histórico no qual o texto foi produzido. O contexto político, social, econômico ou cultural também ajuda na compreensão do texto. Há outros contextos... Pense nisso!!!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55415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AC8CA7D-DBAF-786F-102B-422E05D06095}"/>
              </a:ext>
            </a:extLst>
          </p:cNvPr>
          <p:cNvGraphicFramePr>
            <a:graphicFrameLocks noGrp="1"/>
          </p:cNvGraphicFramePr>
          <p:nvPr>
            <p:extLst>
              <p:ext uri="{D42A27DB-BD31-4B8C-83A1-F6EECF244321}">
                <p14:modId xmlns:p14="http://schemas.microsoft.com/office/powerpoint/2010/main" val="2367191802"/>
              </p:ext>
            </p:extLst>
          </p:nvPr>
        </p:nvGraphicFramePr>
        <p:xfrm>
          <a:off x="345141" y="1988509"/>
          <a:ext cx="11501717" cy="34442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Sinopse do romance infantojuvenil “A culpa é das estrelas”</a:t>
                      </a:r>
                    </a:p>
                    <a:p>
                      <a:pPr marL="0" indent="538163" algn="just"/>
                      <a:r>
                        <a:rPr lang="pt-BR" sz="2300" b="0" kern="1200" dirty="0">
                          <a:solidFill>
                            <a:schemeClr val="tx1"/>
                          </a:solidFill>
                          <a:effectLst/>
                          <a:latin typeface="Arial Narrow" panose="020B0606020202030204" pitchFamily="34" charset="0"/>
                          <a:ea typeface="+mn-ea"/>
                          <a:cs typeface="+mn-cs"/>
                        </a:rPr>
                        <a:t>“</a:t>
                      </a:r>
                      <a:r>
                        <a:rPr lang="pt-BR" sz="2300" b="0" i="1" kern="1200" dirty="0">
                          <a:solidFill>
                            <a:schemeClr val="tx1"/>
                          </a:solidFill>
                          <a:effectLst/>
                          <a:latin typeface="Arial Narrow" panose="020B0606020202030204" pitchFamily="34" charset="0"/>
                          <a:ea typeface="+mn-ea"/>
                          <a:cs typeface="+mn-cs"/>
                        </a:rPr>
                        <a:t>A culpa é das estrelas</a:t>
                      </a:r>
                      <a:r>
                        <a:rPr lang="pt-BR" sz="2300" b="0" kern="1200" dirty="0">
                          <a:solidFill>
                            <a:schemeClr val="tx1"/>
                          </a:solidFill>
                          <a:effectLst/>
                          <a:latin typeface="Arial Narrow" panose="020B0606020202030204" pitchFamily="34" charset="0"/>
                          <a:ea typeface="+mn-ea"/>
                          <a:cs typeface="+mn-cs"/>
                        </a:rPr>
                        <a:t>” narra o romance de dois adolescentes que se conhecem (e se apaixonam) em um Grupo de Apoio para Crianças com Câncer: Hazel, uma jovem de dezesseis anos que sobrevive graças a uma droga revolucionária que detém a metástase em seus pulmões, e Augustus Waters, de dezessete, ex-jogador de basquete que perdeu a perna para o osteosarcoma. Como Hazel, Gus é inteligente, tem ótimo senso de humor e gosta de brincar com os clichês do mundo do câncer – a principal arma dos dois para enfrentar a doença que lentamente drena a vida das pessoas. Inspirador, corajoso, irreverente e brutal, “A culpa é das estrelas” é a obra mais ambiciosa e emocionante de John Green, sobre a alegria e a tragédia que é viver e amar.</a:t>
                      </a:r>
                    </a:p>
                    <a:p>
                      <a:pPr algn="r"/>
                      <a:r>
                        <a:rPr lang="pt-BR" sz="1300" b="0" kern="1200" dirty="0">
                          <a:solidFill>
                            <a:schemeClr val="tx1"/>
                          </a:solidFill>
                          <a:effectLst/>
                          <a:latin typeface="Arial Narrow" panose="020B0606020202030204" pitchFamily="34" charset="0"/>
                          <a:ea typeface="+mn-ea"/>
                          <a:cs typeface="+mn-cs"/>
                        </a:rPr>
                        <a:t>Disponível em: https://intrinseca.com.br/livro/a-culpa-e-das-estrelas-</a:t>
                      </a:r>
                      <a:r>
                        <a:rPr lang="pt-BR" sz="1300" b="0" kern="1200" dirty="0" err="1">
                          <a:solidFill>
                            <a:schemeClr val="tx1"/>
                          </a:solidFill>
                          <a:effectLst/>
                          <a:latin typeface="Arial Narrow" panose="020B0606020202030204" pitchFamily="34" charset="0"/>
                          <a:ea typeface="+mn-ea"/>
                          <a:cs typeface="+mn-cs"/>
                        </a:rPr>
                        <a:t>edicao</a:t>
                      </a:r>
                      <a:r>
                        <a:rPr lang="pt-BR" sz="1300" b="0" kern="1200" dirty="0">
                          <a:solidFill>
                            <a:schemeClr val="tx1"/>
                          </a:solidFill>
                          <a:effectLst/>
                          <a:latin typeface="Arial Narrow" panose="020B0606020202030204" pitchFamily="34" charset="0"/>
                          <a:ea typeface="+mn-ea"/>
                          <a:cs typeface="+mn-cs"/>
                        </a:rPr>
                        <a:t>-especial/. Acesso em: 31 mai. 2026.</a:t>
                      </a:r>
                      <a:endParaRPr lang="pt-BR" sz="1300" b="0" dirty="0">
                        <a:solidFill>
                          <a:schemeClr val="tx1"/>
                        </a:solidFill>
                        <a:latin typeface="Arial Narrow" panose="020B0606020202030204" pitchFamily="34" charset="0"/>
                      </a:endParaRPr>
                    </a:p>
                  </a:txBody>
                  <a:tcPr>
                    <a:lnL w="38100" cap="flat" cmpd="sng" algn="ctr">
                      <a:solidFill>
                        <a:srgbClr val="FF66FF"/>
                      </a:solidFill>
                      <a:prstDash val="solid"/>
                      <a:round/>
                      <a:headEnd type="none" w="med" len="med"/>
                      <a:tailEnd type="none" w="med" len="med"/>
                    </a:lnL>
                    <a:lnR w="38100" cap="flat" cmpd="sng" algn="ctr">
                      <a:solidFill>
                        <a:srgbClr val="FF66FF"/>
                      </a:solidFill>
                      <a:prstDash val="solid"/>
                      <a:round/>
                      <a:headEnd type="none" w="med" len="med"/>
                      <a:tailEnd type="none" w="med" len="med"/>
                    </a:lnR>
                    <a:lnT w="38100" cap="flat" cmpd="sng" algn="ctr">
                      <a:solidFill>
                        <a:srgbClr val="FF66FF"/>
                      </a:solidFill>
                      <a:prstDash val="solid"/>
                      <a:round/>
                      <a:headEnd type="none" w="med" len="med"/>
                      <a:tailEnd type="none" w="med" len="med"/>
                    </a:lnT>
                    <a:lnB w="38100" cap="flat" cmpd="sng" algn="ctr">
                      <a:solidFill>
                        <a:srgbClr val="FF66FF"/>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1290612B-9814-405A-A072-DD0229618CC4}"/>
              </a:ext>
            </a:extLst>
          </p:cNvPr>
          <p:cNvPicPr>
            <a:picLocks noChangeAspect="1"/>
          </p:cNvPicPr>
          <p:nvPr/>
        </p:nvPicPr>
        <p:blipFill rotWithShape="1">
          <a:blip r:embed="rId2">
            <a:extLst>
              <a:ext uri="{28A0092B-C50C-407E-A947-70E740481C1C}">
                <a14:useLocalDpi xmlns:a14="http://schemas.microsoft.com/office/drawing/2010/main" val="0"/>
              </a:ext>
            </a:extLst>
          </a:blip>
          <a:srcRect t="9756" r="2349" b="9754"/>
          <a:stretch>
            <a:fillRect/>
          </a:stretch>
        </p:blipFill>
        <p:spPr bwMode="auto">
          <a:xfrm>
            <a:off x="345141" y="944255"/>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76370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BF7ED62-6859-107A-1554-501CA24E4A12}"/>
              </a:ext>
            </a:extLst>
          </p:cNvPr>
          <p:cNvSpPr txBox="1"/>
          <p:nvPr/>
        </p:nvSpPr>
        <p:spPr>
          <a:xfrm>
            <a:off x="304799" y="826917"/>
            <a:ext cx="11564471" cy="2509790"/>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Estudante, o texto que você vai ler é um fragmento do romance infantojuvenil “</a:t>
            </a:r>
            <a:r>
              <a:rPr lang="pt-BR" sz="2400" b="1" i="1" kern="100" dirty="0">
                <a:effectLst/>
                <a:latin typeface="Arial Narrow" panose="020B0606020202030204" pitchFamily="34" charset="0"/>
                <a:ea typeface="Aptos" panose="020B0004020202020204" pitchFamily="34" charset="0"/>
                <a:cs typeface="Times New Roman" panose="02020603050405020304" pitchFamily="18" charset="0"/>
              </a:rPr>
              <a:t>A culpa é das estrelas”</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de John Green. O livro narra a história de Augustos Waters e Hazel Grace, dois jovens que lutam pela sobrevivência, de uma forma muito comovente. Você sabia que o título desse romance foi inspirado em uma fala da peça teatral “</a:t>
            </a:r>
            <a:r>
              <a:rPr lang="pt-BR" sz="2400" b="1" i="1" kern="100" dirty="0">
                <a:effectLst/>
                <a:latin typeface="Arial Narrow" panose="020B0606020202030204" pitchFamily="34" charset="0"/>
                <a:ea typeface="Aptos" panose="020B0004020202020204" pitchFamily="34" charset="0"/>
                <a:cs typeface="Times New Roman" panose="02020603050405020304" pitchFamily="18" charset="0"/>
              </a:rPr>
              <a:t>Júlio César”</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de </a:t>
            </a: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Willian Shakespeare? Na peça,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o </a:t>
            </a: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nobre Cassius diz a Brutus: "</a:t>
            </a:r>
            <a:r>
              <a:rPr lang="pt-BR" sz="2400" b="1"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culpa, caro Brutus, não é das nossas estrelas, mas de nós mesmos, que somos subordinados.” </a:t>
            </a: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Vamos nos emocionar??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11120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75F1A1B-FF61-7A15-D3F2-5FB23F11AB88}"/>
              </a:ext>
            </a:extLst>
          </p:cNvPr>
          <p:cNvSpPr txBox="1"/>
          <p:nvPr/>
        </p:nvSpPr>
        <p:spPr>
          <a:xfrm>
            <a:off x="309282" y="834648"/>
            <a:ext cx="11573435" cy="1815882"/>
          </a:xfrm>
          <a:prstGeom prst="rect">
            <a:avLst/>
          </a:prstGeom>
          <a:noFill/>
        </p:spPr>
        <p:txBody>
          <a:bodyPr wrap="square">
            <a:spAutoFit/>
          </a:bodyPr>
          <a:lstStyle/>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Leia o texto.</a:t>
            </a:r>
          </a:p>
          <a:p>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p>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 culpa é das estrelas</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John Green</a:t>
            </a:r>
          </a:p>
        </p:txBody>
      </p:sp>
      <p:sp>
        <p:nvSpPr>
          <p:cNvPr id="5" name="CaixaDeTexto 4">
            <a:extLst>
              <a:ext uri="{FF2B5EF4-FFF2-40B4-BE49-F238E27FC236}">
                <a16:creationId xmlns:a16="http://schemas.microsoft.com/office/drawing/2014/main" id="{C59528CD-9082-08A2-728F-D19912FFDCEC}"/>
              </a:ext>
            </a:extLst>
          </p:cNvPr>
          <p:cNvSpPr txBox="1"/>
          <p:nvPr/>
        </p:nvSpPr>
        <p:spPr>
          <a:xfrm>
            <a:off x="309282" y="2691470"/>
            <a:ext cx="11573435" cy="3708708"/>
          </a:xfrm>
          <a:prstGeom prst="rect">
            <a:avLst/>
          </a:prstGeom>
          <a:noFill/>
        </p:spPr>
        <p:txBody>
          <a:bodyPr wrap="square">
            <a:spAutoFit/>
          </a:bodyPr>
          <a:lstStyle/>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Mamãe parou na entrada de carros circular atrás da igreja às 4h56. Fingi que estava ajeitando o cilindro de oxigênio por um segundo só para ganhar tempo.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Quer que eu o carregue até lá dentro?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Não, está tudo bem — respondi.</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cilindro verde só pesava uns poucos quilos e eu tinha um carrinho de aço para transportá-lo. Aquilo me fornecia dois litros de oxigênio por minuto através de uma cânula, um tubo transparente que se dividia bem embaixo do meu pescoço, passava por trás das orelhas e se juntava de novo nas narinas. A geringonça era necessária porque meus pulmões faziam um péssimo trabalho como pulmões.</a:t>
            </a: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Eu te amo — ela disse, enquanto eu saltava do carro.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77044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EEA8696-0B66-8285-42C8-3FD088F8BC23}"/>
              </a:ext>
            </a:extLst>
          </p:cNvPr>
          <p:cNvSpPr txBox="1"/>
          <p:nvPr/>
        </p:nvSpPr>
        <p:spPr>
          <a:xfrm>
            <a:off x="304800" y="898921"/>
            <a:ext cx="11609294" cy="5516895"/>
          </a:xfrm>
          <a:prstGeom prst="rect">
            <a:avLst/>
          </a:prstGeom>
          <a:noFill/>
        </p:spPr>
        <p:txBody>
          <a:bodyPr wrap="square">
            <a:spAutoFit/>
          </a:bodyPr>
          <a:lstStyle/>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Eu também, mãe. Vejo você às seis.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Faça amigos! — ela gritou pela janela abaixada enquanto eu me distanciava.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Não quis usar o elevador porque isso é o tipo de coisa que você faz nos seus “Últimos dias no Grupo de Apoio”, então fui de escada. Peguei um biscoito, coloquei um pouco de limonada num copo descartável e me virei.</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garoto olhava fixamente para mim.</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Eu tinha quase certeza de nunca ter visto aquele cara na vida. Alto e magro, mas musculoso, ele fazia a cadeira de plástico, daquelas usadas em sala de aula, parecer minúscula. Cabelo acaju, liso e curto. Parecia ter a minha idade, talvez um ano mais velho, e estava sentado com o cóccix na beirada da cadeira, uma postura péssima, com uma das mãos enfiada até a metade no bolso da calça jeans escura.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Desviei o olhar, repentinamente consciente da quantidade infinita de coisas erradas em mim. Eu estava com uma calça jeans velha, que algum dia foi justa mas que agora ficava folgada nos lugares mais estranhos, e uma camiseta de malha amarela com o nome de uma banda da qual eu nem gostava mais. Tinha também meu cabelo: cortado tipo Príncipe Valente, e eu nem tive a preocupação de, puxa,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4570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EEA8696-0B66-8285-42C8-3FD088F8BC23}"/>
              </a:ext>
            </a:extLst>
          </p:cNvPr>
          <p:cNvSpPr txBox="1"/>
          <p:nvPr/>
        </p:nvSpPr>
        <p:spPr>
          <a:xfrm>
            <a:off x="304800" y="898921"/>
            <a:ext cx="11609294" cy="5516895"/>
          </a:xfrm>
          <a:prstGeom prst="rect">
            <a:avLst/>
          </a:prstGeom>
          <a:noFill/>
        </p:spPr>
        <p:txBody>
          <a:bodyPr wrap="square">
            <a:spAutoFit/>
          </a:bodyPr>
          <a:lstStyle/>
          <a:p>
            <a:pPr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dar uma escovada nele. Além disso, minhas bochechas estavam ridicularmente redondas, como as de um esquilo, efeito colateral do tratamento. Eu era uma pessoa de proporções normais com um balão no lugar da cabeça. Isso sem falar do inchaço nos tornozelos. Mesmo assim, dei uma espiada rápida e os olhos dele ainda estavam grudados em mim.</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Foi então que entendi o verdadeiro sentido de aquilo ser chamado de contato visual.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Andei até a roda e me sentei ao lado do Isaac, a duas cadeiras do garoto. Olhei de novo, rapidamente. Ele ainda me observava.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boa, vou logo dizendo: ele era um gato. Se um cara que não é gato encara você sem parar, isso é, na melhor das hipóteses, esquisito, e na pior, algum tipo de assédio. Mas se é um cara gato… na boa…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Por fim, resolvi que a melhor estratégia seria também olhar fixamente para ele. Afinal de contas, os garotos não detêm o monopólio da Atividade Encaradora. Foquei nele enquanto o Patrick explicava pela milésima vez sua ausência de bolas etc., e aquilo logo virou um Jogo do Sério. Depois de um tempo o garoto sorriu e, até que enfim, desviou os olhos azuis. Quando me olhou de novo, arqueei 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949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EEA8696-0B66-8285-42C8-3FD088F8BC23}"/>
              </a:ext>
            </a:extLst>
          </p:cNvPr>
          <p:cNvSpPr txBox="1"/>
          <p:nvPr/>
        </p:nvSpPr>
        <p:spPr>
          <a:xfrm>
            <a:off x="304800" y="898921"/>
            <a:ext cx="11564471" cy="5516895"/>
          </a:xfrm>
          <a:prstGeom prst="rect">
            <a:avLst/>
          </a:prstGeom>
          <a:noFill/>
        </p:spPr>
        <p:txBody>
          <a:bodyPr wrap="square">
            <a:spAutoFit/>
          </a:bodyPr>
          <a:lstStyle/>
          <a:p>
            <a:pPr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sobrancelhas como que dizendo: </a:t>
            </a:r>
            <a:r>
              <a:rPr lang="pt-BR" sz="235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ganhei</a:t>
            </a: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Ele deu de ombros. O Patrick prosseguiu e, enfim, a hora das apresentações chegou.</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Michael foi o próximo. Ele tinha doze anos. Sofria de leucemia. Desde que se entendia por gente. E estava bem. (Pelo menos foi o que disse. Ele desceu de elevador.)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Lida tinha dezesseis anos e era bonita o suficiente para ser alvo do olhar do cara gato. Era frequentadora assídua das reuniões — estava em um longo período de remissão de um câncer de apêndice, que eu nem sabia que existia.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Outros cinco falaram antes do cara gato. Ele deu um sorrisinho quando chegou sua vez. A voz era baixa, aveludada e super sensual.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Meu nome é Augustus Waters — disse. — Tenho dezessete anos. Tive uma pitada de osteossarcoma um ano e meio atrás, mas só estou aqui hoje porque o Isaac pediu.</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como está se sentindo? — o Patrick perguntou.</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Ah, maravilha. — Augustus Waters deu um sorrisinho. — Estou numa montanha russa que só vai para cima, amigão.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20120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EEA8696-0B66-8285-42C8-3FD088F8BC23}"/>
              </a:ext>
            </a:extLst>
          </p:cNvPr>
          <p:cNvSpPr txBox="1"/>
          <p:nvPr/>
        </p:nvSpPr>
        <p:spPr>
          <a:xfrm>
            <a:off x="304800" y="898921"/>
            <a:ext cx="11609294" cy="5516895"/>
          </a:xfrm>
          <a:prstGeom prst="rect">
            <a:avLst/>
          </a:prstGeom>
          <a:noFill/>
        </p:spPr>
        <p:txBody>
          <a:bodyPr wrap="square">
            <a:spAutoFit/>
          </a:bodyPr>
          <a:lstStyle/>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Quando chegou minha vez, eu disse: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Meu nome é Hazel. Tenho dezesseis anos. Tireoide com metástase nos pulmões. Estou bem.</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hora passou rápido. Lutas foram recontadas, batalhas ganhas em guerras que com certeza seriam perdidas; a esperança virou tábua de salvação; famílias foram celebradas e recriminadas; foi consenso que os amigos não entendiam nada; lágrimas foram compartilhadas, e consolo, oferecido. Nem eu nem o Augustus Waters tínhamos soltado uma palavra, até que o Patrick disse: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Augustus, talvez você queira falar de seus medos para o grupo.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Meus medos?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Eu tenho medo de ser esquecido — disse ele de bate-pronto. — Tenho medo disso como um cego tem medo de escuro.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Calma aí… — disse Isaac, abrindo um sorriso.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Estou sendo insensível? — perguntou o Augustus. — Eu posso ser bem cego quando o assunto são os sentimentos das outras pessoas.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Isaac estava rindo, mas o Patrick levantou um dedo, repreendendo-o.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59901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EEA8696-0B66-8285-42C8-3FD088F8BC23}"/>
              </a:ext>
            </a:extLst>
          </p:cNvPr>
          <p:cNvSpPr txBox="1"/>
          <p:nvPr/>
        </p:nvSpPr>
        <p:spPr>
          <a:xfrm>
            <a:off x="304800" y="898921"/>
            <a:ext cx="11609294" cy="5516895"/>
          </a:xfrm>
          <a:prstGeom prst="rect">
            <a:avLst/>
          </a:prstGeom>
          <a:noFill/>
        </p:spPr>
        <p:txBody>
          <a:bodyPr wrap="square">
            <a:spAutoFit/>
          </a:bodyPr>
          <a:lstStyle/>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Por favor, Augustus. Voltemos a você e às suas questões. Disse que tem medo de ser esquecido?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 respondeu o Augustus.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Patrick pareceu meio perdido. — Alguém, </a:t>
            </a:r>
            <a:r>
              <a:rPr lang="pt-BR" sz="235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ahn</a:t>
            </a: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alguém gostaria de fazer algum comentário?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Eu não frequentava uma escola de verdade havia três anos. Meus melhores amigos eram meus pais. Meu terceiro melhor amigo era um escritor que nem sabia que eu existia. Eu era relativamente tímida — de jeito nenhum o tipo que levanta a mão para falar.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mesmo assim, só dessa vez, resolvi abrir o verbo. Levantei a mão, e o Patrick, a satisfação estampada na cara, disse: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Hazel!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Eu estava, tenho certeza de que foi isso o que ele pensou, me abrindo. “Me tornando parte do grupo.”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Olhei na direção do Augustus Waters, que me encarava. Dava quase para ver através dos olhos dele, de tão azuis.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Vai chegar um dia — eu disse — em que todos vamos estar mortos. Todos nós. Vai chegar um</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75109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EEA8696-0B66-8285-42C8-3FD088F8BC23}"/>
              </a:ext>
            </a:extLst>
          </p:cNvPr>
          <p:cNvSpPr txBox="1"/>
          <p:nvPr/>
        </p:nvSpPr>
        <p:spPr>
          <a:xfrm>
            <a:off x="304800" y="898921"/>
            <a:ext cx="11609294" cy="5516895"/>
          </a:xfrm>
          <a:prstGeom prst="rect">
            <a:avLst/>
          </a:prstGeom>
          <a:noFill/>
        </p:spPr>
        <p:txBody>
          <a:bodyPr wrap="square">
            <a:spAutoFit/>
          </a:bodyPr>
          <a:lstStyle/>
          <a:p>
            <a:pPr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dia em que não vai sobrar nenhum ser humano sequer para lembrar que alguém já existiu ou que nossa espécie fez qualquer coisa nesse mundo. Não vai sobrar ninguém para se lembrar de Aristóteles ou de Cleópatra, quanto mais de você. Tudo o que fizemos, construímos, escrevemos, pensamos e descobrimos vai ser esquecido e tudo isso aqui — fiz um gesto abrangente — vai ter sido inútil. Pode ser que esse dia chegue logo e pode ser que demore milhões de anos, mas, mesmo que o mundo sobreviva a uma explosão do Sol, não vamos viver para sempre. Houve um tempo antes do surgimento da consciência nos organismos vivos, e vai haver outro depois. E se a inevitabilidade do esquecimento humano preocupa você, sugiro que deixe esse assunto para lá. Deus sabe que é isso o que todo mundo faz.</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Eu tinha aprendido aquilo com meu já citado terceiro melhor amigo, Peter Van Houten, o autor recluso de </a:t>
            </a:r>
            <a:r>
              <a:rPr lang="pt-BR" sz="235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Uma aflição imperial</a:t>
            </a: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de todos os meus livros, o mais próximo de uma Bíblia. Peter Van Houten era a única pessoa que eu conhecia que parecia: (a) entender o que era estar morrendo, e (b) não ter morrido.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Assim que terminei fez-se um longo silêncio, e eu pude ver um sorriso se abrindo de um canto ao outro no rosto do Augustus — não o tipo de sorriso cafajeste do garoto tentando parecer sexy ao me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13959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EEA8696-0B66-8285-42C8-3FD088F8BC23}"/>
              </a:ext>
            </a:extLst>
          </p:cNvPr>
          <p:cNvSpPr txBox="1"/>
          <p:nvPr/>
        </p:nvSpPr>
        <p:spPr>
          <a:xfrm>
            <a:off x="304800" y="898921"/>
            <a:ext cx="11609294" cy="1577355"/>
          </a:xfrm>
          <a:prstGeom prst="rect">
            <a:avLst/>
          </a:prstGeom>
          <a:noFill/>
        </p:spPr>
        <p:txBody>
          <a:bodyPr wrap="square">
            <a:spAutoFit/>
          </a:bodyPr>
          <a:lstStyle/>
          <a:p>
            <a:pPr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encarar, mas um sorriso sincero, quase maior que a cara dele.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Caramba! — disse ele baixinho. — Não é que você é mesmo demais?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p>
          <a:p>
            <a:pPr algn="r"/>
            <a:r>
              <a:rPr lang="pt-BR" sz="1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https://8cdb81bf10.clvaw-cdnwnd.com/08446dbb9556d3060026f9b3265218ca/200008250-bc78dbc78f/A%20culpa%20é%20das%20Estrelas%20-%20John_Green.pdf. Acesso em: 20 mai. 2026. Adaptado.</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6366DFC4-7D85-0EEC-1454-FC9651EF5DD1}"/>
              </a:ext>
            </a:extLst>
          </p:cNvPr>
          <p:cNvSpPr txBox="1"/>
          <p:nvPr/>
        </p:nvSpPr>
        <p:spPr>
          <a:xfrm>
            <a:off x="291353" y="2670566"/>
            <a:ext cx="11609294" cy="2985433"/>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Estudante, vamos conversar sobre o fragmento de texto “A culpa é das estrelas”? O romance “A culpa é das estrelas” é um texto literário porque utiliza </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linguagem artística</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subjetiva e expressiva que emociona, envolve e provoca reflexão no leitor. Vamos conversar sobre isso?</a:t>
            </a: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O texto te despertou emoções? Quais?</a:t>
            </a: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Esse texto pode ser considerado literário? Por quê?</a:t>
            </a: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 Alguma parte chamou mais a sua atenção? Por quê?</a:t>
            </a: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d) A linguagem se aproxima da fala do dia a dia dos jovens? Em quais trechos isso aparece?</a:t>
            </a:r>
          </a:p>
          <a:p>
            <a:r>
              <a:rPr lang="pt-BR" sz="2350" dirty="0">
                <a:effectLst/>
                <a:latin typeface="Arial Narrow" panose="020B0606020202030204" pitchFamily="34" charset="0"/>
                <a:ea typeface="Aptos" panose="020B0004020202020204" pitchFamily="34" charset="0"/>
                <a:cs typeface="Times New Roman" panose="02020603050405020304" pitchFamily="18" charset="0"/>
              </a:rPr>
              <a:t>e) Esse texto é apenas informativo ou busca emocionar e envolver o leitor?</a:t>
            </a:r>
            <a:endParaRPr lang="pt-BR" sz="2350" dirty="0">
              <a:latin typeface="Arial Narrow" panose="020B0606020202030204" pitchFamily="34" charset="0"/>
            </a:endParaRPr>
          </a:p>
        </p:txBody>
      </p:sp>
    </p:spTree>
    <p:extLst>
      <p:ext uri="{BB962C8B-B14F-4D97-AF65-F5344CB8AC3E}">
        <p14:creationId xmlns:p14="http://schemas.microsoft.com/office/powerpoint/2010/main" val="1071937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A62B12F-534F-5376-94DA-E0D5A925696D}"/>
              </a:ext>
            </a:extLst>
          </p:cNvPr>
          <p:cNvSpPr txBox="1"/>
          <p:nvPr/>
        </p:nvSpPr>
        <p:spPr>
          <a:xfrm>
            <a:off x="313764" y="899224"/>
            <a:ext cx="11564471" cy="4793620"/>
          </a:xfrm>
          <a:prstGeom prst="rect">
            <a:avLst/>
          </a:prstGeom>
          <a:noFill/>
        </p:spPr>
        <p:txBody>
          <a:bodyPr wrap="square">
            <a:spAutoFit/>
          </a:bodyPr>
          <a:lstStyle/>
          <a:p>
            <a:pPr algn="just" fontAlgn="base"/>
            <a:r>
              <a:rPr lang="pt-BR" sz="2350" b="1" dirty="0">
                <a:effectLst/>
                <a:latin typeface="Arial Narrow" panose="020B0606020202030204" pitchFamily="34" charset="0"/>
                <a:ea typeface="Times New Roman" panose="02020603050405020304" pitchFamily="18" charset="0"/>
              </a:rPr>
              <a:t>3</a:t>
            </a:r>
            <a:r>
              <a:rPr lang="pt-BR" sz="2350" dirty="0">
                <a:effectLst/>
                <a:latin typeface="Arial Narrow" panose="020B0606020202030204" pitchFamily="34" charset="0"/>
                <a:ea typeface="Times New Roman" panose="02020603050405020304" pitchFamily="18" charset="0"/>
              </a:rPr>
              <a:t>. O romance infantojuvenil é um gênero literário que se destaca por abordar temas relevantes para o público jovem, em especial adolescentes. Esse tipo de narrativa, frequentemente, lida com questões relacionadas à identidade, relacionamentos, crescimento pessoal e desafios sociais. </a:t>
            </a:r>
            <a:r>
              <a:rPr lang="pt-BR" sz="23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Assim, releia o quadro da sinopse do livro, o fragmento de texto e responda.</a:t>
            </a:r>
            <a:endParaRPr lang="pt-BR" sz="2350" dirty="0">
              <a:effectLst/>
              <a:latin typeface="Times New Roman" panose="02020603050405020304" pitchFamily="18" charset="0"/>
              <a:ea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Qual é o assunto do texto “A culpa é das estrelas”?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450215" algn="l"/>
              </a:tabLst>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b)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Transcreva do texto “A culpa é das estrelas”, algumas palavras/expressões-chave que confirmam o tema/assunto do texto.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450215" algn="l"/>
              </a:tabLst>
            </a:pP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r>
              <a:rPr lang="pt-BR" sz="2350" dirty="0">
                <a:effectLst/>
                <a:latin typeface="Arial Narrow" panose="020B0606020202030204" pitchFamily="34" charset="0"/>
                <a:ea typeface="Times New Roman" panose="02020603050405020304" pitchFamily="18" charset="0"/>
              </a:rPr>
              <a:t>c) </a:t>
            </a:r>
            <a:r>
              <a:rPr lang="pt-BR" sz="23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título em um texto é crucial, pois é a primeira impressão que o leitor terá do conteúdo. Ele serve como um resumo breve do tema abordado, atraindo a atenção do leitor e influenciando sua decisão de continuar a leitura. Considerando a sinopse e o fragmento de texto, o que o título “A culpa é das estrelas” sugere?</a:t>
            </a:r>
            <a:endParaRPr lang="pt-BR" sz="235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3522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DCB8FD6-403B-A0A8-1720-4A59DF7DB469}"/>
              </a:ext>
            </a:extLst>
          </p:cNvPr>
          <p:cNvSpPr txBox="1"/>
          <p:nvPr/>
        </p:nvSpPr>
        <p:spPr>
          <a:xfrm>
            <a:off x="322729" y="864102"/>
            <a:ext cx="11546542" cy="4846391"/>
          </a:xfrm>
          <a:prstGeom prst="rect">
            <a:avLst/>
          </a:prstGeom>
          <a:noFill/>
        </p:spPr>
        <p:txBody>
          <a:bodyPr wrap="square">
            <a:spAutoFit/>
          </a:bodyPr>
          <a:lstStyle/>
          <a:p>
            <a:pPr algn="just">
              <a:lnSpc>
                <a:spcPct val="110000"/>
              </a:lnSpc>
              <a:tabLst>
                <a:tab pos="450215" algn="l"/>
              </a:tabLst>
            </a:pPr>
            <a:r>
              <a:rPr lang="pt-BR" sz="2350" b="1" kern="100" dirty="0">
                <a:effectLst/>
                <a:latin typeface="Arial Narrow" panose="020B0606020202030204" pitchFamily="34" charset="0"/>
                <a:ea typeface="Times New Roman" panose="02020603050405020304" pitchFamily="18" charset="0"/>
                <a:cs typeface="Times New Roman" panose="02020603050405020304" pitchFamily="18" charset="0"/>
              </a:rPr>
              <a:t>4</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O </a:t>
            </a:r>
            <a:r>
              <a:rPr lang="pt-BR" sz="2350" b="1" kern="100" dirty="0">
                <a:effectLst/>
                <a:latin typeface="Arial Narrow" panose="020B0606020202030204" pitchFamily="34" charset="0"/>
                <a:ea typeface="Times New Roman" panose="02020603050405020304" pitchFamily="18" charset="0"/>
                <a:cs typeface="Times New Roman" panose="02020603050405020304" pitchFamily="18" charset="0"/>
              </a:rPr>
              <a:t>romance infantojuvenil</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é um gênero textual literário, narrativo, escrito em prosa, voltado para o público de 10 a 18 anos.</a:t>
            </a:r>
            <a:r>
              <a:rPr lang="pt-BR" sz="2350" kern="100" dirty="0">
                <a:effectLst/>
                <a:latin typeface="Aptos" panose="020B0004020202020204" pitchFamily="34" charset="0"/>
                <a:ea typeface="Aptos" panose="020B0004020202020204" pitchFamily="34" charset="0"/>
                <a:cs typeface="Times New Roman" panose="02020603050405020304" pitchFamily="18" charset="0"/>
              </a:rPr>
              <a:t> Ele </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explora temas como o cotidiano, conflitos de identidade, primeiros amores, amizade e autoaceitação. Sobre as características desse gênero textual, quais estão presentes no fragmento de “</a:t>
            </a:r>
            <a:r>
              <a:rPr lang="pt-BR" sz="2350" i="1" kern="100" dirty="0">
                <a:effectLst/>
                <a:latin typeface="Arial Narrow" panose="020B0606020202030204" pitchFamily="34" charset="0"/>
                <a:ea typeface="Times New Roman" panose="02020603050405020304" pitchFamily="18" charset="0"/>
                <a:cs typeface="Times New Roman" panose="02020603050405020304" pitchFamily="18" charset="0"/>
              </a:rPr>
              <a:t>A culpa é das estrelas</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tabLst>
                <a:tab pos="450215" algn="l"/>
              </a:tabLst>
            </a:pP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kern="100" dirty="0">
                <a:solidFill>
                  <a:srgbClr val="EE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Personagens adolescentes (protagonistas/principais), favorecendo a identificação com o leitor, como Hazel e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Augustus Waters.</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tabLst>
                <a:tab pos="450215" algn="l"/>
              </a:tabLst>
            </a:pP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Temas próximos da realidade juvenil, pois aborda questões como doença, como o câncer, identidade, sentimentos e relacionamentos.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tabLst>
                <a:tab pos="450215" algn="l"/>
              </a:tabLst>
            </a:pP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Conflitos de identidade e autoconhecimento, como a personagem Hazel, que reflete sobre sua aparência, sua doença, suas inseguranças e sua forma de ver a vida.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tabLst>
                <a:tab pos="450215" algn="l"/>
              </a:tabLst>
            </a:pP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Linguagem simples e próxima do cotidiano, acessível e expressões típicas do universo juvenil, como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Na boa”, “cara gato”.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93257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C4913FC-298F-3129-6B90-08FE6FADE3EA}"/>
              </a:ext>
            </a:extLst>
          </p:cNvPr>
          <p:cNvSpPr txBox="1"/>
          <p:nvPr/>
        </p:nvSpPr>
        <p:spPr>
          <a:xfrm>
            <a:off x="313765" y="813845"/>
            <a:ext cx="11546541" cy="5155257"/>
          </a:xfrm>
          <a:prstGeom prst="rect">
            <a:avLst/>
          </a:prstGeom>
          <a:noFill/>
        </p:spPr>
        <p:txBody>
          <a:bodyPr wrap="square">
            <a:spAutoFit/>
          </a:bodyPr>
          <a:lstStyle/>
          <a:p>
            <a:pPr algn="just" fontAlgn="base"/>
            <a:r>
              <a:rPr lang="pt-BR" sz="235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5</a:t>
            </a:r>
            <a:r>
              <a:rPr lang="pt-BR" sz="23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Os gêneros textuais têm uma função social/comunicativa, portanto, são formas de linguagem utilizadas para realizar diferentes ações comunicativas, como informar, convencer, persuadir, narrar, entre outras. Dessa forma, responda:</a:t>
            </a:r>
            <a:endParaRPr lang="pt-BR" sz="2350" dirty="0">
              <a:effectLst/>
              <a:latin typeface="Arial Narrow" panose="020B0606020202030204" pitchFamily="34" charset="0"/>
              <a:ea typeface="Times New Roman" panose="02020603050405020304" pitchFamily="18" charset="0"/>
            </a:endParaRPr>
          </a:p>
          <a:p>
            <a:pPr algn="just" fontAlgn="base"/>
            <a:r>
              <a:rPr lang="pt-BR" sz="23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Qual é a finalidade de um romance infantojuvenil? Justifique.</a:t>
            </a:r>
            <a:endParaRPr lang="pt-BR" sz="2350" dirty="0">
              <a:effectLst/>
              <a:latin typeface="Arial Narrow" panose="020B0606020202030204" pitchFamily="34" charset="0"/>
              <a:ea typeface="Times New Roman" panose="02020603050405020304" pitchFamily="18" charset="0"/>
            </a:endParaRPr>
          </a:p>
          <a:p>
            <a:pPr algn="just" fontAlgn="base"/>
            <a:r>
              <a:rPr lang="pt-BR" sz="235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50" dirty="0">
              <a:effectLst/>
              <a:latin typeface="Arial Narrow" panose="020B0606020202030204" pitchFamily="34" charset="0"/>
              <a:ea typeface="Times New Roman" panose="02020603050405020304" pitchFamily="18" charset="0"/>
            </a:endParaRPr>
          </a:p>
          <a:p>
            <a:pPr algn="just" fontAlgn="base"/>
            <a:r>
              <a:rPr lang="pt-BR" sz="23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E a finalidade do romance “A culpa é das estrelas”? Justifique.</a:t>
            </a:r>
            <a:endParaRPr lang="pt-BR" sz="2350" dirty="0">
              <a:effectLst/>
              <a:latin typeface="Arial Narrow" panose="020B0606020202030204" pitchFamily="34" charset="0"/>
              <a:ea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tabLst>
                <a:tab pos="180340" algn="l"/>
              </a:tabLst>
            </a:pPr>
            <a:r>
              <a:rPr lang="pt-BR" sz="2350" b="1"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6</a:t>
            </a:r>
            <a:r>
              <a:rPr lang="pt-BR" sz="2350"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Diferentemente das demais narrativas em prosa, o romance infantojuvenil possui características específicas. Marque (V) ou (F) quanto às afirmativas a seguir:</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180340" algn="l"/>
              </a:tabLst>
            </a:pPr>
            <a:r>
              <a:rPr lang="pt-BR" sz="2350"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 Linguagem acessível e próxima do cotidiano.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180340" algn="l"/>
              </a:tabLst>
            </a:pPr>
            <a:r>
              <a:rPr lang="pt-BR" sz="2350"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 Os protagonistas costumam ser jovens que enfrentam conflitos pessoais.</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180340" algn="l"/>
              </a:tabLst>
            </a:pPr>
            <a:r>
              <a:rPr lang="pt-BR" sz="2350"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 Um tema frequente é sentimentos e relações pessoais.</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180340" algn="l"/>
              </a:tabLst>
            </a:pPr>
            <a:r>
              <a:rPr lang="pt-BR" sz="2350"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 Em relação às personagens, é comum que elas passem por transformações.</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180340" algn="l"/>
              </a:tabLst>
            </a:pPr>
            <a:r>
              <a:rPr lang="pt-BR" sz="2350"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 Os diálogos nos romances infantojuvenis têm a função de tornar o texto mais dinâmico.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23427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228796"/>
            <a:ext cx="5508000" cy="1166320"/>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3069473338"/>
              </p:ext>
            </p:extLst>
          </p:nvPr>
        </p:nvGraphicFramePr>
        <p:xfrm>
          <a:off x="351870" y="2395116"/>
          <a:ext cx="11507337" cy="3146171"/>
        </p:xfrm>
        <a:graphic>
          <a:graphicData uri="http://schemas.openxmlformats.org/drawingml/2006/table">
            <a:tbl>
              <a:tblPr firstRow="1" bandRow="1">
                <a:tableStyleId>{5C22544A-7EE6-4342-B048-85BDC9FD1C3A}</a:tableStyleId>
              </a:tblPr>
              <a:tblGrid>
                <a:gridCol w="11507337">
                  <a:extLst>
                    <a:ext uri="{9D8B030D-6E8A-4147-A177-3AD203B41FA5}">
                      <a16:colId xmlns:a16="http://schemas.microsoft.com/office/drawing/2014/main" val="966823941"/>
                    </a:ext>
                  </a:extLst>
                </a:gridCol>
              </a:tblGrid>
              <a:tr h="370840">
                <a:tc>
                  <a:txBody>
                    <a:bodyPr/>
                    <a:lstStyle/>
                    <a:p>
                      <a:pPr>
                        <a:lnSpc>
                          <a:spcPct val="114000"/>
                        </a:lnSpc>
                      </a:pPr>
                      <a:r>
                        <a:rPr lang="pt-BR" sz="2300" b="1" kern="1200" dirty="0">
                          <a:solidFill>
                            <a:schemeClr val="tx1"/>
                          </a:solidFill>
                          <a:effectLst/>
                          <a:latin typeface="Arial Narrow" panose="020B0606020202030204" pitchFamily="34" charset="0"/>
                          <a:ea typeface="+mn-ea"/>
                          <a:cs typeface="+mn-cs"/>
                        </a:rPr>
                        <a:t>Etapa 2</a:t>
                      </a:r>
                    </a:p>
                    <a:p>
                      <a:pPr marL="0" indent="0">
                        <a:lnSpc>
                          <a:spcPct val="114000"/>
                        </a:lnSpc>
                        <a:buNone/>
                      </a:pPr>
                      <a:r>
                        <a:rPr lang="pt-BR" sz="2300" b="1" kern="1200" dirty="0">
                          <a:solidFill>
                            <a:schemeClr val="tx1"/>
                          </a:solidFill>
                          <a:effectLst/>
                          <a:latin typeface="Arial Narrow" panose="020B0606020202030204" pitchFamily="34" charset="0"/>
                          <a:ea typeface="+mn-ea"/>
                          <a:cs typeface="+mn-cs"/>
                        </a:rPr>
                        <a:t>1. Vamos continuar conversando?</a:t>
                      </a:r>
                    </a:p>
                    <a:p>
                      <a:pPr marL="457200" indent="-457200">
                        <a:buAutoNum type="arabicPeriod"/>
                      </a:pPr>
                      <a:endParaRPr lang="pt-BR" sz="2300" b="0"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416929" y="3215129"/>
            <a:ext cx="7414771" cy="1900520"/>
          </a:xfrm>
          <a:prstGeom prst="rect">
            <a:avLst/>
          </a:prstGeom>
          <a:noFill/>
        </p:spPr>
        <p:txBody>
          <a:bodyPr wrap="square">
            <a:spAutoFit/>
          </a:bodyPr>
          <a:lstStyle/>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sabe a diferença entre um narrador que participa da história e um que apenas observa os acontecimentos?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modo como a história é contada pode mudar a forma como entendemos o texto? Como?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que você achou mais envolvente no texto?</a:t>
            </a:r>
            <a:endParaRPr lang="pt-BR" sz="2350" dirty="0">
              <a:latin typeface="Arial Narrow" panose="020B0606020202030204" pitchFamily="34" charset="0"/>
            </a:endParaRPr>
          </a:p>
        </p:txBody>
      </p:sp>
      <p:sp>
        <p:nvSpPr>
          <p:cNvPr id="10" name="CaixaDeTexto 9">
            <a:extLst>
              <a:ext uri="{FF2B5EF4-FFF2-40B4-BE49-F238E27FC236}">
                <a16:creationId xmlns:a16="http://schemas.microsoft.com/office/drawing/2014/main" id="{FDD49EA5-42FB-F4DC-23B5-F1FAA0152342}"/>
              </a:ext>
            </a:extLst>
          </p:cNvPr>
          <p:cNvSpPr txBox="1"/>
          <p:nvPr/>
        </p:nvSpPr>
        <p:spPr>
          <a:xfrm>
            <a:off x="9022447" y="5213578"/>
            <a:ext cx="2817683" cy="323165"/>
          </a:xfrm>
          <a:prstGeom prst="rect">
            <a:avLst/>
          </a:prstGeom>
          <a:noFill/>
        </p:spPr>
        <p:txBody>
          <a:bodyPr wrap="square">
            <a:spAutoFit/>
          </a:bodyPr>
          <a:lstStyle/>
          <a:p>
            <a:pPr algn="r"/>
            <a:r>
              <a:rPr lang="pt-BR" sz="1500" dirty="0">
                <a:effectLst/>
                <a:latin typeface="Arial Narrow" panose="020B0606020202030204" pitchFamily="34" charset="0"/>
                <a:ea typeface="Aptos" panose="020B0004020202020204" pitchFamily="34" charset="0"/>
                <a:cs typeface="Times New Roman" panose="02020603050405020304" pitchFamily="18" charset="0"/>
              </a:rPr>
              <a:t>Imagem criada pela IA.</a:t>
            </a:r>
            <a:endParaRPr lang="pt-BR" sz="1500" dirty="0"/>
          </a:p>
        </p:txBody>
      </p:sp>
      <p:pic>
        <p:nvPicPr>
          <p:cNvPr id="4" name="Imagem 3" descr="Grupo de pessoas sentadas ao redor de uma mesa&#10;&#10;O conteúdo gerado por IA pode estar incorreto.">
            <a:extLst>
              <a:ext uri="{FF2B5EF4-FFF2-40B4-BE49-F238E27FC236}">
                <a16:creationId xmlns:a16="http://schemas.microsoft.com/office/drawing/2014/main" id="{E6231B99-E5A1-0664-7973-046192DDB1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72282" y="2467941"/>
            <a:ext cx="2681812" cy="2693702"/>
          </a:xfrm>
          <a:prstGeom prst="rect">
            <a:avLst/>
          </a:prstGeom>
        </p:spPr>
      </p:pic>
    </p:spTree>
    <p:extLst>
      <p:ext uri="{BB962C8B-B14F-4D97-AF65-F5344CB8AC3E}">
        <p14:creationId xmlns:p14="http://schemas.microsoft.com/office/powerpoint/2010/main" val="2003936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083240382"/>
              </p:ext>
            </p:extLst>
          </p:nvPr>
        </p:nvGraphicFramePr>
        <p:xfrm>
          <a:off x="358591" y="1665779"/>
          <a:ext cx="11501717" cy="47472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Elementos da narrativa</a:t>
                      </a:r>
                    </a:p>
                    <a:p>
                      <a:r>
                        <a:rPr lang="pt-BR" sz="2350" b="1" kern="1200" dirty="0">
                          <a:solidFill>
                            <a:schemeClr val="tx1"/>
                          </a:solidFill>
                          <a:effectLst/>
                          <a:latin typeface="Arial Narrow" panose="020B0606020202030204" pitchFamily="34" charset="0"/>
                          <a:ea typeface="+mn-ea"/>
                          <a:cs typeface="+mn-cs"/>
                        </a:rPr>
                        <a:t>Enredo: </a:t>
                      </a:r>
                      <a:r>
                        <a:rPr lang="pt-BR" sz="2350" b="0" kern="1200" dirty="0">
                          <a:solidFill>
                            <a:schemeClr val="tx1"/>
                          </a:solidFill>
                          <a:effectLst/>
                          <a:latin typeface="Arial Narrow" panose="020B0606020202030204" pitchFamily="34" charset="0"/>
                          <a:ea typeface="+mn-ea"/>
                          <a:cs typeface="+mn-cs"/>
                        </a:rPr>
                        <a:t>é a sequência de fatos de uma história.</a:t>
                      </a:r>
                    </a:p>
                    <a:p>
                      <a:pPr algn="just"/>
                      <a:r>
                        <a:rPr lang="pt-BR" sz="2350" b="1" kern="1200" dirty="0">
                          <a:solidFill>
                            <a:schemeClr val="tx1"/>
                          </a:solidFill>
                          <a:effectLst/>
                          <a:latin typeface="Arial Narrow" panose="020B0606020202030204" pitchFamily="34" charset="0"/>
                          <a:ea typeface="+mn-ea"/>
                          <a:cs typeface="+mn-cs"/>
                        </a:rPr>
                        <a:t>Narrador: </a:t>
                      </a:r>
                      <a:r>
                        <a:rPr lang="pt-BR" sz="2350" b="0" kern="1200" dirty="0">
                          <a:solidFill>
                            <a:schemeClr val="tx1"/>
                          </a:solidFill>
                          <a:effectLst/>
                          <a:latin typeface="Arial Narrow" panose="020B0606020202030204" pitchFamily="34" charset="0"/>
                          <a:ea typeface="+mn-ea"/>
                          <a:cs typeface="+mn-cs"/>
                        </a:rPr>
                        <a:t>é a voz da narrativa, ou seja, é quem conta a história. Conforme o foco narrativo, o narrador pode ser:</a:t>
                      </a:r>
                    </a:p>
                    <a:p>
                      <a:pPr marL="342900" lvl="0" indent="-342900" algn="just">
                        <a:buClrTx/>
                        <a:buFont typeface="Symbol" panose="05050102010706020507" pitchFamily="18" charset="2"/>
                        <a:buChar char="®"/>
                      </a:pPr>
                      <a:r>
                        <a:rPr lang="pt-BR" sz="2350" b="0" u="sng" kern="1200" dirty="0">
                          <a:solidFill>
                            <a:schemeClr val="tx1"/>
                          </a:solidFill>
                          <a:effectLst/>
                          <a:latin typeface="Arial Narrow" panose="020B0606020202030204" pitchFamily="34" charset="0"/>
                          <a:ea typeface="+mn-ea"/>
                          <a:cs typeface="+mn-cs"/>
                        </a:rPr>
                        <a:t>Narrador onisciente ou onipresente</a:t>
                      </a:r>
                      <a:r>
                        <a:rPr lang="pt-BR" sz="2350" b="0" kern="1200" dirty="0">
                          <a:solidFill>
                            <a:schemeClr val="tx1"/>
                          </a:solidFill>
                          <a:effectLst/>
                          <a:latin typeface="Arial Narrow" panose="020B0606020202030204" pitchFamily="34" charset="0"/>
                          <a:ea typeface="+mn-ea"/>
                          <a:cs typeface="+mn-cs"/>
                        </a:rPr>
                        <a:t>. Narrador em 3ª pessoa, que tem conhecimento total das personagens, como pensamentos, intenções e detalhes de suas histórias individuais.</a:t>
                      </a:r>
                    </a:p>
                    <a:p>
                      <a:pPr marL="342900" lvl="0" indent="-342900" algn="just">
                        <a:buFont typeface="Symbol" panose="05050102010706020507" pitchFamily="18" charset="2"/>
                        <a:buChar char=""/>
                      </a:pPr>
                      <a:r>
                        <a:rPr lang="pt-BR" sz="2350" b="0" u="sng" kern="1200" dirty="0">
                          <a:solidFill>
                            <a:schemeClr val="tx1"/>
                          </a:solidFill>
                          <a:effectLst/>
                          <a:latin typeface="Arial Narrow" panose="020B0606020202030204" pitchFamily="34" charset="0"/>
                          <a:ea typeface="+mn-ea"/>
                          <a:cs typeface="+mn-cs"/>
                        </a:rPr>
                        <a:t>Narrador observador</a:t>
                      </a:r>
                      <a:r>
                        <a:rPr lang="pt-BR" sz="2350" b="0" kern="1200" dirty="0">
                          <a:solidFill>
                            <a:schemeClr val="tx1"/>
                          </a:solidFill>
                          <a:effectLst/>
                          <a:latin typeface="Arial Narrow" panose="020B0606020202030204" pitchFamily="34" charset="0"/>
                          <a:ea typeface="+mn-ea"/>
                          <a:cs typeface="+mn-cs"/>
                        </a:rPr>
                        <a:t>. Narrador em 3ª pessoa, que não tem conhecimento total das personagens, como pensamentos e sentimentos, portanto, restringe-se a narrar suas ações.</a:t>
                      </a:r>
                    </a:p>
                    <a:p>
                      <a:pPr marL="342900" lvl="0" indent="-342900" algn="just">
                        <a:buFont typeface="Symbol" panose="05050102010706020507" pitchFamily="18" charset="2"/>
                        <a:buChar char="®"/>
                      </a:pPr>
                      <a:r>
                        <a:rPr lang="pt-BR" sz="2350" b="0" u="sng" kern="1200" dirty="0">
                          <a:solidFill>
                            <a:schemeClr val="tx1"/>
                          </a:solidFill>
                          <a:effectLst/>
                          <a:latin typeface="Arial Narrow" panose="020B0606020202030204" pitchFamily="34" charset="0"/>
                          <a:ea typeface="+mn-ea"/>
                          <a:cs typeface="+mn-cs"/>
                        </a:rPr>
                        <a:t>Narrador personagem</a:t>
                      </a:r>
                      <a:r>
                        <a:rPr lang="pt-BR" sz="2350" b="0" kern="1200" dirty="0">
                          <a:solidFill>
                            <a:schemeClr val="tx1"/>
                          </a:solidFill>
                          <a:effectLst/>
                          <a:latin typeface="Arial Narrow" panose="020B0606020202030204" pitchFamily="34" charset="0"/>
                          <a:ea typeface="+mn-ea"/>
                          <a:cs typeface="+mn-cs"/>
                        </a:rPr>
                        <a:t>. Narrador em 1ª pessoa. É aquele que conta a história na qual é participante, o que dá aos leitores uma visão parcial dos fatos.</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350" b="1" kern="1200" dirty="0">
                          <a:solidFill>
                            <a:schemeClr val="tx1"/>
                          </a:solidFill>
                          <a:effectLst/>
                          <a:latin typeface="Arial Narrow" panose="020B0606020202030204" pitchFamily="34" charset="0"/>
                          <a:ea typeface="+mn-ea"/>
                          <a:cs typeface="+mn-cs"/>
                        </a:rPr>
                        <a:t>Personagem: </a:t>
                      </a:r>
                      <a:r>
                        <a:rPr lang="pt-BR" sz="2350" b="0" kern="1200" dirty="0">
                          <a:solidFill>
                            <a:schemeClr val="tx1"/>
                          </a:solidFill>
                          <a:effectLst/>
                          <a:latin typeface="Arial Narrow" panose="020B0606020202030204" pitchFamily="34" charset="0"/>
                          <a:ea typeface="+mn-ea"/>
                          <a:cs typeface="+mn-cs"/>
                        </a:rPr>
                        <a:t>As personagens são os participantes da história. Elas são caracterizadas por traços físicos, psicológicos ou sociais. As personagens podem ser classificadas em principais (protagonistas e antagonistas) e secundárias (coadjuvantes).</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1" y="753035"/>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228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303925907"/>
              </p:ext>
            </p:extLst>
          </p:nvPr>
        </p:nvGraphicFramePr>
        <p:xfrm>
          <a:off x="345141" y="930674"/>
          <a:ext cx="11501717" cy="55473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Tempo: </a:t>
                      </a:r>
                      <a:r>
                        <a:rPr lang="pt-BR" sz="2300" b="0" kern="1200" dirty="0">
                          <a:solidFill>
                            <a:schemeClr val="tx1"/>
                          </a:solidFill>
                          <a:effectLst/>
                          <a:latin typeface="Arial Narrow" panose="020B0606020202030204" pitchFamily="34" charset="0"/>
                          <a:ea typeface="+mn-ea"/>
                          <a:cs typeface="+mn-cs"/>
                        </a:rPr>
                        <a:t>Está relacionado com a marcação do tempo dentro da narrativa.</a:t>
                      </a:r>
                    </a:p>
                    <a:p>
                      <a:pPr marL="342900" lvl="0" indent="-342900" algn="just">
                        <a:buFont typeface="Symbol" panose="05050102010706020507" pitchFamily="18" charset="2"/>
                        <a:buChar char="®"/>
                      </a:pPr>
                      <a:r>
                        <a:rPr lang="pt-BR" sz="2300" b="0" u="sng" kern="1200" dirty="0">
                          <a:solidFill>
                            <a:schemeClr val="tx1"/>
                          </a:solidFill>
                          <a:effectLst/>
                          <a:latin typeface="Arial Narrow" panose="020B0606020202030204" pitchFamily="34" charset="0"/>
                          <a:ea typeface="+mn-ea"/>
                          <a:cs typeface="+mn-cs"/>
                        </a:rPr>
                        <a:t>Tempo cronológico</a:t>
                      </a:r>
                      <a:r>
                        <a:rPr lang="pt-BR" sz="2300" b="0" kern="1200" dirty="0">
                          <a:solidFill>
                            <a:schemeClr val="tx1"/>
                          </a:solidFill>
                          <a:effectLst/>
                          <a:latin typeface="Arial Narrow" panose="020B0606020202030204" pitchFamily="34" charset="0"/>
                          <a:ea typeface="+mn-ea"/>
                          <a:cs typeface="+mn-cs"/>
                        </a:rPr>
                        <a:t>: semelhante ao tempo do relógio, ou seja, regular, indicador dos segundos, minutos, horas, dias, semanas, meses e anos, enfim, o chamado tempo físico.</a:t>
                      </a:r>
                    </a:p>
                    <a:p>
                      <a:pPr marL="342900" lvl="0" indent="-342900" algn="just">
                        <a:buFont typeface="Symbol" panose="05050102010706020507" pitchFamily="18" charset="2"/>
                        <a:buChar char="®"/>
                      </a:pPr>
                      <a:r>
                        <a:rPr lang="pt-BR" sz="2300" b="0" u="sng" kern="1200" dirty="0">
                          <a:solidFill>
                            <a:schemeClr val="tx1"/>
                          </a:solidFill>
                          <a:effectLst/>
                          <a:latin typeface="Arial Narrow" panose="020B0606020202030204" pitchFamily="34" charset="0"/>
                          <a:ea typeface="+mn-ea"/>
                          <a:cs typeface="+mn-cs"/>
                        </a:rPr>
                        <a:t>Tempo psicológico</a:t>
                      </a:r>
                      <a:r>
                        <a:rPr lang="pt-BR" sz="2300" b="0" kern="1200" dirty="0">
                          <a:solidFill>
                            <a:schemeClr val="tx1"/>
                          </a:solidFill>
                          <a:effectLst/>
                          <a:latin typeface="Arial Narrow" panose="020B0606020202030204" pitchFamily="34" charset="0"/>
                          <a:ea typeface="+mn-ea"/>
                          <a:cs typeface="+mn-cs"/>
                        </a:rPr>
                        <a:t>: não está relacionado ao espaço, mas ao interior da personagem, é o tempo do fluxo de consciência, ocorrido na mente da personagem, portanto, é relativo, possibilitando a indefinição das fronteiras entre presente, passado e futuro.</a:t>
                      </a:r>
                    </a:p>
                    <a:p>
                      <a:r>
                        <a:rPr lang="pt-BR" sz="2300" b="1" kern="1200" dirty="0">
                          <a:solidFill>
                            <a:schemeClr val="tx1"/>
                          </a:solidFill>
                          <a:effectLst/>
                          <a:latin typeface="Arial Narrow" panose="020B0606020202030204" pitchFamily="34" charset="0"/>
                          <a:ea typeface="+mn-ea"/>
                          <a:cs typeface="+mn-cs"/>
                        </a:rPr>
                        <a:t>Espaço/Lugar: </a:t>
                      </a:r>
                      <a:r>
                        <a:rPr lang="pt-BR" sz="2300" b="0" kern="1200" dirty="0">
                          <a:solidFill>
                            <a:schemeClr val="tx1"/>
                          </a:solidFill>
                          <a:effectLst/>
                          <a:latin typeface="Arial Narrow" panose="020B0606020202030204" pitchFamily="34" charset="0"/>
                          <a:ea typeface="+mn-ea"/>
                          <a:cs typeface="+mn-cs"/>
                        </a:rPr>
                        <a:t>onde acontece a trama, o enredo, a história.</a:t>
                      </a:r>
                    </a:p>
                    <a:p>
                      <a:r>
                        <a:rPr lang="pt-BR" sz="2300" b="1" kern="1200" dirty="0">
                          <a:solidFill>
                            <a:schemeClr val="tx1"/>
                          </a:solidFill>
                          <a:effectLst/>
                          <a:latin typeface="Arial Narrow" panose="020B0606020202030204" pitchFamily="34" charset="0"/>
                          <a:ea typeface="+mn-ea"/>
                          <a:cs typeface="+mn-cs"/>
                        </a:rPr>
                        <a:t>Quanto à estrutura, geralmente, a narrativa apresenta:</a:t>
                      </a:r>
                    </a:p>
                    <a:p>
                      <a:pPr algn="just"/>
                      <a:r>
                        <a:rPr lang="pt-BR" sz="2300" b="1" kern="1200" dirty="0">
                          <a:solidFill>
                            <a:schemeClr val="tx1"/>
                          </a:solidFill>
                          <a:effectLst/>
                          <a:latin typeface="Arial Narrow" panose="020B0606020202030204" pitchFamily="34" charset="0"/>
                          <a:ea typeface="+mn-ea"/>
                          <a:cs typeface="+mn-cs"/>
                        </a:rPr>
                        <a:t>Introdução: </a:t>
                      </a:r>
                      <a:r>
                        <a:rPr lang="pt-BR" sz="2300" b="0" kern="1200" dirty="0">
                          <a:solidFill>
                            <a:schemeClr val="tx1"/>
                          </a:solidFill>
                          <a:effectLst/>
                          <a:latin typeface="Arial Narrow" panose="020B0606020202030204" pitchFamily="34" charset="0"/>
                          <a:ea typeface="+mn-ea"/>
                          <a:cs typeface="+mn-cs"/>
                        </a:rPr>
                        <a:t>são apresentadas as personagens e a contextualização para dar início ao conflito (problema).</a:t>
                      </a:r>
                    </a:p>
                    <a:p>
                      <a:pPr algn="just"/>
                      <a:r>
                        <a:rPr lang="pt-BR" sz="2300" b="1" kern="1200" dirty="0">
                          <a:solidFill>
                            <a:schemeClr val="tx1"/>
                          </a:solidFill>
                          <a:effectLst/>
                          <a:latin typeface="Arial Narrow" panose="020B0606020202030204" pitchFamily="34" charset="0"/>
                          <a:ea typeface="+mn-ea"/>
                          <a:cs typeface="+mn-cs"/>
                        </a:rPr>
                        <a:t>Conflito: </a:t>
                      </a:r>
                      <a:r>
                        <a:rPr lang="pt-BR" sz="2300" b="0" kern="1200" dirty="0">
                          <a:solidFill>
                            <a:schemeClr val="tx1"/>
                          </a:solidFill>
                          <a:effectLst/>
                          <a:latin typeface="Arial Narrow" panose="020B0606020202030204" pitchFamily="34" charset="0"/>
                          <a:ea typeface="+mn-ea"/>
                          <a:cs typeface="+mn-cs"/>
                        </a:rPr>
                        <a:t>é a situação-problema central que move a história, gerando interesse e tensões no desenvolvimento das ações. Geralmente, as narrativas apresentam um conflito central, mas pode ter outros conflitos que giram em torno desse conflito central.</a:t>
                      </a:r>
                    </a:p>
                    <a:p>
                      <a:pPr algn="just"/>
                      <a:r>
                        <a:rPr lang="pt-BR" sz="2300" b="1" kern="1200" dirty="0">
                          <a:solidFill>
                            <a:schemeClr val="tx1"/>
                          </a:solidFill>
                          <a:effectLst/>
                          <a:latin typeface="Arial Narrow" panose="020B0606020202030204" pitchFamily="34" charset="0"/>
                          <a:ea typeface="+mn-ea"/>
                          <a:cs typeface="+mn-cs"/>
                        </a:rPr>
                        <a:t>Clímax: </a:t>
                      </a:r>
                      <a:r>
                        <a:rPr lang="pt-BR" sz="2300" b="0" kern="1200" dirty="0">
                          <a:solidFill>
                            <a:schemeClr val="tx1"/>
                          </a:solidFill>
                          <a:effectLst/>
                          <a:latin typeface="Arial Narrow" panose="020B0606020202030204" pitchFamily="34" charset="0"/>
                          <a:ea typeface="+mn-ea"/>
                          <a:cs typeface="+mn-cs"/>
                        </a:rPr>
                        <a:t>é o ponto máximo da narrativa, ou seja, o momento, a ação que mais chama a atenção no texto. </a:t>
                      </a:r>
                    </a:p>
                    <a:p>
                      <a:r>
                        <a:rPr lang="pt-BR" sz="2300" b="1" kern="1200" dirty="0">
                          <a:solidFill>
                            <a:schemeClr val="tx1"/>
                          </a:solidFill>
                          <a:effectLst/>
                          <a:latin typeface="Arial Narrow" panose="020B0606020202030204" pitchFamily="34" charset="0"/>
                          <a:ea typeface="+mn-ea"/>
                          <a:cs typeface="+mn-cs"/>
                        </a:rPr>
                        <a:t>Desfecho: </a:t>
                      </a:r>
                      <a:r>
                        <a:rPr lang="pt-BR" sz="2300" b="0" kern="1200" dirty="0">
                          <a:solidFill>
                            <a:schemeClr val="tx1"/>
                          </a:solidFill>
                          <a:effectLst/>
                          <a:latin typeface="Arial Narrow" panose="020B0606020202030204" pitchFamily="34" charset="0"/>
                          <a:ea typeface="+mn-ea"/>
                          <a:cs typeface="+mn-cs"/>
                        </a:rPr>
                        <a:t>é a resolução do conflito (da situação-problema).</a:t>
                      </a:r>
                    </a:p>
                    <a:p>
                      <a:pPr algn="r"/>
                      <a:r>
                        <a:rPr lang="pt-BR" sz="1300" b="0" kern="1200" dirty="0">
                          <a:solidFill>
                            <a:schemeClr val="tx1"/>
                          </a:solidFill>
                          <a:effectLst/>
                          <a:latin typeface="Arial Narrow" panose="020B0606020202030204" pitchFamily="34" charset="0"/>
                          <a:ea typeface="+mn-ea"/>
                          <a:cs typeface="+mn-cs"/>
                        </a:rPr>
                        <a:t>Disponível em: https://brasilescola.uol.com.br/literatura/genero-narrativo.htm. Acesso em: 31 maio.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835141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184E352-6BD5-8911-57D1-554A8E4E942F}"/>
              </a:ext>
            </a:extLst>
          </p:cNvPr>
          <p:cNvSpPr txBox="1"/>
          <p:nvPr/>
        </p:nvSpPr>
        <p:spPr>
          <a:xfrm>
            <a:off x="327212" y="1104603"/>
            <a:ext cx="11537576" cy="3785652"/>
          </a:xfrm>
          <a:prstGeom prst="rect">
            <a:avLst/>
          </a:prstGeom>
          <a:noFill/>
        </p:spPr>
        <p:txBody>
          <a:bodyPr wrap="square">
            <a:spAutoFit/>
          </a:bodyPr>
          <a:lstStyle/>
          <a:p>
            <a:pPr algn="just">
              <a:tabLst>
                <a:tab pos="18034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 romance infantojuvenil refere-se a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temas próximos da realidade juvenil como doença, identidade, sentimentos e relacionamentos</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apresentando uma linguagem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simples e acessível que se aproxima de um público jovem</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com enredo que apresenta a situação inicial, conflito, complicação e desfecho (solução/conclusão do conflito). </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No fragmento lido, o que dá origem (conflito) ao enredo nessa narrativa?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4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Nos textos narrativos há palavras/expressões que marcam o tempo na narrativa, por exemplo: era uma vez, às sextas-feiras, pela manhã. Essas palavras/expressões ajudam a organizar os acontecimentos no decorrer da história (tempo), dar sequência à narrativa e facilitar a compreensão do leitor. No fragmento do texto “A culpa é das estrelas” há essas expressões? Destaque algumas</a:t>
            </a:r>
            <a:endParaRPr lang="pt-BR" sz="2400" dirty="0"/>
          </a:p>
        </p:txBody>
      </p:sp>
    </p:spTree>
    <p:extLst>
      <p:ext uri="{BB962C8B-B14F-4D97-AF65-F5344CB8AC3E}">
        <p14:creationId xmlns:p14="http://schemas.microsoft.com/office/powerpoint/2010/main" val="3233039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2FF9D36-272E-919B-9564-C6A9390A3025}"/>
              </a:ext>
            </a:extLst>
          </p:cNvPr>
          <p:cNvSpPr txBox="1"/>
          <p:nvPr/>
        </p:nvSpPr>
        <p:spPr>
          <a:xfrm>
            <a:off x="322729" y="849903"/>
            <a:ext cx="11537577" cy="4448590"/>
          </a:xfrm>
          <a:prstGeom prst="rect">
            <a:avLst/>
          </a:prstGeom>
          <a:noFill/>
        </p:spPr>
        <p:txBody>
          <a:bodyPr wrap="square">
            <a:spAutoFit/>
          </a:bodyPr>
          <a:lstStyle/>
          <a:p>
            <a:pPr algn="just">
              <a:lnSpc>
                <a:spcPct val="110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Nos romances infantojuvenis, foco narrativo é o ponto de vista de quem conta a história. Ele define se o narrador vive os eventos como uma personagem (primeira pessoa) ou se observa tudo de fora (terceira pessoa).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No texto “A culpa é das estrelas”, qual é o foco narrativo desse texto?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lnSpc>
                <a:spcPct val="110000"/>
              </a:lnSpc>
            </a:pPr>
            <a:r>
              <a:rPr lang="pt-BR" sz="2000" dirty="0">
                <a:effectLst/>
                <a:latin typeface="Arial Narrow" panose="020B060602020203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Justifique sua resposta da atividade anterior com um trecho do texto.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De acordo com o fragmento do texto, qual é a doença que Augustus menciona ter tido?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Câncer de pulmão.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Osteossarcoma.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Leucemia.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07794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397700674"/>
              </p:ext>
            </p:extLst>
          </p:nvPr>
        </p:nvGraphicFramePr>
        <p:xfrm>
          <a:off x="358591" y="1809215"/>
          <a:ext cx="11501717" cy="43129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O discurso em textos narrativos</a:t>
                      </a:r>
                    </a:p>
                    <a:p>
                      <a:pPr marL="0" indent="538163" algn="just"/>
                      <a:r>
                        <a:rPr lang="pt-BR" sz="2400" b="0" kern="1200" dirty="0">
                          <a:solidFill>
                            <a:schemeClr val="tx1"/>
                          </a:solidFill>
                          <a:effectLst/>
                          <a:latin typeface="Arial Narrow" panose="020B0606020202030204" pitchFamily="34" charset="0"/>
                          <a:ea typeface="+mn-ea"/>
                          <a:cs typeface="+mn-cs"/>
                        </a:rPr>
                        <a:t>O</a:t>
                      </a:r>
                      <a:r>
                        <a:rPr lang="pt-BR" sz="2400" b="1" kern="1200" dirty="0">
                          <a:solidFill>
                            <a:schemeClr val="tx1"/>
                          </a:solidFill>
                          <a:effectLst/>
                          <a:latin typeface="Arial Narrow" panose="020B0606020202030204" pitchFamily="34" charset="0"/>
                          <a:ea typeface="+mn-ea"/>
                          <a:cs typeface="+mn-cs"/>
                        </a:rPr>
                        <a:t> discurso em textos narrativos </a:t>
                      </a:r>
                      <a:r>
                        <a:rPr lang="pt-BR" sz="2400" b="0" kern="1200" dirty="0">
                          <a:solidFill>
                            <a:schemeClr val="tx1"/>
                          </a:solidFill>
                          <a:effectLst/>
                          <a:latin typeface="Arial Narrow" panose="020B0606020202030204" pitchFamily="34" charset="0"/>
                          <a:ea typeface="+mn-ea"/>
                          <a:cs typeface="+mn-cs"/>
                        </a:rPr>
                        <a:t>é a forma como a voz e os pensamentos das personagens aparecem na história. Ele mostra o que as personagens dizem, sentem ou pensam por meio da fala direta ou da mediação do narrador.</a:t>
                      </a:r>
                    </a:p>
                    <a:p>
                      <a:pPr algn="just"/>
                      <a:r>
                        <a:rPr lang="pt-BR" sz="2400" b="1" kern="1200" dirty="0">
                          <a:solidFill>
                            <a:schemeClr val="tx1"/>
                          </a:solidFill>
                          <a:effectLst/>
                          <a:latin typeface="Arial Narrow" panose="020B0606020202030204" pitchFamily="34" charset="0"/>
                          <a:ea typeface="+mn-ea"/>
                          <a:cs typeface="+mn-cs"/>
                        </a:rPr>
                        <a:t>Tipos de discursos: direto, indireto e indireto livre</a:t>
                      </a:r>
                    </a:p>
                    <a:p>
                      <a:pPr marL="0" indent="538163" algn="just"/>
                      <a:r>
                        <a:rPr lang="pt-BR" sz="2400" b="0" kern="1200" dirty="0">
                          <a:solidFill>
                            <a:schemeClr val="tx1"/>
                          </a:solidFill>
                          <a:effectLst/>
                          <a:latin typeface="Arial Narrow" panose="020B0606020202030204" pitchFamily="34" charset="0"/>
                          <a:ea typeface="+mn-ea"/>
                          <a:cs typeface="+mn-cs"/>
                        </a:rPr>
                        <a:t>Os discursos direto, indireto e indireto livre são utilizados principalmente em textos narrativos com a finalidade de introduzir as diversas vozes disponíveis (personagens e narrador).</a:t>
                      </a:r>
                    </a:p>
                    <a:p>
                      <a:pPr marL="0" indent="538163" algn="just"/>
                      <a:r>
                        <a:rPr lang="pt-BR" sz="2400" b="0" kern="1200" dirty="0">
                          <a:solidFill>
                            <a:schemeClr val="tx1"/>
                          </a:solidFill>
                          <a:effectLst/>
                          <a:latin typeface="Arial Narrow" panose="020B0606020202030204" pitchFamily="34" charset="0"/>
                          <a:ea typeface="+mn-ea"/>
                          <a:cs typeface="+mn-cs"/>
                        </a:rPr>
                        <a:t>O</a:t>
                      </a:r>
                      <a:r>
                        <a:rPr lang="pt-BR" sz="2400" b="1" kern="1200" dirty="0">
                          <a:solidFill>
                            <a:schemeClr val="tx1"/>
                          </a:solidFill>
                          <a:effectLst/>
                          <a:latin typeface="Arial Narrow" panose="020B0606020202030204" pitchFamily="34" charset="0"/>
                          <a:ea typeface="+mn-ea"/>
                          <a:cs typeface="+mn-cs"/>
                        </a:rPr>
                        <a:t> discurso direto </a:t>
                      </a:r>
                      <a:r>
                        <a:rPr lang="pt-BR" sz="2400" b="0" kern="1200" dirty="0">
                          <a:solidFill>
                            <a:schemeClr val="tx1"/>
                          </a:solidFill>
                          <a:effectLst/>
                          <a:latin typeface="Arial Narrow" panose="020B0606020202030204" pitchFamily="34" charset="0"/>
                          <a:ea typeface="+mn-ea"/>
                          <a:cs typeface="+mn-cs"/>
                        </a:rPr>
                        <a:t>pode ser entendido como a reprodução exata da fala de alguém. Já o </a:t>
                      </a:r>
                      <a:r>
                        <a:rPr lang="pt-BR" sz="2400" b="1" kern="1200" dirty="0">
                          <a:solidFill>
                            <a:schemeClr val="tx1"/>
                          </a:solidFill>
                          <a:effectLst/>
                          <a:latin typeface="Arial Narrow" panose="020B0606020202030204" pitchFamily="34" charset="0"/>
                          <a:ea typeface="+mn-ea"/>
                          <a:cs typeface="+mn-cs"/>
                        </a:rPr>
                        <a:t>discurso indireto </a:t>
                      </a:r>
                      <a:r>
                        <a:rPr lang="pt-BR" sz="2400" b="0" kern="1200" dirty="0">
                          <a:solidFill>
                            <a:schemeClr val="tx1"/>
                          </a:solidFill>
                          <a:effectLst/>
                          <a:latin typeface="Arial Narrow" panose="020B0606020202030204" pitchFamily="34" charset="0"/>
                          <a:ea typeface="+mn-ea"/>
                          <a:cs typeface="+mn-cs"/>
                        </a:rPr>
                        <a:t>ocorre quando o autor expressa com suas palavras a fala de outrem. Por fim, o </a:t>
                      </a:r>
                      <a:r>
                        <a:rPr lang="pt-BR" sz="2400" b="1" kern="1200" dirty="0">
                          <a:solidFill>
                            <a:schemeClr val="tx1"/>
                          </a:solidFill>
                          <a:effectLst/>
                          <a:latin typeface="Arial Narrow" panose="020B0606020202030204" pitchFamily="34" charset="0"/>
                          <a:ea typeface="+mn-ea"/>
                          <a:cs typeface="+mn-cs"/>
                        </a:rPr>
                        <a:t>discurso indireto </a:t>
                      </a:r>
                      <a:r>
                        <a:rPr lang="pt-BR" sz="2400" b="0" kern="1200" dirty="0">
                          <a:solidFill>
                            <a:schemeClr val="tx1"/>
                          </a:solidFill>
                          <a:effectLst/>
                          <a:latin typeface="Arial Narrow" panose="020B0606020202030204" pitchFamily="34" charset="0"/>
                          <a:ea typeface="+mn-ea"/>
                          <a:cs typeface="+mn-cs"/>
                        </a:rPr>
                        <a:t>livre é quando há a mistura da voz do narrador com a voz e pensamento da personagem.</a:t>
                      </a:r>
                    </a:p>
                    <a:p>
                      <a:pPr algn="r"/>
                      <a:r>
                        <a:rPr lang="pt-BR" sz="1300" b="0" kern="1200" dirty="0">
                          <a:solidFill>
                            <a:schemeClr val="tx1"/>
                          </a:solidFill>
                          <a:effectLst/>
                          <a:latin typeface="Arial Narrow" panose="020B0606020202030204" pitchFamily="34" charset="0"/>
                          <a:ea typeface="+mn-ea"/>
                          <a:cs typeface="+mn-cs"/>
                        </a:rPr>
                        <a:t>Disponível em: https://mundoeducacao.uol.com.br/</a:t>
                      </a:r>
                      <a:r>
                        <a:rPr lang="pt-BR" sz="1300" b="0" kern="1200" dirty="0" err="1">
                          <a:solidFill>
                            <a:schemeClr val="tx1"/>
                          </a:solidFill>
                          <a:effectLst/>
                          <a:latin typeface="Arial Narrow" panose="020B0606020202030204" pitchFamily="34" charset="0"/>
                          <a:ea typeface="+mn-ea"/>
                          <a:cs typeface="+mn-cs"/>
                        </a:rPr>
                        <a:t>redacao</a:t>
                      </a:r>
                      <a:r>
                        <a:rPr lang="pt-BR" sz="1300" b="0" kern="1200" dirty="0">
                          <a:solidFill>
                            <a:schemeClr val="tx1"/>
                          </a:solidFill>
                          <a:effectLst/>
                          <a:latin typeface="Arial Narrow" panose="020B0606020202030204" pitchFamily="34" charset="0"/>
                          <a:ea typeface="+mn-ea"/>
                          <a:cs typeface="+mn-cs"/>
                        </a:rPr>
                        <a:t>/tipos-de-discurso-direto-indireto-e-indireto-livre. Acesso em: 20 mai. 2026. Adaptado.</a:t>
                      </a:r>
                      <a:endParaRPr lang="pt-BR" sz="130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969537"/>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5622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39C953E-6FE8-1CA1-388B-49D800F47313}"/>
              </a:ext>
            </a:extLst>
          </p:cNvPr>
          <p:cNvSpPr txBox="1"/>
          <p:nvPr/>
        </p:nvSpPr>
        <p:spPr>
          <a:xfrm>
            <a:off x="340659" y="864329"/>
            <a:ext cx="11501717" cy="3718582"/>
          </a:xfrm>
          <a:prstGeom prst="rect">
            <a:avLst/>
          </a:prstGeom>
          <a:noFill/>
        </p:spPr>
        <p:txBody>
          <a:bodyPr wrap="square">
            <a:spAutoFit/>
          </a:bodyPr>
          <a:lstStyle/>
          <a:p>
            <a:pPr algn="just">
              <a:lnSpc>
                <a:spcPct val="110000"/>
              </a:lnSpc>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Em um texto narrativo, as diferentes vozes são representadas pelo narrador e pelas personagens, e indicam o discurso utilizado, direto, indireto ou indireto livre.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No romance “</a:t>
            </a:r>
            <a:r>
              <a:rPr lang="pt-BR" sz="2400" i="1" kern="100" dirty="0">
                <a:effectLst/>
                <a:latin typeface="Arial Narrow" panose="020B0606020202030204" pitchFamily="34" charset="0"/>
                <a:ea typeface="Aptos" panose="020B0004020202020204" pitchFamily="34" charset="0"/>
                <a:cs typeface="Times New Roman" panose="02020603050405020304" pitchFamily="18" charset="0"/>
              </a:rPr>
              <a:t>A culpa é das estrelas</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qual é o discurso predominante?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lnSpc>
                <a:spcPct val="110000"/>
              </a:lnSpc>
            </a:pPr>
            <a:r>
              <a:rPr lang="pt-BR" sz="2400" dirty="0">
                <a:solidFill>
                  <a:srgbClr val="000000"/>
                </a:solidFill>
                <a:effectLst/>
                <a:latin typeface="Arial Narrow" panose="020B0606020202030204" pitchFamily="34" charset="0"/>
                <a:ea typeface="Times New Roman" panose="02020603050405020304" pitchFamily="18" charset="0"/>
              </a:rPr>
              <a:t>b) O discurso direto em textos narrativos é a reprodução exata e fiel da fala ou do pensamento de uma personagem feita pelo narrador. E para reproduzir esse diálogo, ele precisa recorrer a alguns sinais de pontuação, de modo a deixar bem claro para o leitor as reais intenções das pessoas envolvidas na conversa, isto é, quando exclamam, interrogam, interrompem um pensamento e depois o retoma entre outras. Cite um exemplo de discurso direto do texto:</a:t>
            </a:r>
            <a:endParaRPr lang="pt-BR"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79594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396082632"/>
              </p:ext>
            </p:extLst>
          </p:nvPr>
        </p:nvGraphicFramePr>
        <p:xfrm>
          <a:off x="358591" y="1272540"/>
          <a:ext cx="11501717" cy="19202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ctr"/>
                      <a:r>
                        <a:rPr lang="pt-BR" sz="2400" b="1" kern="1200" dirty="0">
                          <a:solidFill>
                            <a:schemeClr val="tx1"/>
                          </a:solidFill>
                          <a:effectLst/>
                          <a:latin typeface="Arial Narrow" panose="020B0606020202030204" pitchFamily="34" charset="0"/>
                          <a:ea typeface="+mn-ea"/>
                          <a:cs typeface="+mn-cs"/>
                        </a:rPr>
                        <a:t>Texto literário e Texto não literário</a:t>
                      </a:r>
                    </a:p>
                    <a:p>
                      <a:pPr marL="0" indent="538163" algn="just"/>
                      <a:r>
                        <a:rPr lang="pt-BR" sz="2400" b="0" kern="1200" dirty="0">
                          <a:solidFill>
                            <a:schemeClr val="tx1"/>
                          </a:solidFill>
                          <a:effectLst/>
                          <a:latin typeface="Arial Narrow" panose="020B0606020202030204" pitchFamily="34" charset="0"/>
                          <a:ea typeface="+mn-ea"/>
                          <a:cs typeface="+mn-cs"/>
                        </a:rPr>
                        <a:t>O </a:t>
                      </a:r>
                      <a:r>
                        <a:rPr lang="pt-BR" sz="2400" b="1" kern="1200" dirty="0">
                          <a:solidFill>
                            <a:schemeClr val="tx1"/>
                          </a:solidFill>
                          <a:effectLst/>
                          <a:latin typeface="Arial Narrow" panose="020B0606020202030204" pitchFamily="34" charset="0"/>
                          <a:ea typeface="+mn-ea"/>
                          <a:cs typeface="+mn-cs"/>
                        </a:rPr>
                        <a:t>texto literário </a:t>
                      </a:r>
                      <a:r>
                        <a:rPr lang="pt-BR" sz="2400" b="0" kern="1200" dirty="0">
                          <a:solidFill>
                            <a:schemeClr val="tx1"/>
                          </a:solidFill>
                          <a:effectLst/>
                          <a:latin typeface="Arial Narrow" panose="020B0606020202030204" pitchFamily="34" charset="0"/>
                          <a:ea typeface="+mn-ea"/>
                          <a:cs typeface="+mn-cs"/>
                        </a:rPr>
                        <a:t>foca na arte, emoção e ficção (poemas, contos), usando linguagem conotativa e subjetiva para levar a uma reflexão.</a:t>
                      </a:r>
                    </a:p>
                    <a:p>
                      <a:pPr marL="0" indent="538163" algn="just"/>
                      <a:r>
                        <a:rPr lang="pt-BR" sz="2400" b="0" kern="1200" dirty="0">
                          <a:solidFill>
                            <a:schemeClr val="tx1"/>
                          </a:solidFill>
                          <a:effectLst/>
                          <a:latin typeface="Arial Narrow" panose="020B0606020202030204" pitchFamily="34" charset="0"/>
                          <a:ea typeface="+mn-ea"/>
                          <a:cs typeface="+mn-cs"/>
                        </a:rPr>
                        <a:t>O </a:t>
                      </a:r>
                      <a:r>
                        <a:rPr lang="pt-BR" sz="2400" b="1" kern="1200" dirty="0">
                          <a:solidFill>
                            <a:schemeClr val="tx1"/>
                          </a:solidFill>
                          <a:effectLst/>
                          <a:latin typeface="Arial Narrow" panose="020B0606020202030204" pitchFamily="34" charset="0"/>
                          <a:ea typeface="+mn-ea"/>
                          <a:cs typeface="+mn-cs"/>
                        </a:rPr>
                        <a:t>texto não literário </a:t>
                      </a:r>
                      <a:r>
                        <a:rPr lang="pt-BR" sz="2400" b="0" kern="1200" dirty="0">
                          <a:solidFill>
                            <a:schemeClr val="tx1"/>
                          </a:solidFill>
                          <a:effectLst/>
                          <a:latin typeface="Arial Narrow" panose="020B0606020202030204" pitchFamily="34" charset="0"/>
                          <a:ea typeface="+mn-ea"/>
                          <a:cs typeface="+mn-cs"/>
                        </a:rPr>
                        <a:t>é utilitário, com objetivo de informar ou explicar de forma direta e objetiva (notícias, manuais), utilizando linguagem denotativa, impessoal e clara.</a:t>
                      </a:r>
                      <a:endParaRPr lang="pt-BR" sz="240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49584"/>
            <a:ext cx="2572868" cy="1032526"/>
          </a:xfrm>
          <a:prstGeom prst="rect">
            <a:avLst/>
          </a:prstGeom>
          <a:noFill/>
          <a:ln>
            <a:noFill/>
          </a:ln>
          <a:extLst>
            <a:ext uri="{53640926-AAD7-44D8-BBD7-CCE9431645EC}">
              <a14:shadowObscured xmlns:a14="http://schemas.microsoft.com/office/drawing/2010/main"/>
            </a:ext>
          </a:extLst>
        </p:spPr>
      </p:pic>
      <p:graphicFrame>
        <p:nvGraphicFramePr>
          <p:cNvPr id="4" name="Tabela 3">
            <a:extLst>
              <a:ext uri="{FF2B5EF4-FFF2-40B4-BE49-F238E27FC236}">
                <a16:creationId xmlns:a16="http://schemas.microsoft.com/office/drawing/2014/main" id="{6C73AE90-15D6-4BA8-B269-CCDB03568BFB}"/>
              </a:ext>
            </a:extLst>
          </p:cNvPr>
          <p:cNvGraphicFramePr>
            <a:graphicFrameLocks noGrp="1"/>
          </p:cNvGraphicFramePr>
          <p:nvPr>
            <p:extLst>
              <p:ext uri="{D42A27DB-BD31-4B8C-83A1-F6EECF244321}">
                <p14:modId xmlns:p14="http://schemas.microsoft.com/office/powerpoint/2010/main" val="1816030366"/>
              </p:ext>
            </p:extLst>
          </p:nvPr>
        </p:nvGraphicFramePr>
        <p:xfrm>
          <a:off x="358591" y="3487271"/>
          <a:ext cx="11501717" cy="118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Denotação e Conotação</a:t>
                      </a:r>
                    </a:p>
                    <a:p>
                      <a:pPr algn="just"/>
                      <a:r>
                        <a:rPr lang="pt-BR" sz="2400" b="0" kern="1200" dirty="0">
                          <a:solidFill>
                            <a:schemeClr val="tx1"/>
                          </a:solidFill>
                          <a:effectLst/>
                          <a:latin typeface="Arial Narrow" panose="020B0606020202030204" pitchFamily="34" charset="0"/>
                          <a:ea typeface="+mn-ea"/>
                          <a:cs typeface="+mn-cs"/>
                        </a:rPr>
                        <a:t>A </a:t>
                      </a:r>
                      <a:r>
                        <a:rPr lang="pt-BR" sz="2400" b="1" kern="1200" dirty="0">
                          <a:solidFill>
                            <a:schemeClr val="tx1"/>
                          </a:solidFill>
                          <a:effectLst/>
                          <a:latin typeface="Arial Narrow" panose="020B0606020202030204" pitchFamily="34" charset="0"/>
                          <a:ea typeface="+mn-ea"/>
                          <a:cs typeface="+mn-cs"/>
                        </a:rPr>
                        <a:t>denotação</a:t>
                      </a:r>
                      <a:r>
                        <a:rPr lang="pt-BR" sz="2400" b="0" kern="1200" dirty="0">
                          <a:solidFill>
                            <a:schemeClr val="tx1"/>
                          </a:solidFill>
                          <a:effectLst/>
                          <a:latin typeface="Arial Narrow" panose="020B0606020202030204" pitchFamily="34" charset="0"/>
                          <a:ea typeface="+mn-ea"/>
                          <a:cs typeface="+mn-cs"/>
                        </a:rPr>
                        <a:t> é o uso do sentido literal (real) e objetivo da palavra.</a:t>
                      </a:r>
                    </a:p>
                    <a:p>
                      <a:pPr algn="just"/>
                      <a:r>
                        <a:rPr lang="pt-BR" sz="2400" b="0" kern="1200" dirty="0">
                          <a:solidFill>
                            <a:schemeClr val="tx1"/>
                          </a:solidFill>
                          <a:effectLst/>
                          <a:latin typeface="Arial Narrow" panose="020B0606020202030204" pitchFamily="34" charset="0"/>
                          <a:ea typeface="+mn-ea"/>
                          <a:cs typeface="+mn-cs"/>
                        </a:rPr>
                        <a:t>A </a:t>
                      </a:r>
                      <a:r>
                        <a:rPr lang="pt-BR" sz="2400" b="1" kern="1200" dirty="0">
                          <a:solidFill>
                            <a:schemeClr val="tx1"/>
                          </a:solidFill>
                          <a:effectLst/>
                          <a:latin typeface="Arial Narrow" panose="020B0606020202030204" pitchFamily="34" charset="0"/>
                          <a:ea typeface="+mn-ea"/>
                          <a:cs typeface="+mn-cs"/>
                        </a:rPr>
                        <a:t>conotação</a:t>
                      </a:r>
                      <a:r>
                        <a:rPr lang="pt-BR" sz="2400" b="0" kern="1200" dirty="0">
                          <a:solidFill>
                            <a:schemeClr val="tx1"/>
                          </a:solidFill>
                          <a:effectLst/>
                          <a:latin typeface="Arial Narrow" panose="020B0606020202030204" pitchFamily="34" charset="0"/>
                          <a:ea typeface="+mn-ea"/>
                          <a:cs typeface="+mn-cs"/>
                        </a:rPr>
                        <a:t> é o uso do sentido figurado e subjetivo da palavra.</a:t>
                      </a:r>
                      <a:endParaRPr lang="pt-BR" sz="2400" b="0" dirty="0">
                        <a:solidFill>
                          <a:schemeClr val="tx1"/>
                        </a:solidFill>
                        <a:latin typeface="Arial Narrow" panose="020B0606020202030204" pitchFamily="34" charset="0"/>
                      </a:endParaRPr>
                    </a:p>
                  </a:txBody>
                  <a:tcPr>
                    <a:lnL w="38100" cap="flat" cmpd="sng" algn="ctr">
                      <a:solidFill>
                        <a:schemeClr val="accent6">
                          <a:lumMod val="60000"/>
                          <a:lumOff val="40000"/>
                        </a:schemeClr>
                      </a:solidFill>
                      <a:prstDash val="solid"/>
                      <a:round/>
                      <a:headEnd type="none" w="med" len="med"/>
                      <a:tailEnd type="none" w="med" len="med"/>
                    </a:lnL>
                    <a:lnR w="38100" cap="flat" cmpd="sng" algn="ctr">
                      <a:solidFill>
                        <a:schemeClr val="accent6">
                          <a:lumMod val="60000"/>
                          <a:lumOff val="40000"/>
                        </a:schemeClr>
                      </a:solidFill>
                      <a:prstDash val="solid"/>
                      <a:round/>
                      <a:headEnd type="none" w="med" len="med"/>
                      <a:tailEnd type="none" w="med" len="med"/>
                    </a:lnR>
                    <a:lnT w="381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172557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55162771"/>
              </p:ext>
            </p:extLst>
          </p:nvPr>
        </p:nvGraphicFramePr>
        <p:xfrm>
          <a:off x="358591" y="1298226"/>
          <a:ext cx="11501717" cy="52120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ctr"/>
                      <a:r>
                        <a:rPr lang="pt-BR" sz="2400" b="1" kern="1200" dirty="0">
                          <a:solidFill>
                            <a:schemeClr val="tx1"/>
                          </a:solidFill>
                          <a:effectLst/>
                          <a:latin typeface="Arial Narrow" panose="020B0606020202030204" pitchFamily="34" charset="0"/>
                          <a:ea typeface="+mn-ea"/>
                          <a:cs typeface="+mn-cs"/>
                        </a:rPr>
                        <a:t>Linguagem literária/plurissignificativa</a:t>
                      </a:r>
                    </a:p>
                    <a:p>
                      <a:pPr marL="0" indent="538163" algn="just"/>
                      <a:r>
                        <a:rPr lang="pt-BR" sz="2400" b="0" kern="1200" dirty="0">
                          <a:solidFill>
                            <a:schemeClr val="tx1"/>
                          </a:solidFill>
                          <a:effectLst/>
                          <a:latin typeface="Arial Narrow" panose="020B0606020202030204" pitchFamily="34" charset="0"/>
                          <a:ea typeface="+mn-ea"/>
                          <a:cs typeface="+mn-cs"/>
                        </a:rPr>
                        <a:t>A</a:t>
                      </a:r>
                      <a:r>
                        <a:rPr lang="pt-BR" sz="2400" b="1" kern="1200" dirty="0">
                          <a:solidFill>
                            <a:schemeClr val="tx1"/>
                          </a:solidFill>
                          <a:effectLst/>
                          <a:latin typeface="Arial Narrow" panose="020B0606020202030204" pitchFamily="34" charset="0"/>
                          <a:ea typeface="+mn-ea"/>
                          <a:cs typeface="+mn-cs"/>
                        </a:rPr>
                        <a:t> linguagem literária, </a:t>
                      </a:r>
                      <a:r>
                        <a:rPr lang="pt-BR" sz="2400" b="0" kern="1200" dirty="0">
                          <a:solidFill>
                            <a:schemeClr val="tx1"/>
                          </a:solidFill>
                          <a:effectLst/>
                          <a:latin typeface="Arial Narrow" panose="020B0606020202030204" pitchFamily="34" charset="0"/>
                          <a:ea typeface="+mn-ea"/>
                          <a:cs typeface="+mn-cs"/>
                        </a:rPr>
                        <a:t>também chamada de </a:t>
                      </a:r>
                      <a:r>
                        <a:rPr lang="pt-BR" sz="2400" b="1" kern="1200" dirty="0">
                          <a:solidFill>
                            <a:schemeClr val="tx1"/>
                          </a:solidFill>
                          <a:effectLst/>
                          <a:latin typeface="Arial Narrow" panose="020B0606020202030204" pitchFamily="34" charset="0"/>
                          <a:ea typeface="+mn-ea"/>
                          <a:cs typeface="+mn-cs"/>
                        </a:rPr>
                        <a:t>linguagem plurissignificativa, </a:t>
                      </a:r>
                      <a:r>
                        <a:rPr lang="pt-BR" sz="2400" b="0" kern="1200" dirty="0">
                          <a:solidFill>
                            <a:schemeClr val="tx1"/>
                          </a:solidFill>
                          <a:effectLst/>
                          <a:latin typeface="Arial Narrow" panose="020B0606020202030204" pitchFamily="34" charset="0"/>
                          <a:ea typeface="+mn-ea"/>
                          <a:cs typeface="+mn-cs"/>
                        </a:rPr>
                        <a:t>é aquela que </a:t>
                      </a:r>
                      <a:r>
                        <a:rPr lang="pt-BR" sz="2400" b="1" kern="1200" dirty="0">
                          <a:solidFill>
                            <a:schemeClr val="tx1"/>
                          </a:solidFill>
                          <a:effectLst/>
                          <a:latin typeface="Arial Narrow" panose="020B0606020202030204" pitchFamily="34" charset="0"/>
                          <a:ea typeface="+mn-ea"/>
                          <a:cs typeface="+mn-cs"/>
                        </a:rPr>
                        <a:t>busca emocionar o leitor utilizando criatividade e subjetividade, explorando sentidos figurados e permitindo diferentes interpretações. </a:t>
                      </a:r>
                      <a:r>
                        <a:rPr lang="pt-BR" sz="2400" b="0" kern="1200" dirty="0">
                          <a:solidFill>
                            <a:schemeClr val="tx1"/>
                          </a:solidFill>
                          <a:effectLst/>
                          <a:latin typeface="Arial Narrow" panose="020B0606020202030204" pitchFamily="34" charset="0"/>
                          <a:ea typeface="+mn-ea"/>
                          <a:cs typeface="+mn-cs"/>
                        </a:rPr>
                        <a:t>Ela é característica dos </a:t>
                      </a:r>
                      <a:r>
                        <a:rPr lang="pt-BR" sz="2400" b="1" kern="1200" dirty="0">
                          <a:solidFill>
                            <a:schemeClr val="tx1"/>
                          </a:solidFill>
                          <a:effectLst/>
                          <a:latin typeface="Arial Narrow" panose="020B0606020202030204" pitchFamily="34" charset="0"/>
                          <a:ea typeface="+mn-ea"/>
                          <a:cs typeface="+mn-cs"/>
                        </a:rPr>
                        <a:t>textos literários </a:t>
                      </a:r>
                      <a:r>
                        <a:rPr lang="pt-BR" sz="2400" b="0" kern="1200" dirty="0">
                          <a:solidFill>
                            <a:schemeClr val="tx1"/>
                          </a:solidFill>
                          <a:effectLst/>
                          <a:latin typeface="Arial Narrow" panose="020B0606020202030204" pitchFamily="34" charset="0"/>
                          <a:ea typeface="+mn-ea"/>
                          <a:cs typeface="+mn-cs"/>
                        </a:rPr>
                        <a:t>e tem como finalidade </a:t>
                      </a:r>
                      <a:r>
                        <a:rPr lang="pt-BR" sz="2400" b="1" kern="1200" dirty="0">
                          <a:solidFill>
                            <a:schemeClr val="tx1"/>
                          </a:solidFill>
                          <a:effectLst/>
                          <a:latin typeface="Arial Narrow" panose="020B0606020202030204" pitchFamily="34" charset="0"/>
                          <a:ea typeface="+mn-ea"/>
                          <a:cs typeface="+mn-cs"/>
                        </a:rPr>
                        <a:t>expressar sentimentos, provocar reflexões e criar efeitos estéticos </a:t>
                      </a:r>
                      <a:r>
                        <a:rPr lang="pt-BR" sz="2400" b="0" kern="1200" dirty="0">
                          <a:solidFill>
                            <a:schemeClr val="tx1"/>
                          </a:solidFill>
                          <a:effectLst/>
                          <a:latin typeface="Arial Narrow" panose="020B0606020202030204" pitchFamily="34" charset="0"/>
                          <a:ea typeface="+mn-ea"/>
                          <a:cs typeface="+mn-cs"/>
                        </a:rPr>
                        <a:t>no leitor.</a:t>
                      </a:r>
                    </a:p>
                    <a:p>
                      <a:pPr marL="0" indent="0" algn="just"/>
                      <a:r>
                        <a:rPr lang="pt-BR" sz="2400" b="1" kern="1200" dirty="0">
                          <a:solidFill>
                            <a:schemeClr val="tx1"/>
                          </a:solidFill>
                          <a:effectLst/>
                          <a:latin typeface="Arial Narrow" panose="020B0606020202030204" pitchFamily="34" charset="0"/>
                          <a:ea typeface="+mn-ea"/>
                          <a:cs typeface="+mn-cs"/>
                        </a:rPr>
                        <a:t>Principais características</a:t>
                      </a:r>
                    </a:p>
                    <a:p>
                      <a:pPr marL="0" indent="0" algn="just"/>
                      <a:r>
                        <a:rPr lang="pt-BR" sz="2400" b="1" kern="1200" dirty="0">
                          <a:solidFill>
                            <a:schemeClr val="tx1"/>
                          </a:solidFill>
                          <a:effectLst/>
                          <a:latin typeface="Arial Narrow" panose="020B0606020202030204" pitchFamily="34" charset="0"/>
                          <a:ea typeface="+mn-ea"/>
                          <a:cs typeface="+mn-cs"/>
                        </a:rPr>
                        <a:t>Plurissignificação: </a:t>
                      </a:r>
                      <a:r>
                        <a:rPr lang="pt-BR" sz="2400" b="0" kern="1200" dirty="0">
                          <a:solidFill>
                            <a:schemeClr val="tx1"/>
                          </a:solidFill>
                          <a:effectLst/>
                          <a:latin typeface="Arial Narrow" panose="020B0606020202030204" pitchFamily="34" charset="0"/>
                          <a:ea typeface="+mn-ea"/>
                          <a:cs typeface="+mn-cs"/>
                        </a:rPr>
                        <a:t>As palavras e expressões apresentam </a:t>
                      </a:r>
                      <a:r>
                        <a:rPr lang="pt-BR" sz="2400" b="1" kern="1200" dirty="0">
                          <a:solidFill>
                            <a:schemeClr val="tx1"/>
                          </a:solidFill>
                          <a:effectLst/>
                          <a:latin typeface="Arial Narrow" panose="020B0606020202030204" pitchFamily="34" charset="0"/>
                          <a:ea typeface="+mn-ea"/>
                          <a:cs typeface="+mn-cs"/>
                        </a:rPr>
                        <a:t>mais de um sentido possível. </a:t>
                      </a:r>
                      <a:r>
                        <a:rPr lang="pt-BR" sz="2400" b="0" kern="1200" dirty="0">
                          <a:solidFill>
                            <a:schemeClr val="tx1"/>
                          </a:solidFill>
                          <a:effectLst/>
                          <a:latin typeface="Arial Narrow" panose="020B0606020202030204" pitchFamily="34" charset="0"/>
                          <a:ea typeface="+mn-ea"/>
                          <a:cs typeface="+mn-cs"/>
                        </a:rPr>
                        <a:t>Exemplo: “</a:t>
                      </a:r>
                      <a:r>
                        <a:rPr lang="pt-BR" sz="2400" b="0" i="1" kern="1200" dirty="0">
                          <a:solidFill>
                            <a:schemeClr val="tx1"/>
                          </a:solidFill>
                          <a:effectLst/>
                          <a:latin typeface="Arial Narrow" panose="020B0606020202030204" pitchFamily="34" charset="0"/>
                          <a:ea typeface="+mn-ea"/>
                          <a:cs typeface="+mn-cs"/>
                        </a:rPr>
                        <a:t>Estou numa montanha-russa que só vai para cima.”</a:t>
                      </a:r>
                      <a:r>
                        <a:rPr lang="pt-BR" sz="2400" b="0" kern="1200" dirty="0">
                          <a:solidFill>
                            <a:schemeClr val="tx1"/>
                          </a:solidFill>
                          <a:effectLst/>
                          <a:latin typeface="Arial Narrow" panose="020B0606020202030204" pitchFamily="34" charset="0"/>
                          <a:ea typeface="+mn-ea"/>
                          <a:cs typeface="+mn-cs"/>
                        </a:rPr>
                        <a:t> → A frase simboliza uma visão positiva da vida.</a:t>
                      </a:r>
                    </a:p>
                    <a:p>
                      <a:pPr marL="0" indent="0" algn="just"/>
                      <a:r>
                        <a:rPr lang="pt-BR" sz="2400" b="1" kern="1200" dirty="0">
                          <a:solidFill>
                            <a:schemeClr val="tx1"/>
                          </a:solidFill>
                          <a:effectLst/>
                          <a:latin typeface="Arial Narrow" panose="020B0606020202030204" pitchFamily="34" charset="0"/>
                          <a:ea typeface="+mn-ea"/>
                          <a:cs typeface="+mn-cs"/>
                        </a:rPr>
                        <a:t>Predomínio da conotação: </a:t>
                      </a:r>
                      <a:r>
                        <a:rPr lang="pt-BR" sz="2400" b="0" kern="1200" dirty="0">
                          <a:solidFill>
                            <a:schemeClr val="tx1"/>
                          </a:solidFill>
                          <a:effectLst/>
                          <a:latin typeface="Arial Narrow" panose="020B0606020202030204" pitchFamily="34" charset="0"/>
                          <a:ea typeface="+mn-ea"/>
                          <a:cs typeface="+mn-cs"/>
                        </a:rPr>
                        <a:t>O sentido figurado é mais importante que o literal. Exemplo: “</a:t>
                      </a:r>
                      <a:r>
                        <a:rPr lang="pt-BR" sz="2400" b="0" i="1" kern="1200" dirty="0">
                          <a:solidFill>
                            <a:schemeClr val="tx1"/>
                          </a:solidFill>
                          <a:effectLst/>
                          <a:latin typeface="Arial Narrow" panose="020B0606020202030204" pitchFamily="34" charset="0"/>
                          <a:ea typeface="+mn-ea"/>
                          <a:cs typeface="+mn-cs"/>
                        </a:rPr>
                        <a:t>Tenho medo de ser esquecido.”</a:t>
                      </a:r>
                      <a:r>
                        <a:rPr lang="pt-BR" sz="2400" b="0" kern="1200" dirty="0">
                          <a:solidFill>
                            <a:schemeClr val="tx1"/>
                          </a:solidFill>
                          <a:effectLst/>
                          <a:latin typeface="Arial Narrow" panose="020B0606020202030204" pitchFamily="34" charset="0"/>
                          <a:ea typeface="+mn-ea"/>
                          <a:cs typeface="+mn-cs"/>
                        </a:rPr>
                        <a:t> → a frase expressa medo da morte e da perda de importância na memória das pessoas.</a:t>
                      </a:r>
                    </a:p>
                    <a:p>
                      <a:pPr marL="0" indent="0" algn="just"/>
                      <a:r>
                        <a:rPr lang="pt-BR" sz="2400" b="1" kern="1200" dirty="0">
                          <a:solidFill>
                            <a:schemeClr val="tx1"/>
                          </a:solidFill>
                          <a:effectLst/>
                          <a:latin typeface="Arial Narrow" panose="020B0606020202030204" pitchFamily="34" charset="0"/>
                          <a:ea typeface="+mn-ea"/>
                          <a:cs typeface="+mn-cs"/>
                        </a:rPr>
                        <a:t>Uso de figuras de linguagem: </a:t>
                      </a:r>
                      <a:r>
                        <a:rPr lang="pt-BR" sz="2400" b="0" kern="1200" dirty="0">
                          <a:solidFill>
                            <a:schemeClr val="tx1"/>
                          </a:solidFill>
                          <a:effectLst/>
                          <a:latin typeface="Arial Narrow" panose="020B0606020202030204" pitchFamily="34" charset="0"/>
                          <a:ea typeface="+mn-ea"/>
                          <a:cs typeface="+mn-cs"/>
                        </a:rPr>
                        <a:t>Metáfora, personificação, comparação, ironia, hipérbole, antítese etc. Essas figuras ampliam os sentidos e enriquecem o texto. Exemplo: “</a:t>
                      </a:r>
                      <a:r>
                        <a:rPr lang="pt-BR" sz="2400" b="0" i="1" kern="1200" dirty="0">
                          <a:solidFill>
                            <a:schemeClr val="tx1"/>
                          </a:solidFill>
                          <a:effectLst/>
                          <a:latin typeface="Arial Narrow" panose="020B0606020202030204" pitchFamily="34" charset="0"/>
                          <a:ea typeface="+mn-ea"/>
                          <a:cs typeface="+mn-cs"/>
                        </a:rPr>
                        <a:t>Meus pulmões faziam um péssimo trabalho como pulmões</a:t>
                      </a:r>
                      <a:r>
                        <a:rPr lang="pt-BR" sz="2400" b="0" kern="1200" dirty="0">
                          <a:solidFill>
                            <a:schemeClr val="tx1"/>
                          </a:solidFill>
                          <a:effectLst/>
                          <a:latin typeface="Arial Narrow" panose="020B0606020202030204" pitchFamily="34" charset="0"/>
                          <a:ea typeface="+mn-ea"/>
                          <a:cs typeface="+mn-cs"/>
                        </a:rPr>
                        <a:t>.” </a:t>
                      </a:r>
                      <a:r>
                        <a:rPr lang="pt-BR" sz="2400" b="0" i="1" kern="1200" dirty="0">
                          <a:solidFill>
                            <a:schemeClr val="tx1"/>
                          </a:solidFill>
                          <a:effectLst/>
                          <a:latin typeface="Arial Narrow" panose="020B0606020202030204" pitchFamily="34" charset="0"/>
                          <a:ea typeface="+mn-ea"/>
                          <a:cs typeface="+mn-cs"/>
                        </a:rPr>
                        <a:t>(Ironia)</a:t>
                      </a:r>
                      <a:endParaRPr lang="pt-BR" sz="2400" b="0" kern="1200" dirty="0">
                        <a:solidFill>
                          <a:schemeClr val="tx1"/>
                        </a:solidFill>
                        <a:effectLst/>
                        <a:latin typeface="Arial Narrow" panose="020B0606020202030204" pitchFamily="34" charset="0"/>
                        <a:ea typeface="+mn-ea"/>
                        <a:cs typeface="+mn-cs"/>
                      </a:endParaRPr>
                    </a:p>
                  </a:txBody>
                  <a:tcPr>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380893"/>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47615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848143370"/>
              </p:ext>
            </p:extLst>
          </p:nvPr>
        </p:nvGraphicFramePr>
        <p:xfrm>
          <a:off x="345141" y="912744"/>
          <a:ext cx="11501717" cy="3017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just"/>
                      <a:r>
                        <a:rPr lang="pt-BR" sz="2400" b="1" kern="1200" dirty="0">
                          <a:solidFill>
                            <a:schemeClr val="tx1"/>
                          </a:solidFill>
                          <a:effectLst/>
                          <a:latin typeface="Arial Narrow" panose="020B0606020202030204" pitchFamily="34" charset="0"/>
                          <a:ea typeface="+mn-ea"/>
                          <a:cs typeface="+mn-cs"/>
                        </a:rPr>
                        <a:t>Subjetividade: </a:t>
                      </a:r>
                      <a:r>
                        <a:rPr lang="pt-BR" sz="2400" b="0" kern="1200" dirty="0">
                          <a:solidFill>
                            <a:schemeClr val="tx1"/>
                          </a:solidFill>
                          <a:effectLst/>
                          <a:latin typeface="Arial Narrow" panose="020B0606020202030204" pitchFamily="34" charset="0"/>
                          <a:ea typeface="+mn-ea"/>
                          <a:cs typeface="+mn-cs"/>
                        </a:rPr>
                        <a:t>O texto expressa emoções, sentimentos e percepções do autor ou das personagens. O leitor é convidado a sentir e refletir, não apenas a compreender informações. Exemplo: “</a:t>
                      </a:r>
                      <a:r>
                        <a:rPr lang="pt-BR" sz="2400" b="0" i="1" kern="1200" dirty="0">
                          <a:solidFill>
                            <a:schemeClr val="tx1"/>
                          </a:solidFill>
                          <a:effectLst/>
                          <a:latin typeface="Arial Narrow" panose="020B0606020202030204" pitchFamily="34" charset="0"/>
                          <a:ea typeface="+mn-ea"/>
                          <a:cs typeface="+mn-cs"/>
                        </a:rPr>
                        <a:t>Eu era uma pessoa de proporções normais com um balão no lugar da cabeça</a:t>
                      </a:r>
                      <a:r>
                        <a:rPr lang="pt-BR" sz="2400" b="0" kern="1200" dirty="0">
                          <a:solidFill>
                            <a:schemeClr val="tx1"/>
                          </a:solidFill>
                          <a:effectLst/>
                          <a:latin typeface="Arial Narrow" panose="020B0606020202030204" pitchFamily="34" charset="0"/>
                          <a:ea typeface="+mn-ea"/>
                          <a:cs typeface="+mn-cs"/>
                        </a:rPr>
                        <a:t>.” </a:t>
                      </a:r>
                      <a:r>
                        <a:rPr lang="pt-BR" sz="2400" b="0" i="1" kern="1200" dirty="0">
                          <a:solidFill>
                            <a:schemeClr val="tx1"/>
                          </a:solidFill>
                          <a:effectLst/>
                          <a:latin typeface="Arial Narrow" panose="020B0606020202030204" pitchFamily="34" charset="0"/>
                          <a:ea typeface="+mn-ea"/>
                          <a:cs typeface="+mn-cs"/>
                        </a:rPr>
                        <a:t>(A personagem expressa sua insegurança sobre a aparência causada pelo tratamento).</a:t>
                      </a:r>
                      <a:endParaRPr lang="pt-BR" sz="2400" b="0" kern="1200" dirty="0">
                        <a:solidFill>
                          <a:schemeClr val="tx1"/>
                        </a:solidFill>
                        <a:effectLst/>
                        <a:latin typeface="Arial Narrow" panose="020B0606020202030204" pitchFamily="34" charset="0"/>
                        <a:ea typeface="+mn-ea"/>
                        <a:cs typeface="+mn-cs"/>
                      </a:endParaRPr>
                    </a:p>
                    <a:p>
                      <a:pPr marL="0" indent="0" algn="just"/>
                      <a:r>
                        <a:rPr lang="pt-BR" sz="2400" b="1" kern="1200" dirty="0">
                          <a:solidFill>
                            <a:schemeClr val="tx1"/>
                          </a:solidFill>
                          <a:effectLst/>
                          <a:latin typeface="Arial Narrow" panose="020B0606020202030204" pitchFamily="34" charset="0"/>
                          <a:ea typeface="+mn-ea"/>
                          <a:cs typeface="+mn-cs"/>
                        </a:rPr>
                        <a:t>Função estética da linguagem: </a:t>
                      </a:r>
                      <a:r>
                        <a:rPr lang="pt-BR" sz="2400" b="0" kern="1200" dirty="0">
                          <a:solidFill>
                            <a:schemeClr val="tx1"/>
                          </a:solidFill>
                          <a:effectLst/>
                          <a:latin typeface="Arial Narrow" panose="020B0606020202030204" pitchFamily="34" charset="0"/>
                          <a:ea typeface="+mn-ea"/>
                          <a:cs typeface="+mn-cs"/>
                        </a:rPr>
                        <a:t>A forma como o texto é construído importa tanto quanto o conteúdo. Há cuidado com o vocabulário, o ritmo, as imagens criadas e a sonoridade. Exemplo: </a:t>
                      </a:r>
                      <a:r>
                        <a:rPr lang="pt-BR" sz="2400" b="0" i="1" kern="1200" dirty="0">
                          <a:solidFill>
                            <a:schemeClr val="tx1"/>
                          </a:solidFill>
                          <a:effectLst/>
                          <a:latin typeface="Arial Narrow" panose="020B0606020202030204" pitchFamily="34" charset="0"/>
                          <a:ea typeface="+mn-ea"/>
                          <a:cs typeface="+mn-cs"/>
                        </a:rPr>
                        <a:t>“Dava quase para ver através dos olhos dele, de tão azuis.”</a:t>
                      </a:r>
                      <a:r>
                        <a:rPr lang="pt-BR" sz="2400" b="0" kern="1200" dirty="0">
                          <a:solidFill>
                            <a:schemeClr val="tx1"/>
                          </a:solidFill>
                          <a:effectLst/>
                          <a:latin typeface="Arial Narrow" panose="020B0606020202030204" pitchFamily="34" charset="0"/>
                          <a:ea typeface="+mn-ea"/>
                          <a:cs typeface="+mn-cs"/>
                        </a:rPr>
                        <a:t> </a:t>
                      </a:r>
                      <a:r>
                        <a:rPr lang="pt-BR" sz="2400" b="0" kern="1200" dirty="0">
                          <a:solidFill>
                            <a:schemeClr val="tx1"/>
                          </a:solidFill>
                          <a:effectLst/>
                          <a:latin typeface="Arial Narrow" panose="020B0606020202030204" pitchFamily="34" charset="0"/>
                          <a:ea typeface="+mn-ea"/>
                          <a:cs typeface="+mn-cs"/>
                          <a:sym typeface="Symbol" panose="05050102010706020507" pitchFamily="18" charset="2"/>
                        </a:rPr>
                        <a:t></a:t>
                      </a:r>
                      <a:r>
                        <a:rPr lang="pt-BR" sz="2400" b="0" kern="1200" dirty="0">
                          <a:solidFill>
                            <a:schemeClr val="tx1"/>
                          </a:solidFill>
                          <a:effectLst/>
                          <a:latin typeface="Arial Narrow" panose="020B0606020202030204" pitchFamily="34" charset="0"/>
                          <a:ea typeface="+mn-ea"/>
                          <a:cs typeface="+mn-cs"/>
                        </a:rPr>
                        <a:t> descrição poética e subjetiva, e valorização da beleza da linguagem.</a:t>
                      </a:r>
                    </a:p>
                  </a:txBody>
                  <a:tcPr>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100762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BB5302E-0F47-1381-5378-1359CBC440DB}"/>
              </a:ext>
            </a:extLst>
          </p:cNvPr>
          <p:cNvSpPr txBox="1"/>
          <p:nvPr/>
        </p:nvSpPr>
        <p:spPr>
          <a:xfrm>
            <a:off x="345142" y="854225"/>
            <a:ext cx="11501716" cy="5663089"/>
          </a:xfrm>
          <a:prstGeom prst="rect">
            <a:avLst/>
          </a:prstGeom>
          <a:noFill/>
        </p:spPr>
        <p:txBody>
          <a:bodyPr wrap="square">
            <a:spAutoFit/>
          </a:bodyPr>
          <a:lstStyle/>
          <a:p>
            <a:pPr algn="just"/>
            <a:r>
              <a:rPr lang="pt-BR" sz="2350" b="1" kern="100" dirty="0">
                <a:effectLst/>
                <a:latin typeface="Arial Narrow" panose="020B0606020202030204" pitchFamily="34" charset="0"/>
                <a:ea typeface="Times New Roman" panose="02020603050405020304" pitchFamily="18" charset="0"/>
                <a:cs typeface="Times New Roman" panose="02020603050405020304" pitchFamily="18" charset="0"/>
              </a:rPr>
              <a:t>7</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A linguagem plurissignificativa é uma das marcas centrais dos textos literários. Ela se caracteriza pelo fato de que as palavras e expressões não apresentam apenas um único sentido, mas vários significados possíveis, que se constroem a partir do contexto, da sensibilidade do leitor e das escolhas estilísticas do autor. A linguagem do romance infantojuvenil costuma ser leve, marcada por coloquialidade e se aproxima da linguagem dos jovens. Considerando o fragmento do texto “</a:t>
            </a:r>
            <a:r>
              <a:rPr lang="pt-BR" sz="2350" i="1" kern="100" dirty="0">
                <a:effectLst/>
                <a:latin typeface="Arial Narrow" panose="020B0606020202030204" pitchFamily="34" charset="0"/>
                <a:ea typeface="Times New Roman" panose="02020603050405020304" pitchFamily="18" charset="0"/>
                <a:cs typeface="Times New Roman" panose="02020603050405020304" pitchFamily="18" charset="0"/>
              </a:rPr>
              <a:t>A culpa é das estrelas</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responda ao que se pede.</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a) Retire do texto exemplos da linguagem informal (acessível, próxima dos jovens).</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b) O romance em estudo é um texto literário ou não literário? Justifique.</a:t>
            </a:r>
          </a:p>
          <a:p>
            <a:pPr algn="just"/>
            <a:endParaRPr lang="pt-BR"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c) Marque as afirmações que caracterizam a linguagem literária/plurissignificativa presentes no fragmento do romance.</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A linguagem do romance apresenta forte presença de subjetividade, revelando pensamentos, emoções e sentimentos da narradora Hazel.</a:t>
            </a: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O texto utiliza linguagem plurissignificativa, pois muitas expressões possuem sentidos figurados e emocionais, indo além do sentido literal (real) das palavras.</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90549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BB5302E-0F47-1381-5378-1359CBC440DB}"/>
              </a:ext>
            </a:extLst>
          </p:cNvPr>
          <p:cNvSpPr txBox="1"/>
          <p:nvPr/>
        </p:nvSpPr>
        <p:spPr>
          <a:xfrm>
            <a:off x="345142" y="872153"/>
            <a:ext cx="11501716" cy="5155257"/>
          </a:xfrm>
          <a:prstGeom prst="rect">
            <a:avLst/>
          </a:prstGeom>
          <a:noFill/>
        </p:spPr>
        <p:txBody>
          <a:bodyPr wrap="square">
            <a:spAutoFit/>
          </a:bodyPr>
          <a:lstStyle/>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A descrição das personagens e situações contribui para criar imagens mentais e aproximar o leitor, emocionalmente, da narrativa.</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kern="100" dirty="0">
                <a:solidFill>
                  <a:srgbClr val="EE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Palavras e expressões apresentam efeito de humor e ironia, características da linguagem literária, como “meus pulmões faziam um péssimo trabalho como pulmões”.</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O romance utiliza comparações e metáforas para intensificar emoções e tornar o texto mais expressivo.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A narrativa apresenta trechos com linguagem informal e próxima da oralidade, aproximando o leitor adolescente da protagonista.</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A construção psicológica das personagens ocorre por meio de reflexões profundas sobre vida, morte, medo e esquecimento.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 O diálogo entre Hazel e Augustus produz efeitos de sentido que revelam inteligência, sarcasmo e profundidade emocional.</a:t>
            </a:r>
          </a:p>
          <a:p>
            <a:pPr algn="just"/>
            <a:endParaRPr lang="pt-BR" sz="235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d) Retire trechos do texto que exemplificam a linguagem literária empregada pelo autor.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58344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988971200"/>
              </p:ext>
            </p:extLst>
          </p:nvPr>
        </p:nvGraphicFramePr>
        <p:xfrm>
          <a:off x="345141" y="1307190"/>
          <a:ext cx="11501717" cy="51054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As figuras de linguagem no romance infantojuvenil</a:t>
                      </a:r>
                    </a:p>
                    <a:p>
                      <a:pPr marL="0" indent="538163" algn="just"/>
                      <a:r>
                        <a:rPr lang="pt-BR" sz="2350" b="0" kern="1200" dirty="0">
                          <a:solidFill>
                            <a:schemeClr val="tx1"/>
                          </a:solidFill>
                          <a:effectLst/>
                          <a:latin typeface="Arial Narrow" panose="020B0606020202030204" pitchFamily="34" charset="0"/>
                          <a:ea typeface="+mn-ea"/>
                          <a:cs typeface="+mn-cs"/>
                        </a:rPr>
                        <a:t>No romance infantojuvenil, as </a:t>
                      </a:r>
                      <a:r>
                        <a:rPr lang="pt-BR" sz="2350" b="1" kern="1200" dirty="0">
                          <a:solidFill>
                            <a:schemeClr val="tx1"/>
                          </a:solidFill>
                          <a:effectLst/>
                          <a:latin typeface="Arial Narrow" panose="020B0606020202030204" pitchFamily="34" charset="0"/>
                          <a:ea typeface="+mn-ea"/>
                          <a:cs typeface="+mn-cs"/>
                        </a:rPr>
                        <a:t>figuras de linguagem </a:t>
                      </a:r>
                      <a:r>
                        <a:rPr lang="pt-BR" sz="2350" b="0" kern="1200" dirty="0">
                          <a:solidFill>
                            <a:schemeClr val="tx1"/>
                          </a:solidFill>
                          <a:effectLst/>
                          <a:latin typeface="Arial Narrow" panose="020B0606020202030204" pitchFamily="34" charset="0"/>
                          <a:ea typeface="+mn-ea"/>
                          <a:cs typeface="+mn-cs"/>
                        </a:rPr>
                        <a:t>não servem apenas para enfeitar o texto, mas para </a:t>
                      </a:r>
                      <a:r>
                        <a:rPr lang="pt-BR" sz="2350" b="1" kern="1200" dirty="0">
                          <a:solidFill>
                            <a:schemeClr val="tx1"/>
                          </a:solidFill>
                          <a:effectLst/>
                          <a:latin typeface="Arial Narrow" panose="020B0606020202030204" pitchFamily="34" charset="0"/>
                          <a:ea typeface="+mn-ea"/>
                          <a:cs typeface="+mn-cs"/>
                        </a:rPr>
                        <a:t>intensificar o humor, a ironia e a crítica social</a:t>
                      </a:r>
                      <a:r>
                        <a:rPr lang="pt-BR" sz="2350" b="0" kern="1200" dirty="0">
                          <a:solidFill>
                            <a:schemeClr val="tx1"/>
                          </a:solidFill>
                          <a:effectLst/>
                          <a:latin typeface="Arial Narrow" panose="020B0606020202030204" pitchFamily="34" charset="0"/>
                          <a:ea typeface="+mn-ea"/>
                          <a:cs typeface="+mn-cs"/>
                        </a:rPr>
                        <a:t>, transformando situações simples do cotidiano em reflexões sobre o comportamento humano. Elas são usadas para ir além do significado literal das palavras ou expressões, dando-lhes um sentido conotativo.</a:t>
                      </a:r>
                    </a:p>
                    <a:p>
                      <a:pPr algn="just"/>
                      <a:r>
                        <a:rPr lang="pt-BR" sz="2350" b="1" kern="1200" dirty="0">
                          <a:solidFill>
                            <a:schemeClr val="tx1"/>
                          </a:solidFill>
                          <a:effectLst/>
                          <a:latin typeface="Arial Narrow" panose="020B0606020202030204" pitchFamily="34" charset="0"/>
                          <a:ea typeface="+mn-ea"/>
                          <a:cs typeface="+mn-cs"/>
                        </a:rPr>
                        <a:t>Alguns Exemplos:</a:t>
                      </a:r>
                    </a:p>
                    <a:p>
                      <a:pPr algn="just"/>
                      <a:r>
                        <a:rPr lang="pt-BR" sz="2350" b="1" kern="1200" dirty="0">
                          <a:solidFill>
                            <a:schemeClr val="tx1"/>
                          </a:solidFill>
                          <a:effectLst/>
                          <a:latin typeface="Arial Narrow" panose="020B0606020202030204" pitchFamily="34" charset="0"/>
                          <a:ea typeface="+mn-ea"/>
                          <a:cs typeface="+mn-cs"/>
                        </a:rPr>
                        <a:t>Metáfora</a:t>
                      </a:r>
                      <a:r>
                        <a:rPr lang="pt-BR" sz="2350" b="0" kern="1200" dirty="0">
                          <a:solidFill>
                            <a:schemeClr val="tx1"/>
                          </a:solidFill>
                          <a:effectLst/>
                          <a:latin typeface="Arial Narrow" panose="020B0606020202030204" pitchFamily="34" charset="0"/>
                          <a:ea typeface="+mn-ea"/>
                          <a:cs typeface="+mn-cs"/>
                        </a:rPr>
                        <a:t>: Cria comparações simbólicas e subjetivas, tornando a narrativa mais literária e expressiva. Exemplo: “</a:t>
                      </a:r>
                      <a:r>
                        <a:rPr lang="pt-BR" sz="2350" b="0" i="1" kern="1200" dirty="0">
                          <a:solidFill>
                            <a:schemeClr val="tx1"/>
                          </a:solidFill>
                          <a:effectLst/>
                          <a:latin typeface="Arial Narrow" panose="020B0606020202030204" pitchFamily="34" charset="0"/>
                          <a:ea typeface="+mn-ea"/>
                          <a:cs typeface="+mn-cs"/>
                        </a:rPr>
                        <a:t>Na sua mente povoa maldade.” / “Meu coração é um balde.”</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Comparação: </a:t>
                      </a:r>
                      <a:r>
                        <a:rPr lang="pt-BR" sz="2350" b="0" kern="1200" dirty="0">
                          <a:solidFill>
                            <a:schemeClr val="tx1"/>
                          </a:solidFill>
                          <a:effectLst/>
                          <a:latin typeface="Arial Narrow" panose="020B0606020202030204" pitchFamily="34" charset="0"/>
                          <a:ea typeface="+mn-ea"/>
                          <a:cs typeface="+mn-cs"/>
                        </a:rPr>
                        <a:t>Estabelece uma relação de semelhança explícita entre dois elementos, geralmente utilizando termos como "como", "assim como" ou "tal qual". Exemplo: </a:t>
                      </a:r>
                      <a:r>
                        <a:rPr lang="pt-BR" sz="2350" b="0" i="1" kern="1200" dirty="0">
                          <a:solidFill>
                            <a:schemeClr val="tx1"/>
                          </a:solidFill>
                          <a:effectLst/>
                          <a:latin typeface="Arial Narrow" panose="020B0606020202030204" pitchFamily="34" charset="0"/>
                          <a:ea typeface="+mn-ea"/>
                          <a:cs typeface="+mn-cs"/>
                        </a:rPr>
                        <a:t>"Ela corria pelo corredor como uma flecha."</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Gradação</a:t>
                      </a:r>
                      <a:r>
                        <a:rPr lang="pt-BR" sz="2350" b="0" kern="1200" dirty="0">
                          <a:solidFill>
                            <a:schemeClr val="tx1"/>
                          </a:solidFill>
                          <a:effectLst/>
                          <a:latin typeface="Arial Narrow" panose="020B0606020202030204" pitchFamily="34" charset="0"/>
                          <a:ea typeface="+mn-ea"/>
                          <a:cs typeface="+mn-cs"/>
                        </a:rPr>
                        <a:t>: Organiza palavras, expressões ou ideias em uma sequência crescente (ascendente) ou decrescente (descendente), produzindo um efeito de intensificação ou de enfraquecimento. Exemplo: “</a:t>
                      </a:r>
                      <a:r>
                        <a:rPr lang="pt-BR" sz="2350" b="0" i="1" kern="1200" dirty="0">
                          <a:solidFill>
                            <a:schemeClr val="tx1"/>
                          </a:solidFill>
                          <a:effectLst/>
                          <a:latin typeface="Arial Narrow" panose="020B0606020202030204" pitchFamily="34" charset="0"/>
                          <a:ea typeface="+mn-ea"/>
                          <a:cs typeface="+mn-cs"/>
                        </a:rPr>
                        <a:t>Lamentei cada dia, hora, minuto que tive a petulância de desperdiçar…”</a:t>
                      </a:r>
                      <a:endParaRPr lang="pt-BR" sz="2350" b="0" kern="1200" dirty="0">
                        <a:solidFill>
                          <a:schemeClr val="tx1"/>
                        </a:solidFill>
                        <a:effectLst/>
                        <a:latin typeface="Arial Narrow" panose="020B0606020202030204" pitchFamily="34" charset="0"/>
                        <a:ea typeface="+mn-ea"/>
                        <a:cs typeface="+mn-cs"/>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955F0DAE-5485-2F28-5AFB-55AC2D93E83F}"/>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41" y="362963"/>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17920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501583092"/>
              </p:ext>
            </p:extLst>
          </p:nvPr>
        </p:nvGraphicFramePr>
        <p:xfrm>
          <a:off x="345141" y="939637"/>
          <a:ext cx="11501717" cy="31546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50" b="1" kern="1200" dirty="0">
                          <a:solidFill>
                            <a:schemeClr val="tx1"/>
                          </a:solidFill>
                          <a:effectLst/>
                          <a:latin typeface="Arial Narrow" panose="020B0606020202030204" pitchFamily="34" charset="0"/>
                          <a:ea typeface="+mn-ea"/>
                          <a:cs typeface="+mn-cs"/>
                        </a:rPr>
                        <a:t>Antítese: </a:t>
                      </a:r>
                      <a:r>
                        <a:rPr lang="pt-BR" sz="2350" b="0" kern="1200" dirty="0">
                          <a:solidFill>
                            <a:schemeClr val="tx1"/>
                          </a:solidFill>
                          <a:effectLst/>
                          <a:latin typeface="Arial Narrow" panose="020B0606020202030204" pitchFamily="34" charset="0"/>
                          <a:ea typeface="+mn-ea"/>
                          <a:cs typeface="+mn-cs"/>
                        </a:rPr>
                        <a:t>Aproxima palavras/ideias opostas para destacar os contrastes na realidade observada. Exemplo: “</a:t>
                      </a:r>
                      <a:r>
                        <a:rPr lang="pt-BR" sz="2350" b="0" i="1" kern="1200" dirty="0">
                          <a:solidFill>
                            <a:schemeClr val="tx1"/>
                          </a:solidFill>
                          <a:effectLst/>
                          <a:latin typeface="Arial Narrow" panose="020B0606020202030204" pitchFamily="34" charset="0"/>
                          <a:ea typeface="+mn-ea"/>
                          <a:cs typeface="+mn-cs"/>
                        </a:rPr>
                        <a:t>Toda guerra finaliza por onde devia ter começado: a paz” / “Vivo só na multidão.”</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Personificação ou prosopopeia</a:t>
                      </a:r>
                      <a:r>
                        <a:rPr lang="pt-BR" sz="2350" b="0" kern="1200" dirty="0">
                          <a:solidFill>
                            <a:schemeClr val="tx1"/>
                          </a:solidFill>
                          <a:effectLst/>
                          <a:latin typeface="Arial Narrow" panose="020B0606020202030204" pitchFamily="34" charset="0"/>
                          <a:ea typeface="+mn-ea"/>
                          <a:cs typeface="+mn-cs"/>
                        </a:rPr>
                        <a:t>: Atribuição de ações, qualidades ou sentimentos a seres inanimados. Exemplo: “</a:t>
                      </a:r>
                      <a:r>
                        <a:rPr lang="pt-BR" sz="2350" b="0" i="1" kern="1200" dirty="0">
                          <a:solidFill>
                            <a:schemeClr val="tx1"/>
                          </a:solidFill>
                          <a:effectLst/>
                          <a:latin typeface="Arial Narrow" panose="020B0606020202030204" pitchFamily="34" charset="0"/>
                          <a:ea typeface="+mn-ea"/>
                          <a:cs typeface="+mn-cs"/>
                        </a:rPr>
                        <a:t>O tempo passou na janela e só Carolina não viu.” </a:t>
                      </a:r>
                      <a:r>
                        <a:rPr lang="pt-BR" sz="2350" b="0" kern="1200" dirty="0">
                          <a:solidFill>
                            <a:schemeClr val="tx1"/>
                          </a:solidFill>
                          <a:effectLst/>
                          <a:latin typeface="Arial Narrow" panose="020B0606020202030204" pitchFamily="34" charset="0"/>
                          <a:ea typeface="+mn-ea"/>
                          <a:cs typeface="+mn-cs"/>
                        </a:rPr>
                        <a:t>(Chico Buarque de Holanda)</a:t>
                      </a:r>
                    </a:p>
                    <a:p>
                      <a:pPr algn="just"/>
                      <a:r>
                        <a:rPr lang="pt-BR" sz="2350" b="1" kern="1200" dirty="0">
                          <a:solidFill>
                            <a:schemeClr val="tx1"/>
                          </a:solidFill>
                          <a:effectLst/>
                          <a:latin typeface="Arial Narrow" panose="020B0606020202030204" pitchFamily="34" charset="0"/>
                          <a:ea typeface="+mn-ea"/>
                          <a:cs typeface="+mn-cs"/>
                        </a:rPr>
                        <a:t>Hipérbole: </a:t>
                      </a:r>
                      <a:r>
                        <a:rPr lang="pt-BR" sz="2350" b="0" kern="1200" dirty="0">
                          <a:solidFill>
                            <a:schemeClr val="tx1"/>
                          </a:solidFill>
                          <a:effectLst/>
                          <a:latin typeface="Arial Narrow" panose="020B0606020202030204" pitchFamily="34" charset="0"/>
                          <a:ea typeface="+mn-ea"/>
                          <a:cs typeface="+mn-cs"/>
                        </a:rPr>
                        <a:t>Exagero intencional usado para dar ênfase, dramaticidade ou humor ao texto. Exemplo: “</a:t>
                      </a:r>
                      <a:r>
                        <a:rPr lang="pt-BR" sz="2350" b="0" i="1" kern="1200" dirty="0">
                          <a:solidFill>
                            <a:schemeClr val="tx1"/>
                          </a:solidFill>
                          <a:effectLst/>
                          <a:latin typeface="Arial Narrow" panose="020B0606020202030204" pitchFamily="34" charset="0"/>
                          <a:ea typeface="+mn-ea"/>
                          <a:cs typeface="+mn-cs"/>
                        </a:rPr>
                        <a:t>Falei mil vezes para você!” / “Morri de estudar para o vestibular.”</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Eufemismo: </a:t>
                      </a:r>
                      <a:r>
                        <a:rPr lang="pt-BR" sz="2350" b="0" kern="1200" dirty="0">
                          <a:solidFill>
                            <a:schemeClr val="tx1"/>
                          </a:solidFill>
                          <a:effectLst/>
                          <a:latin typeface="Arial Narrow" panose="020B0606020202030204" pitchFamily="34" charset="0"/>
                          <a:ea typeface="+mn-ea"/>
                          <a:cs typeface="+mn-cs"/>
                        </a:rPr>
                        <a:t>Substituição de uma palavra ou expressão considerada rude, chocante ou desagradável por outra mais suave e amena. Exemplo: “</a:t>
                      </a:r>
                      <a:r>
                        <a:rPr lang="pt-BR" sz="2350" b="0" i="1" kern="1200" dirty="0">
                          <a:solidFill>
                            <a:schemeClr val="tx1"/>
                          </a:solidFill>
                          <a:effectLst/>
                          <a:latin typeface="Arial Narrow" panose="020B0606020202030204" pitchFamily="34" charset="0"/>
                          <a:ea typeface="+mn-ea"/>
                          <a:cs typeface="+mn-cs"/>
                        </a:rPr>
                        <a:t>Ele está</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enfrentando um problema de saúde delicado".</a:t>
                      </a:r>
                      <a:endParaRPr lang="pt-BR" sz="2350" b="0" kern="1200" dirty="0">
                        <a:solidFill>
                          <a:schemeClr val="tx1"/>
                        </a:solidFill>
                        <a:effectLst/>
                        <a:latin typeface="Arial Narrow" panose="020B0606020202030204" pitchFamily="34" charset="0"/>
                        <a:ea typeface="+mn-ea"/>
                        <a:cs typeface="+mn-cs"/>
                      </a:endParaRPr>
                    </a:p>
                    <a:p>
                      <a:pPr algn="r"/>
                      <a:r>
                        <a:rPr lang="pt-BR" sz="1300" b="0" kern="1200" dirty="0">
                          <a:solidFill>
                            <a:schemeClr val="tx1"/>
                          </a:solidFill>
                          <a:effectLst/>
                          <a:latin typeface="Arial Narrow" panose="020B0606020202030204" pitchFamily="34" charset="0"/>
                          <a:ea typeface="+mn-ea"/>
                          <a:cs typeface="+mn-cs"/>
                        </a:rPr>
                        <a:t>Disponível em: https://curriculo.sedu.es.gov.br/</a:t>
                      </a:r>
                      <a:r>
                        <a:rPr lang="pt-BR" sz="1300" b="0" kern="1200" dirty="0" err="1">
                          <a:solidFill>
                            <a:schemeClr val="tx1"/>
                          </a:solidFill>
                          <a:effectLst/>
                          <a:latin typeface="Arial Narrow" panose="020B0606020202030204" pitchFamily="34" charset="0"/>
                          <a:ea typeface="+mn-ea"/>
                          <a:cs typeface="+mn-cs"/>
                        </a:rPr>
                        <a:t>curriculo</a:t>
                      </a:r>
                      <a:r>
                        <a:rPr lang="pt-BR" sz="1300" b="0" kern="1200" dirty="0">
                          <a:solidFill>
                            <a:schemeClr val="tx1"/>
                          </a:solidFill>
                          <a:effectLst/>
                          <a:latin typeface="Arial Narrow" panose="020B0606020202030204" pitchFamily="34" charset="0"/>
                          <a:ea typeface="+mn-ea"/>
                          <a:cs typeface="+mn-cs"/>
                        </a:rPr>
                        <a:t>/</a:t>
                      </a:r>
                      <a:r>
                        <a:rPr lang="pt-BR" sz="1300" b="0" kern="1200" dirty="0" err="1">
                          <a:solidFill>
                            <a:schemeClr val="tx1"/>
                          </a:solidFill>
                          <a:effectLst/>
                          <a:latin typeface="Arial Narrow" panose="020B0606020202030204" pitchFamily="34" charset="0"/>
                          <a:ea typeface="+mn-ea"/>
                          <a:cs typeface="+mn-cs"/>
                        </a:rPr>
                        <a:t>wp-content</a:t>
                      </a:r>
                      <a:r>
                        <a:rPr lang="pt-BR" sz="1300" b="0" kern="1200" dirty="0">
                          <a:solidFill>
                            <a:schemeClr val="tx1"/>
                          </a:solidFill>
                          <a:effectLst/>
                          <a:latin typeface="Arial Narrow" panose="020B0606020202030204" pitchFamily="34" charset="0"/>
                          <a:ea typeface="+mn-ea"/>
                          <a:cs typeface="+mn-cs"/>
                        </a:rPr>
                        <a:t>/uploads/2024/04/lp1seriesemana7050424.pdf. Acesso em: 25 maio. 2026. Adaptado.</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72244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568DFDE-D753-4F27-2DEB-39FC97323943}"/>
              </a:ext>
            </a:extLst>
          </p:cNvPr>
          <p:cNvSpPr txBox="1"/>
          <p:nvPr/>
        </p:nvSpPr>
        <p:spPr>
          <a:xfrm>
            <a:off x="322729" y="859768"/>
            <a:ext cx="11519647" cy="3309496"/>
          </a:xfrm>
          <a:prstGeom prst="rect">
            <a:avLst/>
          </a:prstGeom>
          <a:noFill/>
        </p:spPr>
        <p:txBody>
          <a:bodyPr wrap="square">
            <a:spAutoFit/>
          </a:bodyPr>
          <a:lstStyle/>
          <a:p>
            <a:pPr algn="just" fontAlgn="base">
              <a:lnSpc>
                <a:spcPct val="110000"/>
              </a:lnSpc>
            </a:pPr>
            <a:r>
              <a:rPr lang="pt-BR" sz="2400" b="1" dirty="0">
                <a:solidFill>
                  <a:srgbClr val="000000"/>
                </a:solidFill>
                <a:effectLst/>
                <a:latin typeface="Arial Narrow" panose="020B0606020202030204" pitchFamily="34" charset="0"/>
                <a:ea typeface="Times New Roman" panose="02020603050405020304" pitchFamily="18" charset="0"/>
              </a:rPr>
              <a:t>8</a:t>
            </a:r>
            <a:r>
              <a:rPr lang="pt-BR" sz="2400" dirty="0">
                <a:solidFill>
                  <a:srgbClr val="000000"/>
                </a:solidFill>
                <a:effectLst/>
                <a:latin typeface="Arial Narrow" panose="020B0606020202030204" pitchFamily="34" charset="0"/>
                <a:ea typeface="Times New Roman" panose="02020603050405020304" pitchFamily="18" charset="0"/>
              </a:rPr>
              <a:t>. As figuras de linguagem são fundamentais porque enriquecem o texto literário, aprofundam significados, emocionam, provocam reflexão e diferenciam a literatura da linguagem cotidiana ou informativa. Assim, identifique qual é a figura de linguagem nos trechos a seguir.</a:t>
            </a:r>
            <a:endParaRPr lang="pt-BR" sz="2400" dirty="0">
              <a:effectLst/>
              <a:latin typeface="Arial Narrow" panose="020B0606020202030204" pitchFamily="34" charset="0"/>
              <a:ea typeface="Times New Roman" panose="02020603050405020304" pitchFamily="18" charset="0"/>
            </a:endParaRPr>
          </a:p>
          <a:p>
            <a:pPr algn="just" fontAlgn="base">
              <a:lnSpc>
                <a:spcPct val="110000"/>
              </a:lnSpc>
            </a:pPr>
            <a:r>
              <a:rPr lang="pt-BR" sz="2400" dirty="0">
                <a:solidFill>
                  <a:srgbClr val="000000"/>
                </a:solidFill>
                <a:effectLst/>
                <a:latin typeface="Arial Narrow" panose="020B0606020202030204" pitchFamily="34" charset="0"/>
                <a:ea typeface="Times New Roman" panose="02020603050405020304" pitchFamily="18" charset="0"/>
              </a:rPr>
              <a:t>a) “Tenho medo disso como um cego tem medo de escuro.”</a:t>
            </a:r>
            <a:endParaRPr lang="pt-BR" sz="2400" dirty="0">
              <a:effectLst/>
              <a:latin typeface="Arial Narrow" panose="020B0606020202030204" pitchFamily="34" charset="0"/>
              <a:ea typeface="Times New Roman" panose="02020603050405020304" pitchFamily="18" charset="0"/>
            </a:endParaRPr>
          </a:p>
          <a:p>
            <a:pPr algn="just" fontAlgn="base">
              <a:lnSpc>
                <a:spcPct val="110000"/>
              </a:lnSpc>
            </a:pPr>
            <a:r>
              <a:rPr lang="pt-BR" sz="2400" dirty="0">
                <a:effectLst/>
                <a:highlight>
                  <a:srgbClr val="FFFF00"/>
                </a:highlight>
                <a:latin typeface="Arial Narrow" panose="020B0606020202030204" pitchFamily="34" charset="0"/>
                <a:ea typeface="Times New Roman" panose="02020603050405020304" pitchFamily="18" charset="0"/>
              </a:rPr>
              <a:t> </a:t>
            </a:r>
            <a:endParaRPr lang="pt-BR" sz="2400" dirty="0">
              <a:effectLst/>
              <a:latin typeface="Arial Narrow" panose="020B0606020202030204" pitchFamily="34" charset="0"/>
              <a:ea typeface="Times New Roman" panose="02020603050405020304" pitchFamily="18" charset="0"/>
            </a:endParaRPr>
          </a:p>
          <a:p>
            <a:pPr algn="just" fontAlgn="base">
              <a:lnSpc>
                <a:spcPct val="110000"/>
              </a:lnSpc>
            </a:pPr>
            <a:r>
              <a:rPr lang="pt-BR" sz="2400" dirty="0">
                <a:solidFill>
                  <a:srgbClr val="000000"/>
                </a:solidFill>
                <a:effectLst/>
                <a:latin typeface="Arial Narrow" panose="020B0606020202030204" pitchFamily="34" charset="0"/>
                <a:ea typeface="Times New Roman" panose="02020603050405020304" pitchFamily="18" charset="0"/>
              </a:rPr>
              <a:t>b) “A esperança virou tábua de salvação.”</a:t>
            </a:r>
            <a:endParaRPr lang="pt-BR" sz="2400" dirty="0">
              <a:effectLst/>
              <a:latin typeface="Arial Narrow" panose="020B0606020202030204" pitchFamily="34" charset="0"/>
              <a:ea typeface="Times New Roman" panose="02020603050405020304" pitchFamily="18" charset="0"/>
            </a:endParaRPr>
          </a:p>
          <a:p>
            <a:pPr algn="just" fontAlgn="base">
              <a:lnSpc>
                <a:spcPct val="110000"/>
              </a:lnSpc>
            </a:pPr>
            <a:r>
              <a:rPr lang="pt-BR" sz="2400" dirty="0">
                <a:effectLst/>
                <a:highlight>
                  <a:srgbClr val="FFFF00"/>
                </a:highlight>
                <a:latin typeface="Arial Narrow" panose="020B0606020202030204" pitchFamily="34" charset="0"/>
                <a:ea typeface="Times New Roman" panose="02020603050405020304" pitchFamily="18" charset="0"/>
              </a:rPr>
              <a:t> </a:t>
            </a:r>
            <a:endParaRPr lang="pt-BR" sz="2400" dirty="0">
              <a:effectLst/>
              <a:latin typeface="Arial Narrow" panose="020B0606020202030204" pitchFamily="34" charset="0"/>
              <a:ea typeface="Times New Roman" panose="02020603050405020304" pitchFamily="18" charset="0"/>
            </a:endParaRPr>
          </a:p>
          <a:p>
            <a:pPr algn="just" fontAlgn="base">
              <a:lnSpc>
                <a:spcPct val="110000"/>
              </a:lnSpc>
            </a:pPr>
            <a:r>
              <a:rPr lang="pt-BR" sz="2400" dirty="0">
                <a:solidFill>
                  <a:srgbClr val="000000"/>
                </a:solidFill>
                <a:effectLst/>
                <a:latin typeface="Arial Narrow" panose="020B0606020202030204" pitchFamily="34" charset="0"/>
                <a:ea typeface="Times New Roman" panose="02020603050405020304" pitchFamily="18" charset="0"/>
              </a:rPr>
              <a:t>c) “Lutas foram recontadas, batalhas ganhas em guerras que com certeza seriam perdidas.”</a:t>
            </a:r>
            <a:endParaRPr lang="pt-BR" sz="24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4107851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4FDB71D-B1A9-3E11-AB1F-15B32155CFAF}"/>
              </a:ext>
            </a:extLst>
          </p:cNvPr>
          <p:cNvSpPr txBox="1"/>
          <p:nvPr/>
        </p:nvSpPr>
        <p:spPr>
          <a:xfrm>
            <a:off x="340659" y="850854"/>
            <a:ext cx="11528612" cy="5244193"/>
          </a:xfrm>
          <a:prstGeom prst="rect">
            <a:avLst/>
          </a:prstGeom>
          <a:noFill/>
        </p:spPr>
        <p:txBody>
          <a:bodyPr wrap="square">
            <a:spAutoFit/>
          </a:bodyPr>
          <a:lstStyle/>
          <a:p>
            <a:pPr algn="just" fontAlgn="base">
              <a:lnSpc>
                <a:spcPct val="110000"/>
              </a:lnSpc>
            </a:pPr>
            <a:r>
              <a:rPr lang="pt-BR" sz="2350" b="1" dirty="0">
                <a:solidFill>
                  <a:srgbClr val="000000"/>
                </a:solidFill>
                <a:effectLst/>
                <a:latin typeface="Arial Narrow" panose="020B0606020202030204" pitchFamily="34" charset="0"/>
                <a:ea typeface="Times New Roman" panose="02020603050405020304" pitchFamily="18" charset="0"/>
              </a:rPr>
              <a:t>9</a:t>
            </a:r>
            <a:r>
              <a:rPr lang="pt-BR" sz="2350" dirty="0">
                <a:solidFill>
                  <a:srgbClr val="000000"/>
                </a:solidFill>
                <a:effectLst/>
                <a:latin typeface="Arial Narrow" panose="020B0606020202030204" pitchFamily="34" charset="0"/>
                <a:ea typeface="Times New Roman" panose="02020603050405020304" pitchFamily="18" charset="0"/>
              </a:rPr>
              <a:t>. Observe o trecho “Tudo o que fizemos, construímos, escrevemos, pensamos e descobrimos vai ser esquecido.”</a:t>
            </a:r>
            <a:endParaRPr lang="pt-BR" sz="2350" dirty="0">
              <a:effectLst/>
              <a:latin typeface="Times New Roman" panose="02020603050405020304" pitchFamily="18" charset="0"/>
              <a:ea typeface="Times New Roman" panose="02020603050405020304" pitchFamily="18" charset="0"/>
            </a:endParaRPr>
          </a:p>
          <a:p>
            <a:pPr algn="just" fontAlgn="base">
              <a:lnSpc>
                <a:spcPct val="110000"/>
              </a:lnSpc>
            </a:pPr>
            <a:r>
              <a:rPr lang="pt-BR" sz="2350" dirty="0">
                <a:solidFill>
                  <a:srgbClr val="000000"/>
                </a:solidFill>
                <a:effectLst/>
                <a:latin typeface="Arial Narrow" panose="020B0606020202030204" pitchFamily="34" charset="0"/>
                <a:ea typeface="Times New Roman" panose="02020603050405020304" pitchFamily="18" charset="0"/>
              </a:rPr>
              <a:t>a) Qual é a linguagem predominante nesse trecho? Denotativa ou conotativa? Justifique.</a:t>
            </a:r>
            <a:endParaRPr lang="pt-BR" sz="2350" dirty="0">
              <a:effectLst/>
              <a:latin typeface="Times New Roman" panose="02020603050405020304" pitchFamily="18" charset="0"/>
              <a:ea typeface="Times New Roman" panose="02020603050405020304" pitchFamily="18" charset="0"/>
            </a:endParaRPr>
          </a:p>
          <a:p>
            <a:pPr algn="just" fontAlgn="base">
              <a:lnSpc>
                <a:spcPct val="110000"/>
              </a:lnSpc>
            </a:pPr>
            <a:r>
              <a:rPr lang="pt-BR" sz="2350" dirty="0">
                <a:effectLst/>
                <a:highlight>
                  <a:srgbClr val="FFFF00"/>
                </a:highlight>
                <a:latin typeface="Arial Narrow" panose="020B0606020202030204" pitchFamily="34" charset="0"/>
                <a:ea typeface="Times New Roman" panose="02020603050405020304" pitchFamily="18" charset="0"/>
              </a:rPr>
              <a:t> </a:t>
            </a:r>
            <a:endParaRPr lang="pt-BR" sz="2350" dirty="0">
              <a:effectLst/>
              <a:latin typeface="Times New Roman" panose="02020603050405020304" pitchFamily="18" charset="0"/>
              <a:ea typeface="Times New Roman" panose="02020603050405020304" pitchFamily="18" charset="0"/>
            </a:endParaRPr>
          </a:p>
          <a:p>
            <a:pPr algn="just" fontAlgn="base">
              <a:lnSpc>
                <a:spcPct val="110000"/>
              </a:lnSpc>
            </a:pPr>
            <a:r>
              <a:rPr lang="pt-BR" sz="2350" dirty="0">
                <a:solidFill>
                  <a:srgbClr val="000000"/>
                </a:solidFill>
                <a:effectLst/>
                <a:latin typeface="Arial Narrow" panose="020B0606020202030204" pitchFamily="34" charset="0"/>
                <a:ea typeface="Times New Roman" panose="02020603050405020304" pitchFamily="18" charset="0"/>
              </a:rPr>
              <a:t>b) Qual é a figura de linguagem presente nesse trecho?</a:t>
            </a:r>
            <a:endParaRPr lang="pt-BR" sz="2350" dirty="0">
              <a:effectLst/>
              <a:latin typeface="Times New Roman" panose="02020603050405020304" pitchFamily="18" charset="0"/>
              <a:ea typeface="Times New Roman" panose="02020603050405020304" pitchFamily="18" charset="0"/>
            </a:endParaRPr>
          </a:p>
          <a:p>
            <a:pPr algn="just" fontAlgn="base">
              <a:lnSpc>
                <a:spcPct val="110000"/>
              </a:lnSpc>
            </a:pPr>
            <a:r>
              <a:rPr lang="pt-BR" sz="2350" dirty="0">
                <a:effectLst/>
                <a:highlight>
                  <a:srgbClr val="FFFF00"/>
                </a:highlight>
                <a:latin typeface="Arial Narrow" panose="020B0606020202030204" pitchFamily="34" charset="0"/>
                <a:ea typeface="Times New Roman" panose="02020603050405020304" pitchFamily="18" charset="0"/>
              </a:rPr>
              <a:t> </a:t>
            </a:r>
            <a:endParaRPr lang="pt-BR" sz="2350" dirty="0">
              <a:effectLst/>
              <a:latin typeface="Times New Roman" panose="02020603050405020304" pitchFamily="18" charset="0"/>
              <a:ea typeface="Times New Roman" panose="02020603050405020304" pitchFamily="18" charset="0"/>
            </a:endParaRPr>
          </a:p>
          <a:p>
            <a:pPr algn="just" fontAlgn="base">
              <a:lnSpc>
                <a:spcPct val="110000"/>
              </a:lnSpc>
            </a:pPr>
            <a:r>
              <a:rPr lang="pt-BR" sz="2350" dirty="0">
                <a:solidFill>
                  <a:srgbClr val="000000"/>
                </a:solidFill>
                <a:effectLst/>
                <a:latin typeface="Arial Narrow" panose="020B0606020202030204" pitchFamily="34" charset="0"/>
                <a:ea typeface="Times New Roman" panose="02020603050405020304" pitchFamily="18" charset="0"/>
              </a:rPr>
              <a:t>c) Qual é o efeito de sentido (significado) provocado por essa figura de linguagem?</a:t>
            </a:r>
          </a:p>
          <a:p>
            <a:pPr algn="just" fontAlgn="base">
              <a:lnSpc>
                <a:spcPct val="110000"/>
              </a:lnSpc>
            </a:pPr>
            <a:endParaRPr lang="pt-BR" sz="2350" dirty="0">
              <a:solidFill>
                <a:srgbClr val="000000"/>
              </a:solidFill>
              <a:latin typeface="Arial Narrow" panose="020B0606020202030204" pitchFamily="34" charset="0"/>
              <a:ea typeface="Times New Roman" panose="02020603050405020304" pitchFamily="18" charset="0"/>
            </a:endParaRPr>
          </a:p>
          <a:p>
            <a:pPr algn="just">
              <a:lnSpc>
                <a:spcPct val="110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Em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Tive uma pitada de osteossarcoma</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trecho destacado é um/uma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tabLst>
                <a:tab pos="1728470" algn="l"/>
                <a:tab pos="3388360" algn="l"/>
                <a:tab pos="5048250" algn="l"/>
              </a:tabLst>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antítese.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tabLst>
                <a:tab pos="1728470" algn="l"/>
                <a:tab pos="3388360" algn="l"/>
                <a:tab pos="5048250" algn="l"/>
              </a:tabLst>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hipérbole.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tabLst>
                <a:tab pos="1728470" algn="l"/>
                <a:tab pos="3388360" algn="l"/>
                <a:tab pos="5048250" algn="l"/>
              </a:tabLst>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 eufemismo.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tabLst>
                <a:tab pos="1728470" algn="l"/>
                <a:tab pos="3388360" algn="l"/>
                <a:tab pos="5048250" algn="l"/>
              </a:tabLst>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(D) personificação.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85463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063235507"/>
              </p:ext>
            </p:extLst>
          </p:nvPr>
        </p:nvGraphicFramePr>
        <p:xfrm>
          <a:off x="358591" y="1334085"/>
          <a:ext cx="11501717" cy="51054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ctr"/>
                      <a:r>
                        <a:rPr lang="pt-BR" sz="2350" b="1" kern="1200" dirty="0">
                          <a:solidFill>
                            <a:schemeClr val="tx1"/>
                          </a:solidFill>
                          <a:effectLst/>
                          <a:latin typeface="Arial Narrow" panose="020B0606020202030204" pitchFamily="34" charset="0"/>
                          <a:ea typeface="+mn-ea"/>
                          <a:cs typeface="+mn-cs"/>
                        </a:rPr>
                        <a:t>O uso dos elementos articuladores em romances infantojuvenis</a:t>
                      </a:r>
                    </a:p>
                    <a:p>
                      <a:pPr marL="0" indent="538163" algn="just"/>
                      <a:r>
                        <a:rPr lang="pt-BR" sz="2350" b="0" kern="1200" dirty="0">
                          <a:solidFill>
                            <a:schemeClr val="tx1"/>
                          </a:solidFill>
                          <a:effectLst/>
                          <a:latin typeface="Arial Narrow" panose="020B0606020202030204" pitchFamily="34" charset="0"/>
                          <a:ea typeface="+mn-ea"/>
                          <a:cs typeface="+mn-cs"/>
                        </a:rPr>
                        <a:t>Os</a:t>
                      </a:r>
                      <a:r>
                        <a:rPr lang="pt-BR" sz="2350" b="1" kern="1200" dirty="0">
                          <a:solidFill>
                            <a:schemeClr val="tx1"/>
                          </a:solidFill>
                          <a:effectLst/>
                          <a:latin typeface="Arial Narrow" panose="020B0606020202030204" pitchFamily="34" charset="0"/>
                          <a:ea typeface="+mn-ea"/>
                          <a:cs typeface="+mn-cs"/>
                        </a:rPr>
                        <a:t> elementos articuladores </a:t>
                      </a:r>
                      <a:r>
                        <a:rPr lang="pt-BR" sz="2350" b="0" kern="1200" dirty="0">
                          <a:solidFill>
                            <a:schemeClr val="tx1"/>
                          </a:solidFill>
                          <a:effectLst/>
                          <a:latin typeface="Arial Narrow" panose="020B0606020202030204" pitchFamily="34" charset="0"/>
                          <a:ea typeface="+mn-ea"/>
                          <a:cs typeface="+mn-cs"/>
                        </a:rPr>
                        <a:t>são palavras ou expressões que ligam ideias, frases e acontecimentos em um texto, garantindo organização, continuidade, clareza e coesão textual.</a:t>
                      </a:r>
                    </a:p>
                    <a:p>
                      <a:pPr marL="0" indent="538163" algn="just"/>
                      <a:r>
                        <a:rPr lang="pt-BR" sz="2350" b="0" kern="1200" dirty="0">
                          <a:solidFill>
                            <a:schemeClr val="tx1"/>
                          </a:solidFill>
                          <a:effectLst/>
                          <a:latin typeface="Arial Narrow" panose="020B0606020202030204" pitchFamily="34" charset="0"/>
                          <a:ea typeface="+mn-ea"/>
                          <a:cs typeface="+mn-cs"/>
                        </a:rPr>
                        <a:t>Em romances infantojuvenis, eles ajudam o leitor a acompanhar as ações das personagens, emoções, conflitos, diálogos e relações de tempo, causa, oposição e consequência.</a:t>
                      </a:r>
                    </a:p>
                    <a:p>
                      <a:pPr marL="0" indent="0" algn="just"/>
                      <a:r>
                        <a:rPr lang="pt-BR" sz="2350" b="1" kern="1200" dirty="0">
                          <a:solidFill>
                            <a:schemeClr val="tx1"/>
                          </a:solidFill>
                          <a:effectLst/>
                          <a:latin typeface="Arial Narrow" panose="020B0606020202030204" pitchFamily="34" charset="0"/>
                          <a:ea typeface="+mn-ea"/>
                          <a:cs typeface="+mn-cs"/>
                        </a:rPr>
                        <a:t>Tempo: </a:t>
                      </a:r>
                      <a:r>
                        <a:rPr lang="pt-BR" sz="2350" b="0" kern="1200" dirty="0">
                          <a:solidFill>
                            <a:schemeClr val="tx1"/>
                          </a:solidFill>
                          <a:effectLst/>
                          <a:latin typeface="Arial Narrow" panose="020B0606020202030204" pitchFamily="34" charset="0"/>
                          <a:ea typeface="+mn-ea"/>
                          <a:cs typeface="+mn-cs"/>
                        </a:rPr>
                        <a:t>Organizam a ordem dos fatos narrados. Exemplos: </a:t>
                      </a:r>
                      <a:r>
                        <a:rPr lang="pt-BR" sz="2350" b="0" i="1" kern="1200" dirty="0">
                          <a:solidFill>
                            <a:schemeClr val="tx1"/>
                          </a:solidFill>
                          <a:effectLst/>
                          <a:latin typeface="Arial Narrow" panose="020B0606020202030204" pitchFamily="34" charset="0"/>
                          <a:ea typeface="+mn-ea"/>
                          <a:cs typeface="+mn-cs"/>
                        </a:rPr>
                        <a:t>quando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enquanto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depois</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antes</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então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logo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naquele momento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mais tarde</a:t>
                      </a:r>
                      <a:r>
                        <a:rPr lang="pt-BR" sz="2350" b="0" kern="1200" dirty="0">
                          <a:solidFill>
                            <a:schemeClr val="tx1"/>
                          </a:solidFill>
                          <a:effectLst/>
                          <a:latin typeface="Arial Narrow" panose="020B0606020202030204" pitchFamily="34" charset="0"/>
                          <a:ea typeface="+mn-ea"/>
                          <a:cs typeface="+mn-cs"/>
                        </a:rPr>
                        <a:t>.</a:t>
                      </a:r>
                    </a:p>
                    <a:p>
                      <a:pPr marL="0" indent="0" algn="just"/>
                      <a:r>
                        <a:rPr lang="pt-BR" sz="2350" b="1" kern="1200" dirty="0">
                          <a:solidFill>
                            <a:schemeClr val="tx1"/>
                          </a:solidFill>
                          <a:effectLst/>
                          <a:latin typeface="Arial Narrow" panose="020B0606020202030204" pitchFamily="34" charset="0"/>
                          <a:ea typeface="+mn-ea"/>
                          <a:cs typeface="+mn-cs"/>
                        </a:rPr>
                        <a:t>Espaço: </a:t>
                      </a:r>
                      <a:r>
                        <a:rPr lang="pt-BR" sz="2350" b="0" kern="1200" dirty="0">
                          <a:solidFill>
                            <a:schemeClr val="tx1"/>
                          </a:solidFill>
                          <a:effectLst/>
                          <a:latin typeface="Arial Narrow" panose="020B0606020202030204" pitchFamily="34" charset="0"/>
                          <a:ea typeface="+mn-ea"/>
                          <a:cs typeface="+mn-cs"/>
                        </a:rPr>
                        <a:t>Localizam as ações. Exemplos: </a:t>
                      </a:r>
                      <a:r>
                        <a:rPr lang="pt-BR" sz="2350" b="0" i="1" kern="1200" dirty="0">
                          <a:solidFill>
                            <a:schemeClr val="tx1"/>
                          </a:solidFill>
                          <a:effectLst/>
                          <a:latin typeface="Arial Narrow" panose="020B0606020202030204" pitchFamily="34" charset="0"/>
                          <a:ea typeface="+mn-ea"/>
                          <a:cs typeface="+mn-cs"/>
                        </a:rPr>
                        <a:t>ali</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aqui</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lá</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naquele lugar</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ao lado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dentro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fora</a:t>
                      </a:r>
                      <a:r>
                        <a:rPr lang="pt-BR" sz="2350" b="0" kern="1200" dirty="0">
                          <a:solidFill>
                            <a:schemeClr val="tx1"/>
                          </a:solidFill>
                          <a:effectLst/>
                          <a:latin typeface="Arial Narrow" panose="020B0606020202030204" pitchFamily="34" charset="0"/>
                          <a:ea typeface="+mn-ea"/>
                          <a:cs typeface="+mn-cs"/>
                        </a:rPr>
                        <a:t>.</a:t>
                      </a:r>
                    </a:p>
                    <a:p>
                      <a:pPr marL="0" indent="0" algn="just"/>
                      <a:r>
                        <a:rPr lang="pt-BR" sz="2350" b="1" kern="1200" dirty="0">
                          <a:solidFill>
                            <a:schemeClr val="tx1"/>
                          </a:solidFill>
                          <a:effectLst/>
                          <a:latin typeface="Arial Narrow" panose="020B0606020202030204" pitchFamily="34" charset="0"/>
                          <a:ea typeface="+mn-ea"/>
                          <a:cs typeface="+mn-cs"/>
                        </a:rPr>
                        <a:t>Causa e consequência: </a:t>
                      </a:r>
                      <a:r>
                        <a:rPr lang="pt-BR" sz="2350" b="0" kern="1200" dirty="0">
                          <a:solidFill>
                            <a:schemeClr val="tx1"/>
                          </a:solidFill>
                          <a:effectLst/>
                          <a:latin typeface="Arial Narrow" panose="020B0606020202030204" pitchFamily="34" charset="0"/>
                          <a:ea typeface="+mn-ea"/>
                          <a:cs typeface="+mn-cs"/>
                        </a:rPr>
                        <a:t>Explicam motivos e resultados das ações. Exemplos: </a:t>
                      </a:r>
                      <a:r>
                        <a:rPr lang="pt-BR" sz="2350" b="0" i="1" kern="1200" dirty="0">
                          <a:solidFill>
                            <a:schemeClr val="tx1"/>
                          </a:solidFill>
                          <a:effectLst/>
                          <a:latin typeface="Arial Narrow" panose="020B0606020202030204" pitchFamily="34" charset="0"/>
                          <a:ea typeface="+mn-ea"/>
                          <a:cs typeface="+mn-cs"/>
                        </a:rPr>
                        <a:t>porque</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por isso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assim</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logo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portanto</a:t>
                      </a:r>
                      <a:r>
                        <a:rPr lang="pt-BR" sz="2350" b="0" kern="1200" dirty="0">
                          <a:solidFill>
                            <a:schemeClr val="tx1"/>
                          </a:solidFill>
                          <a:effectLst/>
                          <a:latin typeface="Arial Narrow" panose="020B0606020202030204" pitchFamily="34" charset="0"/>
                          <a:ea typeface="+mn-ea"/>
                          <a:cs typeface="+mn-cs"/>
                        </a:rPr>
                        <a:t>.</a:t>
                      </a:r>
                    </a:p>
                    <a:p>
                      <a:pPr marL="0" indent="0" algn="just"/>
                      <a:r>
                        <a:rPr lang="pt-BR" sz="2350" b="1" kern="1200" dirty="0">
                          <a:solidFill>
                            <a:schemeClr val="tx1"/>
                          </a:solidFill>
                          <a:effectLst/>
                          <a:latin typeface="Arial Narrow" panose="020B0606020202030204" pitchFamily="34" charset="0"/>
                          <a:ea typeface="+mn-ea"/>
                          <a:cs typeface="+mn-cs"/>
                        </a:rPr>
                        <a:t>Oposição ou contraste: </a:t>
                      </a:r>
                      <a:r>
                        <a:rPr lang="pt-BR" sz="2350" b="0" kern="1200" dirty="0">
                          <a:solidFill>
                            <a:schemeClr val="tx1"/>
                          </a:solidFill>
                          <a:effectLst/>
                          <a:latin typeface="Arial Narrow" panose="020B0606020202030204" pitchFamily="34" charset="0"/>
                          <a:ea typeface="+mn-ea"/>
                          <a:cs typeface="+mn-cs"/>
                        </a:rPr>
                        <a:t>Criam tensão, ironia ou humor. Exemplos: </a:t>
                      </a:r>
                      <a:r>
                        <a:rPr lang="pt-BR" sz="2350" b="0" i="1" kern="1200" dirty="0">
                          <a:solidFill>
                            <a:schemeClr val="tx1"/>
                          </a:solidFill>
                          <a:effectLst/>
                          <a:latin typeface="Arial Narrow" panose="020B0606020202030204" pitchFamily="34" charset="0"/>
                          <a:ea typeface="+mn-ea"/>
                          <a:cs typeface="+mn-cs"/>
                        </a:rPr>
                        <a:t>mas</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porém</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contudo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entretanto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no entanto</a:t>
                      </a:r>
                      <a:r>
                        <a:rPr lang="pt-BR" sz="2350" b="0" kern="1200" dirty="0">
                          <a:solidFill>
                            <a:schemeClr val="tx1"/>
                          </a:solidFill>
                          <a:effectLst/>
                          <a:latin typeface="Arial Narrow" panose="020B0606020202030204" pitchFamily="34" charset="0"/>
                          <a:ea typeface="+mn-ea"/>
                          <a:cs typeface="+mn-cs"/>
                        </a:rPr>
                        <a:t>.</a:t>
                      </a:r>
                    </a:p>
                    <a:p>
                      <a:pPr marL="0" indent="0" algn="just"/>
                      <a:r>
                        <a:rPr lang="pt-BR" sz="2350" b="1" kern="1200" dirty="0">
                          <a:solidFill>
                            <a:schemeClr val="tx1"/>
                          </a:solidFill>
                          <a:effectLst/>
                          <a:latin typeface="Arial Narrow" panose="020B0606020202030204" pitchFamily="34" charset="0"/>
                          <a:ea typeface="+mn-ea"/>
                          <a:cs typeface="+mn-cs"/>
                        </a:rPr>
                        <a:t>Adição e continuidade: </a:t>
                      </a:r>
                      <a:r>
                        <a:rPr lang="pt-BR" sz="2350" b="0" kern="1200" dirty="0">
                          <a:solidFill>
                            <a:schemeClr val="tx1"/>
                          </a:solidFill>
                          <a:effectLst/>
                          <a:latin typeface="Arial Narrow" panose="020B0606020202030204" pitchFamily="34" charset="0"/>
                          <a:ea typeface="+mn-ea"/>
                          <a:cs typeface="+mn-cs"/>
                        </a:rPr>
                        <a:t>Ampliam ideias e mantêm o fluxo do texto. Exemplos: </a:t>
                      </a:r>
                      <a:r>
                        <a:rPr lang="pt-BR" sz="2350" b="0" i="1" kern="1200" dirty="0">
                          <a:solidFill>
                            <a:schemeClr val="tx1"/>
                          </a:solidFill>
                          <a:effectLst/>
                          <a:latin typeface="Arial Narrow" panose="020B0606020202030204" pitchFamily="34" charset="0"/>
                          <a:ea typeface="+mn-ea"/>
                          <a:cs typeface="+mn-cs"/>
                        </a:rPr>
                        <a:t>e</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também</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além disso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ainda</a:t>
                      </a:r>
                      <a:r>
                        <a:rPr lang="pt-BR" sz="2350" b="0" kern="1200" dirty="0">
                          <a:solidFill>
                            <a:schemeClr val="tx1"/>
                          </a:solidFill>
                          <a:effectLst/>
                          <a:latin typeface="Arial Narrow" panose="020B0606020202030204" pitchFamily="34" charset="0"/>
                          <a:ea typeface="+mn-ea"/>
                          <a:cs typeface="+mn-cs"/>
                        </a:rPr>
                        <a:t>.</a:t>
                      </a: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18515"/>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88955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304075625"/>
              </p:ext>
            </p:extLst>
          </p:nvPr>
        </p:nvGraphicFramePr>
        <p:xfrm>
          <a:off x="345141" y="930674"/>
          <a:ext cx="11501717" cy="1844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just"/>
                      <a:r>
                        <a:rPr lang="pt-BR" sz="2300" b="1" kern="1200" dirty="0">
                          <a:solidFill>
                            <a:schemeClr val="tx1"/>
                          </a:solidFill>
                          <a:effectLst/>
                          <a:latin typeface="Arial Narrow" panose="020B0606020202030204" pitchFamily="34" charset="0"/>
                          <a:ea typeface="+mn-ea"/>
                          <a:cs typeface="+mn-cs"/>
                        </a:rPr>
                        <a:t>Explicação ou esclarecimento: </a:t>
                      </a:r>
                      <a:r>
                        <a:rPr lang="pt-BR" sz="2300" b="0" kern="1200" dirty="0">
                          <a:solidFill>
                            <a:schemeClr val="tx1"/>
                          </a:solidFill>
                          <a:effectLst/>
                          <a:latin typeface="Arial Narrow" panose="020B0606020202030204" pitchFamily="34" charset="0"/>
                          <a:ea typeface="+mn-ea"/>
                          <a:cs typeface="+mn-cs"/>
                        </a:rPr>
                        <a:t>Detalham ou reformulam uma ideia. Exemplos: </a:t>
                      </a:r>
                      <a:r>
                        <a:rPr lang="pt-BR" sz="2300" b="0" i="1" kern="1200" dirty="0">
                          <a:solidFill>
                            <a:schemeClr val="tx1"/>
                          </a:solidFill>
                          <a:effectLst/>
                          <a:latin typeface="Arial Narrow" panose="020B0606020202030204" pitchFamily="34" charset="0"/>
                          <a:ea typeface="+mn-ea"/>
                          <a:cs typeface="+mn-cs"/>
                        </a:rPr>
                        <a:t>ou seja</a:t>
                      </a:r>
                      <a:r>
                        <a:rPr lang="pt-BR" sz="2300" b="0"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isto é</a:t>
                      </a:r>
                      <a:r>
                        <a:rPr lang="pt-BR" sz="2300" b="0"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quer dizer</a:t>
                      </a:r>
                      <a:r>
                        <a:rPr lang="pt-BR" sz="2300" b="0" kern="1200" dirty="0">
                          <a:solidFill>
                            <a:schemeClr val="tx1"/>
                          </a:solidFill>
                          <a:effectLst/>
                          <a:latin typeface="Arial Narrow" panose="020B0606020202030204" pitchFamily="34" charset="0"/>
                          <a:ea typeface="+mn-ea"/>
                          <a:cs typeface="+mn-cs"/>
                        </a:rPr>
                        <a:t>.</a:t>
                      </a:r>
                    </a:p>
                    <a:p>
                      <a:pPr marL="0" indent="0" algn="just"/>
                      <a:r>
                        <a:rPr lang="pt-BR" sz="2300" b="1" kern="1200" dirty="0">
                          <a:solidFill>
                            <a:schemeClr val="tx1"/>
                          </a:solidFill>
                          <a:effectLst/>
                          <a:latin typeface="Arial Narrow" panose="020B0606020202030204" pitchFamily="34" charset="0"/>
                          <a:ea typeface="+mn-ea"/>
                          <a:cs typeface="+mn-cs"/>
                        </a:rPr>
                        <a:t>Conclusão: </a:t>
                      </a:r>
                      <a:r>
                        <a:rPr lang="pt-BR" sz="2300" b="0" kern="1200" dirty="0">
                          <a:solidFill>
                            <a:schemeClr val="tx1"/>
                          </a:solidFill>
                          <a:effectLst/>
                          <a:latin typeface="Arial Narrow" panose="020B0606020202030204" pitchFamily="34" charset="0"/>
                          <a:ea typeface="+mn-ea"/>
                          <a:cs typeface="+mn-cs"/>
                        </a:rPr>
                        <a:t>Encerram reflexões ou episódios. Exemplos: </a:t>
                      </a:r>
                      <a:r>
                        <a:rPr lang="pt-BR" sz="2300" b="0" i="1" kern="1200" dirty="0">
                          <a:solidFill>
                            <a:schemeClr val="tx1"/>
                          </a:solidFill>
                          <a:effectLst/>
                          <a:latin typeface="Arial Narrow" panose="020B0606020202030204" pitchFamily="34" charset="0"/>
                          <a:ea typeface="+mn-ea"/>
                          <a:cs typeface="+mn-cs"/>
                        </a:rPr>
                        <a:t>enfim</a:t>
                      </a:r>
                      <a:r>
                        <a:rPr lang="pt-BR" sz="2300" b="0"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por fim</a:t>
                      </a:r>
                      <a:r>
                        <a:rPr lang="pt-BR" sz="2300" b="0"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assim</a:t>
                      </a:r>
                      <a:r>
                        <a:rPr lang="pt-BR" sz="2300" b="0"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no fim das contas</a:t>
                      </a:r>
                      <a:r>
                        <a:rPr lang="pt-BR" sz="2300" b="0" kern="1200" dirty="0">
                          <a:solidFill>
                            <a:schemeClr val="tx1"/>
                          </a:solidFill>
                          <a:effectLst/>
                          <a:latin typeface="Arial Narrow" panose="020B0606020202030204" pitchFamily="34" charset="0"/>
                          <a:ea typeface="+mn-ea"/>
                          <a:cs typeface="+mn-cs"/>
                        </a:rPr>
                        <a:t>.</a:t>
                      </a:r>
                    </a:p>
                    <a:p>
                      <a:pPr marL="0" indent="0" algn="just"/>
                      <a:r>
                        <a:rPr lang="pt-BR" sz="2300" b="1" kern="1200" dirty="0">
                          <a:solidFill>
                            <a:schemeClr val="tx1"/>
                          </a:solidFill>
                          <a:effectLst/>
                          <a:latin typeface="Arial Narrow" panose="020B0606020202030204" pitchFamily="34" charset="0"/>
                          <a:ea typeface="+mn-ea"/>
                          <a:cs typeface="+mn-cs"/>
                        </a:rPr>
                        <a:t>Condição: </a:t>
                      </a:r>
                      <a:r>
                        <a:rPr lang="pt-BR" sz="2300" b="0" kern="1200" dirty="0">
                          <a:solidFill>
                            <a:schemeClr val="tx1"/>
                          </a:solidFill>
                          <a:effectLst/>
                          <a:latin typeface="Arial Narrow" panose="020B0606020202030204" pitchFamily="34" charset="0"/>
                          <a:ea typeface="+mn-ea"/>
                          <a:cs typeface="+mn-cs"/>
                        </a:rPr>
                        <a:t>Estabelecem uma relação de dependência ou hipótese entre eventos. Ele indica que um fato só ocorrerá se outro for realizado. Exemplo: </a:t>
                      </a:r>
                      <a:r>
                        <a:rPr lang="pt-BR" sz="2300" b="0" i="1" kern="1200" dirty="0">
                          <a:solidFill>
                            <a:schemeClr val="tx1"/>
                          </a:solidFill>
                          <a:effectLst/>
                          <a:latin typeface="Arial Narrow" panose="020B0606020202030204" pitchFamily="34" charset="0"/>
                          <a:ea typeface="+mn-ea"/>
                          <a:cs typeface="+mn-cs"/>
                        </a:rPr>
                        <a:t>Se, caso, desde que, contanto que, a menos que, salvo se.</a:t>
                      </a:r>
                      <a:endParaRPr lang="pt-BR" sz="2300" b="0" dirty="0">
                        <a:solidFill>
                          <a:schemeClr val="tx1"/>
                        </a:solidFill>
                        <a:latin typeface="Arial Narrow" panose="020B0606020202030204" pitchFamily="34" charset="0"/>
                      </a:endParaRP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107488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76DF309-9739-394C-EEFD-D7EF4CB1BF57}"/>
              </a:ext>
            </a:extLst>
          </p:cNvPr>
          <p:cNvSpPr txBox="1"/>
          <p:nvPr/>
        </p:nvSpPr>
        <p:spPr>
          <a:xfrm>
            <a:off x="345141" y="811506"/>
            <a:ext cx="11501717" cy="2509918"/>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11</a:t>
            </a:r>
            <a:r>
              <a:rPr lang="pt-BR" sz="2400" kern="100" dirty="0">
                <a:solidFill>
                  <a:srgbClr val="2F5496"/>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Na construção de sentido de um texto, algumas palavras/expressões (articuladores/conectores) são responsáveis pela conexão/articulação entre as partes e o todo do texto, e estabelecem diversas relações/circunstâncias na construção desse texto: adição, explicação, oposição, finalidade, tempo, condição, conclusão entre outros. Relacione a primeira coluna com a segunda, observando os articuladores/conectores destacados em cada trecho do texto e indicando as relações/circunstâncias que cada palavra em destaque estabelece/indica.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E210EDE5-F4F8-E3DC-F281-FA29D6B164A2}"/>
              </a:ext>
            </a:extLst>
          </p:cNvPr>
          <p:cNvGraphicFramePr>
            <a:graphicFrameLocks noGrp="1"/>
          </p:cNvGraphicFramePr>
          <p:nvPr>
            <p:extLst>
              <p:ext uri="{D42A27DB-BD31-4B8C-83A1-F6EECF244321}">
                <p14:modId xmlns:p14="http://schemas.microsoft.com/office/powerpoint/2010/main" val="2907925571"/>
              </p:ext>
            </p:extLst>
          </p:nvPr>
        </p:nvGraphicFramePr>
        <p:xfrm>
          <a:off x="345141" y="3536577"/>
          <a:ext cx="11501716" cy="1881124"/>
        </p:xfrm>
        <a:graphic>
          <a:graphicData uri="http://schemas.openxmlformats.org/drawingml/2006/table">
            <a:tbl>
              <a:tblPr firstRow="1" firstCol="1" bandRow="1">
                <a:tableStyleId>{5C22544A-7EE6-4342-B048-85BDC9FD1C3A}</a:tableStyleId>
              </a:tblPr>
              <a:tblGrid>
                <a:gridCol w="2021820">
                  <a:extLst>
                    <a:ext uri="{9D8B030D-6E8A-4147-A177-3AD203B41FA5}">
                      <a16:colId xmlns:a16="http://schemas.microsoft.com/office/drawing/2014/main" val="3010013770"/>
                    </a:ext>
                  </a:extLst>
                </a:gridCol>
                <a:gridCol w="9479896">
                  <a:extLst>
                    <a:ext uri="{9D8B030D-6E8A-4147-A177-3AD203B41FA5}">
                      <a16:colId xmlns:a16="http://schemas.microsoft.com/office/drawing/2014/main" val="3363733654"/>
                    </a:ext>
                  </a:extLst>
                </a:gridCol>
              </a:tblGrid>
              <a:tr h="0">
                <a:tc>
                  <a:txBody>
                    <a:bodyPr/>
                    <a:lstStyle/>
                    <a:p>
                      <a:pPr algn="just">
                        <a:lnSpc>
                          <a:spcPct val="110000"/>
                        </a:lnSpc>
                        <a:spcAft>
                          <a:spcPts val="800"/>
                        </a:spcAft>
                        <a:tabLst>
                          <a:tab pos="450215" algn="l"/>
                        </a:tabLst>
                      </a:pPr>
                      <a:r>
                        <a:rPr lang="pt-BR" sz="2400" b="0" kern="100">
                          <a:solidFill>
                            <a:schemeClr val="tx1"/>
                          </a:solidFill>
                          <a:effectLst/>
                          <a:latin typeface="Arial Narrow" panose="020B0606020202030204" pitchFamily="34" charset="0"/>
                        </a:rPr>
                        <a:t>(1) Tempo</a:t>
                      </a:r>
                      <a:endParaRPr lang="pt-BR" sz="24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a:lnSpc>
                          <a:spcPct val="110000"/>
                        </a:lnSpc>
                        <a:spcAft>
                          <a:spcPts val="800"/>
                        </a:spcAft>
                      </a:pPr>
                      <a:r>
                        <a:rPr lang="pt-BR" sz="2400" b="0" kern="100" dirty="0">
                          <a:solidFill>
                            <a:schemeClr val="tx1"/>
                          </a:solidFill>
                          <a:effectLst/>
                          <a:latin typeface="Arial Narrow" panose="020B0606020202030204" pitchFamily="34" charset="0"/>
                        </a:rPr>
                        <a:t>(    ) “</a:t>
                      </a:r>
                      <a:r>
                        <a:rPr lang="pt-BR" sz="2400" b="1" u="sng" kern="100" dirty="0">
                          <a:solidFill>
                            <a:schemeClr val="tx1"/>
                          </a:solidFill>
                          <a:effectLst/>
                          <a:latin typeface="Arial Narrow" panose="020B0606020202030204" pitchFamily="34" charset="0"/>
                        </a:rPr>
                        <a:t>Se</a:t>
                      </a:r>
                      <a:r>
                        <a:rPr lang="pt-BR" sz="2400" b="0" u="none" kern="100" dirty="0">
                          <a:solidFill>
                            <a:schemeClr val="tx1"/>
                          </a:solidFill>
                          <a:effectLst/>
                          <a:latin typeface="Arial Narrow" panose="020B0606020202030204" pitchFamily="34" charset="0"/>
                        </a:rPr>
                        <a:t> </a:t>
                      </a:r>
                      <a:r>
                        <a:rPr lang="pt-BR" sz="2400" b="0" kern="100" dirty="0">
                          <a:solidFill>
                            <a:schemeClr val="tx1"/>
                          </a:solidFill>
                          <a:effectLst/>
                          <a:latin typeface="Arial Narrow" panose="020B0606020202030204" pitchFamily="34" charset="0"/>
                        </a:rPr>
                        <a:t>um cara que não é gato encara você sem parar, isso é [...] esquisito.”</a:t>
                      </a: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7509329"/>
                  </a:ext>
                </a:extLst>
              </a:tr>
              <a:tr h="0">
                <a:tc>
                  <a:txBody>
                    <a:bodyPr/>
                    <a:lstStyle/>
                    <a:p>
                      <a:pPr algn="just">
                        <a:lnSpc>
                          <a:spcPct val="110000"/>
                        </a:lnSpc>
                        <a:spcAft>
                          <a:spcPts val="800"/>
                        </a:spcAft>
                        <a:tabLst>
                          <a:tab pos="450215" algn="l"/>
                        </a:tabLst>
                      </a:pPr>
                      <a:r>
                        <a:rPr lang="pt-BR" sz="2400" b="0" kern="100">
                          <a:solidFill>
                            <a:schemeClr val="tx1"/>
                          </a:solidFill>
                          <a:effectLst/>
                          <a:latin typeface="Arial Narrow" panose="020B0606020202030204" pitchFamily="34" charset="0"/>
                        </a:rPr>
                        <a:t>(2) Causa</a:t>
                      </a:r>
                      <a:endParaRPr lang="pt-BR" sz="24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a:lnSpc>
                          <a:spcPct val="110000"/>
                        </a:lnSpc>
                        <a:spcAft>
                          <a:spcPts val="800"/>
                        </a:spcAft>
                        <a:tabLst>
                          <a:tab pos="450215" algn="l"/>
                        </a:tabLst>
                      </a:pPr>
                      <a:r>
                        <a:rPr lang="pt-BR" sz="2400" b="0" kern="100" dirty="0">
                          <a:solidFill>
                            <a:schemeClr val="tx1"/>
                          </a:solidFill>
                          <a:effectLst/>
                          <a:latin typeface="Arial Narrow" panose="020B0606020202030204" pitchFamily="34" charset="0"/>
                        </a:rPr>
                        <a:t>(    ) “Alto e magro, </a:t>
                      </a:r>
                      <a:r>
                        <a:rPr lang="pt-BR" sz="2400" b="1" u="sng" kern="100" dirty="0">
                          <a:solidFill>
                            <a:schemeClr val="tx1"/>
                          </a:solidFill>
                          <a:effectLst/>
                          <a:latin typeface="Arial Narrow" panose="020B0606020202030204" pitchFamily="34" charset="0"/>
                        </a:rPr>
                        <a:t>mas</a:t>
                      </a:r>
                      <a:r>
                        <a:rPr lang="pt-BR" sz="2400" b="0" kern="100" dirty="0">
                          <a:solidFill>
                            <a:schemeClr val="tx1"/>
                          </a:solidFill>
                          <a:effectLst/>
                          <a:latin typeface="Arial Narrow" panose="020B0606020202030204" pitchFamily="34" charset="0"/>
                        </a:rPr>
                        <a:t> musculoso.”</a:t>
                      </a: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5389465"/>
                  </a:ext>
                </a:extLst>
              </a:tr>
              <a:tr h="0">
                <a:tc>
                  <a:txBody>
                    <a:bodyPr/>
                    <a:lstStyle/>
                    <a:p>
                      <a:pPr algn="just">
                        <a:lnSpc>
                          <a:spcPct val="110000"/>
                        </a:lnSpc>
                        <a:spcAft>
                          <a:spcPts val="800"/>
                        </a:spcAft>
                        <a:tabLst>
                          <a:tab pos="450215" algn="l"/>
                        </a:tabLst>
                      </a:pPr>
                      <a:r>
                        <a:rPr lang="pt-BR" sz="2400" b="0" kern="100">
                          <a:solidFill>
                            <a:schemeClr val="tx1"/>
                          </a:solidFill>
                          <a:effectLst/>
                          <a:latin typeface="Arial Narrow" panose="020B0606020202030204" pitchFamily="34" charset="0"/>
                        </a:rPr>
                        <a:t>(3) Oposição</a:t>
                      </a:r>
                      <a:endParaRPr lang="pt-BR" sz="24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a:lnSpc>
                          <a:spcPct val="110000"/>
                        </a:lnSpc>
                        <a:spcAft>
                          <a:spcPts val="800"/>
                        </a:spcAft>
                      </a:pPr>
                      <a:r>
                        <a:rPr lang="pt-BR" sz="2400" b="0" kern="100" dirty="0">
                          <a:solidFill>
                            <a:schemeClr val="tx1"/>
                          </a:solidFill>
                          <a:effectLst/>
                          <a:latin typeface="Arial Narrow" panose="020B0606020202030204" pitchFamily="34" charset="0"/>
                        </a:rPr>
                        <a:t>(    ) “</a:t>
                      </a:r>
                      <a:r>
                        <a:rPr lang="pt-BR" sz="2400" b="1" u="sng" kern="100" dirty="0">
                          <a:solidFill>
                            <a:schemeClr val="tx1"/>
                          </a:solidFill>
                          <a:effectLst/>
                          <a:latin typeface="Arial Narrow" panose="020B0606020202030204" pitchFamily="34" charset="0"/>
                        </a:rPr>
                        <a:t>Quando</a:t>
                      </a:r>
                      <a:r>
                        <a:rPr lang="pt-BR" sz="2400" b="0" kern="100" dirty="0">
                          <a:solidFill>
                            <a:schemeClr val="tx1"/>
                          </a:solidFill>
                          <a:effectLst/>
                          <a:latin typeface="Arial Narrow" panose="020B0606020202030204" pitchFamily="34" charset="0"/>
                        </a:rPr>
                        <a:t> me olhou de novo, arqueei as sobrancelhas.”</a:t>
                      </a: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1346533"/>
                  </a:ext>
                </a:extLst>
              </a:tr>
              <a:tr h="0">
                <a:tc>
                  <a:txBody>
                    <a:bodyPr/>
                    <a:lstStyle/>
                    <a:p>
                      <a:pPr>
                        <a:lnSpc>
                          <a:spcPct val="110000"/>
                        </a:lnSpc>
                        <a:spcAft>
                          <a:spcPts val="800"/>
                        </a:spcAft>
                        <a:tabLst>
                          <a:tab pos="450215" algn="l"/>
                        </a:tabLst>
                      </a:pPr>
                      <a:r>
                        <a:rPr lang="pt-BR" sz="2400" b="0" kern="100">
                          <a:solidFill>
                            <a:schemeClr val="tx1"/>
                          </a:solidFill>
                          <a:effectLst/>
                          <a:latin typeface="Arial Narrow" panose="020B0606020202030204" pitchFamily="34" charset="0"/>
                        </a:rPr>
                        <a:t>(4) Condição</a:t>
                      </a:r>
                      <a:endParaRPr lang="pt-BR" sz="24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a:lnSpc>
                          <a:spcPct val="110000"/>
                        </a:lnSpc>
                        <a:spcAft>
                          <a:spcPts val="800"/>
                        </a:spcAft>
                        <a:tabLst>
                          <a:tab pos="450215" algn="l"/>
                        </a:tabLst>
                      </a:pPr>
                      <a:r>
                        <a:rPr lang="pt-BR" sz="2400" b="0" kern="100" dirty="0">
                          <a:solidFill>
                            <a:schemeClr val="tx1"/>
                          </a:solidFill>
                          <a:effectLst/>
                          <a:latin typeface="Arial Narrow" panose="020B0606020202030204" pitchFamily="34" charset="0"/>
                        </a:rPr>
                        <a:t>(  ) “A geringonça era necessária </a:t>
                      </a:r>
                      <a:r>
                        <a:rPr lang="pt-BR" sz="2400" b="1" u="sng" kern="100" dirty="0">
                          <a:solidFill>
                            <a:schemeClr val="tx1"/>
                          </a:solidFill>
                          <a:effectLst/>
                          <a:latin typeface="Arial Narrow" panose="020B0606020202030204" pitchFamily="34" charset="0"/>
                        </a:rPr>
                        <a:t>porque</a:t>
                      </a:r>
                      <a:r>
                        <a:rPr lang="pt-BR" sz="2400" b="0" kern="100" dirty="0">
                          <a:solidFill>
                            <a:schemeClr val="tx1"/>
                          </a:solidFill>
                          <a:effectLst/>
                          <a:latin typeface="Arial Narrow" panose="020B0606020202030204" pitchFamily="34" charset="0"/>
                        </a:rPr>
                        <a:t> meus pulmões faziam um péssimo trabalho como pulmões.”</a:t>
                      </a:r>
                      <a:endParaRPr lang="pt-BR" sz="24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804605"/>
                  </a:ext>
                </a:extLst>
              </a:tr>
            </a:tbl>
          </a:graphicData>
        </a:graphic>
      </p:graphicFrame>
    </p:spTree>
    <p:extLst>
      <p:ext uri="{BB962C8B-B14F-4D97-AF65-F5344CB8AC3E}">
        <p14:creationId xmlns:p14="http://schemas.microsoft.com/office/powerpoint/2010/main" val="309193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CCFB6E9-2976-B08C-A33B-4687DE24C89E}"/>
              </a:ext>
            </a:extLst>
          </p:cNvPr>
          <p:cNvSpPr txBox="1"/>
          <p:nvPr/>
        </p:nvSpPr>
        <p:spPr>
          <a:xfrm>
            <a:off x="349624" y="890743"/>
            <a:ext cx="11492752" cy="2496966"/>
          </a:xfrm>
          <a:prstGeom prst="rect">
            <a:avLst/>
          </a:prstGeom>
          <a:noFill/>
        </p:spPr>
        <p:txBody>
          <a:bodyPr wrap="square">
            <a:spAutoFit/>
          </a:bodyPr>
          <a:lstStyle/>
          <a:p>
            <a:pPr algn="just">
              <a:lnSpc>
                <a:spcPct val="110000"/>
              </a:lnSpc>
              <a:tabLst>
                <a:tab pos="270510" algn="l"/>
              </a:tabLst>
            </a:pPr>
            <a:r>
              <a:rPr lang="pt-BR" sz="24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12</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Em "Tudo o que fizemos, construímos, escrevemos, pensamos </a:t>
            </a:r>
            <a:r>
              <a:rPr lang="pt-BR" sz="2400" b="1"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descobrimos vai ser esquecido.”, a palavra “</a:t>
            </a:r>
            <a:r>
              <a:rPr lang="pt-BR" sz="2400" b="1"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destacada no trecho, estabelece a ideia de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adição, pois serve para adicionar uma ideia à outra já existente no texto.</a:t>
            </a:r>
          </a:p>
          <a:p>
            <a:pPr algn="just">
              <a:lnSpc>
                <a:spcPct val="110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condição, pois articula uma ideia de oposição em relação à ideia anterior.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oposição, pois exprime uma relação oposta à ideia expressa anteriormente no texto.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conclusão, pois estabelece uma relação de conclusão em relação ao que foi dito antes.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25996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191302944"/>
              </p:ext>
            </p:extLst>
          </p:nvPr>
        </p:nvGraphicFramePr>
        <p:xfrm>
          <a:off x="358591" y="1226509"/>
          <a:ext cx="11501717" cy="48463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ctr"/>
                      <a:r>
                        <a:rPr lang="pt-BR" sz="2400" b="1" kern="1200" dirty="0">
                          <a:solidFill>
                            <a:schemeClr val="tx1"/>
                          </a:solidFill>
                          <a:effectLst/>
                          <a:latin typeface="Arial Narrow" panose="020B0606020202030204" pitchFamily="34" charset="0"/>
                          <a:ea typeface="+mn-ea"/>
                          <a:cs typeface="+mn-cs"/>
                        </a:rPr>
                        <a:t>O uso dos elementos modalizadores em romances infantojuvenis</a:t>
                      </a:r>
                    </a:p>
                    <a:p>
                      <a:pPr marL="0" indent="538163" algn="just"/>
                      <a:r>
                        <a:rPr lang="pt-BR" sz="2400" b="0" kern="1200" dirty="0">
                          <a:solidFill>
                            <a:schemeClr val="tx1"/>
                          </a:solidFill>
                          <a:effectLst/>
                          <a:latin typeface="Arial Narrow" panose="020B0606020202030204" pitchFamily="34" charset="0"/>
                          <a:ea typeface="+mn-ea"/>
                          <a:cs typeface="+mn-cs"/>
                        </a:rPr>
                        <a:t>Os </a:t>
                      </a:r>
                      <a:r>
                        <a:rPr lang="pt-BR" sz="2400" b="1" kern="1200" dirty="0">
                          <a:solidFill>
                            <a:schemeClr val="tx1"/>
                          </a:solidFill>
                          <a:effectLst/>
                          <a:latin typeface="Arial Narrow" panose="020B0606020202030204" pitchFamily="34" charset="0"/>
                          <a:ea typeface="+mn-ea"/>
                          <a:cs typeface="+mn-cs"/>
                        </a:rPr>
                        <a:t>modalizadores </a:t>
                      </a:r>
                      <a:r>
                        <a:rPr lang="pt-BR" sz="2400" b="0" kern="1200" dirty="0">
                          <a:solidFill>
                            <a:schemeClr val="tx1"/>
                          </a:solidFill>
                          <a:effectLst/>
                          <a:latin typeface="Arial Narrow" panose="020B0606020202030204" pitchFamily="34" charset="0"/>
                          <a:ea typeface="+mn-ea"/>
                          <a:cs typeface="+mn-cs"/>
                        </a:rPr>
                        <a:t>são palavras ou expressões usadas para revelar opiniões, sentimentos, dúvidas, certezas, emoções e atitudes do narrador ou das personagens.</a:t>
                      </a:r>
                    </a:p>
                    <a:p>
                      <a:pPr marL="0" indent="538163" algn="just"/>
                      <a:r>
                        <a:rPr lang="pt-BR" sz="2400" b="0" kern="1200" dirty="0">
                          <a:solidFill>
                            <a:schemeClr val="tx1"/>
                          </a:solidFill>
                          <a:effectLst/>
                          <a:latin typeface="Arial Narrow" panose="020B0606020202030204" pitchFamily="34" charset="0"/>
                          <a:ea typeface="+mn-ea"/>
                          <a:cs typeface="+mn-cs"/>
                        </a:rPr>
                        <a:t>Nos</a:t>
                      </a:r>
                      <a:r>
                        <a:rPr lang="pt-BR" sz="2400" b="1" kern="1200" dirty="0">
                          <a:solidFill>
                            <a:schemeClr val="tx1"/>
                          </a:solidFill>
                          <a:effectLst/>
                          <a:latin typeface="Arial Narrow" panose="020B0606020202030204" pitchFamily="34" charset="0"/>
                          <a:ea typeface="+mn-ea"/>
                          <a:cs typeface="+mn-cs"/>
                        </a:rPr>
                        <a:t> romances infantojuvenis, </a:t>
                      </a:r>
                      <a:r>
                        <a:rPr lang="pt-BR" sz="2400" b="0" kern="1200" dirty="0">
                          <a:solidFill>
                            <a:schemeClr val="tx1"/>
                          </a:solidFill>
                          <a:effectLst/>
                          <a:latin typeface="Arial Narrow" panose="020B0606020202030204" pitchFamily="34" charset="0"/>
                          <a:ea typeface="+mn-ea"/>
                          <a:cs typeface="+mn-cs"/>
                        </a:rPr>
                        <a:t>eles são muito importantes porque ajudam a mostrar pensamentos das personagens, inseguranças, emoções, pontos de vista e intensidade dos sentimentos.</a:t>
                      </a:r>
                    </a:p>
                    <a:p>
                      <a:pPr marL="0" indent="0" algn="just"/>
                      <a:r>
                        <a:rPr lang="pt-BR" sz="2400" b="1" kern="1200" dirty="0">
                          <a:solidFill>
                            <a:schemeClr val="tx1"/>
                          </a:solidFill>
                          <a:effectLst/>
                          <a:latin typeface="Arial Narrow" panose="020B0606020202030204" pitchFamily="34" charset="0"/>
                          <a:ea typeface="+mn-ea"/>
                          <a:cs typeface="+mn-cs"/>
                        </a:rPr>
                        <a:t>Alguns exemplos de elementos modalizadores:</a:t>
                      </a:r>
                    </a:p>
                    <a:p>
                      <a:pPr marL="0" indent="0" algn="just"/>
                      <a:r>
                        <a:rPr lang="pt-BR" sz="2400" b="1" kern="1200" dirty="0">
                          <a:solidFill>
                            <a:schemeClr val="tx1"/>
                          </a:solidFill>
                          <a:effectLst/>
                          <a:latin typeface="Arial Narrow" panose="020B0606020202030204" pitchFamily="34" charset="0"/>
                          <a:ea typeface="+mn-ea"/>
                          <a:cs typeface="+mn-cs"/>
                        </a:rPr>
                        <a:t>▪ Epistêmicos: </a:t>
                      </a:r>
                      <a:r>
                        <a:rPr lang="pt-BR" sz="2400" b="0" kern="1200" dirty="0">
                          <a:solidFill>
                            <a:schemeClr val="tx1"/>
                          </a:solidFill>
                          <a:effectLst/>
                          <a:latin typeface="Arial Narrow" panose="020B0606020202030204" pitchFamily="34" charset="0"/>
                          <a:ea typeface="+mn-ea"/>
                          <a:cs typeface="+mn-cs"/>
                        </a:rPr>
                        <a:t>Expressam um julgamento sobre o valor de verdade de uma afirmação: certeza (</a:t>
                      </a:r>
                      <a:r>
                        <a:rPr lang="pt-BR" sz="2400" b="0" i="1" kern="1200" dirty="0">
                          <a:solidFill>
                            <a:schemeClr val="tx1"/>
                          </a:solidFill>
                          <a:effectLst/>
                          <a:latin typeface="Arial Narrow" panose="020B0606020202030204" pitchFamily="34" charset="0"/>
                          <a:ea typeface="+mn-ea"/>
                          <a:cs typeface="+mn-cs"/>
                        </a:rPr>
                        <a:t>certamente, com certeza</a:t>
                      </a:r>
                      <a:r>
                        <a:rPr lang="pt-BR" sz="2400" b="0" kern="1200" dirty="0">
                          <a:solidFill>
                            <a:schemeClr val="tx1"/>
                          </a:solidFill>
                          <a:effectLst/>
                          <a:latin typeface="Arial Narrow" panose="020B0606020202030204" pitchFamily="34" charset="0"/>
                          <a:ea typeface="+mn-ea"/>
                          <a:cs typeface="+mn-cs"/>
                        </a:rPr>
                        <a:t>), possibilidade (</a:t>
                      </a:r>
                      <a:r>
                        <a:rPr lang="pt-BR" sz="2400" b="0" i="1" kern="1200" dirty="0">
                          <a:solidFill>
                            <a:schemeClr val="tx1"/>
                          </a:solidFill>
                          <a:effectLst/>
                          <a:latin typeface="Arial Narrow" panose="020B0606020202030204" pitchFamily="34" charset="0"/>
                          <a:ea typeface="+mn-ea"/>
                          <a:cs typeface="+mn-cs"/>
                        </a:rPr>
                        <a:t>provavelmente, é possível que</a:t>
                      </a:r>
                      <a:r>
                        <a:rPr lang="pt-BR" sz="2400" b="0" kern="1200" dirty="0">
                          <a:solidFill>
                            <a:schemeClr val="tx1"/>
                          </a:solidFill>
                          <a:effectLst/>
                          <a:latin typeface="Arial Narrow" panose="020B0606020202030204" pitchFamily="34" charset="0"/>
                          <a:ea typeface="+mn-ea"/>
                          <a:cs typeface="+mn-cs"/>
                        </a:rPr>
                        <a:t>) ou dúvida (</a:t>
                      </a:r>
                      <a:r>
                        <a:rPr lang="pt-BR" sz="2400" b="0" i="1" kern="1200" dirty="0">
                          <a:solidFill>
                            <a:schemeClr val="tx1"/>
                          </a:solidFill>
                          <a:effectLst/>
                          <a:latin typeface="Arial Narrow" panose="020B0606020202030204" pitchFamily="34" charset="0"/>
                          <a:ea typeface="+mn-ea"/>
                          <a:cs typeface="+mn-cs"/>
                        </a:rPr>
                        <a:t>quase</a:t>
                      </a:r>
                      <a:r>
                        <a:rPr lang="pt-BR" sz="2400" b="0" kern="1200" dirty="0">
                          <a:solidFill>
                            <a:schemeClr val="tx1"/>
                          </a:solidFill>
                          <a:effectLst/>
                          <a:latin typeface="Arial Narrow" panose="020B0606020202030204" pitchFamily="34" charset="0"/>
                          <a:ea typeface="+mn-ea"/>
                          <a:cs typeface="+mn-cs"/>
                        </a:rPr>
                        <a:t>).</a:t>
                      </a:r>
                    </a:p>
                    <a:p>
                      <a:pPr marL="0" indent="0" algn="just"/>
                      <a:r>
                        <a:rPr lang="pt-BR" sz="2400" b="1" kern="1200" dirty="0">
                          <a:solidFill>
                            <a:schemeClr val="tx1"/>
                          </a:solidFill>
                          <a:effectLst/>
                          <a:latin typeface="Arial Narrow" panose="020B0606020202030204" pitchFamily="34" charset="0"/>
                          <a:ea typeface="+mn-ea"/>
                          <a:cs typeface="+mn-cs"/>
                        </a:rPr>
                        <a:t>▪ Deônticos: </a:t>
                      </a:r>
                      <a:r>
                        <a:rPr lang="pt-BR" sz="2400" b="0" kern="1200" dirty="0">
                          <a:solidFill>
                            <a:schemeClr val="tx1"/>
                          </a:solidFill>
                          <a:effectLst/>
                          <a:latin typeface="Arial Narrow" panose="020B0606020202030204" pitchFamily="34" charset="0"/>
                          <a:ea typeface="+mn-ea"/>
                          <a:cs typeface="+mn-cs"/>
                        </a:rPr>
                        <a:t>Referem-se ao campo da conduta, indicando obrigações (</a:t>
                      </a:r>
                      <a:r>
                        <a:rPr lang="pt-BR" sz="2400" b="0" i="1" kern="1200" dirty="0">
                          <a:solidFill>
                            <a:schemeClr val="tx1"/>
                          </a:solidFill>
                          <a:effectLst/>
                          <a:latin typeface="Arial Narrow" panose="020B0606020202030204" pitchFamily="34" charset="0"/>
                          <a:ea typeface="+mn-ea"/>
                          <a:cs typeface="+mn-cs"/>
                        </a:rPr>
                        <a:t>É obrigatório, devemos</a:t>
                      </a:r>
                      <a:r>
                        <a:rPr lang="pt-BR" sz="2400" b="0" kern="1200" dirty="0">
                          <a:solidFill>
                            <a:schemeClr val="tx1"/>
                          </a:solidFill>
                          <a:effectLst/>
                          <a:latin typeface="Arial Narrow" panose="020B0606020202030204" pitchFamily="34" charset="0"/>
                          <a:ea typeface="+mn-ea"/>
                          <a:cs typeface="+mn-cs"/>
                        </a:rPr>
                        <a:t>), proibições (</a:t>
                      </a:r>
                      <a:r>
                        <a:rPr lang="pt-BR" sz="2400" b="0" i="1" kern="1200" dirty="0">
                          <a:solidFill>
                            <a:schemeClr val="tx1"/>
                          </a:solidFill>
                          <a:effectLst/>
                          <a:latin typeface="Arial Narrow" panose="020B0606020202030204" pitchFamily="34" charset="0"/>
                          <a:ea typeface="+mn-ea"/>
                          <a:cs typeface="+mn-cs"/>
                        </a:rPr>
                        <a:t>É proibido</a:t>
                      </a:r>
                      <a:r>
                        <a:rPr lang="pt-BR" sz="2400" b="0" kern="1200" dirty="0">
                          <a:solidFill>
                            <a:schemeClr val="tx1"/>
                          </a:solidFill>
                          <a:effectLst/>
                          <a:latin typeface="Arial Narrow" panose="020B0606020202030204" pitchFamily="34" charset="0"/>
                          <a:ea typeface="+mn-ea"/>
                          <a:cs typeface="+mn-cs"/>
                        </a:rPr>
                        <a:t>) ou necessidades (</a:t>
                      </a:r>
                      <a:r>
                        <a:rPr lang="pt-BR" sz="2400" b="0" i="1" kern="1200" dirty="0">
                          <a:solidFill>
                            <a:schemeClr val="tx1"/>
                          </a:solidFill>
                          <a:effectLst/>
                          <a:latin typeface="Arial Narrow" panose="020B0606020202030204" pitchFamily="34" charset="0"/>
                          <a:ea typeface="+mn-ea"/>
                          <a:cs typeface="+mn-cs"/>
                        </a:rPr>
                        <a:t>É necessário, é preciso</a:t>
                      </a:r>
                      <a:r>
                        <a:rPr lang="pt-BR" sz="2400" b="0" kern="1200" dirty="0">
                          <a:solidFill>
                            <a:schemeClr val="tx1"/>
                          </a:solidFill>
                          <a:effectLst/>
                          <a:latin typeface="Arial Narrow" panose="020B0606020202030204" pitchFamily="34" charset="0"/>
                          <a:ea typeface="+mn-ea"/>
                          <a:cs typeface="+mn-cs"/>
                        </a:rPr>
                        <a:t>).</a:t>
                      </a:r>
                    </a:p>
                    <a:p>
                      <a:pPr marL="0" indent="0" algn="just"/>
                      <a:r>
                        <a:rPr lang="pt-BR" sz="2400" b="1" kern="1200" dirty="0">
                          <a:solidFill>
                            <a:schemeClr val="tx1"/>
                          </a:solidFill>
                          <a:effectLst/>
                          <a:latin typeface="Arial Narrow" panose="020B0606020202030204" pitchFamily="34" charset="0"/>
                          <a:ea typeface="+mn-ea"/>
                          <a:cs typeface="+mn-cs"/>
                        </a:rPr>
                        <a:t>▪ Apreciativos/Afetivos: </a:t>
                      </a:r>
                      <a:r>
                        <a:rPr lang="pt-BR" sz="2400" b="0" kern="1200" dirty="0">
                          <a:solidFill>
                            <a:schemeClr val="tx1"/>
                          </a:solidFill>
                          <a:effectLst/>
                          <a:latin typeface="Arial Narrow" panose="020B0606020202030204" pitchFamily="34" charset="0"/>
                          <a:ea typeface="+mn-ea"/>
                          <a:cs typeface="+mn-cs"/>
                        </a:rPr>
                        <a:t>Evidenciam as emoções, sentimentos ou juízos de valor do autor diante do fato: </a:t>
                      </a:r>
                      <a:r>
                        <a:rPr lang="pt-BR" sz="2400" b="0" i="1" kern="1200" dirty="0">
                          <a:solidFill>
                            <a:schemeClr val="tx1"/>
                          </a:solidFill>
                          <a:effectLst/>
                          <a:latin typeface="Arial Narrow" panose="020B0606020202030204" pitchFamily="34" charset="0"/>
                          <a:ea typeface="+mn-ea"/>
                          <a:cs typeface="+mn-cs"/>
                        </a:rPr>
                        <a:t>Infelizmente, felizmente, francamente, lamentavelmente.</a:t>
                      </a:r>
                      <a:endParaRPr lang="pt-BR" sz="2400" b="0" dirty="0">
                        <a:solidFill>
                          <a:schemeClr val="tx1"/>
                        </a:solidFill>
                        <a:latin typeface="Arial Narrow" panose="020B0606020202030204" pitchFamily="34" charset="0"/>
                      </a:endParaRP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75573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996B5FE-1A1D-0D98-A131-DCA806D341B8}"/>
              </a:ext>
            </a:extLst>
          </p:cNvPr>
          <p:cNvSpPr txBox="1"/>
          <p:nvPr/>
        </p:nvSpPr>
        <p:spPr>
          <a:xfrm>
            <a:off x="304800" y="897856"/>
            <a:ext cx="11555506" cy="5613845"/>
          </a:xfrm>
          <a:prstGeom prst="rect">
            <a:avLst/>
          </a:prstGeom>
          <a:noFill/>
        </p:spPr>
        <p:txBody>
          <a:bodyPr wrap="square">
            <a:spAutoFit/>
          </a:bodyPr>
          <a:lstStyle/>
          <a:p>
            <a:pPr algn="just">
              <a:lnSpc>
                <a:spcPct val="110000"/>
              </a:lnSpc>
              <a:tabLst>
                <a:tab pos="270510" algn="l"/>
              </a:tabLst>
            </a:pPr>
            <a:r>
              <a:rPr lang="pt-BR" sz="235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13</a:t>
            </a: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35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Indique o posicionamento estabelecido por meio dos elementos modalizadores destacados nos trechos a seguir.</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tabLst>
                <a:tab pos="270510" algn="l"/>
              </a:tabLst>
            </a:pPr>
            <a:r>
              <a:rPr lang="pt-BR" sz="1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10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0000"/>
              </a:lnSpc>
              <a:buAutoNum type="alphaLcParenR"/>
              <a:tabLst>
                <a:tab pos="270510" algn="l"/>
              </a:tabLst>
            </a:pP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“Eu tinha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quase certeza</a:t>
            </a: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nunca ter visto aquele cara na vida.”</a:t>
            </a:r>
          </a:p>
          <a:p>
            <a:pPr algn="just">
              <a:lnSpc>
                <a:spcPct val="110000"/>
              </a:lnSpc>
              <a:tabLst>
                <a:tab pos="270510" algn="l"/>
              </a:tabLst>
            </a:pPr>
            <a:r>
              <a:rPr lang="pt-BR" sz="235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     ) Dúvida.				(     ) Certeza.				(     ) Opinião.</a:t>
            </a:r>
          </a:p>
          <a:p>
            <a:pPr algn="just">
              <a:lnSpc>
                <a:spcPct val="110000"/>
              </a:lnSpc>
              <a:tabLst>
                <a:tab pos="270510" algn="l"/>
              </a:tabLst>
            </a:pPr>
            <a:endPar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tabLst>
                <a:tab pos="270510" algn="l"/>
              </a:tabLst>
            </a:pP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“Eu estava, </a:t>
            </a:r>
            <a:r>
              <a:rPr lang="pt-BR" sz="2350" b="1" u="sng"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tenho certeza</a:t>
            </a: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me abrindo.”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tabLst>
                <a:tab pos="270510" algn="l"/>
              </a:tabLst>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Opinião.				(     ) Certeza.				(     ) Dúvida.</a:t>
            </a:r>
          </a:p>
          <a:p>
            <a:pPr algn="just">
              <a:lnSpc>
                <a:spcPct val="110000"/>
              </a:lnSpc>
              <a:tabLst>
                <a:tab pos="270510" algn="l"/>
              </a:tabLst>
            </a:pPr>
            <a:endParaRPr lang="pt-BR" sz="2350" kern="100" dirty="0">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5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14</a:t>
            </a: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No trecho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Parecia ter a minha idade,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talvez</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um ano mais velho...</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modalizador destacado expressa</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certeza.</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proibição.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necessidade.</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possibilidade.</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7995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702695099"/>
              </p:ext>
            </p:extLst>
          </p:nvPr>
        </p:nvGraphicFramePr>
        <p:xfrm>
          <a:off x="358591" y="1262368"/>
          <a:ext cx="11501717" cy="43891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Coesão Referencial em Romances Infantojuvenis</a:t>
                      </a:r>
                    </a:p>
                    <a:p>
                      <a:pPr marL="0" indent="538163" algn="just"/>
                      <a:r>
                        <a:rPr lang="pt-BR" sz="2350" b="0" kern="1200" dirty="0">
                          <a:solidFill>
                            <a:schemeClr val="tx1"/>
                          </a:solidFill>
                          <a:effectLst/>
                          <a:latin typeface="Arial Narrow" panose="020B0606020202030204" pitchFamily="34" charset="0"/>
                          <a:ea typeface="+mn-ea"/>
                          <a:cs typeface="+mn-cs"/>
                        </a:rPr>
                        <a:t>A</a:t>
                      </a:r>
                      <a:r>
                        <a:rPr lang="pt-BR" sz="2350" b="1" kern="1200" dirty="0">
                          <a:solidFill>
                            <a:schemeClr val="tx1"/>
                          </a:solidFill>
                          <a:effectLst/>
                          <a:latin typeface="Arial Narrow" panose="020B0606020202030204" pitchFamily="34" charset="0"/>
                          <a:ea typeface="+mn-ea"/>
                          <a:cs typeface="+mn-cs"/>
                        </a:rPr>
                        <a:t> coesão referencial </a:t>
                      </a:r>
                      <a:r>
                        <a:rPr lang="pt-BR" sz="2350" b="0" kern="1200" dirty="0">
                          <a:solidFill>
                            <a:schemeClr val="tx1"/>
                          </a:solidFill>
                          <a:effectLst/>
                          <a:latin typeface="Arial Narrow" panose="020B0606020202030204" pitchFamily="34" charset="0"/>
                          <a:ea typeface="+mn-ea"/>
                          <a:cs typeface="+mn-cs"/>
                        </a:rPr>
                        <a:t>ocorre quando o texto usa </a:t>
                      </a:r>
                      <a:r>
                        <a:rPr lang="pt-BR" sz="2350" b="1" kern="1200" dirty="0">
                          <a:solidFill>
                            <a:schemeClr val="tx1"/>
                          </a:solidFill>
                          <a:effectLst/>
                          <a:latin typeface="Arial Narrow" panose="020B0606020202030204" pitchFamily="34" charset="0"/>
                          <a:ea typeface="+mn-ea"/>
                          <a:cs typeface="+mn-cs"/>
                        </a:rPr>
                        <a:t>pronomes, artigos ou expressões nominais </a:t>
                      </a:r>
                      <a:r>
                        <a:rPr lang="pt-BR" sz="2350" b="0" kern="1200" dirty="0">
                          <a:solidFill>
                            <a:schemeClr val="tx1"/>
                          </a:solidFill>
                          <a:effectLst/>
                          <a:latin typeface="Arial Narrow" panose="020B0606020202030204" pitchFamily="34" charset="0"/>
                          <a:ea typeface="+mn-ea"/>
                          <a:cs typeface="+mn-cs"/>
                        </a:rPr>
                        <a:t>para</a:t>
                      </a:r>
                      <a:r>
                        <a:rPr lang="pt-BR" sz="2350" b="1" kern="1200" dirty="0">
                          <a:solidFill>
                            <a:schemeClr val="tx1"/>
                          </a:solidFill>
                          <a:effectLst/>
                          <a:latin typeface="Arial Narrow" panose="020B0606020202030204" pitchFamily="34" charset="0"/>
                          <a:ea typeface="+mn-ea"/>
                          <a:cs typeface="+mn-cs"/>
                        </a:rPr>
                        <a:t> retomar </a:t>
                      </a:r>
                      <a:r>
                        <a:rPr lang="pt-BR" sz="2350" b="0" kern="1200" dirty="0">
                          <a:solidFill>
                            <a:schemeClr val="tx1"/>
                          </a:solidFill>
                          <a:effectLst/>
                          <a:latin typeface="Arial Narrow" panose="020B0606020202030204" pitchFamily="34" charset="0"/>
                          <a:ea typeface="+mn-ea"/>
                          <a:cs typeface="+mn-cs"/>
                        </a:rPr>
                        <a:t>um termo já mencionado </a:t>
                      </a:r>
                      <a:r>
                        <a:rPr lang="pt-BR" sz="2350" b="1" kern="1200" dirty="0">
                          <a:solidFill>
                            <a:schemeClr val="tx1"/>
                          </a:solidFill>
                          <a:effectLst/>
                          <a:latin typeface="Arial Narrow" panose="020B0606020202030204" pitchFamily="34" charset="0"/>
                          <a:ea typeface="+mn-ea"/>
                          <a:cs typeface="+mn-cs"/>
                        </a:rPr>
                        <a:t>(anáfora) </a:t>
                      </a:r>
                      <a:r>
                        <a:rPr lang="pt-BR" sz="2350" b="0" kern="1200" dirty="0">
                          <a:solidFill>
                            <a:schemeClr val="tx1"/>
                          </a:solidFill>
                          <a:effectLst/>
                          <a:latin typeface="Arial Narrow" panose="020B0606020202030204" pitchFamily="34" charset="0"/>
                          <a:ea typeface="+mn-ea"/>
                          <a:cs typeface="+mn-cs"/>
                        </a:rPr>
                        <a:t>e</a:t>
                      </a:r>
                      <a:r>
                        <a:rPr lang="pt-BR" sz="2350" b="1" kern="1200" dirty="0">
                          <a:solidFill>
                            <a:schemeClr val="tx1"/>
                          </a:solidFill>
                          <a:effectLst/>
                          <a:latin typeface="Arial Narrow" panose="020B0606020202030204" pitchFamily="34" charset="0"/>
                          <a:ea typeface="+mn-ea"/>
                          <a:cs typeface="+mn-cs"/>
                        </a:rPr>
                        <a:t> antecipar </a:t>
                      </a:r>
                      <a:r>
                        <a:rPr lang="pt-BR" sz="2350" b="0" kern="1200" dirty="0">
                          <a:solidFill>
                            <a:schemeClr val="tx1"/>
                          </a:solidFill>
                          <a:effectLst/>
                          <a:latin typeface="Arial Narrow" panose="020B0606020202030204" pitchFamily="34" charset="0"/>
                          <a:ea typeface="+mn-ea"/>
                          <a:cs typeface="+mn-cs"/>
                        </a:rPr>
                        <a:t>um termo que será explicado </a:t>
                      </a:r>
                      <a:r>
                        <a:rPr lang="pt-BR" sz="2350" b="1" kern="1200" dirty="0">
                          <a:solidFill>
                            <a:schemeClr val="tx1"/>
                          </a:solidFill>
                          <a:effectLst/>
                          <a:latin typeface="Arial Narrow" panose="020B0606020202030204" pitchFamily="34" charset="0"/>
                          <a:ea typeface="+mn-ea"/>
                          <a:cs typeface="+mn-cs"/>
                        </a:rPr>
                        <a:t>(catáfora), </a:t>
                      </a:r>
                      <a:r>
                        <a:rPr lang="pt-BR" sz="2350" b="0" kern="1200" dirty="0">
                          <a:solidFill>
                            <a:schemeClr val="tx1"/>
                          </a:solidFill>
                          <a:effectLst/>
                          <a:latin typeface="Arial Narrow" panose="020B0606020202030204" pitchFamily="34" charset="0"/>
                          <a:ea typeface="+mn-ea"/>
                          <a:cs typeface="+mn-cs"/>
                        </a:rPr>
                        <a:t>evitando repetições desnecessárias e mantendo a continuidade do sentido do texto.</a:t>
                      </a:r>
                    </a:p>
                    <a:p>
                      <a:pPr algn="just"/>
                      <a:r>
                        <a:rPr lang="pt-BR" sz="2350" b="1" kern="1200" dirty="0">
                          <a:solidFill>
                            <a:schemeClr val="tx1"/>
                          </a:solidFill>
                          <a:effectLst/>
                          <a:latin typeface="Arial Narrow" panose="020B0606020202030204" pitchFamily="34" charset="0"/>
                          <a:ea typeface="+mn-ea"/>
                          <a:cs typeface="+mn-cs"/>
                        </a:rPr>
                        <a:t>1. Anáfora (retomada): </a:t>
                      </a:r>
                      <a:r>
                        <a:rPr lang="pt-BR" sz="2350" b="0" kern="1200" dirty="0">
                          <a:solidFill>
                            <a:schemeClr val="tx1"/>
                          </a:solidFill>
                          <a:effectLst/>
                          <a:latin typeface="Arial Narrow" panose="020B0606020202030204" pitchFamily="34" charset="0"/>
                          <a:ea typeface="+mn-ea"/>
                          <a:cs typeface="+mn-cs"/>
                        </a:rPr>
                        <a:t>Um termo refere-se a algo que já foi dito anteriormente. </a:t>
                      </a:r>
                      <a:r>
                        <a:rPr lang="pt-BR" sz="2350" b="0" i="1" kern="1200" dirty="0">
                          <a:solidFill>
                            <a:schemeClr val="tx1"/>
                          </a:solidFill>
                          <a:effectLst/>
                          <a:latin typeface="Arial Narrow" panose="020B0606020202030204" pitchFamily="34" charset="0"/>
                          <a:ea typeface="+mn-ea"/>
                          <a:cs typeface="+mn-cs"/>
                        </a:rPr>
                        <a:t>Exemplo: "A </a:t>
                      </a:r>
                      <a:r>
                        <a:rPr lang="pt-BR" sz="2350" b="1" i="1" u="sng" kern="1200" dirty="0">
                          <a:solidFill>
                            <a:schemeClr val="tx1"/>
                          </a:solidFill>
                          <a:effectLst/>
                          <a:latin typeface="Arial Narrow" panose="020B0606020202030204" pitchFamily="34" charset="0"/>
                          <a:ea typeface="+mn-ea"/>
                          <a:cs typeface="+mn-cs"/>
                        </a:rPr>
                        <a:t>Maria</a:t>
                      </a:r>
                      <a:r>
                        <a:rPr lang="pt-BR" sz="2350" b="1" i="1"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comprou um livro. </a:t>
                      </a:r>
                      <a:r>
                        <a:rPr lang="pt-BR" sz="2350" b="1" i="1" u="sng" kern="1200" dirty="0">
                          <a:solidFill>
                            <a:schemeClr val="tx1"/>
                          </a:solidFill>
                          <a:effectLst/>
                          <a:latin typeface="Arial Narrow" panose="020B0606020202030204" pitchFamily="34" charset="0"/>
                          <a:ea typeface="+mn-ea"/>
                          <a:cs typeface="+mn-cs"/>
                        </a:rPr>
                        <a:t>Ela</a:t>
                      </a:r>
                      <a:r>
                        <a:rPr lang="pt-BR" sz="2350" b="1" i="1"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adorou a história." ("Ela" retoma Maria).</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2. Catáfora (antecipação): </a:t>
                      </a:r>
                      <a:r>
                        <a:rPr lang="pt-BR" sz="2350" b="0" kern="1200" dirty="0">
                          <a:solidFill>
                            <a:schemeClr val="tx1"/>
                          </a:solidFill>
                          <a:effectLst/>
                          <a:latin typeface="Arial Narrow" panose="020B0606020202030204" pitchFamily="34" charset="0"/>
                          <a:ea typeface="+mn-ea"/>
                          <a:cs typeface="+mn-cs"/>
                        </a:rPr>
                        <a:t>Um termo refere-se a algo que será dito posteriormente. </a:t>
                      </a:r>
                      <a:r>
                        <a:rPr lang="pt-BR" sz="2350" b="0" i="1" kern="1200" dirty="0">
                          <a:solidFill>
                            <a:schemeClr val="tx1"/>
                          </a:solidFill>
                          <a:effectLst/>
                          <a:latin typeface="Arial Narrow" panose="020B0606020202030204" pitchFamily="34" charset="0"/>
                          <a:ea typeface="+mn-ea"/>
                          <a:cs typeface="+mn-cs"/>
                        </a:rPr>
                        <a:t>Exemplo: "Só desejo </a:t>
                      </a:r>
                      <a:r>
                        <a:rPr lang="pt-BR" sz="2350" b="1" i="1" u="sng" kern="1200" dirty="0">
                          <a:solidFill>
                            <a:schemeClr val="tx1"/>
                          </a:solidFill>
                          <a:effectLst/>
                          <a:latin typeface="Arial Narrow" panose="020B0606020202030204" pitchFamily="34" charset="0"/>
                          <a:ea typeface="+mn-ea"/>
                          <a:cs typeface="+mn-cs"/>
                        </a:rPr>
                        <a:t>isto</a:t>
                      </a:r>
                      <a:r>
                        <a:rPr lang="pt-BR" sz="2350" b="1" i="1"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que sejam felizes." ("Isto" antecipa a oração seguinte).</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3. Substituição lexical (Sinônimos/Hiperônimos): </a:t>
                      </a:r>
                      <a:r>
                        <a:rPr lang="pt-BR" sz="2350" b="0" kern="1200" dirty="0">
                          <a:solidFill>
                            <a:schemeClr val="tx1"/>
                          </a:solidFill>
                          <a:effectLst/>
                          <a:latin typeface="Arial Narrow" panose="020B0606020202030204" pitchFamily="34" charset="0"/>
                          <a:ea typeface="+mn-ea"/>
                          <a:cs typeface="+mn-cs"/>
                        </a:rPr>
                        <a:t>Uso de palavras com sentido próximo ou mais abrangente para evitar repetição. </a:t>
                      </a:r>
                      <a:r>
                        <a:rPr lang="pt-BR" sz="2350" b="0" i="1" kern="1200" dirty="0">
                          <a:solidFill>
                            <a:schemeClr val="tx1"/>
                          </a:solidFill>
                          <a:effectLst/>
                          <a:latin typeface="Arial Narrow" panose="020B0606020202030204" pitchFamily="34" charset="0"/>
                          <a:ea typeface="+mn-ea"/>
                          <a:cs typeface="+mn-cs"/>
                        </a:rPr>
                        <a:t>Exemplo: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"O </a:t>
                      </a:r>
                      <a:r>
                        <a:rPr lang="pt-BR" sz="2350" b="1" i="1" u="sng" kern="1200" dirty="0">
                          <a:solidFill>
                            <a:schemeClr val="tx1"/>
                          </a:solidFill>
                          <a:effectLst/>
                          <a:latin typeface="Arial Narrow" panose="020B0606020202030204" pitchFamily="34" charset="0"/>
                          <a:ea typeface="+mn-ea"/>
                          <a:cs typeface="+mn-cs"/>
                        </a:rPr>
                        <a:t>cão</a:t>
                      </a:r>
                      <a:r>
                        <a:rPr lang="pt-BR" sz="2350" b="1" i="1"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latiu muito. O </a:t>
                      </a:r>
                      <a:r>
                        <a:rPr lang="pt-BR" sz="2350" b="1" i="1" u="sng" kern="1200" dirty="0">
                          <a:solidFill>
                            <a:schemeClr val="tx1"/>
                          </a:solidFill>
                          <a:effectLst/>
                          <a:latin typeface="Arial Narrow" panose="020B0606020202030204" pitchFamily="34" charset="0"/>
                          <a:ea typeface="+mn-ea"/>
                          <a:cs typeface="+mn-cs"/>
                        </a:rPr>
                        <a:t>animal</a:t>
                      </a:r>
                      <a:r>
                        <a:rPr lang="pt-BR" sz="2350" b="1" i="1"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parecia bravo."</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4. Pronomes Relativos: </a:t>
                      </a:r>
                      <a:r>
                        <a:rPr lang="pt-BR" sz="2350" b="0" kern="1200" dirty="0">
                          <a:solidFill>
                            <a:schemeClr val="tx1"/>
                          </a:solidFill>
                          <a:effectLst/>
                          <a:latin typeface="Arial Narrow" panose="020B0606020202030204" pitchFamily="34" charset="0"/>
                          <a:ea typeface="+mn-ea"/>
                          <a:cs typeface="+mn-cs"/>
                        </a:rPr>
                        <a:t>Conectam orações. </a:t>
                      </a:r>
                      <a:r>
                        <a:rPr lang="pt-BR" sz="2350" b="0" i="1" kern="1200" dirty="0">
                          <a:solidFill>
                            <a:schemeClr val="tx1"/>
                          </a:solidFill>
                          <a:effectLst/>
                          <a:latin typeface="Arial Narrow" panose="020B0606020202030204" pitchFamily="34" charset="0"/>
                          <a:ea typeface="+mn-ea"/>
                          <a:cs typeface="+mn-cs"/>
                        </a:rPr>
                        <a:t>Exemplo:</a:t>
                      </a:r>
                      <a:r>
                        <a:rPr lang="pt-BR" sz="2350" b="0" kern="1200" dirty="0">
                          <a:solidFill>
                            <a:schemeClr val="tx1"/>
                          </a:solidFill>
                          <a:effectLst/>
                          <a:latin typeface="Arial Narrow" panose="020B0606020202030204" pitchFamily="34" charset="0"/>
                          <a:ea typeface="+mn-ea"/>
                          <a:cs typeface="+mn-cs"/>
                        </a:rPr>
                        <a:t> "A camada, </a:t>
                      </a:r>
                      <a:r>
                        <a:rPr lang="pt-BR" sz="2350" b="1" u="sng" kern="1200" dirty="0">
                          <a:solidFill>
                            <a:schemeClr val="tx1"/>
                          </a:solidFill>
                          <a:effectLst/>
                          <a:latin typeface="Arial Narrow" panose="020B0606020202030204" pitchFamily="34" charset="0"/>
                          <a:ea typeface="+mn-ea"/>
                          <a:cs typeface="+mn-cs"/>
                        </a:rPr>
                        <a:t>que</a:t>
                      </a:r>
                      <a:r>
                        <a:rPr lang="pt-BR" sz="2350" b="1" kern="1200" dirty="0">
                          <a:solidFill>
                            <a:schemeClr val="tx1"/>
                          </a:solidFill>
                          <a:effectLst/>
                          <a:latin typeface="Arial Narrow" panose="020B0606020202030204" pitchFamily="34" charset="0"/>
                          <a:ea typeface="+mn-ea"/>
                          <a:cs typeface="+mn-cs"/>
                        </a:rPr>
                        <a:t> </a:t>
                      </a:r>
                      <a:r>
                        <a:rPr lang="pt-BR" sz="2350" b="0" kern="1200" dirty="0">
                          <a:solidFill>
                            <a:schemeClr val="tx1"/>
                          </a:solidFill>
                          <a:effectLst/>
                          <a:latin typeface="Arial Narrow" panose="020B0606020202030204" pitchFamily="34" charset="0"/>
                          <a:ea typeface="+mn-ea"/>
                          <a:cs typeface="+mn-cs"/>
                        </a:rPr>
                        <a:t>se estende por quilômetros, é importante." (O pronome relativo "que" liga as informações). </a:t>
                      </a: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0393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73735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6EE6D0F-E1B6-AA30-1D43-A4909AB2D571}"/>
              </a:ext>
            </a:extLst>
          </p:cNvPr>
          <p:cNvSpPr txBox="1"/>
          <p:nvPr/>
        </p:nvSpPr>
        <p:spPr>
          <a:xfrm>
            <a:off x="340659" y="865526"/>
            <a:ext cx="11465859" cy="5413470"/>
          </a:xfrm>
          <a:prstGeom prst="rect">
            <a:avLst/>
          </a:prstGeom>
          <a:noFill/>
        </p:spPr>
        <p:txBody>
          <a:bodyPr wrap="square">
            <a:spAutoFit/>
          </a:bodyPr>
          <a:lstStyle/>
          <a:p>
            <a:pPr algn="just">
              <a:lnSpc>
                <a:spcPct val="110000"/>
              </a:lnSpc>
              <a:tabLst>
                <a:tab pos="270510" algn="l"/>
              </a:tabLst>
            </a:pPr>
            <a:r>
              <a:rPr lang="pt-BR" sz="235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15</a:t>
            </a: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Algumas palavras (conectores discursivos) são responsáveis pela articulação e progressão textual. A utilização adequada desses recursos possibilita a construção de um texto claro e eficiente. No trecho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Um garoto olhava fixamente para mim. Eu tinha quase certeza de nunca ter visto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aquele cara</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na vida.”, a expressão em destaque foi empregada para fazer uma retomada a qual palavra ou expressão dita anteriormente?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50" kern="100" dirty="0">
                <a:effectLst/>
                <a:highlight>
                  <a:srgbClr val="FFFF00"/>
                </a:highligh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tabLst>
                <a:tab pos="90170" algn="l"/>
              </a:tabLst>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16</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Observe o trecho: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tabLst>
                <a:tab pos="90170" algn="l"/>
              </a:tabLst>
            </a:pPr>
            <a:r>
              <a:rPr lang="pt-BR" sz="1000" kern="100" dirty="0">
                <a:effectLst/>
                <a:highlight>
                  <a:srgbClr val="FFFF00"/>
                </a:highlight>
                <a:latin typeface="Arial Narrow" panose="020B0606020202030204" pitchFamily="34" charset="0"/>
                <a:ea typeface="Aptos" panose="020B0004020202020204" pitchFamily="34" charset="0"/>
                <a:cs typeface="Times New Roman" panose="02020603050405020304" pitchFamily="18" charset="0"/>
              </a:rPr>
              <a:t> </a:t>
            </a:r>
            <a:endParaRPr lang="pt-BR" sz="1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tabLst>
                <a:tab pos="90170" algn="l"/>
              </a:tabLst>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“Peter Van Houten era a única pessoa que eu conhecia [...]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o autor recluso</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de </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Uma aflição imperial</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 expressão em destaque refere-se à</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nSpc>
                <a:spcPct val="110000"/>
              </a:lnSpc>
              <a:tabLst>
                <a:tab pos="1728470" algn="l"/>
                <a:tab pos="3388360" algn="l"/>
                <a:tab pos="5048250" algn="l"/>
              </a:tabLst>
            </a:pP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Peter Van Houten.</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nSpc>
                <a:spcPct val="110000"/>
              </a:lnSpc>
              <a:tabLst>
                <a:tab pos="1728470" algn="l"/>
                <a:tab pos="3388360" algn="l"/>
                <a:tab pos="5048250" algn="l"/>
              </a:tabLst>
            </a:pP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Augustus Waters.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nSpc>
                <a:spcPct val="110000"/>
              </a:lnSpc>
              <a:tabLst>
                <a:tab pos="1728470" algn="l"/>
                <a:tab pos="3388360" algn="l"/>
                <a:tab pos="5048250" algn="l"/>
              </a:tabLst>
            </a:pP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Patrick.</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nSpc>
                <a:spcPct val="110000"/>
              </a:lnSpc>
              <a:tabLst>
                <a:tab pos="1728470" algn="l"/>
                <a:tab pos="3388360" algn="l"/>
                <a:tab pos="5048250" algn="l"/>
              </a:tabLst>
            </a:pP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Isaac.</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2145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3114281850"/>
              </p:ext>
            </p:extLst>
          </p:nvPr>
        </p:nvGraphicFramePr>
        <p:xfrm>
          <a:off x="342329" y="862151"/>
          <a:ext cx="11507337" cy="2428621"/>
        </p:xfrm>
        <a:graphic>
          <a:graphicData uri="http://schemas.openxmlformats.org/drawingml/2006/table">
            <a:tbl>
              <a:tblPr firstRow="1" bandRow="1">
                <a:tableStyleId>{5C22544A-7EE6-4342-B048-85BDC9FD1C3A}</a:tableStyleId>
              </a:tblPr>
              <a:tblGrid>
                <a:gridCol w="11507337">
                  <a:extLst>
                    <a:ext uri="{9D8B030D-6E8A-4147-A177-3AD203B41FA5}">
                      <a16:colId xmlns:a16="http://schemas.microsoft.com/office/drawing/2014/main" val="966823941"/>
                    </a:ext>
                  </a:extLst>
                </a:gridCol>
              </a:tblGrid>
              <a:tr h="370840">
                <a:tc>
                  <a:txBody>
                    <a:bodyPr/>
                    <a:lstStyle/>
                    <a:p>
                      <a:pPr>
                        <a:lnSpc>
                          <a:spcPct val="114000"/>
                        </a:lnSpc>
                      </a:pPr>
                      <a:r>
                        <a:rPr lang="pt-BR" sz="2400" b="1" kern="1200" dirty="0">
                          <a:solidFill>
                            <a:schemeClr val="tx1"/>
                          </a:solidFill>
                          <a:effectLst/>
                          <a:latin typeface="Arial Narrow" panose="020B0606020202030204" pitchFamily="34" charset="0"/>
                          <a:ea typeface="+mn-ea"/>
                          <a:cs typeface="+mn-cs"/>
                        </a:rPr>
                        <a:t>Etapa 2</a:t>
                      </a:r>
                    </a:p>
                    <a:p>
                      <a:r>
                        <a:rPr lang="pt-BR" sz="2400" b="1" kern="1200" dirty="0">
                          <a:solidFill>
                            <a:schemeClr val="tx1"/>
                          </a:solidFill>
                          <a:effectLst/>
                          <a:latin typeface="Arial Narrow" panose="020B0606020202030204" pitchFamily="34" charset="0"/>
                          <a:ea typeface="+mn-ea"/>
                          <a:cs typeface="+mn-cs"/>
                        </a:rPr>
                        <a:t>1. Vamos conversar sobre o gênero textual “resenha crítica”? </a:t>
                      </a:r>
                      <a:endParaRPr lang="pt-BR" sz="2400" b="0"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437904" y="1721112"/>
            <a:ext cx="11411762" cy="1569660"/>
          </a:xfrm>
          <a:prstGeom prst="rect">
            <a:avLst/>
          </a:prstGeom>
          <a:noFill/>
        </p:spPr>
        <p:txBody>
          <a:bodyPr wrap="square">
            <a:spAutoFit/>
          </a:bodyPr>
          <a:lstStyle/>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Você já teve a oportunidade de ler um livro, assistir a algum filme e indicar para alguém?</a:t>
            </a: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Você já leu um livro que depois virou filme? Se sim, qual?</a:t>
            </a: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Se você fosse indicar um filme para alguém assistir, o que você diria para convencê-lo(a)?</a:t>
            </a:r>
          </a:p>
          <a:p>
            <a:r>
              <a:rPr lang="pt-BR" sz="2400" dirty="0">
                <a:effectLst/>
                <a:latin typeface="Arial Narrow" panose="020B0606020202030204" pitchFamily="34" charset="0"/>
                <a:ea typeface="Aptos" panose="020B0004020202020204" pitchFamily="34" charset="0"/>
                <a:cs typeface="Times New Roman" panose="02020603050405020304" pitchFamily="18" charset="0"/>
              </a:rPr>
              <a:t>- Você já ouviu falar do gênero resenha crítica? Você sabe para que ele serve?</a:t>
            </a:r>
            <a:endParaRPr lang="pt-BR" sz="2400" dirty="0">
              <a:latin typeface="Arial Narrow" panose="020B0606020202030204" pitchFamily="34" charset="0"/>
            </a:endParaRPr>
          </a:p>
        </p:txBody>
      </p:sp>
      <p:sp>
        <p:nvSpPr>
          <p:cNvPr id="8" name="CaixaDeTexto 7">
            <a:extLst>
              <a:ext uri="{FF2B5EF4-FFF2-40B4-BE49-F238E27FC236}">
                <a16:creationId xmlns:a16="http://schemas.microsoft.com/office/drawing/2014/main" id="{CA91E5D8-F7E7-1AAB-11E1-D57D7129C3C6}"/>
              </a:ext>
            </a:extLst>
          </p:cNvPr>
          <p:cNvSpPr txBox="1"/>
          <p:nvPr/>
        </p:nvSpPr>
        <p:spPr>
          <a:xfrm>
            <a:off x="342329" y="3567229"/>
            <a:ext cx="11507337" cy="2923877"/>
          </a:xfrm>
          <a:prstGeom prst="rect">
            <a:avLst/>
          </a:prstGeom>
          <a:solidFill>
            <a:schemeClr val="accent6">
              <a:lumMod val="20000"/>
              <a:lumOff val="80000"/>
            </a:schemeClr>
          </a:solidFill>
        </p:spPr>
        <p:txBody>
          <a:bodyPr wrap="square">
            <a:spAutoFit/>
          </a:bodyPr>
          <a:lstStyle/>
          <a:p>
            <a:pPr indent="538163" algn="just"/>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você costuma indicar filmes ou séries para amigos? Já disse que um livro era “muito bom” ou “muito chato”? Então, você sabia que existem textos muito interessantes que ajudam você a conhecer uma obra? Existem também textos que ajudam você a ter uma opinião, um ponto de vista sobre determinados assuntos ou sobre um produto cultural... Nesse sentido, vamos conhecer o gênero textual Resenha Crítica? Esse gênero é um texto que apresenta uma obra e também traz uma opinião sobre ela. Mas essa opinião precisa ser explicada com argumentos para você conseguir convencer/persuadir alguém a ler/assistir/jogar alguma obra cultural. Vamos saber mais???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995295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286868" y="623363"/>
            <a:ext cx="1159136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117158186"/>
              </p:ext>
            </p:extLst>
          </p:nvPr>
        </p:nvGraphicFramePr>
        <p:xfrm>
          <a:off x="370387" y="1069575"/>
          <a:ext cx="11451225" cy="546354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Resenha Crítica</a:t>
                      </a:r>
                    </a:p>
                    <a:p>
                      <a:pPr marL="0" indent="538163" algn="just"/>
                      <a:r>
                        <a:rPr lang="pt-BR" sz="2350" b="0" kern="1200" dirty="0">
                          <a:solidFill>
                            <a:schemeClr val="tx1"/>
                          </a:solidFill>
                          <a:effectLst/>
                          <a:latin typeface="Arial Narrow" panose="020B0606020202030204" pitchFamily="34" charset="0"/>
                          <a:ea typeface="+mn-ea"/>
                          <a:cs typeface="+mn-cs"/>
                        </a:rPr>
                        <a:t>A </a:t>
                      </a:r>
                      <a:r>
                        <a:rPr lang="pt-BR" sz="2350" b="1" kern="1200" dirty="0">
                          <a:solidFill>
                            <a:schemeClr val="tx1"/>
                          </a:solidFill>
                          <a:effectLst/>
                          <a:latin typeface="Arial Narrow" panose="020B0606020202030204" pitchFamily="34" charset="0"/>
                          <a:ea typeface="+mn-ea"/>
                          <a:cs typeface="+mn-cs"/>
                        </a:rPr>
                        <a:t>resenha crítica </a:t>
                      </a:r>
                      <a:r>
                        <a:rPr lang="pt-BR" sz="2350" b="0" kern="1200" dirty="0">
                          <a:solidFill>
                            <a:schemeClr val="tx1"/>
                          </a:solidFill>
                          <a:effectLst/>
                          <a:latin typeface="Arial Narrow" panose="020B0606020202030204" pitchFamily="34" charset="0"/>
                          <a:ea typeface="+mn-ea"/>
                          <a:cs typeface="+mn-cs"/>
                        </a:rPr>
                        <a:t>é um texto proveniente do jornalismo em que predomina a argumentação em defesa de um ponto de vista acerca de determinado produto cultural.</a:t>
                      </a:r>
                    </a:p>
                    <a:p>
                      <a:pPr marL="0" indent="538163" algn="just"/>
                      <a:r>
                        <a:rPr lang="pt-BR" sz="2350" b="0" kern="1200" dirty="0">
                          <a:solidFill>
                            <a:schemeClr val="tx1"/>
                          </a:solidFill>
                          <a:effectLst/>
                          <a:latin typeface="Arial Narrow" panose="020B0606020202030204" pitchFamily="34" charset="0"/>
                          <a:ea typeface="+mn-ea"/>
                          <a:cs typeface="+mn-cs"/>
                        </a:rPr>
                        <a:t>Ela tem como finalidade persuadir o leitor a consumir ou não algum produto cultural, e, para isso, faz uso de argumentos e informações para defender seu ponto de vista.</a:t>
                      </a:r>
                    </a:p>
                    <a:p>
                      <a:pPr marL="0" indent="538163" algn="just"/>
                      <a:r>
                        <a:rPr lang="pt-BR" sz="2350" b="0" kern="1200" dirty="0">
                          <a:solidFill>
                            <a:schemeClr val="tx1"/>
                          </a:solidFill>
                          <a:effectLst/>
                          <a:latin typeface="Arial Narrow" panose="020B0606020202030204" pitchFamily="34" charset="0"/>
                          <a:ea typeface="+mn-ea"/>
                          <a:cs typeface="+mn-cs"/>
                        </a:rPr>
                        <a:t>Atualmente, é possível encontrarmos a resenha crítica tanto em textos escritos veiculados em jornais impressos ou mídias digitais quanto em podcasts ou publicações audiovisuais nas redes sociais ou em serviços de mensagem instantânea.</a:t>
                      </a:r>
                    </a:p>
                    <a:p>
                      <a:pPr algn="just"/>
                      <a:r>
                        <a:rPr lang="pt-BR" sz="2350" b="1" kern="1200" dirty="0">
                          <a:solidFill>
                            <a:schemeClr val="tx1"/>
                          </a:solidFill>
                          <a:effectLst/>
                          <a:latin typeface="Arial Narrow" panose="020B0606020202030204" pitchFamily="34" charset="0"/>
                          <a:ea typeface="+mn-ea"/>
                          <a:cs typeface="+mn-cs"/>
                        </a:rPr>
                        <a:t>Características e estrutura</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Concisão: </a:t>
                      </a:r>
                      <a:r>
                        <a:rPr lang="pt-BR" sz="2350" b="0" kern="1200" dirty="0">
                          <a:solidFill>
                            <a:schemeClr val="tx1"/>
                          </a:solidFill>
                          <a:effectLst/>
                          <a:latin typeface="Arial Narrow" panose="020B0606020202030204" pitchFamily="34" charset="0"/>
                          <a:ea typeface="+mn-ea"/>
                          <a:cs typeface="+mn-cs"/>
                        </a:rPr>
                        <a:t>em textos, predominantemente argumentativos como a resenha crítica, é importante dizer apenas o essencial, evitando repetições e excessos de informações.</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Linguagem denotativa: </a:t>
                      </a:r>
                      <a:r>
                        <a:rPr lang="pt-BR" sz="2350" b="0" kern="1200" dirty="0">
                          <a:solidFill>
                            <a:schemeClr val="tx1"/>
                          </a:solidFill>
                          <a:effectLst/>
                          <a:latin typeface="Arial Narrow" panose="020B0606020202030204" pitchFamily="34" charset="0"/>
                          <a:ea typeface="+mn-ea"/>
                          <a:cs typeface="+mn-cs"/>
                        </a:rPr>
                        <a:t>em uma resenha crítica, prevalece a linguagem denotativa, isto é, aquela que não permite mais de uma interpretação, com predomínio da linguagem referencial.</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Uso da norma padrão da língua: </a:t>
                      </a:r>
                      <a:r>
                        <a:rPr lang="pt-BR" sz="2350" b="0" kern="1200" dirty="0">
                          <a:solidFill>
                            <a:schemeClr val="tx1"/>
                          </a:solidFill>
                          <a:effectLst/>
                          <a:latin typeface="Arial Narrow" panose="020B0606020202030204" pitchFamily="34" charset="0"/>
                          <a:ea typeface="+mn-ea"/>
                          <a:cs typeface="+mn-cs"/>
                        </a:rPr>
                        <a:t>a resenha crítica, geralmente, é publicada em veículos de grande circulação, impressos ou digitais, e, por isso, segue o português formal.</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5939697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351866770"/>
              </p:ext>
            </p:extLst>
          </p:nvPr>
        </p:nvGraphicFramePr>
        <p:xfrm>
          <a:off x="370387" y="890281"/>
          <a:ext cx="11451225" cy="315468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marL="0" indent="538163" algn="just"/>
                      <a:r>
                        <a:rPr lang="pt-BR" sz="2350" b="0" kern="1200" dirty="0">
                          <a:solidFill>
                            <a:schemeClr val="tx1"/>
                          </a:solidFill>
                          <a:effectLst/>
                          <a:latin typeface="Arial Narrow" panose="020B0606020202030204" pitchFamily="34" charset="0"/>
                          <a:ea typeface="+mn-ea"/>
                          <a:cs typeface="+mn-cs"/>
                        </a:rPr>
                        <a:t>Sobre a </a:t>
                      </a:r>
                      <a:r>
                        <a:rPr lang="pt-BR" sz="2350" b="1" kern="1200" dirty="0">
                          <a:solidFill>
                            <a:schemeClr val="tx1"/>
                          </a:solidFill>
                          <a:effectLst/>
                          <a:latin typeface="Arial Narrow" panose="020B0606020202030204" pitchFamily="34" charset="0"/>
                          <a:ea typeface="+mn-ea"/>
                          <a:cs typeface="+mn-cs"/>
                        </a:rPr>
                        <a:t>estrutura</a:t>
                      </a:r>
                      <a:r>
                        <a:rPr lang="pt-BR" sz="2350" b="0" kern="1200" dirty="0">
                          <a:solidFill>
                            <a:schemeClr val="tx1"/>
                          </a:solidFill>
                          <a:effectLst/>
                          <a:latin typeface="Arial Narrow" panose="020B0606020202030204" pitchFamily="34" charset="0"/>
                          <a:ea typeface="+mn-ea"/>
                          <a:cs typeface="+mn-cs"/>
                        </a:rPr>
                        <a:t>, a resenha crítica, normalmente, é composta por título, introdução, desenvolvimento e conclusão. O título na resenha pode retomar o nome da obra, antecipar a análise principal do texto ou surtir curiosidade no leitor. Na primeira parte, a </a:t>
                      </a:r>
                      <a:r>
                        <a:rPr lang="pt-BR" sz="2350" b="1" kern="1200" dirty="0">
                          <a:solidFill>
                            <a:schemeClr val="tx1"/>
                          </a:solidFill>
                          <a:effectLst/>
                          <a:latin typeface="Arial Narrow" panose="020B0606020202030204" pitchFamily="34" charset="0"/>
                          <a:ea typeface="+mn-ea"/>
                          <a:cs typeface="+mn-cs"/>
                        </a:rPr>
                        <a:t>introdução</a:t>
                      </a:r>
                      <a:r>
                        <a:rPr lang="pt-BR" sz="2350" b="0" kern="1200" dirty="0">
                          <a:solidFill>
                            <a:schemeClr val="tx1"/>
                          </a:solidFill>
                          <a:effectLst/>
                          <a:latin typeface="Arial Narrow" panose="020B0606020202030204" pitchFamily="34" charset="0"/>
                          <a:ea typeface="+mn-ea"/>
                          <a:cs typeface="+mn-cs"/>
                        </a:rPr>
                        <a:t>, o resenhista apresenta um resumo da obra a ser analisada.</a:t>
                      </a:r>
                    </a:p>
                    <a:p>
                      <a:pPr marL="0" indent="538163" algn="just"/>
                      <a:r>
                        <a:rPr lang="pt-BR" sz="2350" b="0" kern="1200" dirty="0">
                          <a:solidFill>
                            <a:schemeClr val="tx1"/>
                          </a:solidFill>
                          <a:effectLst/>
                          <a:latin typeface="Arial Narrow" panose="020B0606020202030204" pitchFamily="34" charset="0"/>
                          <a:ea typeface="+mn-ea"/>
                          <a:cs typeface="+mn-cs"/>
                        </a:rPr>
                        <a:t>No </a:t>
                      </a:r>
                      <a:r>
                        <a:rPr lang="pt-BR" sz="2350" b="1" kern="1200" dirty="0">
                          <a:solidFill>
                            <a:schemeClr val="tx1"/>
                          </a:solidFill>
                          <a:effectLst/>
                          <a:latin typeface="Arial Narrow" panose="020B0606020202030204" pitchFamily="34" charset="0"/>
                          <a:ea typeface="+mn-ea"/>
                          <a:cs typeface="+mn-cs"/>
                        </a:rPr>
                        <a:t>desenvolvimento</a:t>
                      </a:r>
                      <a:r>
                        <a:rPr lang="pt-BR" sz="2350" b="0" kern="1200" dirty="0">
                          <a:solidFill>
                            <a:schemeClr val="tx1"/>
                          </a:solidFill>
                          <a:effectLst/>
                          <a:latin typeface="Arial Narrow" panose="020B0606020202030204" pitchFamily="34" charset="0"/>
                          <a:ea typeface="+mn-ea"/>
                          <a:cs typeface="+mn-cs"/>
                        </a:rPr>
                        <a:t>, o autor deve apresentar os argumentos que correspondem à visão sobre aquele produto cultural, podendo ser favorável ou não ao material produzido. Por fim, na </a:t>
                      </a:r>
                      <a:r>
                        <a:rPr lang="pt-BR" sz="2350" b="1" kern="1200" dirty="0">
                          <a:solidFill>
                            <a:schemeClr val="tx1"/>
                          </a:solidFill>
                          <a:effectLst/>
                          <a:latin typeface="Arial Narrow" panose="020B0606020202030204" pitchFamily="34" charset="0"/>
                          <a:ea typeface="+mn-ea"/>
                          <a:cs typeface="+mn-cs"/>
                        </a:rPr>
                        <a:t>conclusão</a:t>
                      </a:r>
                      <a:r>
                        <a:rPr lang="pt-BR" sz="2350" b="0" kern="1200" dirty="0">
                          <a:solidFill>
                            <a:schemeClr val="tx1"/>
                          </a:solidFill>
                          <a:effectLst/>
                          <a:latin typeface="Arial Narrow" panose="020B0606020202030204" pitchFamily="34" charset="0"/>
                          <a:ea typeface="+mn-ea"/>
                          <a:cs typeface="+mn-cs"/>
                        </a:rPr>
                        <a:t>, o resenhista pode fazer uma retomada geral dos principais pontos. Outra possibilidade é finalizar o texto com uma declaração de maior impacto recomendando ou não o produto analisado.</a:t>
                      </a:r>
                    </a:p>
                    <a:p>
                      <a:pPr algn="r"/>
                      <a:r>
                        <a:rPr lang="pt-BR" sz="1300" b="0" kern="1200" dirty="0">
                          <a:solidFill>
                            <a:schemeClr val="tx1"/>
                          </a:solidFill>
                          <a:effectLst/>
                          <a:latin typeface="Arial Narrow" panose="020B0606020202030204" pitchFamily="34" charset="0"/>
                          <a:ea typeface="+mn-ea"/>
                          <a:cs typeface="+mn-cs"/>
                        </a:rPr>
                        <a:t>Disponível em: https://brasilescola.uol.com.br/</a:t>
                      </a:r>
                      <a:r>
                        <a:rPr lang="pt-BR" sz="1300" b="0" kern="1200" dirty="0" err="1">
                          <a:solidFill>
                            <a:schemeClr val="tx1"/>
                          </a:solidFill>
                          <a:effectLst/>
                          <a:latin typeface="Arial Narrow" panose="020B0606020202030204" pitchFamily="34" charset="0"/>
                          <a:ea typeface="+mn-ea"/>
                          <a:cs typeface="+mn-cs"/>
                        </a:rPr>
                        <a:t>redacao</a:t>
                      </a:r>
                      <a:r>
                        <a:rPr lang="pt-BR" sz="1300" b="0" kern="1200" dirty="0">
                          <a:solidFill>
                            <a:schemeClr val="tx1"/>
                          </a:solidFill>
                          <a:effectLst/>
                          <a:latin typeface="Arial Narrow" panose="020B0606020202030204" pitchFamily="34" charset="0"/>
                          <a:ea typeface="+mn-ea"/>
                          <a:cs typeface="+mn-cs"/>
                        </a:rPr>
                        <a:t>/resenha-critica.htm. Acesso em: 25 maio 2026 (adaptado).</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566178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914793194"/>
              </p:ext>
            </p:extLst>
          </p:nvPr>
        </p:nvGraphicFramePr>
        <p:xfrm>
          <a:off x="331692" y="1436456"/>
          <a:ext cx="11501717" cy="48463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ctr"/>
                      <a:r>
                        <a:rPr lang="pt-BR" sz="2400" b="1" kern="1200" dirty="0">
                          <a:solidFill>
                            <a:schemeClr val="tx1"/>
                          </a:solidFill>
                          <a:effectLst/>
                          <a:latin typeface="Arial Narrow" panose="020B0606020202030204" pitchFamily="34" charset="0"/>
                          <a:ea typeface="+mn-ea"/>
                          <a:cs typeface="+mn-cs"/>
                        </a:rPr>
                        <a:t>Resenha crítica de um romance infantojuvenil</a:t>
                      </a:r>
                    </a:p>
                    <a:p>
                      <a:pPr marL="0" indent="538163" algn="just"/>
                      <a:r>
                        <a:rPr lang="pt-BR" sz="2400" b="0" kern="1200" dirty="0">
                          <a:solidFill>
                            <a:schemeClr val="tx1"/>
                          </a:solidFill>
                          <a:effectLst/>
                          <a:latin typeface="Arial Narrow" panose="020B0606020202030204" pitchFamily="34" charset="0"/>
                          <a:ea typeface="+mn-ea"/>
                          <a:cs typeface="+mn-cs"/>
                        </a:rPr>
                        <a:t>Uma </a:t>
                      </a:r>
                      <a:r>
                        <a:rPr lang="pt-BR" sz="2400" b="1" kern="1200" dirty="0">
                          <a:solidFill>
                            <a:schemeClr val="tx1"/>
                          </a:solidFill>
                          <a:effectLst/>
                          <a:latin typeface="Arial Narrow" panose="020B0606020202030204" pitchFamily="34" charset="0"/>
                          <a:ea typeface="+mn-ea"/>
                          <a:cs typeface="+mn-cs"/>
                        </a:rPr>
                        <a:t>resenha crítica de um romance infantojuvenil </a:t>
                      </a:r>
                      <a:r>
                        <a:rPr lang="pt-BR" sz="2400" b="0" kern="1200" dirty="0">
                          <a:solidFill>
                            <a:schemeClr val="tx1"/>
                          </a:solidFill>
                          <a:effectLst/>
                          <a:latin typeface="Arial Narrow" panose="020B0606020202030204" pitchFamily="34" charset="0"/>
                          <a:ea typeface="+mn-ea"/>
                          <a:cs typeface="+mn-cs"/>
                        </a:rPr>
                        <a:t>é um texto que avalia e analisa uma obra literária voltada para o público adolescente, combinando um breve resumo da trama com uma argumentação fundamentada sobre a qualidade do livro, seus temas e sua capacidade de dialogar com o leitor.</a:t>
                      </a:r>
                    </a:p>
                    <a:p>
                      <a:pPr marL="0" indent="0"/>
                      <a:r>
                        <a:rPr lang="pt-BR" sz="2400" b="1" kern="1200" dirty="0">
                          <a:solidFill>
                            <a:schemeClr val="tx1"/>
                          </a:solidFill>
                          <a:effectLst/>
                          <a:latin typeface="Arial Narrow" panose="020B0606020202030204" pitchFamily="34" charset="0"/>
                          <a:ea typeface="+mn-ea"/>
                          <a:cs typeface="+mn-cs"/>
                        </a:rPr>
                        <a:t>O que o texto de uma resenha crítica deve conter:</a:t>
                      </a:r>
                    </a:p>
                    <a:p>
                      <a:pPr marL="0" lvl="0" indent="0" algn="just"/>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Ficha técnica: </a:t>
                      </a:r>
                      <a:r>
                        <a:rPr lang="pt-BR" sz="2400" b="0" kern="1200" dirty="0">
                          <a:solidFill>
                            <a:schemeClr val="tx1"/>
                          </a:solidFill>
                          <a:effectLst/>
                          <a:latin typeface="Arial Narrow" panose="020B0606020202030204" pitchFamily="34" charset="0"/>
                          <a:ea typeface="+mn-ea"/>
                          <a:cs typeface="+mn-cs"/>
                        </a:rPr>
                        <a:t>Título, autor(a), editora e número de páginas entre outros.</a:t>
                      </a:r>
                    </a:p>
                    <a:p>
                      <a:pPr marL="0" lvl="0" indent="0" algn="just"/>
                      <a:r>
                        <a:rPr lang="pt-BR" sz="2400" b="1" kern="1200" dirty="0">
                          <a:solidFill>
                            <a:schemeClr val="tx1"/>
                          </a:solidFill>
                          <a:effectLst/>
                          <a:latin typeface="Arial Narrow" panose="020B0606020202030204" pitchFamily="34" charset="0"/>
                          <a:ea typeface="+mn-ea"/>
                          <a:cs typeface="+mn-cs"/>
                        </a:rPr>
                        <a:t>▪ Contextualização: </a:t>
                      </a:r>
                      <a:r>
                        <a:rPr lang="pt-BR" sz="2400" b="0" kern="1200" dirty="0">
                          <a:solidFill>
                            <a:schemeClr val="tx1"/>
                          </a:solidFill>
                          <a:effectLst/>
                          <a:latin typeface="Arial Narrow" panose="020B0606020202030204" pitchFamily="34" charset="0"/>
                          <a:ea typeface="+mn-ea"/>
                          <a:cs typeface="+mn-cs"/>
                        </a:rPr>
                        <a:t>Apresentação da obra, do autor e do subgênero (ex.: fantasia, distopia, romance de formação).</a:t>
                      </a:r>
                    </a:p>
                    <a:p>
                      <a:pPr marL="0" lvl="0" indent="0" algn="just"/>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Resumo estruturado: </a:t>
                      </a:r>
                      <a:r>
                        <a:rPr lang="pt-BR" sz="2400" b="0" kern="1200" dirty="0">
                          <a:solidFill>
                            <a:schemeClr val="tx1"/>
                          </a:solidFill>
                          <a:effectLst/>
                          <a:latin typeface="Arial Narrow" panose="020B0606020202030204" pitchFamily="34" charset="0"/>
                          <a:ea typeface="+mn-ea"/>
                          <a:cs typeface="+mn-cs"/>
                        </a:rPr>
                        <a:t>Uma breve sinopse do enredo que revela a premissa sem dar </a:t>
                      </a:r>
                      <a:r>
                        <a:rPr lang="pt-BR" sz="2400" b="0" i="1" kern="1200" dirty="0">
                          <a:solidFill>
                            <a:schemeClr val="tx1"/>
                          </a:solidFill>
                          <a:effectLst/>
                          <a:latin typeface="Arial Narrow" panose="020B0606020202030204" pitchFamily="34" charset="0"/>
                          <a:ea typeface="+mn-ea"/>
                          <a:cs typeface="+mn-cs"/>
                        </a:rPr>
                        <a:t>spoilers</a:t>
                      </a:r>
                      <a:r>
                        <a:rPr lang="pt-BR" sz="2400" b="0" kern="1200" dirty="0">
                          <a:solidFill>
                            <a:schemeClr val="tx1"/>
                          </a:solidFill>
                          <a:effectLst/>
                          <a:latin typeface="Arial Narrow" panose="020B0606020202030204" pitchFamily="34" charset="0"/>
                          <a:ea typeface="+mn-ea"/>
                          <a:cs typeface="+mn-cs"/>
                        </a:rPr>
                        <a:t> dos grandes clímaxes ou do final.</a:t>
                      </a:r>
                    </a:p>
                    <a:p>
                      <a:pPr marL="0" lvl="0" indent="0" algn="just"/>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Análise crítica: </a:t>
                      </a:r>
                      <a:r>
                        <a:rPr lang="pt-BR" sz="2400" b="0" kern="1200" dirty="0">
                          <a:solidFill>
                            <a:schemeClr val="tx1"/>
                          </a:solidFill>
                          <a:effectLst/>
                          <a:latin typeface="Arial Narrow" panose="020B0606020202030204" pitchFamily="34" charset="0"/>
                          <a:ea typeface="+mn-ea"/>
                          <a:cs typeface="+mn-cs"/>
                        </a:rPr>
                        <a:t>O coração da resenha. Avalia a construção das personagens (se são cativantes e verossímeis), o ritmo da narrativa, a originalidade da trama e a escrita do autor.</a:t>
                      </a:r>
                    </a:p>
                  </a:txBody>
                  <a:tcPr>
                    <a:lnL w="38100" cap="flat" cmpd="sng" algn="ctr">
                      <a:solidFill>
                        <a:srgbClr val="FF99FF"/>
                      </a:solidFill>
                      <a:prstDash val="solid"/>
                      <a:round/>
                      <a:headEnd type="none" w="med" len="med"/>
                      <a:tailEnd type="none" w="med" len="med"/>
                    </a:lnL>
                    <a:lnR w="38100" cap="flat" cmpd="sng" algn="ctr">
                      <a:solidFill>
                        <a:srgbClr val="FF99FF"/>
                      </a:solidFill>
                      <a:prstDash val="solid"/>
                      <a:round/>
                      <a:headEnd type="none" w="med" len="med"/>
                      <a:tailEnd type="none" w="med" len="med"/>
                    </a:lnR>
                    <a:lnT w="38100" cap="flat" cmpd="sng" algn="ctr">
                      <a:solidFill>
                        <a:srgbClr val="FF99FF"/>
                      </a:solidFill>
                      <a:prstDash val="solid"/>
                      <a:round/>
                      <a:headEnd type="none" w="med" len="med"/>
                      <a:tailEnd type="none" w="med" len="med"/>
                    </a:lnT>
                    <a:lnB w="38100" cap="flat" cmpd="sng" algn="ctr">
                      <a:solidFill>
                        <a:srgbClr val="FF99FF"/>
                      </a:solidFill>
                      <a:prstDash val="solid"/>
                      <a:round/>
                      <a:headEnd type="none" w="med" len="med"/>
                      <a:tailEnd type="none" w="med" len="med"/>
                    </a:lnB>
                    <a:lnTlToBr w="12700" cmpd="sng">
                      <a:noFill/>
                      <a:prstDash val="solid"/>
                    </a:lnTlToBr>
                    <a:lnBlToTr w="12700" cmpd="sng">
                      <a:noFill/>
                      <a:prstDash val="solid"/>
                    </a:lnBlToTr>
                    <a:solidFill>
                      <a:srgbClr val="FFE5FF"/>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592188"/>
            <a:ext cx="2483221"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618327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411248508"/>
              </p:ext>
            </p:extLst>
          </p:nvPr>
        </p:nvGraphicFramePr>
        <p:xfrm>
          <a:off x="345141" y="889609"/>
          <a:ext cx="11501717" cy="15544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lvl="0" indent="0" algn="just"/>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Avaliação temática: </a:t>
                      </a:r>
                      <a:r>
                        <a:rPr lang="pt-BR" sz="2400" b="0" kern="1200" dirty="0">
                          <a:solidFill>
                            <a:schemeClr val="tx1"/>
                          </a:solidFill>
                          <a:effectLst/>
                          <a:latin typeface="Arial Narrow" panose="020B0606020202030204" pitchFamily="34" charset="0"/>
                          <a:ea typeface="+mn-ea"/>
                          <a:cs typeface="+mn-cs"/>
                        </a:rPr>
                        <a:t>Como o livro aborda as angústias do amadurecimento, identidade ou questões sociais pertinentes à juventude.</a:t>
                      </a:r>
                    </a:p>
                    <a:p>
                      <a:pPr marL="0" indent="0" algn="just"/>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Conclusão opinativa: </a:t>
                      </a:r>
                      <a:r>
                        <a:rPr lang="pt-BR" sz="2400" b="0" kern="1200" dirty="0">
                          <a:solidFill>
                            <a:schemeClr val="tx1"/>
                          </a:solidFill>
                          <a:effectLst/>
                          <a:latin typeface="Arial Narrow" panose="020B0606020202030204" pitchFamily="34" charset="0"/>
                          <a:ea typeface="+mn-ea"/>
                          <a:cs typeface="+mn-cs"/>
                        </a:rPr>
                        <a:t>Um veredito final, indicando os pontos positivos e negativos, e recomendando (ou não) o livro para perfis específicos de leitores.</a:t>
                      </a:r>
                    </a:p>
                  </a:txBody>
                  <a:tcPr>
                    <a:lnL w="38100" cap="flat" cmpd="sng" algn="ctr">
                      <a:solidFill>
                        <a:srgbClr val="FF99FF"/>
                      </a:solidFill>
                      <a:prstDash val="solid"/>
                      <a:round/>
                      <a:headEnd type="none" w="med" len="med"/>
                      <a:tailEnd type="none" w="med" len="med"/>
                    </a:lnL>
                    <a:lnR w="38100" cap="flat" cmpd="sng" algn="ctr">
                      <a:solidFill>
                        <a:srgbClr val="FF99FF"/>
                      </a:solidFill>
                      <a:prstDash val="solid"/>
                      <a:round/>
                      <a:headEnd type="none" w="med" len="med"/>
                      <a:tailEnd type="none" w="med" len="med"/>
                    </a:lnR>
                    <a:lnT w="38100" cap="flat" cmpd="sng" algn="ctr">
                      <a:solidFill>
                        <a:srgbClr val="FF99FF"/>
                      </a:solidFill>
                      <a:prstDash val="solid"/>
                      <a:round/>
                      <a:headEnd type="none" w="med" len="med"/>
                      <a:tailEnd type="none" w="med" len="med"/>
                    </a:lnT>
                    <a:lnB w="38100" cap="flat" cmpd="sng" algn="ctr">
                      <a:solidFill>
                        <a:srgbClr val="FF99FF"/>
                      </a:solidFill>
                      <a:prstDash val="solid"/>
                      <a:round/>
                      <a:headEnd type="none" w="med" len="med"/>
                      <a:tailEnd type="none" w="med" len="med"/>
                    </a:lnB>
                    <a:lnTlToBr w="12700" cmpd="sng">
                      <a:noFill/>
                      <a:prstDash val="solid"/>
                    </a:lnTlToBr>
                    <a:lnBlToTr w="12700" cmpd="sng">
                      <a:noFill/>
                      <a:prstDash val="solid"/>
                    </a:lnBlToTr>
                    <a:solidFill>
                      <a:srgbClr val="FFE5FF"/>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7ABFBA2D-58F5-ABF9-6E24-8FA32732941E}"/>
              </a:ext>
            </a:extLst>
          </p:cNvPr>
          <p:cNvSpPr txBox="1"/>
          <p:nvPr/>
        </p:nvSpPr>
        <p:spPr>
          <a:xfrm>
            <a:off x="345141" y="2781122"/>
            <a:ext cx="11501716" cy="1938992"/>
          </a:xfrm>
          <a:prstGeom prst="rect">
            <a:avLst/>
          </a:prstGeom>
          <a:solidFill>
            <a:schemeClr val="accent6">
              <a:lumMod val="20000"/>
              <a:lumOff val="80000"/>
            </a:schemeClr>
          </a:solidFill>
        </p:spPr>
        <p:txBody>
          <a:bodyPr wrap="square">
            <a:spAutoFit/>
          </a:bodyPr>
          <a:lstStyle/>
          <a:p>
            <a:pPr indent="538163" algn="just"/>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você já teve que mudar e ir morar em um lugar novo, sem conhecer ninguém e ter que usar a imaginação para superar momentos difíceis? Pois é, vamos conhecer a Anne Shirley, uma menina órfã, muito inteligente, imaginativa e falante, que vai morar em uma nova família e precisa aprender a lidar com desafios, amizades e sentimentos. Vamos conhecer mais sobre ela???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5447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BA041AB-AF75-61F5-E126-1E8685C88A59}"/>
              </a:ext>
            </a:extLst>
          </p:cNvPr>
          <p:cNvSpPr txBox="1"/>
          <p:nvPr/>
        </p:nvSpPr>
        <p:spPr>
          <a:xfrm>
            <a:off x="318247" y="790364"/>
            <a:ext cx="11555506" cy="1762021"/>
          </a:xfrm>
          <a:prstGeom prst="rect">
            <a:avLst/>
          </a:prstGeom>
          <a:noFill/>
        </p:spPr>
        <p:txBody>
          <a:bodyPr wrap="square">
            <a:spAutoFit/>
          </a:bodyPr>
          <a:lstStyle/>
          <a:p>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5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Por que precisamos ler Anne de Green Gables?</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Por Gabriela </a:t>
            </a:r>
            <a:r>
              <a:rPr lang="pt-BR" sz="2000" kern="100" dirty="0" err="1">
                <a:effectLst/>
                <a:latin typeface="Arial Narrow" panose="020B0606020202030204" pitchFamily="34" charset="0"/>
                <a:ea typeface="Aptos" panose="020B0004020202020204" pitchFamily="34" charset="0"/>
                <a:cs typeface="Times New Roman" panose="02020603050405020304" pitchFamily="18" charset="0"/>
              </a:rPr>
              <a:t>Traversim</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Constantino</a:t>
            </a:r>
          </a:p>
        </p:txBody>
      </p:sp>
      <p:sp>
        <p:nvSpPr>
          <p:cNvPr id="7" name="CaixaDeTexto 6">
            <a:extLst>
              <a:ext uri="{FF2B5EF4-FFF2-40B4-BE49-F238E27FC236}">
                <a16:creationId xmlns:a16="http://schemas.microsoft.com/office/drawing/2014/main" id="{702BD787-70E9-6CD6-5DB4-7DC356F871B1}"/>
              </a:ext>
            </a:extLst>
          </p:cNvPr>
          <p:cNvSpPr txBox="1"/>
          <p:nvPr/>
        </p:nvSpPr>
        <p:spPr>
          <a:xfrm>
            <a:off x="318247" y="2552385"/>
            <a:ext cx="11555506" cy="3985706"/>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Anne de Green Gables é um clássico da literatura infantojuvenil norte-americana, isto é fato. Anne foi comparada com Pollyanna, livro escrito por Eleanor H. Porter, por seu jeito meigo de encarar a vida. Recentemente, este clássico foi adaptado para a televisão pela Netflix, em três temporadas. Intriga saber por que, mesmo depois de tantos anos, Anne Shirley continua no imaginário dos jovens? Existe um motivo: Anne é uma personagem à frente de seu tempo, um modelo a ser seguido, por pessoas de todas as idades.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jovem Anne, personagem dos romances escritos por Lucy Maud Montgomery, é uma menina que se tornou órfã muito cedo e acabou sendo adotada por um casal de irmãos, Marilla e Matthew Cuthbert. Fadada ao drama, Anne não perde a oportunidade de trazer um teor shakespeariano às suas vivências,.</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sempre caindo em lágrimas, quando algo de ruim lhe acontece, ou imaginando romances de belas donzelas e bravos cavaleiros, para distrair-se de sua vida no orfanato. Depois de mudar-se para a região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44993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702BD787-70E9-6CD6-5DB4-7DC356F871B1}"/>
              </a:ext>
            </a:extLst>
          </p:cNvPr>
          <p:cNvSpPr txBox="1"/>
          <p:nvPr/>
        </p:nvSpPr>
        <p:spPr>
          <a:xfrm>
            <a:off x="318247" y="806620"/>
            <a:ext cx="11555506" cy="5755422"/>
          </a:xfrm>
          <a:prstGeom prst="rect">
            <a:avLst/>
          </a:prstGeom>
          <a:noFill/>
        </p:spPr>
        <p:txBody>
          <a:bodyPr wrap="square">
            <a:spAutoFit/>
          </a:bodyPr>
          <a:lstStyle/>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de Avonlea, Anne começa a estudar, embora já soubesse ler, conhece e faz amizade com crianças de sua idade e passa a ter relacionamentos saudáveis com todos aqueles que estão ao seu redor. E é a partir da leitura, que Anne consegue superar seus dramas e pesares.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Anne de Green Gables é uma leitora ávida: ela cita autores como se os tivessem lido segundos atrás; sabe na ponta da língua o nome de personagens dos mais variados romances de cavalaria da época e não perde nunca a vontade de devorar livros atrás de livros. Por isso tem uma imaginação fértil, muito criativa. Por meio desta vivacidade adquirida das leituras, Anne conquista os irmãos Cuthbert, com histórias e mais histórias tagareladas.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tagarelice, somada aos cabelos vermelhos, nos faz lembrar uma personagem muito especial da literatura brasileira: a boneca Emília, de Monteiro Lobato. Tanto Anne, quanto Emília são travessas e acabam soltando a língua quando não deveriam, mas é por intermédio das palavras e das histórias, que ambas entendem como a vida é. Apesar de falar pelos cotovelos, Anne e Emília nos ensinam algo sobre o poder da palavra e do conhecimento: estes podem mudar a nossa realidade.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Nos tempos atuais, nunca se fez tão necessária a leitura crítica e o discernimento adquirido pela leitura; ao ler Anne de Green Gables, entramos em um mundo em que a grandeza e a vitória se dão pelo bom uso do conhecimento e da palavra. Anne ganha liberdade quando supera seu medo de ser quem</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145225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702BD787-70E9-6CD6-5DB4-7DC356F871B1}"/>
              </a:ext>
            </a:extLst>
          </p:cNvPr>
          <p:cNvSpPr txBox="1"/>
          <p:nvPr/>
        </p:nvSpPr>
        <p:spPr>
          <a:xfrm>
            <a:off x="318247" y="915190"/>
            <a:ext cx="11555506" cy="5509200"/>
          </a:xfrm>
          <a:prstGeom prst="rect">
            <a:avLst/>
          </a:prstGeom>
          <a:noFill/>
        </p:spPr>
        <p:txBody>
          <a:bodyPr wrap="square">
            <a:spAutoFit/>
          </a:bodyPr>
          <a:lstStyle/>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realmente é: uma menina cheia de conhecimentos e com muita vontade de aprender. Outra menina que me vem à mente quando lembro de Anne, é a Greta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Thunberg</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Ruiva e de trancinhas, a menina que é ativista pelo meio ambiente, também fala coisas que supostamente meninas de sua idade não deveriam falar e, com isso, ganhou a atenção do mundo todo para causas climáticas e que são relevantes para a população mundial. Infelizmente, assim como Anne, Greta foi julgada pelos adultos por “falar demais”, como se as crianças e os jovens não devessem argumentar e lutar por aquilo que realmente acreditam.</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Anne [...] é peralta e adora aventuras. Acaba se metendo em confusões com seus amigos ao lutar por uma causa: a educação.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Apesar de ter sido escrito em 1900, Anne de Green Gables é um romance atemporal. Existem milhares de “Annes” habitando jovens e adultos, meninos e meninas, prontos para falar e serem ouvidos pelos “mais velhos” e mudar o mundo. Pessoas com paixão e vontade de lutar por aquilo que acreditam. E que devem se aceitar, da forma como são. Porque, assim como as meninas faladeiras e ruivinhas de outros livros marcaram gerações, farão história na vida de muitas pessoas com seu jeito único de ser.</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0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500" i="1" kern="100" dirty="0">
                <a:effectLst/>
                <a:latin typeface="Arial Narrow" panose="020B0606020202030204" pitchFamily="34" charset="0"/>
                <a:ea typeface="Aptos" panose="020B0004020202020204" pitchFamily="34" charset="0"/>
                <a:cs typeface="Times New Roman" panose="02020603050405020304" pitchFamily="18" charset="0"/>
              </a:rPr>
              <a:t>Gabriela </a:t>
            </a:r>
            <a:r>
              <a:rPr lang="pt-BR" sz="1500" i="1" kern="100" dirty="0" err="1">
                <a:effectLst/>
                <a:latin typeface="Arial Narrow" panose="020B0606020202030204" pitchFamily="34" charset="0"/>
                <a:ea typeface="Aptos" panose="020B0004020202020204" pitchFamily="34" charset="0"/>
                <a:cs typeface="Times New Roman" panose="02020603050405020304" pitchFamily="18" charset="0"/>
              </a:rPr>
              <a:t>Traversim</a:t>
            </a:r>
            <a:r>
              <a:rPr lang="pt-BR" sz="1500" i="1" kern="100" dirty="0">
                <a:effectLst/>
                <a:latin typeface="Arial Narrow" panose="020B0606020202030204" pitchFamily="34" charset="0"/>
                <a:ea typeface="Aptos" panose="020B0004020202020204" pitchFamily="34" charset="0"/>
                <a:cs typeface="Times New Roman" panose="02020603050405020304" pitchFamily="18" charset="0"/>
              </a:rPr>
              <a:t> Constantino é gestora da Biblioteca do Colégio Uirapuru, licenciada em Pedagogia pela Universidade Federal de São Carlos, campus Sorocaba, e estudante de biblioteconomia pelo Centro Universitário </a:t>
            </a:r>
            <a:r>
              <a:rPr lang="pt-BR" sz="1500" i="1" kern="100" dirty="0" err="1">
                <a:effectLst/>
                <a:latin typeface="Arial Narrow" panose="020B0606020202030204" pitchFamily="34" charset="0"/>
                <a:ea typeface="Aptos" panose="020B0004020202020204" pitchFamily="34" charset="0"/>
                <a:cs typeface="Times New Roman" panose="02020603050405020304" pitchFamily="18" charset="0"/>
              </a:rPr>
              <a:t>Claretiano</a:t>
            </a:r>
            <a:r>
              <a:rPr lang="pt-BR" sz="15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https://www.bloguirapuru.com/post/por-que-precisamos-ler-</a:t>
            </a:r>
            <a:r>
              <a:rPr lang="pt-BR" sz="1300" kern="100" dirty="0" err="1">
                <a:effectLst/>
                <a:latin typeface="Arial Narrow" panose="020B0606020202030204" pitchFamily="34" charset="0"/>
                <a:ea typeface="Aptos" panose="020B0004020202020204" pitchFamily="34" charset="0"/>
                <a:cs typeface="Times New Roman" panose="02020603050405020304" pitchFamily="18" charset="0"/>
              </a:rPr>
              <a:t>anne</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-de-</a:t>
            </a:r>
            <a:r>
              <a:rPr lang="pt-BR" sz="1300" kern="100" dirty="0" err="1">
                <a:effectLst/>
                <a:latin typeface="Arial Narrow" panose="020B0606020202030204" pitchFamily="34" charset="0"/>
                <a:ea typeface="Aptos" panose="020B0004020202020204" pitchFamily="34" charset="0"/>
                <a:cs typeface="Times New Roman" panose="02020603050405020304" pitchFamily="18" charset="0"/>
              </a:rPr>
              <a:t>green</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1300" kern="100" dirty="0" err="1">
                <a:effectLst/>
                <a:latin typeface="Arial Narrow" panose="020B0606020202030204" pitchFamily="34" charset="0"/>
                <a:ea typeface="Aptos" panose="020B0004020202020204" pitchFamily="34" charset="0"/>
                <a:cs typeface="Times New Roman" panose="02020603050405020304" pitchFamily="18" charset="0"/>
              </a:rPr>
              <a:t>gables</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 Acesso em: 25 maio 2026. Adaptado.</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00184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F70E042-4798-0506-15E7-36467D658AC4}"/>
              </a:ext>
            </a:extLst>
          </p:cNvPr>
          <p:cNvSpPr txBox="1"/>
          <p:nvPr/>
        </p:nvSpPr>
        <p:spPr>
          <a:xfrm>
            <a:off x="322729" y="845595"/>
            <a:ext cx="11546542" cy="5516895"/>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gênero “resenha crítica” é um texto proveniente do universo jornalístico, de caráter opinativo, no qual o autor tem como principal objetivo apresentar e analisar com criticidade uma determinada produção cultural a fim de influenciar o interlocutor a consumir esse produto, que muitas vezes pode ser ou não, recomendado.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No texto lido, qual é a obra resenhada e o nome do(a) resenhista?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Qual é o tema/assunto do texto?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450215" algn="l"/>
              </a:tabLst>
            </a:pPr>
            <a:r>
              <a:rPr lang="pt-BR" sz="2350" b="1" kern="100" spc="1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a:t>
            </a:r>
            <a:r>
              <a:rPr lang="pt-BR" sz="2350" kern="100" spc="15"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Open Sans" panose="020B0606030504020204" pitchFamily="34" charset="0"/>
              </a:rPr>
              <a:t>A </a:t>
            </a:r>
            <a:r>
              <a:rPr lang="pt-BR" sz="2350" b="1" kern="100" dirty="0">
                <a:effectLst/>
                <a:latin typeface="Arial Narrow" panose="020B0606020202030204" pitchFamily="34" charset="0"/>
                <a:ea typeface="Aptos" panose="020B0004020202020204" pitchFamily="34" charset="0"/>
                <a:cs typeface="Open Sans" panose="020B0606030504020204" pitchFamily="34" charset="0"/>
              </a:rPr>
              <a:t>resenha crítica</a:t>
            </a:r>
            <a:r>
              <a:rPr lang="pt-BR" sz="2350" kern="100" dirty="0">
                <a:effectLst/>
                <a:latin typeface="Arial Narrow" panose="020B0606020202030204" pitchFamily="34" charset="0"/>
                <a:ea typeface="Aptos" panose="020B0004020202020204" pitchFamily="34" charset="0"/>
                <a:cs typeface="Open Sans" panose="020B0606030504020204" pitchFamily="34" charset="0"/>
              </a:rPr>
              <a:t> é um gênero textual de caráter técnico, que analisa e descreve os principais pontos de uma obra (livro, filme, peça de teatro, show, exposição etc.), para facilitar a transmissão de conteúdo para um outro leitor. Sua função social é comentar e avaliar obras e espetáculos para que o leitor possa ter informações e avaliações. D</a:t>
            </a:r>
            <a:r>
              <a:rPr lang="pt-BR" sz="2350" kern="100" spc="1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essa forma, responda.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450215" algn="l"/>
              </a:tabLst>
            </a:pPr>
            <a:r>
              <a:rPr lang="pt-BR" sz="2350" kern="100" spc="1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Quais são os elementos que, geralmente, compõem a estrutura de uma resenha?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90170" algn="l"/>
                <a:tab pos="180340" algn="l"/>
              </a:tabLst>
            </a:pPr>
            <a:r>
              <a:rPr lang="pt-BR"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E a resenha crítica "</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Por que precisamos ler Anne de Green Gables?</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apresenta quais elementos?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740809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8BC4D74-A8C7-3FA2-4E55-45E6C6A65080}"/>
              </a:ext>
            </a:extLst>
          </p:cNvPr>
          <p:cNvSpPr txBox="1"/>
          <p:nvPr/>
        </p:nvSpPr>
        <p:spPr>
          <a:xfrm>
            <a:off x="331694" y="872581"/>
            <a:ext cx="11510682" cy="3652988"/>
          </a:xfrm>
          <a:prstGeom prst="rect">
            <a:avLst/>
          </a:prstGeom>
          <a:noFill/>
        </p:spPr>
        <p:txBody>
          <a:bodyPr wrap="square">
            <a:spAutoFit/>
          </a:bodyPr>
          <a:lstStyle/>
          <a:p>
            <a:pPr algn="just">
              <a:lnSpc>
                <a:spcPct val="110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texto que você leu é um/uma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notícia sobre a publicação do livro </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Anne de Green Gables.</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artigo de opinião sobre a autora do livro </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Anne de Green Gables</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 resenha crítica do livro </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Anne de Green Gables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de Lucy M. Montgomery.</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(D) crônica argumentativa sobre o livro</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 Anne de Green Gables</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de Lucy M. Montgomery.</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Ao expor as mais diferentes informações sobre o livro, a resenhista vai revelando sua opinião sobre a obra Anne de Green Gables. Essa opinião é, predominantemente, favorável ou desfavorável ao livro resenhado? Transcreva trechos do texto que assegure sua resposta.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527932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E968D6B2-3987-B6DF-7435-33D1DCB88620}"/>
              </a:ext>
            </a:extLst>
          </p:cNvPr>
          <p:cNvSpPr txBox="1"/>
          <p:nvPr/>
        </p:nvSpPr>
        <p:spPr>
          <a:xfrm>
            <a:off x="340659" y="854302"/>
            <a:ext cx="11501717" cy="5516895"/>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 resenha crítica é, predominantemente, argumentativa por defender, em sua análise, um ponto de vista acompanhado de argumentos favoráveis ou não sobre um determinado produto cultural. Diante disso, aponte quais os elementos que estão relacionados ao ponto de vista defendido na resenha.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solidFill>
                  <a:srgbClr val="FF0000"/>
                </a:solidFill>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A autora defende que a obra é importante, atual e inspiradora.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solidFill>
                  <a:srgbClr val="FF0000"/>
                </a:solidFill>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O livro </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Anne de Green Gables</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é uma obra, cuja leitura deve ser incentivada.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solidFill>
                  <a:srgbClr val="FF0000"/>
                </a:solidFill>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A obra transmite valores como o amor pela leitura, a educação, o conhecimento, a autonomia, a aceitação de si mesmo e a coragem de defender suas ideias.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7</a:t>
            </a: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Retire do texto trechos que são argumentos os quais comprovam o ponto de vista da autora (resenhista).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 linguagem é importante na resenha crítica porque ajuda o autor a apresentar a obra, expressar sua opinião e convencer o leitor sobre sua avaliação. No texto "</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Por que precisamos ler Anne de Green Gables?</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 autora (resenhista) utiliza, predominantemente, um nível de linguagem formal ou informal? Justifique sua resposta e exemplifique com trechos do texto.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608692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4027976882"/>
              </p:ext>
            </p:extLst>
          </p:nvPr>
        </p:nvGraphicFramePr>
        <p:xfrm>
          <a:off x="373346" y="2472612"/>
          <a:ext cx="11445305" cy="3977640"/>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Etapa 3</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400" b="1" kern="1200" dirty="0">
                          <a:solidFill>
                            <a:schemeClr val="tx1"/>
                          </a:solidFill>
                          <a:effectLst/>
                          <a:latin typeface="Arial Narrow" panose="020B0606020202030204" pitchFamily="34" charset="0"/>
                          <a:ea typeface="+mn-ea"/>
                          <a:cs typeface="+mn-cs"/>
                        </a:rPr>
                        <a:t>1. 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8" name="CaixaDeTexto 7">
            <a:extLst>
              <a:ext uri="{FF2B5EF4-FFF2-40B4-BE49-F238E27FC236}">
                <a16:creationId xmlns:a16="http://schemas.microsoft.com/office/drawing/2014/main" id="{EBB29F7F-8F90-866F-1FC2-9249AF903962}"/>
              </a:ext>
            </a:extLst>
          </p:cNvPr>
          <p:cNvSpPr txBox="1"/>
          <p:nvPr/>
        </p:nvSpPr>
        <p:spPr>
          <a:xfrm>
            <a:off x="373346" y="3203057"/>
            <a:ext cx="7610088" cy="2623795"/>
          </a:xfrm>
          <a:prstGeom prst="rect">
            <a:avLst/>
          </a:prstGeom>
          <a:noFill/>
        </p:spPr>
        <p:txBody>
          <a:bodyPr wrap="square">
            <a:spAutoFit/>
          </a:bodyPr>
          <a:lstStyle/>
          <a:p>
            <a:pPr marL="9525"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que caracteriza uma resenha crítica? Qual a importância do ponto de vista do resenhista na resenha crítica?</a:t>
            </a:r>
          </a:p>
          <a:p>
            <a:pPr marL="9525"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Você costuma ler resenhas antes de conhecer a obra?</a:t>
            </a:r>
          </a:p>
          <a:p>
            <a:pPr marL="9525"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Se você tivesse que explicar para alguém o que é uma </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resenha crítica</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que diria?</a:t>
            </a:r>
          </a:p>
          <a:p>
            <a:pPr marL="9525"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Você já mudou de opinião sobre uma obra após ouvir a opinião de outra pessoa?</a:t>
            </a:r>
          </a:p>
        </p:txBody>
      </p:sp>
      <p:sp>
        <p:nvSpPr>
          <p:cNvPr id="9" name="Caixa de Texto 2">
            <a:extLst>
              <a:ext uri="{FF2B5EF4-FFF2-40B4-BE49-F238E27FC236}">
                <a16:creationId xmlns:a16="http://schemas.microsoft.com/office/drawing/2014/main" id="{ABACC60B-CCD7-D084-B196-7396D0EC5ADA}"/>
              </a:ext>
            </a:extLst>
          </p:cNvPr>
          <p:cNvSpPr txBox="1">
            <a:spLocks noChangeArrowheads="1"/>
          </p:cNvSpPr>
          <p:nvPr/>
        </p:nvSpPr>
        <p:spPr bwMode="auto">
          <a:xfrm>
            <a:off x="8881064" y="5402526"/>
            <a:ext cx="2870715" cy="292388"/>
          </a:xfrm>
          <a:prstGeom prst="rect">
            <a:avLst/>
          </a:prstGeom>
          <a:noFill/>
          <a:ln w="9525">
            <a:noFill/>
            <a:miter lim="800000"/>
            <a:headEnd/>
            <a:tailEnd/>
          </a:ln>
        </p:spPr>
        <p:txBody>
          <a:bodyPr rot="0" vert="horz" wrap="square" lIns="91440" tIns="45720" rIns="91440" bIns="45720" anchor="t" anchorCtr="0">
            <a:spAutoFit/>
          </a:bodyPr>
          <a:lstStyle/>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Imagem criada por IA.</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6" name="Imagem 5">
            <a:extLst>
              <a:ext uri="{FF2B5EF4-FFF2-40B4-BE49-F238E27FC236}">
                <a16:creationId xmlns:a16="http://schemas.microsoft.com/office/drawing/2014/main" id="{4E4D52C4-B9C9-A83E-B953-4C9853F05DB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50306" y="2574407"/>
            <a:ext cx="3669711" cy="2838292"/>
          </a:xfrm>
          <a:prstGeom prst="rect">
            <a:avLst/>
          </a:prstGeom>
          <a:noFill/>
          <a:ln>
            <a:noFill/>
          </a:ln>
        </p:spPr>
      </p:pic>
      <p:sp>
        <p:nvSpPr>
          <p:cNvPr id="11" name="CaixaDeTexto 10">
            <a:extLst>
              <a:ext uri="{FF2B5EF4-FFF2-40B4-BE49-F238E27FC236}">
                <a16:creationId xmlns:a16="http://schemas.microsoft.com/office/drawing/2014/main" id="{D03B1E34-B30F-1B5A-2F8D-2E220F55BEF7}"/>
              </a:ext>
            </a:extLst>
          </p:cNvPr>
          <p:cNvSpPr txBox="1"/>
          <p:nvPr/>
        </p:nvSpPr>
        <p:spPr>
          <a:xfrm>
            <a:off x="385909" y="5758152"/>
            <a:ext cx="11432742" cy="461665"/>
          </a:xfrm>
          <a:prstGeom prst="rect">
            <a:avLst/>
          </a:prstGeom>
          <a:noFill/>
        </p:spPr>
        <p:txBody>
          <a:bodyPr wrap="square">
            <a:spAutoFit/>
          </a:bodyPr>
          <a:lstStyle/>
          <a:p>
            <a:pPr marL="9525"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Quando você lê/assiste uma obra, tem o costume de indicá-la para alguém?</a:t>
            </a:r>
          </a:p>
        </p:txBody>
      </p:sp>
    </p:spTree>
    <p:extLst>
      <p:ext uri="{BB962C8B-B14F-4D97-AF65-F5344CB8AC3E}">
        <p14:creationId xmlns:p14="http://schemas.microsoft.com/office/powerpoint/2010/main" val="25484194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EEB067-FF97-62A2-64DD-5A9A70405AE2}"/>
              </a:ext>
            </a:extLst>
          </p:cNvPr>
          <p:cNvSpPr txBox="1"/>
          <p:nvPr/>
        </p:nvSpPr>
        <p:spPr>
          <a:xfrm>
            <a:off x="345141" y="1050883"/>
            <a:ext cx="11501717" cy="3436646"/>
          </a:xfrm>
          <a:prstGeom prst="rect">
            <a:avLst/>
          </a:prstGeom>
          <a:solidFill>
            <a:schemeClr val="accent6">
              <a:lumMod val="20000"/>
              <a:lumOff val="80000"/>
            </a:schemeClr>
          </a:solidFill>
        </p:spPr>
        <p:txBody>
          <a:bodyPr wrap="square">
            <a:spAutoFit/>
          </a:bodyPr>
          <a:lstStyle/>
          <a:p>
            <a:pPr indent="538163" algn="just">
              <a:lnSpc>
                <a:spcPct val="114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Estudante, você já parou para pensar em como se escreve um livro? E o que faz um escritor quando escreve histórias, resenhas, poemas? Nesta sequência didática, você conheceu e leu um romance infantojuvenil e uma resenha crítica de um romance infantojuvenil. Agora, na sequência das atividades, seu desafio será produzir uma resenha crítica sobre “A culpa é das estrelas”, que será elaborada como se fosse para ser publicada em um blog. Sua resenha crítica poderá ser lida por adolescentes, jovens, adultos e idosos: não importa a idade, o essencial é convencer e persuadir o leitor, certo? Ah! Não se esqueça de revisar seu texto.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345141" y="942148"/>
            <a:ext cx="11501717" cy="5632311"/>
          </a:xfrm>
          <a:prstGeom prst="rect">
            <a:avLst/>
          </a:prstGeom>
          <a:noFill/>
        </p:spPr>
        <p:txBody>
          <a:bodyPr wrap="square">
            <a:spAutoFit/>
          </a:bodyPr>
          <a:lstStyle/>
          <a:p>
            <a:pPr algn="just"/>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Produção do gênero textual Resenha Crítica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t>
            </a: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Resenha Crítica</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um gênero discursivo, isto é, um texto do campo jornalístico-midiático que tem como principal característica a apresentação e análise crítica de uma obra (produto cultural). Ela tem como finalidade avaliar expondo a opinião do autor da resenha sobre um determinado produto cultural, como um livro, um filme, um documentário entre outros. É um texto que busca persuadir o leitor/consumidor a aceitar/adquirir/consumir ou não, esse produto. Para isso, faz uso de argumentos e informações para defender um ponto de vista. É possível encontrar a resenha crítica tanto em textos escritos veiculados em jornais impressos ou mídias digitais quanto em podcasts ou publicações audiovisuais nas redes sociais ou em serviços de mensagem instantânea. Por ser um texto de base argumentativa, prevalecem nele a concisão, a linguagem denotativa e o uso da norma-padrão da língua.</a:t>
            </a:r>
          </a:p>
          <a:p>
            <a:pPr algn="just"/>
            <a:endParaRPr lang="pt-BR" sz="24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Com base nos conhecimentos que você já tem sobre o gênero em estudo, na leitura do fragmento (A culpa é das estrelas) e no texto motivador, escreva uma “resenha crítica” sobre o romance infantojuvenil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“A culpa é das estrelas”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para ser publicada em um blog</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065238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4CCF03-BA78-2FD2-B424-670459E2EC71}"/>
              </a:ext>
            </a:extLst>
          </p:cNvPr>
          <p:cNvSpPr txBox="1"/>
          <p:nvPr/>
        </p:nvSpPr>
        <p:spPr>
          <a:xfrm>
            <a:off x="349623" y="759418"/>
            <a:ext cx="11483788" cy="446276"/>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Leia o texto motivador</a:t>
            </a:r>
            <a:r>
              <a:rPr lang="pt-BR" sz="2300" dirty="0">
                <a:latin typeface="Arial Narrow" panose="020B0606020202030204" pitchFamily="34" charset="0"/>
                <a:ea typeface="Aptos" panose="020B0004020202020204" pitchFamily="34" charset="0"/>
                <a:cs typeface="Times New Roman" panose="02020603050405020304" pitchFamily="18" charset="0"/>
              </a:rPr>
              <a:t>.</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Imagem 1" descr="A CULPA É DAS ESTRELAS - GREEN, JOHN | Livraria Martins Fontes">
            <a:extLst>
              <a:ext uri="{FF2B5EF4-FFF2-40B4-BE49-F238E27FC236}">
                <a16:creationId xmlns:a16="http://schemas.microsoft.com/office/drawing/2014/main" id="{9AB29D74-D8BD-6141-8F89-7DDCE51536C6}"/>
              </a:ext>
            </a:extLst>
          </p:cNvPr>
          <p:cNvPicPr>
            <a:picLocks noChangeAspect="1"/>
          </p:cNvPicPr>
          <p:nvPr/>
        </p:nvPicPr>
        <p:blipFill rotWithShape="1">
          <a:blip r:embed="rId2">
            <a:extLst>
              <a:ext uri="{28A0092B-C50C-407E-A947-70E740481C1C}">
                <a14:useLocalDpi xmlns:a14="http://schemas.microsoft.com/office/drawing/2010/main" val="0"/>
              </a:ext>
            </a:extLst>
          </a:blip>
          <a:srcRect l="15606" r="15905"/>
          <a:stretch>
            <a:fillRect/>
          </a:stretch>
        </p:blipFill>
        <p:spPr bwMode="auto">
          <a:xfrm>
            <a:off x="349624" y="1378450"/>
            <a:ext cx="2931458" cy="4091035"/>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07CEA877-7780-E973-201C-C93405823585}"/>
              </a:ext>
            </a:extLst>
          </p:cNvPr>
          <p:cNvSpPr txBox="1"/>
          <p:nvPr/>
        </p:nvSpPr>
        <p:spPr>
          <a:xfrm>
            <a:off x="3370729" y="1378451"/>
            <a:ext cx="8462682" cy="4339650"/>
          </a:xfrm>
          <a:prstGeom prst="rect">
            <a:avLst/>
          </a:prstGeom>
          <a:noFill/>
        </p:spPr>
        <p:txBody>
          <a:bodyPr wrap="square">
            <a:spAutoFit/>
          </a:bodyPr>
          <a:lstStyle/>
          <a:p>
            <a:r>
              <a:rPr lang="pt-BR" sz="2250" b="1" dirty="0">
                <a:effectLst/>
                <a:latin typeface="Arial Narrow" panose="020B0606020202030204" pitchFamily="34" charset="0"/>
                <a:ea typeface="Aptos" panose="020B0004020202020204" pitchFamily="34" charset="0"/>
                <a:cs typeface="Times New Roman" panose="02020603050405020304" pitchFamily="18" charset="0"/>
              </a:rPr>
              <a:t>Título original:</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The </a:t>
            </a:r>
            <a:r>
              <a:rPr lang="pt-BR" sz="2250" dirty="0" err="1">
                <a:effectLst/>
                <a:latin typeface="Arial Narrow" panose="020B0606020202030204" pitchFamily="34" charset="0"/>
                <a:ea typeface="Aptos" panose="020B0004020202020204" pitchFamily="34" charset="0"/>
                <a:cs typeface="Times New Roman" panose="02020603050405020304" pitchFamily="18" charset="0"/>
              </a:rPr>
              <a:t>Fault</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in </a:t>
            </a:r>
            <a:r>
              <a:rPr lang="pt-BR" sz="2250" dirty="0" err="1">
                <a:effectLst/>
                <a:latin typeface="Arial Narrow" panose="020B0606020202030204" pitchFamily="34" charset="0"/>
                <a:ea typeface="Aptos" panose="020B0004020202020204" pitchFamily="34" charset="0"/>
                <a:cs typeface="Times New Roman" panose="02020603050405020304" pitchFamily="18" charset="0"/>
              </a:rPr>
              <a:t>Our</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Stars</a:t>
            </a:r>
          </a:p>
          <a:p>
            <a:pPr algn="just"/>
            <a:r>
              <a:rPr lang="pt-BR" sz="2250" b="1" kern="100" dirty="0">
                <a:effectLst/>
                <a:latin typeface="Arial Narrow" panose="020B0606020202030204" pitchFamily="34" charset="0"/>
                <a:ea typeface="Aptos" panose="020B0004020202020204" pitchFamily="34" charset="0"/>
                <a:cs typeface="Times New Roman" panose="02020603050405020304" pitchFamily="18" charset="0"/>
              </a:rPr>
              <a:t>Autor:</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John Green</a:t>
            </a:r>
          </a:p>
          <a:p>
            <a:pPr algn="just"/>
            <a:r>
              <a:rPr lang="pt-BR" sz="2250" b="1" kern="100" dirty="0">
                <a:effectLst/>
                <a:latin typeface="Arial Narrow" panose="020B0606020202030204" pitchFamily="34" charset="0"/>
                <a:ea typeface="Aptos" panose="020B0004020202020204" pitchFamily="34" charset="0"/>
                <a:cs typeface="Times New Roman" panose="02020603050405020304" pitchFamily="18" charset="0"/>
              </a:rPr>
              <a:t>Gênero:</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Literatura infantojuvenil, Romance, Drama (Sick-</a:t>
            </a:r>
            <a:r>
              <a:rPr lang="pt-BR" sz="2250" kern="100" dirty="0" err="1">
                <a:effectLst/>
                <a:latin typeface="Arial Narrow" panose="020B0606020202030204" pitchFamily="34" charset="0"/>
                <a:ea typeface="Aptos" panose="020B0004020202020204" pitchFamily="34" charset="0"/>
                <a:cs typeface="Times New Roman" panose="02020603050405020304" pitchFamily="18" charset="0"/>
              </a:rPr>
              <a:t>Lit</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r>
              <a:rPr lang="pt-BR" sz="2250" b="1" kern="100" dirty="0">
                <a:effectLst/>
                <a:latin typeface="Arial Narrow" panose="020B0606020202030204" pitchFamily="34" charset="0"/>
                <a:ea typeface="Aptos" panose="020B0004020202020204" pitchFamily="34" charset="0"/>
                <a:cs typeface="Times New Roman" panose="02020603050405020304" pitchFamily="18" charset="0"/>
              </a:rPr>
              <a:t>Editora (Brasil):</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Editora Intrínseca</a:t>
            </a:r>
          </a:p>
          <a:p>
            <a:pPr algn="just"/>
            <a:r>
              <a:rPr lang="pt-BR" sz="2250" b="1" kern="100" dirty="0">
                <a:effectLst/>
                <a:latin typeface="Arial Narrow" panose="020B0606020202030204" pitchFamily="34" charset="0"/>
                <a:ea typeface="Aptos" panose="020B0004020202020204" pitchFamily="34" charset="0"/>
                <a:cs typeface="Times New Roman" panose="02020603050405020304" pitchFamily="18" charset="0"/>
              </a:rPr>
              <a:t>Ano de publicação original:</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2012</a:t>
            </a:r>
          </a:p>
          <a:p>
            <a:pPr algn="just"/>
            <a:r>
              <a:rPr lang="pt-BR" sz="2250" b="1" kern="100" dirty="0">
                <a:effectLst/>
                <a:latin typeface="Arial Narrow" panose="020B0606020202030204" pitchFamily="34" charset="0"/>
                <a:ea typeface="Aptos" panose="020B0004020202020204" pitchFamily="34" charset="0"/>
                <a:cs typeface="Times New Roman" panose="02020603050405020304" pitchFamily="18" charset="0"/>
              </a:rPr>
              <a:t>Páginas:</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Aproximadamente 288 páginas</a:t>
            </a:r>
          </a:p>
          <a:p>
            <a:pPr algn="just"/>
            <a:r>
              <a:rPr lang="pt-BR" sz="2250" b="1" kern="100" dirty="0">
                <a:effectLst/>
                <a:latin typeface="Arial Narrow" panose="020B0606020202030204" pitchFamily="34" charset="0"/>
                <a:ea typeface="Aptos" panose="020B0004020202020204" pitchFamily="34" charset="0"/>
                <a:cs typeface="Times New Roman" panose="02020603050405020304" pitchFamily="18" charset="0"/>
              </a:rPr>
              <a:t>Adaptação para o cinema:</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Filme lançado em 2014, dirigido por Josh Boone, estrelando </a:t>
            </a:r>
            <a:r>
              <a:rPr lang="pt-BR" sz="2250" kern="100" dirty="0" err="1">
                <a:effectLst/>
                <a:latin typeface="Arial Narrow" panose="020B0606020202030204" pitchFamily="34" charset="0"/>
                <a:ea typeface="Aptos" panose="020B0004020202020204" pitchFamily="34" charset="0"/>
                <a:cs typeface="Times New Roman" panose="02020603050405020304" pitchFamily="18" charset="0"/>
              </a:rPr>
              <a:t>Shailene</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Woodley e Ansel </a:t>
            </a:r>
            <a:r>
              <a:rPr lang="pt-BR" sz="2250" kern="100" dirty="0" err="1">
                <a:effectLst/>
                <a:latin typeface="Arial Narrow" panose="020B0606020202030204" pitchFamily="34" charset="0"/>
                <a:ea typeface="Aptos" panose="020B0004020202020204" pitchFamily="34" charset="0"/>
                <a:cs typeface="Times New Roman" panose="02020603050405020304" pitchFamily="18" charset="0"/>
              </a:rPr>
              <a:t>Elgort</a:t>
            </a:r>
            <a:endParaRPr lang="pt-BR" sz="225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Hazel é uma paciente terminal. Ainda que, por um milagre da medicina, seu tumor tenha encolhido bastante — o que lhe dá a promessa de viver mais alguns anos —, o último capítulo de sua história foi escrito no momento do diagnóstico.</a:t>
            </a:r>
            <a:endParaRPr lang="pt-BR" sz="22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61EC9355-DE67-D426-40BC-BD8F681274BC}"/>
              </a:ext>
            </a:extLst>
          </p:cNvPr>
          <p:cNvSpPr txBox="1"/>
          <p:nvPr/>
        </p:nvSpPr>
        <p:spPr>
          <a:xfrm>
            <a:off x="349623" y="5498417"/>
            <a:ext cx="11483788" cy="1200329"/>
          </a:xfrm>
          <a:prstGeom prst="rect">
            <a:avLst/>
          </a:prstGeom>
          <a:noFill/>
        </p:spPr>
        <p:txBody>
          <a:bodyPr wrap="square">
            <a:spAutoFit/>
          </a:bodyPr>
          <a:lstStyle/>
          <a:p>
            <a:pPr indent="538163" algn="just"/>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Inspirador, corajoso, irreverente e brutal, </a:t>
            </a:r>
            <a:r>
              <a:rPr lang="pt-BR" sz="2250" i="1" kern="100" dirty="0">
                <a:effectLst/>
                <a:latin typeface="Arial Narrow" panose="020B0606020202030204" pitchFamily="34" charset="0"/>
                <a:ea typeface="Aptos" panose="020B0004020202020204" pitchFamily="34" charset="0"/>
                <a:cs typeface="Times New Roman" panose="02020603050405020304" pitchFamily="18" charset="0"/>
              </a:rPr>
              <a:t>A culpa é das estrelas </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é a obra mais ambiciosa e emocionante de John Green, sobre a alegria e a tragédia que é viver e amar. </a:t>
            </a:r>
            <a:endParaRPr lang="pt-BR" sz="225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https://www.martinsfontespaulista.com.br/a-culpa-e-das-estrelas-688093/</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p?srsltid</a:t>
            </a:r>
            <a:r>
              <a:rPr lang="pt-BR" sz="1300" dirty="0">
                <a:effectLst/>
                <a:latin typeface="Arial Narrow" panose="020B0606020202030204" pitchFamily="34" charset="0"/>
                <a:ea typeface="Aptos" panose="020B0004020202020204" pitchFamily="34" charset="0"/>
                <a:cs typeface="Times New Roman" panose="02020603050405020304" pitchFamily="18" charset="0"/>
              </a:rPr>
              <a:t>=AfmBOoorWzoqvvrTb21hQv-Mw_Jsc8luGgCn0CktaN9LRNWnHACiCvkQ. Acesso em: 10 jun. 2026.</a:t>
            </a:r>
            <a:endParaRPr lang="pt-BR" sz="1300" dirty="0"/>
          </a:p>
        </p:txBody>
      </p:sp>
    </p:spTree>
    <p:extLst>
      <p:ext uri="{BB962C8B-B14F-4D97-AF65-F5344CB8AC3E}">
        <p14:creationId xmlns:p14="http://schemas.microsoft.com/office/powerpoint/2010/main" val="23921739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80E607-C3D8-813E-A023-A5D0822201CE}"/>
              </a:ext>
            </a:extLst>
          </p:cNvPr>
          <p:cNvSpPr txBox="1"/>
          <p:nvPr/>
        </p:nvSpPr>
        <p:spPr>
          <a:xfrm>
            <a:off x="331693" y="844947"/>
            <a:ext cx="11537577" cy="2215991"/>
          </a:xfrm>
          <a:prstGeom prst="rect">
            <a:avLst/>
          </a:prstGeom>
          <a:solidFill>
            <a:schemeClr val="accent6">
              <a:lumMod val="20000"/>
              <a:lumOff val="80000"/>
            </a:schemeClr>
          </a:solidFill>
        </p:spPr>
        <p:txBody>
          <a:bodyPr wrap="square">
            <a:spAutoFit/>
          </a:bodyPr>
          <a:lstStyle/>
          <a:p>
            <a:pPr indent="538163"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você participará junto com seu(sua) professor(a) e seus colegas de uma correção/avaliação coletiva. Esse é um momento muito rico no qual juntos(as) vocês farão o aprimoramento da escrita de uma resenha escrita.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Aproveite e acompanhe estes questionamentos que serão feitos pelo seu(sua) professor(a): O título está adequado para uma resenha crítica? Por quê? A narrativa é organizada em primeira ou terceira pessoa? Os argumentos do autor são consistentes/convincentes? São utilizados elementos articuladores do discurso?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F5CED9D8-55CE-C224-4E81-767D5864098E}"/>
              </a:ext>
            </a:extLst>
          </p:cNvPr>
          <p:cNvSpPr txBox="1"/>
          <p:nvPr/>
        </p:nvSpPr>
        <p:spPr>
          <a:xfrm>
            <a:off x="331693" y="3569713"/>
            <a:ext cx="11537577" cy="1508105"/>
          </a:xfrm>
          <a:prstGeom prst="rect">
            <a:avLst/>
          </a:prstGeom>
          <a:solidFill>
            <a:schemeClr val="accent6">
              <a:lumMod val="20000"/>
              <a:lumOff val="80000"/>
            </a:schemeClr>
          </a:solidFill>
        </p:spPr>
        <p:txBody>
          <a:bodyPr wrap="square">
            <a:spAutoFit/>
          </a:bodyPr>
          <a:lstStyle/>
          <a:p>
            <a:pPr indent="270510"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após a escrita do seu texto, com a orientação do seu(sua) professor(a) faça a reescrita. Esse momento é fundamental à escrita. Siga as orientações: leia o seu texto com muita atenção e vá procurando dentro dele, os elementos apontados nas orientações, à medida que for necessário, vá reescrevendo e aprimorando o seu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638363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265515538"/>
              </p:ext>
            </p:extLst>
          </p:nvPr>
        </p:nvGraphicFramePr>
        <p:xfrm>
          <a:off x="340659" y="913247"/>
          <a:ext cx="11492753" cy="5443728"/>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algn="ctr">
                        <a:lnSpc>
                          <a:spcPct val="120000"/>
                        </a:lnSpc>
                        <a:spcAft>
                          <a:spcPts val="0"/>
                        </a:spcAft>
                      </a:pPr>
                      <a:r>
                        <a:rPr lang="pt-BR" sz="2350" b="1" kern="100" dirty="0">
                          <a:solidFill>
                            <a:schemeClr val="tx1"/>
                          </a:solidFill>
                          <a:effectLst/>
                          <a:latin typeface="Arial Narrow" panose="020B0606020202030204" pitchFamily="34" charset="0"/>
                        </a:rPr>
                        <a:t>Orientações para a reescrita</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 texto se reporta de forma pertinente ao tema do produto cultural avaliado? </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 texto apresenta título, contextualização e apresentação do produto cultural avaliado, ponto de vista quanto à questão, recomendação?</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 texto traz informações bibliográficas e alguns dados biográficos mais significativos do autor?</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 texto apresenta um resumo da obra, mostrando as principais ideias de seu autor, respeitadas suas intenções e impressões?</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 texto traz análise bem fundamentada de aspectos relevantes do texto-fonte?</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 texto avalia o produto indicando aspectos positivos ou negativos?</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Você se posiciona claramente em relação a sua escrita?</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Você argumenta como alguém que entende do assunto e se sente autorizado a opinar perante seus leitores?</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Você se apresenta de forma objetiva? </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As marcas linguísticas presentes no seu texto permitem distinguir a voz do resenhista de outra(s) voz(es)?</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41148196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3162113091"/>
              </p:ext>
            </p:extLst>
          </p:nvPr>
        </p:nvGraphicFramePr>
        <p:xfrm>
          <a:off x="340659" y="913247"/>
          <a:ext cx="11492753" cy="5013960"/>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 texto deixa transparecer claramente o ponto de partida (produto cultural avaliado) e os argumentos e a conclusão que pretende chegar?</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A sua exposição e a argumentação estão construídas de maneira clara e coerente para o leitor projetado?</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Seus argumentos sustentam a sua opinião perante o leitor a que se destina o texto?</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 texto é coeso? Os elementos de articulação são adequadamente utilizados? </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Você se posiciona como alguém que quer surpreender o público para o qual escreve, com um olhar próprio e peculiar sobre o produto avaliado? </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As ideias e conteúdos apresentados estão organizados para seduzir, fazer refletir, mobilizar, criar cumplicidade com o leitor?</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Ao escrever o texto, você considerou diferentes leitores?</a:t>
                      </a:r>
                    </a:p>
                    <a:p>
                      <a:pPr marL="342900" lvl="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O título da resenha motiva a leitura? </a:t>
                      </a:r>
                    </a:p>
                    <a:p>
                      <a:pPr marL="342900" indent="-342900" algn="just">
                        <a:buFont typeface="Wingdings" panose="05000000000000000000" pitchFamily="2" charset="2"/>
                        <a:buChar char="§"/>
                      </a:pPr>
                      <a:r>
                        <a:rPr lang="pt-BR" sz="2350" b="0" kern="1200" dirty="0">
                          <a:solidFill>
                            <a:schemeClr val="tx1"/>
                          </a:solidFill>
                          <a:effectLst/>
                          <a:latin typeface="Arial Narrow" panose="020B0606020202030204" pitchFamily="34" charset="0"/>
                          <a:ea typeface="+mn-ea"/>
                          <a:cs typeface="+mn-cs"/>
                        </a:rPr>
                        <a:t>Seu texto atende às convenções da escrita (morfossintaxe, ortografia, acentuação, pontuação), levando em conta o leitor considerado no texto?</a:t>
                      </a:r>
                      <a:endParaRPr lang="pt-BR" sz="2350" b="0" kern="100" dirty="0">
                        <a:solidFill>
                          <a:schemeClr val="tx1"/>
                        </a:solidFill>
                        <a:effectLst/>
                        <a:latin typeface="Arial Narrow" panose="020B0606020202030204" pitchFamily="34" charset="0"/>
                      </a:endParaRP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7468133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654122"/>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210601"/>
            <a:ext cx="5514146" cy="1185193"/>
          </a:xfrm>
          <a:prstGeom prst="rect">
            <a:avLst/>
          </a:prstGeom>
          <a:noFill/>
          <a:ln>
            <a:noFill/>
          </a:ln>
        </p:spPr>
      </p:pic>
      <p:sp>
        <p:nvSpPr>
          <p:cNvPr id="6" name="CaixaDeTexto 5">
            <a:extLst>
              <a:ext uri="{FF2B5EF4-FFF2-40B4-BE49-F238E27FC236}">
                <a16:creationId xmlns:a16="http://schemas.microsoft.com/office/drawing/2014/main" id="{B774B71A-5133-33D7-4CE9-811CD6177E6E}"/>
              </a:ext>
            </a:extLst>
          </p:cNvPr>
          <p:cNvSpPr txBox="1"/>
          <p:nvPr/>
        </p:nvSpPr>
        <p:spPr>
          <a:xfrm>
            <a:off x="349624" y="2541655"/>
            <a:ext cx="11492752" cy="2569934"/>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Antes de ler os textos, vamos conversar?</a:t>
            </a: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já ouviu falar sobre direitos humanos?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sabe a importância desses direitos em nossa sociedade?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Como esses direitos são violados?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tabLst>
                <a:tab pos="18034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sabe a importância dos textos normativos?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sabia que tem um documento de lei que assegura os direitos humanos?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Você conhece a Declaração Universal dos Direitos Humanos?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BABC5FF0-7E0E-0979-8277-748442AF23A3}"/>
              </a:ext>
            </a:extLst>
          </p:cNvPr>
          <p:cNvSpPr txBox="1"/>
          <p:nvPr/>
        </p:nvSpPr>
        <p:spPr>
          <a:xfrm>
            <a:off x="349624" y="5324670"/>
            <a:ext cx="11492752" cy="1177245"/>
          </a:xfrm>
          <a:prstGeom prst="rect">
            <a:avLst/>
          </a:prstGeom>
          <a:solidFill>
            <a:schemeClr val="accent6">
              <a:lumMod val="20000"/>
              <a:lumOff val="80000"/>
            </a:schemeClr>
          </a:solidFill>
        </p:spPr>
        <p:txBody>
          <a:bodyPr wrap="square">
            <a:spAutoFit/>
          </a:bodyPr>
          <a:lstStyle/>
          <a:p>
            <a:pPr indent="538163" algn="just"/>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Estudante, vamos conhecer mais um documento legal e normativo (Estatuto), a Declaração Universal dos Direitos Humanos. Esse documento foi criado pela ONU em 1948, e é um marco inspirador de princípios que priorizam a paz, a cidadania e a democracia no mundo. Vamos lá??</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48163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5" y="704046"/>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4166687225"/>
              </p:ext>
            </p:extLst>
          </p:nvPr>
        </p:nvGraphicFramePr>
        <p:xfrm>
          <a:off x="370385" y="1230940"/>
          <a:ext cx="11451225" cy="527304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 que é o Estatuto?</a:t>
                      </a:r>
                    </a:p>
                    <a:p>
                      <a:pPr marL="0" indent="538163" algn="just"/>
                      <a:r>
                        <a:rPr lang="pt-BR" sz="2300" b="0" kern="1200" dirty="0">
                          <a:solidFill>
                            <a:schemeClr val="tx1"/>
                          </a:solidFill>
                          <a:effectLst/>
                          <a:latin typeface="Arial Narrow" panose="020B0606020202030204" pitchFamily="34" charset="0"/>
                          <a:ea typeface="+mn-ea"/>
                          <a:cs typeface="+mn-cs"/>
                        </a:rPr>
                        <a:t>O </a:t>
                      </a:r>
                      <a:r>
                        <a:rPr lang="pt-BR" sz="2300" b="1" kern="1200" dirty="0">
                          <a:solidFill>
                            <a:schemeClr val="tx1"/>
                          </a:solidFill>
                          <a:effectLst/>
                          <a:latin typeface="Arial Narrow" panose="020B0606020202030204" pitchFamily="34" charset="0"/>
                          <a:ea typeface="+mn-ea"/>
                          <a:cs typeface="+mn-cs"/>
                        </a:rPr>
                        <a:t>Estatuto</a:t>
                      </a:r>
                      <a:r>
                        <a:rPr lang="pt-BR" sz="2300" b="0" kern="1200" dirty="0">
                          <a:solidFill>
                            <a:schemeClr val="tx1"/>
                          </a:solidFill>
                          <a:effectLst/>
                          <a:latin typeface="Arial Narrow" panose="020B0606020202030204" pitchFamily="34" charset="0"/>
                          <a:ea typeface="+mn-ea"/>
                          <a:cs typeface="+mn-cs"/>
                        </a:rPr>
                        <a:t> é um conjunto de normas jurídicas cuja característica comum é estabelecer regras de organização e funcionamento de uma sociedade, instituição, órgão, estabelecimento, empresa pública ou privada.</a:t>
                      </a:r>
                    </a:p>
                    <a:p>
                      <a:pPr algn="r"/>
                      <a:r>
                        <a:rPr lang="pt-BR" sz="1300" b="0" kern="1200" dirty="0">
                          <a:solidFill>
                            <a:schemeClr val="tx1"/>
                          </a:solidFill>
                          <a:effectLst/>
                          <a:latin typeface="Arial Narrow" panose="020B0606020202030204" pitchFamily="34" charset="0"/>
                          <a:ea typeface="+mn-ea"/>
                          <a:cs typeface="+mn-cs"/>
                        </a:rPr>
                        <a:t>Disponível em: https://gestaodesegurancaprivada.com.br/estatuto-o-que-e-</a:t>
                      </a:r>
                      <a:r>
                        <a:rPr lang="pt-BR" sz="1300" b="0" kern="1200" dirty="0" err="1">
                          <a:solidFill>
                            <a:schemeClr val="tx1"/>
                          </a:solidFill>
                          <a:effectLst/>
                          <a:latin typeface="Arial Narrow" panose="020B0606020202030204" pitchFamily="34" charset="0"/>
                          <a:ea typeface="+mn-ea"/>
                          <a:cs typeface="+mn-cs"/>
                        </a:rPr>
                        <a:t>definicao</a:t>
                      </a:r>
                      <a:r>
                        <a:rPr lang="pt-BR" sz="1300" b="0" kern="1200" dirty="0">
                          <a:solidFill>
                            <a:schemeClr val="tx1"/>
                          </a:solidFill>
                          <a:effectLst/>
                          <a:latin typeface="Arial Narrow" panose="020B0606020202030204" pitchFamily="34" charset="0"/>
                          <a:ea typeface="+mn-ea"/>
                          <a:cs typeface="+mn-cs"/>
                        </a:rPr>
                        <a:t>-tipos/. Acesso em: 9 abr. 2026. Adaptado.</a:t>
                      </a:r>
                    </a:p>
                    <a:p>
                      <a:pPr algn="just"/>
                      <a:r>
                        <a:rPr lang="pt-BR" sz="1500" b="0" kern="1200" dirty="0">
                          <a:solidFill>
                            <a:schemeClr val="tx1"/>
                          </a:solidFill>
                          <a:effectLst/>
                          <a:latin typeface="Arial Narrow" panose="020B0606020202030204" pitchFamily="34" charset="0"/>
                          <a:ea typeface="+mn-ea"/>
                          <a:cs typeface="+mn-cs"/>
                        </a:rPr>
                        <a:t> </a:t>
                      </a:r>
                    </a:p>
                    <a:p>
                      <a:pPr algn="just"/>
                      <a:r>
                        <a:rPr lang="pt-BR" sz="2300" b="1" kern="1200" dirty="0">
                          <a:solidFill>
                            <a:schemeClr val="tx1"/>
                          </a:solidFill>
                          <a:effectLst/>
                          <a:latin typeface="Arial Narrow" panose="020B0606020202030204" pitchFamily="34" charset="0"/>
                          <a:ea typeface="+mn-ea"/>
                          <a:cs typeface="+mn-cs"/>
                        </a:rPr>
                        <a:t>Para que serve o estatuto?</a:t>
                      </a:r>
                    </a:p>
                    <a:p>
                      <a:pPr marL="0" indent="538163" algn="just"/>
                      <a:r>
                        <a:rPr lang="pt-BR" sz="2300" b="0" kern="1200" dirty="0">
                          <a:solidFill>
                            <a:schemeClr val="tx1"/>
                          </a:solidFill>
                          <a:effectLst/>
                          <a:latin typeface="Arial Narrow" panose="020B0606020202030204" pitchFamily="34" charset="0"/>
                          <a:ea typeface="+mn-ea"/>
                          <a:cs typeface="+mn-cs"/>
                        </a:rPr>
                        <a:t>A função social de um estatuto é estabelecer regras com o objetivo de assegurar direitos e deveres do cidadão, bem como prever as sanções legais para resguardar o cumprimento delas, e normatizar a convivência de um grupo dentro da sociedade.</a:t>
                      </a:r>
                    </a:p>
                    <a:p>
                      <a:pPr algn="just"/>
                      <a:r>
                        <a:rPr lang="pt-BR" sz="2300" b="1" kern="1200" dirty="0">
                          <a:solidFill>
                            <a:schemeClr val="tx1"/>
                          </a:solidFill>
                          <a:effectLst/>
                          <a:latin typeface="Arial Narrow" panose="020B0606020202030204" pitchFamily="34" charset="0"/>
                          <a:ea typeface="+mn-ea"/>
                          <a:cs typeface="+mn-cs"/>
                        </a:rPr>
                        <a:t>Características</a:t>
                      </a:r>
                    </a:p>
                    <a:p>
                      <a:pPr algn="just"/>
                      <a:r>
                        <a:rPr lang="pt-BR" sz="2300" b="0" kern="1200" dirty="0">
                          <a:solidFill>
                            <a:schemeClr val="tx1"/>
                          </a:solidFill>
                          <a:effectLst/>
                          <a:latin typeface="Arial Narrow" panose="020B0606020202030204" pitchFamily="34" charset="0"/>
                          <a:ea typeface="+mn-ea"/>
                          <a:cs typeface="+mn-cs"/>
                        </a:rPr>
                        <a:t>▪ Linguagem formal, clara e objetiva.</a:t>
                      </a:r>
                    </a:p>
                    <a:p>
                      <a:pPr algn="just"/>
                      <a:r>
                        <a:rPr lang="pt-BR" sz="2300" b="0" kern="1200" dirty="0">
                          <a:solidFill>
                            <a:schemeClr val="tx1"/>
                          </a:solidFill>
                          <a:effectLst/>
                          <a:latin typeface="Arial Narrow" panose="020B0606020202030204" pitchFamily="34" charset="0"/>
                          <a:ea typeface="+mn-ea"/>
                          <a:cs typeface="+mn-cs"/>
                        </a:rPr>
                        <a:t>▪ Verbos com valor de imposição, pois indicam normas e leis, as quais devem ser seguidas, e não discutidas.</a:t>
                      </a:r>
                    </a:p>
                    <a:p>
                      <a:pPr algn="just"/>
                      <a:r>
                        <a:rPr lang="pt-BR" sz="2300" b="0" kern="1200" dirty="0">
                          <a:solidFill>
                            <a:schemeClr val="tx1"/>
                          </a:solidFill>
                          <a:effectLst/>
                          <a:latin typeface="Arial Narrow" panose="020B0606020202030204" pitchFamily="34" charset="0"/>
                          <a:ea typeface="+mn-ea"/>
                          <a:cs typeface="+mn-cs"/>
                        </a:rPr>
                        <a:t>▪ Vocabulário mais técnico.</a:t>
                      </a:r>
                    </a:p>
                    <a:p>
                      <a:pPr algn="r"/>
                      <a:r>
                        <a:rPr lang="pt-BR" sz="1300" b="0" kern="1200" dirty="0">
                          <a:solidFill>
                            <a:schemeClr val="tx1"/>
                          </a:solidFill>
                          <a:effectLst/>
                          <a:latin typeface="Arial Narrow" panose="020B0606020202030204" pitchFamily="34" charset="0"/>
                          <a:ea typeface="+mn-ea"/>
                          <a:cs typeface="+mn-cs"/>
                        </a:rPr>
                        <a:t>Disponível em: https://pt.slideshare.net/</a:t>
                      </a:r>
                      <a:r>
                        <a:rPr lang="pt-BR" sz="1300" b="0" kern="1200" dirty="0" err="1">
                          <a:solidFill>
                            <a:schemeClr val="tx1"/>
                          </a:solidFill>
                          <a:effectLst/>
                          <a:latin typeface="Arial Narrow" panose="020B0606020202030204" pitchFamily="34" charset="0"/>
                          <a:ea typeface="+mn-ea"/>
                          <a:cs typeface="+mn-cs"/>
                        </a:rPr>
                        <a:t>jociluz</a:t>
                      </a:r>
                      <a:r>
                        <a:rPr lang="pt-BR" sz="1300" b="0" kern="1200" dirty="0">
                          <a:solidFill>
                            <a:schemeClr val="tx1"/>
                          </a:solidFill>
                          <a:effectLst/>
                          <a:latin typeface="Arial Narrow" panose="020B0606020202030204" pitchFamily="34" charset="0"/>
                          <a:ea typeface="+mn-ea"/>
                          <a:cs typeface="+mn-cs"/>
                        </a:rPr>
                        <a:t>/slide-</a:t>
                      </a:r>
                      <a:r>
                        <a:rPr lang="pt-BR" sz="1300" b="0" kern="1200" dirty="0" err="1">
                          <a:solidFill>
                            <a:schemeClr val="tx1"/>
                          </a:solidFill>
                          <a:effectLst/>
                          <a:latin typeface="Arial Narrow" panose="020B0606020202030204" pitchFamily="34" charset="0"/>
                          <a:ea typeface="+mn-ea"/>
                          <a:cs typeface="+mn-cs"/>
                        </a:rPr>
                        <a:t>genero</a:t>
                      </a:r>
                      <a:r>
                        <a:rPr lang="pt-BR" sz="1300" b="0" kern="1200" dirty="0">
                          <a:solidFill>
                            <a:schemeClr val="tx1"/>
                          </a:solidFill>
                          <a:effectLst/>
                          <a:latin typeface="Arial Narrow" panose="020B0606020202030204" pitchFamily="34" charset="0"/>
                          <a:ea typeface="+mn-ea"/>
                          <a:cs typeface="+mn-cs"/>
                        </a:rPr>
                        <a:t>-textual-estatuto. Acesso em: 9 abr. 2026. Adaptado.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75541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752815145"/>
              </p:ext>
            </p:extLst>
          </p:nvPr>
        </p:nvGraphicFramePr>
        <p:xfrm>
          <a:off x="345138" y="1150258"/>
          <a:ext cx="11501717" cy="44653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ctr"/>
                      <a:r>
                        <a:rPr lang="pt-BR" sz="2350" b="1" kern="1200" dirty="0">
                          <a:solidFill>
                            <a:schemeClr val="tx1"/>
                          </a:solidFill>
                          <a:effectLst/>
                          <a:latin typeface="Arial Narrow" panose="020B0606020202030204" pitchFamily="34" charset="0"/>
                          <a:ea typeface="+mn-ea"/>
                          <a:cs typeface="+mn-cs"/>
                        </a:rPr>
                        <a:t>O que é a Declaração Universal dos Direitos Humanos?</a:t>
                      </a: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2350" b="1" kern="1200" dirty="0">
                        <a:solidFill>
                          <a:schemeClr val="tx1"/>
                        </a:solidFill>
                        <a:effectLst/>
                        <a:latin typeface="Arial Narrow" panose="020B0606020202030204" pitchFamily="34" charset="0"/>
                        <a:ea typeface="+mn-ea"/>
                        <a:cs typeface="+mn-cs"/>
                      </a:endParaRPr>
                    </a:p>
                    <a:p>
                      <a:pPr marL="0" indent="0" algn="ctr"/>
                      <a:endParaRPr lang="pt-BR" sz="500" b="1" kern="1200" dirty="0">
                        <a:solidFill>
                          <a:schemeClr val="tx1"/>
                        </a:solidFill>
                        <a:effectLst/>
                        <a:latin typeface="Arial Narrow" panose="020B0606020202030204" pitchFamily="34" charset="0"/>
                        <a:ea typeface="+mn-ea"/>
                        <a:cs typeface="+mn-cs"/>
                      </a:endParaRPr>
                    </a:p>
                  </a:txBody>
                  <a:tcPr>
                    <a:lnL w="38100" cap="flat" cmpd="sng" algn="ctr">
                      <a:solidFill>
                        <a:schemeClr val="accent6">
                          <a:lumMod val="75000"/>
                        </a:schemeClr>
                      </a:solidFill>
                      <a:prstDash val="solid"/>
                      <a:round/>
                      <a:headEnd type="none" w="med" len="med"/>
                      <a:tailEnd type="none" w="med" len="med"/>
                    </a:lnL>
                    <a:lnR w="38100" cap="flat" cmpd="sng" algn="ctr">
                      <a:solidFill>
                        <a:schemeClr val="accent6">
                          <a:lumMod val="75000"/>
                        </a:schemeClr>
                      </a:solidFill>
                      <a:prstDash val="solid"/>
                      <a:round/>
                      <a:headEnd type="none" w="med" len="med"/>
                      <a:tailEnd type="none" w="med" len="med"/>
                    </a:lnR>
                    <a:lnT w="38100" cap="flat" cmpd="sng" algn="ctr">
                      <a:solidFill>
                        <a:schemeClr val="accent6">
                          <a:lumMod val="75000"/>
                        </a:schemeClr>
                      </a:solidFill>
                      <a:prstDash val="solid"/>
                      <a:round/>
                      <a:headEnd type="none" w="med" len="med"/>
                      <a:tailEnd type="none" w="med" len="med"/>
                    </a:lnT>
                    <a:lnB w="381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
        <p:nvSpPr>
          <p:cNvPr id="4" name="CaixaDeTexto 3">
            <a:extLst>
              <a:ext uri="{FF2B5EF4-FFF2-40B4-BE49-F238E27FC236}">
                <a16:creationId xmlns:a16="http://schemas.microsoft.com/office/drawing/2014/main" id="{1AB2CE15-6143-FD2C-D4DE-E7B2077B2637}"/>
              </a:ext>
            </a:extLst>
          </p:cNvPr>
          <p:cNvSpPr txBox="1"/>
          <p:nvPr/>
        </p:nvSpPr>
        <p:spPr>
          <a:xfrm>
            <a:off x="370385" y="704046"/>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descr="Declaração Universal dos Direitos Humanos: saiba tudo sobre o tema">
            <a:extLst>
              <a:ext uri="{FF2B5EF4-FFF2-40B4-BE49-F238E27FC236}">
                <a16:creationId xmlns:a16="http://schemas.microsoft.com/office/drawing/2014/main" id="{E449CC75-DC1C-729B-68D5-C75ADAD6797F}"/>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l="12378" t="12824" r="17966"/>
          <a:stretch>
            <a:fillRect/>
          </a:stretch>
        </p:blipFill>
        <p:spPr bwMode="auto">
          <a:xfrm>
            <a:off x="8424520" y="1596470"/>
            <a:ext cx="3313530" cy="1613642"/>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28C570B0-32D5-A7B3-2D08-304D8142AF2A}"/>
              </a:ext>
            </a:extLst>
          </p:cNvPr>
          <p:cNvSpPr txBox="1"/>
          <p:nvPr/>
        </p:nvSpPr>
        <p:spPr>
          <a:xfrm>
            <a:off x="370385" y="1596470"/>
            <a:ext cx="7945330" cy="1900520"/>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 Declaração Universal dos Direitos Humanos (DUDH)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é um documento que delimita os direitos fundamentais do ser humano. Foi estabelecida em 10 de dezembro de 1948 pela Assembleia das Nações Unidas, à época composta por 58 Estados-membros, entre eles o Brasil.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90BA4F23-2216-C5E5-AB12-6E2F6C1C45BF}"/>
              </a:ext>
            </a:extLst>
          </p:cNvPr>
          <p:cNvSpPr txBox="1"/>
          <p:nvPr/>
        </p:nvSpPr>
        <p:spPr>
          <a:xfrm>
            <a:off x="345137" y="3342053"/>
            <a:ext cx="11501717" cy="2262158"/>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Marcados pelos horrores ocorridos na Segunda Guerra Mundial e com a intenção de construir um mundo sob novas bases ideológicas, os governantes de diversas nações propuseram a </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Declaração Universal dos Direitos Humanos</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p>
          <a:p>
            <a:pPr indent="538163" algn="just"/>
            <a:r>
              <a:rPr lang="pt-BR" sz="2350" dirty="0">
                <a:effectLst/>
                <a:latin typeface="Arial Narrow" panose="020B0606020202030204" pitchFamily="34" charset="0"/>
                <a:ea typeface="Aptos" panose="020B0004020202020204" pitchFamily="34" charset="0"/>
                <a:cs typeface="Times New Roman" panose="02020603050405020304" pitchFamily="18" charset="0"/>
              </a:rPr>
              <a:t>A finalidade do documento, além de marcar um novo caminho em oposição ao conflito, foi de promover a organização de princípios uniformes sobre a paz e a democracia, bem como o fortalecimento dos Direitos Humanos.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185918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77D5F58-2D33-1CF6-3DCD-C149C3A29623}"/>
              </a:ext>
            </a:extLst>
          </p:cNvPr>
          <p:cNvSpPr txBox="1"/>
          <p:nvPr/>
        </p:nvSpPr>
        <p:spPr>
          <a:xfrm>
            <a:off x="345141" y="850086"/>
            <a:ext cx="11501717" cy="1769715"/>
          </a:xfrm>
          <a:prstGeom prst="rect">
            <a:avLst/>
          </a:prstGeom>
          <a:noFill/>
        </p:spPr>
        <p:txBody>
          <a:bodyPr wrap="square">
            <a:spAutoFit/>
          </a:bodyPr>
          <a:lstStyle/>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Declaração Universal dos Direitos Humanos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Adotada e proclamada pela Assembleia Geral das Nações Unidas (resolução 217 A III) em 10 de dezembro 1948.</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CE775C91-B944-1F0E-6E3C-AE708B8E2247}"/>
              </a:ext>
            </a:extLst>
          </p:cNvPr>
          <p:cNvSpPr txBox="1"/>
          <p:nvPr/>
        </p:nvSpPr>
        <p:spPr>
          <a:xfrm>
            <a:off x="345141" y="2552675"/>
            <a:ext cx="11501717" cy="3708708"/>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Preâmbulo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Considerando que o reconhecimento da dignidade inerente a todos os membros da família humana e de seus direitos iguais e inalienáveis é o fundamento da liberdade, da justiça e da paz no mundo,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Considerando que o desprezo e o desrespeito pelos direitos humanos resultaram em atos bárbaros que ultrajaram a consciência da humanidade e que o advento de um mundo em que mulheres e homens gozem de liberdade de palavra, de crença e da liberdade de viverem a salvo do temor e da necessidade foi proclamado como a mais alta aspiração do ser humano comum,</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Considerando ser essencial que os direitos humanos sejam protegidos pelo império da lei, para que o ser humano não seja compelido, como último recurso, à rebelião contra a tirania e a opressão,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Considerando ser essencial promover o desenvolvimento de relações amistosas entre as nações,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511468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CE775C91-B944-1F0E-6E3C-AE708B8E2247}"/>
              </a:ext>
            </a:extLst>
          </p:cNvPr>
          <p:cNvSpPr txBox="1"/>
          <p:nvPr/>
        </p:nvSpPr>
        <p:spPr>
          <a:xfrm>
            <a:off x="345141" y="903169"/>
            <a:ext cx="11501717" cy="5155257"/>
          </a:xfrm>
          <a:prstGeom prst="rect">
            <a:avLst/>
          </a:prstGeom>
          <a:noFill/>
        </p:spPr>
        <p:txBody>
          <a:bodyPr wrap="square">
            <a:spAutoFit/>
          </a:bodyPr>
          <a:lstStyle/>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Considerando que os povos das Nações Unidas reafirmaram, na Carta, sua fé nos direitos fundamentais do ser humano, na dignidade e no valor da pessoa humana e na igualdade de direitos do homem e da mulher e que decidiram promover o progresso social e melhores condições de vida em uma liberdade mais ampla,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Considerando que os Países-Membros se comprometeram a promover, em cooperação com as Nações Unidas, o respeito universal aos direitos e liberdades fundamentais do ser humano e a observância desses direitos e liberdades,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Considerando que uma compreensão comum desses direitos e liberdades é da mais alta importância para o pleno cumprimento desse compromisso,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Agora, portanto, a Assembleia Geral proclama a presente Declaração Universal dos Direitos Humanos como o ideal comum a ser atingido por todos os povos e todas as nações, com o objetivo de que cada indivíduo e cada órgão da sociedade tendo sempre em mente esta Declaração, esforce-se, por meio do ensino e da educação, por promover o respeito a esses direitos e liberdades, e, pela adoção de medidas progressivas de caráter nacional e internacional, por assegurar o seu reconhecimento e a sua</a:t>
            </a:r>
            <a:endParaRPr lang="pt-BR" sz="2350" dirty="0"/>
          </a:p>
        </p:txBody>
      </p:sp>
    </p:spTree>
    <p:extLst>
      <p:ext uri="{BB962C8B-B14F-4D97-AF65-F5344CB8AC3E}">
        <p14:creationId xmlns:p14="http://schemas.microsoft.com/office/powerpoint/2010/main" val="26263554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CE775C91-B944-1F0E-6E3C-AE708B8E2247}"/>
              </a:ext>
            </a:extLst>
          </p:cNvPr>
          <p:cNvSpPr txBox="1"/>
          <p:nvPr/>
        </p:nvSpPr>
        <p:spPr>
          <a:xfrm>
            <a:off x="345141" y="903169"/>
            <a:ext cx="11501717" cy="5155257"/>
          </a:xfrm>
          <a:prstGeom prst="rect">
            <a:avLst/>
          </a:prstGeom>
          <a:noFill/>
        </p:spPr>
        <p:txBody>
          <a:bodyPr wrap="square">
            <a:spAutoFit/>
          </a:bodyPr>
          <a:lstStyle/>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observância universais e efetivos, tanto entre os povos dos próprios Países-Membros quanto entre os povos dos territórios sob sua jurisdição.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1</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Todos os seres humanos nascem livres e iguais em dignidade e direitos. São dotados de razão e consciência e devem agir em relação uns aos outros com espírito de fraternidade.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2</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1. Todo ser humano tem capacidade para gozar os direitos e as liberdades estabelecidos nesta Declaração, sem distinção de qualquer espécie, seja de raça, cor, sexo, língua, religião, opinião política ou de outra natureza, origem nacional ou social, riqueza, nascimento, ou qualquer outra condição.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2. Não será também feita nenhuma distinção fundada na condição política, jurídica ou internacional do país ou território a que pertença uma pessoa, quer se trate de um território independente, sob tutela, sem governo próprio, quer sujeito a qualquer outra limitação de soberania.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3</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Todo ser humano tem direito à vida, à liberdade e à segurança pessoal.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979196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CE775C91-B944-1F0E-6E3C-AE708B8E2247}"/>
              </a:ext>
            </a:extLst>
          </p:cNvPr>
          <p:cNvSpPr txBox="1"/>
          <p:nvPr/>
        </p:nvSpPr>
        <p:spPr>
          <a:xfrm>
            <a:off x="345141" y="903169"/>
            <a:ext cx="11501717" cy="5155257"/>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4</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Ninguém será mantido em escravidão ou servidão; a escravidão e o tráfico de escravos serão proibidos em todas as suas formas.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5</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Ninguém será submetido à tortura, nem a tratamento ou castigo cruel, desumano ou degradante.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6</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Todo ser humano tem o direito de ser, em todos os lugares, reconhecido como pessoa perante a lei.</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7</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Todos são iguais perante a lei e têm direito, sem qualquer distinção, a igual proteção da lei. Todos têm direito a igual proteção contra qualquer discriminação que viole a presente Declaração e contra qualquer incitamento a tal discriminação.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8</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Todo ser humano tem direito a receber dos tribunais nacionais competentes remédio efetivo para os atos que violem os direitos fundamentais que lhe sejam reconhecidos pela constituição ou pela lei.</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343721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CE775C91-B944-1F0E-6E3C-AE708B8E2247}"/>
              </a:ext>
            </a:extLst>
          </p:cNvPr>
          <p:cNvSpPr txBox="1"/>
          <p:nvPr/>
        </p:nvSpPr>
        <p:spPr>
          <a:xfrm>
            <a:off x="345141" y="903169"/>
            <a:ext cx="11501717" cy="4793620"/>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9</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Ninguém será arbitrariamente preso, detido ou exilado.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10</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Todo ser humano tem direito, em plena igualdade, a uma justa e pública audiência por parte de um tribunal independente e imparcial, para decidir seus direitos e deveres ou fundamento de qualquer acusação criminal contra ele.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11</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1.Todo ser humano acusado de um ato delituoso tem o direito de ser presumido inocente até que a sua culpabilidade tenha sido provada de acordo com a lei, em julgamento público no qual lhe tenham sido asseguradas todas as garantias necessárias à sua defesa.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2. Ninguém poderá ser culpado por qualquer ação ou omissão que, no momento, não constituíam delito perante o direito nacional ou internacional. Também não será imposta pena mais forte de que aquela que, no momento da prática, era aplicável ao ato delituoso.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851341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CE775C91-B944-1F0E-6E3C-AE708B8E2247}"/>
              </a:ext>
            </a:extLst>
          </p:cNvPr>
          <p:cNvSpPr txBox="1"/>
          <p:nvPr/>
        </p:nvSpPr>
        <p:spPr>
          <a:xfrm>
            <a:off x="345141" y="903169"/>
            <a:ext cx="11501717" cy="4993675"/>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12</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Ninguém será sujeito à interferência na sua vida privada, na sua família, no seu lar ou na sua correspondência, nem a ataque à sua honra e reputação. Todo ser humano tem direito à proteção da lei contra tais interferências ou ataques.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13</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1. Todo ser humano tem direito à liberdade de locomoção e residência dentro das fronteiras de cada Estado.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2. Todo ser humano tem o direito de deixar qualquer país, inclusive o próprio e a esse regressar.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14</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1. Todo ser humano, vítima de perseguição, tem o direito de procurar e de gozar asilo em outros países.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2. Esse direito não pode ser invocado em caso de perseguição legitimamente motivada por crimes de direito comum ou por atos contrários aos objetivos e princípios das Nações Unidas.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https://www.unicef.org/</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brazil</a:t>
            </a:r>
            <a:r>
              <a:rPr lang="pt-BR" sz="1300" dirty="0">
                <a:effectLst/>
                <a:latin typeface="Arial Narrow" panose="020B0606020202030204" pitchFamily="34" charset="0"/>
                <a:ea typeface="Aptos" panose="020B0004020202020204" pitchFamily="34" charset="0"/>
                <a:cs typeface="Times New Roman" panose="02020603050405020304" pitchFamily="18" charset="0"/>
              </a:rPr>
              <a:t>/</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declaracao</a:t>
            </a:r>
            <a:r>
              <a:rPr lang="pt-BR" sz="1300" dirty="0">
                <a:effectLst/>
                <a:latin typeface="Arial Narrow" panose="020B0606020202030204" pitchFamily="34" charset="0"/>
                <a:ea typeface="Aptos" panose="020B0004020202020204" pitchFamily="34" charset="0"/>
                <a:cs typeface="Times New Roman" panose="02020603050405020304" pitchFamily="18" charset="0"/>
              </a:rPr>
              <a:t>-universal-dos-direitos-humanos. Acesso em: 9 abr. 2026. Adaptado.</a:t>
            </a:r>
            <a:endParaRPr lang="pt-BR" sz="1300" dirty="0"/>
          </a:p>
        </p:txBody>
      </p:sp>
    </p:spTree>
    <p:extLst>
      <p:ext uri="{BB962C8B-B14F-4D97-AF65-F5344CB8AC3E}">
        <p14:creationId xmlns:p14="http://schemas.microsoft.com/office/powerpoint/2010/main" val="22237110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667E1BE-03D2-E2E0-5070-4383160E4ED7}"/>
              </a:ext>
            </a:extLst>
          </p:cNvPr>
          <p:cNvSpPr txBox="1"/>
          <p:nvPr/>
        </p:nvSpPr>
        <p:spPr>
          <a:xfrm>
            <a:off x="331693" y="862171"/>
            <a:ext cx="11492753" cy="5516895"/>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 Declaração Universal dos Direitos Humanos, aprovada em 1948, é um documento de lei (estatuto) e tem como principal finalidade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estabelecer os direitos fundamentais de todos os seres humanos.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promover o progresso social e melhores condições de vida em uma liberdade mais ampla.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explicar que o desprezo e o desrespeito pelos direitos humanos resultam em atos bárbaros.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assunto/tema de um texto é a </a:t>
            </a:r>
            <a:r>
              <a:rPr lang="pt-BR" sz="2350" kern="100" dirty="0">
                <a:effectLst/>
                <a:latin typeface="Arial Narrow" panose="020B0606020202030204" pitchFamily="34" charset="0"/>
                <a:ea typeface="Aptos" panose="020B0004020202020204" pitchFamily="34" charset="0"/>
                <a:cs typeface="Arial" panose="020B0604020202020204" pitchFamily="34" charset="0"/>
              </a:rPr>
              <a:t>ideia ou tópico central que está sendo abordado ou explorado</a:t>
            </a:r>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ou seja, a mensagem principal. Dessa forma, q</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ual é o assunto tratado no Artigo 3?</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O direito a um recurso efetivo — ou seja, ajuda jurídica e justiça — por tribunais nacionais.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O princípio fundamental que garante a existência física, a autonomia individual e a proteção contra violência.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 A dignidade física e psicológica do ser humano deve ser protegida, sendo uma norma absoluta que proíbe abusos.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(D) A garantia de que toda pessoa vítima de perseguição tem o direito de procurar e receber asilo (proteção) em outros países.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778438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D5747A0-D84F-D630-5E20-D88FACAABA49}"/>
              </a:ext>
            </a:extLst>
          </p:cNvPr>
          <p:cNvSpPr txBox="1"/>
          <p:nvPr/>
        </p:nvSpPr>
        <p:spPr>
          <a:xfrm>
            <a:off x="331694" y="858343"/>
            <a:ext cx="11555506" cy="5878532"/>
          </a:xfrm>
          <a:prstGeom prst="rect">
            <a:avLst/>
          </a:prstGeom>
          <a:noFill/>
        </p:spPr>
        <p:txBody>
          <a:bodyPr wrap="square">
            <a:spAutoFit/>
          </a:bodyPr>
          <a:lstStyle/>
          <a:p>
            <a:pPr algn="just"/>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Declaração Universal dos Direitos Humanos é um texto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literário.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científico.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normativo.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jornalístico.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5.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Declaração Universal dos Direitos Humanos é um documento que foi aprovado pela Organização das Nações Unidas (ONU) no ano de 1948, e tem como objetivo o estabelecimento dos direitos básicos de todos os seres humanos, sem nenhuma distinção. A respeito da Declaração, avalie as proposições a seguir e marque (V) para verdadeira e (F) para falsa.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 É fundamental promover o desenvolvimento de relações amistosas entre as nações.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 É necessário o respeito universal aos direitos e liberdades fundamentais do ser humano...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 Considera-se que uma compreensão comum dos direitos e liberdades é da mais alta importância para o cumprimento desse compromisso.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Considera-se a Declaração Universal dos Direitos Humanos como o ideal comum a ser atingido por todos os brasileiros.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02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80498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564263"/>
            <a:ext cx="5508000" cy="1166320"/>
          </a:xfrm>
          <a:prstGeom prst="rect">
            <a:avLst/>
          </a:prstGeom>
          <a:noFill/>
          <a:ln>
            <a:noFill/>
          </a:ln>
        </p:spPr>
      </p:pic>
      <p:sp>
        <p:nvSpPr>
          <p:cNvPr id="5" name="CaixaDeTexto 4">
            <a:extLst>
              <a:ext uri="{FF2B5EF4-FFF2-40B4-BE49-F238E27FC236}">
                <a16:creationId xmlns:a16="http://schemas.microsoft.com/office/drawing/2014/main" id="{6577CD6E-32C7-B973-6DA8-4EE899F7EDC0}"/>
              </a:ext>
            </a:extLst>
          </p:cNvPr>
          <p:cNvSpPr txBox="1"/>
          <p:nvPr/>
        </p:nvSpPr>
        <p:spPr>
          <a:xfrm>
            <a:off x="351870" y="2943123"/>
            <a:ext cx="11463612" cy="2103653"/>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6.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Releia o trecho do preâmbulo da Declaração Universal dos Direitos Humanos e responda: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Pesquise o significado da palavra </a:t>
            </a:r>
            <a:r>
              <a:rPr lang="pt-BR" sz="2400" b="1" u="sng" kern="100" dirty="0">
                <a:effectLst/>
                <a:latin typeface="Arial Narrow" panose="020B0606020202030204" pitchFamily="34" charset="0"/>
                <a:ea typeface="Aptos" panose="020B0004020202020204" pitchFamily="34" charset="0"/>
                <a:cs typeface="Times New Roman" panose="02020603050405020304" pitchFamily="18" charset="0"/>
              </a:rPr>
              <a:t>preâmbulo</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 transcreva o significado relacionado ao contexto.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O que significa a expressão </a:t>
            </a:r>
            <a:r>
              <a:rPr lang="pt-BR" sz="2400" b="1" u="sng" kern="100" dirty="0">
                <a:effectLst/>
                <a:latin typeface="Arial Narrow" panose="020B0606020202030204" pitchFamily="34" charset="0"/>
                <a:ea typeface="Aptos" panose="020B0004020202020204" pitchFamily="34" charset="0"/>
                <a:cs typeface="Times New Roman" panose="02020603050405020304" pitchFamily="18" charset="0"/>
              </a:rPr>
              <a:t>direitos inalienáveis</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Pesquise a palavra inalienável no dicionário, se necessário.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834263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577CD6E-32C7-B973-6DA8-4EE899F7EDC0}"/>
              </a:ext>
            </a:extLst>
          </p:cNvPr>
          <p:cNvSpPr txBox="1"/>
          <p:nvPr/>
        </p:nvSpPr>
        <p:spPr>
          <a:xfrm>
            <a:off x="341782" y="897102"/>
            <a:ext cx="11508436" cy="5516895"/>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E</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m todo texto aparecem expressões conectoras – sejam conjunções, preposições, advérbios e respectivas locuções – que criam e sinalizam relações de sentido de diferentes naturezas. Entre as mais comuns, podemos citar as relações de comparação (</a:t>
            </a:r>
            <a:r>
              <a:rPr lang="pt-BR" sz="2350" i="1" kern="0" dirty="0">
                <a:effectLst/>
                <a:latin typeface="Arial Narrow" panose="020B0606020202030204" pitchFamily="34" charset="0"/>
                <a:ea typeface="Times New Roman" panose="02020603050405020304" pitchFamily="18" charset="0"/>
                <a:cs typeface="Times New Roman" panose="02020603050405020304" pitchFamily="18" charset="0"/>
              </a:rPr>
              <a:t>mais que, tão... quanto</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 concessão (</a:t>
            </a:r>
            <a:r>
              <a:rPr lang="pt-BR" sz="2350" i="1" kern="0" dirty="0">
                <a:effectLst/>
                <a:latin typeface="Arial Narrow" panose="020B0606020202030204" pitchFamily="34" charset="0"/>
                <a:ea typeface="Times New Roman" panose="02020603050405020304" pitchFamily="18" charset="0"/>
                <a:cs typeface="Arial" panose="020B0604020202020204" pitchFamily="34" charset="0"/>
              </a:rPr>
              <a:t>embora, ainda assim</a:t>
            </a:r>
            <a:r>
              <a:rPr lang="pt-BR" sz="235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tempo (</a:t>
            </a:r>
            <a:r>
              <a:rPr lang="pt-BR" sz="2350" i="1" kern="0" dirty="0">
                <a:effectLst/>
                <a:latin typeface="Arial Narrow" panose="020B0606020202030204" pitchFamily="34" charset="0"/>
                <a:ea typeface="Times New Roman" panose="02020603050405020304" pitchFamily="18" charset="0"/>
                <a:cs typeface="Arial" panose="020B0604020202020204" pitchFamily="34" charset="0"/>
              </a:rPr>
              <a:t>quando, até que</a:t>
            </a:r>
            <a:r>
              <a:rPr lang="pt-BR" sz="235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condição (</a:t>
            </a:r>
            <a:r>
              <a:rPr lang="pt-BR" sz="2350" i="1" kern="0" dirty="0">
                <a:effectLst/>
                <a:latin typeface="Arial Narrow" panose="020B0606020202030204" pitchFamily="34" charset="0"/>
                <a:ea typeface="Times New Roman" panose="02020603050405020304" pitchFamily="18" charset="0"/>
                <a:cs typeface="Times New Roman" panose="02020603050405020304" pitchFamily="18" charset="0"/>
              </a:rPr>
              <a:t>se, caso, desde que</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 adição (</a:t>
            </a:r>
            <a:r>
              <a:rPr lang="pt-BR" sz="2350" i="1" kern="0" dirty="0">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i="1" kern="0" dirty="0">
                <a:effectLst/>
                <a:latin typeface="Arial Narrow" panose="020B0606020202030204" pitchFamily="34" charset="0"/>
                <a:ea typeface="Times New Roman" panose="02020603050405020304" pitchFamily="18" charset="0"/>
                <a:cs typeface="Arial" panose="020B0604020202020204" pitchFamily="34" charset="0"/>
              </a:rPr>
              <a:t>além disso</a:t>
            </a:r>
            <a:r>
              <a:rPr lang="pt-BR" sz="235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oposição (</a:t>
            </a:r>
            <a:r>
              <a:rPr lang="pt-BR" sz="2350" i="1" kern="0" dirty="0">
                <a:effectLst/>
                <a:latin typeface="Arial Narrow" panose="020B0606020202030204" pitchFamily="34" charset="0"/>
                <a:ea typeface="Times New Roman" panose="02020603050405020304" pitchFamily="18" charset="0"/>
                <a:cs typeface="Arial" panose="020B0604020202020204" pitchFamily="34" charset="0"/>
              </a:rPr>
              <a:t>todavia, contudo</a:t>
            </a:r>
            <a:r>
              <a:rPr lang="pt-BR" sz="2350" kern="0" dirty="0">
                <a:effectLst/>
                <a:latin typeface="Arial Narrow" panose="020B0606020202030204" pitchFamily="34" charset="0"/>
                <a:ea typeface="Times New Roman" panose="02020603050405020304" pitchFamily="18" charset="0"/>
                <a:cs typeface="Arial" panose="020B0604020202020204" pitchFamily="34" charset="0"/>
              </a:rPr>
              <a:t>)</a:t>
            </a:r>
            <a:r>
              <a:rPr lang="pt-BR" sz="2350" kern="100" dirty="0">
                <a:effectLst/>
                <a:latin typeface="Arial Narrow" panose="020B0606020202030204" pitchFamily="34" charset="0"/>
                <a:ea typeface="Times New Roman" panose="02020603050405020304" pitchFamily="18" charset="0"/>
                <a:cs typeface="Times New Roman" panose="02020603050405020304" pitchFamily="18" charset="0"/>
              </a:rPr>
              <a:t> etc.</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0" dirty="0">
                <a:solidFill>
                  <a:srgbClr val="343A40"/>
                </a:solidFill>
                <a:effectLst/>
                <a:latin typeface="Arial Narrow" panose="020B0606020202030204" pitchFamily="34" charset="0"/>
                <a:ea typeface="Times New Roman" panose="02020603050405020304" pitchFamily="18" charset="0"/>
                <a:cs typeface="Open Sans" panose="020B0606030504020204" pitchFamily="34" charset="0"/>
              </a:rPr>
              <a:t>Em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Não será também feita nenhuma distinção fundada na condição política, jurídica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internacional do país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ou</a:t>
            </a:r>
            <a:r>
              <a:rPr lang="pt-BR" sz="235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território a que pertença uma pessoa,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quer</a:t>
            </a:r>
            <a:r>
              <a:rPr lang="pt-BR" sz="2350" u="sng"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se trate de um território independente, sob tutela, sem governo próprio,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quer</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sujeito a qualquer outra limitação de soberania.”, os termos em destaque estabelecem uma relação lógico-discursiva. Qual é essa relação?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457200" algn="l"/>
              </a:tabLst>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 coesão referencial em textos de lei e normativos retomam, substituem ou especificam termos já mencionados, garantindo precisão, clareza e continuidade ao texto jurídico. Ela é usada para evitar ambiguidades, manter a objetividade e assegurar que o leitor identifique exatamente a quem ou a que o texto se refere. No trecho: “Todo ser humano tem o direito de deixar qualquer país, inclusive o próprio e a esse regressar.”, o termo </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esse</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retoma qual palavra?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843382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533380523"/>
              </p:ext>
            </p:extLst>
          </p:nvPr>
        </p:nvGraphicFramePr>
        <p:xfrm>
          <a:off x="358591" y="1262368"/>
          <a:ext cx="11501717" cy="41757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endParaRPr lang="pt-BR" sz="1500" b="0" kern="1200" dirty="0">
                        <a:solidFill>
                          <a:schemeClr val="tx1"/>
                        </a:solidFill>
                        <a:effectLst/>
                        <a:latin typeface="Arial Narrow" panose="020B0606020202030204" pitchFamily="34" charset="0"/>
                        <a:ea typeface="+mn-ea"/>
                        <a:cs typeface="+mn-cs"/>
                      </a:endParaRPr>
                    </a:p>
                  </a:txBody>
                  <a:tcPr>
                    <a:lnL w="28575" cap="flat" cmpd="sng" algn="ctr">
                      <a:solidFill>
                        <a:srgbClr val="92D050"/>
                      </a:solidFill>
                      <a:prstDash val="solid"/>
                      <a:round/>
                      <a:headEnd type="none" w="med" len="med"/>
                      <a:tailEnd type="none" w="med" len="med"/>
                    </a:lnL>
                    <a:lnR w="28575" cap="flat" cmpd="sng" algn="ctr">
                      <a:solidFill>
                        <a:srgbClr val="92D050"/>
                      </a:solidFill>
                      <a:prstDash val="solid"/>
                      <a:round/>
                      <a:headEnd type="none" w="med" len="med"/>
                      <a:tailEnd type="none" w="med" len="med"/>
                    </a:lnR>
                    <a:lnT w="28575" cap="flat" cmpd="sng" algn="ctr">
                      <a:solidFill>
                        <a:srgbClr val="92D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03930"/>
            <a:ext cx="2572868" cy="1032526"/>
          </a:xfrm>
          <a:prstGeom prst="rect">
            <a:avLst/>
          </a:prstGeom>
          <a:noFill/>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ED47A73B-FBF4-4602-8332-4DE51FD6C499}"/>
              </a:ext>
            </a:extLst>
          </p:cNvPr>
          <p:cNvPicPr>
            <a:picLocks noChangeAspect="1"/>
          </p:cNvPicPr>
          <p:nvPr/>
        </p:nvPicPr>
        <p:blipFill rotWithShape="1">
          <a:blip r:embed="rId4">
            <a:extLst>
              <a:ext uri="{28A0092B-C50C-407E-A947-70E740481C1C}">
                <a14:useLocalDpi xmlns:a14="http://schemas.microsoft.com/office/drawing/2010/main" val="0"/>
              </a:ext>
            </a:extLst>
          </a:blip>
          <a:srcRect l="9173" r="9445"/>
          <a:stretch>
            <a:fillRect/>
          </a:stretch>
        </p:blipFill>
        <p:spPr bwMode="auto">
          <a:xfrm>
            <a:off x="9421907" y="1355724"/>
            <a:ext cx="2324492" cy="1997701"/>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01B4EB69-D581-9F79-8E34-364991C7D261}"/>
              </a:ext>
            </a:extLst>
          </p:cNvPr>
          <p:cNvSpPr txBox="1"/>
          <p:nvPr/>
        </p:nvSpPr>
        <p:spPr>
          <a:xfrm>
            <a:off x="358591" y="1251790"/>
            <a:ext cx="9063316" cy="2262158"/>
          </a:xfrm>
          <a:prstGeom prst="rect">
            <a:avLst/>
          </a:prstGeom>
          <a:noFill/>
        </p:spPr>
        <p:txBody>
          <a:bodyPr wrap="square">
            <a:spAutoFit/>
          </a:bodyPr>
          <a:lstStyle/>
          <a:p>
            <a:pPr algn="ctr"/>
            <a:r>
              <a:rPr lang="pt-BR" sz="2350" b="1" dirty="0">
                <a:effectLst/>
                <a:latin typeface="Arial Narrow" panose="020B0606020202030204" pitchFamily="34" charset="0"/>
                <a:ea typeface="Aptos" panose="020B0004020202020204" pitchFamily="34" charset="0"/>
                <a:cs typeface="Times New Roman" panose="02020603050405020304" pitchFamily="18" charset="0"/>
              </a:rPr>
              <a:t>O que são os Direitos Humanos?</a:t>
            </a:r>
          </a:p>
          <a:p>
            <a:pPr algn="just"/>
            <a:r>
              <a:rPr lang="pt-BR" sz="2350" dirty="0">
                <a:effectLst/>
                <a:latin typeface="Arial Narrow" panose="020B0606020202030204" pitchFamily="34" charset="0"/>
                <a:ea typeface="Aptos" panose="020B0004020202020204" pitchFamily="34" charset="0"/>
                <a:cs typeface="Times New Roman" panose="02020603050405020304" pitchFamily="18" charset="0"/>
              </a:rPr>
              <a:t>Os direitos humanos são inalienáveis e devem ser assegurados a todas as pessoas, independentemente de sua origem social, raça, gênero, nacionalidade ou opinião política. Esses direitos são universais, abrangendo todos os povos e nações, e são fundamentais para garantir a dignidade e o respeito de cada indivíduo. De acordo com a Organização das Nações Unidas (ONU), os direitos</a:t>
            </a:r>
            <a:endParaRPr lang="pt-BR" sz="2350" dirty="0"/>
          </a:p>
        </p:txBody>
      </p:sp>
      <p:sp>
        <p:nvSpPr>
          <p:cNvPr id="10" name="CaixaDeTexto 9">
            <a:extLst>
              <a:ext uri="{FF2B5EF4-FFF2-40B4-BE49-F238E27FC236}">
                <a16:creationId xmlns:a16="http://schemas.microsoft.com/office/drawing/2014/main" id="{DE150045-40F3-A0AC-1710-1DC111E4D56E}"/>
              </a:ext>
            </a:extLst>
          </p:cNvPr>
          <p:cNvSpPr txBox="1"/>
          <p:nvPr/>
        </p:nvSpPr>
        <p:spPr>
          <a:xfrm>
            <a:off x="358591" y="3429000"/>
            <a:ext cx="11387808" cy="1900520"/>
          </a:xfrm>
          <a:prstGeom prst="rect">
            <a:avLst/>
          </a:prstGeom>
          <a:noFill/>
        </p:spPr>
        <p:txBody>
          <a:bodyPr wrap="square">
            <a:spAutoFit/>
          </a:bodyPr>
          <a:lstStyle/>
          <a:p>
            <a:pPr algn="just"/>
            <a:r>
              <a:rPr lang="pt-BR" sz="2350" dirty="0">
                <a:effectLst/>
                <a:latin typeface="Arial Narrow" panose="020B0606020202030204" pitchFamily="34" charset="0"/>
                <a:ea typeface="Aptos" panose="020B0004020202020204" pitchFamily="34" charset="0"/>
                <a:cs typeface="Times New Roman" panose="02020603050405020304" pitchFamily="18" charset="0"/>
              </a:rPr>
              <a:t>humanos são definidos como “garantias jurídicas universais que protegem indivíduos e grupos contra ações e omissões dos governos que atentem contra a dignidade humana”. Esses direitos incluem, entre outros, o direito à vida, à integridade física e à dignidade. Quando esses direitos são incorporados em um determinado sistema jurídico, como em uma Constituição, eles são conhecidos como direitos fundamentais.</a:t>
            </a:r>
            <a:endParaRPr lang="pt-BR" sz="2350" dirty="0"/>
          </a:p>
        </p:txBody>
      </p:sp>
    </p:spTree>
    <p:extLst>
      <p:ext uri="{BB962C8B-B14F-4D97-AF65-F5344CB8AC3E}">
        <p14:creationId xmlns:p14="http://schemas.microsoft.com/office/powerpoint/2010/main" val="15235706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6237AB6-1AB8-9776-510A-66C13A1D1845}"/>
              </a:ext>
            </a:extLst>
          </p:cNvPr>
          <p:cNvSpPr txBox="1"/>
          <p:nvPr/>
        </p:nvSpPr>
        <p:spPr>
          <a:xfrm>
            <a:off x="349624" y="748635"/>
            <a:ext cx="11492752" cy="6109365"/>
          </a:xfrm>
          <a:prstGeom prst="rect">
            <a:avLst/>
          </a:prstGeom>
          <a:noFill/>
        </p:spPr>
        <p:txBody>
          <a:bodyPr wrap="square">
            <a:spAutoFit/>
          </a:bodyPr>
          <a:lstStyle/>
          <a:p>
            <a:r>
              <a:rPr lang="pt-BR" sz="2250" b="1" dirty="0">
                <a:effectLst/>
                <a:latin typeface="Arial Narrow" panose="020B0606020202030204" pitchFamily="34" charset="0"/>
                <a:ea typeface="Aptos" panose="020B0004020202020204" pitchFamily="34" charset="0"/>
                <a:cs typeface="Times New Roman" panose="02020603050405020304" pitchFamily="18" charset="0"/>
              </a:rPr>
              <a:t>9</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Na frase expressa no texto “</a:t>
            </a:r>
            <a:r>
              <a:rPr lang="pt-BR" sz="2250" b="1" u="sng" dirty="0">
                <a:effectLst/>
                <a:latin typeface="Arial Narrow" panose="020B0606020202030204" pitchFamily="34" charset="0"/>
                <a:ea typeface="Aptos" panose="020B0004020202020204" pitchFamily="34" charset="0"/>
                <a:cs typeface="Times New Roman" panose="02020603050405020304" pitchFamily="18" charset="0"/>
              </a:rPr>
              <a:t>Esses direitos são universais</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isso significa haver</a:t>
            </a:r>
            <a:br>
              <a:rPr lang="pt-BR" sz="2250" dirty="0">
                <a:effectLst/>
                <a:latin typeface="Arial Narrow" panose="020B0606020202030204" pitchFamily="34" charset="0"/>
                <a:ea typeface="Aptos" panose="020B0004020202020204" pitchFamily="34" charset="0"/>
                <a:cs typeface="Times New Roman" panose="02020603050405020304" pitchFamily="18" charset="0"/>
              </a:rPr>
            </a:br>
            <a:r>
              <a:rPr lang="pt-BR" sz="2250" dirty="0">
                <a:effectLst/>
                <a:latin typeface="Arial Narrow" panose="020B0606020202030204" pitchFamily="34" charset="0"/>
                <a:ea typeface="Aptos" panose="020B0004020202020204" pitchFamily="34" charset="0"/>
                <a:cs typeface="Times New Roman" panose="02020603050405020304" pitchFamily="18" charset="0"/>
              </a:rPr>
              <a:t>a) a desigualdade de direitos para todos os indivíduos. </a:t>
            </a:r>
            <a:br>
              <a:rPr lang="pt-BR" sz="2250" dirty="0">
                <a:effectLst/>
                <a:latin typeface="Arial Narrow" panose="020B0606020202030204" pitchFamily="34" charset="0"/>
                <a:ea typeface="Aptos" panose="020B0004020202020204" pitchFamily="34" charset="0"/>
                <a:cs typeface="Times New Roman" panose="02020603050405020304" pitchFamily="18" charset="0"/>
              </a:rPr>
            </a:br>
            <a:r>
              <a:rPr lang="pt-BR" sz="2250" dirty="0">
                <a:effectLst/>
                <a:latin typeface="Arial Narrow" panose="020B0606020202030204" pitchFamily="34" charset="0"/>
                <a:ea typeface="Aptos" panose="020B0004020202020204" pitchFamily="34" charset="0"/>
                <a:cs typeface="Times New Roman" panose="02020603050405020304" pitchFamily="18" charset="0"/>
              </a:rPr>
              <a:t>b) a igualdade de deveres para todos os indivíduos.</a:t>
            </a:r>
            <a:br>
              <a:rPr lang="pt-BR" sz="2250" dirty="0">
                <a:effectLst/>
                <a:latin typeface="Arial Narrow" panose="020B0606020202030204" pitchFamily="34" charset="0"/>
                <a:ea typeface="Aptos" panose="020B0004020202020204" pitchFamily="34" charset="0"/>
                <a:cs typeface="Times New Roman" panose="02020603050405020304" pitchFamily="18" charset="0"/>
              </a:rPr>
            </a:br>
            <a:r>
              <a:rPr lang="pt-BR" sz="2250" dirty="0">
                <a:effectLst/>
                <a:latin typeface="Arial Narrow" panose="020B0606020202030204" pitchFamily="34" charset="0"/>
                <a:ea typeface="Aptos" panose="020B0004020202020204" pitchFamily="34" charset="0"/>
                <a:cs typeface="Times New Roman" panose="02020603050405020304" pitchFamily="18" charset="0"/>
              </a:rPr>
              <a:t>c) a igualdade de direitos para todos os indivíduos</a:t>
            </a:r>
            <a:br>
              <a:rPr lang="pt-BR" sz="2250" dirty="0">
                <a:effectLst/>
                <a:latin typeface="Arial Narrow" panose="020B0606020202030204" pitchFamily="34" charset="0"/>
                <a:ea typeface="Aptos" panose="020B0004020202020204" pitchFamily="34" charset="0"/>
                <a:cs typeface="Times New Roman" panose="02020603050405020304" pitchFamily="18" charset="0"/>
              </a:rPr>
            </a:b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5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 Na frase “... os direitos humanos são definidos como “garantias jurídicas universais que protegem indivíduos e grupos contra ações e omissões dos governos que atentem contra a dignidade humana”.”, infere-se que</a:t>
            </a:r>
            <a:endParaRPr lang="pt-BR" sz="22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(A) os direitos humanos são inalienáveis e devem ser assegurados a todas as pessoas, independentemente de sua origem social, raça, gênero, nacionalidade ou opinião política.</a:t>
            </a:r>
            <a:endParaRPr lang="pt-BR" sz="22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(B) os direitos humanos são alienáveis e não podem ser assegurados a todas as pessoas, depende exclusivamente da sua condição social, gênero, nacionalidade ou opinião, somente.</a:t>
            </a:r>
            <a:endParaRPr lang="pt-BR" sz="22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(C) os direitos humanos não são inalienáveis e também não devem ser assegurados a todas as pessoas, independentemente de sua origem social, raça, gênero, nacionalidade e posicionamento político.</a:t>
            </a:r>
            <a:endParaRPr lang="pt-BR" sz="22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50" kern="100" dirty="0">
                <a:effectLst/>
                <a:latin typeface="Arial Narrow" panose="020B0606020202030204" pitchFamily="34" charset="0"/>
                <a:ea typeface="Aptos" panose="020B0004020202020204" pitchFamily="34" charset="0"/>
                <a:cs typeface="Times New Roman" panose="02020603050405020304" pitchFamily="18" charset="0"/>
              </a:rPr>
              <a:t>(D) os direitos humanos são inalienáveis e não devem ser assegurados a todas as pessoas, mas somente pessoas com boas condições sociais, e que sejam de outra nacionalidade e que tenha uma opinião política individual.</a:t>
            </a:r>
            <a:endParaRPr lang="pt-BR" sz="22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064909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D11E1E9-3E83-D16D-41FE-964A335151F9}"/>
              </a:ext>
            </a:extLst>
          </p:cNvPr>
          <p:cNvSpPr txBox="1"/>
          <p:nvPr/>
        </p:nvSpPr>
        <p:spPr>
          <a:xfrm>
            <a:off x="340658" y="879522"/>
            <a:ext cx="11519648" cy="1815882"/>
          </a:xfrm>
          <a:prstGeom prst="rect">
            <a:avLst/>
          </a:prstGeom>
          <a:noFill/>
        </p:spPr>
        <p:txBody>
          <a:bodyPr wrap="square">
            <a:spAutoFit/>
          </a:bodyPr>
          <a:lstStyle/>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Leia mais um fragmento da </a:t>
            </a:r>
            <a:r>
              <a:rPr lang="pt-BR" sz="2350" i="1" kern="100" dirty="0">
                <a:effectLst/>
                <a:latin typeface="Arial Narrow" panose="020B0606020202030204" pitchFamily="34" charset="0"/>
                <a:ea typeface="Aptos" panose="020B0004020202020204" pitchFamily="34" charset="0"/>
                <a:cs typeface="Times New Roman" panose="02020603050405020304" pitchFamily="18" charset="0"/>
              </a:rPr>
              <a:t>Declaração Universal dos Direitos Humanos</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Declaração Universal dos Direitos Humanos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1585CCC6-B925-CE9B-7DF5-611B4865B02D}"/>
              </a:ext>
            </a:extLst>
          </p:cNvPr>
          <p:cNvSpPr txBox="1"/>
          <p:nvPr/>
        </p:nvSpPr>
        <p:spPr>
          <a:xfrm>
            <a:off x="340658" y="2695404"/>
            <a:ext cx="11519648" cy="3708708"/>
          </a:xfrm>
          <a:prstGeom prst="rect">
            <a:avLst/>
          </a:prstGeom>
          <a:noFill/>
        </p:spPr>
        <p:txBody>
          <a:bodyPr wrap="square">
            <a:spAutoFit/>
          </a:bodyPr>
          <a:lstStyle/>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Preâmbulo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Considerando que o reconhecimento da dignidade inerente a todos os membros da família humana e de seus direitos iguais e inalienáveis é o fundamento da liberdade, da justiça e da paz no mundo; [...] A Assembleia Geral proclama a presente Declaração Universal dos Direitos Humanos como o ideal comum a ser atingido por todos os povos e todas as nações, com o objetivo de que cada indivíduo e cada órgão da sociedade tendo sempre em mente esta Declaração, esforce-se, por meio do ensino e da educação, por promover o respeito a esses direitos e liberdades, e, pela adoção de medidas progressivas de caráter nacional e internacional, por assegurar o seu reconhecimento e a sua observância universais e efetivos, tanto entre os povos dos próprios Países-Membros quanto entre os povos dos territórios sob sua jurisdição.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324914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1585CCC6-B925-CE9B-7DF5-611B4865B02D}"/>
              </a:ext>
            </a:extLst>
          </p:cNvPr>
          <p:cNvSpPr txBox="1"/>
          <p:nvPr/>
        </p:nvSpPr>
        <p:spPr>
          <a:xfrm>
            <a:off x="336176" y="947287"/>
            <a:ext cx="11519648" cy="4793620"/>
          </a:xfrm>
          <a:prstGeom prst="rect">
            <a:avLst/>
          </a:prstGeom>
          <a:noFill/>
        </p:spPr>
        <p:txBody>
          <a:bodyPr wrap="square">
            <a:spAutoFit/>
          </a:bodyPr>
          <a:lstStyle/>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p>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26</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1. Toda a pessoa tem direito à educação. A educação deve ser gratuita, pelo menos a correspondente ao ensino elementar fundamental. O ensino elementar é obrigatório. O ensino técnico e profissional deve ser generalizado; o acesso aos estudos superiores deve estar aberto a todos em plena igualdade, em função do seu mérito.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2. A educação deve visar à plena expansão da personalidade humana e ao reforço dos direitos do ser humano e das liberdades fundamentais e deve favorecer a compreensão, a tolerância e a amizade entre todas as nações e todos os grupos raciais ou religiosos, bem como o desenvolvimento das atividades das Nações Unidas para a manutenção da paz.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3. Aos pais pertence a prioridade do direito de escolher o gênero de educação que será ministrada aos filhos.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282084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1585CCC6-B925-CE9B-7DF5-611B4865B02D}"/>
              </a:ext>
            </a:extLst>
          </p:cNvPr>
          <p:cNvSpPr txBox="1"/>
          <p:nvPr/>
        </p:nvSpPr>
        <p:spPr>
          <a:xfrm>
            <a:off x="336176" y="947287"/>
            <a:ext cx="11519648" cy="2462213"/>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Artigo 29</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3. Esses direitos e liberdades não podem, em hipótese alguma, ser exercidos contrariamente aos objetivos e princípios das Nações Unidas.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https://www.unicef.org/</a:t>
            </a:r>
            <a:r>
              <a:rPr lang="pt-BR" sz="1300" kern="100" dirty="0" err="1">
                <a:effectLst/>
                <a:latin typeface="Arial Narrow" panose="020B0606020202030204" pitchFamily="34" charset="0"/>
                <a:ea typeface="Aptos" panose="020B0004020202020204" pitchFamily="34" charset="0"/>
                <a:cs typeface="Times New Roman" panose="02020603050405020304" pitchFamily="18" charset="0"/>
              </a:rPr>
              <a:t>brazil</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1300" kern="100" dirty="0" err="1">
                <a:effectLst/>
                <a:latin typeface="Arial Narrow" panose="020B0606020202030204" pitchFamily="34" charset="0"/>
                <a:ea typeface="Aptos" panose="020B0004020202020204" pitchFamily="34" charset="0"/>
                <a:cs typeface="Times New Roman" panose="02020603050405020304" pitchFamily="18" charset="0"/>
              </a:rPr>
              <a:t>declaracao</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-universal-dos-direitos-humanos. Acesso em: 9 abr. 2026. Adaptado.</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915302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A5E331B-73CE-2B7C-D735-C9D1B242FAD1}"/>
              </a:ext>
            </a:extLst>
          </p:cNvPr>
          <p:cNvSpPr txBox="1"/>
          <p:nvPr/>
        </p:nvSpPr>
        <p:spPr>
          <a:xfrm>
            <a:off x="331693" y="860180"/>
            <a:ext cx="11546541" cy="5524589"/>
          </a:xfrm>
          <a:prstGeom prst="rect">
            <a:avLst/>
          </a:prstGeom>
          <a:noFill/>
        </p:spPr>
        <p:txBody>
          <a:bodyPr wrap="square">
            <a:spAutoFit/>
          </a:bodyPr>
          <a:lstStyle/>
          <a:p>
            <a:pPr algn="just"/>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artigo 26 da Declaração Universal dos Direitos Humanos trata do direito à educação. Dessa forma, responda: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Qual é o direito relacionado à educação que deve ser garantido?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O sentido genérico de um texto de lei é o objetivo principal e a regra geral que ele quer ensinar ou impor. Ele mostra o que a lei ou regra manda fazer no dia a dia. Isso vale para todas as pessoas de um grupo, sem escolher apenas um caso particular. A Declaração Universal dos Direitos Humanos tem um caráter genérico? Justifique.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Quais devem ser os objetivos da educação, de acordo com o parágrafo 2?</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Segundo o texto, os pais podem deixar de matricular os filhos na escola? Explique.</a:t>
            </a:r>
          </a:p>
          <a:p>
            <a:pPr algn="just"/>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Nesse texto, as expressões “Preâmbulo” e “Artigo 26” s</a:t>
            </a:r>
            <a:r>
              <a:rPr lang="pt-BR" sz="2300" kern="100" dirty="0">
                <a:effectLst/>
                <a:latin typeface="Arial Narrow" panose="020B0606020202030204" pitchFamily="34" charset="0"/>
                <a:ea typeface="Aptos" panose="020B0004020202020204" pitchFamily="34" charset="0"/>
                <a:cs typeface="Arial Narrow" panose="020B0606020202030204" pitchFamily="34" charset="0"/>
              </a:rPr>
              <a:t>ã</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exemplos da linguagem</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digital.				(C) científica.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jurídica.				(D) jornalística.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775787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832116068"/>
              </p:ext>
            </p:extLst>
          </p:nvPr>
        </p:nvGraphicFramePr>
        <p:xfrm>
          <a:off x="345141" y="1378909"/>
          <a:ext cx="11501717" cy="48463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400" b="0" kern="1200" dirty="0">
                          <a:solidFill>
                            <a:schemeClr val="tx1"/>
                          </a:solidFill>
                          <a:effectLst/>
                          <a:latin typeface="Arial Narrow" panose="020B0606020202030204" pitchFamily="34" charset="0"/>
                          <a:ea typeface="+mn-ea"/>
                          <a:cs typeface="+mn-cs"/>
                        </a:rPr>
                        <a:t>Estudante, os elementos que atuam como indicadores de argumentação são denominados de </a:t>
                      </a:r>
                      <a:r>
                        <a:rPr lang="pt-BR" sz="2400" b="1" kern="1200" dirty="0">
                          <a:solidFill>
                            <a:schemeClr val="tx1"/>
                          </a:solidFill>
                          <a:effectLst/>
                          <a:latin typeface="Arial Narrow" panose="020B0606020202030204" pitchFamily="34" charset="0"/>
                          <a:ea typeface="+mn-ea"/>
                          <a:cs typeface="+mn-cs"/>
                        </a:rPr>
                        <a:t>modalizadores discursivos. </a:t>
                      </a:r>
                      <a:r>
                        <a:rPr lang="pt-BR" sz="2400" b="0" kern="1200" dirty="0">
                          <a:solidFill>
                            <a:schemeClr val="tx1"/>
                          </a:solidFill>
                          <a:effectLst/>
                          <a:latin typeface="Arial Narrow" panose="020B0606020202030204" pitchFamily="34" charset="0"/>
                          <a:ea typeface="+mn-ea"/>
                          <a:cs typeface="+mn-cs"/>
                        </a:rPr>
                        <a:t>Eles são os encarregados de evidenciar o ponto de vista assumido pelo falante e assegurar o modo como ele elabora o discurso. Em textos de lei como a Declaração Universal dos Direitos Humanos, a modalização trabalhada é a Modalização Deôntica e se refere ao eixo da conduta (obrigatoriedade/permissibilidade).</a:t>
                      </a:r>
                    </a:p>
                    <a:p>
                      <a:pPr marL="0" indent="538163" algn="just"/>
                      <a:r>
                        <a:rPr lang="pt-BR" sz="2400" b="0" kern="1200" dirty="0">
                          <a:solidFill>
                            <a:schemeClr val="tx1"/>
                          </a:solidFill>
                          <a:effectLst/>
                          <a:latin typeface="Arial Narrow" panose="020B0606020202030204" pitchFamily="34" charset="0"/>
                          <a:ea typeface="+mn-ea"/>
                          <a:cs typeface="+mn-cs"/>
                        </a:rPr>
                        <a:t>A modalização deôntica é a maneira como o autor do texto se expressa, o grau de verdade em relação a quem o texto se destina. Ela pode se manifestar de diferentes formas, gerando efeitos de obrigatoriedade, proibição e possibilidade (efeito facultativo ou de permissão), que se constituem em três tipos distintos de modalizadores deônticos:</a:t>
                      </a:r>
                    </a:p>
                    <a:p>
                      <a:pPr algn="just"/>
                      <a:r>
                        <a:rPr lang="pt-BR" sz="2400" b="1" kern="1200" dirty="0">
                          <a:solidFill>
                            <a:schemeClr val="tx1"/>
                          </a:solidFill>
                          <a:effectLst/>
                          <a:latin typeface="Arial Narrow" panose="020B0606020202030204" pitchFamily="34" charset="0"/>
                          <a:ea typeface="+mn-ea"/>
                          <a:cs typeface="+mn-cs"/>
                        </a:rPr>
                        <a:t>1. Obrigatoriedade – </a:t>
                      </a:r>
                      <a:r>
                        <a:rPr lang="pt-BR" sz="2400" b="0" kern="1200" dirty="0">
                          <a:solidFill>
                            <a:schemeClr val="tx1"/>
                          </a:solidFill>
                          <a:effectLst/>
                          <a:latin typeface="Arial Narrow" panose="020B0606020202030204" pitchFamily="34" charset="0"/>
                          <a:ea typeface="+mn-ea"/>
                          <a:cs typeface="+mn-cs"/>
                        </a:rPr>
                        <a:t>quando expressa que o conteúdo da proposição é algo que deve ocorrer obrigatoriamente e que o provável interlocutor deve obedecê-lo; </a:t>
                      </a:r>
                    </a:p>
                    <a:p>
                      <a:pPr algn="just"/>
                      <a:r>
                        <a:rPr lang="pt-BR" sz="2400" b="1" kern="1200" dirty="0">
                          <a:solidFill>
                            <a:schemeClr val="tx1"/>
                          </a:solidFill>
                          <a:effectLst/>
                          <a:latin typeface="Arial Narrow" panose="020B0606020202030204" pitchFamily="34" charset="0"/>
                          <a:ea typeface="+mn-ea"/>
                          <a:cs typeface="+mn-cs"/>
                        </a:rPr>
                        <a:t>2. Proibição – </a:t>
                      </a:r>
                      <a:r>
                        <a:rPr lang="pt-BR" sz="2400" b="0" kern="1200" dirty="0">
                          <a:solidFill>
                            <a:schemeClr val="tx1"/>
                          </a:solidFill>
                          <a:effectLst/>
                          <a:latin typeface="Arial Narrow" panose="020B0606020202030204" pitchFamily="34" charset="0"/>
                          <a:ea typeface="+mn-ea"/>
                          <a:cs typeface="+mn-cs"/>
                        </a:rPr>
                        <a:t>quando expressa que o conteúdo da proposição é algo proibido e deve ser considerado como tal pelo provável interlocutor; </a:t>
                      </a:r>
                    </a:p>
                  </a:txBody>
                  <a:tcPr>
                    <a:lnL w="38100" cap="flat" cmpd="sng" algn="ctr">
                      <a:solidFill>
                        <a:schemeClr val="accent6">
                          <a:lumMod val="75000"/>
                        </a:schemeClr>
                      </a:solidFill>
                      <a:prstDash val="solid"/>
                      <a:round/>
                      <a:headEnd type="none" w="med" len="med"/>
                      <a:tailEnd type="none" w="med" len="med"/>
                    </a:lnL>
                    <a:lnR w="38100" cap="flat" cmpd="sng" algn="ctr">
                      <a:solidFill>
                        <a:schemeClr val="accent6">
                          <a:lumMod val="75000"/>
                        </a:schemeClr>
                      </a:solidFill>
                      <a:prstDash val="solid"/>
                      <a:round/>
                      <a:headEnd type="none" w="med" len="med"/>
                      <a:tailEnd type="none" w="med" len="med"/>
                    </a:lnR>
                    <a:lnT w="38100" cap="flat" cmpd="sng" algn="ctr">
                      <a:solidFill>
                        <a:schemeClr val="accent6">
                          <a:lumMod val="75000"/>
                        </a:schemeClr>
                      </a:solidFill>
                      <a:prstDash val="solid"/>
                      <a:round/>
                      <a:headEnd type="none" w="med" len="med"/>
                      <a:tailEnd type="none" w="med" len="med"/>
                    </a:lnT>
                    <a:lnB w="38100" cap="flat" cmpd="sng" algn="ctr">
                      <a:solidFill>
                        <a:schemeClr val="accent6">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41" y="471889"/>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701443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94814133"/>
              </p:ext>
            </p:extLst>
          </p:nvPr>
        </p:nvGraphicFramePr>
        <p:xfrm>
          <a:off x="345141" y="885850"/>
          <a:ext cx="11501717" cy="10210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3. Possibilidade – </a:t>
                      </a:r>
                      <a:r>
                        <a:rPr lang="pt-BR" sz="2400" b="0" kern="1200" dirty="0">
                          <a:solidFill>
                            <a:schemeClr val="tx1"/>
                          </a:solidFill>
                          <a:effectLst/>
                          <a:latin typeface="Arial Narrow" panose="020B0606020202030204" pitchFamily="34" charset="0"/>
                          <a:ea typeface="+mn-ea"/>
                          <a:cs typeface="+mn-cs"/>
                        </a:rPr>
                        <a:t>quando expressa que o conteúdo da proposição é algo facultativo e/ou quando o interlocutor tem a permissão para exercê-lo ou adotá-lo.</a:t>
                      </a:r>
                    </a:p>
                    <a:p>
                      <a:pPr algn="r"/>
                      <a:r>
                        <a:rPr lang="pt-BR" sz="1300" b="0" i="0" kern="1200" dirty="0">
                          <a:solidFill>
                            <a:schemeClr val="tx1"/>
                          </a:solidFill>
                          <a:effectLst/>
                          <a:latin typeface="Arial Narrow" panose="020B0606020202030204" pitchFamily="34" charset="0"/>
                          <a:ea typeface="+mn-ea"/>
                          <a:cs typeface="+mn-cs"/>
                        </a:rPr>
                        <a:t>Disponível em: https://periodicos.ufsc.br. Acesso em: 27 jul. 2026.</a:t>
                      </a:r>
                    </a:p>
                  </a:txBody>
                  <a:tcPr>
                    <a:lnL w="38100" cap="flat" cmpd="sng" algn="ctr">
                      <a:solidFill>
                        <a:schemeClr val="accent6">
                          <a:lumMod val="75000"/>
                        </a:schemeClr>
                      </a:solidFill>
                      <a:prstDash val="solid"/>
                      <a:round/>
                      <a:headEnd type="none" w="med" len="med"/>
                      <a:tailEnd type="none" w="med" len="med"/>
                    </a:lnL>
                    <a:lnR w="38100" cap="flat" cmpd="sng" algn="ctr">
                      <a:solidFill>
                        <a:schemeClr val="accent6">
                          <a:lumMod val="75000"/>
                        </a:schemeClr>
                      </a:solidFill>
                      <a:prstDash val="solid"/>
                      <a:round/>
                      <a:headEnd type="none" w="med" len="med"/>
                      <a:tailEnd type="none" w="med" len="med"/>
                    </a:lnR>
                    <a:lnT w="38100" cap="flat" cmpd="sng" algn="ctr">
                      <a:solidFill>
                        <a:schemeClr val="accent6">
                          <a:lumMod val="75000"/>
                        </a:schemeClr>
                      </a:solidFill>
                      <a:prstDash val="solid"/>
                      <a:round/>
                      <a:headEnd type="none" w="med" len="med"/>
                      <a:tailEnd type="none" w="med" len="med"/>
                    </a:lnT>
                    <a:lnB w="38100" cap="flat" cmpd="sng" algn="ctr">
                      <a:solidFill>
                        <a:schemeClr val="accent6">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A47ADD5E-D19E-E90A-13A7-A8C6A165F18D}"/>
              </a:ext>
            </a:extLst>
          </p:cNvPr>
          <p:cNvSpPr txBox="1"/>
          <p:nvPr/>
        </p:nvSpPr>
        <p:spPr>
          <a:xfrm>
            <a:off x="345141" y="2228486"/>
            <a:ext cx="11501716" cy="3377912"/>
          </a:xfrm>
          <a:prstGeom prst="rect">
            <a:avLst/>
          </a:prstGeom>
          <a:noFill/>
        </p:spPr>
        <p:txBody>
          <a:bodyPr wrap="square">
            <a:spAutoFit/>
          </a:bodyPr>
          <a:lstStyle/>
          <a:p>
            <a:pPr algn="just">
              <a:lnSpc>
                <a:spcPct val="110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13</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Identifique nos trechos da Declaração Universal dos Direitos Humanos, a seguir, os mecanismos de </a:t>
            </a: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modalização deôntica (proibição, obrigatoriedade e possibilidade) e marque a opção correta.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dirty="0">
                <a:solidFill>
                  <a:srgbClr val="000000"/>
                </a:solidFill>
                <a:effectLst/>
                <a:latin typeface="Arial Narrow" panose="020B0606020202030204" pitchFamily="34" charset="0"/>
                <a:ea typeface="Times New Roman" panose="02020603050405020304" pitchFamily="18" charset="0"/>
              </a:rPr>
              <a:t>a) “</a:t>
            </a:r>
            <a:r>
              <a:rPr lang="pt-BR" sz="2350" dirty="0">
                <a:effectLst/>
                <a:latin typeface="Arial Narrow" panose="020B0606020202030204" pitchFamily="34" charset="0"/>
                <a:ea typeface="Times New Roman" panose="02020603050405020304" pitchFamily="18" charset="0"/>
              </a:rPr>
              <a:t>A educação </a:t>
            </a:r>
            <a:r>
              <a:rPr lang="pt-BR" sz="2350" b="1" u="sng" dirty="0">
                <a:effectLst/>
                <a:latin typeface="Arial Narrow" panose="020B0606020202030204" pitchFamily="34" charset="0"/>
                <a:ea typeface="Times New Roman" panose="02020603050405020304" pitchFamily="18" charset="0"/>
              </a:rPr>
              <a:t>deve ser</a:t>
            </a:r>
            <a:r>
              <a:rPr lang="pt-BR" sz="2350" dirty="0">
                <a:effectLst/>
                <a:latin typeface="Arial Narrow" panose="020B0606020202030204" pitchFamily="34" charset="0"/>
                <a:ea typeface="Times New Roman" panose="02020603050405020304" pitchFamily="18" charset="0"/>
              </a:rPr>
              <a:t> gratuita, pelo menos a correspondente ao ensino elementar fundamental.</a:t>
            </a:r>
          </a:p>
          <a:p>
            <a:pPr algn="just">
              <a:lnSpc>
                <a:spcPct val="110000"/>
              </a:lnSpc>
            </a:pPr>
            <a:r>
              <a:rPr lang="pt-BR" sz="2350" dirty="0">
                <a:latin typeface="Arial Narrow" panose="020B0606020202030204" pitchFamily="34" charset="0"/>
                <a:ea typeface="Times New Roman" panose="02020603050405020304" pitchFamily="18" charset="0"/>
              </a:rPr>
              <a:t>(     ) Proibição			(     ) Possibilidade		(     ) Obrigatoriedade</a:t>
            </a:r>
          </a:p>
          <a:p>
            <a:pPr algn="just">
              <a:lnSpc>
                <a:spcPct val="110000"/>
              </a:lnSpc>
            </a:pPr>
            <a:endParaRPr lang="pt-BR" sz="2350" dirty="0">
              <a:effectLst/>
              <a:latin typeface="Arial Narrow" panose="020B0606020202030204" pitchFamily="34" charset="0"/>
              <a:ea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“Esses direitos e liberdades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não podem</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em hipótese alguma, ser exercidos contrariamente aos objetivos e princípios das Nações Unidas.”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dirty="0">
                <a:latin typeface="Arial Narrow" panose="020B0606020202030204" pitchFamily="34" charset="0"/>
                <a:ea typeface="Times New Roman" panose="02020603050405020304" pitchFamily="18" charset="0"/>
              </a:rPr>
              <a:t>(     ) Proibição			(     ) Possibilidade		(     ) Obrigatoriedade</a:t>
            </a:r>
          </a:p>
        </p:txBody>
      </p:sp>
    </p:spTree>
    <p:extLst>
      <p:ext uri="{BB962C8B-B14F-4D97-AF65-F5344CB8AC3E}">
        <p14:creationId xmlns:p14="http://schemas.microsoft.com/office/powerpoint/2010/main" val="11756461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71AF4B91-886A-4433-A006-EF96CD65BCBA}"/>
              </a:ext>
            </a:extLst>
          </p:cNvPr>
          <p:cNvSpPr txBox="1"/>
          <p:nvPr/>
        </p:nvSpPr>
        <p:spPr>
          <a:xfrm>
            <a:off x="385909" y="2906577"/>
            <a:ext cx="11438538" cy="2103525"/>
          </a:xfrm>
          <a:prstGeom prst="rect">
            <a:avLst/>
          </a:prstGeom>
          <a:solidFill>
            <a:schemeClr val="accent6">
              <a:lumMod val="20000"/>
              <a:lumOff val="80000"/>
            </a:schemeClr>
          </a:solidFill>
        </p:spPr>
        <p:txBody>
          <a:bodyPr wrap="square">
            <a:spAutoFit/>
          </a:bodyPr>
          <a:lstStyle/>
          <a:p>
            <a:pPr indent="538163" algn="just">
              <a:lnSpc>
                <a:spcPct val="110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Estudante, a análise comparativa de textos é uma estratégia de leitura cujo objetivo é comparar a linha de discussão realizada entre textos. Mesmo tratando do mesmo tema, os textos poderão pertencer a gêneros textuais diferentes e possuir discussões complementares ou divergentes acerca de um determinado tema ou informação. Vamos ver como isso acontece???</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281419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48A1B15-0777-B846-86BA-38A4472583A4}"/>
              </a:ext>
            </a:extLst>
          </p:cNvPr>
          <p:cNvSpPr txBox="1"/>
          <p:nvPr/>
        </p:nvSpPr>
        <p:spPr>
          <a:xfrm>
            <a:off x="358588" y="754763"/>
            <a:ext cx="11474823" cy="1092607"/>
          </a:xfrm>
          <a:prstGeom prst="rect">
            <a:avLst/>
          </a:prstGeom>
          <a:noFill/>
        </p:spPr>
        <p:txBody>
          <a:bodyPr wrap="square">
            <a:spAutoFit/>
          </a:bodyPr>
          <a:lstStyle/>
          <a:p>
            <a:pPr algn="just"/>
            <a:r>
              <a:rPr lang="pt-BR" sz="235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gn="just"/>
            <a:endParaRPr lang="pt-BR"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Texto III</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4D2C1EF4-1A38-7346-4EBB-39A6E6FE158D}"/>
              </a:ext>
            </a:extLst>
          </p:cNvPr>
          <p:cNvPicPr>
            <a:picLocks noChangeAspect="1"/>
          </p:cNvPicPr>
          <p:nvPr/>
        </p:nvPicPr>
        <p:blipFill>
          <a:blip r:embed="rId3"/>
          <a:stretch>
            <a:fillRect/>
          </a:stretch>
        </p:blipFill>
        <p:spPr>
          <a:xfrm>
            <a:off x="2918461" y="1721863"/>
            <a:ext cx="6355078" cy="4472750"/>
          </a:xfrm>
          <a:prstGeom prst="rect">
            <a:avLst/>
          </a:prstGeom>
        </p:spPr>
      </p:pic>
      <p:sp>
        <p:nvSpPr>
          <p:cNvPr id="7" name="CaixaDeTexto 6">
            <a:extLst>
              <a:ext uri="{FF2B5EF4-FFF2-40B4-BE49-F238E27FC236}">
                <a16:creationId xmlns:a16="http://schemas.microsoft.com/office/drawing/2014/main" id="{B633BF1E-1DCC-D10D-C1F3-C65AA8292006}"/>
              </a:ext>
            </a:extLst>
          </p:cNvPr>
          <p:cNvSpPr txBox="1"/>
          <p:nvPr/>
        </p:nvSpPr>
        <p:spPr>
          <a:xfrm>
            <a:off x="358588" y="6194613"/>
            <a:ext cx="11474823" cy="292388"/>
          </a:xfrm>
          <a:prstGeom prst="rect">
            <a:avLst/>
          </a:prstGeom>
          <a:noFill/>
        </p:spPr>
        <p:txBody>
          <a:bodyPr wrap="square">
            <a:spAutoFit/>
          </a:bodyPr>
          <a:lstStyle/>
          <a:p>
            <a:pPr algn="ct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https://www.dhnet.org.br/dados/cartilhas/a_pdf_dh/cartilha_ziraldo_dh.pdf Acesso em: 14 abr. 2026.</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83709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A0EBD77-7FAC-E2FA-4B56-693F6ED84F80}"/>
              </a:ext>
            </a:extLst>
          </p:cNvPr>
          <p:cNvSpPr txBox="1"/>
          <p:nvPr/>
        </p:nvSpPr>
        <p:spPr>
          <a:xfrm>
            <a:off x="349623" y="866661"/>
            <a:ext cx="11528611" cy="5516895"/>
          </a:xfrm>
          <a:prstGeom prst="rect">
            <a:avLst/>
          </a:prstGeom>
          <a:noFill/>
        </p:spPr>
        <p:txBody>
          <a:bodyPr wrap="square">
            <a:spAutoFit/>
          </a:bodyPr>
          <a:lstStyle/>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14</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que a Declaração Universal dos Direitos Humanos (Textos I e II) e a charge (Texto III) têm em comum?</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15</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Arial" panose="020B0604020202020204" pitchFamily="34" charset="0"/>
              </a:rPr>
              <a:t>Em relação ao texto III (charge), na fala da personagem há uma ideia que sugere “opiniões” relacionadas ao tema “direitos sem preconceito e sem discriminação”. Essas opiniões podem ser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Arial" panose="020B0604020202020204" pitchFamily="34" charset="0"/>
              </a:rPr>
              <a:t>(A) contraditórias.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Arial" panose="020B0604020202020204" pitchFamily="34" charset="0"/>
              </a:rPr>
              <a:t>(B) semelhantes.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Arial" panose="020B0604020202020204" pitchFamily="34" charset="0"/>
              </a:rPr>
              <a:t>(C) excludentes.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Arial" panose="020B0604020202020204" pitchFamily="34" charset="0"/>
              </a:rPr>
              <a:t>(D) iguais.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16</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Na frase “É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pra</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ser igual ou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pra</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ser diferente?” os termos destacados são exemplos de linguagem</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formal.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técnica.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 informal.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(D) científica.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784466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255425"/>
            <a:ext cx="5514146" cy="1185193"/>
          </a:xfrm>
          <a:prstGeom prst="rect">
            <a:avLst/>
          </a:prstGeom>
          <a:noFill/>
          <a:ln>
            <a:noFill/>
          </a:ln>
        </p:spPr>
      </p:pic>
      <p:sp>
        <p:nvSpPr>
          <p:cNvPr id="6" name="CaixaDeTexto 5">
            <a:extLst>
              <a:ext uri="{FF2B5EF4-FFF2-40B4-BE49-F238E27FC236}">
                <a16:creationId xmlns:a16="http://schemas.microsoft.com/office/drawing/2014/main" id="{B8135643-C173-0B13-E717-8953EE402CAB}"/>
              </a:ext>
            </a:extLst>
          </p:cNvPr>
          <p:cNvSpPr txBox="1"/>
          <p:nvPr/>
        </p:nvSpPr>
        <p:spPr>
          <a:xfrm>
            <a:off x="349624" y="2488201"/>
            <a:ext cx="11465858" cy="3493264"/>
          </a:xfrm>
          <a:prstGeom prst="rect">
            <a:avLst/>
          </a:prstGeom>
          <a:noFill/>
        </p:spPr>
        <p:txBody>
          <a:bodyPr wrap="square">
            <a:spAutoFit/>
          </a:bodyPr>
          <a:lstStyle/>
          <a:p>
            <a:pPr algn="just"/>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Antes de ler os textos, vamos conversar?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5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5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Quais materiais você geralmente utiliza quando precisa fazer pesquisas ou estudar?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Ao ler um texto de Literatura, História, Ciências ou Geografia, você compreende bem ou tem dificuldade?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Quando você vai estudar, tem facilidade em encontrar as ideias principais, como por exemplo, o tema?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Você já ouviu falar em texto didático?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Se você lesse um texto sobre a cultura brasileira, saberia explicar alguma coisa sobre esse assunto?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186058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4" y="981952"/>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3960791818"/>
              </p:ext>
            </p:extLst>
          </p:nvPr>
        </p:nvGraphicFramePr>
        <p:xfrm>
          <a:off x="370384" y="1591815"/>
          <a:ext cx="11451225" cy="467868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Texto Didático</a:t>
                      </a:r>
                    </a:p>
                    <a:p>
                      <a:pPr marL="0" indent="538163" algn="just"/>
                      <a:r>
                        <a:rPr lang="pt-BR" sz="2400" b="0" kern="1200" dirty="0">
                          <a:solidFill>
                            <a:schemeClr val="tx1"/>
                          </a:solidFill>
                          <a:effectLst/>
                          <a:latin typeface="Arial Narrow" panose="020B0606020202030204" pitchFamily="34" charset="0"/>
                          <a:ea typeface="+mn-ea"/>
                          <a:cs typeface="+mn-cs"/>
                        </a:rPr>
                        <a:t>O texto didático é um </a:t>
                      </a:r>
                      <a:r>
                        <a:rPr lang="pt-BR" sz="2400" b="1" kern="1200" dirty="0">
                          <a:solidFill>
                            <a:schemeClr val="tx1"/>
                          </a:solidFill>
                          <a:effectLst/>
                          <a:latin typeface="Arial Narrow" panose="020B0606020202030204" pitchFamily="34" charset="0"/>
                          <a:ea typeface="+mn-ea"/>
                          <a:cs typeface="+mn-cs"/>
                        </a:rPr>
                        <a:t>gênero textual com objetivos pedagógicos</a:t>
                      </a:r>
                      <a:r>
                        <a:rPr lang="pt-BR" sz="2400" b="0" kern="1200" dirty="0">
                          <a:solidFill>
                            <a:schemeClr val="tx1"/>
                          </a:solidFill>
                          <a:effectLst/>
                          <a:latin typeface="Arial Narrow" panose="020B0606020202030204" pitchFamily="34" charset="0"/>
                          <a:ea typeface="+mn-ea"/>
                          <a:cs typeface="+mn-cs"/>
                        </a:rPr>
                        <a:t>. É disposto de maneira que todos os leitores tenham a mesma conclusão sobre o assunto. Por este motivo, é considerado um texto utilitário. A construção de um texto didático é feita por meio de conceitos, priorizando a necessidade de o interlocutor compreender o assunto exposto. A disposição das informações deve ser feita de modo a facilitar a compreensão e o entendimento do assunto, levando os leitores à mesma conclusão.</a:t>
                      </a:r>
                    </a:p>
                    <a:p>
                      <a:pPr marL="0" indent="538163" algn="just"/>
                      <a:r>
                        <a:rPr lang="pt-BR" sz="2400" b="0" kern="1200" dirty="0">
                          <a:solidFill>
                            <a:schemeClr val="tx1"/>
                          </a:solidFill>
                          <a:effectLst/>
                          <a:latin typeface="Arial Narrow" panose="020B0606020202030204" pitchFamily="34" charset="0"/>
                          <a:ea typeface="+mn-ea"/>
                          <a:cs typeface="+mn-cs"/>
                        </a:rPr>
                        <a:t>Esse é um gênero textual utilizado em livros didáticos. Em artigos científicos e programas de educação, também podem ter textos didáticos, que costumam ser escritos por especialistas os quais buscam apresentar as informações de modo claro, objetivo e em linguagem adequada ao nível de entendimento dos leitores, permitindo, assim, que todos possam compreender o que está sendo exposto acerca do tema.</a:t>
                      </a:r>
                    </a:p>
                    <a:p>
                      <a:pPr algn="r"/>
                      <a:r>
                        <a:rPr lang="pt-BR" sz="1300" b="0" kern="1200" dirty="0">
                          <a:solidFill>
                            <a:schemeClr val="tx1"/>
                          </a:solidFill>
                          <a:effectLst/>
                          <a:latin typeface="Arial Narrow" panose="020B0606020202030204" pitchFamily="34" charset="0"/>
                          <a:ea typeface="+mn-ea"/>
                          <a:cs typeface="+mn-cs"/>
                        </a:rPr>
                        <a:t>Disponível em: https://www.todamateria.com.br/texto-</a:t>
                      </a:r>
                      <a:r>
                        <a:rPr lang="pt-BR" sz="1300" b="0" kern="1200" dirty="0" err="1">
                          <a:solidFill>
                            <a:schemeClr val="tx1"/>
                          </a:solidFill>
                          <a:effectLst/>
                          <a:latin typeface="Arial Narrow" panose="020B0606020202030204" pitchFamily="34" charset="0"/>
                          <a:ea typeface="+mn-ea"/>
                          <a:cs typeface="+mn-cs"/>
                        </a:rPr>
                        <a:t>didatico</a:t>
                      </a:r>
                      <a:r>
                        <a:rPr lang="pt-BR" sz="1300" b="0" kern="1200" dirty="0">
                          <a:solidFill>
                            <a:schemeClr val="tx1"/>
                          </a:solidFill>
                          <a:effectLst/>
                          <a:latin typeface="Arial Narrow" panose="020B0606020202030204" pitchFamily="34" charset="0"/>
                          <a:ea typeface="+mn-ea"/>
                          <a:cs typeface="+mn-cs"/>
                        </a:rPr>
                        <a:t>/. Acesso em: 5 mar. 2026. Adaptado. </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5616903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E89E7B9-B968-A086-F0F3-C3340D451E0F}"/>
              </a:ext>
            </a:extLst>
          </p:cNvPr>
          <p:cNvSpPr txBox="1"/>
          <p:nvPr/>
        </p:nvSpPr>
        <p:spPr>
          <a:xfrm>
            <a:off x="318247" y="862574"/>
            <a:ext cx="11555506" cy="830997"/>
          </a:xfrm>
          <a:prstGeom prst="rect">
            <a:avLst/>
          </a:prstGeom>
          <a:solidFill>
            <a:schemeClr val="accent6">
              <a:lumMod val="20000"/>
              <a:lumOff val="80000"/>
            </a:schemeClr>
          </a:solidFill>
        </p:spPr>
        <p:txBody>
          <a:bodyPr wrap="square">
            <a:spAutoFit/>
          </a:bodyPr>
          <a:lstStyle/>
          <a:p>
            <a:pPr indent="538163"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Estudante, você conhece a cultura do seu país? Então, o texto que vamos ler apresenta informações sobre a cultura brasileira. Vamos descobrir e aprender mais?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23F95D3B-103B-E9ED-3D71-DE1C0FA97E52}"/>
              </a:ext>
            </a:extLst>
          </p:cNvPr>
          <p:cNvSpPr txBox="1"/>
          <p:nvPr/>
        </p:nvSpPr>
        <p:spPr>
          <a:xfrm>
            <a:off x="318247" y="1974756"/>
            <a:ext cx="11555506" cy="1454244"/>
          </a:xfrm>
          <a:prstGeom prst="rect">
            <a:avLst/>
          </a:prstGeom>
          <a:noFill/>
        </p:spPr>
        <p:txBody>
          <a:bodyPr wrap="square">
            <a:spAutoFit/>
          </a:bodyPr>
          <a:lstStyle/>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Cultura brasileira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48C36F3D-DBDF-61D7-8D87-E8DCF2BAC44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247" y="3525744"/>
            <a:ext cx="3886200" cy="2590800"/>
          </a:xfrm>
          <a:prstGeom prst="rect">
            <a:avLst/>
          </a:prstGeom>
          <a:noFill/>
          <a:ln>
            <a:noFill/>
          </a:ln>
        </p:spPr>
      </p:pic>
      <p:sp>
        <p:nvSpPr>
          <p:cNvPr id="9" name="CaixaDeTexto 8">
            <a:extLst>
              <a:ext uri="{FF2B5EF4-FFF2-40B4-BE49-F238E27FC236}">
                <a16:creationId xmlns:a16="http://schemas.microsoft.com/office/drawing/2014/main" id="{2B0CC43D-3584-196D-7576-F3080B160689}"/>
              </a:ext>
            </a:extLst>
          </p:cNvPr>
          <p:cNvSpPr txBox="1"/>
          <p:nvPr/>
        </p:nvSpPr>
        <p:spPr>
          <a:xfrm>
            <a:off x="318247" y="6116544"/>
            <a:ext cx="3886200" cy="553998"/>
          </a:xfrm>
          <a:prstGeom prst="rect">
            <a:avLst/>
          </a:prstGeom>
          <a:noFill/>
        </p:spPr>
        <p:txBody>
          <a:bodyPr wrap="square">
            <a:spAutoFit/>
          </a:bodyPr>
          <a:lstStyle/>
          <a:p>
            <a:pPr algn="just"/>
            <a:r>
              <a:rPr lang="pt-BR" sz="1500" dirty="0">
                <a:effectLst/>
                <a:latin typeface="Arial Narrow" panose="020B0606020202030204" pitchFamily="34" charset="0"/>
                <a:ea typeface="Aptos" panose="020B0004020202020204" pitchFamily="34" charset="0"/>
                <a:cs typeface="Times New Roman" panose="02020603050405020304" pitchFamily="18" charset="0"/>
              </a:rPr>
              <a:t>O Carnaval é uma das principais manifestações culturais brasileiras</a:t>
            </a:r>
            <a:endParaRPr lang="pt-BR" sz="1500" dirty="0"/>
          </a:p>
        </p:txBody>
      </p:sp>
      <p:sp>
        <p:nvSpPr>
          <p:cNvPr id="11" name="CaixaDeTexto 10">
            <a:extLst>
              <a:ext uri="{FF2B5EF4-FFF2-40B4-BE49-F238E27FC236}">
                <a16:creationId xmlns:a16="http://schemas.microsoft.com/office/drawing/2014/main" id="{C0A4A502-28B2-E252-3A9A-55B4F1FCF3D1}"/>
              </a:ext>
            </a:extLst>
          </p:cNvPr>
          <p:cNvSpPr txBox="1"/>
          <p:nvPr/>
        </p:nvSpPr>
        <p:spPr>
          <a:xfrm>
            <a:off x="4285130" y="3525744"/>
            <a:ext cx="7494494" cy="2985433"/>
          </a:xfrm>
          <a:prstGeom prst="rect">
            <a:avLst/>
          </a:prstGeom>
          <a:noFill/>
        </p:spPr>
        <p:txBody>
          <a:bodyPr wrap="square">
            <a:spAutoFit/>
          </a:bodyPr>
          <a:lstStyle/>
          <a:p>
            <a:pPr indent="538163" algn="just"/>
            <a:r>
              <a:rPr lang="pt-BR" sz="2350" dirty="0">
                <a:effectLst/>
                <a:latin typeface="Arial Narrow" panose="020B0606020202030204" pitchFamily="34" charset="0"/>
                <a:ea typeface="Aptos" panose="020B0004020202020204" pitchFamily="34" charset="0"/>
                <a:cs typeface="Times New Roman" panose="02020603050405020304" pitchFamily="18" charset="0"/>
              </a:rPr>
              <a:t>A cultura brasileira é rica e diversa, o que se explica pela formação geográfica e histórica do país. Indígenas, africanos e portugueses contribuíram muito para essa construção.</a:t>
            </a:r>
          </a:p>
          <a:p>
            <a:pPr indent="538163" algn="just"/>
            <a:r>
              <a:rPr lang="pt-BR" sz="2350" dirty="0">
                <a:effectLst/>
                <a:latin typeface="Arial Narrow" panose="020B0606020202030204" pitchFamily="34" charset="0"/>
                <a:ea typeface="Aptos" panose="020B0004020202020204" pitchFamily="34" charset="0"/>
                <a:cs typeface="Times New Roman" panose="02020603050405020304" pitchFamily="18" charset="0"/>
              </a:rPr>
              <a:t>A cultura brasileira, assim como a formação étnica do povo brasileiro, é vasta e diversa. Nossos hábitos culturais receberam elementos e influências de povos indígenas, africanos, portugueses, espanhóis, italianos e japoneses, entre outros, devido à colonização, à imigração e aos povos que já habitavam a</a:t>
            </a:r>
            <a:endParaRPr lang="pt-BR" sz="2350" dirty="0"/>
          </a:p>
        </p:txBody>
      </p:sp>
    </p:spTree>
    <p:extLst>
      <p:ext uri="{BB962C8B-B14F-4D97-AF65-F5344CB8AC3E}">
        <p14:creationId xmlns:p14="http://schemas.microsoft.com/office/powerpoint/2010/main" val="12222897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AC5C1B6-56B5-7C58-2934-568152BA4C9E}"/>
              </a:ext>
            </a:extLst>
          </p:cNvPr>
          <p:cNvSpPr txBox="1"/>
          <p:nvPr/>
        </p:nvSpPr>
        <p:spPr>
          <a:xfrm>
            <a:off x="345141" y="1115338"/>
            <a:ext cx="11501717" cy="5278368"/>
          </a:xfrm>
          <a:prstGeom prst="rect">
            <a:avLst/>
          </a:prstGeom>
          <a:noFill/>
        </p:spPr>
        <p:txBody>
          <a:bodyPr wrap="square">
            <a:spAutoFit/>
          </a:bodyPr>
          <a:lstStyle/>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aqui. São elementos característicos da cultura brasileira a música popular, a literatura, a culinária, as festas tradicionais nacionais, como o Carnaval, e as festas tradicionais locais, como as Cavalhadas de Pirenópolis, em Goiás, e o Festival de Parintins, no Amazonas.</a:t>
            </a: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religião, como elemento cultural, também sofreu miscigenação, formando o que chamamos de sincretismo religioso. O sincretismo religioso brasileiro reúne elementos do candomblé, do cristianismo e das religiões indígenas, formando uma concepção religiosa plural.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8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Como a cultura brasileira nasceu?</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Podemos dizer que os elementos mais antigos da cultura genuinamente brasileira remontam aos povos indígenas que já habitavam o território de nosso país antes da chegada dos portugueses em 1500. Donos de uma cultura extensa, os povos nativos mantinham as suas crenças e praticavam seus elementos culturais aliados a um modo de vida simples e em contato com a natureza.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Com a chegada dos portugueses e o início da colonização, a cultura europeia foi introduzida, à força, nos povos indígenas, e as missões da Companhia de Jesus (formadas por padres jesuítas) vieram para o Brasil com o intuito de catequizar os índios.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758904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AC5C1B6-56B5-7C58-2934-568152BA4C9E}"/>
              </a:ext>
            </a:extLst>
          </p:cNvPr>
          <p:cNvSpPr txBox="1"/>
          <p:nvPr/>
        </p:nvSpPr>
        <p:spPr>
          <a:xfrm>
            <a:off x="340659" y="855362"/>
            <a:ext cx="11501717" cy="2277547"/>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No século XVII, devido ao grande número de engenhos de cana-de-açúcar, os europeus começaram a capturar e trazer os negros africanos, à força, para o Brasil, como escravos. Esses, tiranicamente escravizados, trouxeram consigo elementos da sua cultura e de seus hábitos, como as religiões de matriz africana, a sua culinária e seus instrumentos musicais.</a:t>
            </a:r>
          </a:p>
          <a:p>
            <a:pPr indent="538163"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No século XIX, o Brasil vivenciou mais um processo migratório composto por trabalhadores italianos que vieram trabalhar nas lavouras de café, quando os primeiros indícios da abolição da</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F4FE51E1-C332-7639-D3D4-3BBAF5382B92}"/>
              </a:ext>
            </a:extLst>
          </p:cNvPr>
          <p:cNvSpPr txBox="1"/>
          <p:nvPr/>
        </p:nvSpPr>
        <p:spPr>
          <a:xfrm>
            <a:off x="4873440" y="3085692"/>
            <a:ext cx="6968936" cy="2985433"/>
          </a:xfrm>
          <a:prstGeom prst="rect">
            <a:avLst/>
          </a:prstGeom>
          <a:noFill/>
        </p:spPr>
        <p:txBody>
          <a:bodyPr wrap="square">
            <a:spAutoFit/>
          </a:bodyPr>
          <a:lstStyle/>
          <a:p>
            <a:pPr algn="just"/>
            <a:r>
              <a:rPr lang="pt-BR" sz="2350" dirty="0">
                <a:effectLst/>
                <a:latin typeface="Arial Narrow" panose="020B0606020202030204" pitchFamily="34" charset="0"/>
                <a:ea typeface="Aptos" panose="020B0004020202020204" pitchFamily="34" charset="0"/>
                <a:cs typeface="Times New Roman" panose="02020603050405020304" pitchFamily="18" charset="0"/>
              </a:rPr>
              <a:t>escravatura já apontavam no governo brasileiro. Outros grandes fluxos migratórios significativos aconteceram durante a Segunda Guerra Mundial, quando japoneses, alemães e judeus buscaram refúgio em terras brasileiras.</a:t>
            </a: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Toda essa vastidão de povos provocou a formação de uma cultura plural e de culturas diferentes. As diferenças geográficas também contribuíram para que o processo cultural brasileiro se tornasse plural e diversificado.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73C53707-54B4-7F3D-FD9B-9CA49831BB96}"/>
              </a:ext>
            </a:extLst>
          </p:cNvPr>
          <p:cNvSpPr txBox="1"/>
          <p:nvPr/>
        </p:nvSpPr>
        <p:spPr>
          <a:xfrm>
            <a:off x="283866" y="5925671"/>
            <a:ext cx="4485358" cy="575542"/>
          </a:xfrm>
          <a:prstGeom prst="rect">
            <a:avLst/>
          </a:prstGeom>
          <a:noFill/>
        </p:spPr>
        <p:txBody>
          <a:bodyPr wrap="square">
            <a:spAutoFit/>
          </a:bodyPr>
          <a:lstStyle/>
          <a:p>
            <a:pPr algn="just"/>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A literatura de cordel é um exemplo de elemento cultural genuinamente brasileiro.</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BD2D3F1C-8A34-2E3C-89ED-C4394540D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082" y="3140770"/>
            <a:ext cx="4381142" cy="2784901"/>
          </a:xfrm>
          <a:prstGeom prst="rect">
            <a:avLst/>
          </a:prstGeom>
        </p:spPr>
      </p:pic>
    </p:spTree>
    <p:extLst>
      <p:ext uri="{BB962C8B-B14F-4D97-AF65-F5344CB8AC3E}">
        <p14:creationId xmlns:p14="http://schemas.microsoft.com/office/powerpoint/2010/main" val="39199441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9F444B2-2258-78AD-9DA6-74E042DBC509}"/>
              </a:ext>
            </a:extLst>
          </p:cNvPr>
          <p:cNvSpPr txBox="1"/>
          <p:nvPr/>
        </p:nvSpPr>
        <p:spPr>
          <a:xfrm>
            <a:off x="354106" y="826584"/>
            <a:ext cx="11483788" cy="5747727"/>
          </a:xfrm>
          <a:prstGeom prst="rect">
            <a:avLst/>
          </a:prstGeom>
          <a:noFill/>
        </p:spPr>
        <p:txBody>
          <a:bodyPr wrap="square">
            <a:spAutoFit/>
          </a:bodyPr>
          <a:lstStyle/>
          <a:p>
            <a:pPr indent="538163" algn="just"/>
            <a:r>
              <a:rPr lang="pt-BR" sz="2350" dirty="0">
                <a:effectLst/>
                <a:latin typeface="Arial Narrow" panose="020B0606020202030204" pitchFamily="34" charset="0"/>
                <a:ea typeface="Aptos" panose="020B0004020202020204" pitchFamily="34" charset="0"/>
                <a:cs typeface="Times New Roman" panose="02020603050405020304" pitchFamily="18" charset="0"/>
              </a:rPr>
              <a:t>Se considerarmos como exemplo a música sertaneja de raiz, encontramos nela elementos que remetem à vida no campo. Já o funk carioca fala da vida nas favelas, de onde ele surgiu. A literatura de cordel, por sua vez, trata de temas recorrentes ao sertanejo nordestino, enquanto os elementos da vida gaúcha tratam da vida dos povos que se estabeleceram no Sul do país, sob influência de alemães e argentinos.</a:t>
            </a:r>
          </a:p>
          <a:p>
            <a:pPr algn="just"/>
            <a:endParaRPr lang="pt-BR" sz="15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Hábitos e costumes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Os costumes brasileiros são variados. Tratando de termos morais, a nossa influência toma como base, principalmente, a moral judaico-cristã. O cristianismo constitui a maior influência para a formação de nosso povo, principalmente pela vertente católica, que compõe o maior grupo religioso brasileiro. Também sofremos influências morais de outros povos que vieram para o Brasil por meio dos fluxos migratórios, como os africanos.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diversidade de hábitos e costumes morais também se deu por conta dos regionalismos que foram surgindo ao longo do tempo. Por possuir um território de proporções continentais, o Brasil viu, ao longo de sua história, o desenvolvimento de diferentes vertentes culturais, devido às diferenças geográficas que separam o território.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08827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9F444B2-2258-78AD-9DA6-74E042DBC509}"/>
              </a:ext>
            </a:extLst>
          </p:cNvPr>
          <p:cNvSpPr txBox="1"/>
          <p:nvPr/>
        </p:nvSpPr>
        <p:spPr>
          <a:xfrm>
            <a:off x="354106" y="835549"/>
            <a:ext cx="11483788" cy="5747727"/>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Pensando em termos culinários (a culinária é um valioso elemento cultural de um povo), temos pratos típicos e ingredientes que provêm da cultura indígena, dos estados nordestinos e do Centro-Oeste brasileiro, por exemplo. Enquanto vatapá e acarajé são pratos típicos baianos de origem africana, os habitantes do Cerrado consomem pequi, e a culinária tradicional paulista é fortemente influenciada pela culinária portuguesa e italiana.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Cultura brasileira atual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Atualmente, a cultura brasileira sofre diversas influências além daquelas raízes apontadas no tópico anterior. A cultura brasileira atual é influenciada fortemente pelos elementos da indústria cultural. Além desses fatores, existem outros oriundos da cultura produzida nas periferias, que não necessariamente são frutos da indústria cultural.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Hoje, podemos elencar o hip hop e o funk como elementos que impulsionam a cultura brasileira atual, para além da cultura de massa produzida pela indústria cultural. Nesses casos, podemos relacionar esses elementos a uma cultura autêntica, produzida pela periferia e para a periferia, sendo muitas vezes confundidos com os elementos da indústria cultural ou incorporado por eles.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43329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9F444B2-2258-78AD-9DA6-74E042DBC509}"/>
              </a:ext>
            </a:extLst>
          </p:cNvPr>
          <p:cNvSpPr txBox="1"/>
          <p:nvPr/>
        </p:nvSpPr>
        <p:spPr>
          <a:xfrm>
            <a:off x="349624" y="889337"/>
            <a:ext cx="11483788" cy="1969770"/>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Alguns elementos culturais do século XX também resistem e colocam-se como fatores que ainda influenciam a cultura brasileira atual, como o carnaval, que movimenta grande parte da população brasileira entre nos meses de fevereiro e março de cada ano.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Por Francisco Porfírio - Professor de Sociologia</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a:p>
            <a:pPr indent="90170"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https://dapibge.org.br/cultura-brasileira/. Acesso em: 3 jun. 2026. Adaptado.</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4B9BE0E3-D4F6-8584-E3EA-9B11F8D022FF}"/>
              </a:ext>
            </a:extLst>
          </p:cNvPr>
          <p:cNvSpPr txBox="1"/>
          <p:nvPr/>
        </p:nvSpPr>
        <p:spPr>
          <a:xfrm>
            <a:off x="309283" y="3080201"/>
            <a:ext cx="11564470" cy="3347070"/>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2.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O Texto Didático é um gênero textual com objetivos pedagógicos. É considerado um texto utilitário. Agora, responda: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Qual é a finalidade do texto didático?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Qual é a finalidade do texto “Cultura brasileira”?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assunto/tema no gênero</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Texto Didático é o tema central ou o conteúdo específico que se deseja ensinar. Ele define qual conceito, matéria ou área do conhecimento será explicada de forma clara, objetiva e direta ao leitor. Qual é o tema/assunto do texto I?</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315215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4DFDD7C-D10B-820A-A1C1-38D23DDA8BBB}"/>
              </a:ext>
            </a:extLst>
          </p:cNvPr>
          <p:cNvSpPr txBox="1"/>
          <p:nvPr/>
        </p:nvSpPr>
        <p:spPr>
          <a:xfrm>
            <a:off x="336176" y="745721"/>
            <a:ext cx="11519647" cy="5986254"/>
          </a:xfrm>
          <a:prstGeom prst="rect">
            <a:avLst/>
          </a:prstGeom>
          <a:noFill/>
        </p:spPr>
        <p:txBody>
          <a:bodyPr wrap="square">
            <a:spAutoFit/>
          </a:bodyPr>
          <a:lstStyle/>
          <a:p>
            <a:pPr algn="just"/>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público-alvo de um Texto Didático são principalmente estudantes, pois textos como esse são produzidos para ensinar, explicar conteúdos e apoiar o processo de aprendizagem. Esses textos também podem ser destinados a professores, que os utilizam como material de apoio no ensino e leitores que desejam aprender sobre determinado assunto de forma clara e organizada.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Uma pessoa sem qualquer informação prévia sobre a cultura brasileira poderia entender esse texto? Justifique.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Esse texto didático pode ser útil para pessoas que já têm algum conhecimento sobre a cultura brasileira? Por quê?</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Texto Didático, geralmente, é escrito por especialistas, que buscam apresentar as informações de modo claro, objetivo e em linguagem adequada ao nível de entendimento dos leitores.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O autor do texto “Cultura brasileira” é professor de Sociologia. Por que é necessário ter formação específica para escrever um texto como esse?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O autor do texto faz referência a várias áreas do conhecimento como História, Geografia, Arte e Sociologia. Por que foi necessário ele se pautar em tantas áreas diferentes para elaborar o texto?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642468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00107"/>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027458"/>
            <a:ext cx="5508000" cy="1166320"/>
          </a:xfrm>
          <a:prstGeom prst="rect">
            <a:avLst/>
          </a:prstGeom>
          <a:noFill/>
          <a:ln>
            <a:noFill/>
          </a:ln>
        </p:spPr>
      </p:pic>
      <p:graphicFrame>
        <p:nvGraphicFramePr>
          <p:cNvPr id="4" name="Tabela 3">
            <a:extLst>
              <a:ext uri="{FF2B5EF4-FFF2-40B4-BE49-F238E27FC236}">
                <a16:creationId xmlns:a16="http://schemas.microsoft.com/office/drawing/2014/main" id="{5176353A-9F97-8DF2-22F9-1565F0E7CA70}"/>
              </a:ext>
            </a:extLst>
          </p:cNvPr>
          <p:cNvGraphicFramePr>
            <a:graphicFrameLocks noGrp="1"/>
          </p:cNvGraphicFramePr>
          <p:nvPr>
            <p:extLst>
              <p:ext uri="{D42A27DB-BD31-4B8C-83A1-F6EECF244321}">
                <p14:modId xmlns:p14="http://schemas.microsoft.com/office/powerpoint/2010/main" val="2970212334"/>
              </p:ext>
            </p:extLst>
          </p:nvPr>
        </p:nvGraphicFramePr>
        <p:xfrm>
          <a:off x="338413" y="2850593"/>
          <a:ext cx="11501717" cy="339071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lnSpc>
                          <a:spcPct val="114000"/>
                        </a:lnSpc>
                      </a:pPr>
                      <a:r>
                        <a:rPr lang="pt-BR" sz="2400" b="1" kern="1200" dirty="0">
                          <a:solidFill>
                            <a:schemeClr val="tx1"/>
                          </a:solidFill>
                          <a:effectLst/>
                          <a:latin typeface="Arial Narrow" panose="020B0606020202030204" pitchFamily="34" charset="0"/>
                          <a:ea typeface="+mn-ea"/>
                          <a:cs typeface="+mn-cs"/>
                        </a:rPr>
                        <a:t>Características do Texto Didático</a:t>
                      </a:r>
                    </a:p>
                    <a:p>
                      <a:pPr>
                        <a:lnSpc>
                          <a:spcPct val="114000"/>
                        </a:lnSpc>
                      </a:pPr>
                      <a:r>
                        <a:rPr lang="pt-BR" sz="2400" b="0" kern="1200" dirty="0">
                          <a:solidFill>
                            <a:schemeClr val="tx1"/>
                          </a:solidFill>
                          <a:effectLst/>
                          <a:latin typeface="Arial Narrow" panose="020B0606020202030204" pitchFamily="34" charset="0"/>
                          <a:ea typeface="+mn-ea"/>
                          <a:cs typeface="+mn-cs"/>
                        </a:rPr>
                        <a:t>▪ Objetividade.</a:t>
                      </a:r>
                    </a:p>
                    <a:p>
                      <a:pPr>
                        <a:lnSpc>
                          <a:spcPct val="114000"/>
                        </a:lnSpc>
                      </a:pPr>
                      <a:r>
                        <a:rPr lang="pt-BR" sz="2400" b="0" kern="1200" dirty="0">
                          <a:solidFill>
                            <a:schemeClr val="tx1"/>
                          </a:solidFill>
                          <a:effectLst/>
                          <a:latin typeface="Arial Narrow" panose="020B0606020202030204" pitchFamily="34" charset="0"/>
                          <a:ea typeface="+mn-ea"/>
                          <a:cs typeface="+mn-cs"/>
                        </a:rPr>
                        <a:t>▪ Impessoalidade.</a:t>
                      </a:r>
                    </a:p>
                    <a:p>
                      <a:pPr>
                        <a:lnSpc>
                          <a:spcPct val="114000"/>
                        </a:lnSpc>
                      </a:pPr>
                      <a:r>
                        <a:rPr lang="pt-BR" sz="2400" b="0" kern="1200" dirty="0">
                          <a:solidFill>
                            <a:schemeClr val="tx1"/>
                          </a:solidFill>
                          <a:effectLst/>
                          <a:latin typeface="Arial Narrow" panose="020B0606020202030204" pitchFamily="34" charset="0"/>
                          <a:ea typeface="+mn-ea"/>
                          <a:cs typeface="+mn-cs"/>
                        </a:rPr>
                        <a:t>▪ Linguagem acessível ao nível de conhecimento do leitor.</a:t>
                      </a:r>
                    </a:p>
                    <a:p>
                      <a:pPr>
                        <a:lnSpc>
                          <a:spcPct val="114000"/>
                        </a:lnSpc>
                      </a:pPr>
                      <a:r>
                        <a:rPr lang="pt-BR" sz="2400" b="0" kern="1200" dirty="0">
                          <a:solidFill>
                            <a:schemeClr val="tx1"/>
                          </a:solidFill>
                          <a:effectLst/>
                          <a:latin typeface="Arial Narrow" panose="020B0606020202030204" pitchFamily="34" charset="0"/>
                          <a:ea typeface="+mn-ea"/>
                          <a:cs typeface="+mn-cs"/>
                        </a:rPr>
                        <a:t>▪ Abordagem que permite uma única e específica interpretação.</a:t>
                      </a:r>
                    </a:p>
                    <a:p>
                      <a:pPr>
                        <a:lnSpc>
                          <a:spcPct val="114000"/>
                        </a:lnSpc>
                      </a:pPr>
                      <a:r>
                        <a:rPr lang="pt-BR" sz="2400" b="0" kern="1200" dirty="0">
                          <a:solidFill>
                            <a:schemeClr val="tx1"/>
                          </a:solidFill>
                          <a:effectLst/>
                          <a:latin typeface="Arial Narrow" panose="020B0606020202030204" pitchFamily="34" charset="0"/>
                          <a:ea typeface="+mn-ea"/>
                          <a:cs typeface="+mn-cs"/>
                        </a:rPr>
                        <a:t>▪ Frequentemente usado em programas de ensino-aprendizagem.</a:t>
                      </a:r>
                    </a:p>
                    <a:p>
                      <a:pPr>
                        <a:lnSpc>
                          <a:spcPct val="114000"/>
                        </a:lnSpc>
                      </a:pPr>
                      <a:r>
                        <a:rPr lang="pt-BR" sz="2400" b="0" kern="1200" dirty="0">
                          <a:solidFill>
                            <a:schemeClr val="tx1"/>
                          </a:solidFill>
                          <a:effectLst/>
                          <a:latin typeface="Arial Narrow" panose="020B0606020202030204" pitchFamily="34" charset="0"/>
                          <a:ea typeface="+mn-ea"/>
                          <a:cs typeface="+mn-cs"/>
                        </a:rPr>
                        <a:t>▪ Adaptação dos sentidos para a mais clara compreensão da mensagem.</a:t>
                      </a:r>
                    </a:p>
                    <a:p>
                      <a:pPr>
                        <a:lnSpc>
                          <a:spcPct val="114000"/>
                        </a:lnSpc>
                      </a:pPr>
                      <a:r>
                        <a:rPr lang="pt-BR" sz="2400" b="0" kern="1200" dirty="0">
                          <a:solidFill>
                            <a:schemeClr val="tx1"/>
                          </a:solidFill>
                          <a:effectLst/>
                          <a:latin typeface="Arial Narrow" panose="020B0606020202030204" pitchFamily="34" charset="0"/>
                          <a:ea typeface="+mn-ea"/>
                          <a:cs typeface="+mn-cs"/>
                        </a:rPr>
                        <a:t>▪ Coesão.</a:t>
                      </a:r>
                    </a:p>
                  </a:txBody>
                  <a:tcP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6" name="Imagem 5" descr="Interface gráfica do usuário, Texto, Aplicativo&#10;&#10;O conteúdo gerado por IA pode estar incorreto.">
            <a:extLst>
              <a:ext uri="{FF2B5EF4-FFF2-40B4-BE49-F238E27FC236}">
                <a16:creationId xmlns:a16="http://schemas.microsoft.com/office/drawing/2014/main" id="{BAFB652E-84C9-1700-AC53-E0796FB7CF8A}"/>
              </a:ext>
            </a:extLst>
          </p:cNvPr>
          <p:cNvPicPr>
            <a:picLocks noChangeAspect="1"/>
          </p:cNvPicPr>
          <p:nvPr/>
        </p:nvPicPr>
        <p:blipFill rotWithShape="1">
          <a:blip r:embed="rId5">
            <a:extLst>
              <a:ext uri="{28A0092B-C50C-407E-A947-70E740481C1C}">
                <a14:useLocalDpi xmlns:a14="http://schemas.microsoft.com/office/drawing/2010/main" val="0"/>
              </a:ext>
            </a:extLst>
          </a:blip>
          <a:srcRect t="9756" r="2349" b="9754"/>
          <a:stretch>
            <a:fillRect/>
          </a:stretch>
        </p:blipFill>
        <p:spPr bwMode="auto">
          <a:xfrm>
            <a:off x="351870" y="2039047"/>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941210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5176353A-9F97-8DF2-22F9-1565F0E7CA70}"/>
              </a:ext>
            </a:extLst>
          </p:cNvPr>
          <p:cNvGraphicFramePr>
            <a:graphicFrameLocks noGrp="1"/>
          </p:cNvGraphicFramePr>
          <p:nvPr>
            <p:extLst>
              <p:ext uri="{D42A27DB-BD31-4B8C-83A1-F6EECF244321}">
                <p14:modId xmlns:p14="http://schemas.microsoft.com/office/powerpoint/2010/main" val="1351745053"/>
              </p:ext>
            </p:extLst>
          </p:nvPr>
        </p:nvGraphicFramePr>
        <p:xfrm>
          <a:off x="345141" y="896288"/>
          <a:ext cx="11501717" cy="1306005"/>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lnSpc>
                          <a:spcPct val="114000"/>
                        </a:lnSpc>
                      </a:pPr>
                      <a:r>
                        <a:rPr lang="pt-BR" sz="2400" b="0" kern="1200" dirty="0">
                          <a:solidFill>
                            <a:schemeClr val="tx1"/>
                          </a:solidFill>
                          <a:effectLst/>
                          <a:latin typeface="Arial Narrow" panose="020B0606020202030204" pitchFamily="34" charset="0"/>
                          <a:ea typeface="+mn-ea"/>
                          <a:cs typeface="+mn-cs"/>
                        </a:rPr>
                        <a:t>Além do título, que sintetiza o tema, há intertítulos, que introduzem e organizam as várias partes do texto. Por ser predominantemente conceitual, não admite linguagem conotativa e costuma utilizar termos próprios da(s) área(s) que aborda.</a:t>
                      </a:r>
                    </a:p>
                  </a:txBody>
                  <a:tcPr>
                    <a:lnL w="38100" cap="flat" cmpd="sng" algn="ctr">
                      <a:solidFill>
                        <a:schemeClr val="accent2">
                          <a:lumMod val="75000"/>
                        </a:schemeClr>
                      </a:solidFill>
                      <a:prstDash val="solid"/>
                      <a:round/>
                      <a:headEnd type="none" w="med" len="med"/>
                      <a:tailEnd type="none" w="med" len="med"/>
                    </a:lnL>
                    <a:lnR w="38100"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graphicFrame>
        <p:nvGraphicFramePr>
          <p:cNvPr id="5" name="Tabela 4">
            <a:extLst>
              <a:ext uri="{FF2B5EF4-FFF2-40B4-BE49-F238E27FC236}">
                <a16:creationId xmlns:a16="http://schemas.microsoft.com/office/drawing/2014/main" id="{5A467B7A-5B91-FE98-BEF8-FC9E930645C5}"/>
              </a:ext>
            </a:extLst>
          </p:cNvPr>
          <p:cNvGraphicFramePr>
            <a:graphicFrameLocks noGrp="1"/>
          </p:cNvGraphicFramePr>
          <p:nvPr>
            <p:extLst>
              <p:ext uri="{D42A27DB-BD31-4B8C-83A1-F6EECF244321}">
                <p14:modId xmlns:p14="http://schemas.microsoft.com/office/powerpoint/2010/main" val="2742792136"/>
              </p:ext>
            </p:extLst>
          </p:nvPr>
        </p:nvGraphicFramePr>
        <p:xfrm>
          <a:off x="345141" y="2474076"/>
          <a:ext cx="11501717" cy="3999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lnSpc>
                          <a:spcPct val="110000"/>
                        </a:lnSpc>
                      </a:pPr>
                      <a:r>
                        <a:rPr lang="pt-BR" sz="2350" b="1" kern="1200" dirty="0">
                          <a:solidFill>
                            <a:schemeClr val="tx1"/>
                          </a:solidFill>
                          <a:effectLst/>
                          <a:latin typeface="Arial Narrow" panose="020B0606020202030204" pitchFamily="34" charset="0"/>
                          <a:ea typeface="+mn-ea"/>
                          <a:cs typeface="+mn-cs"/>
                        </a:rPr>
                        <a:t>Recursos utilizados no gênero Texto Didático</a:t>
                      </a:r>
                    </a:p>
                    <a:p>
                      <a:pPr marL="0" indent="538163" algn="just">
                        <a:lnSpc>
                          <a:spcPct val="110000"/>
                        </a:lnSpc>
                      </a:pPr>
                      <a:r>
                        <a:rPr lang="pt-BR" sz="2350" b="0" kern="1200" dirty="0">
                          <a:solidFill>
                            <a:schemeClr val="tx1"/>
                          </a:solidFill>
                          <a:effectLst/>
                          <a:latin typeface="Arial Narrow" panose="020B0606020202030204" pitchFamily="34" charset="0"/>
                          <a:ea typeface="+mn-ea"/>
                          <a:cs typeface="+mn-cs"/>
                        </a:rPr>
                        <a:t>O </a:t>
                      </a:r>
                      <a:r>
                        <a:rPr lang="pt-BR" sz="2350" b="1" kern="1200" dirty="0">
                          <a:solidFill>
                            <a:schemeClr val="tx1"/>
                          </a:solidFill>
                          <a:effectLst/>
                          <a:latin typeface="Arial Narrow" panose="020B0606020202030204" pitchFamily="34" charset="0"/>
                          <a:ea typeface="+mn-ea"/>
                          <a:cs typeface="+mn-cs"/>
                        </a:rPr>
                        <a:t>texto didático </a:t>
                      </a:r>
                      <a:r>
                        <a:rPr lang="pt-BR" sz="2350" b="0" kern="1200" dirty="0">
                          <a:solidFill>
                            <a:schemeClr val="tx1"/>
                          </a:solidFill>
                          <a:effectLst/>
                          <a:latin typeface="Arial Narrow" panose="020B0606020202030204" pitchFamily="34" charset="0"/>
                          <a:ea typeface="+mn-ea"/>
                          <a:cs typeface="+mn-cs"/>
                        </a:rPr>
                        <a:t>utiliza alguns recursos como estratégia para complementar as informações, facilitar o entendimento e a compreensão dos conteúdos apresentados. Entre as diversas possibilidades, temos:</a:t>
                      </a:r>
                    </a:p>
                    <a:p>
                      <a:pPr algn="just">
                        <a:lnSpc>
                          <a:spcPct val="110000"/>
                        </a:lnSpc>
                      </a:pPr>
                      <a:r>
                        <a:rPr lang="pt-BR" sz="2350" b="0" kern="1200" dirty="0">
                          <a:solidFill>
                            <a:schemeClr val="tx1"/>
                          </a:solidFill>
                          <a:effectLst/>
                          <a:latin typeface="Arial Narrow" panose="020B0606020202030204" pitchFamily="34" charset="0"/>
                          <a:ea typeface="+mn-ea"/>
                          <a:cs typeface="+mn-cs"/>
                        </a:rPr>
                        <a:t>▪ o uso de gráficos, esquemas, mapas e caixas de textos.</a:t>
                      </a:r>
                    </a:p>
                    <a:p>
                      <a:pPr algn="just">
                        <a:lnSpc>
                          <a:spcPct val="110000"/>
                        </a:lnSpc>
                      </a:pPr>
                      <a:r>
                        <a:rPr lang="pt-BR" sz="2350" b="0" kern="1200" dirty="0">
                          <a:solidFill>
                            <a:schemeClr val="tx1"/>
                          </a:solidFill>
                          <a:effectLst/>
                          <a:latin typeface="Arial Narrow" panose="020B0606020202030204" pitchFamily="34" charset="0"/>
                          <a:ea typeface="+mn-ea"/>
                          <a:cs typeface="+mn-cs"/>
                        </a:rPr>
                        <a:t>▪ hierarquia de títulos, subtítulos e outros na organização das informações.</a:t>
                      </a:r>
                    </a:p>
                    <a:p>
                      <a:pPr algn="just">
                        <a:lnSpc>
                          <a:spcPct val="110000"/>
                        </a:lnSpc>
                      </a:pPr>
                      <a:r>
                        <a:rPr lang="pt-BR" sz="2350" b="0" kern="1200" dirty="0">
                          <a:solidFill>
                            <a:schemeClr val="tx1"/>
                          </a:solidFill>
                          <a:effectLst/>
                          <a:latin typeface="Arial Narrow" panose="020B0606020202030204" pitchFamily="34" charset="0"/>
                          <a:ea typeface="+mn-ea"/>
                          <a:cs typeface="+mn-cs"/>
                        </a:rPr>
                        <a:t>▪ ilustrações, fotografias e outros recursos imagéticos.</a:t>
                      </a:r>
                    </a:p>
                    <a:p>
                      <a:pPr algn="just">
                        <a:lnSpc>
                          <a:spcPct val="110000"/>
                        </a:lnSpc>
                      </a:pPr>
                      <a:r>
                        <a:rPr lang="pt-BR" sz="2350" b="0" kern="1200" dirty="0">
                          <a:solidFill>
                            <a:schemeClr val="tx1"/>
                          </a:solidFill>
                          <a:effectLst/>
                          <a:latin typeface="Arial Narrow" panose="020B0606020202030204" pitchFamily="34" charset="0"/>
                          <a:ea typeface="+mn-ea"/>
                          <a:cs typeface="+mn-cs"/>
                        </a:rPr>
                        <a:t>▪ uso de diferentes recursos gráficos e de informações com destaques (negrito, itálico, sublinhado etc.).</a:t>
                      </a:r>
                    </a:p>
                    <a:p>
                      <a:pPr marL="0" indent="538163" algn="just">
                        <a:lnSpc>
                          <a:spcPct val="110000"/>
                        </a:lnSpc>
                      </a:pPr>
                      <a:r>
                        <a:rPr lang="pt-BR" sz="2350" b="0" kern="1200" dirty="0">
                          <a:solidFill>
                            <a:schemeClr val="tx1"/>
                          </a:solidFill>
                          <a:effectLst/>
                          <a:latin typeface="Arial Narrow" panose="020B0606020202030204" pitchFamily="34" charset="0"/>
                          <a:ea typeface="+mn-ea"/>
                          <a:cs typeface="+mn-cs"/>
                        </a:rPr>
                        <a:t>Assim, é importante perceber que o gênero texto didático muitas vezes utiliza outros gêneros para promover a aprendizagem.</a:t>
                      </a:r>
                    </a:p>
                  </a:txBody>
                  <a:tcPr>
                    <a:lnL w="38100" cap="flat" cmpd="sng" algn="ctr">
                      <a:solidFill>
                        <a:srgbClr val="FFC000"/>
                      </a:solidFill>
                      <a:prstDash val="solid"/>
                      <a:round/>
                      <a:headEnd type="none" w="med" len="med"/>
                      <a:tailEnd type="none" w="med" len="med"/>
                    </a:lnL>
                    <a:lnR w="38100" cap="flat" cmpd="sng" algn="ctr">
                      <a:solidFill>
                        <a:srgbClr val="FFC000"/>
                      </a:solidFill>
                      <a:prstDash val="solid"/>
                      <a:round/>
                      <a:headEnd type="none" w="med" len="med"/>
                      <a:tailEnd type="none" w="med" len="med"/>
                    </a:lnR>
                    <a:lnT w="381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9490208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FE11CA5-BA3C-0CF3-9BF2-790802097D2B}"/>
              </a:ext>
            </a:extLst>
          </p:cNvPr>
          <p:cNvSpPr txBox="1"/>
          <p:nvPr/>
        </p:nvSpPr>
        <p:spPr>
          <a:xfrm>
            <a:off x="340659" y="877484"/>
            <a:ext cx="11528612" cy="4920193"/>
          </a:xfrm>
          <a:prstGeom prst="rect">
            <a:avLst/>
          </a:prstGeom>
          <a:noFill/>
        </p:spPr>
        <p:txBody>
          <a:bodyPr wrap="square">
            <a:spAutoFit/>
          </a:bodyPr>
          <a:lstStyle/>
          <a:p>
            <a:pPr algn="just">
              <a:lnSpc>
                <a:spcPct val="114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Texto Didático é um gênero textual utilitário, de caráter conceitual e não figurativo, cuja principal finalidade é a transmissão de conhecimento e a aprendizagem. Ele é construído de forma organizada para ser claro, direto e acessível.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Considerando que o título de um texto didático deve ser objetivo, explique por que essa característica é importante.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O primeiro parágrafo de um texto didático traz a informação central, que será desenvolvida nos parágrafos seguintes. Qual é a informação central do texto “Cultura brasileira”? Por que essa informação é apresentada logo no início do texto?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4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Os textos didáticos, geralmente, são organizados em tópicos identificados pelo uso de intertítulos. Qual é a importância dessa organização no texto “Cultura brasileira”?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517868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5FDDF1D-C778-867E-9ADA-9A2BCBCC465F}"/>
              </a:ext>
            </a:extLst>
          </p:cNvPr>
          <p:cNvSpPr txBox="1"/>
          <p:nvPr/>
        </p:nvSpPr>
        <p:spPr>
          <a:xfrm>
            <a:off x="331694" y="797654"/>
            <a:ext cx="11528612" cy="5793894"/>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Recursos como fotografias, ilustrações, infográficos, tabelas e mapas podem ser usados em textos didáticos para complementar as informações e facilitar a aprendizagem. Assim, responda: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Qual é a importância das fotografias (linguagem não verbal) no texto "Cultura brasileira"?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Por que as fotografias (linguagem não verbal) são acompanhadas de legendas?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Ao tratar do nascimento da cultura brasileira, o autor faz referência primeiramente aos indígenas e só depois menciona outros povos que também deram suas contribuições. Ao fazer isso, o autor demonstra imparcialidade ou expressa uma posição? Justifique.</a:t>
            </a:r>
          </a:p>
          <a:p>
            <a:pPr algn="just"/>
            <a:endParaRPr lang="pt-BR" sz="2350" kern="100" dirty="0">
              <a:latin typeface="Arial Narrow" panose="020B0606020202030204" pitchFamily="34" charset="0"/>
              <a:ea typeface="Aptos" panose="020B0004020202020204" pitchFamily="34" charset="0"/>
              <a:cs typeface="Times New Roman" panose="02020603050405020304" pitchFamily="18" charset="0"/>
            </a:endParaRPr>
          </a:p>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Leia as afirmativas sobre a organização do texto didático e marque (V) para verdadeiro ou (F) para falso.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O título apresenta o tema principal do texto.</a:t>
            </a:r>
            <a:br>
              <a:rPr lang="pt-BR" sz="235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A introdução já apresenta o assunto que será desenvolvido.</a:t>
            </a:r>
            <a:br>
              <a:rPr lang="pt-BR" sz="235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Os intertítulos ajudam a organizar as informações em partes diferentes.</a:t>
            </a:r>
            <a:br>
              <a:rPr lang="pt-BR" sz="235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 O texto é escrito, principalmente, em primeira pessoa para relatar experiências pessoais.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006841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26F2FA5-E293-4AC4-2ED3-6A809777BD41}"/>
              </a:ext>
            </a:extLst>
          </p:cNvPr>
          <p:cNvSpPr txBox="1"/>
          <p:nvPr/>
        </p:nvSpPr>
        <p:spPr>
          <a:xfrm>
            <a:off x="340659" y="880332"/>
            <a:ext cx="11510682" cy="4541243"/>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 última parte do texto trata da cultura brasileira atual. A posição desse tópico no texto foi planejada pelo autor? Por quê?</a:t>
            </a:r>
          </a:p>
          <a:p>
            <a:pPr algn="just">
              <a:lnSpc>
                <a:spcPct val="110000"/>
              </a:lnSpc>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 adjetivação no gênero textual Texto Didático tem o papel central de explicar, conceituar e especificar os termos técnicos e científicos abordados. O uso dos adjetivos e das locuções adjetivas traz clareza e precisão às definições. Logo no primeiro período do texto, o autor caracteriza a cultura brasileira como “rica” e “diversa”.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Ao longo do texto didático, essas características são repetidas por meio de adjetivos com sentidos semelhantes. Quais são eles?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Com que objetivo essas características são repetidas no decorrer do texto?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382949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451F8EB-4A79-BEE1-7B2B-890AF92793DD}"/>
              </a:ext>
            </a:extLst>
          </p:cNvPr>
          <p:cNvSpPr txBox="1"/>
          <p:nvPr/>
        </p:nvSpPr>
        <p:spPr>
          <a:xfrm>
            <a:off x="322729" y="879855"/>
            <a:ext cx="11537577" cy="2857385"/>
          </a:xfrm>
          <a:prstGeom prst="rect">
            <a:avLst/>
          </a:prstGeom>
          <a:noFill/>
        </p:spPr>
        <p:txBody>
          <a:bodyPr wrap="square">
            <a:spAutoFit/>
          </a:bodyPr>
          <a:lstStyle/>
          <a:p>
            <a:pPr algn="just">
              <a:lnSpc>
                <a:spcPct val="110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13</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No começo do texto são utilizadas expressões mais específicas, como “formação étnica”, para explicar a diversidade cultural brasileira.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Você conhece essa expressão? Se sim, em que contexto a leu ou ouviu?</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Por que o autor pode ter usado uma expressão como essa?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 Retire do texto exemplos de outros termos específicos ou técnicos.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361354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6" y="855168"/>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8" y="1414683"/>
            <a:ext cx="5508000" cy="117565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C7CEDE29-935F-77C0-7C8C-CB831D9EF0E9}"/>
              </a:ext>
            </a:extLst>
          </p:cNvPr>
          <p:cNvSpPr txBox="1"/>
          <p:nvPr/>
        </p:nvSpPr>
        <p:spPr>
          <a:xfrm>
            <a:off x="385693" y="2933319"/>
            <a:ext cx="11420610" cy="1697260"/>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Estudante, você vai ler dois fragmentos de textos. O primeiro é um trecho do texto didático que você já leu sobre a cultura brasileira. O segundo foi retirado de um texto intitulado “Brasil: uma nação constituída pela diversidade”, publicado no site do governo do município de Sananduva, no Rio Grande do Sul.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510524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25484D97-E9D1-4998-8098-CA94D86C5AF4}"/>
              </a:ext>
            </a:extLst>
          </p:cNvPr>
          <p:cNvSpPr txBox="1"/>
          <p:nvPr/>
        </p:nvSpPr>
        <p:spPr>
          <a:xfrm>
            <a:off x="313765" y="831678"/>
            <a:ext cx="11582400" cy="3978012"/>
          </a:xfrm>
          <a:prstGeom prst="rect">
            <a:avLst/>
          </a:prstGeom>
          <a:noFill/>
        </p:spPr>
        <p:txBody>
          <a:bodyPr wrap="square">
            <a:spAutoFit/>
          </a:bodyPr>
          <a:lstStyle/>
          <a:p>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Leia os textos.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No século XIX, o Brasil vivenciou mais um processo migratório composto por trabalhadores italianos que vieram trabalhar nas lavouras de café, quando os primeiros indícios da abolição da escravatura já apontavam no governo brasileiro. Outros grandes fluxos migratórios significativos aconteceram durante a Segunda Guerra Mundial, quando japoneses, alemães e judeus buscaram refúgio em terras brasileiras.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90170"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https://dapibge.org.br/cultura-brasileira/. Acesso em: 3 jun. 2026. Adaptado.</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12215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 name="CaixaDeTexto 2">
            <a:extLst>
              <a:ext uri="{FF2B5EF4-FFF2-40B4-BE49-F238E27FC236}">
                <a16:creationId xmlns:a16="http://schemas.microsoft.com/office/drawing/2014/main" id="{25484D97-E9D1-4998-8098-CA94D86C5AF4}"/>
              </a:ext>
            </a:extLst>
          </p:cNvPr>
          <p:cNvSpPr txBox="1"/>
          <p:nvPr/>
        </p:nvSpPr>
        <p:spPr>
          <a:xfrm>
            <a:off x="313765" y="831678"/>
            <a:ext cx="11582400" cy="3660489"/>
          </a:xfrm>
          <a:prstGeom prst="rect">
            <a:avLst/>
          </a:prstGeom>
          <a:noFill/>
        </p:spPr>
        <p:txBody>
          <a:bodyPr wrap="square">
            <a:spAutoFit/>
          </a:bodyPr>
          <a:lstStyle/>
          <a:p>
            <a:pPr>
              <a:lnSpc>
                <a:spcPct val="114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Texto III</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4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Brasil: uma nação constituída pela diversidade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lnSpc>
                <a:spcPct val="114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lgn="just">
              <a:lnSpc>
                <a:spcPct val="114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Foi a  partir da década de 1870 que a imigração italiana passou a ser significativa. Principalmente entre os anos de 1887 e 1902, tornou-se um fenômeno de massa, influenciando decisivamente o aumento da população do Brasil. Entre 1880 e 1924, dos 3,6 milhões de imigrantes que chegaram ao Brasil, 38% eram de origem italiana.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lnSpc>
                <a:spcPct val="114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90170"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https://www.sananduva.rs.gov.br/</a:t>
            </a:r>
            <a:r>
              <a:rPr lang="pt-BR" sz="1300" kern="100" dirty="0" err="1">
                <a:effectLst/>
                <a:latin typeface="Arial Narrow" panose="020B0606020202030204" pitchFamily="34" charset="0"/>
                <a:ea typeface="Aptos" panose="020B0004020202020204" pitchFamily="34" charset="0"/>
                <a:cs typeface="Times New Roman" panose="02020603050405020304" pitchFamily="18" charset="0"/>
              </a:rPr>
              <a:t>noticias_ver.php?id_noticia</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=7257. Acesso em: 3 jun. 2026. Adaptado.</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D7BB50AF-AA11-50DA-2BB3-57BCAD1284F2}"/>
              </a:ext>
            </a:extLst>
          </p:cNvPr>
          <p:cNvSpPr txBox="1"/>
          <p:nvPr/>
        </p:nvSpPr>
        <p:spPr>
          <a:xfrm>
            <a:off x="313764" y="4782167"/>
            <a:ext cx="11501717" cy="1538883"/>
          </a:xfrm>
          <a:prstGeom prst="rect">
            <a:avLst/>
          </a:prstGeom>
          <a:noFill/>
        </p:spPr>
        <p:txBody>
          <a:bodyPr wrap="square">
            <a:spAutoFit/>
          </a:bodyPr>
          <a:lstStyle/>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14</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O que as informações apresentadas nos dois textos têm em comum?</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15</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Que informação do texto I justifica o fato de a imigração italiana ter se intensificado no Brasil no final do século XIX, como aponta o trecho II?</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727190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939287068"/>
              </p:ext>
            </p:extLst>
          </p:nvPr>
        </p:nvGraphicFramePr>
        <p:xfrm>
          <a:off x="345140" y="3055795"/>
          <a:ext cx="11501717" cy="32461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Mapa Conceitual</a:t>
                      </a:r>
                    </a:p>
                    <a:p>
                      <a:pPr algn="just"/>
                      <a:r>
                        <a:rPr lang="pt-BR" sz="2300" b="0" kern="1200" dirty="0">
                          <a:solidFill>
                            <a:schemeClr val="tx1"/>
                          </a:solidFill>
                          <a:effectLst/>
                          <a:latin typeface="Arial Narrow" panose="020B0606020202030204" pitchFamily="34" charset="0"/>
                          <a:ea typeface="+mn-ea"/>
                          <a:cs typeface="+mn-cs"/>
                        </a:rPr>
                        <a:t>Um</a:t>
                      </a:r>
                      <a:r>
                        <a:rPr lang="pt-BR" sz="2300" b="1" kern="1200" dirty="0">
                          <a:solidFill>
                            <a:schemeClr val="tx1"/>
                          </a:solidFill>
                          <a:effectLst/>
                          <a:latin typeface="Arial Narrow" panose="020B0606020202030204" pitchFamily="34" charset="0"/>
                          <a:ea typeface="+mn-ea"/>
                          <a:cs typeface="+mn-cs"/>
                        </a:rPr>
                        <a:t> mapa conceitual </a:t>
                      </a:r>
                      <a:r>
                        <a:rPr lang="pt-BR" sz="2300" b="0" kern="1200" dirty="0">
                          <a:solidFill>
                            <a:schemeClr val="tx1"/>
                          </a:solidFill>
                          <a:effectLst/>
                          <a:latin typeface="Arial Narrow" panose="020B0606020202030204" pitchFamily="34" charset="0"/>
                          <a:ea typeface="+mn-ea"/>
                          <a:cs typeface="+mn-cs"/>
                        </a:rPr>
                        <a:t>é um gênero textual de estrutura gráfica, usado para organizar, hierarquizar e representar conhecimentos de forma visual. A maioria dos mapas conceituais descreve ideias, como caixas ou círculos (também chamados de “nós”), que são estruturados hierarquicamente e conectados com linhas ou setas (também chamados de arcos). Essas linhas são rotuladas com palavras e frases de ligação que ajudam a explicar as conexões entre os conceitos. É uma </a:t>
                      </a:r>
                      <a:r>
                        <a:rPr lang="pt-BR" sz="2300" b="1" kern="1200" dirty="0">
                          <a:solidFill>
                            <a:schemeClr val="tx1"/>
                          </a:solidFill>
                          <a:effectLst/>
                          <a:latin typeface="Arial Narrow" panose="020B0606020202030204" pitchFamily="34" charset="0"/>
                          <a:ea typeface="+mn-ea"/>
                          <a:cs typeface="+mn-cs"/>
                        </a:rPr>
                        <a:t>estrutura gráfica que ajuda a organizar ideias, conceitos e informações </a:t>
                      </a:r>
                      <a:r>
                        <a:rPr lang="pt-BR" sz="2300" b="0" kern="1200" dirty="0">
                          <a:solidFill>
                            <a:schemeClr val="tx1"/>
                          </a:solidFill>
                          <a:effectLst/>
                          <a:latin typeface="Arial Narrow" panose="020B0606020202030204" pitchFamily="34" charset="0"/>
                          <a:ea typeface="+mn-ea"/>
                          <a:cs typeface="+mn-cs"/>
                        </a:rPr>
                        <a:t>de modo esquematizado.</a:t>
                      </a:r>
                    </a:p>
                    <a:p>
                      <a:pPr algn="just"/>
                      <a:r>
                        <a:rPr lang="pt-BR" sz="2300" b="1" kern="1200" dirty="0">
                          <a:solidFill>
                            <a:schemeClr val="tx1"/>
                          </a:solidFill>
                          <a:effectLst/>
                          <a:latin typeface="Arial Narrow" panose="020B0606020202030204" pitchFamily="34" charset="0"/>
                          <a:ea typeface="+mn-ea"/>
                          <a:cs typeface="+mn-cs"/>
                        </a:rPr>
                        <a:t>Principais Características</a:t>
                      </a:r>
                    </a:p>
                    <a:p>
                      <a:pPr algn="just"/>
                      <a:r>
                        <a:rPr lang="pt-BR" sz="2300" b="1" kern="1200" dirty="0">
                          <a:solidFill>
                            <a:schemeClr val="tx1"/>
                          </a:solidFill>
                          <a:effectLst/>
                          <a:latin typeface="Arial Narrow" panose="020B0606020202030204" pitchFamily="34" charset="0"/>
                          <a:ea typeface="+mn-ea"/>
                          <a:cs typeface="+mn-cs"/>
                        </a:rPr>
                        <a:t>Hierarquia: </a:t>
                      </a:r>
                      <a:r>
                        <a:rPr lang="pt-BR" sz="2300" b="0" kern="1200" dirty="0">
                          <a:solidFill>
                            <a:schemeClr val="tx1"/>
                          </a:solidFill>
                          <a:effectLst/>
                          <a:latin typeface="Arial Narrow" panose="020B0606020202030204" pitchFamily="34" charset="0"/>
                          <a:ea typeface="+mn-ea"/>
                          <a:cs typeface="+mn-cs"/>
                        </a:rPr>
                        <a:t>Conceitos mais abrangentes ficam no topo, e os específicos, embaixo.</a:t>
                      </a:r>
                      <a:r>
                        <a:rPr lang="pt-BR" sz="1300" b="0" kern="1200" dirty="0">
                          <a:solidFill>
                            <a:schemeClr val="tx1"/>
                          </a:solidFill>
                          <a:effectLst/>
                          <a:latin typeface="Arial Narrow" panose="020B0606020202030204" pitchFamily="34" charset="0"/>
                          <a:ea typeface="+mn-ea"/>
                          <a:cs typeface="+mn-cs"/>
                        </a:rPr>
                        <a:t>.</a:t>
                      </a:r>
                      <a:endParaRPr lang="pt-BR" sz="1300" b="0" i="0" kern="1200" dirty="0">
                        <a:solidFill>
                          <a:schemeClr val="tx1"/>
                        </a:solidFill>
                        <a:effectLst/>
                        <a:latin typeface="Arial Narrow" panose="020B0606020202030204" pitchFamily="34" charset="0"/>
                        <a:ea typeface="+mn-ea"/>
                        <a:cs typeface="+mn-cs"/>
                      </a:endParaRPr>
                    </a:p>
                  </a:txBody>
                  <a:tcPr>
                    <a:lnL w="28575" cap="flat" cmpd="sng" algn="ctr">
                      <a:solidFill>
                        <a:srgbClr val="FFCE33"/>
                      </a:solidFill>
                      <a:prstDash val="solid"/>
                      <a:round/>
                      <a:headEnd type="none" w="med" len="med"/>
                      <a:tailEnd type="none" w="med" len="med"/>
                    </a:lnL>
                    <a:lnR w="28575" cap="flat" cmpd="sng" algn="ctr">
                      <a:solidFill>
                        <a:srgbClr val="FFCE33"/>
                      </a:solidFill>
                      <a:prstDash val="solid"/>
                      <a:round/>
                      <a:headEnd type="none" w="med" len="med"/>
                      <a:tailEnd type="none" w="med" len="med"/>
                    </a:lnR>
                    <a:lnT w="28575" cap="flat" cmpd="sng" algn="ctr">
                      <a:solidFill>
                        <a:srgbClr val="FFCE33"/>
                      </a:solidFill>
                      <a:prstDash val="solid"/>
                      <a:round/>
                      <a:headEnd type="none" w="med" len="med"/>
                      <a:tailEnd type="none" w="med" len="med"/>
                    </a:lnT>
                    <a:lnB w="28575" cap="flat" cmpd="sng" algn="ctr">
                      <a:solidFill>
                        <a:srgbClr val="FFCE33"/>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6EE36232-2193-7F2D-7599-A84492424A5A}"/>
              </a:ext>
            </a:extLst>
          </p:cNvPr>
          <p:cNvSpPr txBox="1"/>
          <p:nvPr/>
        </p:nvSpPr>
        <p:spPr>
          <a:xfrm>
            <a:off x="345140" y="948271"/>
            <a:ext cx="11501716" cy="1177245"/>
          </a:xfrm>
          <a:prstGeom prst="rect">
            <a:avLst/>
          </a:prstGeom>
          <a:solidFill>
            <a:schemeClr val="accent6">
              <a:lumMod val="20000"/>
              <a:lumOff val="80000"/>
            </a:schemeClr>
          </a:solidFill>
        </p:spPr>
        <p:txBody>
          <a:bodyPr wrap="square">
            <a:spAutoFit/>
          </a:bodyPr>
          <a:lstStyle/>
          <a:p>
            <a:pPr indent="538163"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Estudante, o mapa conceitual é uma ferramenta de estudo e aprendizagem,  no qual o conteúdo é classificado e hierarquizado de modo a auxiliar na compreensão do assunto abordado. Vamos conhecer e praticar?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EE1A843C-0773-1163-5076-6495317156A3}"/>
              </a:ext>
            </a:extLst>
          </p:cNvPr>
          <p:cNvSpPr txBox="1"/>
          <p:nvPr/>
        </p:nvSpPr>
        <p:spPr>
          <a:xfrm>
            <a:off x="345141" y="2585345"/>
            <a:ext cx="11501715" cy="470450"/>
          </a:xfrm>
          <a:prstGeom prst="rect">
            <a:avLst/>
          </a:prstGeom>
          <a:noFill/>
        </p:spPr>
        <p:txBody>
          <a:bodyPr wrap="square">
            <a:spAutoFit/>
          </a:bodyPr>
          <a:lstStyle/>
          <a:p>
            <a:pPr>
              <a:lnSpc>
                <a:spcPct val="110000"/>
              </a:lnSpc>
              <a:spcAft>
                <a:spcPts val="800"/>
              </a:spcAft>
            </a:pPr>
            <a:r>
              <a:rPr lang="pt-BR" sz="2350" b="1" kern="100" dirty="0">
                <a:solidFill>
                  <a:srgbClr val="FE9700"/>
                </a:solidFill>
                <a:effectLst/>
                <a:latin typeface="Cambria Math" panose="02040503050406030204" pitchFamily="18" charset="0"/>
                <a:ea typeface="Yu Gothic UI Semilight" panose="020B0400000000000000" pitchFamily="34" charset="-128"/>
                <a:cs typeface="Cambria Math" panose="02040503050406030204" pitchFamily="18" charset="0"/>
              </a:rPr>
              <a:t>▶</a:t>
            </a:r>
            <a:r>
              <a:rPr lang="pt-BR" sz="2350" b="1" kern="100" dirty="0">
                <a:solidFill>
                  <a:srgbClr val="FE9700"/>
                </a:solidFill>
                <a:effectLst/>
                <a:latin typeface="Arial Narrow" panose="020B0606020202030204" pitchFamily="34" charset="0"/>
                <a:ea typeface="Aptos" panose="020B0004020202020204" pitchFamily="34" charset="0"/>
                <a:cs typeface="Times New Roman" panose="02020603050405020304" pitchFamily="18" charset="0"/>
              </a:rPr>
              <a:t> Conhecendo o gênero textual</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535621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726503079"/>
              </p:ext>
            </p:extLst>
          </p:nvPr>
        </p:nvGraphicFramePr>
        <p:xfrm>
          <a:off x="345141" y="939638"/>
          <a:ext cx="11501717" cy="16916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Conceitos e Proposições: </a:t>
                      </a:r>
                      <a:r>
                        <a:rPr lang="pt-BR" sz="2300" b="0" kern="1200" dirty="0">
                          <a:solidFill>
                            <a:schemeClr val="tx1"/>
                          </a:solidFill>
                          <a:effectLst/>
                          <a:latin typeface="Arial Narrow" panose="020B0606020202030204" pitchFamily="34" charset="0"/>
                          <a:ea typeface="+mn-ea"/>
                          <a:cs typeface="+mn-cs"/>
                        </a:rPr>
                        <a:t>Estruturado em caixas (nós) conectados por linhas com palavras de ligação (ex.: "é um", "pode ser", "causa").</a:t>
                      </a:r>
                    </a:p>
                    <a:p>
                      <a:pPr algn="just"/>
                      <a:r>
                        <a:rPr lang="pt-BR" sz="2300" b="1" kern="1200" dirty="0">
                          <a:solidFill>
                            <a:schemeClr val="tx1"/>
                          </a:solidFill>
                          <a:effectLst/>
                          <a:latin typeface="Arial Narrow" panose="020B0606020202030204" pitchFamily="34" charset="0"/>
                          <a:ea typeface="+mn-ea"/>
                          <a:cs typeface="+mn-cs"/>
                        </a:rPr>
                        <a:t>Visualização Clara: </a:t>
                      </a:r>
                      <a:r>
                        <a:rPr lang="pt-BR" sz="2300" b="0" kern="1200" dirty="0">
                          <a:solidFill>
                            <a:schemeClr val="tx1"/>
                          </a:solidFill>
                          <a:effectLst/>
                          <a:latin typeface="Arial Narrow" panose="020B0606020202030204" pitchFamily="34" charset="0"/>
                          <a:ea typeface="+mn-ea"/>
                          <a:cs typeface="+mn-cs"/>
                        </a:rPr>
                        <a:t>Uso de cores e formatos para diferenciar informações.</a:t>
                      </a:r>
                    </a:p>
                    <a:p>
                      <a:pPr algn="just"/>
                      <a:r>
                        <a:rPr lang="pt-BR" sz="2300" b="1" kern="1200" dirty="0">
                          <a:solidFill>
                            <a:schemeClr val="tx1"/>
                          </a:solidFill>
                          <a:effectLst/>
                          <a:latin typeface="Arial Narrow" panose="020B0606020202030204" pitchFamily="34" charset="0"/>
                          <a:ea typeface="+mn-ea"/>
                          <a:cs typeface="+mn-cs"/>
                        </a:rPr>
                        <a:t>Finalidade: </a:t>
                      </a:r>
                      <a:r>
                        <a:rPr lang="pt-BR" sz="2300" b="0" kern="1200" dirty="0">
                          <a:solidFill>
                            <a:schemeClr val="tx1"/>
                          </a:solidFill>
                          <a:effectLst/>
                          <a:latin typeface="Arial Narrow" panose="020B0606020202030204" pitchFamily="34" charset="0"/>
                          <a:ea typeface="+mn-ea"/>
                          <a:cs typeface="+mn-cs"/>
                        </a:rPr>
                        <a:t>Resumir, revisar e avaliar o aprendizado de um tema.</a:t>
                      </a:r>
                    </a:p>
                    <a:p>
                      <a:pPr algn="r"/>
                      <a:r>
                        <a:rPr lang="pt-BR" sz="1300" b="0" kern="1200" dirty="0">
                          <a:solidFill>
                            <a:schemeClr val="tx1"/>
                          </a:solidFill>
                          <a:effectLst/>
                          <a:latin typeface="Arial Narrow" panose="020B0606020202030204" pitchFamily="34" charset="0"/>
                          <a:ea typeface="+mn-ea"/>
                          <a:cs typeface="+mn-cs"/>
                        </a:rPr>
                        <a:t>Disponível em: https://www.aulaparana.pr.gov.br/sites/</a:t>
                      </a:r>
                      <a:r>
                        <a:rPr lang="pt-BR" sz="1300" b="0" kern="1200" dirty="0" err="1">
                          <a:solidFill>
                            <a:schemeClr val="tx1"/>
                          </a:solidFill>
                          <a:effectLst/>
                          <a:latin typeface="Arial Narrow" panose="020B0606020202030204" pitchFamily="34" charset="0"/>
                          <a:ea typeface="+mn-ea"/>
                          <a:cs typeface="+mn-cs"/>
                        </a:rPr>
                        <a:t>aulaparana</a:t>
                      </a:r>
                      <a:r>
                        <a:rPr lang="pt-BR" sz="1300" b="0" kern="1200" dirty="0">
                          <a:solidFill>
                            <a:schemeClr val="tx1"/>
                          </a:solidFill>
                          <a:effectLst/>
                          <a:latin typeface="Arial Narrow" panose="020B0606020202030204" pitchFamily="34" charset="0"/>
                          <a:ea typeface="+mn-ea"/>
                          <a:cs typeface="+mn-cs"/>
                        </a:rPr>
                        <a:t>/</a:t>
                      </a:r>
                      <a:r>
                        <a:rPr lang="pt-BR" sz="1300" b="0" kern="1200" dirty="0" err="1">
                          <a:solidFill>
                            <a:schemeClr val="tx1"/>
                          </a:solidFill>
                          <a:effectLst/>
                          <a:latin typeface="Arial Narrow" panose="020B0606020202030204" pitchFamily="34" charset="0"/>
                          <a:ea typeface="+mn-ea"/>
                          <a:cs typeface="+mn-cs"/>
                        </a:rPr>
                        <a:t>arquivos_restritos</a:t>
                      </a:r>
                      <a:r>
                        <a:rPr lang="pt-BR" sz="1300" b="0" kern="1200" dirty="0">
                          <a:solidFill>
                            <a:schemeClr val="tx1"/>
                          </a:solidFill>
                          <a:effectLst/>
                          <a:latin typeface="Arial Narrow" panose="020B0606020202030204" pitchFamily="34" charset="0"/>
                          <a:ea typeface="+mn-ea"/>
                          <a:cs typeface="+mn-cs"/>
                        </a:rPr>
                        <a:t>/files/documento/2020-06/lingua_potugua_8ano_7semana.pdf. Acesso em: 10 jun.  2026. Adaptado.</a:t>
                      </a:r>
                      <a:endParaRPr lang="pt-BR" sz="1300" b="0" i="0" kern="1200" dirty="0">
                        <a:solidFill>
                          <a:schemeClr val="tx1"/>
                        </a:solidFill>
                        <a:effectLst/>
                        <a:latin typeface="Arial Narrow" panose="020B0606020202030204" pitchFamily="34" charset="0"/>
                        <a:ea typeface="+mn-ea"/>
                        <a:cs typeface="+mn-cs"/>
                      </a:endParaRPr>
                    </a:p>
                  </a:txBody>
                  <a:tcPr>
                    <a:lnL w="28575" cap="flat" cmpd="sng" algn="ctr">
                      <a:solidFill>
                        <a:srgbClr val="FFCE33"/>
                      </a:solidFill>
                      <a:prstDash val="solid"/>
                      <a:round/>
                      <a:headEnd type="none" w="med" len="med"/>
                      <a:tailEnd type="none" w="med" len="med"/>
                    </a:lnL>
                    <a:lnR w="28575" cap="flat" cmpd="sng" algn="ctr">
                      <a:solidFill>
                        <a:srgbClr val="FFCE33"/>
                      </a:solidFill>
                      <a:prstDash val="solid"/>
                      <a:round/>
                      <a:headEnd type="none" w="med" len="med"/>
                      <a:tailEnd type="none" w="med" len="med"/>
                    </a:lnR>
                    <a:lnT w="28575" cap="flat" cmpd="sng" algn="ctr">
                      <a:solidFill>
                        <a:srgbClr val="FFCE33"/>
                      </a:solidFill>
                      <a:prstDash val="solid"/>
                      <a:round/>
                      <a:headEnd type="none" w="med" len="med"/>
                      <a:tailEnd type="none" w="med" len="med"/>
                    </a:lnT>
                    <a:lnB w="28575" cap="flat" cmpd="sng" algn="ctr">
                      <a:solidFill>
                        <a:srgbClr val="FFCE33"/>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4" name="CaixaDeTexto 3">
            <a:extLst>
              <a:ext uri="{FF2B5EF4-FFF2-40B4-BE49-F238E27FC236}">
                <a16:creationId xmlns:a16="http://schemas.microsoft.com/office/drawing/2014/main" id="{F4C96862-FE05-D348-4742-92CB0AD1D3DB}"/>
              </a:ext>
            </a:extLst>
          </p:cNvPr>
          <p:cNvSpPr txBox="1"/>
          <p:nvPr/>
        </p:nvSpPr>
        <p:spPr>
          <a:xfrm>
            <a:off x="345141" y="2933287"/>
            <a:ext cx="11501717" cy="1538883"/>
          </a:xfrm>
          <a:prstGeom prst="rect">
            <a:avLst/>
          </a:prstGeom>
          <a:noFill/>
        </p:spPr>
        <p:txBody>
          <a:bodyPr wrap="square">
            <a:spAutoFit/>
          </a:bodyPr>
          <a:lstStyle/>
          <a:p>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16</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Estudante, junte-se a um colega para participar da próxima atividade. Vocês vão elaborar um mapa conceitual sobre as principais informações do texto “Cultura Brasileira”. Vocês poderão utilizar outros formatos de mapas, dependendo do modo como decidirem organizar as informações. Peça ajuda ao(à) seu(sua) professor(a).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172653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6" name="Imagem 5">
            <a:extLst>
              <a:ext uri="{FF2B5EF4-FFF2-40B4-BE49-F238E27FC236}">
                <a16:creationId xmlns:a16="http://schemas.microsoft.com/office/drawing/2014/main" id="{33C90D3B-C29C-5F55-524F-C01206B91B9A}"/>
              </a:ext>
            </a:extLst>
          </p:cNvPr>
          <p:cNvPicPr>
            <a:picLocks noChangeAspect="1"/>
          </p:cNvPicPr>
          <p:nvPr/>
        </p:nvPicPr>
        <p:blipFill rotWithShape="1">
          <a:blip r:embed="rId3"/>
          <a:srcRect l="69522" t="15810" r="16214" b="72757"/>
          <a:stretch/>
        </p:blipFill>
        <p:spPr bwMode="auto">
          <a:xfrm>
            <a:off x="3227210" y="868359"/>
            <a:ext cx="5737580" cy="2860960"/>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8FE4DFF8-814A-713A-C607-11AF8F3D782B}"/>
              </a:ext>
            </a:extLst>
          </p:cNvPr>
          <p:cNvSpPr txBox="1"/>
          <p:nvPr/>
        </p:nvSpPr>
        <p:spPr>
          <a:xfrm>
            <a:off x="331693" y="3729319"/>
            <a:ext cx="11537577" cy="381964"/>
          </a:xfrm>
          <a:prstGeom prst="rect">
            <a:avLst/>
          </a:prstGeom>
          <a:noFill/>
        </p:spPr>
        <p:txBody>
          <a:bodyPr wrap="square">
            <a:spAutoFit/>
          </a:bodyPr>
          <a:lstStyle/>
          <a:p>
            <a:pPr algn="ctr">
              <a:lnSpc>
                <a:spcPct val="110000"/>
              </a:lnSpc>
              <a:spcAft>
                <a:spcPts val="800"/>
              </a:spcAft>
            </a:pPr>
            <a:r>
              <a:rPr lang="pt-BR" sz="1800" b="1" kern="100" dirty="0">
                <a:effectLst/>
                <a:latin typeface="Arial Narrow" panose="020B0606020202030204" pitchFamily="34" charset="0"/>
                <a:ea typeface="Aptos" panose="020B0004020202020204" pitchFamily="34" charset="0"/>
                <a:cs typeface="Times New Roman" panose="02020603050405020304" pitchFamily="18" charset="0"/>
              </a:rPr>
              <a:t>Modelo de mapa conceitual</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05813559-C828-C49E-212F-BBA4B75ADD99}"/>
              </a:ext>
            </a:extLst>
          </p:cNvPr>
          <p:cNvSpPr txBox="1"/>
          <p:nvPr/>
        </p:nvSpPr>
        <p:spPr>
          <a:xfrm>
            <a:off x="331693" y="4292490"/>
            <a:ext cx="11537577" cy="2262158"/>
          </a:xfrm>
          <a:prstGeom prst="rect">
            <a:avLst/>
          </a:prstGeom>
          <a:noFill/>
        </p:spPr>
        <p:txBody>
          <a:bodyPr wrap="square">
            <a:spAutoFit/>
          </a:bodyPr>
          <a:lstStyle/>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Orientações: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Elaborem o mapa em uma folha de papel avulsa e usem canetas coloridas para desenhar os quadros e escrever as informações.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No quadro de maior destaque, que pode ficar no centro do mapa, insiram o título do texto-fonte (texto didático).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 Em seguida, desenhem outros quadros em torno do título, um para cada intertítulo do texto-fonte.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921511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05813559-C828-C49E-212F-BBA4B75ADD99}"/>
              </a:ext>
            </a:extLst>
          </p:cNvPr>
          <p:cNvSpPr txBox="1"/>
          <p:nvPr/>
        </p:nvSpPr>
        <p:spPr>
          <a:xfrm>
            <a:off x="327211" y="894867"/>
            <a:ext cx="11537577" cy="2262158"/>
          </a:xfrm>
          <a:prstGeom prst="rect">
            <a:avLst/>
          </a:prstGeom>
          <a:noFill/>
        </p:spPr>
        <p:txBody>
          <a:bodyPr wrap="square">
            <a:spAutoFit/>
          </a:bodyPr>
          <a:lstStyle/>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d) Para cada intertítulo, escrevam as informações que considerarem mais importantes.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e) Usem setas ou linhas para ligar as informações relativas a cada intertítulo e outras que vocês julgarem relevantes inserir.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Finalizando o mapa conceitual, compartilhem-no oralmente com a turma, explicando de que maneira vocês o organizaram.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013544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3F9DD625-C76C-6464-DC9E-1D23EF58A436}"/>
              </a:ext>
            </a:extLst>
          </p:cNvPr>
          <p:cNvPicPr>
            <a:picLocks noChangeAspect="1"/>
          </p:cNvPicPr>
          <p:nvPr/>
        </p:nvPicPr>
        <p:blipFill rotWithShape="1">
          <a:blip r:embed="rId3">
            <a:extLst>
              <a:ext uri="{28A0092B-C50C-407E-A947-70E740481C1C}">
                <a14:useLocalDpi xmlns:a14="http://schemas.microsoft.com/office/drawing/2010/main" val="0"/>
              </a:ext>
            </a:extLst>
          </a:blip>
          <a:srcRect t="8292" r="-640" b="21453"/>
          <a:stretch>
            <a:fillRect/>
          </a:stretch>
        </p:blipFill>
        <p:spPr bwMode="auto">
          <a:xfrm>
            <a:off x="356449" y="982400"/>
            <a:ext cx="4496398" cy="1527718"/>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C6AB862-1772-1F64-9479-E40B493AE028}"/>
              </a:ext>
            </a:extLst>
          </p:cNvPr>
          <p:cNvSpPr txBox="1"/>
          <p:nvPr/>
        </p:nvSpPr>
        <p:spPr>
          <a:xfrm>
            <a:off x="356449" y="2969329"/>
            <a:ext cx="11479101" cy="1508105"/>
          </a:xfrm>
          <a:prstGeom prst="rect">
            <a:avLst/>
          </a:prstGeom>
          <a:solidFill>
            <a:schemeClr val="accent6">
              <a:lumMod val="20000"/>
              <a:lumOff val="80000"/>
            </a:schemeClr>
          </a:solidFill>
        </p:spPr>
        <p:txBody>
          <a:bodyPr wrap="square">
            <a:spAutoFit/>
          </a:bodyPr>
          <a:lstStyle/>
          <a:p>
            <a:pPr indent="538163"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até aqui, em nossa trajetória no decorrer da realização das atividades propostas, buscamos conhecer um pouco mais sobre os gêneros textuais.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Agora, propomos a você a realização de algumas questões que contribuem com a sistematização dos conhecimentos adquiridos por você. Vamos lá?</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3942187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AC33F0E-CC85-6962-D4BC-39015712F2F8}"/>
              </a:ext>
            </a:extLst>
          </p:cNvPr>
          <p:cNvSpPr txBox="1"/>
          <p:nvPr/>
        </p:nvSpPr>
        <p:spPr>
          <a:xfrm>
            <a:off x="358586" y="767363"/>
            <a:ext cx="11474824" cy="446276"/>
          </a:xfrm>
          <a:prstGeom prst="rect">
            <a:avLst/>
          </a:prstGeom>
          <a:noFill/>
        </p:spPr>
        <p:txBody>
          <a:bodyPr wrap="square">
            <a:spAutoFit/>
          </a:bodyPr>
          <a:lstStyle/>
          <a:p>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289B2FB1-E968-33A1-D3E0-A4BEC481EB6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1624" y="1315263"/>
            <a:ext cx="8528748" cy="2834416"/>
          </a:xfrm>
          <a:prstGeom prst="rect">
            <a:avLst/>
          </a:prstGeom>
          <a:noFill/>
          <a:ln>
            <a:noFill/>
          </a:ln>
        </p:spPr>
      </p:pic>
      <p:sp>
        <p:nvSpPr>
          <p:cNvPr id="6" name="CaixaDeTexto 5">
            <a:extLst>
              <a:ext uri="{FF2B5EF4-FFF2-40B4-BE49-F238E27FC236}">
                <a16:creationId xmlns:a16="http://schemas.microsoft.com/office/drawing/2014/main" id="{F96E3A15-40F5-7F82-4777-3129DFC7CCCA}"/>
              </a:ext>
            </a:extLst>
          </p:cNvPr>
          <p:cNvSpPr txBox="1"/>
          <p:nvPr/>
        </p:nvSpPr>
        <p:spPr>
          <a:xfrm>
            <a:off x="358586" y="4196970"/>
            <a:ext cx="11474824" cy="292388"/>
          </a:xfrm>
          <a:prstGeom prst="rect">
            <a:avLst/>
          </a:prstGeom>
          <a:noFill/>
        </p:spPr>
        <p:txBody>
          <a:bodyPr wrap="square">
            <a:spAutoFit/>
          </a:bodyPr>
          <a:lstStyle/>
          <a:p>
            <a:pPr algn="ct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https://www.tumblr.com/</a:t>
            </a:r>
            <a:r>
              <a:rPr lang="pt-BR" sz="1300" kern="100" dirty="0" err="1">
                <a:effectLst/>
                <a:latin typeface="Arial Narrow" panose="020B0606020202030204" pitchFamily="34" charset="0"/>
                <a:ea typeface="Aptos" panose="020B0004020202020204" pitchFamily="34" charset="0"/>
                <a:cs typeface="Times New Roman" panose="02020603050405020304" pitchFamily="18" charset="0"/>
              </a:rPr>
              <a:t>tirasarmandinho</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/104917306394/10-de-dezembro-dia-internacional-dos-direitos. Acesso em: 14 abr. 2026.</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E4F5B4C7-A3EA-8041-B284-8E7926DEF6E5}"/>
              </a:ext>
            </a:extLst>
          </p:cNvPr>
          <p:cNvSpPr txBox="1"/>
          <p:nvPr/>
        </p:nvSpPr>
        <p:spPr>
          <a:xfrm>
            <a:off x="358587" y="4655261"/>
            <a:ext cx="11474823" cy="1900520"/>
          </a:xfrm>
          <a:prstGeom prst="rect">
            <a:avLst/>
          </a:prstGeom>
          <a:noFill/>
        </p:spPr>
        <p:txBody>
          <a:bodyPr wrap="square">
            <a:spAutoFit/>
          </a:bodyPr>
          <a:lstStyle/>
          <a:p>
            <a:pPr algn="just"/>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Qual é o tema tratado nesse texto?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A dignidade das pessoas com consciência.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A igualdade e o respeito entre os seres humanos.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(C) A convivência entre as pessoas dotadas de razão.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(D) A diferença entre as pessoas e os mesmos deveres.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069300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7FC6002-296C-DB01-1832-8A057D5EE421}"/>
              </a:ext>
            </a:extLst>
          </p:cNvPr>
          <p:cNvSpPr txBox="1"/>
          <p:nvPr/>
        </p:nvSpPr>
        <p:spPr>
          <a:xfrm>
            <a:off x="331694" y="855091"/>
            <a:ext cx="11528612" cy="4947508"/>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Esse texto é uma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tirinha.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charge.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crônica.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campanha social.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No terceiro quadrinho, a personagem diz que “as pessoas devem agir com espírito de fraternidade”. O que significa agir com “espírito de fraternidade”?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Tratar os outros com respeito e solidariedade.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Competir para ser melhor que os outros.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Pensar apenas em si mesmo.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Ignorar as outras pessoas.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162409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5413715-886B-E2BD-424E-99D557A99784}"/>
              </a:ext>
            </a:extLst>
          </p:cNvPr>
          <p:cNvSpPr txBox="1"/>
          <p:nvPr/>
        </p:nvSpPr>
        <p:spPr>
          <a:xfrm>
            <a:off x="322729" y="846985"/>
            <a:ext cx="11546542" cy="830997"/>
          </a:xfrm>
          <a:prstGeom prst="rect">
            <a:avLst/>
          </a:prstGeom>
          <a:noFill/>
        </p:spPr>
        <p:txBody>
          <a:bodyPr wrap="square">
            <a:spAutoFit/>
          </a:bodyPr>
          <a:lstStyle/>
          <a:p>
            <a:r>
              <a:rPr lang="pt-BR" sz="2400"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Leia o texto.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O passarinho, a escola e a flor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6823CD14-6449-634D-16B7-B9F199430E8C}"/>
              </a:ext>
            </a:extLst>
          </p:cNvPr>
          <p:cNvSpPr txBox="1"/>
          <p:nvPr/>
        </p:nvSpPr>
        <p:spPr>
          <a:xfrm>
            <a:off x="322729" y="1959670"/>
            <a:ext cx="11546542" cy="4524315"/>
          </a:xfrm>
          <a:prstGeom prst="rect">
            <a:avLst/>
          </a:prstGeom>
          <a:noFill/>
        </p:spPr>
        <p:txBody>
          <a:bodyPr wrap="square">
            <a:spAutoFit/>
          </a:bodyPr>
          <a:lstStyle/>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escola. A flor. A flor. A escola...</a:t>
            </a:r>
            <a:r>
              <a:rPr lang="pt-BR" sz="2400" kern="100" dirty="0">
                <a:effectLst/>
                <a:latin typeface="Aptos" panose="020B0004020202020204" pitchFamily="34" charset="0"/>
                <a:ea typeface="Aptos" panose="020B0004020202020204" pitchFamily="34" charset="0"/>
                <a:cs typeface="Times New Roman" panose="02020603050405020304" pitchFamily="18" charset="0"/>
              </a:rPr>
              <a:t> </a:t>
            </a: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Tudo ia muito bem quando Godofredo entrou na minha aula. Pediu licença e foi falar com D. Cecília Paim. Só sei que ele apontou a flor no copo. Depois saiu. Ela olhou para mim com tristeza.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Quando terminou a aula, me chamou.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Quero falar uma coisa com você, Zezé. Espere um pouco.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Ficou arrumando a bolsa que não acabava mais. Se via que não estava com vontade nenhuma de me falar e procurava a coragem entre as coisas. Afinal se decidiu.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Godofredo me contou uma coisa muito feia de você, Zezé. É verdade?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Balancei a cabeça afirmativamente.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Da flor? É, sim, senhora.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Como é que você faz?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Levanto mais cedo e passo no jardim da casa do Serginho.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95002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6823CD14-6449-634D-16B7-B9F199430E8C}"/>
              </a:ext>
            </a:extLst>
          </p:cNvPr>
          <p:cNvSpPr txBox="1"/>
          <p:nvPr/>
        </p:nvSpPr>
        <p:spPr>
          <a:xfrm>
            <a:off x="322729" y="865976"/>
            <a:ext cx="11546542" cy="5632311"/>
          </a:xfrm>
          <a:prstGeom prst="rect">
            <a:avLst/>
          </a:prstGeom>
          <a:noFill/>
        </p:spPr>
        <p:txBody>
          <a:bodyPr wrap="square">
            <a:spAutoFit/>
          </a:bodyPr>
          <a:lstStyle/>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Quando o portão está só encostado, eu entro depressa e roubo uma flor. Mas lá tem tanta que nem faz falta.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Sim. Mas isso não é direito. Você não deve fazer mais isso. Isso não é um roubo, mas já é um “</a:t>
            </a:r>
            <a:r>
              <a:rPr lang="pt-BR" sz="2400" kern="100" dirty="0" err="1">
                <a:effectLst/>
                <a:latin typeface="Arial Narrow" panose="020B0606020202030204" pitchFamily="34" charset="0"/>
                <a:ea typeface="Aptos" panose="020B0004020202020204" pitchFamily="34" charset="0"/>
                <a:cs typeface="Times New Roman" panose="02020603050405020304" pitchFamily="18" charset="0"/>
              </a:rPr>
              <a:t>furtinho</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Não é não, D. Cecília — O mundo não é de Deus? Tudo que tem no mundo não é de Deus? Então as flores são de Deus também...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Ela ficou espantada com a minha lógica.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Só assim que eu podia, professora. Lá em casa não tem jardim. Flor custa dinheiro... E eu não queria que a mesa da senhora ficasse sempre de copo vazio.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Ela engoliu em seco.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De vez em quando a senhora não me dá dinheiro para comprar um sonho recheado, não dá?...</a:t>
            </a:r>
            <a:r>
              <a:rPr lang="pt-BR" sz="2400" kern="100" dirty="0">
                <a:solidFill>
                  <a:srgbClr val="0F4761"/>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Poderia lhe dar todos os dias. Mas você some...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Eu não podia aceitar todos os dias...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Por quê?</a:t>
            </a:r>
            <a:endParaRPr lang="pt-BR"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83878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6823CD14-6449-634D-16B7-B9F199430E8C}"/>
              </a:ext>
            </a:extLst>
          </p:cNvPr>
          <p:cNvSpPr txBox="1"/>
          <p:nvPr/>
        </p:nvSpPr>
        <p:spPr>
          <a:xfrm>
            <a:off x="322729" y="1027341"/>
            <a:ext cx="11546542" cy="5262979"/>
          </a:xfrm>
          <a:prstGeom prst="rect">
            <a:avLst/>
          </a:prstGeom>
          <a:noFill/>
        </p:spPr>
        <p:txBody>
          <a:bodyPr wrap="square">
            <a:spAutoFit/>
          </a:bodyPr>
          <a:lstStyle/>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Porque tem outros meninos pobres que também não trazem merenda.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Ela tirou o lenço da bolsa e passou disfarçadamente nos olhos.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A senhora não vê a Dorotília? [...]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A Dorotília é mais pobre do que eu. E as outras meninas não gostam de brincar com ela porque é pretinha e pobre demais. Então ela fica no canto sempre. Eu divido o sonho que a senhora me dá com ela.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Dessa vez ela ficou com o lenço parado no nariz muito tempo.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A senhora de vez em quando, em vez de dar para mim, podia dar para ela. A mãe dela lava roupa e tem onze filhos. Todos pequenos ainda. Dindinha, minha avó, todo sábado dá um pouco de feijão e de arroz para ajudar eles. E eu divido o meu sonho porque Mamãe ensinou que a gente deve dividir a pobreza da gente com quem é ainda mais pobre.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As lágrimas estavam descendo.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Eu não queria fazer a senhora chorar. Eu prometo que não roubo mais flores e vou ser cada vez mais um aluno aplicado.</a:t>
            </a:r>
            <a:endParaRPr lang="pt-BR"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042601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6823CD14-6449-634D-16B7-B9F199430E8C}"/>
              </a:ext>
            </a:extLst>
          </p:cNvPr>
          <p:cNvSpPr txBox="1"/>
          <p:nvPr/>
        </p:nvSpPr>
        <p:spPr>
          <a:xfrm>
            <a:off x="322729" y="865976"/>
            <a:ext cx="11546542" cy="4231928"/>
          </a:xfrm>
          <a:prstGeom prst="rect">
            <a:avLst/>
          </a:prstGeom>
          <a:noFill/>
        </p:spPr>
        <p:txBody>
          <a:bodyPr wrap="square">
            <a:spAutoFit/>
          </a:bodyPr>
          <a:lstStyle/>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Não é isso, Zezé. Venha cá. Pegou as minhas mãos entre as dela.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Você vai prometer uma coisa, porque você tem um coração maravilhoso, Zezé.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Eu prometo, mas não quero enganar a senhora. Eu não tenho um coração maravilhoso. A senhora diz isso porque não me conhece em casa.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Não tem importância. Pra mim você tem. De agora em diante, não quero que você me traga mais flores. Só se você ganhar alguma. Você promete?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Prometo, sim senhora. E o copo? Vai ficar sempre vazio?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 Nunca esse copo vai ficar vazio. Quando eu olhar para ele vou sempre enxergar a flor mais linda do mundo. E vou pensar: quem me deu essa flor foi o meu melhor aluno. Está bem? </a:t>
            </a:r>
            <a:endParaRPr lang="pt-BR" sz="2400" dirty="0">
              <a:effectLst/>
              <a:latin typeface="Times New Roman" panose="02020603050405020304" pitchFamily="18" charset="0"/>
              <a:ea typeface="Times New Roman" panose="02020603050405020304" pitchFamily="18" charset="0"/>
            </a:endParaRPr>
          </a:p>
          <a:p>
            <a:pPr indent="538163" algn="just">
              <a:tabLst>
                <a:tab pos="1666875" algn="l"/>
              </a:tabLst>
            </a:pPr>
            <a:r>
              <a:rPr lang="pt-BR" sz="2400" dirty="0">
                <a:effectLst/>
                <a:latin typeface="Arial Narrow" panose="020B0606020202030204" pitchFamily="34" charset="0"/>
                <a:ea typeface="Times New Roman" panose="02020603050405020304" pitchFamily="18" charset="0"/>
              </a:rPr>
              <a:t>Agora ela ria. Soltou minhas mãos e falou com doçura. — Agora pode ir, coração de ouro... </a:t>
            </a:r>
            <a:endParaRPr lang="pt-BR" sz="2400" dirty="0">
              <a:effectLst/>
              <a:latin typeface="Times New Roman" panose="02020603050405020304" pitchFamily="18" charset="0"/>
              <a:ea typeface="Times New Roman" panose="02020603050405020304" pitchFamily="18" charset="0"/>
            </a:endParaRPr>
          </a:p>
          <a:p>
            <a:pPr algn="r"/>
            <a:r>
              <a:rPr lang="pt-BR" sz="16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VASCONCELOS, José Mauro de. </a:t>
            </a:r>
            <a:r>
              <a:rPr lang="pt-BR" sz="16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meu pé de laranja lima</a:t>
            </a:r>
            <a:r>
              <a:rPr lang="pt-BR" sz="16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(p.76.).</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http://projetoseeduc.cecierj.edu.br/</a:t>
            </a:r>
            <a:r>
              <a:rPr lang="pt-BR" sz="13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eja</a:t>
            </a:r>
            <a:r>
              <a:rPr lang="pt-BR" sz="1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/recurso-multimidia-professor/</a:t>
            </a:r>
            <a:r>
              <a:rPr lang="pt-BR" sz="13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portugues</a:t>
            </a:r>
            <a:r>
              <a:rPr lang="pt-BR" sz="1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13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novaeja</a:t>
            </a:r>
            <a:r>
              <a:rPr lang="pt-BR" sz="1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/m1u06/lendo-memorias-diretas-atividade-1.pdf. Acesso em: 8 jul. 2026.</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571092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B0B5808-5DDE-A0CF-6EB4-89DEF518E6CC}"/>
              </a:ext>
            </a:extLst>
          </p:cNvPr>
          <p:cNvSpPr txBox="1"/>
          <p:nvPr/>
        </p:nvSpPr>
        <p:spPr>
          <a:xfrm>
            <a:off x="313764" y="974789"/>
            <a:ext cx="11564471" cy="4524315"/>
          </a:xfrm>
          <a:prstGeom prst="rect">
            <a:avLst/>
          </a:prstGeom>
          <a:noFill/>
        </p:spPr>
        <p:txBody>
          <a:bodyPr wrap="square">
            <a:spAutoFit/>
          </a:bodyPr>
          <a:lstStyle/>
          <a:p>
            <a:pPr algn="just"/>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4</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Qual fato dá início ao conflito apresentado no trecho?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O aluno Godofredo entrar na sala e falar com D. Cecília.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O Zezé se justificar ao dizer que “o mundo é de Deus e as flores também”.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A descoberta, pela professora, de que Zezé roubava flores para lhe trazer.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A demora de D. Cecília em arrumar a bolsa antes de conversar com Zezé.</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5</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No trecho: “Levanto mais cedo e passo </a:t>
            </a:r>
            <a:r>
              <a:rPr lang="pt-BR" sz="2400" b="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jardim da casa do Serginho</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 expressão destacada indica uma ideia de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 lugar.</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(B) modo.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 tempo.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afirmação.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893179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2CF206D-97F1-11B2-F4B9-665888B8A15C}"/>
              </a:ext>
            </a:extLst>
          </p:cNvPr>
          <p:cNvSpPr txBox="1"/>
          <p:nvPr/>
        </p:nvSpPr>
        <p:spPr>
          <a:xfrm>
            <a:off x="340659" y="871042"/>
            <a:ext cx="11501717" cy="4524315"/>
          </a:xfrm>
          <a:prstGeom prst="rect">
            <a:avLst/>
          </a:prstGeom>
          <a:noFill/>
        </p:spPr>
        <p:txBody>
          <a:bodyPr wrap="square">
            <a:spAutoFit/>
          </a:bodyPr>
          <a:lstStyle/>
          <a:p>
            <a:pPr algn="just" fontAlgn="base"/>
            <a:r>
              <a:rPr lang="pt-BR" sz="2400" b="1" dirty="0">
                <a:solidFill>
                  <a:srgbClr val="000000"/>
                </a:solidFill>
                <a:effectLst/>
                <a:latin typeface="Arial Narrow" panose="020B0606020202030204" pitchFamily="34" charset="0"/>
                <a:ea typeface="Times New Roman" panose="02020603050405020304" pitchFamily="18" charset="0"/>
              </a:rPr>
              <a:t>6</a:t>
            </a:r>
            <a:r>
              <a:rPr lang="pt-BR" sz="2400" dirty="0">
                <a:solidFill>
                  <a:srgbClr val="000000"/>
                </a:solidFill>
                <a:effectLst/>
                <a:latin typeface="Arial Narrow" panose="020B0606020202030204" pitchFamily="34" charset="0"/>
                <a:ea typeface="Times New Roman" panose="02020603050405020304" pitchFamily="18" charset="0"/>
              </a:rPr>
              <a:t>. </a:t>
            </a:r>
            <a:r>
              <a:rPr lang="pt-BR" sz="2400" dirty="0">
                <a:effectLst/>
                <a:latin typeface="Arial Narrow" panose="020B0606020202030204" pitchFamily="34" charset="0"/>
                <a:ea typeface="Times New Roman" panose="02020603050405020304" pitchFamily="18" charset="0"/>
              </a:rPr>
              <a:t>Na frase “— Agora pode ir, </a:t>
            </a:r>
            <a:r>
              <a:rPr lang="pt-BR" sz="2400" b="1" u="sng" dirty="0">
                <a:effectLst/>
                <a:latin typeface="Arial Narrow" panose="020B0606020202030204" pitchFamily="34" charset="0"/>
                <a:ea typeface="Times New Roman" panose="02020603050405020304" pitchFamily="18" charset="0"/>
              </a:rPr>
              <a:t>coração de ouro</a:t>
            </a:r>
            <a:r>
              <a:rPr lang="pt-BR" sz="2400" dirty="0">
                <a:effectLst/>
                <a:latin typeface="Arial Narrow" panose="020B0606020202030204" pitchFamily="34" charset="0"/>
                <a:ea typeface="Times New Roman" panose="02020603050405020304" pitchFamily="18" charset="0"/>
              </a:rPr>
              <a:t>...”, qual é a figura de linguagem na expressão destacada?</a:t>
            </a:r>
            <a:endParaRPr lang="pt-BR" sz="2400" dirty="0">
              <a:effectLst/>
              <a:latin typeface="Times New Roman" panose="02020603050405020304" pitchFamily="18" charset="0"/>
              <a:ea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Antítese.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Metáfora.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Hipérbole.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Aliteração.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EE0000"/>
                </a:solidFill>
                <a:effectLst/>
                <a:highlight>
                  <a:srgbClr val="FFFF00"/>
                </a:highligh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18034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O trecho em que há um exemplo de linguagem informal é:</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18034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 mãe dela lava roupa e tem onze filhos. Todos pequenos ainda.”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r>
              <a:rPr lang="pt-BR" sz="2400" dirty="0">
                <a:effectLst/>
                <a:latin typeface="Arial Narrow" panose="020B0606020202030204" pitchFamily="34" charset="0"/>
                <a:ea typeface="Times New Roman" panose="02020603050405020304" pitchFamily="18" charset="0"/>
              </a:rPr>
              <a:t>(B) “Ela tirou o lenço da bolsa e passou disfarçadamente nos olhos.”</a:t>
            </a:r>
            <a:endParaRPr lang="pt-BR" sz="2400" dirty="0">
              <a:effectLst/>
              <a:latin typeface="Times New Roman" panose="02020603050405020304" pitchFamily="18" charset="0"/>
              <a:ea typeface="Times New Roman" panose="02020603050405020304" pitchFamily="18" charset="0"/>
            </a:endParaRPr>
          </a:p>
          <a:p>
            <a:pPr algn="just">
              <a:tabLst>
                <a:tab pos="18034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“E vou pensar: quem me deu essa flor foi o meu melhor aluno.”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18034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 Não tem importância. Pra mim você tem.”</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097587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D35D618-70FF-6679-EF17-3DC4EA3372F1}"/>
              </a:ext>
            </a:extLst>
          </p:cNvPr>
          <p:cNvSpPr txBox="1"/>
          <p:nvPr/>
        </p:nvSpPr>
        <p:spPr>
          <a:xfrm>
            <a:off x="286871" y="825417"/>
            <a:ext cx="11582400" cy="2554545"/>
          </a:xfrm>
          <a:prstGeom prst="rect">
            <a:avLst/>
          </a:prstGeom>
          <a:noFill/>
        </p:spPr>
        <p:txBody>
          <a:bodyPr wrap="square">
            <a:spAutoFit/>
          </a:bodyPr>
          <a:lstStyle/>
          <a:p>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 onde vêm os frutos?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Cada região do planeta, de acordo com as condições de clima e de solo, produz frutos diferentes. Por exemplo, as bananas, tão comuns aqui no Brasil, são raridades importadas para os franceses; enquanto as cerejas, que crescem por toda parte na França, só chegam às mesas dos brasileiros depois de uma longa viagem por avião ou navio, que as tornam uma delícia bem cara!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6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 ONDE vêm os frutos? </a:t>
            </a:r>
            <a:r>
              <a:rPr lang="pt-BR" sz="16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In: Meu 1º Larousse: </a:t>
            </a:r>
            <a:r>
              <a:rPr lang="pt-BR" sz="16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se faz. São Paulo: Larousse, 2008. p. 19. Adaptado para fins didáticos. </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7A46287B-2312-D1BE-CE78-895393BB0C38}"/>
              </a:ext>
            </a:extLst>
          </p:cNvPr>
          <p:cNvSpPr txBox="1"/>
          <p:nvPr/>
        </p:nvSpPr>
        <p:spPr>
          <a:xfrm>
            <a:off x="286871" y="3705357"/>
            <a:ext cx="11582400" cy="1938992"/>
          </a:xfrm>
          <a:prstGeom prst="rect">
            <a:avLst/>
          </a:prstGeom>
          <a:noFill/>
        </p:spPr>
        <p:txBody>
          <a:bodyPr wrap="square">
            <a:spAutoFit/>
          </a:bodyPr>
          <a:lstStyle/>
          <a:p>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8</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assunto desse texto é/são a/as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origem dos frutos.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condições do clima.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produção de bananas.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cerejas como frutas caras.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508761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16B169F-C3AB-BB77-D6E5-7B09FD8BEABF}"/>
              </a:ext>
            </a:extLst>
          </p:cNvPr>
          <p:cNvSpPr txBox="1"/>
          <p:nvPr/>
        </p:nvSpPr>
        <p:spPr>
          <a:xfrm>
            <a:off x="1695114" y="983677"/>
            <a:ext cx="10121153" cy="1193853"/>
          </a:xfrm>
          <a:prstGeom prst="rect">
            <a:avLst/>
          </a:prstGeom>
          <a:solidFill>
            <a:srgbClr val="FFFAEB"/>
          </a:solidFill>
        </p:spPr>
        <p:txBody>
          <a:bodyPr wrap="square">
            <a:spAutoFit/>
          </a:bodyPr>
          <a:lstStyle/>
          <a:p>
            <a:r>
              <a:rPr lang="pt-BR" sz="2350" b="1" dirty="0">
                <a:effectLst/>
                <a:latin typeface="Arial Narrow" panose="020B0606020202030204" pitchFamily="34" charset="0"/>
                <a:ea typeface="Calibri" panose="020F0502020204030204" pitchFamily="34" charset="0"/>
                <a:cs typeface="Times New Roman" panose="02020603050405020304" pitchFamily="18" charset="0"/>
              </a:rPr>
              <a:t>Colaboração</a:t>
            </a:r>
          </a:p>
          <a:p>
            <a:r>
              <a:rPr lang="pt-BR" sz="2350" dirty="0">
                <a:latin typeface="Arial Narrow" panose="020B0606020202030204" pitchFamily="34" charset="0"/>
              </a:rPr>
              <a:t>Prof.º: </a:t>
            </a:r>
            <a:r>
              <a:rPr lang="pt-BR" sz="23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Ermeson Nathan Pereira Alves</a:t>
            </a:r>
            <a:endParaRPr lang="pt-BR" sz="2350" dirty="0">
              <a:latin typeface="Arial Narrow" panose="020B0606020202030204" pitchFamily="34" charset="0"/>
            </a:endParaRPr>
          </a:p>
          <a:p>
            <a:pPr>
              <a:lnSpc>
                <a:spcPct val="110000"/>
              </a:lnSpc>
              <a:spcAft>
                <a:spcPts val="800"/>
              </a:spcAft>
            </a:pP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Colégio Estadual Alceu de Araújo Roriz/ CRE Luziânia-GO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481A6F5A-FB92-E14C-37E1-7CC9B845B0AF}"/>
              </a:ext>
            </a:extLst>
          </p:cNvPr>
          <p:cNvSpPr txBox="1"/>
          <p:nvPr/>
        </p:nvSpPr>
        <p:spPr>
          <a:xfrm>
            <a:off x="375733" y="2307817"/>
            <a:ext cx="11456901" cy="815608"/>
          </a:xfrm>
          <a:prstGeom prst="rect">
            <a:avLst/>
          </a:prstGeom>
          <a:solidFill>
            <a:srgbClr val="FFFAEB"/>
          </a:solidFill>
        </p:spPr>
        <p:txBody>
          <a:bodyPr wrap="square">
            <a:spAutoFit/>
          </a:bodyPr>
          <a:lstStyle/>
          <a:p>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r>
              <a:rPr lang="pt-BR" sz="235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5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culpa é das estrelas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7019B254-EC2B-99B0-0C90-55B63EFB9A00}"/>
              </a:ext>
            </a:extLst>
          </p:cNvPr>
          <p:cNvSpPr txBox="1"/>
          <p:nvPr/>
        </p:nvSpPr>
        <p:spPr>
          <a:xfrm>
            <a:off x="359358" y="3140688"/>
            <a:ext cx="11473276" cy="3347070"/>
          </a:xfrm>
          <a:prstGeom prst="rect">
            <a:avLst/>
          </a:prstGeom>
          <a:solidFill>
            <a:srgbClr val="FFFAEB"/>
          </a:solidFill>
        </p:spPr>
        <p:txBody>
          <a:bodyPr wrap="square">
            <a:spAutoFit/>
          </a:bodyPr>
          <a:lstStyle/>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Augustus, talvez você queira falar de seus medos para o grupo.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Meus medos?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É</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Eu tenho medo de ser esquecido - disse de sem querer um momento de pausa.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Olhei na direção do Augustus Waters, que me devolveu o olhar. Quase dava para ver através dos olhos dele, de tão azuis que eram.</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Vai chegar um dia - eu disse – [...] Vai chegar um dia em que não vai sobrar nenhum ser humano sequer para lembrar que alguém já existiu ou que nossa espécie fez qualquer coisa nesse mundo.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descr="Ícone&#10;&#10;O conteúdo gerado por IA pode estar incorreto.">
            <a:extLst>
              <a:ext uri="{FF2B5EF4-FFF2-40B4-BE49-F238E27FC236}">
                <a16:creationId xmlns:a16="http://schemas.microsoft.com/office/drawing/2014/main" id="{1BAD4249-F2EF-BAD9-E607-35CBE5589BE2}"/>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6504" t="4220" b="-1"/>
          <a:stretch>
            <a:fillRect/>
          </a:stretch>
        </p:blipFill>
        <p:spPr bwMode="auto">
          <a:xfrm>
            <a:off x="375733" y="947323"/>
            <a:ext cx="1264808" cy="12489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1407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7019B254-EC2B-99B0-0C90-55B63EFB9A00}"/>
              </a:ext>
            </a:extLst>
          </p:cNvPr>
          <p:cNvSpPr txBox="1"/>
          <p:nvPr/>
        </p:nvSpPr>
        <p:spPr>
          <a:xfrm>
            <a:off x="359362" y="872617"/>
            <a:ext cx="11473276" cy="4108817"/>
          </a:xfrm>
          <a:prstGeom prst="rect">
            <a:avLst/>
          </a:prstGeom>
          <a:solidFill>
            <a:srgbClr val="FFFAEB"/>
          </a:solidFill>
        </p:spPr>
        <p:txBody>
          <a:bodyPr wrap="square">
            <a:spAutoFit/>
          </a:bodyPr>
          <a:lstStyle/>
          <a:p>
            <a:pPr indent="538163"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Não vai sobrar ninguém para se lembrar de Aristóteles ou de Cleópatra, quanto mais de você. Tudo o que fizemos, construímos, escrevemos, pensamos e descobrimos vai ser esquecido e tudo isso aqui - fiz um gesto abrangente - vai ter sido inútil. Pode ser que esse dia chegue logo e pode ser que demore milhões de anos, mas, mesmo que o mundo sobreviva a uma explosão do Sol, não vamos viver para sempre. [...] E se a inevitabilidade do esquecimento humano preocupa você, sugiro que deixe esse assunto para lá.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Assim que terminei fez-se um longo silêncio, e eu pude ver um sorriso se abrindo de um canto ao outro no rosto do Augusto – não o tipo de sorriso [...] do garoto tentando [...] me encarar, mas um sorriso sincero, quase maior que a cara dele.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indent="270510"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Caramba! – disse ele baixinho – Não é que você é mesmo demais?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dirty="0">
                <a:solidFill>
                  <a:srgbClr val="000000"/>
                </a:solidFill>
                <a:effectLst/>
                <a:latin typeface="Arial Narrow" panose="020B0606020202030204" pitchFamily="34" charset="0"/>
                <a:ea typeface="Times New Roman" panose="02020603050405020304" pitchFamily="18" charset="0"/>
              </a:rPr>
              <a:t>Disponível em: https://8cdb81bf10.clvaw-cdnwnd.com/08446dbb9556d3060026f9b3265218ca/200008250-bc78dbc78f/A%20culpa%20é%20das%20Estrelas%20-%20John_Green.pdf. Acesso em: 1º ago. 2026. Adaptado.</a:t>
            </a:r>
            <a:endParaRPr lang="pt-BR" sz="1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309260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7019B254-EC2B-99B0-0C90-55B63EFB9A00}"/>
              </a:ext>
            </a:extLst>
          </p:cNvPr>
          <p:cNvSpPr txBox="1"/>
          <p:nvPr/>
        </p:nvSpPr>
        <p:spPr>
          <a:xfrm>
            <a:off x="359362" y="899602"/>
            <a:ext cx="11473276" cy="5155257"/>
          </a:xfrm>
          <a:prstGeom prst="rect">
            <a:avLst/>
          </a:prstGeom>
          <a:solidFill>
            <a:srgbClr val="FFFAEB"/>
          </a:solidFill>
        </p:spPr>
        <p:txBody>
          <a:bodyPr wrap="square">
            <a:spAutoFit/>
          </a:bodyPr>
          <a:lstStyle/>
          <a:p>
            <a:pPr algn="just"/>
            <a:r>
              <a:rPr lang="pt-BR" sz="2350" b="1" kern="100" spc="-2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9</a:t>
            </a:r>
            <a:r>
              <a:rPr lang="pt-BR" sz="2350" kern="100" spc="-2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No texto, na frase “</a:t>
            </a:r>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Caramba! – disse ele baixinho – Não é que você é mesmo demais?</a:t>
            </a:r>
            <a:r>
              <a:rPr lang="pt-BR" sz="2350" kern="100" spc="-2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ponto de exclamação foi utilizado para reforçar uma ideia de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spc="-25" dirty="0">
                <a:solidFill>
                  <a:srgbClr val="000000"/>
                </a:solidFill>
                <a:effectLst/>
                <a:latin typeface="Arial Narrow" panose="020B0606020202030204" pitchFamily="34" charset="0"/>
                <a:ea typeface="Times New Roman" panose="02020603050405020304" pitchFamily="18" charset="0"/>
              </a:rPr>
              <a:t>(A) crítica.</a:t>
            </a:r>
            <a:endParaRPr lang="pt-BR" sz="2350" dirty="0">
              <a:effectLst/>
              <a:latin typeface="Times New Roman" panose="02020603050405020304" pitchFamily="18" charset="0"/>
              <a:ea typeface="Times New Roman" panose="02020603050405020304" pitchFamily="18" charset="0"/>
            </a:endParaRPr>
          </a:p>
          <a:p>
            <a:pPr algn="just"/>
            <a:r>
              <a:rPr lang="pt-BR" sz="2350" spc="-25" dirty="0">
                <a:solidFill>
                  <a:srgbClr val="000000"/>
                </a:solidFill>
                <a:effectLst/>
                <a:latin typeface="Arial Narrow" panose="020B0606020202030204" pitchFamily="34" charset="0"/>
                <a:ea typeface="Times New Roman" panose="02020603050405020304" pitchFamily="18" charset="0"/>
              </a:rPr>
              <a:t>(B) admiração.</a:t>
            </a:r>
            <a:endParaRPr lang="pt-BR" sz="2350" dirty="0">
              <a:effectLst/>
              <a:latin typeface="Times New Roman" panose="02020603050405020304" pitchFamily="18" charset="0"/>
              <a:ea typeface="Times New Roman" panose="02020603050405020304" pitchFamily="18" charset="0"/>
            </a:endParaRPr>
          </a:p>
          <a:p>
            <a:pPr algn="just"/>
            <a:r>
              <a:rPr lang="pt-BR" sz="2350" spc="-25" dirty="0">
                <a:solidFill>
                  <a:srgbClr val="000000"/>
                </a:solidFill>
                <a:effectLst/>
                <a:latin typeface="Arial Narrow" panose="020B0606020202030204" pitchFamily="34" charset="0"/>
                <a:ea typeface="Times New Roman" panose="02020603050405020304" pitchFamily="18" charset="0"/>
              </a:rPr>
              <a:t>(C) indignação.</a:t>
            </a:r>
            <a:endParaRPr lang="pt-BR" sz="2350" dirty="0">
              <a:effectLst/>
              <a:latin typeface="Times New Roman" panose="02020603050405020304" pitchFamily="18" charset="0"/>
              <a:ea typeface="Times New Roman" panose="02020603050405020304" pitchFamily="18" charset="0"/>
            </a:endParaRPr>
          </a:p>
          <a:p>
            <a:pPr algn="just"/>
            <a:r>
              <a:rPr lang="pt-BR" sz="2350" spc="-25" dirty="0">
                <a:solidFill>
                  <a:srgbClr val="000000"/>
                </a:solidFill>
                <a:effectLst/>
                <a:latin typeface="Arial Narrow" panose="020B0606020202030204" pitchFamily="34" charset="0"/>
                <a:ea typeface="Times New Roman" panose="02020603050405020304" pitchFamily="18" charset="0"/>
              </a:rPr>
              <a:t>(D) desconfiança.</a:t>
            </a:r>
            <a:endParaRPr lang="pt-BR" sz="2350" dirty="0">
              <a:effectLst/>
              <a:latin typeface="Times New Roman" panose="02020603050405020304" pitchFamily="18" charset="0"/>
              <a:ea typeface="Times New Roman" panose="02020603050405020304" pitchFamily="18" charset="0"/>
            </a:endParaRPr>
          </a:p>
          <a:p>
            <a:pPr algn="just"/>
            <a:r>
              <a:rPr lang="pt-BR" sz="2350" dirty="0">
                <a:solidFill>
                  <a:srgbClr val="EE0000"/>
                </a:solidFill>
                <a:effectLst/>
                <a:highlight>
                  <a:srgbClr val="00FF00"/>
                </a:highlight>
                <a:latin typeface="Arial Narrow" panose="020B0606020202030204" pitchFamily="34" charset="0"/>
                <a:ea typeface="Times New Roman" panose="02020603050405020304" pitchFamily="18" charset="0"/>
              </a:rPr>
              <a:t> </a:t>
            </a:r>
            <a:endParaRPr lang="pt-BR" sz="2350" dirty="0">
              <a:effectLst/>
              <a:latin typeface="Times New Roman" panose="02020603050405020304" pitchFamily="18" charset="0"/>
              <a:ea typeface="Times New Roman" panose="02020603050405020304" pitchFamily="18" charset="0"/>
            </a:endParaRPr>
          </a:p>
          <a:p>
            <a:pPr algn="just"/>
            <a:r>
              <a:rPr lang="pt-BR" sz="2350" b="1" dirty="0">
                <a:solidFill>
                  <a:srgbClr val="000000"/>
                </a:solidFill>
                <a:effectLst/>
                <a:latin typeface="Arial Narrow" panose="020B0606020202030204" pitchFamily="34" charset="0"/>
                <a:ea typeface="Times New Roman" panose="02020603050405020304" pitchFamily="18" charset="0"/>
              </a:rPr>
              <a:t>10</a:t>
            </a:r>
            <a:r>
              <a:rPr lang="pt-BR" sz="2350" dirty="0">
                <a:solidFill>
                  <a:srgbClr val="000000"/>
                </a:solidFill>
                <a:effectLst/>
                <a:latin typeface="Arial Narrow" panose="020B0606020202030204" pitchFamily="34" charset="0"/>
                <a:ea typeface="Times New Roman" panose="02020603050405020304" pitchFamily="18" charset="0"/>
              </a:rPr>
              <a:t>. Em qual dos trechos há </a:t>
            </a:r>
            <a:r>
              <a:rPr lang="pt-BR" sz="23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uma passagem que marca a ideia de </a:t>
            </a:r>
            <a:r>
              <a:rPr lang="pt-BR" sz="235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tempo</a:t>
            </a:r>
            <a:r>
              <a:rPr lang="pt-BR" sz="23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350" dirty="0">
              <a:effectLst/>
              <a:latin typeface="Times New Roman" panose="02020603050405020304" pitchFamily="18" charset="0"/>
              <a:ea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"...sorriso se abrindo de um canto ao outro no rosto".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"Augustus, talvez você queira falar de seus medos".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 "Quase dava para ver através dos olhos dele".</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 "Assim que terminei fez-se um longo silêncio".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pt-BR" sz="2350"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a:p>
            <a:pPr algn="r"/>
            <a:r>
              <a:rPr lang="pt-BR" sz="235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5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70340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undo preto com letras brancas&#10;&#10;O conteúdo gerado por IA pode estar incorreto.">
            <a:extLst>
              <a:ext uri="{FF2B5EF4-FFF2-40B4-BE49-F238E27FC236}">
                <a16:creationId xmlns:a16="http://schemas.microsoft.com/office/drawing/2014/main" id="{E6720FD5-EC85-BC16-B307-0A56D9D88C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76" t="9806" r="13475" b="9494"/>
          <a:stretch>
            <a:fillRect/>
          </a:stretch>
        </p:blipFill>
        <p:spPr bwMode="auto">
          <a:xfrm>
            <a:off x="344033" y="694696"/>
            <a:ext cx="4417136" cy="1523611"/>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08676AA-D873-1FE9-53D4-5FC5717B3663}"/>
              </a:ext>
            </a:extLst>
          </p:cNvPr>
          <p:cNvSpPr txBox="1"/>
          <p:nvPr/>
        </p:nvSpPr>
        <p:spPr>
          <a:xfrm>
            <a:off x="344033" y="2351798"/>
            <a:ext cx="11524506" cy="1092607"/>
          </a:xfrm>
          <a:prstGeom prst="rect">
            <a:avLst/>
          </a:prstGeom>
          <a:noFill/>
        </p:spPr>
        <p:txBody>
          <a:bodyPr wrap="square">
            <a:spAutoFit/>
          </a:bodyPr>
          <a:lstStyle/>
          <a:p>
            <a:pPr>
              <a:buNone/>
            </a:pPr>
            <a:r>
              <a:rPr lang="pt-BR" sz="2350" kern="0" dirty="0">
                <a:effectLst/>
                <a:latin typeface="Arial Narrow" panose="020B0606020202030204" pitchFamily="34" charset="0"/>
                <a:ea typeface="Aptos" panose="020B0004020202020204" pitchFamily="34" charset="0"/>
                <a:cs typeface="Times New Roman" panose="02020603050405020304" pitchFamily="18" charset="0"/>
              </a:rPr>
              <a:t>(</a:t>
            </a:r>
            <a:r>
              <a:rPr lang="pt-BR" sz="2350" dirty="0">
                <a:effectLst/>
                <a:latin typeface="Arial Narrow" panose="020B0606020202030204" pitchFamily="34" charset="0"/>
                <a:ea typeface="Aptos" panose="020B0004020202020204" pitchFamily="34" charset="0"/>
                <a:cs typeface="Times New Roman" panose="02020603050405020304" pitchFamily="18" charset="0"/>
              </a:rPr>
              <a:t>AVALIAÇÃO CONTÍNUA DA APRENDIZAGEM NOS ANOS FINAIS CICLO I/2024</a:t>
            </a:r>
            <a:r>
              <a:rPr lang="pt-BR" sz="2350" kern="0" dirty="0">
                <a:effectLst/>
                <a:latin typeface="Arial Narrow" panose="020B0606020202030204" pitchFamily="34" charset="0"/>
                <a:ea typeface="Aptos" panose="020B0004020202020204" pitchFamily="34" charset="0"/>
                <a:cs typeface="Times New Roman" panose="02020603050405020304" pitchFamily="18" charset="0"/>
              </a:rPr>
              <a:t>)</a:t>
            </a:r>
          </a:p>
          <a:p>
            <a:pPr>
              <a:buNone/>
            </a:pPr>
            <a:endParaRPr lang="pt-BR" kern="0" dirty="0">
              <a:effectLst/>
              <a:latin typeface="Arial Narrow" panose="020B0606020202030204" pitchFamily="34" charset="0"/>
              <a:ea typeface="Aptos" panose="020B0004020202020204" pitchFamily="34" charset="0"/>
              <a:cs typeface="Times New Roman" panose="02020603050405020304" pitchFamily="18" charset="0"/>
            </a:endParaRPr>
          </a:p>
          <a:p>
            <a:pPr>
              <a:buNone/>
            </a:pPr>
            <a:r>
              <a:rPr lang="pt-BR" sz="2350" kern="0" dirty="0">
                <a:effectLst/>
                <a:latin typeface="Arial Narrow" panose="020B0606020202030204" pitchFamily="34" charset="0"/>
                <a:ea typeface="Aptos" panose="020B0004020202020204" pitchFamily="34" charset="0"/>
                <a:cs typeface="Times New Roman" panose="02020603050405020304" pitchFamily="18" charset="0"/>
              </a:rPr>
              <a:t>Leia o texto abaixo.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63DAB0D5-865F-8607-6BDA-FF0A9E4B9077}"/>
              </a:ext>
            </a:extLst>
          </p:cNvPr>
          <p:cNvGraphicFramePr>
            <a:graphicFrameLocks noGrp="1"/>
          </p:cNvGraphicFramePr>
          <p:nvPr>
            <p:extLst>
              <p:ext uri="{D42A27DB-BD31-4B8C-83A1-F6EECF244321}">
                <p14:modId xmlns:p14="http://schemas.microsoft.com/office/powerpoint/2010/main" val="2050792213"/>
              </p:ext>
            </p:extLst>
          </p:nvPr>
        </p:nvGraphicFramePr>
        <p:xfrm>
          <a:off x="344033" y="3577896"/>
          <a:ext cx="11524506" cy="2921516"/>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2401274329"/>
                    </a:ext>
                  </a:extLst>
                </a:gridCol>
              </a:tblGrid>
              <a:tr h="2921516">
                <a:tc>
                  <a:txBody>
                    <a:bodyPr/>
                    <a:lstStyle/>
                    <a:p>
                      <a:pPr algn="ctr">
                        <a:lnSpc>
                          <a:spcPct val="100000"/>
                        </a:lnSpc>
                        <a:spcAft>
                          <a:spcPts val="0"/>
                        </a:spcAft>
                      </a:pPr>
                      <a:r>
                        <a:rPr lang="pt-BR" sz="2350" b="1" kern="100" dirty="0">
                          <a:solidFill>
                            <a:schemeClr val="tx1"/>
                          </a:solidFill>
                          <a:effectLst/>
                          <a:latin typeface="Arial Narrow" panose="020B0606020202030204" pitchFamily="34" charset="0"/>
                        </a:rPr>
                        <a:t>Vinte Mil Léguas Submarinas</a:t>
                      </a:r>
                    </a:p>
                    <a:p>
                      <a:pPr algn="ctr">
                        <a:lnSpc>
                          <a:spcPct val="100000"/>
                        </a:lnSpc>
                        <a:spcAft>
                          <a:spcPts val="0"/>
                        </a:spcAft>
                      </a:pPr>
                      <a:r>
                        <a:rPr lang="pt-BR" sz="2350" b="0" kern="100" dirty="0">
                          <a:solidFill>
                            <a:schemeClr val="tx1"/>
                          </a:solidFill>
                          <a:effectLst/>
                          <a:latin typeface="Arial Narrow" panose="020B0606020202030204" pitchFamily="34" charset="0"/>
                        </a:rPr>
                        <a:t>Segunda Parte – Capítulo 11</a:t>
                      </a:r>
                    </a:p>
                    <a:p>
                      <a:pPr marL="0" indent="538163" algn="just">
                        <a:lnSpc>
                          <a:spcPct val="100000"/>
                        </a:lnSpc>
                        <a:spcAft>
                          <a:spcPts val="0"/>
                        </a:spcAft>
                      </a:pPr>
                      <a:r>
                        <a:rPr lang="pt-BR" sz="2350" b="0" kern="100" dirty="0">
                          <a:solidFill>
                            <a:schemeClr val="tx1"/>
                          </a:solidFill>
                          <a:effectLst/>
                          <a:latin typeface="Arial Narrow" panose="020B0606020202030204" pitchFamily="34" charset="0"/>
                        </a:rPr>
                        <a:t>A rota do “Nautilus” não tinha sido modificada. Toda a esperança de voltarmos aos mares europeus deveria ser esquecida. O capitão Nemo rumava para o sul. Para onde estaria ele nos conduzindo? Eu não ousava imaginar.</a:t>
                      </a:r>
                    </a:p>
                    <a:p>
                      <a:pPr marL="0" indent="538163" algn="just">
                        <a:lnSpc>
                          <a:spcPct val="100000"/>
                        </a:lnSpc>
                        <a:spcAft>
                          <a:spcPts val="0"/>
                        </a:spcAft>
                      </a:pPr>
                      <a:r>
                        <a:rPr lang="pt-BR" sz="2350" b="0" kern="100" dirty="0">
                          <a:solidFill>
                            <a:schemeClr val="tx1"/>
                          </a:solidFill>
                          <a:effectLst/>
                          <a:latin typeface="Arial Narrow" panose="020B0606020202030204" pitchFamily="34" charset="0"/>
                        </a:rPr>
                        <a:t>Naquele dia o submarino atravessou uma estranha parte do Oceano Atlântico. Ninguém ignora a existência de uma grande corrente de água quente, denominada Gulf </a:t>
                      </a:r>
                      <a:r>
                        <a:rPr lang="pt-BR" sz="2350" b="0" kern="100" dirty="0" err="1">
                          <a:solidFill>
                            <a:schemeClr val="tx1"/>
                          </a:solidFill>
                          <a:effectLst/>
                          <a:latin typeface="Arial Narrow" panose="020B0606020202030204" pitchFamily="34" charset="0"/>
                        </a:rPr>
                        <a:t>Stream</a:t>
                      </a:r>
                      <a:r>
                        <a:rPr lang="pt-BR" sz="2350" b="0" kern="100" dirty="0">
                          <a:solidFill>
                            <a:schemeClr val="tx1"/>
                          </a:solidFill>
                          <a:effectLst/>
                          <a:latin typeface="Arial Narrow" panose="020B0606020202030204" pitchFamily="34" charset="0"/>
                        </a:rPr>
                        <a:t>. Depois de sair dos canais da Flórida, ela se dirige para </a:t>
                      </a:r>
                      <a:r>
                        <a:rPr lang="pt-BR" sz="2350" b="0" kern="100" dirty="0" err="1">
                          <a:solidFill>
                            <a:schemeClr val="tx1"/>
                          </a:solidFill>
                          <a:effectLst/>
                          <a:latin typeface="Arial Narrow" panose="020B0606020202030204" pitchFamily="34" charset="0"/>
                        </a:rPr>
                        <a:t>Spitzberg</a:t>
                      </a:r>
                      <a:r>
                        <a:rPr lang="pt-BR" sz="2350" b="0" kern="100" dirty="0">
                          <a:solidFill>
                            <a:schemeClr val="tx1"/>
                          </a:solidFill>
                          <a:effectLst/>
                          <a:latin typeface="Arial Narrow" panose="020B0606020202030204" pitchFamily="34" charset="0"/>
                        </a:rPr>
                        <a:t>. Porém, antes de penetrar no Golfo do México a corrente se</a:t>
                      </a:r>
                      <a:endParaRPr lang="pt-BR" sz="23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2045" marR="62045"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094664"/>
                  </a:ext>
                </a:extLst>
              </a:tr>
            </a:tbl>
          </a:graphicData>
        </a:graphic>
      </p:graphicFrame>
    </p:spTree>
    <p:extLst>
      <p:ext uri="{BB962C8B-B14F-4D97-AF65-F5344CB8AC3E}">
        <p14:creationId xmlns:p14="http://schemas.microsoft.com/office/powerpoint/2010/main" val="39419430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63DAB0D5-865F-8607-6BDA-FF0A9E4B9077}"/>
              </a:ext>
            </a:extLst>
          </p:cNvPr>
          <p:cNvGraphicFramePr>
            <a:graphicFrameLocks noGrp="1"/>
          </p:cNvGraphicFramePr>
          <p:nvPr>
            <p:extLst>
              <p:ext uri="{D42A27DB-BD31-4B8C-83A1-F6EECF244321}">
                <p14:modId xmlns:p14="http://schemas.microsoft.com/office/powerpoint/2010/main" val="2818576532"/>
              </p:ext>
            </p:extLst>
          </p:nvPr>
        </p:nvGraphicFramePr>
        <p:xfrm>
          <a:off x="333747" y="870554"/>
          <a:ext cx="11524506" cy="5372100"/>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2401274329"/>
                    </a:ext>
                  </a:extLst>
                </a:gridCol>
              </a:tblGrid>
              <a:tr h="4351338">
                <a:tc>
                  <a:txBody>
                    <a:bodyPr/>
                    <a:lstStyle/>
                    <a:p>
                      <a:pPr marL="0" indent="0" algn="just">
                        <a:lnSpc>
                          <a:spcPct val="100000"/>
                        </a:lnSpc>
                        <a:spcAft>
                          <a:spcPts val="0"/>
                        </a:spcAft>
                      </a:pPr>
                      <a:r>
                        <a:rPr lang="pt-BR" sz="2350" b="0" kern="100" dirty="0">
                          <a:solidFill>
                            <a:schemeClr val="tx1"/>
                          </a:solidFill>
                          <a:effectLst/>
                          <a:latin typeface="Arial Narrow" panose="020B0606020202030204" pitchFamily="34" charset="0"/>
                        </a:rPr>
                        <a:t>divide em dois braços. O principal deles se dirige para as costas da Irlanda e da Noruega, enquanto o outro segue para o sul em direção aos Açores. Depois de banhar as costas africanas, ele descreve uma oval alongada e volta em direção às Antilhas.</a:t>
                      </a:r>
                    </a:p>
                    <a:p>
                      <a:pPr marL="0" indent="538163" algn="just">
                        <a:lnSpc>
                          <a:spcPct val="100000"/>
                        </a:lnSpc>
                        <a:spcAft>
                          <a:spcPts val="0"/>
                        </a:spcAft>
                      </a:pPr>
                      <a:r>
                        <a:rPr lang="pt-BR" sz="2350" b="0" kern="100" dirty="0">
                          <a:solidFill>
                            <a:schemeClr val="tx1"/>
                          </a:solidFill>
                          <a:effectLst/>
                          <a:latin typeface="Arial Narrow" panose="020B0606020202030204" pitchFamily="34" charset="0"/>
                        </a:rPr>
                        <a:t>Ora, esse segundo braço, que mais se parece com um colar, cerca com os seus anéis de água quente aquela parte do oceano, fria, tranquila e imóvel, a que se chama de Mar dos Sargaços. Verdadeiro lago em pleno Atlântico, as águas da grande corrente demoram três anos para rodeá-lo</a:t>
                      </a:r>
                    </a:p>
                    <a:p>
                      <a:pPr marL="0" indent="538163" algn="just">
                        <a:lnSpc>
                          <a:spcPct val="100000"/>
                        </a:lnSpc>
                        <a:spcAft>
                          <a:spcPts val="0"/>
                        </a:spcAft>
                      </a:pPr>
                      <a:r>
                        <a:rPr lang="pt-BR" sz="2350" b="0" kern="100" dirty="0">
                          <a:solidFill>
                            <a:schemeClr val="tx1"/>
                          </a:solidFill>
                          <a:effectLst/>
                          <a:latin typeface="Arial Narrow" panose="020B0606020202030204" pitchFamily="34" charset="0"/>
                        </a:rPr>
                        <a:t>O Mar dos Sargaços cobre toda a parte submersa da Atlântida. Há quem admita que as numerosas ervas de que está semeado são arrancadas às pradarias deste antigo continente. No entanto é mais provável que essas ervas sejam levadas à região pela Gulf </a:t>
                      </a:r>
                      <a:r>
                        <a:rPr lang="pt-BR" sz="2350" b="0" kern="100" dirty="0" err="1">
                          <a:solidFill>
                            <a:schemeClr val="tx1"/>
                          </a:solidFill>
                          <a:effectLst/>
                          <a:latin typeface="Arial Narrow" panose="020B0606020202030204" pitchFamily="34" charset="0"/>
                        </a:rPr>
                        <a:t>Stream</a:t>
                      </a:r>
                      <a:r>
                        <a:rPr lang="pt-BR" sz="2350" b="0" kern="100" dirty="0">
                          <a:solidFill>
                            <a:schemeClr val="tx1"/>
                          </a:solidFill>
                          <a:effectLst/>
                          <a:latin typeface="Arial Narrow" panose="020B0606020202030204" pitchFamily="34" charset="0"/>
                        </a:rPr>
                        <a:t>, que as tira das costas da América e da Europa. Foi essa uma das razões que levou Colombo a acreditar na existência de um novo mundo.</a:t>
                      </a:r>
                    </a:p>
                    <a:p>
                      <a:pPr marL="0" indent="538163" algn="just">
                        <a:lnSpc>
                          <a:spcPct val="100000"/>
                        </a:lnSpc>
                        <a:spcAft>
                          <a:spcPts val="0"/>
                        </a:spcAft>
                      </a:pPr>
                      <a:r>
                        <a:rPr lang="pt-BR" sz="2350" b="0" kern="100" dirty="0">
                          <a:solidFill>
                            <a:schemeClr val="tx1"/>
                          </a:solidFill>
                          <a:effectLst/>
                          <a:latin typeface="Arial Narrow" panose="020B0606020202030204" pitchFamily="34" charset="0"/>
                        </a:rPr>
                        <a:t>Quando os marinheiros desse intrépido navegador chegaram ao Mar dos Sargaços, navegaram com muita dificuldade no meio daquelas ervas e precisaram de três longas semanas para atravessá-lo. Era essa a zona que o “Nautilus” percorrera naquele dia. Um verdadeiro prado, um tapete de algas e uvas dos trópicos, tão espesso e compacto que a hélice girava com dificuldade.</a:t>
                      </a:r>
                    </a:p>
                    <a:p>
                      <a:pPr marL="0" indent="538163" algn="just">
                        <a:lnSpc>
                          <a:spcPct val="100000"/>
                        </a:lnSpc>
                        <a:spcAft>
                          <a:spcPts val="0"/>
                        </a:spcAft>
                      </a:pPr>
                      <a:r>
                        <a:rPr lang="pt-BR" sz="2350" b="0" kern="100" dirty="0">
                          <a:solidFill>
                            <a:schemeClr val="tx1"/>
                          </a:solidFill>
                          <a:effectLst/>
                          <a:latin typeface="Arial Narrow" panose="020B0606020202030204" pitchFamily="34" charset="0"/>
                        </a:rPr>
                        <a:t>Todo o dia 22 de fevereiro foi passado no Mar dos Sargaços. No dia seguinte, o mar havia</a:t>
                      </a:r>
                      <a:endParaRPr lang="pt-BR" sz="23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2045" marR="62045"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094664"/>
                  </a:ext>
                </a:extLst>
              </a:tr>
            </a:tbl>
          </a:graphicData>
        </a:graphic>
      </p:graphicFrame>
    </p:spTree>
    <p:extLst>
      <p:ext uri="{BB962C8B-B14F-4D97-AF65-F5344CB8AC3E}">
        <p14:creationId xmlns:p14="http://schemas.microsoft.com/office/powerpoint/2010/main" val="311352192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63DAB0D5-865F-8607-6BDA-FF0A9E4B9077}"/>
              </a:ext>
            </a:extLst>
          </p:cNvPr>
          <p:cNvGraphicFramePr>
            <a:graphicFrameLocks noGrp="1"/>
          </p:cNvGraphicFramePr>
          <p:nvPr>
            <p:extLst>
              <p:ext uri="{D42A27DB-BD31-4B8C-83A1-F6EECF244321}">
                <p14:modId xmlns:p14="http://schemas.microsoft.com/office/powerpoint/2010/main" val="3625874594"/>
              </p:ext>
            </p:extLst>
          </p:nvPr>
        </p:nvGraphicFramePr>
        <p:xfrm>
          <a:off x="333747" y="870554"/>
          <a:ext cx="11524506" cy="1451305"/>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2401274329"/>
                    </a:ext>
                  </a:extLst>
                </a:gridCol>
              </a:tblGrid>
              <a:tr h="1451305">
                <a:tc>
                  <a:txBody>
                    <a:bodyPr/>
                    <a:lstStyle/>
                    <a:p>
                      <a:pPr marL="0" indent="0" algn="just">
                        <a:lnSpc>
                          <a:spcPct val="100000"/>
                        </a:lnSpc>
                        <a:spcAft>
                          <a:spcPts val="0"/>
                        </a:spcAft>
                      </a:pPr>
                      <a:r>
                        <a:rPr lang="pt-BR" sz="2350" b="0" kern="100" dirty="0">
                          <a:solidFill>
                            <a:schemeClr val="tx1"/>
                          </a:solidFill>
                          <a:effectLst/>
                          <a:latin typeface="Arial Narrow" panose="020B0606020202030204" pitchFamily="34" charset="0"/>
                        </a:rPr>
                        <a:t>retomado o seu aspecto habitual. Nos dias que se seguiram, navegando sempre pelo meio do Atlântico, o “Nautilus” avançava a uma velocidade constante de cem léguas em cada vinte e quatro horas. Era evidente que o Capitão Nemo queria cumprir o seu programa de viagem. Eu não duvidava que, dobrado o Cabo Horn, ele voltasse aos mares austrais do Pacífico.</a:t>
                      </a:r>
                      <a:endParaRPr lang="pt-BR" sz="23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2045" marR="62045"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094664"/>
                  </a:ext>
                </a:extLst>
              </a:tr>
            </a:tbl>
          </a:graphicData>
        </a:graphic>
      </p:graphicFrame>
      <p:sp>
        <p:nvSpPr>
          <p:cNvPr id="3" name="CaixaDeTexto 2">
            <a:extLst>
              <a:ext uri="{FF2B5EF4-FFF2-40B4-BE49-F238E27FC236}">
                <a16:creationId xmlns:a16="http://schemas.microsoft.com/office/drawing/2014/main" id="{03C98D17-3BC1-6E68-9CD1-8D0D9A68772C}"/>
              </a:ext>
            </a:extLst>
          </p:cNvPr>
          <p:cNvSpPr txBox="1"/>
          <p:nvPr/>
        </p:nvSpPr>
        <p:spPr>
          <a:xfrm>
            <a:off x="333747" y="2321859"/>
            <a:ext cx="11524506" cy="492443"/>
          </a:xfrm>
          <a:prstGeom prst="rect">
            <a:avLst/>
          </a:prstGeom>
          <a:noFill/>
        </p:spPr>
        <p:txBody>
          <a:bodyPr wrap="square">
            <a:spAutoFit/>
          </a:bodyPr>
          <a:lstStyle/>
          <a:p>
            <a:pPr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VERNE, Júlio Gabriel. </a:t>
            </a:r>
            <a:r>
              <a:rPr lang="pt-BR" sz="1300" i="1" kern="100" dirty="0">
                <a:effectLst/>
                <a:latin typeface="Arial Narrow" panose="020B0606020202030204" pitchFamily="34" charset="0"/>
                <a:ea typeface="Aptos" panose="020B0004020202020204" pitchFamily="34" charset="0"/>
                <a:cs typeface="Times New Roman" panose="02020603050405020304" pitchFamily="18" charset="0"/>
              </a:rPr>
              <a:t>Vinte Mil Léguas Submarinas. </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Jandira/SP: </a:t>
            </a:r>
            <a:r>
              <a:rPr lang="pt-BR" sz="1300" kern="100" dirty="0" err="1">
                <a:effectLst/>
                <a:latin typeface="Arial Narrow" panose="020B0606020202030204" pitchFamily="34" charset="0"/>
                <a:ea typeface="Aptos" panose="020B0004020202020204" pitchFamily="34" charset="0"/>
                <a:cs typeface="Times New Roman" panose="02020603050405020304" pitchFamily="18" charset="0"/>
              </a:rPr>
              <a:t>Principis</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 2019. p. 141-142. Disponível em: https://meulink.fit/WuEvKtcKexiNkjl.</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Acesso em: 11 abr. 2024. Adaptado para fins didáticos. Adaptado: Reforma Ortográfica. Fragmento. (P00060106_SUP)</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F176793D-64D5-F825-E8B1-437BCB58B55E}"/>
              </a:ext>
            </a:extLst>
          </p:cNvPr>
          <p:cNvSpPr txBox="1"/>
          <p:nvPr/>
        </p:nvSpPr>
        <p:spPr>
          <a:xfrm>
            <a:off x="333747" y="3080881"/>
            <a:ext cx="11524506" cy="3367525"/>
          </a:xfrm>
          <a:prstGeom prst="rect">
            <a:avLst/>
          </a:prstGeom>
          <a:noFill/>
        </p:spPr>
        <p:txBody>
          <a:bodyPr wrap="square">
            <a:spAutoFit/>
          </a:bodyPr>
          <a:lstStyle/>
          <a:p>
            <a:pPr algn="just">
              <a:lnSpc>
                <a:spcPct val="114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(P00060106) De acordo com esse texto, o submarino “Nautilus” teve dificuldade para navegar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na Flórida.				(C) no Golfo do México.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na Irlanda.				(D) no Mar dos Sargaços.</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(P00060107) Nesse texto, no trecho “... </a:t>
            </a:r>
            <a:r>
              <a:rPr lang="pt-BR" sz="2350" b="1" u="sng" kern="100" dirty="0">
                <a:effectLst/>
                <a:latin typeface="Arial Narrow" panose="020B0606020202030204" pitchFamily="34" charset="0"/>
                <a:ea typeface="Aptos" panose="020B0004020202020204" pitchFamily="34" charset="0"/>
                <a:cs typeface="Times New Roman" panose="02020603050405020304" pitchFamily="18" charset="0"/>
              </a:rPr>
              <a:t>banhar</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as costas africanas...” (2º parágrafo), a palavra destacada significa</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 circundar.				(C) lavar.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4000"/>
              </a:lnSpc>
            </a:pP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(B) ensopar.				(D) mergulhar.</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4955886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E479A90-88F9-0A87-B4A1-477E58837831}"/>
              </a:ext>
            </a:extLst>
          </p:cNvPr>
          <p:cNvSpPr txBox="1"/>
          <p:nvPr/>
        </p:nvSpPr>
        <p:spPr>
          <a:xfrm>
            <a:off x="349624" y="641353"/>
            <a:ext cx="11510682" cy="1092607"/>
          </a:xfrm>
          <a:prstGeom prst="rect">
            <a:avLst/>
          </a:prstGeom>
          <a:noFill/>
        </p:spPr>
        <p:txBody>
          <a:bodyPr wrap="square">
            <a:spAutoFit/>
          </a:bodyPr>
          <a:lstStyle/>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(AVALIAÇÃO CONTÍNUA DA APRENDIZAGEM NOS ANOS FINAIS CICLO II/2024)</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Leia o texto abaixo.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9A524A5F-950B-6A63-B21A-1E4080087A32}"/>
              </a:ext>
            </a:extLst>
          </p:cNvPr>
          <p:cNvGraphicFramePr>
            <a:graphicFrameLocks noGrp="1"/>
          </p:cNvGraphicFramePr>
          <p:nvPr>
            <p:extLst>
              <p:ext uri="{D42A27DB-BD31-4B8C-83A1-F6EECF244321}">
                <p14:modId xmlns:p14="http://schemas.microsoft.com/office/powerpoint/2010/main" val="3522520151"/>
              </p:ext>
            </p:extLst>
          </p:nvPr>
        </p:nvGraphicFramePr>
        <p:xfrm>
          <a:off x="349624" y="1733960"/>
          <a:ext cx="11510682" cy="4137660"/>
        </p:xfrm>
        <a:graphic>
          <a:graphicData uri="http://schemas.openxmlformats.org/drawingml/2006/table">
            <a:tbl>
              <a:tblPr firstRow="1" firstCol="1" bandRow="1">
                <a:tableStyleId>{5C22544A-7EE6-4342-B048-85BDC9FD1C3A}</a:tableStyleId>
              </a:tblPr>
              <a:tblGrid>
                <a:gridCol w="11510682">
                  <a:extLst>
                    <a:ext uri="{9D8B030D-6E8A-4147-A177-3AD203B41FA5}">
                      <a16:colId xmlns:a16="http://schemas.microsoft.com/office/drawing/2014/main" val="2581809652"/>
                    </a:ext>
                  </a:extLst>
                </a:gridCol>
              </a:tblGrid>
              <a:tr h="0">
                <a:tc>
                  <a:txBody>
                    <a:bodyPr/>
                    <a:lstStyle/>
                    <a:p>
                      <a:pPr algn="ctr">
                        <a:lnSpc>
                          <a:spcPct val="100000"/>
                        </a:lnSpc>
                        <a:spcAft>
                          <a:spcPts val="0"/>
                        </a:spcAft>
                      </a:pPr>
                      <a:r>
                        <a:rPr lang="pt-BR" sz="2350" b="1" kern="100" dirty="0">
                          <a:solidFill>
                            <a:schemeClr val="tx1"/>
                          </a:solidFill>
                          <a:effectLst/>
                          <a:latin typeface="Arial Narrow" panose="020B0606020202030204" pitchFamily="34" charset="0"/>
                        </a:rPr>
                        <a:t>Lei no 9.795, de 27 de abril de 1999.</a:t>
                      </a:r>
                    </a:p>
                    <a:p>
                      <a:pPr algn="ctr">
                        <a:lnSpc>
                          <a:spcPct val="100000"/>
                        </a:lnSpc>
                        <a:spcAft>
                          <a:spcPts val="0"/>
                        </a:spcAft>
                      </a:pPr>
                      <a:r>
                        <a:rPr lang="pt-BR" sz="2350" b="0" kern="100" dirty="0">
                          <a:solidFill>
                            <a:schemeClr val="tx1"/>
                          </a:solidFill>
                          <a:effectLst/>
                          <a:latin typeface="Arial Narrow" panose="020B0606020202030204" pitchFamily="34" charset="0"/>
                        </a:rPr>
                        <a:t>Capítulo I</a:t>
                      </a:r>
                    </a:p>
                    <a:p>
                      <a:pPr algn="ctr">
                        <a:lnSpc>
                          <a:spcPct val="100000"/>
                        </a:lnSpc>
                        <a:spcAft>
                          <a:spcPts val="0"/>
                        </a:spcAft>
                      </a:pPr>
                      <a:r>
                        <a:rPr lang="pt-BR" sz="2350" b="0" kern="100" dirty="0">
                          <a:solidFill>
                            <a:schemeClr val="tx1"/>
                          </a:solidFill>
                          <a:effectLst/>
                          <a:latin typeface="Arial Narrow" panose="020B0606020202030204" pitchFamily="34" charset="0"/>
                        </a:rPr>
                        <a:t>Da educação ambiental</a:t>
                      </a:r>
                    </a:p>
                    <a:p>
                      <a:pPr>
                        <a:lnSpc>
                          <a:spcPct val="100000"/>
                        </a:lnSpc>
                        <a:spcAft>
                          <a:spcPts val="0"/>
                        </a:spcAft>
                      </a:pPr>
                      <a:r>
                        <a:rPr lang="pt-BR" sz="1300" b="0" kern="100" dirty="0">
                          <a:solidFill>
                            <a:schemeClr val="tx1"/>
                          </a:solidFill>
                          <a:effectLst/>
                          <a:latin typeface="Arial Narrow" panose="020B0606020202030204" pitchFamily="34" charset="0"/>
                        </a:rPr>
                        <a:t> </a:t>
                      </a:r>
                    </a:p>
                    <a:p>
                      <a:pPr indent="285115" algn="just">
                        <a:lnSpc>
                          <a:spcPct val="100000"/>
                        </a:lnSpc>
                        <a:spcAft>
                          <a:spcPts val="0"/>
                        </a:spcAft>
                      </a:pPr>
                      <a:r>
                        <a:rPr lang="pt-BR" sz="2350" b="0" kern="100" dirty="0">
                          <a:solidFill>
                            <a:schemeClr val="tx1"/>
                          </a:solidFill>
                          <a:effectLst/>
                          <a:latin typeface="Arial Narrow" panose="020B0606020202030204" pitchFamily="34" charset="0"/>
                        </a:rPr>
                        <a:t>Art. 1º Entendem‑se por educação ambiental os processos por meio dos quais o indivíduo e a coletividade constroem valores sociais, conhecimentos, habilidades, atitudes e competências voltadas para a conservação do meio ambiente, bem de uso comum do povo, essencial à sadia qualidade de vida e sua sustentabilidade.</a:t>
                      </a:r>
                    </a:p>
                    <a:p>
                      <a:pPr indent="285115" algn="just">
                        <a:lnSpc>
                          <a:spcPct val="100000"/>
                        </a:lnSpc>
                        <a:spcAft>
                          <a:spcPts val="0"/>
                        </a:spcAft>
                      </a:pPr>
                      <a:r>
                        <a:rPr lang="pt-BR" sz="2350" b="0" kern="100" dirty="0">
                          <a:solidFill>
                            <a:schemeClr val="tx1"/>
                          </a:solidFill>
                          <a:effectLst/>
                          <a:latin typeface="Arial Narrow" panose="020B0606020202030204" pitchFamily="34" charset="0"/>
                        </a:rPr>
                        <a:t>Art. 2º A educação ambiental é um componente essencial e permanente da educação nacional, devendo estar presente, de forma articulada, em todos os níveis e modalidades do processo educativo, em caráter formal e não formal.</a:t>
                      </a:r>
                    </a:p>
                    <a:p>
                      <a:pPr indent="285115" algn="just">
                        <a:lnSpc>
                          <a:spcPct val="100000"/>
                        </a:lnSpc>
                        <a:spcAft>
                          <a:spcPts val="0"/>
                        </a:spcAft>
                      </a:pPr>
                      <a:r>
                        <a:rPr lang="pt-BR" sz="2350" b="0" kern="100" dirty="0">
                          <a:solidFill>
                            <a:schemeClr val="tx1"/>
                          </a:solidFill>
                          <a:effectLst/>
                          <a:latin typeface="Arial Narrow" panose="020B0606020202030204" pitchFamily="34" charset="0"/>
                        </a:rPr>
                        <a:t>Art. 3º Como parte do processo educativo mais amplo, todos têm direito à educação ambiental [...].</a:t>
                      </a:r>
                      <a:endParaRPr lang="pt-BR" sz="23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5197713"/>
                  </a:ext>
                </a:extLst>
              </a:tr>
            </a:tbl>
          </a:graphicData>
        </a:graphic>
      </p:graphicFrame>
      <p:sp>
        <p:nvSpPr>
          <p:cNvPr id="9" name="CaixaDeTexto 8">
            <a:extLst>
              <a:ext uri="{FF2B5EF4-FFF2-40B4-BE49-F238E27FC236}">
                <a16:creationId xmlns:a16="http://schemas.microsoft.com/office/drawing/2014/main" id="{778EEE8D-B58A-07EB-0F28-3F901FE43437}"/>
              </a:ext>
            </a:extLst>
          </p:cNvPr>
          <p:cNvSpPr txBox="1"/>
          <p:nvPr/>
        </p:nvSpPr>
        <p:spPr>
          <a:xfrm>
            <a:off x="349624" y="5871620"/>
            <a:ext cx="11510682" cy="492443"/>
          </a:xfrm>
          <a:prstGeom prst="rect">
            <a:avLst/>
          </a:prstGeom>
          <a:noFill/>
        </p:spPr>
        <p:txBody>
          <a:bodyPr wrap="square">
            <a:spAutoFit/>
          </a:bodyPr>
          <a:lstStyle/>
          <a:p>
            <a:pPr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BRASIL. </a:t>
            </a:r>
            <a:r>
              <a:rPr lang="pt-BR" sz="1300" i="1" kern="100" dirty="0">
                <a:effectLst/>
                <a:latin typeface="Arial Narrow" panose="020B0606020202030204" pitchFamily="34" charset="0"/>
                <a:ea typeface="Aptos" panose="020B0004020202020204" pitchFamily="34" charset="0"/>
                <a:cs typeface="Times New Roman" panose="02020603050405020304" pitchFamily="18" charset="0"/>
              </a:rPr>
              <a:t>Lei no 9.795</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 de 27 de abril de 1999. Brasília, DF: Presidência da República, 1999. Disponível em:</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https://meulink.fit/avnzEZVFVFMxVdf. Adaptado: Reforma Ortográfica. Fragmento. (P00074144_SUP)</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3518667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91F9331-DF30-EDCE-62AA-A541B1E8E8F1}"/>
              </a:ext>
            </a:extLst>
          </p:cNvPr>
          <p:cNvSpPr txBox="1"/>
          <p:nvPr/>
        </p:nvSpPr>
        <p:spPr>
          <a:xfrm>
            <a:off x="358588" y="917333"/>
            <a:ext cx="11474824" cy="2103653"/>
          </a:xfrm>
          <a:prstGeom prst="rect">
            <a:avLst/>
          </a:prstGeom>
          <a:noFill/>
        </p:spPr>
        <p:txBody>
          <a:bodyPr wrap="square">
            <a:spAutoFit/>
          </a:bodyPr>
          <a:lstStyle/>
          <a:p>
            <a:pPr>
              <a:lnSpc>
                <a:spcPct val="110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Item 3</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(P00074144) Esse texto foi escrito para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apresentar uma opinião.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divulgar um evento.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ensinar um procedimento.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garantir um direito.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5755997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9F16F88-1C41-DC17-8CC3-8059D28593E1}"/>
              </a:ext>
            </a:extLst>
          </p:cNvPr>
          <p:cNvSpPr txBox="1"/>
          <p:nvPr/>
        </p:nvSpPr>
        <p:spPr>
          <a:xfrm>
            <a:off x="331693" y="551707"/>
            <a:ext cx="11510682" cy="1046440"/>
          </a:xfrm>
          <a:prstGeom prst="rect">
            <a:avLst/>
          </a:prstGeom>
          <a:noFill/>
        </p:spPr>
        <p:txBody>
          <a:bodyPr wrap="square">
            <a:spAutoFit/>
          </a:bodyPr>
          <a:lstStyle/>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(AVALIAÇÃO CONTÍNUA DA APRENDIZAGEM NOS ANOS FINAIS CICLO II/2024)</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15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5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Leia o texto abaixo.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B7BA7193-5EC5-1FAF-4A1C-5A286609A964}"/>
              </a:ext>
            </a:extLst>
          </p:cNvPr>
          <p:cNvGraphicFramePr>
            <a:graphicFrameLocks noGrp="1"/>
          </p:cNvGraphicFramePr>
          <p:nvPr>
            <p:extLst>
              <p:ext uri="{D42A27DB-BD31-4B8C-83A1-F6EECF244321}">
                <p14:modId xmlns:p14="http://schemas.microsoft.com/office/powerpoint/2010/main" val="2608788311"/>
              </p:ext>
            </p:extLst>
          </p:nvPr>
        </p:nvGraphicFramePr>
        <p:xfrm>
          <a:off x="331693" y="1695968"/>
          <a:ext cx="11591365" cy="4815840"/>
        </p:xfrm>
        <a:graphic>
          <a:graphicData uri="http://schemas.openxmlformats.org/drawingml/2006/table">
            <a:tbl>
              <a:tblPr firstRow="1" firstCol="1" bandRow="1">
                <a:tableStyleId>{5C22544A-7EE6-4342-B048-85BDC9FD1C3A}</a:tableStyleId>
              </a:tblPr>
              <a:tblGrid>
                <a:gridCol w="11591365">
                  <a:extLst>
                    <a:ext uri="{9D8B030D-6E8A-4147-A177-3AD203B41FA5}">
                      <a16:colId xmlns:a16="http://schemas.microsoft.com/office/drawing/2014/main" val="1569677914"/>
                    </a:ext>
                  </a:extLst>
                </a:gridCol>
              </a:tblGrid>
              <a:tr h="0">
                <a:tc>
                  <a:txBody>
                    <a:bodyPr/>
                    <a:lstStyle/>
                    <a:p>
                      <a:pPr algn="ctr">
                        <a:lnSpc>
                          <a:spcPct val="100000"/>
                        </a:lnSpc>
                        <a:spcAft>
                          <a:spcPts val="0"/>
                        </a:spcAft>
                      </a:pPr>
                      <a:r>
                        <a:rPr lang="pt-BR" sz="2300" b="1" kern="100" dirty="0">
                          <a:solidFill>
                            <a:schemeClr val="tx1"/>
                          </a:solidFill>
                          <a:effectLst/>
                          <a:latin typeface="Arial Narrow" panose="020B0606020202030204" pitchFamily="34" charset="0"/>
                        </a:rPr>
                        <a:t>Pets ‑ A Vida Secreta dos Bichos | Crítica</a:t>
                      </a:r>
                    </a:p>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Pets ‑ A Vida Secreta dos Bichos, animação que já figura entre as maiores bilheterias de 2016. [...]</a:t>
                      </a:r>
                    </a:p>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Pets não tem a mesma qualidade técnica e narrativa dos títulos lançados esse ano pela Disney (</a:t>
                      </a:r>
                      <a:r>
                        <a:rPr lang="pt-BR" sz="2300" b="0" kern="100" dirty="0" err="1">
                          <a:solidFill>
                            <a:schemeClr val="tx1"/>
                          </a:solidFill>
                          <a:effectLst/>
                          <a:latin typeface="Arial Narrow" panose="020B0606020202030204" pitchFamily="34" charset="0"/>
                        </a:rPr>
                        <a:t>Zootopia</a:t>
                      </a:r>
                      <a:r>
                        <a:rPr lang="pt-BR" sz="2300" b="0" kern="100" dirty="0">
                          <a:solidFill>
                            <a:schemeClr val="tx1"/>
                          </a:solidFill>
                          <a:effectLst/>
                          <a:latin typeface="Arial Narrow" panose="020B0606020202030204" pitchFamily="34" charset="0"/>
                        </a:rPr>
                        <a:t>) e Pixar (Procurando </a:t>
                      </a:r>
                      <a:r>
                        <a:rPr lang="pt-BR" sz="2300" b="0" kern="100" dirty="0" err="1">
                          <a:solidFill>
                            <a:schemeClr val="tx1"/>
                          </a:solidFill>
                          <a:effectLst/>
                          <a:latin typeface="Arial Narrow" panose="020B0606020202030204" pitchFamily="34" charset="0"/>
                        </a:rPr>
                        <a:t>Dory</a:t>
                      </a:r>
                      <a:r>
                        <a:rPr lang="pt-BR" sz="2300" b="0" kern="100" dirty="0">
                          <a:solidFill>
                            <a:schemeClr val="tx1"/>
                          </a:solidFill>
                          <a:effectLst/>
                          <a:latin typeface="Arial Narrow" panose="020B0606020202030204" pitchFamily="34" charset="0"/>
                        </a:rPr>
                        <a:t>), por exemplo, mas esse não é o objetivo. Desde a primeira aparição do cachorrinho Max, fica claro que o longa de </a:t>
                      </a:r>
                      <a:r>
                        <a:rPr lang="pt-BR" sz="2300" b="0" kern="100" dirty="0" err="1">
                          <a:solidFill>
                            <a:schemeClr val="tx1"/>
                          </a:solidFill>
                          <a:effectLst/>
                          <a:latin typeface="Arial Narrow" panose="020B0606020202030204" pitchFamily="34" charset="0"/>
                        </a:rPr>
                        <a:t>Yarrow</a:t>
                      </a:r>
                      <a:r>
                        <a:rPr lang="pt-BR" sz="2300" b="0" kern="100" dirty="0">
                          <a:solidFill>
                            <a:schemeClr val="tx1"/>
                          </a:solidFill>
                          <a:effectLst/>
                          <a:latin typeface="Arial Narrow" panose="020B0606020202030204" pitchFamily="34" charset="0"/>
                        </a:rPr>
                        <a:t> Cheney e Chris Renaud quer é apelar para o coração dos pais e a risada fácil das crianças.</a:t>
                      </a:r>
                    </a:p>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Momentos fofos e de humor físico acompanham uma trama simples, claramente inspirada em Toy </a:t>
                      </a:r>
                      <a:r>
                        <a:rPr lang="pt-BR" sz="2300" b="0" kern="100" dirty="0" err="1">
                          <a:solidFill>
                            <a:schemeClr val="tx1"/>
                          </a:solidFill>
                          <a:effectLst/>
                          <a:latin typeface="Arial Narrow" panose="020B0606020202030204" pitchFamily="34" charset="0"/>
                        </a:rPr>
                        <a:t>Story</a:t>
                      </a:r>
                      <a:r>
                        <a:rPr lang="pt-BR" sz="2300" b="0" kern="100" dirty="0">
                          <a:solidFill>
                            <a:schemeClr val="tx1"/>
                          </a:solidFill>
                          <a:effectLst/>
                          <a:latin typeface="Arial Narrow" panose="020B0606020202030204" pitchFamily="34" charset="0"/>
                        </a:rPr>
                        <a:t>. Longe dos humanos, os animais têm vidas sociais complexas e quando o gigantesco Duque surge para disputar território com Max, a confusão os leva para longe de casa. [...].</a:t>
                      </a:r>
                    </a:p>
                    <a:p>
                      <a:pPr marL="0" marR="0" lvl="0" indent="538163" algn="just" defTabSz="914400" rtl="0" eaLnBrk="1" fontAlgn="auto" latinLnBrk="0" hangingPunct="1">
                        <a:lnSpc>
                          <a:spcPct val="100000"/>
                        </a:lnSpc>
                        <a:spcBef>
                          <a:spcPts val="0"/>
                        </a:spcBef>
                        <a:spcAft>
                          <a:spcPts val="0"/>
                        </a:spcAft>
                        <a:buClrTx/>
                        <a:buSzTx/>
                        <a:buFontTx/>
                        <a:buNone/>
                        <a:tabLst/>
                        <a:defRPr/>
                      </a:pPr>
                      <a:r>
                        <a:rPr lang="pt-BR" sz="2300" b="0" kern="100" dirty="0">
                          <a:solidFill>
                            <a:schemeClr val="tx1"/>
                          </a:solidFill>
                          <a:effectLst/>
                          <a:latin typeface="Arial Narrow" panose="020B0606020202030204" pitchFamily="34" charset="0"/>
                        </a:rPr>
                        <a:t>As crianças devem adorar cada minuto [...]. Já o adulto, menos suscetível aos encantos de gatos, cachorros e outros animais, pode ficar facilmente entediado. As piadas e o visual são comuns e qualquer diferencial trazido pelas vozes de nomes como Louis C.K. (Max), Eric </a:t>
                      </a:r>
                      <a:r>
                        <a:rPr lang="pt-BR" sz="2300" b="0" kern="100" dirty="0" err="1">
                          <a:solidFill>
                            <a:schemeClr val="tx1"/>
                          </a:solidFill>
                          <a:effectLst/>
                          <a:latin typeface="Arial Narrow" panose="020B0606020202030204" pitchFamily="34" charset="0"/>
                        </a:rPr>
                        <a:t>Stonestreet</a:t>
                      </a:r>
                      <a:r>
                        <a:rPr lang="pt-BR" sz="2300" b="0" kern="100" dirty="0">
                          <a:solidFill>
                            <a:schemeClr val="tx1"/>
                          </a:solidFill>
                          <a:effectLst/>
                          <a:latin typeface="Arial Narrow" panose="020B0606020202030204" pitchFamily="34" charset="0"/>
                        </a:rPr>
                        <a:t> (Duque) e Kevin Hart </a:t>
                      </a:r>
                      <a:r>
                        <a:rPr lang="pt-BR" sz="2000" b="0" kern="100" dirty="0">
                          <a:solidFill>
                            <a:schemeClr val="tx1"/>
                          </a:solidFill>
                          <a:effectLst/>
                          <a:latin typeface="Arial Narrow" panose="020B0606020202030204" pitchFamily="34" charset="0"/>
                        </a:rPr>
                        <a:t>(Bola de Neve), perdeu‑se na tradução brasileira. A dublagem de Danton Mello (Max), Tatá Werneck (Gigi), Tiago Abravanel (Duque) e Luís Miranda (Bola de Neve) é competente, mas em nenhum momento torna o filme algo especial.</a:t>
                      </a: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905066"/>
                  </a:ext>
                </a:extLst>
              </a:tr>
            </a:tbl>
          </a:graphicData>
        </a:graphic>
      </p:graphicFrame>
    </p:spTree>
    <p:extLst>
      <p:ext uri="{BB962C8B-B14F-4D97-AF65-F5344CB8AC3E}">
        <p14:creationId xmlns:p14="http://schemas.microsoft.com/office/powerpoint/2010/main" val="170170780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B7BA7193-5EC5-1FAF-4A1C-5A286609A964}"/>
              </a:ext>
            </a:extLst>
          </p:cNvPr>
          <p:cNvGraphicFramePr>
            <a:graphicFrameLocks noGrp="1"/>
          </p:cNvGraphicFramePr>
          <p:nvPr>
            <p:extLst>
              <p:ext uri="{D42A27DB-BD31-4B8C-83A1-F6EECF244321}">
                <p14:modId xmlns:p14="http://schemas.microsoft.com/office/powerpoint/2010/main" val="582777799"/>
              </p:ext>
            </p:extLst>
          </p:nvPr>
        </p:nvGraphicFramePr>
        <p:xfrm>
          <a:off x="300317" y="889146"/>
          <a:ext cx="11591365" cy="1752600"/>
        </p:xfrm>
        <a:graphic>
          <a:graphicData uri="http://schemas.openxmlformats.org/drawingml/2006/table">
            <a:tbl>
              <a:tblPr firstRow="1" firstCol="1" bandRow="1">
                <a:tableStyleId>{5C22544A-7EE6-4342-B048-85BDC9FD1C3A}</a:tableStyleId>
              </a:tblPr>
              <a:tblGrid>
                <a:gridCol w="11591365">
                  <a:extLst>
                    <a:ext uri="{9D8B030D-6E8A-4147-A177-3AD203B41FA5}">
                      <a16:colId xmlns:a16="http://schemas.microsoft.com/office/drawing/2014/main" val="1569677914"/>
                    </a:ext>
                  </a:extLst>
                </a:gridCol>
              </a:tblGrid>
              <a:tr h="0">
                <a:tc>
                  <a:txBody>
                    <a:bodyPr/>
                    <a:lstStyle/>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O mérito de Pets ‑ A Vida Secreta dos Bichos está em ser exatamente aquilo que se propõe: uma animação para entreter crianças. O critério de avaliação não pode passar dessa noção. Existe uma mensagem básica de amor pelos animais, mas o foco está mesmo em provocar risadas com as ações das suas figuras fofas. E, [...] já é possível esperar as continuações e, quem sabe, até um derivado/prelúdio sobre o coelho [...].</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1905066"/>
                  </a:ext>
                </a:extLst>
              </a:tr>
            </a:tbl>
          </a:graphicData>
        </a:graphic>
      </p:graphicFrame>
      <p:sp>
        <p:nvSpPr>
          <p:cNvPr id="3" name="CaixaDeTexto 2">
            <a:extLst>
              <a:ext uri="{FF2B5EF4-FFF2-40B4-BE49-F238E27FC236}">
                <a16:creationId xmlns:a16="http://schemas.microsoft.com/office/drawing/2014/main" id="{06D11458-07DD-F038-59C5-AE54F06580B8}"/>
              </a:ext>
            </a:extLst>
          </p:cNvPr>
          <p:cNvSpPr txBox="1"/>
          <p:nvPr/>
        </p:nvSpPr>
        <p:spPr>
          <a:xfrm>
            <a:off x="300314" y="2641746"/>
            <a:ext cx="11591365" cy="492443"/>
          </a:xfrm>
          <a:prstGeom prst="rect">
            <a:avLst/>
          </a:prstGeom>
          <a:noFill/>
        </p:spPr>
        <p:txBody>
          <a:bodyPr wrap="square">
            <a:spAutoFit/>
          </a:bodyPr>
          <a:lstStyle/>
          <a:p>
            <a:pPr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BRIDI, Natália. </a:t>
            </a:r>
            <a:r>
              <a:rPr lang="pt-BR" sz="1300" i="1" kern="100" dirty="0">
                <a:effectLst/>
                <a:latin typeface="Arial Narrow" panose="020B0606020202030204" pitchFamily="34" charset="0"/>
                <a:ea typeface="Aptos" panose="020B0004020202020204" pitchFamily="34" charset="0"/>
                <a:cs typeface="Times New Roman" panose="02020603050405020304" pitchFamily="18" charset="0"/>
              </a:rPr>
              <a:t>Pets </a:t>
            </a:r>
            <a:r>
              <a:rPr lang="pt-BR" sz="1300" i="1" kern="100" dirty="0">
                <a:effectLst/>
                <a:latin typeface="Cambria Math" panose="02040503050406030204" pitchFamily="18" charset="0"/>
                <a:ea typeface="Aptos" panose="020B0004020202020204" pitchFamily="34" charset="0"/>
                <a:cs typeface="Cambria Math" panose="02040503050406030204" pitchFamily="18" charset="0"/>
              </a:rPr>
              <a:t>‑</a:t>
            </a:r>
            <a:r>
              <a:rPr lang="pt-BR" sz="1300" i="1" kern="100" dirty="0">
                <a:effectLst/>
                <a:latin typeface="Arial Narrow" panose="020B0606020202030204" pitchFamily="34" charset="0"/>
                <a:ea typeface="Aptos" panose="020B0004020202020204" pitchFamily="34" charset="0"/>
                <a:cs typeface="Times New Roman" panose="02020603050405020304" pitchFamily="18" charset="0"/>
              </a:rPr>
              <a:t> A Vida Secreta dos Bichos | Cr</a:t>
            </a:r>
            <a:r>
              <a:rPr lang="pt-BR" sz="1300" i="1" kern="100" dirty="0">
                <a:effectLst/>
                <a:latin typeface="Arial Narrow" panose="020B0606020202030204" pitchFamily="34" charset="0"/>
                <a:ea typeface="Aptos" panose="020B0004020202020204" pitchFamily="34" charset="0"/>
                <a:cs typeface="Arial Narrow" panose="020B0606020202030204" pitchFamily="34" charset="0"/>
              </a:rPr>
              <a:t>í</a:t>
            </a:r>
            <a:r>
              <a:rPr lang="pt-BR" sz="1300" i="1" kern="100" dirty="0">
                <a:effectLst/>
                <a:latin typeface="Arial Narrow" panose="020B0606020202030204" pitchFamily="34" charset="0"/>
                <a:ea typeface="Aptos" panose="020B0004020202020204" pitchFamily="34" charset="0"/>
                <a:cs typeface="Times New Roman" panose="02020603050405020304" pitchFamily="18" charset="0"/>
              </a:rPr>
              <a:t>tica. </a:t>
            </a: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Omelete, 2016. Disponível em: https://meulink.fit/HURZvFqHrUXFxpZ. Acesso</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kern="100" dirty="0">
                <a:effectLst/>
                <a:latin typeface="Arial Narrow" panose="020B0606020202030204" pitchFamily="34" charset="0"/>
                <a:ea typeface="Aptos" panose="020B0004020202020204" pitchFamily="34" charset="0"/>
                <a:cs typeface="Times New Roman" panose="02020603050405020304" pitchFamily="18" charset="0"/>
              </a:rPr>
              <a:t>em: 4 jun. 2024. Fragmento. (P00073542_SUP)</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F4FA141-D9CE-9315-FE37-F773287A83CB}"/>
              </a:ext>
            </a:extLst>
          </p:cNvPr>
          <p:cNvSpPr txBox="1"/>
          <p:nvPr/>
        </p:nvSpPr>
        <p:spPr>
          <a:xfrm>
            <a:off x="300313" y="3303495"/>
            <a:ext cx="11591365" cy="2923877"/>
          </a:xfrm>
          <a:prstGeom prst="rect">
            <a:avLst/>
          </a:prstGeom>
          <a:noFill/>
        </p:spPr>
        <p:txBody>
          <a:bodyPr wrap="square">
            <a:spAutoFit/>
          </a:bodyPr>
          <a:lstStyle/>
          <a:p>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Item 4.</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(P00073543) Qual trecho desse texto apresenta a ideia defendida pelo autor?</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 Pets </a:t>
            </a:r>
            <a:r>
              <a:rPr lang="pt-BR" sz="2300" kern="100" dirty="0">
                <a:effectLst/>
                <a:latin typeface="Cambria Math" panose="02040503050406030204" pitchFamily="18" charset="0"/>
                <a:ea typeface="Aptos" panose="020B0004020202020204" pitchFamily="34" charset="0"/>
                <a:cs typeface="Cambria Math" panose="02040503050406030204" pitchFamily="18" charset="0"/>
              </a:rPr>
              <a:t>‑</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Vida Secreta dos Bichos, anima</a:t>
            </a:r>
            <a:r>
              <a:rPr lang="pt-BR" sz="2300" kern="100" dirty="0">
                <a:effectLst/>
                <a:latin typeface="Arial Narrow" panose="020B0606020202030204" pitchFamily="34" charset="0"/>
                <a:ea typeface="Aptos" panose="020B0004020202020204" pitchFamily="34" charset="0"/>
                <a:cs typeface="Arial Narrow" panose="020B0606020202030204" pitchFamily="34" charset="0"/>
              </a:rPr>
              <a:t>çã</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que j</a:t>
            </a:r>
            <a:r>
              <a:rPr lang="pt-BR" sz="2300" kern="100" dirty="0">
                <a:effectLst/>
                <a:latin typeface="Arial Narrow" panose="020B0606020202030204" pitchFamily="34" charset="0"/>
                <a:ea typeface="Aptos" panose="020B0004020202020204" pitchFamily="34" charset="0"/>
                <a:cs typeface="Arial Narrow" panose="020B0606020202030204" pitchFamily="34" charset="0"/>
              </a:rPr>
              <a:t>á</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figura entre as maiores bilheterias...</a:t>
            </a:r>
            <a:r>
              <a:rPr lang="pt-BR" sz="2300" kern="100" dirty="0">
                <a:effectLst/>
                <a:latin typeface="Arial Narrow" panose="020B0606020202030204" pitchFamily="34" charset="0"/>
                <a:ea typeface="Aptos" panose="020B0004020202020204" pitchFamily="34" charset="0"/>
                <a:cs typeface="Arial Narrow" panose="020B0606020202030204" pitchFamily="34" charset="0"/>
              </a:rPr>
              <a:t>”</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(1</a:t>
            </a:r>
            <a:r>
              <a:rPr lang="pt-BR" sz="2300" kern="100" dirty="0">
                <a:effectLst/>
                <a:latin typeface="Arial Narrow" panose="020B0606020202030204" pitchFamily="34" charset="0"/>
                <a:ea typeface="Aptos" panose="020B0004020202020204" pitchFamily="34" charset="0"/>
                <a:cs typeface="Arial Narrow" panose="020B0606020202030204" pitchFamily="34" charset="0"/>
              </a:rPr>
              <a:t>º</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par</a:t>
            </a:r>
            <a:r>
              <a:rPr lang="pt-BR" sz="2300" kern="100" dirty="0">
                <a:effectLst/>
                <a:latin typeface="Arial Narrow" panose="020B0606020202030204" pitchFamily="34" charset="0"/>
                <a:ea typeface="Aptos" panose="020B0004020202020204" pitchFamily="34" charset="0"/>
                <a:cs typeface="Arial Narrow" panose="020B0606020202030204" pitchFamily="34" charset="0"/>
              </a:rPr>
              <a:t>á</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grafo)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“Momentos fofos e de humor físico acompanham uma trama simples, claramente inspirada em Toy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Story</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(3º parágrafo)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“O mérito de Pets </a:t>
            </a:r>
            <a:r>
              <a:rPr lang="pt-BR" sz="2300" kern="100" dirty="0">
                <a:effectLst/>
                <a:latin typeface="Cambria Math" panose="02040503050406030204" pitchFamily="18" charset="0"/>
                <a:ea typeface="Aptos" panose="020B0004020202020204" pitchFamily="34" charset="0"/>
                <a:cs typeface="Cambria Math" panose="02040503050406030204" pitchFamily="18" charset="0"/>
              </a:rPr>
              <a:t>‑</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 Vida Secreta dos Bichos est</a:t>
            </a:r>
            <a:r>
              <a:rPr lang="pt-BR" sz="2300" kern="100" dirty="0">
                <a:effectLst/>
                <a:latin typeface="Arial Narrow" panose="020B0606020202030204" pitchFamily="34" charset="0"/>
                <a:ea typeface="Aptos" panose="020B0004020202020204" pitchFamily="34" charset="0"/>
                <a:cs typeface="Arial Narrow" panose="020B0606020202030204" pitchFamily="34" charset="0"/>
              </a:rPr>
              <a:t>á</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em ser exatamente aquilo que se prop</a:t>
            </a:r>
            <a:r>
              <a:rPr lang="pt-BR" sz="2300" kern="100" dirty="0">
                <a:effectLst/>
                <a:latin typeface="Arial Narrow" panose="020B0606020202030204" pitchFamily="34" charset="0"/>
                <a:ea typeface="Aptos" panose="020B0004020202020204" pitchFamily="34" charset="0"/>
                <a:cs typeface="Arial Narrow" panose="020B0606020202030204" pitchFamily="34" charset="0"/>
              </a:rPr>
              <a:t>õ</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 uma animação para entreter crianças.”. (5º parágrafo)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 o foco está mesmo em provocar risadas com as ações das suas figuras fofas.”. (5º parágrafo)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6158743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06439349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1800</TotalTime>
  <Words>20196</Words>
  <Application>Microsoft Office PowerPoint</Application>
  <PresentationFormat>Widescreen</PresentationFormat>
  <Paragraphs>1023</Paragraphs>
  <Slides>128</Slides>
  <Notes>94</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128</vt:i4>
      </vt:variant>
    </vt:vector>
  </HeadingPairs>
  <TitlesOfParts>
    <vt:vector size="139" baseType="lpstr">
      <vt:lpstr>Aptos</vt:lpstr>
      <vt:lpstr>Arial</vt:lpstr>
      <vt:lpstr>Arial Narrow</vt:lpstr>
      <vt:lpstr>Calibri</vt:lpstr>
      <vt:lpstr>Calibri Light</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49</cp:revision>
  <dcterms:created xsi:type="dcterms:W3CDTF">2024-02-02T11:27:21Z</dcterms:created>
  <dcterms:modified xsi:type="dcterms:W3CDTF">2026-09-25T12:57:10Z</dcterms:modified>
</cp:coreProperties>
</file>