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3"/>
  </p:notesMasterIdLst>
  <p:sldIdLst>
    <p:sldId id="256" r:id="rId2"/>
    <p:sldId id="261" r:id="rId3"/>
    <p:sldId id="267" r:id="rId4"/>
    <p:sldId id="266" r:id="rId5"/>
    <p:sldId id="259" r:id="rId6"/>
    <p:sldId id="293" r:id="rId7"/>
    <p:sldId id="294" r:id="rId8"/>
    <p:sldId id="295" r:id="rId9"/>
    <p:sldId id="264" r:id="rId10"/>
    <p:sldId id="296" r:id="rId11"/>
    <p:sldId id="297" r:id="rId12"/>
    <p:sldId id="298" r:id="rId13"/>
    <p:sldId id="299" r:id="rId14"/>
    <p:sldId id="300" r:id="rId15"/>
    <p:sldId id="301" r:id="rId16"/>
    <p:sldId id="302" r:id="rId17"/>
    <p:sldId id="303" r:id="rId18"/>
    <p:sldId id="304" r:id="rId19"/>
    <p:sldId id="305" r:id="rId20"/>
    <p:sldId id="306" r:id="rId21"/>
    <p:sldId id="275" r:id="rId22"/>
    <p:sldId id="307" r:id="rId23"/>
    <p:sldId id="308" r:id="rId24"/>
    <p:sldId id="309" r:id="rId25"/>
    <p:sldId id="310" r:id="rId26"/>
    <p:sldId id="311" r:id="rId27"/>
    <p:sldId id="312" r:id="rId28"/>
    <p:sldId id="313" r:id="rId29"/>
    <p:sldId id="314" r:id="rId30"/>
    <p:sldId id="316" r:id="rId31"/>
    <p:sldId id="317" r:id="rId32"/>
    <p:sldId id="318" r:id="rId33"/>
    <p:sldId id="319" r:id="rId34"/>
    <p:sldId id="321" r:id="rId35"/>
    <p:sldId id="322" r:id="rId36"/>
    <p:sldId id="323" r:id="rId37"/>
    <p:sldId id="324" r:id="rId38"/>
    <p:sldId id="326" r:id="rId39"/>
    <p:sldId id="327" r:id="rId40"/>
    <p:sldId id="328" r:id="rId41"/>
    <p:sldId id="329" r:id="rId42"/>
    <p:sldId id="330" r:id="rId43"/>
    <p:sldId id="332" r:id="rId44"/>
    <p:sldId id="333" r:id="rId45"/>
    <p:sldId id="334" r:id="rId46"/>
    <p:sldId id="335" r:id="rId47"/>
    <p:sldId id="337" r:id="rId48"/>
    <p:sldId id="338" r:id="rId49"/>
    <p:sldId id="339" r:id="rId50"/>
    <p:sldId id="341" r:id="rId51"/>
    <p:sldId id="342" r:id="rId52"/>
    <p:sldId id="292" r:id="rId53"/>
    <p:sldId id="260" r:id="rId54"/>
    <p:sldId id="343" r:id="rId55"/>
    <p:sldId id="344" r:id="rId56"/>
    <p:sldId id="345" r:id="rId57"/>
    <p:sldId id="346" r:id="rId58"/>
    <p:sldId id="347" r:id="rId59"/>
    <p:sldId id="348" r:id="rId60"/>
    <p:sldId id="349" r:id="rId61"/>
    <p:sldId id="350" r:id="rId62"/>
    <p:sldId id="351" r:id="rId63"/>
    <p:sldId id="353" r:id="rId64"/>
    <p:sldId id="354" r:id="rId65"/>
    <p:sldId id="355" r:id="rId66"/>
    <p:sldId id="356" r:id="rId67"/>
    <p:sldId id="357" r:id="rId68"/>
    <p:sldId id="358" r:id="rId69"/>
    <p:sldId id="359" r:id="rId70"/>
    <p:sldId id="360" r:id="rId71"/>
    <p:sldId id="361" r:id="rId72"/>
    <p:sldId id="365" r:id="rId73"/>
    <p:sldId id="366" r:id="rId74"/>
    <p:sldId id="367" r:id="rId75"/>
    <p:sldId id="368" r:id="rId76"/>
    <p:sldId id="369" r:id="rId77"/>
    <p:sldId id="371" r:id="rId78"/>
    <p:sldId id="372" r:id="rId79"/>
    <p:sldId id="373" r:id="rId80"/>
    <p:sldId id="380" r:id="rId81"/>
    <p:sldId id="379" r:id="rId82"/>
    <p:sldId id="381" r:id="rId83"/>
    <p:sldId id="377" r:id="rId84"/>
    <p:sldId id="376" r:id="rId85"/>
    <p:sldId id="375" r:id="rId86"/>
    <p:sldId id="384" r:id="rId87"/>
    <p:sldId id="382" r:id="rId88"/>
    <p:sldId id="390" r:id="rId89"/>
    <p:sldId id="385" r:id="rId90"/>
    <p:sldId id="391" r:id="rId91"/>
    <p:sldId id="389" r:id="rId92"/>
    <p:sldId id="388" r:id="rId93"/>
    <p:sldId id="392" r:id="rId94"/>
    <p:sldId id="386" r:id="rId95"/>
    <p:sldId id="393" r:id="rId96"/>
    <p:sldId id="394" r:id="rId97"/>
    <p:sldId id="395" r:id="rId98"/>
    <p:sldId id="397" r:id="rId99"/>
    <p:sldId id="398" r:id="rId100"/>
    <p:sldId id="399" r:id="rId101"/>
    <p:sldId id="396" r:id="rId102"/>
    <p:sldId id="400" r:id="rId103"/>
    <p:sldId id="401" r:id="rId104"/>
    <p:sldId id="405" r:id="rId105"/>
    <p:sldId id="406" r:id="rId106"/>
    <p:sldId id="407" r:id="rId107"/>
    <p:sldId id="404" r:id="rId108"/>
    <p:sldId id="403" r:id="rId109"/>
    <p:sldId id="402" r:id="rId110"/>
    <p:sldId id="411" r:id="rId111"/>
    <p:sldId id="412" r:id="rId112"/>
    <p:sldId id="413" r:id="rId113"/>
    <p:sldId id="410" r:id="rId114"/>
    <p:sldId id="374" r:id="rId115"/>
    <p:sldId id="414" r:id="rId116"/>
    <p:sldId id="378" r:id="rId117"/>
    <p:sldId id="415" r:id="rId118"/>
    <p:sldId id="409" r:id="rId119"/>
    <p:sldId id="408" r:id="rId120"/>
    <p:sldId id="416" r:id="rId121"/>
    <p:sldId id="257" r:id="rId12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07/07/2026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395846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1277967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896483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2088103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3669621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4057664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834898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942313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4284283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3334860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2574834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285833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1871558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1657439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204662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2839479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332808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3794484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12164261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953602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21857903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3992979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34649701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1899511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2837713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29024059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11751415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37410127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6131181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209086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27235588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34320173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48</a:t>
            </a:fld>
            <a:endParaRPr lang="pt-BR"/>
          </a:p>
        </p:txBody>
      </p:sp>
    </p:spTree>
    <p:extLst>
      <p:ext uri="{BB962C8B-B14F-4D97-AF65-F5344CB8AC3E}">
        <p14:creationId xmlns:p14="http://schemas.microsoft.com/office/powerpoint/2010/main" val="23964446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49</a:t>
            </a:fld>
            <a:endParaRPr lang="pt-BR"/>
          </a:p>
        </p:txBody>
      </p:sp>
    </p:spTree>
    <p:extLst>
      <p:ext uri="{BB962C8B-B14F-4D97-AF65-F5344CB8AC3E}">
        <p14:creationId xmlns:p14="http://schemas.microsoft.com/office/powerpoint/2010/main" val="3299812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50</a:t>
            </a:fld>
            <a:endParaRPr lang="pt-BR"/>
          </a:p>
        </p:txBody>
      </p:sp>
    </p:spTree>
    <p:extLst>
      <p:ext uri="{BB962C8B-B14F-4D97-AF65-F5344CB8AC3E}">
        <p14:creationId xmlns:p14="http://schemas.microsoft.com/office/powerpoint/2010/main" val="19400395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51</a:t>
            </a:fld>
            <a:endParaRPr lang="pt-BR"/>
          </a:p>
        </p:txBody>
      </p:sp>
    </p:spTree>
    <p:extLst>
      <p:ext uri="{BB962C8B-B14F-4D97-AF65-F5344CB8AC3E}">
        <p14:creationId xmlns:p14="http://schemas.microsoft.com/office/powerpoint/2010/main" val="24815507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52</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72</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29048555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22656782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42265952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77</a:t>
            </a:fld>
            <a:endParaRPr lang="pt-BR"/>
          </a:p>
        </p:txBody>
      </p:sp>
    </p:spTree>
    <p:extLst>
      <p:ext uri="{BB962C8B-B14F-4D97-AF65-F5344CB8AC3E}">
        <p14:creationId xmlns:p14="http://schemas.microsoft.com/office/powerpoint/2010/main" val="31629975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21737307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79</a:t>
            </a:fld>
            <a:endParaRPr lang="pt-BR"/>
          </a:p>
        </p:txBody>
      </p:sp>
    </p:spTree>
    <p:extLst>
      <p:ext uri="{BB962C8B-B14F-4D97-AF65-F5344CB8AC3E}">
        <p14:creationId xmlns:p14="http://schemas.microsoft.com/office/powerpoint/2010/main" val="16718195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80</a:t>
            </a:fld>
            <a:endParaRPr lang="pt-BR"/>
          </a:p>
        </p:txBody>
      </p:sp>
    </p:spTree>
    <p:extLst>
      <p:ext uri="{BB962C8B-B14F-4D97-AF65-F5344CB8AC3E}">
        <p14:creationId xmlns:p14="http://schemas.microsoft.com/office/powerpoint/2010/main" val="15248836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38712441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16644879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4019261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37290244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26940003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618963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15965527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27391145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12187812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22800418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28999247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34943265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14967621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3576657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28381619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29118684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35098569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38586373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7480214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12926950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34860146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20247407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22385966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31791250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16739164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23440005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10264465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25537650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13538524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118</a:t>
            </a:fld>
            <a:endParaRPr lang="pt-BR"/>
          </a:p>
        </p:txBody>
      </p:sp>
    </p:spTree>
    <p:extLst>
      <p:ext uri="{BB962C8B-B14F-4D97-AF65-F5344CB8AC3E}">
        <p14:creationId xmlns:p14="http://schemas.microsoft.com/office/powerpoint/2010/main" val="33851643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119</a:t>
            </a:fld>
            <a:endParaRPr lang="pt-BR"/>
          </a:p>
        </p:txBody>
      </p:sp>
    </p:spTree>
    <p:extLst>
      <p:ext uri="{BB962C8B-B14F-4D97-AF65-F5344CB8AC3E}">
        <p14:creationId xmlns:p14="http://schemas.microsoft.com/office/powerpoint/2010/main" val="42436973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120</a:t>
            </a:fld>
            <a:endParaRPr lang="pt-BR"/>
          </a:p>
        </p:txBody>
      </p:sp>
    </p:spTree>
    <p:extLst>
      <p:ext uri="{BB962C8B-B14F-4D97-AF65-F5344CB8AC3E}">
        <p14:creationId xmlns:p14="http://schemas.microsoft.com/office/powerpoint/2010/main" val="3228531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07/07/2026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07/07/2026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728591E6-E895-DF04-9A0A-76010DD45E75}"/>
              </a:ext>
            </a:extLst>
          </p:cNvPr>
          <p:cNvSpPr txBox="1"/>
          <p:nvPr/>
        </p:nvSpPr>
        <p:spPr>
          <a:xfrm>
            <a:off x="5507996" y="407737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5" name="CaixaDeTexto 4">
            <a:extLst>
              <a:ext uri="{FF2B5EF4-FFF2-40B4-BE49-F238E27FC236}">
                <a16:creationId xmlns:a16="http://schemas.microsoft.com/office/drawing/2014/main" id="{0163D755-BD13-AE5D-D590-5489433C6ACC}"/>
              </a:ext>
            </a:extLst>
          </p:cNvPr>
          <p:cNvSpPr txBox="1"/>
          <p:nvPr/>
        </p:nvSpPr>
        <p:spPr>
          <a:xfrm>
            <a:off x="4975259" y="5016116"/>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974347"/>
            <a:ext cx="11355355" cy="2509790"/>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Estudante, o primeiro gênero textual que será trabalhado nas atividades a seguir, é a “Narrativa de Enigma”. O trabalho com esse gênero textual vai seguir a metodologia de “sequência didática”. O objetivo é contribuir com a sua aprendizagem. Assim, vamos aproveitar a oportunidade para ler, interpretar, analisar, refletir, debater sobre o texto literário e, ao final do estudo desse gênero, você vai escrever uma “Narrativa de Enigma”. Para isso, vamos seguir algumas etapas que facilitam o desenvolvimento das atividades. Vamos lá!!??</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E6BC901-A59A-BDD3-74C6-0519511D0580}"/>
              </a:ext>
            </a:extLst>
          </p:cNvPr>
          <p:cNvGraphicFramePr>
            <a:graphicFrameLocks noGrp="1"/>
          </p:cNvGraphicFramePr>
          <p:nvPr>
            <p:extLst>
              <p:ext uri="{D42A27DB-BD31-4B8C-83A1-F6EECF244321}">
                <p14:modId xmlns:p14="http://schemas.microsoft.com/office/powerpoint/2010/main" val="1640556405"/>
              </p:ext>
            </p:extLst>
          </p:nvPr>
        </p:nvGraphicFramePr>
        <p:xfrm>
          <a:off x="345141" y="1960637"/>
          <a:ext cx="11501717" cy="1752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Sequência </a:t>
                      </a:r>
                      <a:r>
                        <a:rPr lang="pt-BR" sz="2400" b="0" kern="1200" dirty="0">
                          <a:solidFill>
                            <a:schemeClr val="tx1"/>
                          </a:solidFill>
                          <a:effectLst/>
                          <a:latin typeface="Arial Narrow" panose="020B0606020202030204" pitchFamily="34" charset="0"/>
                          <a:ea typeface="+mn-ea"/>
                          <a:cs typeface="+mn-cs"/>
                        </a:rPr>
                        <a:t>didática é um conjunto de atividades desenvolvidas para a produção de gêneros textuais. Essas atividades podem ser guiadas por um tema ou um objetivo. Além disso, ela é dividida em etapas que têm como fechamento a produção final do gênero trabalhado. São elas: apresentação da situação, produção inicial, etapas e produção final.</a:t>
                      </a:r>
                    </a:p>
                    <a:p>
                      <a:pPr algn="r"/>
                      <a:r>
                        <a:rPr lang="pt-BR" sz="1300" b="0" kern="1200" dirty="0">
                          <a:solidFill>
                            <a:schemeClr val="tx1"/>
                          </a:solidFill>
                          <a:effectLst/>
                          <a:latin typeface="Arial Narrow" panose="020B0606020202030204" pitchFamily="34" charset="0"/>
                          <a:ea typeface="+mn-ea"/>
                          <a:cs typeface="+mn-cs"/>
                        </a:rPr>
                        <a:t>Disponível em: https://educador.brasilescola.uol.com.br/estratégias-ensino/sequencia-didatica-para-ensino-genero-textual-artigo-opiniao.htm.  Acesso em: 23 maio.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865156"/>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3716884545"/>
              </p:ext>
            </p:extLst>
          </p:nvPr>
        </p:nvGraphicFramePr>
        <p:xfrm>
          <a:off x="345141" y="4148025"/>
          <a:ext cx="11501717" cy="2286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algn="just"/>
                      <a:r>
                        <a:rPr lang="pt-BR" sz="2400" b="0" kern="1200" dirty="0">
                          <a:solidFill>
                            <a:schemeClr val="tx1"/>
                          </a:solidFill>
                          <a:effectLst/>
                          <a:latin typeface="Arial Narrow" panose="020B0606020202030204" pitchFamily="34" charset="0"/>
                          <a:ea typeface="+mn-ea"/>
                          <a:cs typeface="+mn-cs"/>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6AAB8F9-3844-E0F2-ED72-9124DC0FBA08}"/>
              </a:ext>
            </a:extLst>
          </p:cNvPr>
          <p:cNvGraphicFramePr>
            <a:graphicFrameLocks noGrp="1"/>
          </p:cNvGraphicFramePr>
          <p:nvPr>
            <p:extLst>
              <p:ext uri="{D42A27DB-BD31-4B8C-83A1-F6EECF244321}">
                <p14:modId xmlns:p14="http://schemas.microsoft.com/office/powerpoint/2010/main" val="4034903617"/>
              </p:ext>
            </p:extLst>
          </p:nvPr>
        </p:nvGraphicFramePr>
        <p:xfrm>
          <a:off x="309282" y="1571313"/>
          <a:ext cx="11573435" cy="3520440"/>
        </p:xfrm>
        <a:graphic>
          <a:graphicData uri="http://schemas.openxmlformats.org/drawingml/2006/table">
            <a:tbl>
              <a:tblPr firstRow="1" bandRow="1">
                <a:tableStyleId>{5C22544A-7EE6-4342-B048-85BDC9FD1C3A}</a:tableStyleId>
              </a:tblPr>
              <a:tblGrid>
                <a:gridCol w="11573435">
                  <a:extLst>
                    <a:ext uri="{9D8B030D-6E8A-4147-A177-3AD203B41FA5}">
                      <a16:colId xmlns:a16="http://schemas.microsoft.com/office/drawing/2014/main" val="551635450"/>
                    </a:ext>
                  </a:extLst>
                </a:gridCol>
              </a:tblGrid>
              <a:tr h="370840">
                <a:tc>
                  <a:txBody>
                    <a:bodyPr/>
                    <a:lstStyle/>
                    <a:p>
                      <a:r>
                        <a:rPr lang="pt-BR" sz="2300" dirty="0">
                          <a:solidFill>
                            <a:schemeClr val="tx1"/>
                          </a:solidFill>
                          <a:latin typeface="Arial Narrow" panose="020B0606020202030204" pitchFamily="34" charset="0"/>
                        </a:rPr>
                        <a:t>Etapa 1</a:t>
                      </a:r>
                    </a:p>
                    <a:p>
                      <a:r>
                        <a:rPr lang="pt-BR" sz="2300" dirty="0">
                          <a:solidFill>
                            <a:schemeClr val="tx1"/>
                          </a:solidFill>
                          <a:latin typeface="Arial Narrow" panose="020B0606020202030204" pitchFamily="34" charset="0"/>
                        </a:rPr>
                        <a:t>1. </a:t>
                      </a:r>
                      <a:r>
                        <a:rPr lang="pt-BR" sz="2300" b="0" dirty="0">
                          <a:solidFill>
                            <a:schemeClr val="tx1"/>
                          </a:solidFill>
                          <a:latin typeface="Arial Narrow" panose="020B0606020202030204" pitchFamily="34" charset="0"/>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pic>
        <p:nvPicPr>
          <p:cNvPr id="3" name="Imagem 2" descr="Mesa de madeira com objetos em cima&#10;&#10;O conteúdo gerado por IA pode estar incorreto.">
            <a:extLst>
              <a:ext uri="{FF2B5EF4-FFF2-40B4-BE49-F238E27FC236}">
                <a16:creationId xmlns:a16="http://schemas.microsoft.com/office/drawing/2014/main" id="{52269B2C-D531-4899-C716-3F381C66EB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3041" y="1665773"/>
            <a:ext cx="4350576" cy="2761266"/>
          </a:xfrm>
          <a:prstGeom prst="rect">
            <a:avLst/>
          </a:prstGeom>
        </p:spPr>
      </p:pic>
      <p:sp>
        <p:nvSpPr>
          <p:cNvPr id="5" name="CaixaDeTexto 4">
            <a:extLst>
              <a:ext uri="{FF2B5EF4-FFF2-40B4-BE49-F238E27FC236}">
                <a16:creationId xmlns:a16="http://schemas.microsoft.com/office/drawing/2014/main" id="{42D40655-BEBB-0140-4A13-56F9B3DDBF4A}"/>
              </a:ext>
            </a:extLst>
          </p:cNvPr>
          <p:cNvSpPr txBox="1"/>
          <p:nvPr/>
        </p:nvSpPr>
        <p:spPr>
          <a:xfrm>
            <a:off x="368682" y="2338194"/>
            <a:ext cx="6985259" cy="2569934"/>
          </a:xfrm>
          <a:prstGeom prst="rect">
            <a:avLst/>
          </a:prstGeom>
          <a:noFill/>
        </p:spPr>
        <p:txBody>
          <a:bodyPr wrap="square">
            <a:spAutoFit/>
          </a:bodyPr>
          <a:lstStyle/>
          <a:p>
            <a:pPr algn="just"/>
            <a:r>
              <a:rPr lang="pt-BR" sz="2300" b="0" dirty="0">
                <a:solidFill>
                  <a:schemeClr val="tx1"/>
                </a:solidFill>
                <a:latin typeface="Arial Narrow" panose="020B0606020202030204" pitchFamily="34" charset="0"/>
              </a:rPr>
              <a:t>- Você gosta de ler? Que tipo de livros costuma ler?</a:t>
            </a:r>
          </a:p>
          <a:p>
            <a:pPr algn="just"/>
            <a:r>
              <a:rPr lang="pt-BR" sz="2300" b="0" dirty="0">
                <a:solidFill>
                  <a:schemeClr val="tx1"/>
                </a:solidFill>
                <a:latin typeface="Arial Narrow" panose="020B0606020202030204" pitchFamily="34" charset="0"/>
              </a:rPr>
              <a:t>- Você gosta de histórias com enigmas? Conhece alguma?</a:t>
            </a:r>
          </a:p>
          <a:p>
            <a:pPr algn="just"/>
            <a:r>
              <a:rPr lang="pt-BR" sz="2300" b="0" dirty="0">
                <a:solidFill>
                  <a:schemeClr val="tx1"/>
                </a:solidFill>
                <a:latin typeface="Arial Narrow" panose="020B0606020202030204" pitchFamily="34" charset="0"/>
              </a:rPr>
              <a:t>- Você já assistiu a algum filme, série, ou já leu livros, quadrinhos que envolvem algum enigma? Qual(</a:t>
            </a:r>
            <a:r>
              <a:rPr lang="pt-BR" sz="2300" b="0" dirty="0" err="1">
                <a:solidFill>
                  <a:schemeClr val="tx1"/>
                </a:solidFill>
                <a:latin typeface="Arial Narrow" panose="020B0606020202030204" pitchFamily="34" charset="0"/>
              </a:rPr>
              <a:t>is</a:t>
            </a:r>
            <a:r>
              <a:rPr lang="pt-BR" sz="2300" b="0" dirty="0">
                <a:solidFill>
                  <a:schemeClr val="tx1"/>
                </a:solidFill>
                <a:latin typeface="Arial Narrow" panose="020B0606020202030204" pitchFamily="34" charset="0"/>
              </a:rPr>
              <a:t>)?</a:t>
            </a:r>
          </a:p>
          <a:p>
            <a:pPr algn="just"/>
            <a:r>
              <a:rPr lang="pt-BR" sz="2300" b="0" dirty="0">
                <a:solidFill>
                  <a:schemeClr val="tx1"/>
                </a:solidFill>
                <a:latin typeface="Arial Narrow" panose="020B0606020202030204" pitchFamily="34" charset="0"/>
              </a:rPr>
              <a:t>- Que situações podem se tornar um mistério, um enigma a ser desvendado?</a:t>
            </a:r>
          </a:p>
          <a:p>
            <a:pPr algn="just"/>
            <a:r>
              <a:rPr lang="pt-BR" sz="2300" b="0" dirty="0">
                <a:solidFill>
                  <a:schemeClr val="tx1"/>
                </a:solidFill>
                <a:latin typeface="Arial Narrow" panose="020B0606020202030204" pitchFamily="34" charset="0"/>
              </a:rPr>
              <a:t>- Você já ouviu falar sobre Edgar Allan Poe?</a:t>
            </a:r>
            <a:endParaRPr lang="pt-BR" sz="2300" dirty="0">
              <a:solidFill>
                <a:schemeClr val="tx1"/>
              </a:solidFill>
              <a:latin typeface="Arial Narrow" panose="020B0606020202030204" pitchFamily="34" charset="0"/>
            </a:endParaRPr>
          </a:p>
        </p:txBody>
      </p:sp>
      <p:sp>
        <p:nvSpPr>
          <p:cNvPr id="6" name="Caixa de Texto 2">
            <a:extLst>
              <a:ext uri="{FF2B5EF4-FFF2-40B4-BE49-F238E27FC236}">
                <a16:creationId xmlns:a16="http://schemas.microsoft.com/office/drawing/2014/main" id="{9B001E43-DA7A-D54A-DEE2-F4BF5FFE6751}"/>
              </a:ext>
            </a:extLst>
          </p:cNvPr>
          <p:cNvSpPr txBox="1">
            <a:spLocks noChangeArrowheads="1"/>
          </p:cNvSpPr>
          <p:nvPr/>
        </p:nvSpPr>
        <p:spPr bwMode="auto">
          <a:xfrm>
            <a:off x="7383640" y="4397934"/>
            <a:ext cx="4469377" cy="665057"/>
          </a:xfrm>
          <a:prstGeom prst="rect">
            <a:avLst/>
          </a:prstGeom>
          <a:noFill/>
          <a:ln w="9525">
            <a:noFill/>
            <a:miter lim="800000"/>
            <a:headEnd/>
            <a:tailEnd/>
          </a:ln>
        </p:spPr>
        <p:txBody>
          <a:bodyPr rot="0" vert="horz" wrap="square" lIns="91440" tIns="45720" rIns="91440" bIns="45720" anchor="t" anchorCtr="0">
            <a:noAutofit/>
          </a:bodyPr>
          <a:lstStyle/>
          <a:p>
            <a:pPr algn="r">
              <a:spcAft>
                <a:spcPts val="800"/>
              </a:spcAft>
            </a:pP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https://www.palavraencantada.com.br/wp-content/uploads/2024/02/A-Evolucao-do-Genero-de-Misterio-na-Literatura-1-2.webp Acesso em: 12 maio 2026.</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82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00317" y="1008846"/>
            <a:ext cx="1159136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239205427"/>
              </p:ext>
            </p:extLst>
          </p:nvPr>
        </p:nvGraphicFramePr>
        <p:xfrm>
          <a:off x="356939" y="1643316"/>
          <a:ext cx="11451225" cy="4641533"/>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14000"/>
                        </a:lnSpc>
                      </a:pPr>
                      <a:r>
                        <a:rPr lang="pt-BR" sz="2400" b="1" kern="1200" dirty="0">
                          <a:solidFill>
                            <a:schemeClr val="tx1"/>
                          </a:solidFill>
                          <a:effectLst/>
                          <a:latin typeface="Arial Narrow" panose="020B0606020202030204" pitchFamily="34" charset="0"/>
                          <a:ea typeface="+mn-ea"/>
                          <a:cs typeface="+mn-cs"/>
                        </a:rPr>
                        <a:t>Narrativa de Enigma</a:t>
                      </a:r>
                    </a:p>
                    <a:p>
                      <a:pPr marL="0" indent="538163" algn="just">
                        <a:lnSpc>
                          <a:spcPct val="114000"/>
                        </a:lnSpc>
                      </a:pPr>
                      <a:r>
                        <a:rPr lang="pt-BR" sz="2400" b="0" kern="1200" dirty="0">
                          <a:solidFill>
                            <a:schemeClr val="tx1"/>
                          </a:solidFill>
                          <a:effectLst/>
                          <a:latin typeface="Arial Narrow" panose="020B0606020202030204" pitchFamily="34" charset="0"/>
                          <a:ea typeface="+mn-ea"/>
                          <a:cs typeface="+mn-cs"/>
                        </a:rPr>
                        <a:t>A Narrativa de Enigma é um gênero literário que desafia o leitor a decifrar um mistério ou resolver um quebra-cabeça. É um tipo de texto que desperta a curiosidade e o interesse do leitor, pois envolve a busca por pistas e a solução de um enigma. Esse gênero é amplamente utilizado em jogos, livros de mistério e até mesmo em campanhas publicitárias.</a:t>
                      </a:r>
                    </a:p>
                    <a:p>
                      <a:pPr>
                        <a:lnSpc>
                          <a:spcPct val="114000"/>
                        </a:lnSpc>
                      </a:pPr>
                      <a:r>
                        <a:rPr lang="pt-BR" sz="2400" b="1" kern="1200" dirty="0">
                          <a:solidFill>
                            <a:schemeClr val="tx1"/>
                          </a:solidFill>
                          <a:effectLst/>
                          <a:latin typeface="Arial Narrow" panose="020B0606020202030204" pitchFamily="34" charset="0"/>
                          <a:ea typeface="+mn-ea"/>
                          <a:cs typeface="+mn-cs"/>
                        </a:rPr>
                        <a:t>Características</a:t>
                      </a:r>
                    </a:p>
                    <a:p>
                      <a:pPr algn="just">
                        <a:lnSpc>
                          <a:spcPct val="114000"/>
                        </a:lnSpc>
                      </a:pPr>
                      <a:r>
                        <a:rPr lang="pt-BR" sz="2400" b="0" kern="1200" dirty="0">
                          <a:solidFill>
                            <a:schemeClr val="tx1"/>
                          </a:solidFill>
                          <a:effectLst/>
                          <a:latin typeface="Arial Narrow" panose="020B0606020202030204" pitchFamily="34" charset="0"/>
                          <a:ea typeface="+mn-ea"/>
                          <a:cs typeface="+mn-cs"/>
                        </a:rPr>
                        <a:t>- Normalmente, constituída por crime, investigação e resolução;</a:t>
                      </a:r>
                    </a:p>
                    <a:p>
                      <a:pPr algn="just">
                        <a:lnSpc>
                          <a:spcPct val="114000"/>
                        </a:lnSpc>
                      </a:pPr>
                      <a:r>
                        <a:rPr lang="pt-BR" sz="2400" b="0" kern="1200" dirty="0">
                          <a:solidFill>
                            <a:schemeClr val="tx1"/>
                          </a:solidFill>
                          <a:effectLst/>
                          <a:latin typeface="Arial Narrow" panose="020B0606020202030204" pitchFamily="34" charset="0"/>
                          <a:ea typeface="+mn-ea"/>
                          <a:cs typeface="+mn-cs"/>
                        </a:rPr>
                        <a:t>- Engenhosidade na construção da história;</a:t>
                      </a:r>
                    </a:p>
                    <a:p>
                      <a:pPr algn="just">
                        <a:lnSpc>
                          <a:spcPct val="114000"/>
                        </a:lnSpc>
                      </a:pPr>
                      <a:r>
                        <a:rPr lang="pt-BR" sz="2400" b="0" kern="1200" dirty="0">
                          <a:solidFill>
                            <a:schemeClr val="tx1"/>
                          </a:solidFill>
                          <a:effectLst/>
                          <a:latin typeface="Arial Narrow" panose="020B0606020202030204" pitchFamily="34" charset="0"/>
                          <a:ea typeface="+mn-ea"/>
                          <a:cs typeface="+mn-cs"/>
                        </a:rPr>
                        <a:t>- Exposição das pistas que levam ao “criminoso”, surpreendendo o leitor, mesmo com a solução “evidente”;</a:t>
                      </a:r>
                    </a:p>
                    <a:p>
                      <a:pPr algn="just">
                        <a:lnSpc>
                          <a:spcPct val="114000"/>
                        </a:lnSpc>
                      </a:pPr>
                      <a:r>
                        <a:rPr lang="pt-BR" sz="2400" b="0" kern="1200" dirty="0">
                          <a:solidFill>
                            <a:schemeClr val="tx1"/>
                          </a:solidFill>
                          <a:effectLst/>
                          <a:latin typeface="Arial Narrow" panose="020B0606020202030204" pitchFamily="34" charset="0"/>
                          <a:ea typeface="+mn-ea"/>
                          <a:cs typeface="+mn-cs"/>
                        </a:rPr>
                        <a:t>- Descrições detalhadas de objetos, cenários, fatos, percepções etc.;</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314233382"/>
              </p:ext>
            </p:extLst>
          </p:nvPr>
        </p:nvGraphicFramePr>
        <p:xfrm>
          <a:off x="370387" y="1195081"/>
          <a:ext cx="11451225" cy="4049078"/>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just">
                        <a:lnSpc>
                          <a:spcPct val="114000"/>
                        </a:lnSpc>
                      </a:pPr>
                      <a:r>
                        <a:rPr lang="pt-BR" sz="2400" b="0" kern="1200" dirty="0">
                          <a:solidFill>
                            <a:schemeClr val="tx1"/>
                          </a:solidFill>
                          <a:effectLst/>
                          <a:latin typeface="Arial Narrow" panose="020B0606020202030204" pitchFamily="34" charset="0"/>
                          <a:ea typeface="+mn-ea"/>
                          <a:cs typeface="+mn-cs"/>
                        </a:rPr>
                        <a:t>- Racionalidade e método são aspectos que normalmente se destacam tanto na ação do criminoso quanto na do detetive.</a:t>
                      </a:r>
                    </a:p>
                    <a:p>
                      <a:pPr>
                        <a:lnSpc>
                          <a:spcPct val="114000"/>
                        </a:lnSpc>
                      </a:pPr>
                      <a:r>
                        <a:rPr lang="pt-BR" sz="500" b="1" kern="1200" dirty="0">
                          <a:solidFill>
                            <a:schemeClr val="tx1"/>
                          </a:solidFill>
                          <a:effectLst/>
                          <a:latin typeface="Arial Narrow" panose="020B0606020202030204" pitchFamily="34" charset="0"/>
                          <a:ea typeface="+mn-ea"/>
                          <a:cs typeface="+mn-cs"/>
                        </a:rPr>
                        <a:t> </a:t>
                      </a:r>
                    </a:p>
                    <a:p>
                      <a:pPr algn="r">
                        <a:lnSpc>
                          <a:spcPct val="100000"/>
                        </a:lnSpc>
                      </a:pPr>
                      <a:r>
                        <a:rPr lang="pt-BR" sz="1300" b="0" kern="1200" dirty="0">
                          <a:solidFill>
                            <a:schemeClr val="tx1"/>
                          </a:solidFill>
                          <a:effectLst/>
                          <a:latin typeface="Arial Narrow" panose="020B0606020202030204" pitchFamily="34" charset="0"/>
                          <a:ea typeface="+mn-ea"/>
                          <a:cs typeface="+mn-cs"/>
                        </a:rPr>
                        <a:t>Disponível em: https://aulanotadez.com.br/glossario/o-que-e-genero-textual-enigma/ Acesso em: 12 abr. 2026. Adaptado.</a:t>
                      </a:r>
                    </a:p>
                    <a:p>
                      <a:pPr>
                        <a:lnSpc>
                          <a:spcPct val="114000"/>
                        </a:lnSpc>
                      </a:pPr>
                      <a:endParaRPr lang="pt-BR" sz="800" b="1" kern="1200" dirty="0">
                        <a:solidFill>
                          <a:schemeClr val="tx1"/>
                        </a:solidFill>
                        <a:effectLst/>
                        <a:latin typeface="Arial Narrow" panose="020B0606020202030204" pitchFamily="34" charset="0"/>
                        <a:ea typeface="+mn-ea"/>
                        <a:cs typeface="+mn-cs"/>
                      </a:endParaRPr>
                    </a:p>
                    <a:p>
                      <a:pPr marL="0" indent="538163" algn="just">
                        <a:lnSpc>
                          <a:spcPct val="114000"/>
                        </a:lnSpc>
                      </a:pPr>
                      <a:r>
                        <a:rPr lang="pt-BR" sz="2400" b="0" kern="1200" dirty="0">
                          <a:solidFill>
                            <a:schemeClr val="tx1"/>
                          </a:solidFill>
                          <a:effectLst/>
                          <a:latin typeface="Arial Narrow" panose="020B0606020202030204" pitchFamily="34" charset="0"/>
                          <a:ea typeface="+mn-ea"/>
                          <a:cs typeface="+mn-cs"/>
                        </a:rPr>
                        <a:t>De modo geral, pode-se dizer que a narrativa de enigma tem um único detetive, uma vítima e um culpado. O culpado não deve ser o detetive, nem alguém muito óbvio para o leitor, como a governanta, a camareira, o mordomo. Não há desenvolvimento de romances ou paixões; não há aprofundamento na descrição psicológica, apenas o suficiente para o leitor compreender a mentalidade do criminoso e, principalmente, nada pode ser explicado pelo acaso ou pelo sobrenatural. Tudo deve ser explicado de modo racional.</a:t>
                      </a:r>
                    </a:p>
                    <a:p>
                      <a:pPr algn="r">
                        <a:lnSpc>
                          <a:spcPct val="100000"/>
                        </a:lnSpc>
                      </a:pPr>
                      <a:r>
                        <a:rPr lang="pt-BR" sz="1300" b="0" kern="1200" dirty="0">
                          <a:solidFill>
                            <a:schemeClr val="tx1"/>
                          </a:solidFill>
                          <a:effectLst/>
                          <a:latin typeface="Arial Narrow" panose="020B0606020202030204" pitchFamily="34" charset="0"/>
                          <a:ea typeface="+mn-ea"/>
                          <a:cs typeface="+mn-cs"/>
                        </a:rPr>
                        <a:t>Disponível em https://educacao.uol.com.br/disciplinas/</a:t>
                      </a:r>
                      <a:r>
                        <a:rPr lang="pt-BR" sz="1300" b="0" kern="1200" dirty="0" err="1">
                          <a:solidFill>
                            <a:schemeClr val="tx1"/>
                          </a:solidFill>
                          <a:effectLst/>
                          <a:latin typeface="Arial Narrow" panose="020B0606020202030204" pitchFamily="34" charset="0"/>
                          <a:ea typeface="+mn-ea"/>
                          <a:cs typeface="+mn-cs"/>
                        </a:rPr>
                        <a:t>portugues</a:t>
                      </a:r>
                      <a:r>
                        <a:rPr lang="pt-BR" sz="1300" b="0" kern="1200" dirty="0">
                          <a:solidFill>
                            <a:schemeClr val="tx1"/>
                          </a:solidFill>
                          <a:effectLst/>
                          <a:latin typeface="Arial Narrow" panose="020B0606020202030204" pitchFamily="34" charset="0"/>
                          <a:ea typeface="+mn-ea"/>
                          <a:cs typeface="+mn-cs"/>
                        </a:rPr>
                        <a:t>/</a:t>
                      </a:r>
                      <a:r>
                        <a:rPr lang="pt-BR" sz="1300" b="0" kern="1200" dirty="0" err="1">
                          <a:solidFill>
                            <a:schemeClr val="tx1"/>
                          </a:solidFill>
                          <a:effectLst/>
                          <a:latin typeface="Arial Narrow" panose="020B0606020202030204" pitchFamily="34" charset="0"/>
                          <a:ea typeface="+mn-ea"/>
                          <a:cs typeface="+mn-cs"/>
                        </a:rPr>
                        <a:t>tecnicas-de-redacao-narracao-o-enigma.htm?cmpid</a:t>
                      </a:r>
                      <a:r>
                        <a:rPr lang="pt-BR" sz="1300" b="0" kern="1200" dirty="0">
                          <a:solidFill>
                            <a:schemeClr val="tx1"/>
                          </a:solidFill>
                          <a:effectLst/>
                          <a:latin typeface="Arial Narrow" panose="020B0606020202030204" pitchFamily="34" charset="0"/>
                          <a:ea typeface="+mn-ea"/>
                          <a:cs typeface="+mn-cs"/>
                        </a:rPr>
                        <a:t>=</a:t>
                      </a:r>
                      <a:r>
                        <a:rPr lang="pt-BR" sz="1300" b="0" kern="1200" dirty="0" err="1">
                          <a:solidFill>
                            <a:schemeClr val="tx1"/>
                          </a:solidFill>
                          <a:effectLst/>
                          <a:latin typeface="Arial Narrow" panose="020B0606020202030204" pitchFamily="34" charset="0"/>
                          <a:ea typeface="+mn-ea"/>
                          <a:cs typeface="+mn-cs"/>
                        </a:rPr>
                        <a:t>copiaecola</a:t>
                      </a:r>
                      <a:r>
                        <a:rPr lang="pt-BR" sz="1300" b="0" kern="1200" dirty="0">
                          <a:solidFill>
                            <a:schemeClr val="tx1"/>
                          </a:solidFill>
                          <a:effectLst/>
                          <a:latin typeface="Arial Narrow" panose="020B0606020202030204" pitchFamily="34" charset="0"/>
                          <a:ea typeface="+mn-ea"/>
                          <a:cs typeface="+mn-cs"/>
                        </a:rPr>
                        <a:t>. Acesso em: 12 abr. 2026. Adaptado.</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634953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31692" y="745981"/>
            <a:ext cx="11510682" cy="1154162"/>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você gosta de mistério? Quando você se depara com imagens, símbolos enigmáticos, você tem curiosidade e tenta desvendá-los? Observe a imagem e tente decifrar o que está escrito.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E80E7D74-7D8B-972D-D3CB-CDE81EE5461E}"/>
              </a:ext>
            </a:extLst>
          </p:cNvPr>
          <p:cNvSpPr txBox="1"/>
          <p:nvPr/>
        </p:nvSpPr>
        <p:spPr>
          <a:xfrm>
            <a:off x="331693" y="1965142"/>
            <a:ext cx="11510681" cy="462371"/>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Ícone&#10;&#10;Descrição gerada automaticamente">
            <a:extLst>
              <a:ext uri="{FF2B5EF4-FFF2-40B4-BE49-F238E27FC236}">
                <a16:creationId xmlns:a16="http://schemas.microsoft.com/office/drawing/2014/main" id="{53C16821-F122-A1E6-0E52-73D9F705D041}"/>
              </a:ext>
            </a:extLst>
          </p:cNvPr>
          <p:cNvPicPr>
            <a:picLocks noChangeAspect="1"/>
          </p:cNvPicPr>
          <p:nvPr/>
        </p:nvPicPr>
        <p:blipFill rotWithShape="1">
          <a:blip r:embed="rId2"/>
          <a:srcRect l="8955" t="3219" r="10810" b="3408"/>
          <a:stretch/>
        </p:blipFill>
        <p:spPr bwMode="auto">
          <a:xfrm>
            <a:off x="4096871" y="2337866"/>
            <a:ext cx="3810279" cy="3893453"/>
          </a:xfrm>
          <a:prstGeom prst="rect">
            <a:avLst/>
          </a:prstGeom>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29F8EB2F-B548-D71A-7454-63D84862150B}"/>
              </a:ext>
            </a:extLst>
          </p:cNvPr>
          <p:cNvSpPr txBox="1"/>
          <p:nvPr/>
        </p:nvSpPr>
        <p:spPr>
          <a:xfrm>
            <a:off x="3173506" y="6128038"/>
            <a:ext cx="6096000" cy="462499"/>
          </a:xfrm>
          <a:prstGeom prst="rect">
            <a:avLst/>
          </a:prstGeom>
          <a:noFill/>
        </p:spPr>
        <p:txBody>
          <a:bodyPr wrap="square">
            <a:spAutoFit/>
          </a:bodyPr>
          <a:lstStyle/>
          <a:p>
            <a:pPr algn="ctr">
              <a:lnSpc>
                <a:spcPct val="110000"/>
              </a:lnSpc>
              <a:spcAft>
                <a:spcPts val="800"/>
              </a:spcAf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Augusto de Campos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55415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31692" y="745981"/>
            <a:ext cx="11510682" cy="1862048"/>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convidamos você a ler o texto “</a:t>
            </a:r>
            <a:r>
              <a:rPr lang="pt-BR" sz="2300" b="1" i="1" dirty="0">
                <a:effectLst/>
                <a:latin typeface="Arial Narrow" panose="020B0606020202030204" pitchFamily="34" charset="0"/>
                <a:ea typeface="Aptos" panose="020B0004020202020204" pitchFamily="34" charset="0"/>
                <a:cs typeface="Times New Roman" panose="02020603050405020304" pitchFamily="18" charset="0"/>
              </a:rPr>
              <a:t>A Carta Roubada</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 Nessa narrativa, o investigador Chevalier Auguste Dupin precisa decifrar um mistério: quem teria roubado a valiosa carta de uma dama ilustre da alta cúpula parisiense? Intrigas políticas e alta sociedade, um ministro ladrão, um policial incansável e um investigador que sabe raciocinar com uma lógica diferente são as personagens desta clássica obra de Edgar Allan Poe.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0AC8CA7D-DBAF-786F-102B-422E05D06095}"/>
              </a:ext>
            </a:extLst>
          </p:cNvPr>
          <p:cNvGraphicFramePr>
            <a:graphicFrameLocks noGrp="1"/>
          </p:cNvGraphicFramePr>
          <p:nvPr>
            <p:extLst>
              <p:ext uri="{D42A27DB-BD31-4B8C-83A1-F6EECF244321}">
                <p14:modId xmlns:p14="http://schemas.microsoft.com/office/powerpoint/2010/main" val="3161911630"/>
              </p:ext>
            </p:extLst>
          </p:nvPr>
        </p:nvGraphicFramePr>
        <p:xfrm>
          <a:off x="358591" y="3781449"/>
          <a:ext cx="11501717" cy="1493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Edgar Allan Poe é considerado, ao lado de Júlio Verne, um dos precursores da literatura de ficção científica e fantástica modernas. Algumas de suas histórias, como “A carta roubada”, “Os crimes da rua Morgue” e “O mistério de Maria Roget” figuram entre as primeiras obras reconhecidas como policiais e, de acordo com muitos, marcam o início da verdadeira literatura norte-americana.</a:t>
                      </a:r>
                      <a:endParaRPr lang="pt-BR" sz="2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1290612B-9814-405A-A072-DD0229618CC4}"/>
              </a:ext>
            </a:extLst>
          </p:cNvPr>
          <p:cNvPicPr>
            <a:picLocks noChangeAspect="1"/>
          </p:cNvPicPr>
          <p:nvPr/>
        </p:nvPicPr>
        <p:blipFill rotWithShape="1">
          <a:blip r:embed="rId2">
            <a:extLst>
              <a:ext uri="{28A0092B-C50C-407E-A947-70E740481C1C}">
                <a14:useLocalDpi xmlns:a14="http://schemas.microsoft.com/office/drawing/2010/main" val="0"/>
              </a:ext>
            </a:extLst>
          </a:blip>
          <a:srcRect t="9756" r="2349" b="9754"/>
          <a:stretch>
            <a:fillRect/>
          </a:stretch>
        </p:blipFill>
        <p:spPr bwMode="auto">
          <a:xfrm>
            <a:off x="331692" y="2773054"/>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76370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9A0A056-D649-C917-9CE5-7B7FBFB34722}"/>
              </a:ext>
            </a:extLst>
          </p:cNvPr>
          <p:cNvSpPr txBox="1"/>
          <p:nvPr/>
        </p:nvSpPr>
        <p:spPr>
          <a:xfrm>
            <a:off x="367553" y="869506"/>
            <a:ext cx="11412071" cy="1738938"/>
          </a:xfrm>
          <a:prstGeom prst="rect">
            <a:avLst/>
          </a:prstGeom>
          <a:noFill/>
        </p:spPr>
        <p:txBody>
          <a:bodyPr wrap="square">
            <a:spAutoFit/>
          </a:bodyPr>
          <a:lstStyle/>
          <a:p>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15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5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00" b="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Carta Roubada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Edgar Allan Poe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A CARTA ROUBADA – Conto Contado">
            <a:extLst>
              <a:ext uri="{FF2B5EF4-FFF2-40B4-BE49-F238E27FC236}">
                <a16:creationId xmlns:a16="http://schemas.microsoft.com/office/drawing/2014/main" id="{879BE636-EF6B-68C7-E771-90C11694C8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553" y="2738381"/>
            <a:ext cx="4195482" cy="2921729"/>
          </a:xfrm>
          <a:prstGeom prst="rect">
            <a:avLst/>
          </a:prstGeom>
          <a:noFill/>
          <a:ln>
            <a:noFill/>
          </a:ln>
        </p:spPr>
      </p:pic>
      <p:sp>
        <p:nvSpPr>
          <p:cNvPr id="8" name="CaixaDeTexto 7">
            <a:extLst>
              <a:ext uri="{FF2B5EF4-FFF2-40B4-BE49-F238E27FC236}">
                <a16:creationId xmlns:a16="http://schemas.microsoft.com/office/drawing/2014/main" id="{A01648C1-2DD9-312A-E8F2-D93744172CB7}"/>
              </a:ext>
            </a:extLst>
          </p:cNvPr>
          <p:cNvSpPr txBox="1"/>
          <p:nvPr/>
        </p:nvSpPr>
        <p:spPr>
          <a:xfrm>
            <a:off x="367553" y="5660110"/>
            <a:ext cx="4195482" cy="692497"/>
          </a:xfrm>
          <a:prstGeom prst="rect">
            <a:avLst/>
          </a:prstGeom>
          <a:noFill/>
        </p:spPr>
        <p:txBody>
          <a:bodyPr wrap="square">
            <a:spAutoFit/>
          </a:bodyPr>
          <a:lstStyle/>
          <a:p>
            <a:r>
              <a:rPr lang="pt-BR" sz="1300" kern="0" dirty="0">
                <a:effectLst/>
                <a:latin typeface="Arial Narrow" panose="020B0606020202030204" pitchFamily="34" charset="0"/>
                <a:ea typeface="Aptos" panose="020B0004020202020204" pitchFamily="34" charset="0"/>
                <a:cs typeface="Times New Roman" panose="02020603050405020304" pitchFamily="18" charset="0"/>
              </a:rPr>
              <a:t>Imagem disponível em: https://i0.wp.com/contocontado.com/</a:t>
            </a:r>
            <a:r>
              <a:rPr lang="pt-BR" sz="1300" kern="0" dirty="0" err="1">
                <a:effectLst/>
                <a:latin typeface="Arial Narrow" panose="020B0606020202030204" pitchFamily="34" charset="0"/>
                <a:ea typeface="Aptos" panose="020B0004020202020204" pitchFamily="34" charset="0"/>
                <a:cs typeface="Times New Roman" panose="02020603050405020304" pitchFamily="18" charset="0"/>
              </a:rPr>
              <a:t>wp-content</a:t>
            </a:r>
            <a:r>
              <a:rPr lang="pt-BR" sz="1300" kern="0" dirty="0">
                <a:effectLst/>
                <a:latin typeface="Arial Narrow" panose="020B0606020202030204" pitchFamily="34" charset="0"/>
                <a:ea typeface="Aptos" panose="020B0004020202020204" pitchFamily="34" charset="0"/>
                <a:cs typeface="Times New Roman" panose="02020603050405020304" pitchFamily="18" charset="0"/>
              </a:rPr>
              <a:t>/uploads/2022/03/68d0fdb434b9b37459c4ac5608c55f60.jpg?fit=570%2C397&amp;ssl=1. Acesso em: 25 maio 2026.</a:t>
            </a:r>
            <a:endParaRPr lang="pt-BR" sz="1300" dirty="0"/>
          </a:p>
        </p:txBody>
      </p:sp>
      <p:sp>
        <p:nvSpPr>
          <p:cNvPr id="10" name="CaixaDeTexto 9">
            <a:extLst>
              <a:ext uri="{FF2B5EF4-FFF2-40B4-BE49-F238E27FC236}">
                <a16:creationId xmlns:a16="http://schemas.microsoft.com/office/drawing/2014/main" id="{E046A219-DCE2-7E0D-A9D7-E21B73A9EB3E}"/>
              </a:ext>
            </a:extLst>
          </p:cNvPr>
          <p:cNvSpPr txBox="1"/>
          <p:nvPr/>
        </p:nvSpPr>
        <p:spPr>
          <a:xfrm>
            <a:off x="4625788" y="2738381"/>
            <a:ext cx="7153836" cy="3631763"/>
          </a:xfrm>
          <a:prstGeom prst="rect">
            <a:avLst/>
          </a:prstGeom>
          <a:noFill/>
        </p:spPr>
        <p:txBody>
          <a:bodyPr wrap="square">
            <a:spAutoFit/>
          </a:bodyPr>
          <a:lstStyle/>
          <a:p>
            <a:pPr indent="538163" algn="just" fontAlgn="base"/>
            <a:r>
              <a:rPr lang="pt-BR" sz="2300" dirty="0">
                <a:effectLst/>
                <a:latin typeface="Arial Narrow" panose="020B0606020202030204" pitchFamily="34" charset="0"/>
                <a:ea typeface="Times New Roman" panose="02020603050405020304" pitchFamily="18" charset="0"/>
                <a:cs typeface="Arial" panose="020B0604020202020204" pitchFamily="34" charset="0"/>
              </a:rPr>
              <a:t>Em Paris, logo após o cair de uma noite tormentosa do outono de 18..., eu estava desfrutando o duplo prazer da meditação e de um cachimbo de espuma-do-mar em companhia do meu amigo C. Auguste Dupin, em sua pequena biblioteca, ou gabinete de leitura, </a:t>
            </a:r>
            <a:r>
              <a:rPr lang="pt-BR" sz="2300" dirty="0" err="1">
                <a:effectLst/>
                <a:latin typeface="Arial Narrow" panose="020B0606020202030204" pitchFamily="34" charset="0"/>
                <a:ea typeface="Times New Roman" panose="02020603050405020304" pitchFamily="18" charset="0"/>
                <a:cs typeface="Arial" panose="020B0604020202020204" pitchFamily="34" charset="0"/>
              </a:rPr>
              <a:t>au</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a:t>
            </a:r>
            <a:r>
              <a:rPr lang="pt-BR" sz="2300" dirty="0" err="1">
                <a:effectLst/>
                <a:latin typeface="Arial Narrow" panose="020B0606020202030204" pitchFamily="34" charset="0"/>
                <a:ea typeface="Times New Roman" panose="02020603050405020304" pitchFamily="18" charset="0"/>
                <a:cs typeface="Arial" panose="020B0604020202020204" pitchFamily="34" charset="0"/>
              </a:rPr>
              <a:t>troisième</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nº 33, rua </a:t>
            </a:r>
            <a:r>
              <a:rPr lang="pt-BR" sz="2300" dirty="0" err="1">
                <a:effectLst/>
                <a:latin typeface="Arial Narrow" panose="020B0606020202030204" pitchFamily="34" charset="0"/>
                <a:ea typeface="Times New Roman" panose="02020603050405020304" pitchFamily="18" charset="0"/>
                <a:cs typeface="Arial" panose="020B0604020202020204" pitchFamily="34" charset="0"/>
              </a:rPr>
              <a:t>Dunôt</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a:t>
            </a:r>
            <a:r>
              <a:rPr lang="pt-BR" sz="2300" dirty="0" err="1">
                <a:effectLst/>
                <a:latin typeface="Arial Narrow" panose="020B0606020202030204" pitchFamily="34" charset="0"/>
                <a:ea typeface="Times New Roman" panose="02020603050405020304" pitchFamily="18" charset="0"/>
                <a:cs typeface="Arial" panose="020B0604020202020204" pitchFamily="34" charset="0"/>
              </a:rPr>
              <a:t>Fauborg</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Saint-Germain. Fazia ao menos uma hora que mantínhamos silêncio profundo, enquanto cada um de nós, para qualquer observador eventual, podia parecer propositada e exclusivamente ocupado com os anéis de fumaça rodopiantes que empesteavam o ar do cômodo. Eu, porém, estava discutindo</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1120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E046A219-DCE2-7E0D-A9D7-E21B73A9EB3E}"/>
              </a:ext>
            </a:extLst>
          </p:cNvPr>
          <p:cNvSpPr txBox="1"/>
          <p:nvPr/>
        </p:nvSpPr>
        <p:spPr>
          <a:xfrm>
            <a:off x="340659" y="927510"/>
            <a:ext cx="11510681" cy="5401479"/>
          </a:xfrm>
          <a:prstGeom prst="rect">
            <a:avLst/>
          </a:prstGeom>
          <a:noFill/>
        </p:spPr>
        <p:txBody>
          <a:bodyPr wrap="square">
            <a:spAutoFit/>
          </a:bodyPr>
          <a:lstStyle/>
          <a:p>
            <a:pPr algn="just" fontAlgn="base"/>
            <a:r>
              <a:rPr lang="pt-BR" sz="2300" dirty="0">
                <a:effectLst/>
                <a:latin typeface="Arial Narrow" panose="020B0606020202030204" pitchFamily="34" charset="0"/>
                <a:ea typeface="Times New Roman" panose="02020603050405020304" pitchFamily="18" charset="0"/>
                <a:cs typeface="Arial" panose="020B0604020202020204" pitchFamily="34" charset="0"/>
              </a:rPr>
              <a:t>comigo mesmo certos assuntos que tinham constituído mais cedo o objeto de nossa conversa naquela noite; refiro-me ao caso da rua Morgue e ao mistério que envolvia o assassinato de Maria Roget. Estava refletindo sobre a espécie de relação que existia entre os dois casos, quando a porta do nosso apartamento abriu e deu passagem ao nosso velho conhecido, Monsieur G., chefe da polícia de Paris.</a:t>
            </a:r>
          </a:p>
          <a:p>
            <a:pPr indent="538163" algn="just" fontAlgn="base"/>
            <a:r>
              <a:rPr lang="pt-BR" sz="2300" dirty="0">
                <a:effectLst/>
                <a:latin typeface="Arial Narrow" panose="020B0606020202030204" pitchFamily="34" charset="0"/>
                <a:ea typeface="Times New Roman" panose="02020603050405020304" pitchFamily="18" charset="0"/>
                <a:cs typeface="Arial" panose="020B0604020202020204" pitchFamily="34" charset="0"/>
              </a:rPr>
              <a:t>Nós o saudamos cordialmente, pois o homem era quase tão divertido quanto desprezível e fazia muitos anos que não o víamos. Estávamos sentados na escuridão, e Dupin se levantou para acender a luz, mas voltou a sentar sem acendê-la, depois que G. declarou ter vindo para nos consultar ou, melhor, para pedir a opinião do meu amigo sobre um assunto oficial que tinha gerado muito transtorno.</a:t>
            </a:r>
            <a:endParaRPr lang="pt-BR" sz="2300" dirty="0">
              <a:effectLst/>
              <a:latin typeface="Arial Narrow" panose="020B0606020202030204" pitchFamily="34" charset="0"/>
              <a:ea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Se for algum assunto que exige reflexão — observou Dupin, abstendo-se de acender o pavio —, nós o examinaremos melhor no escuro.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Essa é mais uma de suas ideias excêntricas — disse o chefe de polícia, que costumava chamar de excêntrico tudo o que estivesse além de seu alcance e, assim, vivia no meio de uma legião de “excentricidades”.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É, sim — concordou Dupin, oferecendo um cachimbo ao seu visitante e empurrando uma cadeira confortável na direção dele.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77044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1F07FD-5791-53C7-A2D4-0B81D756B24C}"/>
              </a:ext>
            </a:extLst>
          </p:cNvPr>
          <p:cNvSpPr txBox="1"/>
          <p:nvPr/>
        </p:nvSpPr>
        <p:spPr>
          <a:xfrm>
            <a:off x="398929" y="895329"/>
            <a:ext cx="11394141" cy="5401479"/>
          </a:xfrm>
          <a:prstGeom prst="rect">
            <a:avLst/>
          </a:prstGeom>
          <a:noFill/>
        </p:spPr>
        <p:txBody>
          <a:bodyPr wrap="square">
            <a:spAutoFit/>
          </a:bodyPr>
          <a:lstStyle/>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 qual é a dificuldade agora? — perguntei. — Nada mais do gênero assassinato, espero.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Oh, não, nada dessa natureza. O fato é que o assunto é realmente muito simples, e não tenho dúvida de que podemos lidar nós mesmos com ele satisfatoriamente bem. Mas é que imaginei que Dupin gostaria de ouvir os detalhes do caso, que é tão excessivamente </a:t>
            </a:r>
            <a:r>
              <a:rPr lang="pt-BR" sz="2300" i="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esquisito</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Simples e esquisito — disse Dupin.</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Pois é isso e não exatamente isso, tampouco. O fato é que ficamos um tanto intrigados porque o caso é tão simples e, no entanto, nos deixa totalmente desnorteados.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Talvez o mistério seja um pouco </a:t>
            </a:r>
            <a:r>
              <a:rPr lang="pt-BR" sz="2300"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fácil demais</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disse Dupin.</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Oh, bom Deus! Quem já ouviu ideia semelhante?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Um pouco </a:t>
            </a:r>
            <a:r>
              <a:rPr lang="pt-BR" sz="2300"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óbvio demais</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Mas o que, afinal, é o caso em questão? — perguntei.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Bem, vou lhes contar — respondeu o chefe de polícia, enquanto soltava uma baforada longa, firme e contemplativa e se ajeitava em sua cadeira. — Vou lhes contar com poucas palavras. Mas, antes</a:t>
            </a:r>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24570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1F07FD-5791-53C7-A2D4-0B81D756B24C}"/>
              </a:ext>
            </a:extLst>
          </p:cNvPr>
          <p:cNvSpPr txBox="1"/>
          <p:nvPr/>
        </p:nvSpPr>
        <p:spPr>
          <a:xfrm>
            <a:off x="398929" y="895329"/>
            <a:ext cx="11394141" cy="5401479"/>
          </a:xfrm>
          <a:prstGeom prst="rect">
            <a:avLst/>
          </a:prstGeom>
          <a:noFill/>
        </p:spPr>
        <p:txBody>
          <a:bodyPr wrap="square">
            <a:spAutoFit/>
          </a:bodyPr>
          <a:lstStyle/>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 começar, deixe-me avisá-los de que se trata de um caso que exige o mais absoluto sigilo e que eu provavelmente perderia o posto que agora ocupo se fosse divulgado que o confiei a alguém.</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Prossiga — pedi.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Ou não — disse Dupin.</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Pois bem: recebi informação confidencial, de alta fonte, de que certo documento da maior importância foi roubado dos aposentos reais. Sabe-se quem é o indivíduo que o roubou, não há dúvida quanto a isso, ele foi visto apanhando-o. Também se sabe que ele o conserva em sua posse.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Como é que se sabe? — perguntou Dupin.</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Pode-se inferir claramente — respondeu o chefe de polícia — pela natureza do documento e pela não ocorrência de certos efeitos que surgiriam imediatamente se o documento saísse das mãos do ladrão, isto é, se ele o empregasse como planeja empregá-lo ao final.</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Seja um pouco mais explícito — pedi.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Bem, posso arriscar dizer, quando muito, que o documento dá a seu portador certo poder em certo ambiente onde tal poder é de imenso valor.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homem tinha a mania do jargão diplomático.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93522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1F07FD-5791-53C7-A2D4-0B81D756B24C}"/>
              </a:ext>
            </a:extLst>
          </p:cNvPr>
          <p:cNvSpPr txBox="1"/>
          <p:nvPr/>
        </p:nvSpPr>
        <p:spPr>
          <a:xfrm>
            <a:off x="398929" y="895329"/>
            <a:ext cx="11394141" cy="5401479"/>
          </a:xfrm>
          <a:prstGeom prst="rect">
            <a:avLst/>
          </a:prstGeom>
          <a:noFill/>
        </p:spPr>
        <p:txBody>
          <a:bodyPr wrap="square">
            <a:spAutoFit/>
          </a:bodyPr>
          <a:lstStyle/>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Ainda assim não entendo muito bem — disse Dupin.</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Não? Bem, a revelação do documento a uma terceira pessoa, cujo nome não declinarei, poria em causa a honra de uma personagem da mais elevada estirpe, e esse fato dá ao portador do documento um poder sobre a ilustre personagem, cuja honra e tranquilidade ficam assim ameaçadas.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Mas esse poder — interpus — dependeria de o ladrão saber que a pessoa roubada sabe do roubo. Quem se atreveria…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ladrão — disse G. — é o ministro D., que se atreve a tudo, a fazer tanto as coisas dignas como as indignas de um homem. O método do roubo não foi apenas engenhoso, mas ousado. O documento em questão, uma carta, na verdade, tinha sido recebida pela personagem vítima do furto quando esta se encontrava sozinha no toucador real.</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Cerca de um mês depois, ele nos fez outra visita e nos encontrou ocupados tanto quanto antes. Pegou um cachimbo e uma cadeira e entabulou uma conversa banal. Por fim, eu disse: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E então, chefe G., e o caso da carta roubada? Suponho que a esta altura o senhor tenha se convencido de que não há como ser mais astuto que o ministro.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93257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1F07FD-5791-53C7-A2D4-0B81D756B24C}"/>
              </a:ext>
            </a:extLst>
          </p:cNvPr>
          <p:cNvSpPr txBox="1"/>
          <p:nvPr/>
        </p:nvSpPr>
        <p:spPr>
          <a:xfrm>
            <a:off x="398929" y="895329"/>
            <a:ext cx="11394141" cy="5401479"/>
          </a:xfrm>
          <a:prstGeom prst="rect">
            <a:avLst/>
          </a:prstGeom>
          <a:noFill/>
        </p:spPr>
        <p:txBody>
          <a:bodyPr wrap="square">
            <a:spAutoFit/>
          </a:bodyPr>
          <a:lstStyle/>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Raios partam o ministro! Entretanto, fiz, sim, o exame conforme Dupin sugeriu… Mas foi todo um trabalho perdido, como eu já sabia.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De quanto você disse que era mesmo a recompensa? — perguntou Dupin.</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Bem, uma quantia considerável… uma recompensa muito generosa. Não gostaria de dizer quanto, exatamente, mas uma coisa direi: não me importaria de dar cinquenta mil francos do meu bolso a qualquer pessoa que conseguisse aquela carta.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Neste caso — retrucou Dupin, abrindo uma gaveta e tirando de lá um bloco —, o senhor já pode preencher em meu nome uma nota promissória no valor mencionado. Quando tiver assinado, eu lhe entrego a carta.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Fiquei estupefato. O chefe de polícia pareceu fulminado por um raio. Por alguns instantes permaneceu mudo e imóvel, fitando incrédulo o meu amigo, com olhos que pareciam saltar para fora das órbitas.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Logo, aparentemente recuperando os sentidos em alguma medida, apanhou uma pena e, após várias pausas e olhares vagos, acabou de preencher e assinar uma promissória de cinquenta mil francos</a:t>
            </a:r>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2923427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1F07FD-5791-53C7-A2D4-0B81D756B24C}"/>
              </a:ext>
            </a:extLst>
          </p:cNvPr>
          <p:cNvSpPr txBox="1"/>
          <p:nvPr/>
        </p:nvSpPr>
        <p:spPr>
          <a:xfrm>
            <a:off x="398929" y="895329"/>
            <a:ext cx="11394141" cy="5401479"/>
          </a:xfrm>
          <a:prstGeom prst="rect">
            <a:avLst/>
          </a:prstGeom>
          <a:noFill/>
        </p:spPr>
        <p:txBody>
          <a:bodyPr wrap="square">
            <a:spAutoFit/>
          </a:bodyPr>
          <a:lstStyle/>
          <a:p>
            <a:pPr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 a passou a Dupin por cima da mesa. Este a examinou cuidadosamente e a colocou em sua caderneta de bolso. Em seguida, destrancou uma escrivaninha, tirou de lá uma carta e a deu ao chefe de polícia.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agente da lei agarrou-a num verdadeiro transe de júbilo, lançou um rápido olhar sobre o conteúdo e, então, saltando e cambaleando até a porta, saiu por fim a correr, sem a menor cerimônia, para fora da sala e da casa, sem ter pronunciado uma única sílaba desde que Dupin lhe pedira para assinar a promissória.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Quando ele desapareceu, meu amigo começou a dar algumas explicações.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polícia de Paris — disse ele — é extremamente capaz a seu modo. Eles são perseverantes, engenhosos, astutos e têm o total conhecimento daquilo que seus principais deveres exigem. Assim, quando G. detalhou para nós seu modo de inspecionar a residência do ministro D., tive absoluta certeza de que ele fizera uma investigação satisfatória… na medida de suas possibilidades.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se a carta roubada tivesse sido escondida em qualquer lugar dentro dos limites da investigação do chefe de polícia… em outras palavras, se o princípio de sua ocultação estivesse compreendido dentro dos princípios do chefe de polícia, sua descoberta teria sido coisa absolutamente certa. Esse funcionário, porém, se deixou ludibriar inteiramente, e a fonte original de seu fracasso reside na suposição de que o</a:t>
            </a:r>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737534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1F07FD-5791-53C7-A2D4-0B81D756B24C}"/>
              </a:ext>
            </a:extLst>
          </p:cNvPr>
          <p:cNvSpPr txBox="1"/>
          <p:nvPr/>
        </p:nvSpPr>
        <p:spPr>
          <a:xfrm>
            <a:off x="398929" y="895329"/>
            <a:ext cx="11394141" cy="1200329"/>
          </a:xfrm>
          <a:prstGeom prst="rect">
            <a:avLst/>
          </a:prstGeom>
          <a:noFill/>
        </p:spPr>
        <p:txBody>
          <a:bodyPr wrap="square">
            <a:spAutoFit/>
          </a:bodyPr>
          <a:lstStyle/>
          <a:p>
            <a:pPr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ministro é um tolo, porque adquiriu renome como poeta. Todos os tolos são poetas, isso o chefe de polícia sente, e sua única culpa é a </a:t>
            </a:r>
            <a:r>
              <a:rPr lang="pt-BR" sz="2300" i="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non </a:t>
            </a:r>
            <a:r>
              <a:rPr lang="pt-BR" sz="2300" i="1"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distributio</a:t>
            </a:r>
            <a:r>
              <a:rPr lang="pt-BR" sz="2300" i="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300" i="1"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medii</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ao inferir, daí, que todos os poetas são tolos.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1000" dirty="0">
                <a:effectLst/>
                <a:latin typeface="Arial Narrow" panose="020B0606020202030204" pitchFamily="34" charset="0"/>
                <a:ea typeface="Aptos" panose="020B0004020202020204" pitchFamily="34" charset="0"/>
                <a:cs typeface="Arial" panose="020B0604020202020204" pitchFamily="34" charset="0"/>
              </a:rPr>
              <a:t> </a:t>
            </a:r>
            <a:endParaRPr lang="pt-BR" sz="1000" dirty="0">
              <a:effectLst/>
              <a:latin typeface="Arial Narrow" panose="020B0606020202030204" pitchFamily="34" charset="0"/>
              <a:ea typeface="Aptos" panose="020B0004020202020204" pitchFamily="34" charset="0"/>
              <a:cs typeface="Times New Roman" panose="02020603050405020304" pitchFamily="18" charset="0"/>
            </a:endParaRPr>
          </a:p>
          <a:p>
            <a:pPr algn="r" fontAlgn="base"/>
            <a:r>
              <a:rPr lang="pt-BR" sz="1600" dirty="0">
                <a:effectLst/>
                <a:latin typeface="Arial Narrow" panose="020B0606020202030204" pitchFamily="34" charset="0"/>
                <a:ea typeface="Times New Roman" panose="02020603050405020304" pitchFamily="18" charset="0"/>
                <a:cs typeface="Arial" panose="020B0604020202020204" pitchFamily="34" charset="0"/>
              </a:rPr>
              <a:t>(Em Leituras de escritor, Ana Maria Machado (org.). São Paulo: Edições SM, 2008, pp. 11-26)</a:t>
            </a:r>
            <a:endParaRPr lang="pt-BR" sz="1600" dirty="0">
              <a:effectLst/>
              <a:latin typeface="Arial Narrow" panose="020B0606020202030204" pitchFamily="34" charset="0"/>
              <a:ea typeface="Times New Roman" panose="02020603050405020304" pitchFamily="18" charset="0"/>
            </a:endParaRPr>
          </a:p>
        </p:txBody>
      </p:sp>
      <p:sp>
        <p:nvSpPr>
          <p:cNvPr id="4" name="CaixaDeTexto 3">
            <a:extLst>
              <a:ext uri="{FF2B5EF4-FFF2-40B4-BE49-F238E27FC236}">
                <a16:creationId xmlns:a16="http://schemas.microsoft.com/office/drawing/2014/main" id="{F1A9401E-3521-B2AF-684D-9A15B0C4C7E2}"/>
              </a:ext>
            </a:extLst>
          </p:cNvPr>
          <p:cNvSpPr txBox="1"/>
          <p:nvPr/>
        </p:nvSpPr>
        <p:spPr>
          <a:xfrm>
            <a:off x="398929" y="2225867"/>
            <a:ext cx="11394141" cy="4339650"/>
          </a:xfrm>
          <a:prstGeom prst="rect">
            <a:avLst/>
          </a:prstGeom>
          <a:noFill/>
        </p:spPr>
        <p:txBody>
          <a:bodyPr wrap="square">
            <a:spAutoFit/>
          </a:bodyPr>
          <a:lstStyle/>
          <a:p>
            <a:pPr indent="269875"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agora, depois da discussão em grupo, responda as atividades sob a orientação do seu(sua) professor(a). Pense que identificar o tema de um texto é uma “habilidade bem complexa”, pois exige uma série de tarefas cognitivas para chegar ao tema em torno do qual foi desenvolvido o texto. Para facilitar, você pode seguir alguns passos, como: Ler o texto todo atentamente para entender o assunto/tema geral. Procurar em todo o texto palavras/ideias/expressões-chave que dialogam com o tema, que se repetem, que retomam (elas são pistas importantes). Pergunte-se “O texto fala, principalmente, sobre o quê?” (Isso para focalizar a mensagem central/principal). Analise o título e a introdução que normalmente fornecem pistas sobre o tema. Resuma o texto em uma única frase, pois essa frase revelará o tema de modo direto. Fique atento também à progressão temática </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(é a forma como um tema central é desenvolvido ao longo do texto, com informações novas e relacionadas a ele) e à progressão textual (é o modo como essas ideias são apresentadas e conectadas/ligadas).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89735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5511509"/>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300" b="1"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Arial" panose="020B0604020202020204" pitchFamily="34" charset="0"/>
              </a:rPr>
              <a:t>A narrativa de enigma se desenvolve a partir de um crime cometido, e o leitor acompanha todos os procedimentos da investigação, por meio do olhar do narrador.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Arial" panose="020B0604020202020204" pitchFamily="34" charset="0"/>
              </a:rPr>
              <a:t>a) No texto “A Carta Roubada”, qual é o assunto/tema da história?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0000"/>
              </a:lnSpc>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Quais são as palavras/expressões-chave que confirmam o tema/assunto do texto?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0000"/>
              </a:lnSpc>
              <a:tabLst>
                <a:tab pos="450215" algn="l"/>
              </a:tabLs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narrativa de enigma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(ou literatura policial clássica) é um gênero textual focado na investigação de um crime ou mistério. O enredo desafia o leitor a decifrar a identidade do culpado junto com o protagonista, utilizando pistas e dedução lógica. Sobre as características do gênero textual narrativa de enigma, q</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uais estão presentes no texto “</a:t>
            </a:r>
            <a:r>
              <a:rPr lang="pt-BR" sz="2300" i="1" dirty="0">
                <a:effectLst/>
                <a:latin typeface="Arial Narrow" panose="020B0606020202030204" pitchFamily="34" charset="0"/>
                <a:ea typeface="Times New Roman" panose="02020603050405020304" pitchFamily="18" charset="0"/>
                <a:cs typeface="Times New Roman" panose="02020603050405020304" pitchFamily="18" charset="0"/>
              </a:rPr>
              <a:t>A Carta Roubada</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A presença de um mistério.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A investigação policial.</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O detetive inteligente.</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O clima de suspense.</a:t>
            </a:r>
          </a:p>
        </p:txBody>
      </p:sp>
    </p:spTree>
    <p:extLst>
      <p:ext uri="{BB962C8B-B14F-4D97-AF65-F5344CB8AC3E}">
        <p14:creationId xmlns:p14="http://schemas.microsoft.com/office/powerpoint/2010/main" val="1915934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2409186"/>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4</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Em “</a:t>
            </a:r>
            <a:r>
              <a:rPr lang="pt-BR" sz="2300" i="1" dirty="0">
                <a:effectLst/>
                <a:latin typeface="Arial Narrow" panose="020B0606020202030204" pitchFamily="34" charset="0"/>
                <a:ea typeface="Aptos" panose="020B0004020202020204" pitchFamily="34" charset="0"/>
                <a:cs typeface="Times New Roman" panose="02020603050405020304" pitchFamily="18" charset="0"/>
              </a:rPr>
              <a:t>A Carta Roubada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investigador C. Auguste Dupin precisa decifrar um mistério: quem teria roubado a valiosa carta de uma dama ilustre da alta cúpula parisiense? Intrigas políticas e alta sociedade, um ladrão, um policial incansável e um investigador que sabe raciocinar com uma lógica diferente são os elementos importantes desta clássica obra.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Na narrativa, há um trecho em que o narrador anuncia ao leitor que vai contar algo misterioso. Qual é esse trecho?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16802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350526324"/>
              </p:ext>
            </p:extLst>
          </p:nvPr>
        </p:nvGraphicFramePr>
        <p:xfrm>
          <a:off x="358591" y="1226509"/>
          <a:ext cx="11501717" cy="18059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250" b="0" kern="1200" dirty="0">
                          <a:solidFill>
                            <a:schemeClr val="tx1"/>
                          </a:solidFill>
                          <a:effectLst/>
                          <a:latin typeface="Arial Narrow" panose="020B0606020202030204" pitchFamily="34" charset="0"/>
                          <a:ea typeface="+mn-ea"/>
                          <a:cs typeface="+mn-cs"/>
                        </a:rPr>
                        <a:t>O </a:t>
                      </a:r>
                      <a:r>
                        <a:rPr lang="pt-BR" sz="2250" b="1" kern="1200" dirty="0">
                          <a:solidFill>
                            <a:schemeClr val="tx1"/>
                          </a:solidFill>
                          <a:effectLst/>
                          <a:latin typeface="Arial Narrow" panose="020B0606020202030204" pitchFamily="34" charset="0"/>
                          <a:ea typeface="+mn-ea"/>
                          <a:cs typeface="+mn-cs"/>
                        </a:rPr>
                        <a:t>foco narrativo</a:t>
                      </a:r>
                      <a:r>
                        <a:rPr lang="pt-BR" sz="2250" b="0" kern="1200" dirty="0">
                          <a:solidFill>
                            <a:schemeClr val="tx1"/>
                          </a:solidFill>
                          <a:effectLst/>
                          <a:latin typeface="Arial Narrow" panose="020B0606020202030204" pitchFamily="34" charset="0"/>
                          <a:ea typeface="+mn-ea"/>
                          <a:cs typeface="+mn-cs"/>
                        </a:rPr>
                        <a:t>, nas narrativas de enigma, pode ser em 1ª ou 3ª pessoa. A escolha pelo foco em 1ª pessoa é o que acontece com mais frequência nesse gênero textual, pois o narrador assume a condição de personagem, envolvendo-se com a história. É ele quem se coloca na posição de detetive, apresentando ao leitor os detalhes sobre os acontecimentos, ou, ainda, dando pistas concretas que um narrador observador, por exemplo, não percebe.</a:t>
                      </a:r>
                      <a:endParaRPr lang="pt-BR" sz="225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5669A28-816E-D1CD-55F5-4BAA663D3903}"/>
              </a:ext>
            </a:extLst>
          </p:cNvPr>
          <p:cNvSpPr txBox="1"/>
          <p:nvPr/>
        </p:nvSpPr>
        <p:spPr>
          <a:xfrm>
            <a:off x="345141" y="3184293"/>
            <a:ext cx="11501717" cy="3477875"/>
          </a:xfrm>
          <a:prstGeom prst="rect">
            <a:avLst/>
          </a:prstGeom>
          <a:noFill/>
        </p:spPr>
        <p:txBody>
          <a:bodyPr wrap="square">
            <a:spAutoFit/>
          </a:bodyPr>
          <a:lstStyle/>
          <a:p>
            <a:pPr algn="just"/>
            <a:r>
              <a:rPr lang="pt-BR" sz="225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5</a:t>
            </a:r>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Na narrativa, há uma voz de quem conta a história, narrador, que pode estar em 1ª pessoa ou 3ª pessoa </a:t>
            </a:r>
            <a:r>
              <a:rPr lang="pt-BR" sz="225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(foco narrativo</a:t>
            </a:r>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Esse narrador pode ser uma personagem da história (narrador em 1ª pessoa), alguém de fora da história, que apenas observa os acontecimentos (narrador em 3ª pessoa, observador), ou alguém de fora da história que sabe tudo sobre a história e as personagens (também narrador em 3ª pessoa, onisciente).</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50" dirty="0">
                <a:effectLst/>
                <a:latin typeface="Arial Narrow" panose="020B0606020202030204" pitchFamily="34" charset="0"/>
                <a:ea typeface="Aptos" panose="020B0004020202020204" pitchFamily="34" charset="0"/>
                <a:cs typeface="Arial" panose="020B0604020202020204" pitchFamily="34" charset="0"/>
              </a:rPr>
              <a:t>a) Na narrativa “A Carta Roubada”, o narrador é observador ou atua como personagem? Os fatos são narrados em 1ª ou 3ª pessoa? </a:t>
            </a:r>
            <a:r>
              <a:rPr lang="pt-BR" sz="2250" dirty="0">
                <a:effectLst/>
                <a:latin typeface="Arial Narrow" panose="020B0606020202030204" pitchFamily="34" charset="0"/>
                <a:ea typeface="Aptos" panose="020B0004020202020204" pitchFamily="34" charset="0"/>
                <a:cs typeface="Times New Roman" panose="02020603050405020304" pitchFamily="18" charset="0"/>
              </a:rPr>
              <a:t>Transcreva, do texto, trechos que justifiquem sua resposta.</a:t>
            </a:r>
          </a:p>
          <a:p>
            <a:pPr algn="just"/>
            <a:r>
              <a:rPr lang="pt-BR" sz="1500" dirty="0">
                <a:effectLst/>
                <a:latin typeface="Arial Narrow" panose="020B0606020202030204" pitchFamily="34" charset="0"/>
                <a:ea typeface="Aptos" panose="020B0004020202020204" pitchFamily="34" charset="0"/>
                <a:cs typeface="Arial" panose="020B0604020202020204" pitchFamily="34" charset="0"/>
              </a:rPr>
              <a:t> </a:t>
            </a:r>
            <a:endParaRPr lang="pt-BR" sz="15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50" dirty="0">
                <a:effectLst/>
                <a:latin typeface="Arial Narrow" panose="020B0606020202030204" pitchFamily="34" charset="0"/>
                <a:ea typeface="Aptos" panose="020B0004020202020204" pitchFamily="34" charset="0"/>
                <a:cs typeface="Arial" panose="020B0604020202020204" pitchFamily="34" charset="0"/>
              </a:rPr>
              <a:t>b) Considerando o gênero narrativa de enigma, qual é a importância desse tipo de narrador em sua composição?</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11949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295715126"/>
              </p:ext>
            </p:extLst>
          </p:nvPr>
        </p:nvGraphicFramePr>
        <p:xfrm>
          <a:off x="358591" y="1262367"/>
          <a:ext cx="11501717" cy="1493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"A Carta Roubada" </a:t>
                      </a:r>
                      <a:r>
                        <a:rPr lang="pt-BR" sz="2300" b="0" kern="1200" dirty="0">
                          <a:solidFill>
                            <a:schemeClr val="tx1"/>
                          </a:solidFill>
                          <a:effectLst/>
                          <a:latin typeface="Arial Narrow" panose="020B0606020202030204" pitchFamily="34" charset="0"/>
                          <a:ea typeface="+mn-ea"/>
                          <a:cs typeface="+mn-cs"/>
                        </a:rPr>
                        <a:t>(1844-1845), de Edgar Allan Poe, insere-se no contexto do Romantismo do século XIX e da ascensão do gênero policial. A narrativa reflete a valorização do raciocínio lógico-dedutivo, a política baseada em chantagem e manipulação da época, e a transição da confiança cega na polícia para a genialidade do investigador particular, antecipando o estilo de Sherlock Holmes.</a:t>
                      </a:r>
                      <a:endParaRPr lang="pt-BR" sz="2300" b="0" dirty="0">
                        <a:solidFill>
                          <a:schemeClr val="tx1"/>
                        </a:solidFill>
                        <a:latin typeface="Arial Narrow" panose="020B0606020202030204" pitchFamily="34" charset="0"/>
                      </a:endParaRPr>
                    </a:p>
                  </a:txBody>
                  <a:tcPr>
                    <a:lnL w="38100" cap="flat" cmpd="sng" algn="ctr">
                      <a:solidFill>
                        <a:srgbClr val="FF99FF"/>
                      </a:solidFill>
                      <a:prstDash val="solid"/>
                      <a:round/>
                      <a:headEnd type="none" w="med" len="med"/>
                      <a:tailEnd type="none" w="med" len="med"/>
                    </a:lnL>
                    <a:lnR w="38100" cap="flat" cmpd="sng" algn="ctr">
                      <a:solidFill>
                        <a:srgbClr val="FF99FF"/>
                      </a:solidFill>
                      <a:prstDash val="solid"/>
                      <a:round/>
                      <a:headEnd type="none" w="med" len="med"/>
                      <a:tailEnd type="none" w="med" len="med"/>
                    </a:lnR>
                    <a:lnT w="38100" cap="flat" cmpd="sng" algn="ctr">
                      <a:solidFill>
                        <a:srgbClr val="FF99FF"/>
                      </a:solidFill>
                      <a:prstDash val="solid"/>
                      <a:round/>
                      <a:headEnd type="none" w="med" len="med"/>
                      <a:tailEnd type="none" w="med" len="med"/>
                    </a:lnT>
                    <a:lnB w="38100" cap="flat" cmpd="sng" algn="ctr">
                      <a:solidFill>
                        <a:srgbClr val="FF99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D8EA5C37-AA03-ADCB-EE05-BBD650A59AD0}"/>
              </a:ext>
            </a:extLst>
          </p:cNvPr>
          <p:cNvPicPr>
            <a:picLocks noChangeAspect="1"/>
          </p:cNvPicPr>
          <p:nvPr/>
        </p:nvPicPr>
        <p:blipFill rotWithShape="1">
          <a:blip r:embed="rId3">
            <a:extLst>
              <a:ext uri="{28A0092B-C50C-407E-A947-70E740481C1C}">
                <a14:useLocalDpi xmlns:a14="http://schemas.microsoft.com/office/drawing/2010/main" val="0"/>
              </a:ext>
            </a:extLst>
          </a:blip>
          <a:srcRect l="3046" t="9936" b="9530"/>
          <a:stretch>
            <a:fillRect/>
          </a:stretch>
        </p:blipFill>
        <p:spPr bwMode="auto">
          <a:xfrm>
            <a:off x="358591" y="292140"/>
            <a:ext cx="2621586" cy="1068839"/>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804B556F-A2DA-4E5F-A96F-AE99B3AD3745}"/>
              </a:ext>
            </a:extLst>
          </p:cNvPr>
          <p:cNvSpPr txBox="1"/>
          <p:nvPr/>
        </p:nvSpPr>
        <p:spPr>
          <a:xfrm>
            <a:off x="358591" y="3037907"/>
            <a:ext cx="11501716" cy="3277820"/>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6</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expressão “18...” indica que a história se passa no século XIX. O contexto histórico do texto influencia a narrativa porque:</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 Permite o uso de tecnologias modernas.</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 Diminui a importância da investigação.</a:t>
            </a:r>
            <a:br>
              <a:rPr lang="pt-BR" sz="2300" dirty="0">
                <a:effectLst/>
                <a:latin typeface="Arial Narrow" panose="020B0606020202030204" pitchFamily="34" charset="0"/>
                <a:ea typeface="Aptos" panose="020B0004020202020204" pitchFamily="34" charset="0"/>
                <a:cs typeface="Times New Roman" panose="02020603050405020304" pitchFamily="18" charset="0"/>
              </a:rPr>
            </a:br>
            <a:r>
              <a:rPr lang="pt-BR" sz="2300" dirty="0">
                <a:effectLst/>
                <a:latin typeface="Arial Narrow" panose="020B0606020202030204" pitchFamily="34" charset="0"/>
                <a:ea typeface="Aptos" panose="020B0004020202020204" pitchFamily="34" charset="0"/>
                <a:cs typeface="Times New Roman" panose="02020603050405020304" pitchFamily="18" charset="0"/>
              </a:rPr>
              <a:t>(    ) Valoriza documentos escritos e o raciocínio lógico.</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que a personagem Dupin representa no contexto literário do século XIX?</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A força física como principal meio de resolver conflitos.	      (C) O pensamento mágico e sobrenatural.</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O uso da inteligência, da observação e da lógica.	      </a:t>
            </a:r>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(D) A autoridade militar.</a:t>
            </a:r>
            <a:endParaRPr lang="pt-BR" sz="2300" dirty="0">
              <a:latin typeface="Arial Narrow" panose="020B0606020202030204" pitchFamily="34" charset="0"/>
            </a:endParaRPr>
          </a:p>
        </p:txBody>
      </p:sp>
    </p:spTree>
    <p:extLst>
      <p:ext uri="{BB962C8B-B14F-4D97-AF65-F5344CB8AC3E}">
        <p14:creationId xmlns:p14="http://schemas.microsoft.com/office/powerpoint/2010/main" val="2851402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228796"/>
            <a:ext cx="5508000" cy="1166320"/>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4232475399"/>
              </p:ext>
            </p:extLst>
          </p:nvPr>
        </p:nvGraphicFramePr>
        <p:xfrm>
          <a:off x="351870" y="2395116"/>
          <a:ext cx="11507337" cy="3146171"/>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370840">
                <a:tc>
                  <a:txBody>
                    <a:bodyPr/>
                    <a:lstStyle/>
                    <a:p>
                      <a:pPr>
                        <a:lnSpc>
                          <a:spcPct val="114000"/>
                        </a:lnSpc>
                      </a:pPr>
                      <a:r>
                        <a:rPr lang="pt-BR" sz="2300" b="1" kern="1200" dirty="0">
                          <a:solidFill>
                            <a:schemeClr val="tx1"/>
                          </a:solidFill>
                          <a:effectLst/>
                          <a:latin typeface="Arial Narrow" panose="020B0606020202030204" pitchFamily="34" charset="0"/>
                          <a:ea typeface="+mn-ea"/>
                          <a:cs typeface="+mn-cs"/>
                        </a:rPr>
                        <a:t>Etapa 2</a:t>
                      </a:r>
                    </a:p>
                    <a:p>
                      <a:pPr marL="0" indent="0">
                        <a:lnSpc>
                          <a:spcPct val="114000"/>
                        </a:lnSpc>
                        <a:buNone/>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continuar conversando?</a:t>
                      </a:r>
                    </a:p>
                    <a:p>
                      <a:pPr marL="457200" indent="-457200">
                        <a:buAutoNum type="arabicPeriod"/>
                      </a:pPr>
                      <a:endParaRPr lang="pt-BR" sz="2300" b="0"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416929" y="3215129"/>
            <a:ext cx="7414771" cy="2215991"/>
          </a:xfrm>
          <a:prstGeom prst="rect">
            <a:avLst/>
          </a:prstGeom>
          <a:noFill/>
        </p:spPr>
        <p:txBody>
          <a:bodyPr wrap="square">
            <a:spAutoFit/>
          </a:bodyPr>
          <a:lstStyle/>
          <a:p>
            <a:pPr algn="just"/>
            <a:r>
              <a:rPr lang="pt-BR" sz="2300" dirty="0">
                <a:latin typeface="Arial Narrow" panose="020B0606020202030204" pitchFamily="34" charset="0"/>
              </a:rPr>
              <a:t>-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Quais são os elementos da narrativa que precisam fazer parte do gênero “narrativa de enigma”?</a:t>
            </a:r>
          </a:p>
          <a:p>
            <a:pPr algn="just"/>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 Você sabe o que são figuras de linguagem? Como elas podem estar presentes em Narrativas de Enigma?</a:t>
            </a:r>
          </a:p>
          <a:p>
            <a:pPr algn="just"/>
            <a:r>
              <a:rPr lang="pt-BR" sz="2300" dirty="0">
                <a:latin typeface="Arial Narrow" panose="020B0606020202030204" pitchFamily="34" charset="0"/>
              </a:rPr>
              <a:t>- </a:t>
            </a:r>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Qual é a importância de se usar os elementos articuladores em histórias como as Narrativas de Enigma?</a:t>
            </a:r>
            <a:endParaRPr lang="pt-BR" sz="2300" dirty="0">
              <a:latin typeface="Arial Narrow" panose="020B0606020202030204" pitchFamily="34" charset="0"/>
            </a:endParaRPr>
          </a:p>
        </p:txBody>
      </p:sp>
      <p:sp>
        <p:nvSpPr>
          <p:cNvPr id="10" name="CaixaDeTexto 9">
            <a:extLst>
              <a:ext uri="{FF2B5EF4-FFF2-40B4-BE49-F238E27FC236}">
                <a16:creationId xmlns:a16="http://schemas.microsoft.com/office/drawing/2014/main" id="{FDD49EA5-42FB-F4DC-23B5-F1FAA0152342}"/>
              </a:ext>
            </a:extLst>
          </p:cNvPr>
          <p:cNvSpPr txBox="1"/>
          <p:nvPr/>
        </p:nvSpPr>
        <p:spPr>
          <a:xfrm>
            <a:off x="8957388" y="5130296"/>
            <a:ext cx="2817683" cy="323165"/>
          </a:xfrm>
          <a:prstGeom prst="rect">
            <a:avLst/>
          </a:prstGeom>
          <a:noFill/>
        </p:spPr>
        <p:txBody>
          <a:bodyPr wrap="square">
            <a:spAutoFit/>
          </a:bodyPr>
          <a:lstStyle/>
          <a:p>
            <a:pPr algn="r"/>
            <a:r>
              <a:rPr lang="pt-BR" sz="1500" dirty="0">
                <a:effectLst/>
                <a:latin typeface="Arial Narrow" panose="020B0606020202030204" pitchFamily="34" charset="0"/>
                <a:ea typeface="Aptos" panose="020B0004020202020204" pitchFamily="34" charset="0"/>
                <a:cs typeface="Times New Roman" panose="02020603050405020304" pitchFamily="18" charset="0"/>
              </a:rPr>
              <a:t>Imagem criada pela IA.</a:t>
            </a:r>
            <a:endParaRPr lang="pt-BR" sz="1500" dirty="0"/>
          </a:p>
        </p:txBody>
      </p:sp>
      <p:pic>
        <p:nvPicPr>
          <p:cNvPr id="6" name="Imagem 5">
            <a:extLst>
              <a:ext uri="{FF2B5EF4-FFF2-40B4-BE49-F238E27FC236}">
                <a16:creationId xmlns:a16="http://schemas.microsoft.com/office/drawing/2014/main" id="{9EB81B6A-2FFE-0E8B-9B56-A18BE166D0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15836" y="2470094"/>
            <a:ext cx="3859236" cy="2572377"/>
          </a:xfrm>
          <a:prstGeom prst="rect">
            <a:avLst/>
          </a:prstGeom>
        </p:spPr>
      </p:pic>
    </p:spTree>
    <p:extLst>
      <p:ext uri="{BB962C8B-B14F-4D97-AF65-F5344CB8AC3E}">
        <p14:creationId xmlns:p14="http://schemas.microsoft.com/office/powerpoint/2010/main" val="2003936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5C712D9-2CF1-CB6B-FB6E-688BBCBDF424}"/>
              </a:ext>
            </a:extLst>
          </p:cNvPr>
          <p:cNvSpPr txBox="1"/>
          <p:nvPr/>
        </p:nvSpPr>
        <p:spPr>
          <a:xfrm>
            <a:off x="367553" y="931070"/>
            <a:ext cx="11456894" cy="3152914"/>
          </a:xfrm>
          <a:prstGeom prst="rect">
            <a:avLst/>
          </a:prstGeom>
          <a:noFill/>
        </p:spPr>
        <p:txBody>
          <a:bodyPr wrap="square">
            <a:spAutoFit/>
          </a:bodyPr>
          <a:lstStyle/>
          <a:p>
            <a:pPr algn="just">
              <a:lnSpc>
                <a:spcPct val="12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A função social de um texto é a sua finalidade, objetivo ou intenção comunicativa em um contexto específico, definindo por que e para quem foi produzido. Ela determina como o texto circula e atua na sociedade, seja para informar, convencer, entreter, ensinar ou persuadir, dependendo do gênero textual. Assim, responda:</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Qual é a finalidade de uma narrativa de enigma?</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400" dirty="0">
                <a:solidFill>
                  <a:srgbClr val="FF0000"/>
                </a:solidFill>
                <a:effectLst/>
                <a:latin typeface="Arial Narrow" panose="020B0606020202030204" pitchFamily="34" charset="0"/>
                <a:ea typeface="Aptos" panose="020B0004020202020204" pitchFamily="34" charset="0"/>
                <a:cs typeface="Arial" panose="020B0604020202020204" pitchFamily="34" charset="0"/>
              </a:rPr>
              <a:t> </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b) E qual é a finalidade do texto “</a:t>
            </a:r>
            <a:r>
              <a:rPr lang="pt-BR" sz="2400" i="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Carta Roubada</a:t>
            </a:r>
            <a:r>
              <a:rPr lang="pt-BR" sz="24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84723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5C712D9-2CF1-CB6B-FB6E-688BBCBDF424}"/>
              </a:ext>
            </a:extLst>
          </p:cNvPr>
          <p:cNvSpPr txBox="1"/>
          <p:nvPr/>
        </p:nvSpPr>
        <p:spPr>
          <a:xfrm>
            <a:off x="367553" y="931070"/>
            <a:ext cx="11456894" cy="4925323"/>
          </a:xfrm>
          <a:prstGeom prst="rect">
            <a:avLst/>
          </a:prstGeom>
          <a:noFill/>
        </p:spPr>
        <p:txBody>
          <a:bodyPr wrap="square">
            <a:spAutoFit/>
          </a:bodyPr>
          <a:lstStyle/>
          <a:p>
            <a:pPr algn="just">
              <a:lnSpc>
                <a:spcPct val="120000"/>
              </a:lnSpc>
            </a:pP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Identifique quais são a características da narrativa de enigma.</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marR="90170" algn="just">
              <a:lnSpc>
                <a:spcPct val="120000"/>
              </a:lnSpc>
              <a:tabLst>
                <a:tab pos="180340" algn="l"/>
                <a:tab pos="270510" algn="l"/>
              </a:tabLst>
            </a:pPr>
            <a:r>
              <a:rPr lang="pt-BR" sz="24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 Os elementos básicos são: o enigma, a vítima, o culpado, o detetive, as pistas, a solução.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marR="90170" algn="just">
              <a:lnSpc>
                <a:spcPct val="120000"/>
              </a:lnSpc>
              <a:tabLst>
                <a:tab pos="180340" algn="l"/>
                <a:tab pos="270510" algn="l"/>
              </a:tabLst>
            </a:pPr>
            <a:r>
              <a:rPr lang="pt-BR" sz="24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 Ao longo da trama sempre há o detetive que tenta colher pistas de forma a levá-lo ao verdadeiro culpado.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marR="90170" algn="just">
              <a:lnSpc>
                <a:spcPct val="120000"/>
              </a:lnSpc>
              <a:tabLst>
                <a:tab pos="180340" algn="l"/>
                <a:tab pos="270510" algn="l"/>
              </a:tabLst>
            </a:pPr>
            <a:r>
              <a:rPr lang="pt-BR" sz="24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 Tem como personagens o criminoso, a vítima, os suspeitos, o detetive e o narrador, que é, geralmente, o melhor amigo do detetive. </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marR="90170" algn="just">
              <a:lnSpc>
                <a:spcPct val="120000"/>
              </a:lnSpc>
              <a:tabLst>
                <a:tab pos="180340" algn="l"/>
                <a:tab pos="270510" algn="l"/>
              </a:tabLst>
            </a:pPr>
            <a:r>
              <a:rPr lang="pt-BR" sz="24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 Tem como característica a informação sobre um fato relevante e atual de interesse público. </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marR="90170" algn="just">
              <a:lnSpc>
                <a:spcPct val="120000"/>
              </a:lnSpc>
              <a:tabLst>
                <a:tab pos="180340" algn="l"/>
                <a:tab pos="270510" algn="l"/>
              </a:tabLst>
            </a:pPr>
            <a:r>
              <a:rPr lang="pt-BR" sz="24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 A trama pode ser envolvente e manter o leitor em tensão durante todo o desenvolver da história.</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marR="90170" algn="just">
              <a:lnSpc>
                <a:spcPct val="120000"/>
              </a:lnSpc>
              <a:tabLst>
                <a:tab pos="180340" algn="l"/>
                <a:tab pos="270510" algn="l"/>
              </a:tabLst>
            </a:pPr>
            <a:r>
              <a:rPr lang="pt-BR" sz="240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 A narrativa é guiada pela observação, dedução e análise de indícios.</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20000"/>
              </a:lnSpc>
            </a:pPr>
            <a:r>
              <a:rPr lang="pt-BR" sz="2400" kern="0" dirty="0">
                <a:effectLst/>
                <a:highlight>
                  <a:srgbClr val="FFFFFF"/>
                </a:highlight>
                <a:latin typeface="Arial Narrow" panose="020B0606020202030204" pitchFamily="34" charset="0"/>
                <a:ea typeface="Times New Roman" panose="02020603050405020304" pitchFamily="18" charset="0"/>
                <a:cs typeface="Times New Roman" panose="02020603050405020304" pitchFamily="18" charset="0"/>
              </a:rPr>
              <a:t>(    ) </a:t>
            </a:r>
            <a:r>
              <a:rPr lang="pt-BR" sz="2400" kern="0" dirty="0">
                <a:effectLst/>
                <a:latin typeface="Arial Narrow" panose="020B0606020202030204" pitchFamily="34" charset="0"/>
                <a:ea typeface="Aptos" panose="020B0004020202020204" pitchFamily="34" charset="0"/>
                <a:cs typeface="Times New Roman" panose="02020603050405020304" pitchFamily="18" charset="0"/>
              </a:rPr>
              <a:t>O clímax revela como o crime foi cometido, solucionando o mistério. </a:t>
            </a:r>
            <a:endParaRPr lang="pt-BR" sz="2400" dirty="0">
              <a:latin typeface="Arial Narrow" panose="020B0606020202030204" pitchFamily="34" charset="0"/>
            </a:endParaRPr>
          </a:p>
        </p:txBody>
      </p:sp>
    </p:spTree>
    <p:extLst>
      <p:ext uri="{BB962C8B-B14F-4D97-AF65-F5344CB8AC3E}">
        <p14:creationId xmlns:p14="http://schemas.microsoft.com/office/powerpoint/2010/main" val="1439477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181426972"/>
              </p:ext>
            </p:extLst>
          </p:nvPr>
        </p:nvGraphicFramePr>
        <p:xfrm>
          <a:off x="358591" y="1665779"/>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Elementos da narrativa</a:t>
                      </a:r>
                    </a:p>
                    <a:p>
                      <a:r>
                        <a:rPr lang="pt-BR" sz="2300" b="1" kern="1200" dirty="0">
                          <a:solidFill>
                            <a:schemeClr val="tx1"/>
                          </a:solidFill>
                          <a:effectLst/>
                          <a:latin typeface="Arial Narrow" panose="020B0606020202030204" pitchFamily="34" charset="0"/>
                          <a:ea typeface="+mn-ea"/>
                          <a:cs typeface="+mn-cs"/>
                        </a:rPr>
                        <a:t>Enredo: </a:t>
                      </a:r>
                      <a:r>
                        <a:rPr lang="pt-BR" sz="2300" b="0" kern="1200" dirty="0">
                          <a:solidFill>
                            <a:schemeClr val="tx1"/>
                          </a:solidFill>
                          <a:effectLst/>
                          <a:latin typeface="Arial Narrow" panose="020B0606020202030204" pitchFamily="34" charset="0"/>
                          <a:ea typeface="+mn-ea"/>
                          <a:cs typeface="+mn-cs"/>
                        </a:rPr>
                        <a:t>é a sequência de fatos de uma história.</a:t>
                      </a:r>
                    </a:p>
                    <a:p>
                      <a:pPr algn="just"/>
                      <a:r>
                        <a:rPr lang="pt-BR" sz="2300" b="1" kern="1200" dirty="0">
                          <a:solidFill>
                            <a:schemeClr val="tx1"/>
                          </a:solidFill>
                          <a:effectLst/>
                          <a:latin typeface="Arial Narrow" panose="020B0606020202030204" pitchFamily="34" charset="0"/>
                          <a:ea typeface="+mn-ea"/>
                          <a:cs typeface="+mn-cs"/>
                        </a:rPr>
                        <a:t>Narrador: </a:t>
                      </a:r>
                      <a:r>
                        <a:rPr lang="pt-BR" sz="2300" b="0" kern="1200" dirty="0">
                          <a:solidFill>
                            <a:schemeClr val="tx1"/>
                          </a:solidFill>
                          <a:effectLst/>
                          <a:latin typeface="Arial Narrow" panose="020B0606020202030204" pitchFamily="34" charset="0"/>
                          <a:ea typeface="+mn-ea"/>
                          <a:cs typeface="+mn-cs"/>
                        </a:rPr>
                        <a:t>é a voz da narrativa, ou seja, é quem conta a história. Conforme o foco narrativo, o narrador pode ser:</a:t>
                      </a:r>
                    </a:p>
                    <a:p>
                      <a:pPr marL="342900" lvl="0" indent="-342900" algn="just">
                        <a:buClrTx/>
                        <a:buFont typeface="Symbol" panose="05050102010706020507" pitchFamily="18" charset="2"/>
                        <a:buChar char="®"/>
                      </a:pPr>
                      <a:r>
                        <a:rPr lang="pt-BR" sz="2300" b="0" u="sng" kern="1200" dirty="0">
                          <a:solidFill>
                            <a:schemeClr val="tx1"/>
                          </a:solidFill>
                          <a:effectLst/>
                          <a:latin typeface="Arial Narrow" panose="020B0606020202030204" pitchFamily="34" charset="0"/>
                          <a:ea typeface="+mn-ea"/>
                          <a:cs typeface="+mn-cs"/>
                        </a:rPr>
                        <a:t>Narrador onisciente e/ou onipresente</a:t>
                      </a:r>
                      <a:r>
                        <a:rPr lang="pt-BR" sz="2300" b="0" kern="1200" dirty="0">
                          <a:solidFill>
                            <a:schemeClr val="tx1"/>
                          </a:solidFill>
                          <a:effectLst/>
                          <a:latin typeface="Arial Narrow" panose="020B0606020202030204" pitchFamily="34" charset="0"/>
                          <a:ea typeface="+mn-ea"/>
                          <a:cs typeface="+mn-cs"/>
                        </a:rPr>
                        <a:t>. Narrador em 3ª pessoa, que tem conhecimento total das personagens, como pensamentos, intenções e detalhes de suas histórias individuais. O narrador onipresente está em todos os lugares.</a:t>
                      </a:r>
                    </a:p>
                    <a:p>
                      <a:pPr marL="342900" lvl="0" indent="-342900" algn="just">
                        <a:buFont typeface="Symbol" panose="05050102010706020507" pitchFamily="18" charset="2"/>
                        <a:buChar char=""/>
                      </a:pPr>
                      <a:r>
                        <a:rPr lang="pt-BR" sz="2300" b="0" u="sng" kern="1200" dirty="0">
                          <a:solidFill>
                            <a:schemeClr val="tx1"/>
                          </a:solidFill>
                          <a:effectLst/>
                          <a:latin typeface="Arial Narrow" panose="020B0606020202030204" pitchFamily="34" charset="0"/>
                          <a:ea typeface="+mn-ea"/>
                          <a:cs typeface="+mn-cs"/>
                        </a:rPr>
                        <a:t>Narrador observador</a:t>
                      </a:r>
                      <a:r>
                        <a:rPr lang="pt-BR" sz="2300" b="0" kern="1200" dirty="0">
                          <a:solidFill>
                            <a:schemeClr val="tx1"/>
                          </a:solidFill>
                          <a:effectLst/>
                          <a:latin typeface="Arial Narrow" panose="020B0606020202030204" pitchFamily="34" charset="0"/>
                          <a:ea typeface="+mn-ea"/>
                          <a:cs typeface="+mn-cs"/>
                        </a:rPr>
                        <a:t>. Narrador em 3ª pessoa, que não tem conhecimento total das personagens, como pensamentos e sentimentos, portanto, restringe-se a narrar suas ações.</a:t>
                      </a:r>
                    </a:p>
                    <a:p>
                      <a:pPr marL="342900" lvl="0" indent="-342900" algn="just">
                        <a:buFont typeface="Symbol" panose="05050102010706020507" pitchFamily="18" charset="2"/>
                        <a:buChar char="®"/>
                      </a:pPr>
                      <a:r>
                        <a:rPr lang="pt-BR" sz="2300" b="0" u="sng" kern="1200" dirty="0">
                          <a:solidFill>
                            <a:schemeClr val="tx1"/>
                          </a:solidFill>
                          <a:effectLst/>
                          <a:latin typeface="Arial Narrow" panose="020B0606020202030204" pitchFamily="34" charset="0"/>
                          <a:ea typeface="+mn-ea"/>
                          <a:cs typeface="+mn-cs"/>
                        </a:rPr>
                        <a:t>Narrador personagem</a:t>
                      </a:r>
                      <a:r>
                        <a:rPr lang="pt-BR" sz="2300" b="0" kern="1200" dirty="0">
                          <a:solidFill>
                            <a:schemeClr val="tx1"/>
                          </a:solidFill>
                          <a:effectLst/>
                          <a:latin typeface="Arial Narrow" panose="020B0606020202030204" pitchFamily="34" charset="0"/>
                          <a:ea typeface="+mn-ea"/>
                          <a:cs typeface="+mn-cs"/>
                        </a:rPr>
                        <a:t>. Narrador em 1ª pessoa. É aquele que conta a história na qual é participante, o que dá aos leitores uma visão parcial dos fatos.</a:t>
                      </a:r>
                    </a:p>
                    <a:p>
                      <a:r>
                        <a:rPr lang="pt-BR" sz="2300" b="1" kern="1200" dirty="0">
                          <a:solidFill>
                            <a:schemeClr val="tx1"/>
                          </a:solidFill>
                          <a:effectLst/>
                          <a:latin typeface="Arial Narrow" panose="020B0606020202030204" pitchFamily="34" charset="0"/>
                          <a:ea typeface="+mn-ea"/>
                          <a:cs typeface="+mn-cs"/>
                        </a:rPr>
                        <a:t>Personagem: </a:t>
                      </a:r>
                      <a:r>
                        <a:rPr lang="pt-BR" sz="2300" b="0" kern="1200" dirty="0">
                          <a:solidFill>
                            <a:schemeClr val="tx1"/>
                          </a:solidFill>
                          <a:effectLst/>
                          <a:latin typeface="Arial Narrow" panose="020B0606020202030204" pitchFamily="34" charset="0"/>
                          <a:ea typeface="+mn-ea"/>
                          <a:cs typeface="+mn-cs"/>
                        </a:rPr>
                        <a:t>As personagens são os participantes da história. Elas são caracterizadas por traços físicos, psicológicos ou sociais.</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1" y="7530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244658207"/>
              </p:ext>
            </p:extLst>
          </p:nvPr>
        </p:nvGraphicFramePr>
        <p:xfrm>
          <a:off x="345141" y="930674"/>
          <a:ext cx="11501717" cy="55473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Tempo: </a:t>
                      </a:r>
                      <a:r>
                        <a:rPr lang="pt-BR" sz="2300" b="0" kern="1200" dirty="0">
                          <a:solidFill>
                            <a:schemeClr val="tx1"/>
                          </a:solidFill>
                          <a:effectLst/>
                          <a:latin typeface="Arial Narrow" panose="020B0606020202030204" pitchFamily="34" charset="0"/>
                          <a:ea typeface="+mn-ea"/>
                          <a:cs typeface="+mn-cs"/>
                        </a:rPr>
                        <a:t>Está relacionado com a marcação do tempo dentro da narrativa.</a:t>
                      </a:r>
                    </a:p>
                    <a:p>
                      <a:pPr marL="342900" lvl="0" indent="-342900" algn="just">
                        <a:buFont typeface="Symbol" panose="05050102010706020507" pitchFamily="18" charset="2"/>
                        <a:buChar char="®"/>
                      </a:pPr>
                      <a:r>
                        <a:rPr lang="pt-BR" sz="2300" b="0" u="sng" kern="1200" dirty="0">
                          <a:solidFill>
                            <a:schemeClr val="tx1"/>
                          </a:solidFill>
                          <a:effectLst/>
                          <a:latin typeface="Arial Narrow" panose="020B0606020202030204" pitchFamily="34" charset="0"/>
                          <a:ea typeface="+mn-ea"/>
                          <a:cs typeface="+mn-cs"/>
                        </a:rPr>
                        <a:t>Tempo cronológico</a:t>
                      </a:r>
                      <a:r>
                        <a:rPr lang="pt-BR" sz="2300" b="0" kern="1200" dirty="0">
                          <a:solidFill>
                            <a:schemeClr val="tx1"/>
                          </a:solidFill>
                          <a:effectLst/>
                          <a:latin typeface="Arial Narrow" panose="020B0606020202030204" pitchFamily="34" charset="0"/>
                          <a:ea typeface="+mn-ea"/>
                          <a:cs typeface="+mn-cs"/>
                        </a:rPr>
                        <a:t>: semelhante ao tempo do relógio, ou seja, regular, indicador dos segundos, minutos, horas, dias, semanas, meses e anos, enfim, o chamado tempo físico.</a:t>
                      </a:r>
                    </a:p>
                    <a:p>
                      <a:pPr marL="342900" lvl="0" indent="-342900" algn="just">
                        <a:buFont typeface="Symbol" panose="05050102010706020507" pitchFamily="18" charset="2"/>
                        <a:buChar char="®"/>
                      </a:pPr>
                      <a:r>
                        <a:rPr lang="pt-BR" sz="2300" b="0" u="sng" kern="1200" dirty="0">
                          <a:solidFill>
                            <a:schemeClr val="tx1"/>
                          </a:solidFill>
                          <a:effectLst/>
                          <a:latin typeface="Arial Narrow" panose="020B0606020202030204" pitchFamily="34" charset="0"/>
                          <a:ea typeface="+mn-ea"/>
                          <a:cs typeface="+mn-cs"/>
                        </a:rPr>
                        <a:t>Tempo psicológico</a:t>
                      </a:r>
                      <a:r>
                        <a:rPr lang="pt-BR" sz="2300" b="0" kern="1200" dirty="0">
                          <a:solidFill>
                            <a:schemeClr val="tx1"/>
                          </a:solidFill>
                          <a:effectLst/>
                          <a:latin typeface="Arial Narrow" panose="020B0606020202030204" pitchFamily="34" charset="0"/>
                          <a:ea typeface="+mn-ea"/>
                          <a:cs typeface="+mn-cs"/>
                        </a:rPr>
                        <a:t>: não está relacionado ao espaço, mas ao interior da personagem, é o tempo do fluxo de consciência, ocorrido na mente da personagem, portanto, é relativo, possibilitando a indefinição das fronteiras entre presente, passado e futuro.</a:t>
                      </a:r>
                    </a:p>
                    <a:p>
                      <a:r>
                        <a:rPr lang="pt-BR" sz="2300" b="1" kern="1200" dirty="0">
                          <a:solidFill>
                            <a:schemeClr val="tx1"/>
                          </a:solidFill>
                          <a:effectLst/>
                          <a:latin typeface="Arial Narrow" panose="020B0606020202030204" pitchFamily="34" charset="0"/>
                          <a:ea typeface="+mn-ea"/>
                          <a:cs typeface="+mn-cs"/>
                        </a:rPr>
                        <a:t>Espaço/Lugar: </a:t>
                      </a:r>
                      <a:r>
                        <a:rPr lang="pt-BR" sz="2300" b="0" kern="1200" dirty="0">
                          <a:solidFill>
                            <a:schemeClr val="tx1"/>
                          </a:solidFill>
                          <a:effectLst/>
                          <a:latin typeface="Arial Narrow" panose="020B0606020202030204" pitchFamily="34" charset="0"/>
                          <a:ea typeface="+mn-ea"/>
                          <a:cs typeface="+mn-cs"/>
                        </a:rPr>
                        <a:t>onde acontece a trama, o enredo, a história.</a:t>
                      </a:r>
                    </a:p>
                    <a:p>
                      <a:r>
                        <a:rPr lang="pt-BR" sz="2300" b="1" kern="1200" dirty="0">
                          <a:solidFill>
                            <a:schemeClr val="tx1"/>
                          </a:solidFill>
                          <a:effectLst/>
                          <a:latin typeface="Arial Narrow" panose="020B0606020202030204" pitchFamily="34" charset="0"/>
                          <a:ea typeface="+mn-ea"/>
                          <a:cs typeface="+mn-cs"/>
                        </a:rPr>
                        <a:t>Quanto à estrutura, geralmente, a narrativa apresenta:</a:t>
                      </a:r>
                    </a:p>
                    <a:p>
                      <a:pPr algn="just"/>
                      <a:r>
                        <a:rPr lang="pt-BR" sz="2300" b="1" kern="1200" dirty="0">
                          <a:solidFill>
                            <a:schemeClr val="tx1"/>
                          </a:solidFill>
                          <a:effectLst/>
                          <a:latin typeface="Arial Narrow" panose="020B0606020202030204" pitchFamily="34" charset="0"/>
                          <a:ea typeface="+mn-ea"/>
                          <a:cs typeface="+mn-cs"/>
                        </a:rPr>
                        <a:t>Introdução: </a:t>
                      </a:r>
                      <a:r>
                        <a:rPr lang="pt-BR" sz="2300" b="0" kern="1200" dirty="0">
                          <a:solidFill>
                            <a:schemeClr val="tx1"/>
                          </a:solidFill>
                          <a:effectLst/>
                          <a:latin typeface="Arial Narrow" panose="020B0606020202030204" pitchFamily="34" charset="0"/>
                          <a:ea typeface="+mn-ea"/>
                          <a:cs typeface="+mn-cs"/>
                        </a:rPr>
                        <a:t>são apresentadas as personagens e a contextualização para dar início ao conflito (problema).</a:t>
                      </a:r>
                    </a:p>
                    <a:p>
                      <a:pPr algn="just"/>
                      <a:r>
                        <a:rPr lang="pt-BR" sz="2300" b="1" kern="1200" dirty="0">
                          <a:solidFill>
                            <a:schemeClr val="tx1"/>
                          </a:solidFill>
                          <a:effectLst/>
                          <a:latin typeface="Arial Narrow" panose="020B0606020202030204" pitchFamily="34" charset="0"/>
                          <a:ea typeface="+mn-ea"/>
                          <a:cs typeface="+mn-cs"/>
                        </a:rPr>
                        <a:t>Conflito: </a:t>
                      </a:r>
                      <a:r>
                        <a:rPr lang="pt-BR" sz="2300" b="0" kern="1200" dirty="0">
                          <a:solidFill>
                            <a:schemeClr val="tx1"/>
                          </a:solidFill>
                          <a:effectLst/>
                          <a:latin typeface="Arial Narrow" panose="020B0606020202030204" pitchFamily="34" charset="0"/>
                          <a:ea typeface="+mn-ea"/>
                          <a:cs typeface="+mn-cs"/>
                        </a:rPr>
                        <a:t>é a situação-problema central que move a história, gerando interesse e tensões no desenvolvimento das ações. Geralmente, as narrativas apresentam um conflito central, mas pode ter outros conflitos que giram em torno desse conflito central.</a:t>
                      </a:r>
                    </a:p>
                    <a:p>
                      <a:pPr algn="just"/>
                      <a:r>
                        <a:rPr lang="pt-BR" sz="2300" b="1" kern="1200" dirty="0">
                          <a:solidFill>
                            <a:schemeClr val="tx1"/>
                          </a:solidFill>
                          <a:effectLst/>
                          <a:latin typeface="Arial Narrow" panose="020B0606020202030204" pitchFamily="34" charset="0"/>
                          <a:ea typeface="+mn-ea"/>
                          <a:cs typeface="+mn-cs"/>
                        </a:rPr>
                        <a:t>Clímax: </a:t>
                      </a:r>
                      <a:r>
                        <a:rPr lang="pt-BR" sz="2300" b="0" kern="1200" dirty="0">
                          <a:solidFill>
                            <a:schemeClr val="tx1"/>
                          </a:solidFill>
                          <a:effectLst/>
                          <a:latin typeface="Arial Narrow" panose="020B0606020202030204" pitchFamily="34" charset="0"/>
                          <a:ea typeface="+mn-ea"/>
                          <a:cs typeface="+mn-cs"/>
                        </a:rPr>
                        <a:t>é o ponto máximo da narrativa, ou seja, o momento, a ação que mais chama a atenção no texto. </a:t>
                      </a:r>
                    </a:p>
                    <a:p>
                      <a:r>
                        <a:rPr lang="pt-BR" sz="2300" b="1" kern="1200" dirty="0">
                          <a:solidFill>
                            <a:schemeClr val="tx1"/>
                          </a:solidFill>
                          <a:effectLst/>
                          <a:latin typeface="Arial Narrow" panose="020B0606020202030204" pitchFamily="34" charset="0"/>
                          <a:ea typeface="+mn-ea"/>
                          <a:cs typeface="+mn-cs"/>
                        </a:rPr>
                        <a:t>Desfecho: </a:t>
                      </a:r>
                      <a:r>
                        <a:rPr lang="pt-BR" sz="2300" b="0" kern="1200" dirty="0">
                          <a:solidFill>
                            <a:schemeClr val="tx1"/>
                          </a:solidFill>
                          <a:effectLst/>
                          <a:latin typeface="Arial Narrow" panose="020B0606020202030204" pitchFamily="34" charset="0"/>
                          <a:ea typeface="+mn-ea"/>
                          <a:cs typeface="+mn-cs"/>
                        </a:rPr>
                        <a:t>é a resolução do conflito (da situação-problema).</a:t>
                      </a:r>
                    </a:p>
                    <a:p>
                      <a:pPr algn="r"/>
                      <a:r>
                        <a:rPr lang="pt-BR" sz="1300" b="0" kern="1200" dirty="0">
                          <a:solidFill>
                            <a:schemeClr val="tx1"/>
                          </a:solidFill>
                          <a:effectLst/>
                          <a:latin typeface="Arial Narrow" panose="020B0606020202030204" pitchFamily="34" charset="0"/>
                          <a:ea typeface="+mn-ea"/>
                          <a:cs typeface="+mn-cs"/>
                        </a:rPr>
                        <a:t>Disponível em: https://brasilescola.uol.com.br/literatura/genero-narrativo.htm. Acesso em: 16 mar.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835141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690406652"/>
              </p:ext>
            </p:extLst>
          </p:nvPr>
        </p:nvGraphicFramePr>
        <p:xfrm>
          <a:off x="345141" y="921710"/>
          <a:ext cx="11501717" cy="54559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200" b="0" kern="1200" dirty="0">
                          <a:solidFill>
                            <a:schemeClr val="tx1"/>
                          </a:solidFill>
                          <a:effectLst/>
                          <a:latin typeface="Arial Narrow" panose="020B0606020202030204" pitchFamily="34" charset="0"/>
                          <a:ea typeface="+mn-ea"/>
                          <a:cs typeface="+mn-cs"/>
                        </a:rPr>
                        <a:t>Na narrativa de enigma, a caracterização é um jogo estratégico. As personagens não são apenas indivíduos, mas peças de um tabuleiro. Elas se dividem em exemplos essenciais – investigador, suspeitos, vítima e culpado – construídos com detalhes psicológicos e pistas falsas para manipular o leitor e motivações obscuras e segredos que sustentam o suspense.</a:t>
                      </a:r>
                    </a:p>
                    <a:p>
                      <a:pPr marL="0" indent="538163" algn="just"/>
                      <a:r>
                        <a:rPr lang="pt-BR" sz="2200" b="0" kern="1200" dirty="0">
                          <a:solidFill>
                            <a:schemeClr val="tx1"/>
                          </a:solidFill>
                          <a:effectLst/>
                          <a:latin typeface="Arial Narrow" panose="020B0606020202030204" pitchFamily="34" charset="0"/>
                          <a:ea typeface="+mn-ea"/>
                          <a:cs typeface="+mn-cs"/>
                        </a:rPr>
                        <a:t>A construção das personagens obedece a papéis bem definidos para criar a dinâmica do mistério:</a:t>
                      </a:r>
                    </a:p>
                    <a:p>
                      <a:pPr algn="just"/>
                      <a:r>
                        <a:rPr lang="pt-BR" sz="2200" b="0" kern="1200" dirty="0">
                          <a:solidFill>
                            <a:schemeClr val="tx1"/>
                          </a:solidFill>
                          <a:effectLst/>
                          <a:latin typeface="Arial Narrow" panose="020B0606020202030204" pitchFamily="34" charset="0"/>
                          <a:ea typeface="+mn-ea"/>
                          <a:cs typeface="+mn-cs"/>
                        </a:rPr>
                        <a:t>▪ </a:t>
                      </a:r>
                      <a:r>
                        <a:rPr lang="pt-BR" sz="2200" b="1" kern="1200" dirty="0">
                          <a:solidFill>
                            <a:schemeClr val="tx1"/>
                          </a:solidFill>
                          <a:effectLst/>
                          <a:latin typeface="Arial Narrow" panose="020B0606020202030204" pitchFamily="34" charset="0"/>
                          <a:ea typeface="+mn-ea"/>
                          <a:cs typeface="+mn-cs"/>
                        </a:rPr>
                        <a:t>O Detetive (Protagonista): </a:t>
                      </a:r>
                      <a:r>
                        <a:rPr lang="pt-BR" sz="2200" b="0" kern="1200" dirty="0">
                          <a:solidFill>
                            <a:schemeClr val="tx1"/>
                          </a:solidFill>
                          <a:effectLst/>
                          <a:latin typeface="Arial Narrow" panose="020B0606020202030204" pitchFamily="34" charset="0"/>
                          <a:ea typeface="+mn-ea"/>
                          <a:cs typeface="+mn-cs"/>
                        </a:rPr>
                        <a:t>Figura central, extremamente observadora e dotada de raciocínio lógico. Geralmente é excêntrico ou metódico, destacando-se pela capacidade de conectar pistas que outros ignoram.</a:t>
                      </a:r>
                    </a:p>
                    <a:p>
                      <a:pPr algn="just"/>
                      <a:r>
                        <a:rPr lang="pt-BR" sz="2200" b="0" kern="1200" dirty="0">
                          <a:solidFill>
                            <a:schemeClr val="tx1"/>
                          </a:solidFill>
                          <a:effectLst/>
                          <a:latin typeface="Arial Narrow" panose="020B0606020202030204" pitchFamily="34" charset="0"/>
                          <a:ea typeface="+mn-ea"/>
                          <a:cs typeface="+mn-cs"/>
                        </a:rPr>
                        <a:t>▪ </a:t>
                      </a:r>
                      <a:r>
                        <a:rPr lang="pt-BR" sz="2200" b="1" kern="1200" dirty="0">
                          <a:solidFill>
                            <a:schemeClr val="tx1"/>
                          </a:solidFill>
                          <a:effectLst/>
                          <a:latin typeface="Arial Narrow" panose="020B0606020202030204" pitchFamily="34" charset="0"/>
                          <a:ea typeface="+mn-ea"/>
                          <a:cs typeface="+mn-cs"/>
                        </a:rPr>
                        <a:t>A Vítima: </a:t>
                      </a:r>
                      <a:r>
                        <a:rPr lang="pt-BR" sz="2200" b="0" kern="1200" dirty="0">
                          <a:solidFill>
                            <a:schemeClr val="tx1"/>
                          </a:solidFill>
                          <a:effectLst/>
                          <a:latin typeface="Arial Narrow" panose="020B0606020202030204" pitchFamily="34" charset="0"/>
                          <a:ea typeface="+mn-ea"/>
                          <a:cs typeface="+mn-cs"/>
                        </a:rPr>
                        <a:t>O catalisador da história. Seu perfil, estilo de vida e relações estabelecem a motivação para o crime.</a:t>
                      </a:r>
                    </a:p>
                    <a:p>
                      <a:pPr algn="just"/>
                      <a:r>
                        <a:rPr lang="pt-BR" sz="2200" b="0" kern="1200" dirty="0">
                          <a:solidFill>
                            <a:schemeClr val="tx1"/>
                          </a:solidFill>
                          <a:effectLst/>
                          <a:latin typeface="Arial Narrow" panose="020B0606020202030204" pitchFamily="34" charset="0"/>
                          <a:ea typeface="+mn-ea"/>
                          <a:cs typeface="+mn-cs"/>
                        </a:rPr>
                        <a:t>▪ </a:t>
                      </a:r>
                      <a:r>
                        <a:rPr lang="pt-BR" sz="2200" b="1" kern="1200" dirty="0">
                          <a:solidFill>
                            <a:schemeClr val="tx1"/>
                          </a:solidFill>
                          <a:effectLst/>
                          <a:latin typeface="Arial Narrow" panose="020B0606020202030204" pitchFamily="34" charset="0"/>
                          <a:ea typeface="+mn-ea"/>
                          <a:cs typeface="+mn-cs"/>
                        </a:rPr>
                        <a:t>Os Suspeitos: </a:t>
                      </a:r>
                      <a:r>
                        <a:rPr lang="pt-BR" sz="2200" b="0" kern="1200" dirty="0">
                          <a:solidFill>
                            <a:schemeClr val="tx1"/>
                          </a:solidFill>
                          <a:effectLst/>
                          <a:latin typeface="Arial Narrow" panose="020B0606020202030204" pitchFamily="34" charset="0"/>
                          <a:ea typeface="+mn-ea"/>
                          <a:cs typeface="+mn-cs"/>
                        </a:rPr>
                        <a:t>Grupo de personagens secundárias, cada uma com um motivo plausível e oportunidade para cometer o crime. São caracterizadas com falhas de caráter, álibis frágeis e segredos.</a:t>
                      </a:r>
                    </a:p>
                    <a:p>
                      <a:pPr algn="just"/>
                      <a:r>
                        <a:rPr lang="pt-BR" sz="2200" b="0" kern="1200" dirty="0">
                          <a:solidFill>
                            <a:schemeClr val="tx1"/>
                          </a:solidFill>
                          <a:effectLst/>
                          <a:latin typeface="Arial Narrow" panose="020B0606020202030204" pitchFamily="34" charset="0"/>
                          <a:ea typeface="+mn-ea"/>
                          <a:cs typeface="+mn-cs"/>
                        </a:rPr>
                        <a:t>▪ </a:t>
                      </a:r>
                      <a:r>
                        <a:rPr lang="pt-BR" sz="2200" b="1" kern="1200" dirty="0">
                          <a:solidFill>
                            <a:schemeClr val="tx1"/>
                          </a:solidFill>
                          <a:effectLst/>
                          <a:latin typeface="Arial Narrow" panose="020B0606020202030204" pitchFamily="34" charset="0"/>
                          <a:ea typeface="+mn-ea"/>
                          <a:cs typeface="+mn-cs"/>
                        </a:rPr>
                        <a:t>O Criminoso (Antagonista): </a:t>
                      </a:r>
                      <a:r>
                        <a:rPr lang="pt-BR" sz="2200" b="0" kern="1200" dirty="0">
                          <a:solidFill>
                            <a:schemeClr val="tx1"/>
                          </a:solidFill>
                          <a:effectLst/>
                          <a:latin typeface="Arial Narrow" panose="020B0606020202030204" pitchFamily="34" charset="0"/>
                          <a:ea typeface="+mn-ea"/>
                          <a:cs typeface="+mn-cs"/>
                        </a:rPr>
                        <a:t>A personagem que cometeu o ato. Sua caracterização é projetada para ser a oposição do detetive: inteligente e cuidadoso, tentando encobrir seus rastros.</a:t>
                      </a:r>
                    </a:p>
                    <a:p>
                      <a:pPr algn="just"/>
                      <a:r>
                        <a:rPr lang="pt-BR" sz="2200" b="0" kern="1200" dirty="0">
                          <a:solidFill>
                            <a:schemeClr val="tx1"/>
                          </a:solidFill>
                          <a:effectLst/>
                          <a:latin typeface="Arial Narrow" panose="020B0606020202030204" pitchFamily="34" charset="0"/>
                          <a:ea typeface="+mn-ea"/>
                          <a:cs typeface="+mn-cs"/>
                        </a:rPr>
                        <a:t>▪ </a:t>
                      </a:r>
                      <a:r>
                        <a:rPr lang="pt-BR" sz="2200" b="1" kern="1200" dirty="0">
                          <a:solidFill>
                            <a:schemeClr val="tx1"/>
                          </a:solidFill>
                          <a:effectLst/>
                          <a:latin typeface="Arial Narrow" panose="020B0606020202030204" pitchFamily="34" charset="0"/>
                          <a:ea typeface="+mn-ea"/>
                          <a:cs typeface="+mn-cs"/>
                        </a:rPr>
                        <a:t>O Narrador (Companheiro): </a:t>
                      </a:r>
                      <a:r>
                        <a:rPr lang="pt-BR" sz="2200" b="0" kern="1200" dirty="0">
                          <a:solidFill>
                            <a:schemeClr val="tx1"/>
                          </a:solidFill>
                          <a:effectLst/>
                          <a:latin typeface="Arial Narrow" panose="020B0606020202030204" pitchFamily="34" charset="0"/>
                          <a:ea typeface="+mn-ea"/>
                          <a:cs typeface="+mn-cs"/>
                        </a:rPr>
                        <a:t>Muitas vezes atua como o narrador personagem ou o "assistente" do detetive (como o clássico Doutor Watson). Ele representa a voz do leitor: compartilha a mesma confusão e expressa o espanto diante das deduções brilhantes do investigador.</a:t>
                      </a:r>
                    </a:p>
                  </a:txBody>
                  <a:tcPr>
                    <a:lnL w="38100" cap="flat" cmpd="sng" algn="ctr">
                      <a:solidFill>
                        <a:srgbClr val="FF99FF"/>
                      </a:solidFill>
                      <a:prstDash val="solid"/>
                      <a:round/>
                      <a:headEnd type="none" w="med" len="med"/>
                      <a:tailEnd type="none" w="med" len="med"/>
                    </a:lnL>
                    <a:lnR w="38100" cap="flat" cmpd="sng" algn="ctr">
                      <a:solidFill>
                        <a:srgbClr val="FF99FF"/>
                      </a:solidFill>
                      <a:prstDash val="solid"/>
                      <a:round/>
                      <a:headEnd type="none" w="med" len="med"/>
                      <a:tailEnd type="none" w="med" len="med"/>
                    </a:lnR>
                    <a:lnT w="38100" cap="flat" cmpd="sng" algn="ctr">
                      <a:solidFill>
                        <a:srgbClr val="FF99FF"/>
                      </a:solidFill>
                      <a:prstDash val="solid"/>
                      <a:round/>
                      <a:headEnd type="none" w="med" len="med"/>
                      <a:tailEnd type="none" w="med" len="med"/>
                    </a:lnT>
                    <a:lnB w="38100" cap="flat" cmpd="sng" algn="ctr">
                      <a:solidFill>
                        <a:srgbClr val="FF99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791023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AF783E4-1C7C-398C-FFD2-A233818B06DC}"/>
              </a:ext>
            </a:extLst>
          </p:cNvPr>
          <p:cNvSpPr txBox="1"/>
          <p:nvPr/>
        </p:nvSpPr>
        <p:spPr>
          <a:xfrm>
            <a:off x="331694" y="1153848"/>
            <a:ext cx="11528611" cy="2709331"/>
          </a:xfrm>
          <a:prstGeom prst="rect">
            <a:avLst/>
          </a:prstGeom>
          <a:noFill/>
        </p:spPr>
        <p:txBody>
          <a:bodyPr wrap="square">
            <a:spAutoFit/>
          </a:bodyPr>
          <a:lstStyle/>
          <a:p>
            <a:pPr algn="just">
              <a:lnSpc>
                <a:spcPct val="120000"/>
              </a:lnSpc>
              <a:tabLst>
                <a:tab pos="180340" algn="l"/>
              </a:tabLst>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A narrativa de enigma refere-se um gênero literário e textual focado na resolução de um mistério ou crime, por meio de investigação, pistas e raciocínio lógico. Apresenta enredo com situação inicial, conflito, complicação e desfecho (solução/conclusão do conflito).</a:t>
            </a:r>
          </a:p>
          <a:p>
            <a:pPr algn="just">
              <a:lnSpc>
                <a:spcPct val="120000"/>
              </a:lnSpc>
              <a:tabLst>
                <a:tab pos="18034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O que dá origem ao enredo nessa narrativa?</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 pos="270510" algn="l"/>
              </a:tabLst>
            </a:pPr>
            <a:r>
              <a:rPr lang="pt-BR" sz="24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 pos="27051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b) De que forma o conflito impulsiona a história?</a:t>
            </a:r>
          </a:p>
        </p:txBody>
      </p:sp>
    </p:spTree>
    <p:extLst>
      <p:ext uri="{BB962C8B-B14F-4D97-AF65-F5344CB8AC3E}">
        <p14:creationId xmlns:p14="http://schemas.microsoft.com/office/powerpoint/2010/main" val="3233039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AF783E4-1C7C-398C-FFD2-A233818B06DC}"/>
              </a:ext>
            </a:extLst>
          </p:cNvPr>
          <p:cNvSpPr txBox="1"/>
          <p:nvPr/>
        </p:nvSpPr>
        <p:spPr>
          <a:xfrm>
            <a:off x="313764" y="840083"/>
            <a:ext cx="11528611" cy="4925323"/>
          </a:xfrm>
          <a:prstGeom prst="rect">
            <a:avLst/>
          </a:prstGeom>
          <a:noFill/>
        </p:spPr>
        <p:txBody>
          <a:bodyPr wrap="square">
            <a:spAutoFit/>
          </a:bodyPr>
          <a:lstStyle/>
          <a:p>
            <a:pPr algn="just">
              <a:lnSpc>
                <a:spcPct val="12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5.</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O espaço na narrativa é o "onde" a história acontece, englobando locais físicos (abertos/fechados, urbanos/rurais) e também ambientes psicológicos (interiores da mente) e sociais (condições socioeconômicas e culturais), que refletem e influenciam personagens e trama, indo além de um simples cenário e se tornando um elemento ativo na construção do enredo e da atmosfera da obra. Assim, responda:</a:t>
            </a:r>
          </a:p>
          <a:p>
            <a:pPr algn="just">
              <a:lnSpc>
                <a:spcPct val="12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Em que lugar se passa essa história? Justifique com trecho do texto.</a:t>
            </a:r>
          </a:p>
          <a:p>
            <a:pPr algn="just">
              <a:lnSpc>
                <a:spcPct val="120000"/>
              </a:lnSpc>
            </a:pPr>
            <a:r>
              <a:rPr lang="pt-BR" sz="2000" dirty="0">
                <a:effectLst/>
                <a:latin typeface="Arial Narrow" panose="020B0606020202030204" pitchFamily="34" charset="0"/>
                <a:ea typeface="Aptos" panose="020B0004020202020204" pitchFamily="34" charset="0"/>
                <a:cs typeface="Arial" panose="020B0604020202020204" pitchFamily="34" charset="0"/>
              </a:rPr>
              <a:t> </a:t>
            </a:r>
            <a:endParaRPr lang="pt-BR" sz="20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400" dirty="0">
                <a:effectLst/>
                <a:latin typeface="Arial Narrow" panose="020B0606020202030204" pitchFamily="34" charset="0"/>
                <a:ea typeface="Aptos" panose="020B0004020202020204" pitchFamily="34" charset="0"/>
                <a:cs typeface="Arial" panose="020B0604020202020204" pitchFamily="34" charset="0"/>
              </a:rPr>
              <a:t>b) A cidade de Paris, na narrativa, está relacionada principalmente à ideia de:</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400" dirty="0">
                <a:effectLst/>
                <a:latin typeface="Arial Narrow" panose="020B0606020202030204" pitchFamily="34" charset="0"/>
                <a:ea typeface="Aptos" panose="020B0004020202020204" pitchFamily="34" charset="0"/>
                <a:cs typeface="Arial" panose="020B0604020202020204" pitchFamily="34" charset="0"/>
              </a:rPr>
              <a:t>(    ) Vida no campo.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400" dirty="0">
                <a:effectLst/>
                <a:latin typeface="Arial Narrow" panose="020B0606020202030204" pitchFamily="34" charset="0"/>
                <a:ea typeface="Aptos" panose="020B0004020202020204" pitchFamily="34" charset="0"/>
                <a:cs typeface="Arial" panose="020B0604020202020204" pitchFamily="34" charset="0"/>
              </a:rPr>
              <a:t>(    ) Ambiente urbano propício a mistérios e investigações.</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400" dirty="0">
                <a:effectLst/>
                <a:latin typeface="Arial Narrow" panose="020B0606020202030204" pitchFamily="34" charset="0"/>
                <a:ea typeface="Aptos" panose="020B0004020202020204" pitchFamily="34" charset="0"/>
                <a:cs typeface="Arial" panose="020B0604020202020204" pitchFamily="34" charset="0"/>
              </a:rPr>
              <a:t>(    ) Espaço isolado e sem conflitos.</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07794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DDDF87A-114F-3283-0010-16B31F5BAC95}"/>
              </a:ext>
            </a:extLst>
          </p:cNvPr>
          <p:cNvSpPr txBox="1"/>
          <p:nvPr/>
        </p:nvSpPr>
        <p:spPr>
          <a:xfrm>
            <a:off x="340659" y="915687"/>
            <a:ext cx="11483788" cy="540147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6</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tempo na narrativa é o elemento que organiza a duração, ordem e época dos eventos ficcionais, dividindo-se principalmente em cronológico (tempo marcado) e psicológico (subjetivo/lembranças). Ele estrutura a história, definindo se os fatos seguem uma sequência natural ou misturam passado e futuro. A coerência temporal é crucial para guiar o leitor. Responda.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Em que momento do dia se inicia a narrativa do conto? Esse tempo é cronológico ou psicológico? Retire do texto um trecho que comprova sua resposta.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Nessa narrativa, o tempo predominante é o cronológico (marcado) ou apresenta lembranças de fatos passados, ou seja, tempo psicológico (subjetivo)? Justifique.</a:t>
            </a:r>
          </a:p>
          <a:p>
            <a:pPr algn="just"/>
            <a:r>
              <a:rPr lang="pt-BR" sz="23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As personagens em uma narrativa de enigma são criadas e caracterizadas para criar suspense e guiar o leitor pela investigação, geralmente incluindo um detetive (racional), a vítima, suspeitos (com motivos) e o criminoso. O detetive costuma ser auxiliado por um narrador personagem, que tem a função de ser um observador próximo, ajudando a criar o clima de mistério. Quais são as personagens da narrativa “</a:t>
            </a:r>
            <a:r>
              <a:rPr lang="pt-BR" sz="2300" i="1" dirty="0">
                <a:effectLst/>
                <a:latin typeface="Arial Narrow" panose="020B0606020202030204" pitchFamily="34" charset="0"/>
                <a:ea typeface="Aptos" panose="020B0004020202020204" pitchFamily="34" charset="0"/>
                <a:cs typeface="Times New Roman" panose="02020603050405020304" pitchFamily="18" charset="0"/>
              </a:rPr>
              <a:t>A Carta Roubada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3504273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808053551"/>
              </p:ext>
            </p:extLst>
          </p:nvPr>
        </p:nvGraphicFramePr>
        <p:xfrm>
          <a:off x="358591" y="1226509"/>
          <a:ext cx="11501717" cy="18059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250" b="1" kern="1200" dirty="0">
                          <a:solidFill>
                            <a:schemeClr val="tx1"/>
                          </a:solidFill>
                          <a:effectLst/>
                          <a:latin typeface="Arial Narrow" panose="020B0606020202030204" pitchFamily="34" charset="0"/>
                          <a:ea typeface="+mn-ea"/>
                          <a:cs typeface="+mn-cs"/>
                        </a:rPr>
                        <a:t>Inferência</a:t>
                      </a:r>
                    </a:p>
                    <a:p>
                      <a:pPr marL="0" indent="538163" algn="just"/>
                      <a:r>
                        <a:rPr lang="pt-BR" sz="2250" b="1" kern="1200" dirty="0">
                          <a:solidFill>
                            <a:schemeClr val="tx1"/>
                          </a:solidFill>
                          <a:effectLst/>
                          <a:latin typeface="Arial Narrow" panose="020B0606020202030204" pitchFamily="34" charset="0"/>
                          <a:ea typeface="+mn-ea"/>
                          <a:cs typeface="+mn-cs"/>
                        </a:rPr>
                        <a:t>Inferir informações </a:t>
                      </a:r>
                      <a:r>
                        <a:rPr lang="pt-BR" sz="2250" b="0" kern="1200" dirty="0">
                          <a:solidFill>
                            <a:schemeClr val="tx1"/>
                          </a:solidFill>
                          <a:effectLst/>
                          <a:latin typeface="Arial Narrow" panose="020B0606020202030204" pitchFamily="34" charset="0"/>
                          <a:ea typeface="+mn-ea"/>
                          <a:cs typeface="+mn-cs"/>
                        </a:rPr>
                        <a:t>é a capacidade de deduzir sentidos implícitos em um texto ou contexto, indo além do que está escrito explicitamente. Envolve ler as pistas que o autor coloca no texto e o conhecimento prévio que o leitor já tem para concluir informações subentendidas (implícitas), sendo um processo de raciocínio lógico e interpretação, não de adivinhação.</a:t>
                      </a:r>
                      <a:endParaRPr lang="pt-BR" sz="225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DAD72427-61C2-9827-ECBB-11F86C4D641B}"/>
              </a:ext>
            </a:extLst>
          </p:cNvPr>
          <p:cNvGraphicFramePr>
            <a:graphicFrameLocks noGrp="1"/>
          </p:cNvGraphicFramePr>
          <p:nvPr>
            <p:extLst>
              <p:ext uri="{D42A27DB-BD31-4B8C-83A1-F6EECF244321}">
                <p14:modId xmlns:p14="http://schemas.microsoft.com/office/powerpoint/2010/main" val="397497861"/>
              </p:ext>
            </p:extLst>
          </p:nvPr>
        </p:nvGraphicFramePr>
        <p:xfrm>
          <a:off x="345141" y="3315285"/>
          <a:ext cx="11501717" cy="31775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250" b="1" kern="1200" dirty="0">
                          <a:solidFill>
                            <a:schemeClr val="tx1"/>
                          </a:solidFill>
                          <a:effectLst/>
                          <a:latin typeface="Arial Narrow" panose="020B0606020202030204" pitchFamily="34" charset="0"/>
                          <a:ea typeface="+mn-ea"/>
                          <a:cs typeface="+mn-cs"/>
                        </a:rPr>
                        <a:t>A linguagem literária</a:t>
                      </a:r>
                      <a:r>
                        <a:rPr lang="pt-BR" sz="2250" b="0" kern="1200" dirty="0">
                          <a:solidFill>
                            <a:schemeClr val="tx1"/>
                          </a:solidFill>
                          <a:effectLst/>
                          <a:latin typeface="Arial Narrow" panose="020B0606020202030204" pitchFamily="34" charset="0"/>
                          <a:ea typeface="+mn-ea"/>
                          <a:cs typeface="+mn-cs"/>
                        </a:rPr>
                        <a:t>, também chamada de </a:t>
                      </a:r>
                      <a:r>
                        <a:rPr lang="pt-BR" sz="2250" b="1" kern="1200" dirty="0">
                          <a:solidFill>
                            <a:schemeClr val="tx1"/>
                          </a:solidFill>
                          <a:effectLst/>
                          <a:latin typeface="Arial Narrow" panose="020B0606020202030204" pitchFamily="34" charset="0"/>
                          <a:ea typeface="+mn-ea"/>
                          <a:cs typeface="+mn-cs"/>
                        </a:rPr>
                        <a:t>linguagem plurissignificativa, </a:t>
                      </a:r>
                      <a:r>
                        <a:rPr lang="pt-BR" sz="2250" b="0" kern="1200" dirty="0">
                          <a:solidFill>
                            <a:schemeClr val="tx1"/>
                          </a:solidFill>
                          <a:effectLst/>
                          <a:latin typeface="Arial Narrow" panose="020B0606020202030204" pitchFamily="34" charset="0"/>
                          <a:ea typeface="+mn-ea"/>
                          <a:cs typeface="+mn-cs"/>
                        </a:rPr>
                        <a:t>é aquela que </a:t>
                      </a:r>
                      <a:r>
                        <a:rPr lang="pt-BR" sz="2250" b="1" kern="1200" dirty="0">
                          <a:solidFill>
                            <a:schemeClr val="tx1"/>
                          </a:solidFill>
                          <a:effectLst/>
                          <a:latin typeface="Arial Narrow" panose="020B0606020202030204" pitchFamily="34" charset="0"/>
                          <a:ea typeface="+mn-ea"/>
                          <a:cs typeface="+mn-cs"/>
                        </a:rPr>
                        <a:t>produz múltiplos sentidos </a:t>
                      </a:r>
                      <a:r>
                        <a:rPr lang="pt-BR" sz="2250" b="0" kern="1200" dirty="0">
                          <a:solidFill>
                            <a:schemeClr val="tx1"/>
                          </a:solidFill>
                          <a:effectLst/>
                          <a:latin typeface="Arial Narrow" panose="020B0606020202030204" pitchFamily="34" charset="0"/>
                          <a:ea typeface="+mn-ea"/>
                          <a:cs typeface="+mn-cs"/>
                        </a:rPr>
                        <a:t>e vai além do significado literal das palavras. Em narrativas de enigma, a linguagem literária é muito importante porque ajuda a criar suspense, despertar curiosidade, construir mistério e permitir diferentes interpretações.</a:t>
                      </a:r>
                    </a:p>
                    <a:p>
                      <a:pPr algn="just"/>
                      <a:r>
                        <a:rPr lang="pt-BR" sz="2250" b="0" kern="1200" dirty="0">
                          <a:solidFill>
                            <a:schemeClr val="tx1"/>
                          </a:solidFill>
                          <a:effectLst/>
                          <a:latin typeface="Arial Narrow" panose="020B0606020202030204" pitchFamily="34" charset="0"/>
                          <a:ea typeface="+mn-ea"/>
                          <a:cs typeface="+mn-cs"/>
                        </a:rPr>
                        <a:t>Nas histórias de mistério/enigmas, as pistas podem ter sentidos ocultos, os diálogos podem esconder intenções, certas palavras provocam dúvida e suspense e o leitor precisa interpretar além do sentido literal.</a:t>
                      </a:r>
                    </a:p>
                    <a:p>
                      <a:pPr algn="just"/>
                      <a:r>
                        <a:rPr lang="pt-BR" sz="2250" b="1" kern="1200" dirty="0">
                          <a:solidFill>
                            <a:schemeClr val="tx1"/>
                          </a:solidFill>
                          <a:effectLst/>
                          <a:latin typeface="Arial Narrow" panose="020B0606020202030204" pitchFamily="34" charset="0"/>
                          <a:ea typeface="+mn-ea"/>
                          <a:cs typeface="+mn-cs"/>
                        </a:rPr>
                        <a:t>Exemplos em “</a:t>
                      </a:r>
                      <a:r>
                        <a:rPr lang="pt-BR" sz="2250" b="1" i="1" kern="1200" dirty="0">
                          <a:solidFill>
                            <a:schemeClr val="tx1"/>
                          </a:solidFill>
                          <a:effectLst/>
                          <a:latin typeface="Arial Narrow" panose="020B0606020202030204" pitchFamily="34" charset="0"/>
                          <a:ea typeface="+mn-ea"/>
                          <a:cs typeface="+mn-cs"/>
                        </a:rPr>
                        <a:t>A Carta Roubada</a:t>
                      </a:r>
                      <a:r>
                        <a:rPr lang="pt-BR" sz="2250" b="1" kern="1200" dirty="0">
                          <a:solidFill>
                            <a:schemeClr val="tx1"/>
                          </a:solidFill>
                          <a:effectLst/>
                          <a:latin typeface="Arial Narrow" panose="020B0606020202030204" pitchFamily="34" charset="0"/>
                          <a:ea typeface="+mn-ea"/>
                          <a:cs typeface="+mn-cs"/>
                        </a:rPr>
                        <a:t>”:</a:t>
                      </a:r>
                    </a:p>
                    <a:p>
                      <a:pPr algn="just"/>
                      <a:r>
                        <a:rPr lang="pt-BR" sz="2250" b="0" kern="1200" dirty="0">
                          <a:solidFill>
                            <a:schemeClr val="tx1"/>
                          </a:solidFill>
                          <a:effectLst/>
                          <a:latin typeface="Arial Narrow" panose="020B0606020202030204" pitchFamily="34" charset="0"/>
                          <a:ea typeface="+mn-ea"/>
                          <a:cs typeface="+mn-cs"/>
                        </a:rPr>
                        <a:t>“...</a:t>
                      </a:r>
                      <a:r>
                        <a:rPr lang="pt-BR" sz="2250" b="1" kern="1200" dirty="0">
                          <a:solidFill>
                            <a:schemeClr val="tx1"/>
                          </a:solidFill>
                          <a:effectLst/>
                          <a:latin typeface="Arial Narrow" panose="020B0606020202030204" pitchFamily="34" charset="0"/>
                          <a:ea typeface="+mn-ea"/>
                          <a:cs typeface="+mn-cs"/>
                        </a:rPr>
                        <a:t> </a:t>
                      </a:r>
                      <a:r>
                        <a:rPr lang="pt-BR" sz="2250" b="1" i="1" kern="1200" dirty="0">
                          <a:solidFill>
                            <a:schemeClr val="tx1"/>
                          </a:solidFill>
                          <a:effectLst/>
                          <a:latin typeface="Arial Narrow" panose="020B0606020202030204" pitchFamily="34" charset="0"/>
                          <a:ea typeface="+mn-ea"/>
                          <a:cs typeface="+mn-cs"/>
                        </a:rPr>
                        <a:t>o caso é tão simples.</a:t>
                      </a:r>
                      <a:r>
                        <a:rPr lang="pt-BR" sz="2250" b="0" i="1" kern="1200" dirty="0">
                          <a:solidFill>
                            <a:schemeClr val="tx1"/>
                          </a:solidFill>
                          <a:effectLst/>
                          <a:latin typeface="Arial Narrow" panose="020B0606020202030204" pitchFamily="34" charset="0"/>
                          <a:ea typeface="+mn-ea"/>
                          <a:cs typeface="+mn-cs"/>
                        </a:rPr>
                        <a:t>..</a:t>
                      </a:r>
                      <a:r>
                        <a:rPr lang="pt-BR" sz="2250" b="0" kern="1200" dirty="0">
                          <a:solidFill>
                            <a:schemeClr val="tx1"/>
                          </a:solidFill>
                          <a:effectLst/>
                          <a:latin typeface="Arial Narrow" panose="020B0606020202030204" pitchFamily="34" charset="0"/>
                          <a:ea typeface="+mn-ea"/>
                          <a:cs typeface="+mn-cs"/>
                        </a:rPr>
                        <a:t>”</a:t>
                      </a:r>
                      <a:r>
                        <a:rPr lang="pt-BR" sz="2250" b="1" kern="1200" dirty="0">
                          <a:solidFill>
                            <a:schemeClr val="tx1"/>
                          </a:solidFill>
                          <a:effectLst/>
                          <a:latin typeface="Arial Narrow" panose="020B0606020202030204" pitchFamily="34" charset="0"/>
                          <a:ea typeface="+mn-ea"/>
                          <a:cs typeface="+mn-cs"/>
                        </a:rPr>
                        <a:t> </a:t>
                      </a:r>
                      <a:r>
                        <a:rPr lang="pt-BR" sz="2250" b="0" kern="1200" dirty="0">
                          <a:solidFill>
                            <a:schemeClr val="tx1"/>
                          </a:solidFill>
                          <a:effectLst/>
                          <a:latin typeface="Arial Narrow" panose="020B0606020202030204" pitchFamily="34" charset="0"/>
                          <a:ea typeface="+mn-ea"/>
                          <a:cs typeface="+mn-cs"/>
                        </a:rPr>
                        <a:t>– A palavra “simples” possui duplo efeito: aparentemente fácil, mas, na verdade, difícil de resolver. Cria ironia e mistério.</a:t>
                      </a:r>
                    </a:p>
                  </a:txBody>
                  <a:tcPr>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535622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DAD72427-61C2-9827-ECBB-11F86C4D641B}"/>
              </a:ext>
            </a:extLst>
          </p:cNvPr>
          <p:cNvGraphicFramePr>
            <a:graphicFrameLocks noGrp="1"/>
          </p:cNvGraphicFramePr>
          <p:nvPr>
            <p:extLst>
              <p:ext uri="{D42A27DB-BD31-4B8C-83A1-F6EECF244321}">
                <p14:modId xmlns:p14="http://schemas.microsoft.com/office/powerpoint/2010/main" val="3305084667"/>
              </p:ext>
            </p:extLst>
          </p:nvPr>
        </p:nvGraphicFramePr>
        <p:xfrm>
          <a:off x="345141" y="867921"/>
          <a:ext cx="11501717" cy="1463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250" b="0" i="1" kern="1200" dirty="0">
                          <a:solidFill>
                            <a:schemeClr val="tx1"/>
                          </a:solidFill>
                          <a:effectLst/>
                          <a:latin typeface="Arial Narrow" panose="020B0606020202030204" pitchFamily="34" charset="0"/>
                          <a:ea typeface="+mn-ea"/>
                          <a:cs typeface="+mn-cs"/>
                        </a:rPr>
                        <a:t>“...</a:t>
                      </a:r>
                      <a:r>
                        <a:rPr lang="pt-BR" sz="2250" b="1" i="1" kern="1200" dirty="0">
                          <a:solidFill>
                            <a:schemeClr val="tx1"/>
                          </a:solidFill>
                          <a:effectLst/>
                          <a:latin typeface="Arial Narrow" panose="020B0606020202030204" pitchFamily="34" charset="0"/>
                          <a:ea typeface="+mn-ea"/>
                          <a:cs typeface="+mn-cs"/>
                        </a:rPr>
                        <a:t> um pouco óbvio demais.</a:t>
                      </a:r>
                      <a:r>
                        <a:rPr lang="pt-BR" sz="2250" b="0" i="1" kern="1200" dirty="0">
                          <a:solidFill>
                            <a:schemeClr val="tx1"/>
                          </a:solidFill>
                          <a:effectLst/>
                          <a:latin typeface="Arial Narrow" panose="020B0606020202030204" pitchFamily="34" charset="0"/>
                          <a:ea typeface="+mn-ea"/>
                          <a:cs typeface="+mn-cs"/>
                        </a:rPr>
                        <a:t>..”</a:t>
                      </a:r>
                      <a:r>
                        <a:rPr lang="pt-BR" sz="2250" b="1" kern="1200" dirty="0">
                          <a:solidFill>
                            <a:schemeClr val="tx1"/>
                          </a:solidFill>
                          <a:effectLst/>
                          <a:latin typeface="Arial Narrow" panose="020B0606020202030204" pitchFamily="34" charset="0"/>
                          <a:ea typeface="+mn-ea"/>
                          <a:cs typeface="+mn-cs"/>
                        </a:rPr>
                        <a:t> </a:t>
                      </a:r>
                      <a:r>
                        <a:rPr lang="pt-BR" sz="2250" b="0" kern="1200" dirty="0">
                          <a:solidFill>
                            <a:schemeClr val="tx1"/>
                          </a:solidFill>
                          <a:effectLst/>
                          <a:latin typeface="Arial Narrow" panose="020B0606020202030204" pitchFamily="34" charset="0"/>
                          <a:ea typeface="+mn-ea"/>
                          <a:cs typeface="+mn-cs"/>
                        </a:rPr>
                        <a:t>– Essa expressão sugere que o esconderijo estava tão visível que ninguém suspeitava dele. O sentido vai além do literal.</a:t>
                      </a:r>
                    </a:p>
                    <a:p>
                      <a:pPr algn="just"/>
                      <a:r>
                        <a:rPr lang="pt-BR" sz="2250" b="0" kern="1200" dirty="0">
                          <a:solidFill>
                            <a:schemeClr val="tx1"/>
                          </a:solidFill>
                          <a:effectLst/>
                          <a:latin typeface="Arial Narrow" panose="020B0606020202030204" pitchFamily="34" charset="0"/>
                          <a:ea typeface="+mn-ea"/>
                          <a:cs typeface="+mn-cs"/>
                        </a:rPr>
                        <a:t>“...</a:t>
                      </a:r>
                      <a:r>
                        <a:rPr lang="pt-BR" sz="2250" b="1" kern="1200" dirty="0">
                          <a:solidFill>
                            <a:schemeClr val="tx1"/>
                          </a:solidFill>
                          <a:effectLst/>
                          <a:latin typeface="Arial Narrow" panose="020B0606020202030204" pitchFamily="34" charset="0"/>
                          <a:ea typeface="+mn-ea"/>
                          <a:cs typeface="+mn-cs"/>
                        </a:rPr>
                        <a:t> transe de júbilo</a:t>
                      </a:r>
                      <a:r>
                        <a:rPr lang="pt-BR" sz="2250" b="0" kern="1200" dirty="0">
                          <a:solidFill>
                            <a:schemeClr val="tx1"/>
                          </a:solidFill>
                          <a:effectLst/>
                          <a:latin typeface="Arial Narrow" panose="020B0606020202030204" pitchFamily="34" charset="0"/>
                          <a:ea typeface="+mn-ea"/>
                          <a:cs typeface="+mn-cs"/>
                        </a:rPr>
                        <a:t>...”</a:t>
                      </a:r>
                      <a:r>
                        <a:rPr lang="pt-BR" sz="2250" b="1" kern="1200" dirty="0">
                          <a:solidFill>
                            <a:schemeClr val="tx1"/>
                          </a:solidFill>
                          <a:effectLst/>
                          <a:latin typeface="Arial Narrow" panose="020B0606020202030204" pitchFamily="34" charset="0"/>
                          <a:ea typeface="+mn-ea"/>
                          <a:cs typeface="+mn-cs"/>
                        </a:rPr>
                        <a:t> </a:t>
                      </a:r>
                      <a:r>
                        <a:rPr lang="pt-BR" sz="2250" b="0" kern="1200" dirty="0">
                          <a:solidFill>
                            <a:schemeClr val="tx1"/>
                          </a:solidFill>
                          <a:effectLst/>
                          <a:latin typeface="Arial Narrow" panose="020B0606020202030204" pitchFamily="34" charset="0"/>
                          <a:ea typeface="+mn-ea"/>
                          <a:cs typeface="+mn-cs"/>
                        </a:rPr>
                        <a:t>– A palavra “transe” intensifica a emoção do personagem, mostrando alegria exagerada. Produz efeito expressivo.</a:t>
                      </a:r>
                      <a:endParaRPr lang="pt-BR" sz="2250" b="0" dirty="0">
                        <a:solidFill>
                          <a:schemeClr val="tx1"/>
                        </a:solidFill>
                        <a:latin typeface="Arial Narrow" panose="020B0606020202030204" pitchFamily="34" charset="0"/>
                      </a:endParaRPr>
                    </a:p>
                  </a:txBody>
                  <a:tcPr>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6" name="CaixaDeTexto 5">
            <a:extLst>
              <a:ext uri="{FF2B5EF4-FFF2-40B4-BE49-F238E27FC236}">
                <a16:creationId xmlns:a16="http://schemas.microsoft.com/office/drawing/2014/main" id="{6A1FB2FC-ED37-1057-3FAE-4AC04EF11D52}"/>
              </a:ext>
            </a:extLst>
          </p:cNvPr>
          <p:cNvSpPr txBox="1"/>
          <p:nvPr/>
        </p:nvSpPr>
        <p:spPr>
          <a:xfrm>
            <a:off x="345141" y="2677212"/>
            <a:ext cx="11501716" cy="3954159"/>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8</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Em "A Carta Roubada", de Edgar Allan Poe, a caracterização das personagens serve ao propósito central do conto policial: o triunfo da psicologia e da observação perspicaz sobre o pragmatismo e a força bruta. O mistério não reside em </a:t>
            </a:r>
            <a:r>
              <a:rPr lang="pt-BR" sz="2300" i="1" dirty="0">
                <a:effectLst/>
                <a:latin typeface="Arial Narrow" panose="020B0606020202030204" pitchFamily="34" charset="0"/>
                <a:ea typeface="Aptos" panose="020B0004020202020204" pitchFamily="34" charset="0"/>
                <a:cs typeface="Times New Roman" panose="02020603050405020304" pitchFamily="18" charset="0"/>
              </a:rPr>
              <a:t>como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crime ocorreu, mas em </a:t>
            </a:r>
            <a:r>
              <a:rPr lang="pt-BR" sz="2300" i="1" dirty="0">
                <a:effectLst/>
                <a:latin typeface="Arial Narrow" panose="020B0606020202030204" pitchFamily="34" charset="0"/>
                <a:ea typeface="Aptos" panose="020B0004020202020204" pitchFamily="34" charset="0"/>
                <a:cs typeface="Times New Roman" panose="02020603050405020304" pitchFamily="18" charset="0"/>
              </a:rPr>
              <a:t>onde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objeto está escondido, evidenciando o intelecto de cada figura. Ao criar o detetive, deduz-se que o autor construiu a figura de Dupin para</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ser observador.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ser estratégico.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pensar de forma diferente dos demais.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valorizar o raciocínio lógico e a análise psicológica.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limitar sua forma de pensar.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75183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2FFABFA-8880-C2B8-435C-82A0FDB4DB40}"/>
              </a:ext>
            </a:extLst>
          </p:cNvPr>
          <p:cNvSpPr txBox="1"/>
          <p:nvPr/>
        </p:nvSpPr>
        <p:spPr>
          <a:xfrm>
            <a:off x="367553" y="911888"/>
            <a:ext cx="11510682" cy="4343497"/>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9</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Em textos literários, como a narrativa de enigma, os autores utilizam alguns recursos para enriquecer a história a ser contada, como as palavras conotativas (sentido figurado), a sinonímia entre outros. Assim, observe o trecho a seguir e responda.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Arial" panose="020B0604020202020204" pitchFamily="34" charset="0"/>
              </a:rPr>
              <a:t>o chefe de polícia, que costumava chamar de excêntrico tudo o que estivesse além de seu alcance e, assim, vivia no meio de uma legião de “excentricidades”.”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Pesquise o significado da palavra “excentricidades”.</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Qual dos sentidos a palavra “excentricidades” foi empregada na narrativa?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No contexto da história, o chefe de polícia costumava chamar de “excêntrico” (sentido figurado), tudo que estava além do seu alcance. Por quê? </a:t>
            </a:r>
          </a:p>
        </p:txBody>
      </p:sp>
    </p:spTree>
    <p:extLst>
      <p:ext uri="{BB962C8B-B14F-4D97-AF65-F5344CB8AC3E}">
        <p14:creationId xmlns:p14="http://schemas.microsoft.com/office/powerpoint/2010/main" val="3579594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25BF23C-BF7D-0358-13C1-78B8F37E6F4E}"/>
              </a:ext>
            </a:extLst>
          </p:cNvPr>
          <p:cNvSpPr txBox="1"/>
          <p:nvPr/>
        </p:nvSpPr>
        <p:spPr>
          <a:xfrm>
            <a:off x="385481" y="910775"/>
            <a:ext cx="11412071" cy="4732834"/>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10</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Ao afirmar que o caso é “simples e esquisito”, infere-se que o chefe de polícia sugere que</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a dificuldade está na forma de pensar sobre o problema.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a solução está escondida em algo complicado.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o caso é impossível de resolver.</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o caso n</a:t>
            </a:r>
            <a:r>
              <a:rPr lang="pt-BR" sz="2300" dirty="0">
                <a:effectLst/>
                <a:latin typeface="Arial Narrow" panose="020B0606020202030204" pitchFamily="34" charset="0"/>
                <a:ea typeface="Aptos" panose="020B0004020202020204" pitchFamily="34" charset="0"/>
                <a:cs typeface="Arial Narrow" panose="020B0606020202030204" pitchFamily="34" charset="0"/>
              </a:rPr>
              <a:t>ã</a:t>
            </a:r>
            <a:r>
              <a:rPr lang="pt-BR" sz="2300" dirty="0">
                <a:effectLst/>
                <a:latin typeface="Arial Narrow" panose="020B0606020202030204" pitchFamily="34" charset="0"/>
                <a:ea typeface="Aptos" panose="020B0004020202020204" pitchFamily="34" charset="0"/>
                <a:cs typeface="Times New Roman" panose="02020603050405020304" pitchFamily="18" charset="0"/>
              </a:rPr>
              <a:t>o tem import</a:t>
            </a:r>
            <a:r>
              <a:rPr lang="pt-BR" sz="2300" dirty="0">
                <a:effectLst/>
                <a:latin typeface="Arial Narrow" panose="020B0606020202030204" pitchFamily="34" charset="0"/>
                <a:ea typeface="Aptos" panose="020B0004020202020204" pitchFamily="34" charset="0"/>
                <a:cs typeface="Arial Narrow" panose="020B0606020202030204" pitchFamily="34" charset="0"/>
              </a:rPr>
              <a:t>â</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ncia.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 trecho: “... agarrou-a num verdadeiro transe de júbilo...”, a palavra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júbilo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 contexto da história, significa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raiva.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alegria</a:t>
            </a:r>
            <a:r>
              <a:rPr lang="pt-BR" sz="2300" dirty="0">
                <a:effectLst/>
                <a:latin typeface="Arial Narrow" panose="020B0606020202030204" pitchFamily="34" charset="0"/>
                <a:ea typeface="Aptos" panose="020B0004020202020204" pitchFamily="34" charset="0"/>
                <a:cs typeface="Segoe UI Emoji" panose="020B0502040204020203"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tristeza.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ansiedade.</a:t>
            </a:r>
          </a:p>
        </p:txBody>
      </p:sp>
    </p:spTree>
    <p:extLst>
      <p:ext uri="{BB962C8B-B14F-4D97-AF65-F5344CB8AC3E}">
        <p14:creationId xmlns:p14="http://schemas.microsoft.com/office/powerpoint/2010/main" val="1197781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958305718"/>
              </p:ext>
            </p:extLst>
          </p:nvPr>
        </p:nvGraphicFramePr>
        <p:xfrm>
          <a:off x="358591" y="1298226"/>
          <a:ext cx="11501717" cy="51054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As figuras de linguagem em Narrativas de Enigma</a:t>
                      </a:r>
                    </a:p>
                    <a:p>
                      <a:pPr marL="0" indent="538163" algn="just"/>
                      <a:r>
                        <a:rPr lang="pt-BR" sz="2350" b="0" kern="1200" dirty="0">
                          <a:solidFill>
                            <a:schemeClr val="tx1"/>
                          </a:solidFill>
                          <a:effectLst/>
                          <a:latin typeface="Arial Narrow" panose="020B0606020202030204" pitchFamily="34" charset="0"/>
                          <a:ea typeface="+mn-ea"/>
                          <a:cs typeface="+mn-cs"/>
                        </a:rPr>
                        <a:t>As</a:t>
                      </a:r>
                      <a:r>
                        <a:rPr lang="pt-BR" sz="2350" b="1" kern="1200" dirty="0">
                          <a:solidFill>
                            <a:schemeClr val="tx1"/>
                          </a:solidFill>
                          <a:effectLst/>
                          <a:latin typeface="Arial Narrow" panose="020B0606020202030204" pitchFamily="34" charset="0"/>
                          <a:ea typeface="+mn-ea"/>
                          <a:cs typeface="+mn-cs"/>
                        </a:rPr>
                        <a:t> figuras de linguagem em narrativas de enigma </a:t>
                      </a:r>
                      <a:r>
                        <a:rPr lang="pt-BR" sz="2350" b="0" kern="1200" dirty="0">
                          <a:solidFill>
                            <a:schemeClr val="tx1"/>
                          </a:solidFill>
                          <a:effectLst/>
                          <a:latin typeface="Arial Narrow" panose="020B0606020202030204" pitchFamily="34" charset="0"/>
                          <a:ea typeface="+mn-ea"/>
                          <a:cs typeface="+mn-cs"/>
                        </a:rPr>
                        <a:t>são recursos expressivos que ajudam a </a:t>
                      </a:r>
                      <a:r>
                        <a:rPr lang="pt-BR" sz="2350" b="1" kern="1200" dirty="0">
                          <a:solidFill>
                            <a:schemeClr val="tx1"/>
                          </a:solidFill>
                          <a:effectLst/>
                          <a:latin typeface="Arial Narrow" panose="020B0606020202030204" pitchFamily="34" charset="0"/>
                          <a:ea typeface="+mn-ea"/>
                          <a:cs typeface="+mn-cs"/>
                        </a:rPr>
                        <a:t>criar mistério, suspense, ambiguidade e pistas para a solução do enigma. </a:t>
                      </a:r>
                      <a:r>
                        <a:rPr lang="pt-BR" sz="2350" b="0" kern="1200" dirty="0">
                          <a:solidFill>
                            <a:schemeClr val="tx1"/>
                          </a:solidFill>
                          <a:effectLst/>
                          <a:latin typeface="Arial Narrow" panose="020B0606020202030204" pitchFamily="34" charset="0"/>
                          <a:ea typeface="+mn-ea"/>
                          <a:cs typeface="+mn-cs"/>
                        </a:rPr>
                        <a:t>Elas tornam o texto mais interessante e estimulam o leitor</a:t>
                      </a:r>
                      <a:r>
                        <a:rPr lang="pt-BR" sz="2350" b="1" kern="1200" dirty="0">
                          <a:solidFill>
                            <a:schemeClr val="tx1"/>
                          </a:solidFill>
                          <a:effectLst/>
                          <a:latin typeface="Arial Narrow" panose="020B0606020202030204" pitchFamily="34" charset="0"/>
                          <a:ea typeface="+mn-ea"/>
                          <a:cs typeface="+mn-cs"/>
                        </a:rPr>
                        <a:t> a interpretar, inferir e investigar os acontecimentos da narrativa.</a:t>
                      </a:r>
                    </a:p>
                    <a:p>
                      <a:pPr algn="just"/>
                      <a:r>
                        <a:rPr lang="pt-BR" sz="2350" b="1" kern="1200" dirty="0">
                          <a:solidFill>
                            <a:schemeClr val="tx1"/>
                          </a:solidFill>
                          <a:effectLst/>
                          <a:latin typeface="Arial Narrow" panose="020B0606020202030204" pitchFamily="34" charset="0"/>
                          <a:ea typeface="+mn-ea"/>
                          <a:cs typeface="+mn-cs"/>
                        </a:rPr>
                        <a:t>Alguns Exemplos:</a:t>
                      </a:r>
                    </a:p>
                    <a:p>
                      <a:pPr algn="just"/>
                      <a:r>
                        <a:rPr lang="pt-BR" sz="2350" b="1" kern="1200" dirty="0">
                          <a:solidFill>
                            <a:schemeClr val="tx1"/>
                          </a:solidFill>
                          <a:effectLst/>
                          <a:latin typeface="Arial Narrow" panose="020B0606020202030204" pitchFamily="34" charset="0"/>
                          <a:ea typeface="+mn-ea"/>
                          <a:cs typeface="+mn-cs"/>
                        </a:rPr>
                        <a:t>Comparação: </a:t>
                      </a:r>
                      <a:r>
                        <a:rPr lang="pt-BR" sz="2350" b="0" kern="1200" dirty="0">
                          <a:solidFill>
                            <a:schemeClr val="tx1"/>
                          </a:solidFill>
                          <a:effectLst/>
                          <a:latin typeface="Arial Narrow" panose="020B0606020202030204" pitchFamily="34" charset="0"/>
                          <a:ea typeface="+mn-ea"/>
                          <a:cs typeface="+mn-cs"/>
                        </a:rPr>
                        <a:t>Estabelece relação entre dois elementos por meio de conectivos como “</a:t>
                      </a:r>
                      <a:r>
                        <a:rPr lang="pt-BR" sz="2350" b="0" i="1" kern="1200" dirty="0">
                          <a:solidFill>
                            <a:schemeClr val="tx1"/>
                          </a:solidFill>
                          <a:effectLst/>
                          <a:latin typeface="Arial Narrow" panose="020B0606020202030204" pitchFamily="34" charset="0"/>
                          <a:ea typeface="+mn-ea"/>
                          <a:cs typeface="+mn-cs"/>
                        </a:rPr>
                        <a:t>como, tal qual, semelhante a”</a:t>
                      </a:r>
                      <a:r>
                        <a:rPr lang="pt-BR" sz="2350" b="0" kern="1200" dirty="0">
                          <a:solidFill>
                            <a:schemeClr val="tx1"/>
                          </a:solidFill>
                          <a:effectLst/>
                          <a:latin typeface="Arial Narrow" panose="020B0606020202030204" pitchFamily="34" charset="0"/>
                          <a:ea typeface="+mn-ea"/>
                          <a:cs typeface="+mn-cs"/>
                        </a:rPr>
                        <a:t>. Ajuda a descrever personagens, ambientes ou situações de forma mais expressiva. Ex.: </a:t>
                      </a:r>
                      <a:r>
                        <a:rPr lang="pt-BR" sz="2350" b="0" i="1" kern="1200" dirty="0">
                          <a:solidFill>
                            <a:schemeClr val="tx1"/>
                          </a:solidFill>
                          <a:effectLst/>
                          <a:latin typeface="Arial Narrow" panose="020B0606020202030204" pitchFamily="34" charset="0"/>
                          <a:ea typeface="+mn-ea"/>
                          <a:cs typeface="+mn-cs"/>
                        </a:rPr>
                        <a:t>“O silêncio era profundo como um segredo.”</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Metáfora: </a:t>
                      </a:r>
                      <a:r>
                        <a:rPr lang="pt-BR" sz="2350" b="0" kern="1200" dirty="0">
                          <a:solidFill>
                            <a:schemeClr val="tx1"/>
                          </a:solidFill>
                          <a:effectLst/>
                          <a:latin typeface="Arial Narrow" panose="020B0606020202030204" pitchFamily="34" charset="0"/>
                          <a:ea typeface="+mn-ea"/>
                          <a:cs typeface="+mn-cs"/>
                        </a:rPr>
                        <a:t>Consiste em uma comparação implícita entre dois elementos, sem o uso de conectivos. Ajuda a criar imagens sugestivas ou simbólicas que podem esconder pistas importantes. Ex.: </a:t>
                      </a:r>
                      <a:r>
                        <a:rPr lang="pt-BR" sz="2350" b="0" i="1" kern="1200" dirty="0">
                          <a:solidFill>
                            <a:schemeClr val="tx1"/>
                          </a:solidFill>
                          <a:effectLst/>
                          <a:latin typeface="Arial Narrow" panose="020B0606020202030204" pitchFamily="34" charset="0"/>
                          <a:ea typeface="+mn-ea"/>
                          <a:cs typeface="+mn-cs"/>
                        </a:rPr>
                        <a:t>“Uma sombra pairava sobre a casa.”</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Ironia: </a:t>
                      </a:r>
                      <a:r>
                        <a:rPr lang="pt-BR" sz="2350" b="0" kern="1200" dirty="0">
                          <a:solidFill>
                            <a:schemeClr val="tx1"/>
                          </a:solidFill>
                          <a:effectLst/>
                          <a:latin typeface="Arial Narrow" panose="020B0606020202030204" pitchFamily="34" charset="0"/>
                          <a:ea typeface="+mn-ea"/>
                          <a:cs typeface="+mn-cs"/>
                        </a:rPr>
                        <a:t>Ocorre quando o sentido real da mensagem é diferente do que parece ser dito. Pode confundir o leitor ou revelar contradições nas personagens. Ex.: </a:t>
                      </a:r>
                      <a:r>
                        <a:rPr lang="pt-BR" sz="2350" b="0" i="1" kern="1200" dirty="0">
                          <a:solidFill>
                            <a:schemeClr val="tx1"/>
                          </a:solidFill>
                          <a:effectLst/>
                          <a:latin typeface="Arial Narrow" panose="020B0606020202030204" pitchFamily="34" charset="0"/>
                          <a:ea typeface="+mn-ea"/>
                          <a:cs typeface="+mn-cs"/>
                        </a:rPr>
                        <a:t>Uma personagem afirma estar tranquila, mas suas ações demonstram nervosismo.</a:t>
                      </a:r>
                      <a:endParaRPr lang="pt-BR" sz="235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38089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47615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262508241"/>
              </p:ext>
            </p:extLst>
          </p:nvPr>
        </p:nvGraphicFramePr>
        <p:xfrm>
          <a:off x="345141" y="948602"/>
          <a:ext cx="11501717" cy="1524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50" b="1" kern="1200" dirty="0">
                          <a:solidFill>
                            <a:schemeClr val="tx1"/>
                          </a:solidFill>
                          <a:effectLst/>
                          <a:latin typeface="Arial Narrow" panose="020B0606020202030204" pitchFamily="34" charset="0"/>
                          <a:ea typeface="+mn-ea"/>
                          <a:cs typeface="+mn-cs"/>
                        </a:rPr>
                        <a:t>Personificação ou prosopopeia: </a:t>
                      </a:r>
                      <a:r>
                        <a:rPr lang="pt-BR" sz="2350" b="0" kern="1200" dirty="0">
                          <a:solidFill>
                            <a:schemeClr val="tx1"/>
                          </a:solidFill>
                          <a:effectLst/>
                          <a:latin typeface="Arial Narrow" panose="020B0606020202030204" pitchFamily="34" charset="0"/>
                          <a:ea typeface="+mn-ea"/>
                          <a:cs typeface="+mn-cs"/>
                        </a:rPr>
                        <a:t>Consiste em atribuir características humanas a objetos ou elementos da natureza. Cria atmosfera de suspense ou mistério. Ex.: </a:t>
                      </a:r>
                      <a:r>
                        <a:rPr lang="pt-BR" sz="2350" b="0" i="1" kern="1200" dirty="0">
                          <a:solidFill>
                            <a:schemeClr val="tx1"/>
                          </a:solidFill>
                          <a:effectLst/>
                          <a:latin typeface="Arial Narrow" panose="020B0606020202030204" pitchFamily="34" charset="0"/>
                          <a:ea typeface="+mn-ea"/>
                          <a:cs typeface="+mn-cs"/>
                        </a:rPr>
                        <a:t>“As paredes pareciam ouvir cada palavra.”</a:t>
                      </a:r>
                      <a:endParaRPr lang="pt-BR" sz="2350" b="0" kern="1200" dirty="0">
                        <a:solidFill>
                          <a:schemeClr val="tx1"/>
                        </a:solidFill>
                        <a:effectLst/>
                        <a:latin typeface="Arial Narrow" panose="020B0606020202030204" pitchFamily="34" charset="0"/>
                        <a:ea typeface="+mn-ea"/>
                        <a:cs typeface="+mn-cs"/>
                      </a:endParaRPr>
                    </a:p>
                    <a:p>
                      <a:pPr algn="just"/>
                      <a:r>
                        <a:rPr lang="pt-BR" sz="2350" b="1" kern="1200" dirty="0">
                          <a:solidFill>
                            <a:schemeClr val="tx1"/>
                          </a:solidFill>
                          <a:effectLst/>
                          <a:latin typeface="Arial Narrow" panose="020B0606020202030204" pitchFamily="34" charset="0"/>
                          <a:ea typeface="+mn-ea"/>
                          <a:cs typeface="+mn-cs"/>
                        </a:rPr>
                        <a:t>Hipérbole: </a:t>
                      </a:r>
                      <a:r>
                        <a:rPr lang="pt-BR" sz="2350" b="0" kern="1200" dirty="0">
                          <a:solidFill>
                            <a:schemeClr val="tx1"/>
                          </a:solidFill>
                          <a:effectLst/>
                          <a:latin typeface="Arial Narrow" panose="020B0606020202030204" pitchFamily="34" charset="0"/>
                          <a:ea typeface="+mn-ea"/>
                          <a:cs typeface="+mn-cs"/>
                        </a:rPr>
                        <a:t>É o exagero usado para intensificar uma ideia. Aumenta a tensão e a dramaticidade da narrativa. Ex.: </a:t>
                      </a:r>
                      <a:r>
                        <a:rPr lang="pt-BR" sz="2350" b="0" i="1" kern="1200" dirty="0">
                          <a:solidFill>
                            <a:schemeClr val="tx1"/>
                          </a:solidFill>
                          <a:effectLst/>
                          <a:latin typeface="Arial Narrow" panose="020B0606020202030204" pitchFamily="34" charset="0"/>
                          <a:ea typeface="+mn-ea"/>
                          <a:cs typeface="+mn-cs"/>
                        </a:rPr>
                        <a:t>“O coração dele batia tão forte que parecia ecoar pela casa.”</a:t>
                      </a:r>
                      <a:endParaRPr lang="pt-BR" sz="235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9876F862-B43C-3AC9-3EF9-AFB75E357EEF}"/>
              </a:ext>
            </a:extLst>
          </p:cNvPr>
          <p:cNvSpPr txBox="1"/>
          <p:nvPr/>
        </p:nvSpPr>
        <p:spPr>
          <a:xfrm>
            <a:off x="345140" y="2711456"/>
            <a:ext cx="11501717" cy="3874522"/>
          </a:xfrm>
          <a:prstGeom prst="rect">
            <a:avLst/>
          </a:prstGeom>
          <a:noFill/>
        </p:spPr>
        <p:txBody>
          <a:bodyPr wrap="square">
            <a:spAutoFit/>
          </a:bodyPr>
          <a:lstStyle/>
          <a:p>
            <a:pPr algn="just">
              <a:lnSpc>
                <a:spcPct val="120000"/>
              </a:lnSpc>
            </a:pP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12</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As figuras de linguagem em textos literários (contos, romances, novelas, narrativas de enigma) são recursos estilísticos que transcendem o sentido denotativo (literal) das palavras, com o objetivo de embelezar, dar ênfase, criar emoção e construir sentidos profundos. Elas são ferramentas fundamentais para a função poética, permitindo que o autor transforme a realidade narrada em uma experiência sensorial e estética para o leitor.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Observe a fala de Dupin ao comentar sobre a polícia de Paris: “</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polícia de Paris — disse ele — é extremamente capaz a seu modo.”. Agora, i</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dentifique a ironia presente nessa fala.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2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O que a personagem realmente quer dizer com essa fala?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17920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876F862-B43C-3AC9-3EF9-AFB75E357EEF}"/>
              </a:ext>
            </a:extLst>
          </p:cNvPr>
          <p:cNvSpPr txBox="1"/>
          <p:nvPr/>
        </p:nvSpPr>
        <p:spPr>
          <a:xfrm>
            <a:off x="345141" y="1044020"/>
            <a:ext cx="11501717" cy="2279085"/>
          </a:xfrm>
          <a:prstGeom prst="rect">
            <a:avLst/>
          </a:prstGeom>
          <a:noFill/>
        </p:spPr>
        <p:txBody>
          <a:bodyPr wrap="square">
            <a:spAutoFit/>
          </a:bodyPr>
          <a:lstStyle/>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Em “O chefe de polícia pareceu fulminado por um raio.”, a figura de linguagem é a</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hipérbole.</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metonímia.</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comparação.</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personificação.</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0785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DEAF6F-E31E-2D24-3C4E-8F431343A511}"/>
              </a:ext>
            </a:extLst>
          </p:cNvPr>
          <p:cNvSpPr txBox="1"/>
          <p:nvPr/>
        </p:nvSpPr>
        <p:spPr>
          <a:xfrm>
            <a:off x="313765" y="896927"/>
            <a:ext cx="11564470" cy="540147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linguagem é o meio de comunicar ideias, sentimentos, pensamentos utilizando a língua (portuguesa). Essa linguagem pode sofrer variações/mudanças de acordo com a utilização da língua pelos falantes. Por exemplo, um juiz não falará em um tribunal tal como fala em casa num jantar de família. Cada comunicação vai exigir uma “linguagem”. Os principais níveis dessa linguagem são: “linguagem formal e linguagem informal”.</a:t>
            </a:r>
            <a:r>
              <a:rPr lang="pt-BR" sz="2300" dirty="0">
                <a:solidFill>
                  <a:srgbClr val="202124"/>
                </a:solidFill>
                <a:effectLst/>
                <a:latin typeface="Arial Narrow" panose="020B0606020202030204" pitchFamily="34" charset="0"/>
                <a:ea typeface="Aptos" panose="020B0004020202020204" pitchFamily="34" charset="0"/>
                <a:cs typeface="Arial" panose="020B0604020202020204" pitchFamily="34" charset="0"/>
              </a:rPr>
              <a:t> Na narrativa de enigma “</a:t>
            </a:r>
            <a:r>
              <a:rPr lang="pt-BR" sz="2300" i="1" dirty="0">
                <a:solidFill>
                  <a:srgbClr val="202124"/>
                </a:solidFill>
                <a:effectLst/>
                <a:latin typeface="Arial Narrow" panose="020B0606020202030204" pitchFamily="34" charset="0"/>
                <a:ea typeface="Aptos" panose="020B0004020202020204" pitchFamily="34" charset="0"/>
                <a:cs typeface="Arial" panose="020B0604020202020204" pitchFamily="34" charset="0"/>
              </a:rPr>
              <a:t>A Carta Roubada</a:t>
            </a:r>
            <a:r>
              <a:rPr lang="pt-BR" sz="2300" dirty="0">
                <a:solidFill>
                  <a:srgbClr val="202124"/>
                </a:solidFill>
                <a:effectLst/>
                <a:latin typeface="Arial Narrow" panose="020B0606020202030204" pitchFamily="34" charset="0"/>
                <a:ea typeface="Aptos" panose="020B0004020202020204" pitchFamily="34" charset="0"/>
                <a:cs typeface="Arial" panose="020B0604020202020204" pitchFamily="34" charset="0"/>
              </a:rPr>
              <a:t>”,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 linguagem que o autor usou, predominantemente, para contar a história é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técnica e científica.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formal e elaborada.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popular e regional.</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14</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uso de frases longas e detalhadas na narrativa de enigma é um recurso importante da linguagem literária e investigativa, pois contribui para construir suspense, mostrar o raciocínio investigativo, produzir atmosfera de mistério. Na narrativa “</a:t>
            </a:r>
            <a:r>
              <a:rPr lang="pt-BR" sz="2300"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Carta Roubada</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esse recurso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simplifica a linguagem.				(C) cria um ritmo reflexivo e analítico.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acelera a ação da narrativa.				(D) torna o texto confuso e difícil de entender.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854636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516362982"/>
              </p:ext>
            </p:extLst>
          </p:nvPr>
        </p:nvGraphicFramePr>
        <p:xfrm>
          <a:off x="358591" y="1226509"/>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Causa e Consequência</a:t>
                      </a:r>
                    </a:p>
                    <a:p>
                      <a:pPr algn="just"/>
                      <a:r>
                        <a:rPr lang="pt-BR" sz="2300" b="1" kern="1200" dirty="0">
                          <a:solidFill>
                            <a:schemeClr val="tx1"/>
                          </a:solidFill>
                          <a:effectLst/>
                          <a:latin typeface="Arial Narrow" panose="020B0606020202030204" pitchFamily="34" charset="0"/>
                          <a:ea typeface="+mn-ea"/>
                          <a:cs typeface="+mn-cs"/>
                        </a:rPr>
                        <a:t>Causa e consequência </a:t>
                      </a:r>
                      <a:r>
                        <a:rPr lang="pt-BR" sz="2300" b="0" kern="1200" dirty="0">
                          <a:solidFill>
                            <a:schemeClr val="tx1"/>
                          </a:solidFill>
                          <a:effectLst/>
                          <a:latin typeface="Arial Narrow" panose="020B0606020202030204" pitchFamily="34" charset="0"/>
                          <a:ea typeface="+mn-ea"/>
                          <a:cs typeface="+mn-cs"/>
                        </a:rPr>
                        <a:t>representam a relação lógica em que um evento (causa) provoca outro (consequência).</a:t>
                      </a:r>
                    </a:p>
                    <a:p>
                      <a:pPr algn="just"/>
                      <a:r>
                        <a:rPr lang="pt-BR" sz="2300" b="1" kern="1200" dirty="0">
                          <a:solidFill>
                            <a:schemeClr val="tx1"/>
                          </a:solidFill>
                          <a:effectLst/>
                          <a:latin typeface="Arial Narrow" panose="020B0606020202030204" pitchFamily="34" charset="0"/>
                          <a:ea typeface="+mn-ea"/>
                          <a:cs typeface="+mn-cs"/>
                        </a:rPr>
                        <a:t>Causa: </a:t>
                      </a:r>
                      <a:r>
                        <a:rPr lang="pt-BR" sz="2300" b="0" kern="1200" dirty="0">
                          <a:solidFill>
                            <a:schemeClr val="tx1"/>
                          </a:solidFill>
                          <a:effectLst/>
                          <a:latin typeface="Arial Narrow" panose="020B0606020202030204" pitchFamily="34" charset="0"/>
                          <a:ea typeface="+mn-ea"/>
                          <a:cs typeface="+mn-cs"/>
                        </a:rPr>
                        <a:t>É o motivo, o porquê de algo ter acontecido.</a:t>
                      </a:r>
                    </a:p>
                    <a:p>
                      <a:pPr algn="just"/>
                      <a:r>
                        <a:rPr lang="pt-BR" sz="2300" b="1" kern="1200" dirty="0">
                          <a:solidFill>
                            <a:schemeClr val="tx1"/>
                          </a:solidFill>
                          <a:effectLst/>
                          <a:latin typeface="Arial Narrow" panose="020B0606020202030204" pitchFamily="34" charset="0"/>
                          <a:ea typeface="+mn-ea"/>
                          <a:cs typeface="+mn-cs"/>
                        </a:rPr>
                        <a:t>Consequência: </a:t>
                      </a:r>
                      <a:r>
                        <a:rPr lang="pt-BR" sz="2300" b="0" kern="1200" dirty="0">
                          <a:solidFill>
                            <a:schemeClr val="tx1"/>
                          </a:solidFill>
                          <a:effectLst/>
                          <a:latin typeface="Arial Narrow" panose="020B0606020202030204" pitchFamily="34" charset="0"/>
                          <a:ea typeface="+mn-ea"/>
                          <a:cs typeface="+mn-cs"/>
                        </a:rPr>
                        <a:t>É o resultado, o efeito produzido pela causa.</a:t>
                      </a:r>
                    </a:p>
                    <a:p>
                      <a:pPr algn="just"/>
                      <a:r>
                        <a:rPr lang="pt-BR" sz="2300" b="0" kern="1200" dirty="0">
                          <a:solidFill>
                            <a:schemeClr val="tx1"/>
                          </a:solidFill>
                          <a:effectLst/>
                          <a:latin typeface="Arial Narrow" panose="020B0606020202030204" pitchFamily="34" charset="0"/>
                          <a:ea typeface="+mn-ea"/>
                          <a:cs typeface="+mn-cs"/>
                        </a:rPr>
                        <a:t>Exemplos: “</a:t>
                      </a:r>
                      <a:r>
                        <a:rPr lang="pt-BR" sz="2300" b="0" i="1" kern="1200" dirty="0">
                          <a:solidFill>
                            <a:schemeClr val="tx1"/>
                          </a:solidFill>
                          <a:effectLst/>
                          <a:latin typeface="Arial Narrow" panose="020B0606020202030204" pitchFamily="34" charset="0"/>
                          <a:ea typeface="+mn-ea"/>
                          <a:cs typeface="+mn-cs"/>
                        </a:rPr>
                        <a:t>Choveu muito</a:t>
                      </a:r>
                      <a:r>
                        <a:rPr lang="pt-BR" sz="2300" b="0" kern="1200" dirty="0">
                          <a:solidFill>
                            <a:schemeClr val="tx1"/>
                          </a:solidFill>
                          <a:effectLst/>
                          <a:latin typeface="Arial Narrow" panose="020B0606020202030204" pitchFamily="34" charset="0"/>
                          <a:ea typeface="+mn-ea"/>
                          <a:cs typeface="+mn-cs"/>
                        </a:rPr>
                        <a:t>, então </a:t>
                      </a:r>
                      <a:r>
                        <a:rPr lang="pt-BR" sz="2300" b="0" i="1" kern="1200" dirty="0">
                          <a:solidFill>
                            <a:schemeClr val="tx1"/>
                          </a:solidFill>
                          <a:effectLst/>
                          <a:latin typeface="Arial Narrow" panose="020B0606020202030204" pitchFamily="34" charset="0"/>
                          <a:ea typeface="+mn-ea"/>
                          <a:cs typeface="+mn-cs"/>
                        </a:rPr>
                        <a:t>a rua inundou</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(Causa: </a:t>
                      </a:r>
                      <a:r>
                        <a:rPr lang="pt-BR" sz="2300" b="0" i="1" kern="1200" dirty="0">
                          <a:solidFill>
                            <a:schemeClr val="tx1"/>
                          </a:solidFill>
                          <a:effectLst/>
                          <a:latin typeface="Arial Narrow" panose="020B0606020202030204" pitchFamily="34" charset="0"/>
                          <a:ea typeface="+mn-ea"/>
                          <a:cs typeface="+mn-cs"/>
                        </a:rPr>
                        <a:t>Choveu muito; </a:t>
                      </a:r>
                      <a:r>
                        <a:rPr lang="pt-BR" sz="2300" b="1" kern="1200" dirty="0">
                          <a:solidFill>
                            <a:schemeClr val="tx1"/>
                          </a:solidFill>
                          <a:effectLst/>
                          <a:latin typeface="Arial Narrow" panose="020B0606020202030204" pitchFamily="34" charset="0"/>
                          <a:ea typeface="+mn-ea"/>
                          <a:cs typeface="+mn-cs"/>
                        </a:rPr>
                        <a:t>Consequência</a:t>
                      </a:r>
                      <a:r>
                        <a:rPr lang="pt-BR" sz="2300" b="1" i="1"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a rua inundou.</a:t>
                      </a:r>
                      <a:r>
                        <a:rPr lang="pt-BR" sz="2300" b="0" kern="1200" dirty="0">
                          <a:solidFill>
                            <a:schemeClr val="tx1"/>
                          </a:solidFill>
                          <a:effectLst/>
                          <a:latin typeface="Arial Narrow" panose="020B0606020202030204" pitchFamily="34" charset="0"/>
                          <a:ea typeface="+mn-ea"/>
                          <a:cs typeface="+mn-cs"/>
                        </a:rPr>
                        <a:t>), / “</a:t>
                      </a:r>
                      <a:r>
                        <a:rPr lang="pt-BR" sz="2300" b="0" i="1" kern="1200" dirty="0">
                          <a:solidFill>
                            <a:schemeClr val="tx1"/>
                          </a:solidFill>
                          <a:effectLst/>
                          <a:latin typeface="Arial Narrow" panose="020B0606020202030204" pitchFamily="34" charset="0"/>
                          <a:ea typeface="+mn-ea"/>
                          <a:cs typeface="+mn-cs"/>
                        </a:rPr>
                        <a:t>Não estudou para a prova</a:t>
                      </a:r>
                      <a:r>
                        <a:rPr lang="pt-BR" sz="2300" b="0" kern="1200" dirty="0">
                          <a:solidFill>
                            <a:schemeClr val="tx1"/>
                          </a:solidFill>
                          <a:effectLst/>
                          <a:latin typeface="Arial Narrow" panose="020B0606020202030204" pitchFamily="34" charset="0"/>
                          <a:ea typeface="+mn-ea"/>
                          <a:cs typeface="+mn-cs"/>
                        </a:rPr>
                        <a:t>, por isso </a:t>
                      </a:r>
                      <a:r>
                        <a:rPr lang="pt-BR" sz="2300" b="0" i="1" kern="1200" dirty="0">
                          <a:solidFill>
                            <a:schemeClr val="tx1"/>
                          </a:solidFill>
                          <a:effectLst/>
                          <a:latin typeface="Arial Narrow" panose="020B0606020202030204" pitchFamily="34" charset="0"/>
                          <a:ea typeface="+mn-ea"/>
                          <a:cs typeface="+mn-cs"/>
                        </a:rPr>
                        <a:t>tirou nota baixa.”</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Causa: </a:t>
                      </a:r>
                      <a:r>
                        <a:rPr lang="pt-BR" sz="2300" b="0" kern="1200" dirty="0">
                          <a:solidFill>
                            <a:schemeClr val="tx1"/>
                          </a:solidFill>
                          <a:effectLst/>
                          <a:latin typeface="Arial Narrow" panose="020B0606020202030204" pitchFamily="34" charset="0"/>
                          <a:ea typeface="+mn-ea"/>
                          <a:cs typeface="+mn-cs"/>
                        </a:rPr>
                        <a:t>Não estudou para a prova; </a:t>
                      </a:r>
                      <a:r>
                        <a:rPr lang="pt-BR" sz="2300" b="1" kern="1200" dirty="0">
                          <a:solidFill>
                            <a:schemeClr val="tx1"/>
                          </a:solidFill>
                          <a:effectLst/>
                          <a:latin typeface="Arial Narrow" panose="020B0606020202030204" pitchFamily="34" charset="0"/>
                          <a:ea typeface="+mn-ea"/>
                          <a:cs typeface="+mn-cs"/>
                        </a:rPr>
                        <a:t>Consequência: </a:t>
                      </a:r>
                      <a:r>
                        <a:rPr lang="pt-BR" sz="2300" b="0" kern="1200" dirty="0">
                          <a:solidFill>
                            <a:schemeClr val="tx1"/>
                          </a:solidFill>
                          <a:effectLst/>
                          <a:latin typeface="Arial Narrow" panose="020B0606020202030204" pitchFamily="34" charset="0"/>
                          <a:ea typeface="+mn-ea"/>
                          <a:cs typeface="+mn-cs"/>
                        </a:rPr>
                        <a:t>tirou nota baixa.)</a:t>
                      </a:r>
                    </a:p>
                    <a:p>
                      <a:pPr marL="0" indent="538163" algn="just"/>
                      <a:r>
                        <a:rPr lang="pt-BR" sz="2300" b="0" kern="1200" dirty="0">
                          <a:solidFill>
                            <a:schemeClr val="tx1"/>
                          </a:solidFill>
                          <a:effectLst/>
                          <a:latin typeface="Arial Narrow" panose="020B0606020202030204" pitchFamily="34" charset="0"/>
                          <a:ea typeface="+mn-ea"/>
                          <a:cs typeface="+mn-cs"/>
                        </a:rPr>
                        <a:t>Existem palavras que funcionam como "pontes" entre a causa e a consequência, facilitando a identificação dessa relação no texto. São os chamados conectivos:</a:t>
                      </a:r>
                    </a:p>
                    <a:p>
                      <a:pPr algn="just"/>
                      <a:r>
                        <a:rPr lang="pt-BR" sz="2300" b="1" kern="1200" dirty="0">
                          <a:solidFill>
                            <a:schemeClr val="tx1"/>
                          </a:solidFill>
                          <a:effectLst/>
                          <a:latin typeface="Arial Narrow" panose="020B0606020202030204" pitchFamily="34" charset="0"/>
                          <a:ea typeface="+mn-ea"/>
                          <a:cs typeface="+mn-cs"/>
                        </a:rPr>
                        <a:t>Conectivos de Causa: </a:t>
                      </a:r>
                      <a:r>
                        <a:rPr lang="pt-BR" sz="2300" b="0" i="1" kern="1200" dirty="0">
                          <a:solidFill>
                            <a:schemeClr val="tx1"/>
                          </a:solidFill>
                          <a:effectLst/>
                          <a:latin typeface="Arial Narrow" panose="020B0606020202030204" pitchFamily="34" charset="0"/>
                          <a:ea typeface="+mn-ea"/>
                          <a:cs typeface="+mn-cs"/>
                        </a:rPr>
                        <a:t>Porque, pois, já que, visto que, como, em virtude de, devido a, em razão de, uma vez que.</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Conectivos de Consequência: </a:t>
                      </a:r>
                      <a:r>
                        <a:rPr lang="pt-BR" sz="2300" b="0" i="1" kern="1200" dirty="0">
                          <a:solidFill>
                            <a:schemeClr val="tx1"/>
                          </a:solidFill>
                          <a:effectLst/>
                          <a:latin typeface="Arial Narrow" panose="020B0606020202030204" pitchFamily="34" charset="0"/>
                          <a:ea typeface="+mn-ea"/>
                          <a:cs typeface="+mn-cs"/>
                        </a:rPr>
                        <a:t>Portanto, logo, assim, consequentemente, por isso, de modo que, em decorrência de, dessa forma, sendo assim.</a:t>
                      </a:r>
                      <a:endParaRPr lang="pt-BR" sz="2300" b="0" dirty="0">
                        <a:solidFill>
                          <a:schemeClr val="tx1"/>
                        </a:solidFill>
                        <a:latin typeface="Arial Narrow" panose="020B0606020202030204" pitchFamily="34" charset="0"/>
                      </a:endParaRP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88955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79D3C32-7CE4-360C-8E01-BCA4E63359AF}"/>
              </a:ext>
            </a:extLst>
          </p:cNvPr>
          <p:cNvSpPr txBox="1"/>
          <p:nvPr/>
        </p:nvSpPr>
        <p:spPr>
          <a:xfrm>
            <a:off x="322729" y="777522"/>
            <a:ext cx="11546542" cy="3901068"/>
          </a:xfrm>
          <a:prstGeom prst="rect">
            <a:avLst/>
          </a:prstGeom>
          <a:noFill/>
        </p:spPr>
        <p:txBody>
          <a:bodyPr wrap="square">
            <a:spAutoFit/>
          </a:bodyPr>
          <a:lstStyle/>
          <a:p>
            <a:pPr algn="just"/>
            <a:r>
              <a:rPr lang="pt-BR" sz="2250" b="1" dirty="0">
                <a:effectLst/>
                <a:latin typeface="Arial Narrow" panose="020B0606020202030204" pitchFamily="34" charset="0"/>
                <a:ea typeface="Aptos" panose="020B0004020202020204" pitchFamily="34" charset="0"/>
                <a:cs typeface="Times New Roman" panose="02020603050405020304" pitchFamily="18" charset="0"/>
              </a:rPr>
              <a:t>15</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Em narrativas de enigma, a relação de causa e consequência é fundamental porque os acontecimentos geralmente acontecem por um motivo e produzem resultados que ajudam na investigação e na solução do mistério.</a:t>
            </a:r>
          </a:p>
          <a:p>
            <a:pPr algn="just"/>
            <a:r>
              <a:rPr lang="pt-BR" sz="2250" dirty="0">
                <a:effectLst/>
                <a:latin typeface="Arial Narrow" panose="020B0606020202030204" pitchFamily="34" charset="0"/>
                <a:ea typeface="Aptos" panose="020B0004020202020204" pitchFamily="34" charset="0"/>
                <a:cs typeface="Times New Roman" panose="02020603050405020304" pitchFamily="18" charset="0"/>
              </a:rPr>
              <a:t>a) No trecho em que há a fala do chefe de polícia “... ficamos um tanto intrigados porque o caso é tão simples e, no entanto, nos deixa totalmente desnorteados.”, qual parte é a causa e qual é a consequência?</a:t>
            </a: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Causa:</a:t>
            </a: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Consequência: </a:t>
            </a:r>
            <a:endParaRPr lang="pt-BR" sz="2250" dirty="0">
              <a:latin typeface="Arial Narrow" panose="020B0606020202030204" pitchFamily="34" charset="0"/>
              <a:ea typeface="Aptos" panose="020B0004020202020204" pitchFamily="34" charset="0"/>
              <a:cs typeface="Times New Roman" panose="02020603050405020304" pitchFamily="18" charset="0"/>
            </a:endParaRPr>
          </a:p>
          <a:p>
            <a:endParaRPr lang="pt-BR" sz="15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50" dirty="0">
                <a:effectLst/>
                <a:latin typeface="Arial Narrow" panose="020B0606020202030204" pitchFamily="34" charset="0"/>
                <a:ea typeface="Aptos" panose="020B0004020202020204" pitchFamily="34" charset="0"/>
                <a:cs typeface="Times New Roman" panose="02020603050405020304" pitchFamily="18" charset="0"/>
              </a:rPr>
              <a:t>b) Qual é o motivo (razão, causa) da visita do chefe de polícia ao detetive C. Auguste Dupin?</a:t>
            </a:r>
          </a:p>
          <a:p>
            <a:pPr algn="just"/>
            <a:endParaRPr lang="pt-BR" sz="225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250" b="1" dirty="0">
                <a:effectLst/>
                <a:latin typeface="Arial Narrow" panose="020B0606020202030204" pitchFamily="34" charset="0"/>
                <a:ea typeface="Aptos" panose="020B0004020202020204" pitchFamily="34" charset="0"/>
                <a:cs typeface="Times New Roman" panose="02020603050405020304" pitchFamily="18" charset="0"/>
              </a:rPr>
              <a:t>16.</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Em relação ao texto “A Carta Roubada”, relacione as causas e as consequências a seguir:</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97033E1F-B22D-6364-CCE8-D773492D26C7}"/>
              </a:ext>
            </a:extLst>
          </p:cNvPr>
          <p:cNvGraphicFramePr>
            <a:graphicFrameLocks noGrp="1"/>
          </p:cNvGraphicFramePr>
          <p:nvPr>
            <p:extLst>
              <p:ext uri="{D42A27DB-BD31-4B8C-83A1-F6EECF244321}">
                <p14:modId xmlns:p14="http://schemas.microsoft.com/office/powerpoint/2010/main" val="274162179"/>
              </p:ext>
            </p:extLst>
          </p:nvPr>
        </p:nvGraphicFramePr>
        <p:xfrm>
          <a:off x="403412" y="4611829"/>
          <a:ext cx="11385176" cy="1385953"/>
        </p:xfrm>
        <a:graphic>
          <a:graphicData uri="http://schemas.openxmlformats.org/drawingml/2006/table">
            <a:tbl>
              <a:tblPr firstRow="1" firstCol="1" bandRow="1">
                <a:tableStyleId>{5C22544A-7EE6-4342-B048-85BDC9FD1C3A}</a:tableStyleId>
              </a:tblPr>
              <a:tblGrid>
                <a:gridCol w="5692588">
                  <a:extLst>
                    <a:ext uri="{9D8B030D-6E8A-4147-A177-3AD203B41FA5}">
                      <a16:colId xmlns:a16="http://schemas.microsoft.com/office/drawing/2014/main" val="1417450641"/>
                    </a:ext>
                  </a:extLst>
                </a:gridCol>
                <a:gridCol w="5692588">
                  <a:extLst>
                    <a:ext uri="{9D8B030D-6E8A-4147-A177-3AD203B41FA5}">
                      <a16:colId xmlns:a16="http://schemas.microsoft.com/office/drawing/2014/main" val="1694353972"/>
                    </a:ext>
                  </a:extLst>
                </a:gridCol>
              </a:tblGrid>
              <a:tr h="0">
                <a:tc>
                  <a:txBody>
                    <a:bodyPr/>
                    <a:lstStyle/>
                    <a:p>
                      <a:pPr algn="ctr">
                        <a:lnSpc>
                          <a:spcPct val="110000"/>
                        </a:lnSpc>
                        <a:spcAft>
                          <a:spcPts val="800"/>
                        </a:spcAft>
                      </a:pPr>
                      <a:r>
                        <a:rPr lang="pt-BR" sz="2250" b="1" kern="100" dirty="0">
                          <a:solidFill>
                            <a:schemeClr val="tx1"/>
                          </a:solidFill>
                          <a:effectLst/>
                          <a:latin typeface="Arial Narrow" panose="020B0606020202030204" pitchFamily="34" charset="0"/>
                        </a:rPr>
                        <a:t>Causas</a:t>
                      </a:r>
                      <a:endParaRPr lang="pt-BR" sz="225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10000"/>
                        </a:lnSpc>
                        <a:spcAft>
                          <a:spcPts val="800"/>
                        </a:spcAft>
                      </a:pPr>
                      <a:r>
                        <a:rPr lang="pt-BR" sz="2250" b="1" kern="100" dirty="0">
                          <a:solidFill>
                            <a:schemeClr val="tx1"/>
                          </a:solidFill>
                          <a:effectLst/>
                          <a:latin typeface="Arial Narrow" panose="020B0606020202030204" pitchFamily="34" charset="0"/>
                        </a:rPr>
                        <a:t>Consequências</a:t>
                      </a:r>
                      <a:endParaRPr lang="pt-BR" sz="225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3651945"/>
                  </a:ext>
                </a:extLst>
              </a:tr>
              <a:tr h="0">
                <a:tc>
                  <a:txBody>
                    <a:bodyPr/>
                    <a:lstStyle/>
                    <a:p>
                      <a:pPr algn="just">
                        <a:lnSpc>
                          <a:spcPct val="110000"/>
                        </a:lnSpc>
                        <a:spcAft>
                          <a:spcPts val="800"/>
                        </a:spcAft>
                      </a:pPr>
                      <a:r>
                        <a:rPr lang="pt-BR" sz="2250" b="0" kern="100">
                          <a:solidFill>
                            <a:schemeClr val="tx1"/>
                          </a:solidFill>
                          <a:effectLst/>
                          <a:latin typeface="Arial Narrow" panose="020B0606020202030204" pitchFamily="34" charset="0"/>
                        </a:rPr>
                        <a:t>(1) O documento foi roubado dos aposentos reais.</a:t>
                      </a:r>
                      <a:endParaRPr lang="pt-BR" sz="225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nSpc>
                          <a:spcPct val="110000"/>
                        </a:lnSpc>
                        <a:spcAft>
                          <a:spcPts val="800"/>
                        </a:spcAft>
                      </a:pPr>
                      <a:r>
                        <a:rPr lang="pt-BR" sz="2250" b="0" kern="100" dirty="0">
                          <a:solidFill>
                            <a:schemeClr val="tx1"/>
                          </a:solidFill>
                          <a:effectLst/>
                          <a:latin typeface="Arial Narrow" panose="020B0606020202030204" pitchFamily="34" charset="0"/>
                        </a:rPr>
                        <a:t>(    ) A polícia recorre a Dupin.</a:t>
                      </a:r>
                      <a:endParaRPr lang="pt-BR" sz="22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3670107"/>
                  </a:ext>
                </a:extLst>
              </a:tr>
              <a:tr h="0">
                <a:tc>
                  <a:txBody>
                    <a:bodyPr/>
                    <a:lstStyle/>
                    <a:p>
                      <a:pPr>
                        <a:lnSpc>
                          <a:spcPct val="110000"/>
                        </a:lnSpc>
                        <a:spcAft>
                          <a:spcPts val="800"/>
                        </a:spcAft>
                      </a:pPr>
                      <a:r>
                        <a:rPr lang="pt-BR" sz="2250" b="0" kern="100" dirty="0">
                          <a:solidFill>
                            <a:schemeClr val="tx1"/>
                          </a:solidFill>
                          <a:effectLst/>
                          <a:latin typeface="Arial Narrow" panose="020B0606020202030204" pitchFamily="34" charset="0"/>
                        </a:rPr>
                        <a:t>(2) O chefe de polícia não conseguiu resolver o caso.</a:t>
                      </a:r>
                      <a:endParaRPr lang="pt-BR" sz="22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nSpc>
                          <a:spcPct val="110000"/>
                        </a:lnSpc>
                        <a:spcAft>
                          <a:spcPts val="800"/>
                        </a:spcAft>
                      </a:pPr>
                      <a:r>
                        <a:rPr lang="pt-BR" sz="2250" b="0" kern="100" dirty="0">
                          <a:solidFill>
                            <a:schemeClr val="tx1"/>
                          </a:solidFill>
                          <a:effectLst/>
                          <a:latin typeface="Arial Narrow" panose="020B0606020202030204" pitchFamily="34" charset="0"/>
                        </a:rPr>
                        <a:t>(    ) O crime exige investigação cuidadosa e sigilosa.</a:t>
                      </a:r>
                      <a:endParaRPr lang="pt-BR" sz="22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1488842"/>
                  </a:ext>
                </a:extLst>
              </a:tr>
              <a:tr h="0">
                <a:tc>
                  <a:txBody>
                    <a:bodyPr/>
                    <a:lstStyle/>
                    <a:p>
                      <a:pPr>
                        <a:lnSpc>
                          <a:spcPct val="110000"/>
                        </a:lnSpc>
                        <a:spcAft>
                          <a:spcPts val="800"/>
                        </a:spcAft>
                      </a:pPr>
                      <a:r>
                        <a:rPr lang="pt-BR" sz="2250" b="0" kern="100">
                          <a:solidFill>
                            <a:schemeClr val="tx1"/>
                          </a:solidFill>
                          <a:effectLst/>
                          <a:latin typeface="Arial Narrow" panose="020B0606020202030204" pitchFamily="34" charset="0"/>
                        </a:rPr>
                        <a:t>(3) O roubo foi realizado de forma ousada.</a:t>
                      </a:r>
                      <a:endParaRPr lang="pt-BR" sz="225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nSpc>
                          <a:spcPct val="110000"/>
                        </a:lnSpc>
                        <a:spcAft>
                          <a:spcPts val="800"/>
                        </a:spcAft>
                      </a:pPr>
                      <a:r>
                        <a:rPr lang="pt-BR" sz="2250" b="0" kern="100" dirty="0">
                          <a:solidFill>
                            <a:schemeClr val="tx1"/>
                          </a:solidFill>
                          <a:effectLst/>
                          <a:latin typeface="Arial Narrow" panose="020B0606020202030204" pitchFamily="34" charset="0"/>
                        </a:rPr>
                        <a:t>(    ) O caso ganha grande relevância política.</a:t>
                      </a:r>
                      <a:endParaRPr lang="pt-BR" sz="22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2637350"/>
                  </a:ext>
                </a:extLst>
              </a:tr>
            </a:tbl>
          </a:graphicData>
        </a:graphic>
      </p:graphicFrame>
    </p:spTree>
    <p:extLst>
      <p:ext uri="{BB962C8B-B14F-4D97-AF65-F5344CB8AC3E}">
        <p14:creationId xmlns:p14="http://schemas.microsoft.com/office/powerpoint/2010/main" val="698305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426D562-9261-669C-8B3C-DDA262F967DB}"/>
              </a:ext>
            </a:extLst>
          </p:cNvPr>
          <p:cNvSpPr txBox="1"/>
          <p:nvPr/>
        </p:nvSpPr>
        <p:spPr>
          <a:xfrm>
            <a:off x="349624" y="947007"/>
            <a:ext cx="11465858" cy="2266133"/>
          </a:xfrm>
          <a:prstGeom prst="rect">
            <a:avLst/>
          </a:prstGeom>
          <a:noFill/>
        </p:spPr>
        <p:txBody>
          <a:bodyPr wrap="square">
            <a:spAutoFit/>
          </a:bodyPr>
          <a:lstStyle/>
          <a:p>
            <a:pPr algn="just" fontAlgn="base">
              <a:lnSpc>
                <a:spcPct val="120000"/>
              </a:lnSpc>
            </a:pPr>
            <a:r>
              <a:rPr lang="pt-BR" sz="2400" b="1" dirty="0">
                <a:effectLst/>
                <a:latin typeface="Arial Narrow" panose="020B0606020202030204" pitchFamily="34" charset="0"/>
                <a:ea typeface="Times New Roman" panose="02020603050405020304" pitchFamily="18" charset="0"/>
              </a:rPr>
              <a:t>17</a:t>
            </a:r>
            <a:r>
              <a:rPr lang="pt-BR" sz="2400" dirty="0">
                <a:effectLst/>
                <a:latin typeface="Arial Narrow" panose="020B0606020202030204" pitchFamily="34" charset="0"/>
                <a:ea typeface="Times New Roman" panose="02020603050405020304" pitchFamily="18" charset="0"/>
              </a:rPr>
              <a:t>. Por que o chefe de polícia exigiu absoluto sigilo sobre o assunto?</a:t>
            </a:r>
          </a:p>
          <a:p>
            <a:pPr algn="just" fontAlgn="base">
              <a:lnSpc>
                <a:spcPct val="120000"/>
              </a:lnSpc>
            </a:pPr>
            <a:r>
              <a:rPr lang="pt-BR" sz="2400" dirty="0">
                <a:effectLst/>
                <a:latin typeface="Arial Narrow" panose="020B0606020202030204" pitchFamily="34" charset="0"/>
                <a:ea typeface="Times New Roman" panose="02020603050405020304" pitchFamily="18" charset="0"/>
              </a:rPr>
              <a:t>(A) Porque era um caso sem importância. </a:t>
            </a:r>
          </a:p>
          <a:p>
            <a:pPr algn="just" fontAlgn="base">
              <a:lnSpc>
                <a:spcPct val="120000"/>
              </a:lnSpc>
            </a:pPr>
            <a:r>
              <a:rPr lang="pt-BR" sz="2400" dirty="0">
                <a:effectLst/>
                <a:latin typeface="Arial Narrow" panose="020B0606020202030204" pitchFamily="34" charset="0"/>
                <a:ea typeface="Times New Roman" panose="02020603050405020304" pitchFamily="18" charset="0"/>
              </a:rPr>
              <a:t>(B) Porque era uma informação confidencial.</a:t>
            </a:r>
          </a:p>
          <a:p>
            <a:pPr algn="just" fontAlgn="base">
              <a:lnSpc>
                <a:spcPct val="120000"/>
              </a:lnSpc>
            </a:pPr>
            <a:r>
              <a:rPr lang="pt-BR" sz="2400" dirty="0">
                <a:effectLst/>
                <a:latin typeface="Arial Narrow" panose="020B0606020202030204" pitchFamily="34" charset="0"/>
                <a:ea typeface="Times New Roman" panose="02020603050405020304" pitchFamily="18" charset="0"/>
              </a:rPr>
              <a:t>(C) Porque tratava-se de assunto não oficial.</a:t>
            </a:r>
          </a:p>
          <a:p>
            <a:pPr algn="just" fontAlgn="base">
              <a:lnSpc>
                <a:spcPct val="120000"/>
              </a:lnSpc>
            </a:pPr>
            <a:r>
              <a:rPr lang="pt-BR" sz="2400" dirty="0">
                <a:effectLst/>
                <a:latin typeface="Arial Narrow" panose="020B0606020202030204" pitchFamily="34" charset="0"/>
                <a:ea typeface="Times New Roman" panose="02020603050405020304" pitchFamily="18" charset="0"/>
              </a:rPr>
              <a:t>(D) Porque era uma notícia sem muitos agravos.</a:t>
            </a:r>
          </a:p>
        </p:txBody>
      </p:sp>
    </p:spTree>
    <p:extLst>
      <p:ext uri="{BB962C8B-B14F-4D97-AF65-F5344CB8AC3E}">
        <p14:creationId xmlns:p14="http://schemas.microsoft.com/office/powerpoint/2010/main" val="1725996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316873808"/>
              </p:ext>
            </p:extLst>
          </p:nvPr>
        </p:nvGraphicFramePr>
        <p:xfrm>
          <a:off x="358591" y="1226509"/>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A coesão referencial em narrativas de enigma</a:t>
                      </a:r>
                    </a:p>
                    <a:p>
                      <a:pPr marL="0" indent="538163" algn="just"/>
                      <a:r>
                        <a:rPr lang="pt-BR" sz="2300" b="0" kern="1200" dirty="0">
                          <a:solidFill>
                            <a:schemeClr val="tx1"/>
                          </a:solidFill>
                          <a:effectLst/>
                          <a:latin typeface="Arial Narrow" panose="020B0606020202030204" pitchFamily="34" charset="0"/>
                          <a:ea typeface="+mn-ea"/>
                          <a:cs typeface="+mn-cs"/>
                        </a:rPr>
                        <a:t>Nas narrativas de enigma, a</a:t>
                      </a:r>
                      <a:r>
                        <a:rPr lang="pt-BR" sz="2300" b="1" kern="1200" dirty="0">
                          <a:solidFill>
                            <a:schemeClr val="tx1"/>
                          </a:solidFill>
                          <a:effectLst/>
                          <a:latin typeface="Arial Narrow" panose="020B0606020202030204" pitchFamily="34" charset="0"/>
                          <a:ea typeface="+mn-ea"/>
                          <a:cs typeface="+mn-cs"/>
                        </a:rPr>
                        <a:t> coesão referencial </a:t>
                      </a:r>
                      <a:r>
                        <a:rPr lang="pt-BR" sz="2300" b="0" kern="1200" dirty="0">
                          <a:solidFill>
                            <a:schemeClr val="tx1"/>
                          </a:solidFill>
                          <a:effectLst/>
                          <a:latin typeface="Arial Narrow" panose="020B0606020202030204" pitchFamily="34" charset="0"/>
                          <a:ea typeface="+mn-ea"/>
                          <a:cs typeface="+mn-cs"/>
                        </a:rPr>
                        <a:t>organiza as informações e facilita a compreensão do mistério. Ao retomar personagens, objetos e acontecimentos, o texto se torna mais claro e o leitor consegue acompanhar melhor o raciocínio necessário para resolver o enigma.</a:t>
                      </a:r>
                    </a:p>
                    <a:p>
                      <a:pPr algn="just"/>
                      <a:r>
                        <a:rPr lang="pt-BR" sz="2300" b="1" kern="1200" dirty="0">
                          <a:solidFill>
                            <a:schemeClr val="tx1"/>
                          </a:solidFill>
                          <a:effectLst/>
                          <a:latin typeface="Arial Narrow" panose="020B0606020202030204" pitchFamily="34" charset="0"/>
                          <a:ea typeface="+mn-ea"/>
                          <a:cs typeface="+mn-cs"/>
                        </a:rPr>
                        <a:t>1. Uso de pronomes - </a:t>
                      </a:r>
                      <a:r>
                        <a:rPr lang="pt-BR" sz="2300" b="0" kern="1200" dirty="0">
                          <a:solidFill>
                            <a:schemeClr val="tx1"/>
                          </a:solidFill>
                          <a:effectLst/>
                          <a:latin typeface="Arial Narrow" panose="020B0606020202030204" pitchFamily="34" charset="0"/>
                          <a:ea typeface="+mn-ea"/>
                          <a:cs typeface="+mn-cs"/>
                        </a:rPr>
                        <a:t>Os pronomes retomam personagens ou objetos já citados (</a:t>
                      </a:r>
                      <a:r>
                        <a:rPr lang="pt-BR" sz="2300" b="0" i="1" kern="1200" dirty="0">
                          <a:solidFill>
                            <a:schemeClr val="tx1"/>
                          </a:solidFill>
                          <a:effectLst/>
                          <a:latin typeface="Arial Narrow" panose="020B0606020202030204" pitchFamily="34" charset="0"/>
                          <a:ea typeface="+mn-ea"/>
                          <a:cs typeface="+mn-cs"/>
                        </a:rPr>
                        <a:t>ele, ela, esse, essa</a:t>
                      </a:r>
                      <a:r>
                        <a:rPr lang="pt-BR" sz="2300" b="0" kern="1200" dirty="0">
                          <a:solidFill>
                            <a:schemeClr val="tx1"/>
                          </a:solidFill>
                          <a:effectLst/>
                          <a:latin typeface="Arial Narrow" panose="020B0606020202030204" pitchFamily="34" charset="0"/>
                          <a:ea typeface="+mn-ea"/>
                          <a:cs typeface="+mn-cs"/>
                        </a:rPr>
                        <a:t>). Exemplo:</a:t>
                      </a:r>
                      <a:r>
                        <a:rPr lang="pt-BR" sz="2300" b="1"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“O </a:t>
                      </a:r>
                      <a:r>
                        <a:rPr lang="pt-BR" sz="2300" b="1" i="1" kern="1200" dirty="0">
                          <a:solidFill>
                            <a:schemeClr val="tx1"/>
                          </a:solidFill>
                          <a:effectLst/>
                          <a:latin typeface="Arial Narrow" panose="020B0606020202030204" pitchFamily="34" charset="0"/>
                          <a:ea typeface="+mn-ea"/>
                          <a:cs typeface="+mn-cs"/>
                        </a:rPr>
                        <a:t>chefe de polícia </a:t>
                      </a:r>
                      <a:r>
                        <a:rPr lang="pt-BR" sz="2300" b="0" i="1" kern="1200" dirty="0">
                          <a:solidFill>
                            <a:schemeClr val="tx1"/>
                          </a:solidFill>
                          <a:effectLst/>
                          <a:latin typeface="Arial Narrow" panose="020B0606020202030204" pitchFamily="34" charset="0"/>
                          <a:ea typeface="+mn-ea"/>
                          <a:cs typeface="+mn-cs"/>
                        </a:rPr>
                        <a:t>entrou na sala</a:t>
                      </a:r>
                      <a:r>
                        <a:rPr lang="pt-BR" sz="2300" b="0" kern="1200" dirty="0">
                          <a:solidFill>
                            <a:schemeClr val="tx1"/>
                          </a:solidFill>
                          <a:effectLst/>
                          <a:latin typeface="Arial Narrow" panose="020B0606020202030204" pitchFamily="34" charset="0"/>
                          <a:ea typeface="+mn-ea"/>
                          <a:cs typeface="+mn-cs"/>
                        </a:rPr>
                        <a:t>. </a:t>
                      </a:r>
                      <a:r>
                        <a:rPr lang="pt-BR" sz="2300" b="1" i="1" kern="1200" dirty="0">
                          <a:solidFill>
                            <a:schemeClr val="tx1"/>
                          </a:solidFill>
                          <a:effectLst/>
                          <a:latin typeface="Arial Narrow" panose="020B0606020202030204" pitchFamily="34" charset="0"/>
                          <a:ea typeface="+mn-ea"/>
                          <a:cs typeface="+mn-cs"/>
                        </a:rPr>
                        <a:t>Ele </a:t>
                      </a:r>
                      <a:r>
                        <a:rPr lang="pt-BR" sz="2300" b="0" i="1" kern="1200" dirty="0">
                          <a:solidFill>
                            <a:schemeClr val="tx1"/>
                          </a:solidFill>
                          <a:effectLst/>
                          <a:latin typeface="Arial Narrow" panose="020B0606020202030204" pitchFamily="34" charset="0"/>
                          <a:ea typeface="+mn-ea"/>
                          <a:cs typeface="+mn-cs"/>
                        </a:rPr>
                        <a:t>queria discutir o caso da carta roubada.” </a:t>
                      </a:r>
                      <a:r>
                        <a:rPr lang="pt-BR" sz="2300" b="1" kern="1200" dirty="0">
                          <a:solidFill>
                            <a:schemeClr val="tx1"/>
                          </a:solidFill>
                          <a:effectLst/>
                          <a:latin typeface="Arial Narrow" panose="020B0606020202030204" pitchFamily="34" charset="0"/>
                          <a:ea typeface="+mn-ea"/>
                          <a:cs typeface="+mn-cs"/>
                        </a:rPr>
                        <a:t>(Ele </a:t>
                      </a:r>
                      <a:r>
                        <a:rPr lang="pt-BR" sz="2300" b="0" kern="1200" dirty="0">
                          <a:solidFill>
                            <a:schemeClr val="tx1"/>
                          </a:solidFill>
                          <a:effectLst/>
                          <a:latin typeface="Arial Narrow" panose="020B0606020202030204" pitchFamily="34" charset="0"/>
                          <a:ea typeface="+mn-ea"/>
                          <a:cs typeface="+mn-cs"/>
                        </a:rPr>
                        <a:t>retoma o</a:t>
                      </a:r>
                      <a:r>
                        <a:rPr lang="pt-BR" sz="2300" b="1" kern="1200" dirty="0">
                          <a:solidFill>
                            <a:schemeClr val="tx1"/>
                          </a:solidFill>
                          <a:effectLst/>
                          <a:latin typeface="Arial Narrow" panose="020B0606020202030204" pitchFamily="34" charset="0"/>
                          <a:ea typeface="+mn-ea"/>
                          <a:cs typeface="+mn-cs"/>
                        </a:rPr>
                        <a:t> chefe de polícia.). Pronomes oblíquos </a:t>
                      </a:r>
                      <a:r>
                        <a:rPr lang="pt-BR" sz="2300" b="0" kern="1200" dirty="0">
                          <a:solidFill>
                            <a:schemeClr val="tx1"/>
                          </a:solidFill>
                          <a:effectLst/>
                          <a:latin typeface="Arial Narrow" panose="020B0606020202030204" pitchFamily="34" charset="0"/>
                          <a:ea typeface="+mn-ea"/>
                          <a:cs typeface="+mn-cs"/>
                        </a:rPr>
                        <a:t>- pronomes que substituem nomes (</a:t>
                      </a:r>
                      <a:r>
                        <a:rPr lang="pt-BR" sz="2300" b="0" i="1" kern="1200" dirty="0">
                          <a:solidFill>
                            <a:schemeClr val="tx1"/>
                          </a:solidFill>
                          <a:effectLst/>
                          <a:latin typeface="Arial Narrow" panose="020B0606020202030204" pitchFamily="34" charset="0"/>
                          <a:ea typeface="+mn-ea"/>
                          <a:cs typeface="+mn-cs"/>
                        </a:rPr>
                        <a:t>o, a, os, as, lhe, lhes, </a:t>
                      </a:r>
                      <a:r>
                        <a:rPr lang="pt-BR" sz="2300" b="0" i="1" kern="1200" dirty="0" err="1">
                          <a:solidFill>
                            <a:schemeClr val="tx1"/>
                          </a:solidFill>
                          <a:effectLst/>
                          <a:latin typeface="Arial Narrow" panose="020B0606020202030204" pitchFamily="34" charset="0"/>
                          <a:ea typeface="+mn-ea"/>
                          <a:cs typeface="+mn-cs"/>
                        </a:rPr>
                        <a:t>lo</a:t>
                      </a:r>
                      <a:r>
                        <a:rPr lang="pt-BR" sz="2300" b="0" i="1" kern="1200" dirty="0">
                          <a:solidFill>
                            <a:schemeClr val="tx1"/>
                          </a:solidFill>
                          <a:effectLst/>
                          <a:latin typeface="Arial Narrow" panose="020B0606020202030204" pitchFamily="34" charset="0"/>
                          <a:ea typeface="+mn-ea"/>
                          <a:cs typeface="+mn-cs"/>
                        </a:rPr>
                        <a:t>, </a:t>
                      </a:r>
                      <a:r>
                        <a:rPr lang="pt-BR" sz="2300" b="0" i="1" kern="1200" dirty="0" err="1">
                          <a:solidFill>
                            <a:schemeClr val="tx1"/>
                          </a:solidFill>
                          <a:effectLst/>
                          <a:latin typeface="Arial Narrow" panose="020B0606020202030204" pitchFamily="34" charset="0"/>
                          <a:ea typeface="+mn-ea"/>
                          <a:cs typeface="+mn-cs"/>
                        </a:rPr>
                        <a:t>la</a:t>
                      </a:r>
                      <a:r>
                        <a:rPr lang="pt-BR" sz="2300" b="0" i="1" kern="1200" dirty="0">
                          <a:solidFill>
                            <a:schemeClr val="tx1"/>
                          </a:solidFill>
                          <a:effectLst/>
                          <a:latin typeface="Arial Narrow" panose="020B0606020202030204" pitchFamily="34" charset="0"/>
                          <a:ea typeface="+mn-ea"/>
                          <a:cs typeface="+mn-cs"/>
                        </a:rPr>
                        <a:t>, me, te, se, nos</a:t>
                      </a:r>
                      <a:r>
                        <a:rPr lang="pt-BR" sz="2300" b="0" kern="1200" dirty="0">
                          <a:solidFill>
                            <a:schemeClr val="tx1"/>
                          </a:solidFill>
                          <a:effectLst/>
                          <a:latin typeface="Arial Narrow" panose="020B0606020202030204" pitchFamily="34" charset="0"/>
                          <a:ea typeface="+mn-ea"/>
                          <a:cs typeface="+mn-cs"/>
                        </a:rPr>
                        <a:t>). Exemplo: </a:t>
                      </a:r>
                      <a:r>
                        <a:rPr lang="pt-BR" sz="2300" b="0" i="1" kern="1200" dirty="0">
                          <a:solidFill>
                            <a:schemeClr val="tx1"/>
                          </a:solidFill>
                          <a:effectLst/>
                          <a:latin typeface="Arial Narrow" panose="020B0606020202030204" pitchFamily="34" charset="0"/>
                          <a:ea typeface="+mn-ea"/>
                          <a:cs typeface="+mn-cs"/>
                        </a:rPr>
                        <a:t>“... tirou de lá </a:t>
                      </a:r>
                      <a:r>
                        <a:rPr lang="pt-BR" sz="2300" b="1" i="1" kern="1200" dirty="0">
                          <a:solidFill>
                            <a:schemeClr val="tx1"/>
                          </a:solidFill>
                          <a:effectLst/>
                          <a:latin typeface="Arial Narrow" panose="020B0606020202030204" pitchFamily="34" charset="0"/>
                          <a:ea typeface="+mn-ea"/>
                          <a:cs typeface="+mn-cs"/>
                        </a:rPr>
                        <a:t>uma carta </a:t>
                      </a:r>
                      <a:r>
                        <a:rPr lang="pt-BR" sz="2300" b="0" i="1" kern="1200" dirty="0">
                          <a:solidFill>
                            <a:schemeClr val="tx1"/>
                          </a:solidFill>
                          <a:effectLst/>
                          <a:latin typeface="Arial Narrow" panose="020B0606020202030204" pitchFamily="34" charset="0"/>
                          <a:ea typeface="+mn-ea"/>
                          <a:cs typeface="+mn-cs"/>
                        </a:rPr>
                        <a:t>e</a:t>
                      </a:r>
                      <a:r>
                        <a:rPr lang="pt-BR" sz="2300" b="1" i="1" kern="1200" dirty="0">
                          <a:solidFill>
                            <a:schemeClr val="tx1"/>
                          </a:solidFill>
                          <a:effectLst/>
                          <a:latin typeface="Arial Narrow" panose="020B0606020202030204" pitchFamily="34" charset="0"/>
                          <a:ea typeface="+mn-ea"/>
                          <a:cs typeface="+mn-cs"/>
                        </a:rPr>
                        <a:t> a </a:t>
                      </a:r>
                      <a:r>
                        <a:rPr lang="pt-BR" sz="2300" b="0" i="1" kern="1200" dirty="0">
                          <a:solidFill>
                            <a:schemeClr val="tx1"/>
                          </a:solidFill>
                          <a:effectLst/>
                          <a:latin typeface="Arial Narrow" panose="020B0606020202030204" pitchFamily="34" charset="0"/>
                          <a:ea typeface="+mn-ea"/>
                          <a:cs typeface="+mn-cs"/>
                        </a:rPr>
                        <a:t>deu ao chefe de polícia.” (</a:t>
                      </a:r>
                      <a:r>
                        <a:rPr lang="pt-BR" sz="2300" b="1" i="1" kern="1200" dirty="0">
                          <a:solidFill>
                            <a:schemeClr val="tx1"/>
                          </a:solidFill>
                          <a:effectLst/>
                          <a:latin typeface="Arial Narrow" panose="020B0606020202030204" pitchFamily="34" charset="0"/>
                          <a:ea typeface="+mn-ea"/>
                          <a:cs typeface="+mn-cs"/>
                        </a:rPr>
                        <a:t>“a” </a:t>
                      </a:r>
                      <a:r>
                        <a:rPr lang="pt-BR" sz="2300" b="0" i="1" kern="1200" dirty="0">
                          <a:solidFill>
                            <a:schemeClr val="tx1"/>
                          </a:solidFill>
                          <a:effectLst/>
                          <a:latin typeface="Arial Narrow" panose="020B0606020202030204" pitchFamily="34" charset="0"/>
                          <a:ea typeface="+mn-ea"/>
                          <a:cs typeface="+mn-cs"/>
                        </a:rPr>
                        <a:t>retoma</a:t>
                      </a:r>
                      <a:r>
                        <a:rPr lang="pt-BR" sz="2300" b="1" i="1" kern="1200" dirty="0">
                          <a:solidFill>
                            <a:schemeClr val="tx1"/>
                          </a:solidFill>
                          <a:effectLst/>
                          <a:latin typeface="Arial Narrow" panose="020B0606020202030204" pitchFamily="34" charset="0"/>
                          <a:ea typeface="+mn-ea"/>
                          <a:cs typeface="+mn-cs"/>
                        </a:rPr>
                        <a:t> “uma carta”).</a:t>
                      </a:r>
                      <a:endParaRPr lang="pt-BR" sz="2300" b="1"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2. Substituição por sinônimos ou expressões equivalentes </a:t>
                      </a:r>
                      <a:r>
                        <a:rPr lang="pt-BR" sz="2300" b="0" kern="1200" dirty="0">
                          <a:solidFill>
                            <a:schemeClr val="tx1"/>
                          </a:solidFill>
                          <a:effectLst/>
                          <a:latin typeface="Arial Narrow" panose="020B0606020202030204" pitchFamily="34" charset="0"/>
                          <a:ea typeface="+mn-ea"/>
                          <a:cs typeface="+mn-cs"/>
                        </a:rPr>
                        <a:t>- Exemplo: </a:t>
                      </a:r>
                      <a:r>
                        <a:rPr lang="pt-BR" sz="2300" b="0" i="1" kern="1200" dirty="0">
                          <a:solidFill>
                            <a:schemeClr val="tx1"/>
                          </a:solidFill>
                          <a:effectLst/>
                          <a:latin typeface="Arial Narrow" panose="020B0606020202030204" pitchFamily="34" charset="0"/>
                          <a:ea typeface="+mn-ea"/>
                          <a:cs typeface="+mn-cs"/>
                        </a:rPr>
                        <a:t>“O</a:t>
                      </a:r>
                      <a:r>
                        <a:rPr lang="pt-BR" sz="2300" b="1" i="1" kern="1200" dirty="0">
                          <a:solidFill>
                            <a:schemeClr val="tx1"/>
                          </a:solidFill>
                          <a:effectLst/>
                          <a:latin typeface="Arial Narrow" panose="020B0606020202030204" pitchFamily="34" charset="0"/>
                          <a:ea typeface="+mn-ea"/>
                          <a:cs typeface="+mn-cs"/>
                        </a:rPr>
                        <a:t> chefe de polícia </a:t>
                      </a:r>
                      <a:r>
                        <a:rPr lang="pt-BR" sz="2300" b="0" i="1" kern="1200" dirty="0">
                          <a:solidFill>
                            <a:schemeClr val="tx1"/>
                          </a:solidFill>
                          <a:effectLst/>
                          <a:latin typeface="Arial Narrow" panose="020B0606020202030204" pitchFamily="34" charset="0"/>
                          <a:ea typeface="+mn-ea"/>
                          <a:cs typeface="+mn-cs"/>
                        </a:rPr>
                        <a:t>explicou o problema. O</a:t>
                      </a:r>
                      <a:r>
                        <a:rPr lang="pt-BR" sz="2300" b="1" i="1" kern="1200" dirty="0">
                          <a:solidFill>
                            <a:schemeClr val="tx1"/>
                          </a:solidFill>
                          <a:effectLst/>
                          <a:latin typeface="Arial Narrow" panose="020B0606020202030204" pitchFamily="34" charset="0"/>
                          <a:ea typeface="+mn-ea"/>
                          <a:cs typeface="+mn-cs"/>
                        </a:rPr>
                        <a:t> agente da lei </a:t>
                      </a:r>
                      <a:r>
                        <a:rPr lang="pt-BR" sz="2300" b="0" i="1" kern="1200" dirty="0">
                          <a:solidFill>
                            <a:schemeClr val="tx1"/>
                          </a:solidFill>
                          <a:effectLst/>
                          <a:latin typeface="Arial Narrow" panose="020B0606020202030204" pitchFamily="34" charset="0"/>
                          <a:ea typeface="+mn-ea"/>
                          <a:cs typeface="+mn-cs"/>
                        </a:rPr>
                        <a:t>parecia preocupado.”</a:t>
                      </a:r>
                      <a:r>
                        <a:rPr lang="pt-BR" sz="2300" b="0" kern="1200" dirty="0">
                          <a:solidFill>
                            <a:schemeClr val="tx1"/>
                          </a:solidFill>
                          <a:effectLst/>
                          <a:latin typeface="Arial Narrow" panose="020B0606020202030204" pitchFamily="34" charset="0"/>
                          <a:ea typeface="+mn-ea"/>
                          <a:cs typeface="+mn-cs"/>
                        </a:rPr>
                        <a:t> (O</a:t>
                      </a:r>
                      <a:r>
                        <a:rPr lang="pt-BR" sz="2300" b="1" kern="1200" dirty="0">
                          <a:solidFill>
                            <a:schemeClr val="tx1"/>
                          </a:solidFill>
                          <a:effectLst/>
                          <a:latin typeface="Arial Narrow" panose="020B0606020202030204" pitchFamily="34" charset="0"/>
                          <a:ea typeface="+mn-ea"/>
                          <a:cs typeface="+mn-cs"/>
                        </a:rPr>
                        <a:t> agente da lei </a:t>
                      </a:r>
                      <a:r>
                        <a:rPr lang="pt-BR" sz="2300" b="0" kern="1200" dirty="0">
                          <a:solidFill>
                            <a:schemeClr val="tx1"/>
                          </a:solidFill>
                          <a:effectLst/>
                          <a:latin typeface="Arial Narrow" panose="020B0606020202030204" pitchFamily="34" charset="0"/>
                          <a:ea typeface="+mn-ea"/>
                          <a:cs typeface="+mn-cs"/>
                        </a:rPr>
                        <a:t>substitui o</a:t>
                      </a:r>
                      <a:r>
                        <a:rPr lang="pt-BR" sz="2300" b="1" kern="1200" dirty="0">
                          <a:solidFill>
                            <a:schemeClr val="tx1"/>
                          </a:solidFill>
                          <a:effectLst/>
                          <a:latin typeface="Arial Narrow" panose="020B0606020202030204" pitchFamily="34" charset="0"/>
                          <a:ea typeface="+mn-ea"/>
                          <a:cs typeface="+mn-cs"/>
                        </a:rPr>
                        <a:t> chefe de polícia.)</a:t>
                      </a:r>
                    </a:p>
                    <a:p>
                      <a:pPr algn="just"/>
                      <a:r>
                        <a:rPr lang="pt-BR" sz="2300" b="1" kern="1200" dirty="0">
                          <a:solidFill>
                            <a:schemeClr val="tx1"/>
                          </a:solidFill>
                          <a:effectLst/>
                          <a:latin typeface="Arial Narrow" panose="020B0606020202030204" pitchFamily="34" charset="0"/>
                          <a:ea typeface="+mn-ea"/>
                          <a:cs typeface="+mn-cs"/>
                        </a:rPr>
                        <a:t>3. Retomada de objetos importantes da narrativa - </a:t>
                      </a:r>
                      <a:r>
                        <a:rPr lang="pt-BR" sz="2300" b="0" kern="1200" dirty="0">
                          <a:solidFill>
                            <a:schemeClr val="tx1"/>
                          </a:solidFill>
                          <a:effectLst/>
                          <a:latin typeface="Arial Narrow" panose="020B0606020202030204" pitchFamily="34" charset="0"/>
                          <a:ea typeface="+mn-ea"/>
                          <a:cs typeface="+mn-cs"/>
                        </a:rPr>
                        <a:t>Em narrativas de enigma, um objeto pode ser retomado várias vezes. Exemplo: </a:t>
                      </a:r>
                      <a:r>
                        <a:rPr lang="pt-BR" sz="2300" b="0" i="1" kern="1200" dirty="0">
                          <a:solidFill>
                            <a:schemeClr val="tx1"/>
                          </a:solidFill>
                          <a:effectLst/>
                          <a:latin typeface="Arial Narrow" panose="020B0606020202030204" pitchFamily="34" charset="0"/>
                          <a:ea typeface="+mn-ea"/>
                          <a:cs typeface="+mn-cs"/>
                        </a:rPr>
                        <a:t>“</a:t>
                      </a:r>
                      <a:r>
                        <a:rPr lang="pt-BR" sz="2300" b="1" i="1" kern="1200" dirty="0">
                          <a:solidFill>
                            <a:schemeClr val="tx1"/>
                          </a:solidFill>
                          <a:effectLst/>
                          <a:latin typeface="Arial Narrow" panose="020B0606020202030204" pitchFamily="34" charset="0"/>
                          <a:ea typeface="+mn-ea"/>
                          <a:cs typeface="+mn-cs"/>
                        </a:rPr>
                        <a:t>A carta era </a:t>
                      </a:r>
                      <a:r>
                        <a:rPr lang="pt-BR" sz="2300" b="0" i="1" kern="1200" dirty="0">
                          <a:solidFill>
                            <a:schemeClr val="tx1"/>
                          </a:solidFill>
                          <a:effectLst/>
                          <a:latin typeface="Arial Narrow" panose="020B0606020202030204" pitchFamily="34" charset="0"/>
                          <a:ea typeface="+mn-ea"/>
                          <a:cs typeface="+mn-cs"/>
                        </a:rPr>
                        <a:t>muito importante. </a:t>
                      </a:r>
                      <a:r>
                        <a:rPr lang="pt-BR" sz="2300" b="1" i="1" kern="1200" dirty="0">
                          <a:solidFill>
                            <a:schemeClr val="tx1"/>
                          </a:solidFill>
                          <a:effectLst/>
                          <a:latin typeface="Arial Narrow" panose="020B0606020202030204" pitchFamily="34" charset="0"/>
                          <a:ea typeface="+mn-ea"/>
                          <a:cs typeface="+mn-cs"/>
                        </a:rPr>
                        <a:t>O documento </a:t>
                      </a:r>
                      <a:r>
                        <a:rPr lang="pt-BR" sz="2300" b="0" i="1" kern="1200" dirty="0">
                          <a:solidFill>
                            <a:schemeClr val="tx1"/>
                          </a:solidFill>
                          <a:effectLst/>
                          <a:latin typeface="Arial Narrow" panose="020B0606020202030204" pitchFamily="34" charset="0"/>
                          <a:ea typeface="+mn-ea"/>
                          <a:cs typeface="+mn-cs"/>
                        </a:rPr>
                        <a:t>poderia comprometer uma pessoa poderosa.”</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O documento </a:t>
                      </a:r>
                      <a:r>
                        <a:rPr lang="pt-BR" sz="2300" b="0" kern="1200" dirty="0">
                          <a:solidFill>
                            <a:schemeClr val="tx1"/>
                          </a:solidFill>
                          <a:effectLst/>
                          <a:latin typeface="Arial Narrow" panose="020B0606020202030204" pitchFamily="34" charset="0"/>
                          <a:ea typeface="+mn-ea"/>
                          <a:cs typeface="+mn-cs"/>
                        </a:rPr>
                        <a:t>retoma </a:t>
                      </a:r>
                      <a:r>
                        <a:rPr lang="pt-BR" sz="2300" b="1" kern="1200" dirty="0">
                          <a:solidFill>
                            <a:schemeClr val="tx1"/>
                          </a:solidFill>
                          <a:effectLst/>
                          <a:latin typeface="Arial Narrow" panose="020B0606020202030204" pitchFamily="34" charset="0"/>
                          <a:ea typeface="+mn-ea"/>
                          <a:cs typeface="+mn-cs"/>
                        </a:rPr>
                        <a:t>a carta.)</a:t>
                      </a:r>
                      <a:endParaRPr lang="pt-BR" sz="2300" b="0" dirty="0">
                        <a:solidFill>
                          <a:schemeClr val="tx1"/>
                        </a:solidFill>
                        <a:latin typeface="Arial Narrow" panose="020B0606020202030204" pitchFamily="34" charset="0"/>
                      </a:endParaRP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55737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78DF7FA-FD85-5972-C01A-BC33BF9FB9A5}"/>
              </a:ext>
            </a:extLst>
          </p:cNvPr>
          <p:cNvSpPr txBox="1"/>
          <p:nvPr/>
        </p:nvSpPr>
        <p:spPr>
          <a:xfrm>
            <a:off x="331694" y="845522"/>
            <a:ext cx="11555506" cy="5755422"/>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Times New Roman" panose="02020603050405020304" pitchFamily="18" charset="0"/>
              </a:rPr>
              <a:t>18</a:t>
            </a:r>
            <a:r>
              <a:rPr lang="pt-BR" sz="2300" dirty="0">
                <a:solidFill>
                  <a:srgbClr val="000000"/>
                </a:solidFill>
                <a:effectLst/>
                <a:latin typeface="Arial Narrow" panose="020B0606020202030204" pitchFamily="34" charset="0"/>
                <a:ea typeface="Times New Roman" panose="02020603050405020304" pitchFamily="18" charset="0"/>
              </a:rPr>
              <a:t>.</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dirty="0">
                <a:solidFill>
                  <a:srgbClr val="000000"/>
                </a:solidFill>
                <a:effectLst/>
                <a:latin typeface="Arial Narrow" panose="020B0606020202030204" pitchFamily="34" charset="0"/>
                <a:ea typeface="Times New Roman" panose="02020603050405020304" pitchFamily="18" charset="0"/>
              </a:rPr>
              <a:t>Algumas palavras e expressões são utilizadas no texto para retomar ideias, reforçar um sentido ou até mesmo evitar repetição de palavras, contribuindo para a construção de sentidos do texto. No texto “</a:t>
            </a:r>
            <a:r>
              <a:rPr lang="pt-BR" sz="2300" i="1" dirty="0">
                <a:solidFill>
                  <a:srgbClr val="000000"/>
                </a:solidFill>
                <a:effectLst/>
                <a:latin typeface="Arial Narrow" panose="020B0606020202030204" pitchFamily="34" charset="0"/>
                <a:ea typeface="Times New Roman" panose="02020603050405020304" pitchFamily="18" charset="0"/>
              </a:rPr>
              <a:t>A Carta Roubada</a:t>
            </a:r>
            <a:r>
              <a:rPr lang="pt-BR" sz="2300" dirty="0">
                <a:solidFill>
                  <a:srgbClr val="000000"/>
                </a:solidFill>
                <a:effectLst/>
                <a:latin typeface="Arial Narrow" panose="020B0606020202030204" pitchFamily="34" charset="0"/>
                <a:ea typeface="Times New Roman" panose="02020603050405020304" pitchFamily="18" charset="0"/>
              </a:rPr>
              <a:t>”, quais palavras/expressões foram usadas para se referirem ao chefe de polícia?</a:t>
            </a:r>
            <a:endParaRPr lang="pt-BR" sz="2300" dirty="0">
              <a:effectLst/>
              <a:latin typeface="Arial Narrow" panose="020B0606020202030204" pitchFamily="34" charset="0"/>
              <a:ea typeface="Times New Roman" panose="02020603050405020304" pitchFamily="18" charset="0"/>
            </a:endParaRPr>
          </a:p>
          <a:p>
            <a:pPr algn="just"/>
            <a:r>
              <a:rPr lang="pt-BR" sz="2300" b="1"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r>
              <a:rPr lang="pt-BR" sz="2300" b="1" dirty="0">
                <a:solidFill>
                  <a:srgbClr val="000000"/>
                </a:solidFill>
                <a:effectLst/>
                <a:latin typeface="Arial Narrow" panose="020B0606020202030204" pitchFamily="34" charset="0"/>
                <a:ea typeface="Times New Roman" panose="02020603050405020304" pitchFamily="18" charset="0"/>
              </a:rPr>
              <a:t>19</a:t>
            </a:r>
            <a:r>
              <a:rPr lang="pt-BR" sz="2300" dirty="0">
                <a:solidFill>
                  <a:srgbClr val="000000"/>
                </a:solidFill>
                <a:effectLst/>
                <a:latin typeface="Arial Narrow" panose="020B0606020202030204" pitchFamily="34" charset="0"/>
                <a:ea typeface="Times New Roman" panose="02020603050405020304" pitchFamily="18" charset="0"/>
              </a:rPr>
              <a:t>.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No trecho “Dupin se levantou para acender a luz, mas voltou a sentar sem acendê-</a:t>
            </a:r>
            <a:r>
              <a:rPr lang="pt-BR" sz="2300" b="1" u="sng" dirty="0">
                <a:effectLst/>
                <a:latin typeface="Arial Narrow" panose="020B0606020202030204" pitchFamily="34" charset="0"/>
                <a:ea typeface="Times New Roman" panose="02020603050405020304" pitchFamily="18" charset="0"/>
                <a:cs typeface="Arial" panose="020B0604020202020204" pitchFamily="34" charset="0"/>
              </a:rPr>
              <a:t>la</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depois que G. declarou ter vindo para nos consultar ou, melhor, para pedir a opinião do meu amigo sobre um assunto oficial”, o termo ‘-</a:t>
            </a:r>
            <a:r>
              <a:rPr lang="pt-BR" sz="2300" b="1" u="sng" dirty="0" err="1">
                <a:effectLst/>
                <a:latin typeface="Arial Narrow" panose="020B0606020202030204" pitchFamily="34" charset="0"/>
                <a:ea typeface="Times New Roman" panose="02020603050405020304" pitchFamily="18" charset="0"/>
                <a:cs typeface="Arial" panose="020B0604020202020204" pitchFamily="34" charset="0"/>
              </a:rPr>
              <a:t>la</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se refere a uma palavra dita anteriormente.</a:t>
            </a:r>
            <a:r>
              <a:rPr lang="pt-BR" sz="2300" dirty="0">
                <a:effectLst/>
                <a:latin typeface="Arial Narrow" panose="020B0606020202030204" pitchFamily="34" charset="0"/>
                <a:ea typeface="Times New Roman" panose="02020603050405020304" pitchFamily="18" charset="0"/>
              </a:rPr>
              <a:t> Qual é a palavra que o termo se refere?</a:t>
            </a:r>
          </a:p>
          <a:p>
            <a:pPr algn="just" fontAlgn="base"/>
            <a:r>
              <a:rPr lang="pt-BR" sz="2300" dirty="0">
                <a:effectLst/>
                <a:latin typeface="Arial Narrow" panose="020B0606020202030204" pitchFamily="34" charset="0"/>
                <a:ea typeface="Times New Roman" panose="02020603050405020304" pitchFamily="18" charset="0"/>
              </a:rPr>
              <a:t> </a:t>
            </a:r>
          </a:p>
          <a:p>
            <a:pPr algn="just" fontAlgn="base"/>
            <a:r>
              <a:rPr lang="pt-BR" sz="2300" b="1" dirty="0">
                <a:solidFill>
                  <a:srgbClr val="202124"/>
                </a:solidFill>
                <a:effectLst/>
                <a:latin typeface="Arial Narrow" panose="020B0606020202030204" pitchFamily="34" charset="0"/>
                <a:ea typeface="Times New Roman" panose="02020603050405020304" pitchFamily="18" charset="0"/>
                <a:cs typeface="Arial" panose="020B0604020202020204" pitchFamily="34" charset="0"/>
              </a:rPr>
              <a:t>20</a:t>
            </a:r>
            <a:r>
              <a:rPr lang="pt-BR" sz="2300" dirty="0">
                <a:solidFill>
                  <a:srgbClr val="202124"/>
                </a:solidFill>
                <a:effectLst/>
                <a:latin typeface="Arial Narrow" panose="020B0606020202030204" pitchFamily="34" charset="0"/>
                <a:ea typeface="Times New Roman" panose="02020603050405020304" pitchFamily="18" charset="0"/>
                <a:cs typeface="Arial" panose="020B0604020202020204" pitchFamily="34" charset="0"/>
              </a:rPr>
              <a:t>. No fragmento “...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quando a porta do nosso apartamento abriu e deu passagem ao nosso velho conhecido, Monsieur G., chefe da polícia de Paris. </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Nós </a:t>
            </a:r>
            <a:r>
              <a:rPr lang="pt-BR" sz="2300" b="1" u="sng"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saudamos cordialmente, pois havia nele tanto de desprezível como de divertido, e não </a:t>
            </a:r>
            <a:r>
              <a:rPr lang="pt-BR" sz="2300" b="1" u="sng"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víamos havia já vários anos.”, o</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pronome “</a:t>
            </a:r>
            <a:r>
              <a:rPr lang="pt-BR" sz="2300" b="1" u="sng" dirty="0">
                <a:effectLst/>
                <a:latin typeface="Arial Narrow" panose="020B0606020202030204" pitchFamily="34" charset="0"/>
                <a:ea typeface="Times New Roman" panose="02020603050405020304" pitchFamily="18" charset="0"/>
                <a:cs typeface="Arial" panose="020B0604020202020204" pitchFamily="34" charset="0"/>
              </a:rPr>
              <a:t>o</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destacado no texto, serve para</a:t>
            </a:r>
            <a:endParaRPr lang="pt-BR" sz="2300" dirty="0">
              <a:effectLst/>
              <a:latin typeface="Arial Narrow" panose="020B0606020202030204" pitchFamily="34" charset="0"/>
              <a:ea typeface="Times New Roman" panose="02020603050405020304" pitchFamily="18" charset="0"/>
            </a:endParaRPr>
          </a:p>
          <a:p>
            <a:pPr algn="just" fontAlgn="base">
              <a:tabLst>
                <a:tab pos="180340" algn="l"/>
              </a:tabLst>
            </a:pPr>
            <a:r>
              <a:rPr lang="pt-BR" sz="2300" dirty="0">
                <a:effectLst/>
                <a:latin typeface="Arial Narrow" panose="020B0606020202030204" pitchFamily="34" charset="0"/>
                <a:ea typeface="Times New Roman" panose="02020603050405020304" pitchFamily="18" charset="0"/>
                <a:cs typeface="Arial" panose="020B0604020202020204" pitchFamily="34" charset="0"/>
              </a:rPr>
              <a:t>(A) referir-se ao chefe da polícia de Paris. </a:t>
            </a:r>
            <a:endParaRPr lang="pt-BR" sz="2300" dirty="0">
              <a:effectLst/>
              <a:latin typeface="Arial Narrow" panose="020B0606020202030204" pitchFamily="34" charset="0"/>
              <a:ea typeface="Times New Roman" panose="02020603050405020304" pitchFamily="18" charset="0"/>
            </a:endParaRPr>
          </a:p>
          <a:p>
            <a:pPr algn="just" fontAlgn="base">
              <a:tabLst>
                <a:tab pos="180340" algn="l"/>
              </a:tabLst>
            </a:pPr>
            <a:r>
              <a:rPr lang="pt-BR" sz="2300" dirty="0">
                <a:effectLst/>
                <a:latin typeface="Arial Narrow" panose="020B0606020202030204" pitchFamily="34" charset="0"/>
                <a:ea typeface="Times New Roman" panose="02020603050405020304" pitchFamily="18" charset="0"/>
                <a:cs typeface="Arial" panose="020B0604020202020204" pitchFamily="34" charset="0"/>
              </a:rPr>
              <a:t>(B) evitar substituições e referir-se ao narrador do texto. </a:t>
            </a:r>
            <a:endParaRPr lang="pt-BR" sz="2300" dirty="0">
              <a:effectLst/>
              <a:latin typeface="Arial Narrow" panose="020B0606020202030204" pitchFamily="34" charset="0"/>
              <a:ea typeface="Times New Roman" panose="02020603050405020304" pitchFamily="18" charset="0"/>
            </a:endParaRPr>
          </a:p>
          <a:p>
            <a:pPr algn="just" fontAlgn="base">
              <a:tabLst>
                <a:tab pos="180340" algn="l"/>
              </a:tabLst>
            </a:pPr>
            <a:r>
              <a:rPr lang="pt-BR" sz="2300" dirty="0">
                <a:effectLst/>
                <a:latin typeface="Arial Narrow" panose="020B0606020202030204" pitchFamily="34" charset="0"/>
                <a:ea typeface="Times New Roman" panose="02020603050405020304" pitchFamily="18" charset="0"/>
                <a:cs typeface="Arial" panose="020B0604020202020204" pitchFamily="34" charset="0"/>
              </a:rPr>
              <a:t>(C) estabelecer relações entre partes textuais e referir-se ao apartamento.</a:t>
            </a:r>
            <a:endParaRPr lang="pt-BR" sz="2300" dirty="0">
              <a:effectLst/>
              <a:latin typeface="Arial Narrow" panose="020B0606020202030204" pitchFamily="34" charset="0"/>
              <a:ea typeface="Times New Roman" panose="02020603050405020304" pitchFamily="18" charset="0"/>
            </a:endParaRPr>
          </a:p>
          <a:p>
            <a:pPr algn="just" fontAlgn="base">
              <a:tabLst>
                <a:tab pos="180340" algn="l"/>
              </a:tabLst>
            </a:pPr>
            <a:r>
              <a:rPr lang="pt-BR" sz="2300" dirty="0">
                <a:effectLst/>
                <a:latin typeface="Arial Narrow" panose="020B0606020202030204" pitchFamily="34" charset="0"/>
                <a:ea typeface="Times New Roman" panose="02020603050405020304" pitchFamily="18" charset="0"/>
                <a:cs typeface="Arial" panose="020B0604020202020204" pitchFamily="34" charset="0"/>
              </a:rPr>
              <a:t>(D) dar continuidade ao texto e referir-se ao tempo que o chefe de polícia não era visto.</a:t>
            </a:r>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7179950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4002432642"/>
              </p:ext>
            </p:extLst>
          </p:nvPr>
        </p:nvGraphicFramePr>
        <p:xfrm>
          <a:off x="358591" y="1262368"/>
          <a:ext cx="11501717" cy="52349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lnSpc>
                          <a:spcPct val="100000"/>
                        </a:lnSpc>
                      </a:pPr>
                      <a:r>
                        <a:rPr lang="pt-BR" sz="2250" b="1" kern="1200" dirty="0">
                          <a:solidFill>
                            <a:schemeClr val="tx1"/>
                          </a:solidFill>
                          <a:effectLst/>
                          <a:latin typeface="Arial Narrow" panose="020B0606020202030204" pitchFamily="34" charset="0"/>
                          <a:ea typeface="+mn-ea"/>
                          <a:cs typeface="+mn-cs"/>
                        </a:rPr>
                        <a:t>O uso dos elementos articuladores em Narrativas de Enigma</a:t>
                      </a:r>
                    </a:p>
                    <a:p>
                      <a:pPr marL="0" indent="538163" algn="just">
                        <a:lnSpc>
                          <a:spcPct val="100000"/>
                        </a:lnSpc>
                      </a:pPr>
                      <a:r>
                        <a:rPr lang="pt-BR" sz="2250" b="0" kern="1200" dirty="0">
                          <a:solidFill>
                            <a:schemeClr val="tx1"/>
                          </a:solidFill>
                          <a:effectLst/>
                          <a:latin typeface="Arial Narrow" panose="020B0606020202030204" pitchFamily="34" charset="0"/>
                          <a:ea typeface="+mn-ea"/>
                          <a:cs typeface="+mn-cs"/>
                        </a:rPr>
                        <a:t>O</a:t>
                      </a:r>
                      <a:r>
                        <a:rPr lang="pt-BR" sz="2250" b="1" kern="1200" dirty="0">
                          <a:solidFill>
                            <a:schemeClr val="tx1"/>
                          </a:solidFill>
                          <a:effectLst/>
                          <a:latin typeface="Arial Narrow" panose="020B0606020202030204" pitchFamily="34" charset="0"/>
                          <a:ea typeface="+mn-ea"/>
                          <a:cs typeface="+mn-cs"/>
                        </a:rPr>
                        <a:t> uso dos elementos articuladores em narrativas de enigma </a:t>
                      </a:r>
                      <a:r>
                        <a:rPr lang="pt-BR" sz="2250" b="0" kern="1200" dirty="0">
                          <a:solidFill>
                            <a:schemeClr val="tx1"/>
                          </a:solidFill>
                          <a:effectLst/>
                          <a:latin typeface="Arial Narrow" panose="020B0606020202030204" pitchFamily="34" charset="0"/>
                          <a:ea typeface="+mn-ea"/>
                          <a:cs typeface="+mn-cs"/>
                        </a:rPr>
                        <a:t>refere-se às palavras ou expressões que </a:t>
                      </a:r>
                      <a:r>
                        <a:rPr lang="pt-BR" sz="2250" b="1" kern="1200" dirty="0">
                          <a:solidFill>
                            <a:schemeClr val="tx1"/>
                          </a:solidFill>
                          <a:effectLst/>
                          <a:latin typeface="Arial Narrow" panose="020B0606020202030204" pitchFamily="34" charset="0"/>
                          <a:ea typeface="+mn-ea"/>
                          <a:cs typeface="+mn-cs"/>
                        </a:rPr>
                        <a:t>estabelecem relações de sentido entre frases, períodos e parágrafos</a:t>
                      </a:r>
                      <a:r>
                        <a:rPr lang="pt-BR" sz="2250" b="0" kern="1200" dirty="0">
                          <a:solidFill>
                            <a:schemeClr val="tx1"/>
                          </a:solidFill>
                          <a:effectLst/>
                          <a:latin typeface="Arial Narrow" panose="020B0606020202030204" pitchFamily="34" charset="0"/>
                          <a:ea typeface="+mn-ea"/>
                          <a:cs typeface="+mn-cs"/>
                        </a:rPr>
                        <a:t>, garantindo a </a:t>
                      </a:r>
                      <a:r>
                        <a:rPr lang="pt-BR" sz="2250" b="1" kern="1200" dirty="0">
                          <a:solidFill>
                            <a:schemeClr val="tx1"/>
                          </a:solidFill>
                          <a:effectLst/>
                          <a:latin typeface="Arial Narrow" panose="020B0606020202030204" pitchFamily="34" charset="0"/>
                          <a:ea typeface="+mn-ea"/>
                          <a:cs typeface="+mn-cs"/>
                        </a:rPr>
                        <a:t>coesão e a progressão lógica da narrativa.</a:t>
                      </a:r>
                    </a:p>
                    <a:p>
                      <a:pPr marL="0" indent="538163" algn="just">
                        <a:lnSpc>
                          <a:spcPct val="100000"/>
                        </a:lnSpc>
                      </a:pPr>
                      <a:r>
                        <a:rPr lang="pt-BR" sz="2250" b="0" kern="1200" dirty="0">
                          <a:solidFill>
                            <a:schemeClr val="tx1"/>
                          </a:solidFill>
                          <a:effectLst/>
                          <a:latin typeface="Arial Narrow" panose="020B0606020202030204" pitchFamily="34" charset="0"/>
                          <a:ea typeface="+mn-ea"/>
                          <a:cs typeface="+mn-cs"/>
                        </a:rPr>
                        <a:t>Essas palavras ou expressões que </a:t>
                      </a:r>
                      <a:r>
                        <a:rPr lang="pt-BR" sz="2250" b="1" kern="1200" dirty="0">
                          <a:solidFill>
                            <a:schemeClr val="tx1"/>
                          </a:solidFill>
                          <a:effectLst/>
                          <a:latin typeface="Arial Narrow" panose="020B0606020202030204" pitchFamily="34" charset="0"/>
                          <a:ea typeface="+mn-ea"/>
                          <a:cs typeface="+mn-cs"/>
                        </a:rPr>
                        <a:t>ligam ideias dentro do texto, </a:t>
                      </a:r>
                      <a:r>
                        <a:rPr lang="pt-BR" sz="2250" b="0" kern="1200" dirty="0">
                          <a:solidFill>
                            <a:schemeClr val="tx1"/>
                          </a:solidFill>
                          <a:effectLst/>
                          <a:latin typeface="Arial Narrow" panose="020B0606020202030204" pitchFamily="34" charset="0"/>
                          <a:ea typeface="+mn-ea"/>
                          <a:cs typeface="+mn-cs"/>
                        </a:rPr>
                        <a:t>indicam relações como:</a:t>
                      </a:r>
                    </a:p>
                    <a:p>
                      <a:pPr algn="just">
                        <a:lnSpc>
                          <a:spcPct val="100000"/>
                        </a:lnSpc>
                      </a:pPr>
                      <a:r>
                        <a:rPr lang="pt-BR" sz="2250" b="1" kern="1200" dirty="0">
                          <a:solidFill>
                            <a:schemeClr val="tx1"/>
                          </a:solidFill>
                          <a:effectLst/>
                          <a:latin typeface="Arial Narrow" panose="020B0606020202030204" pitchFamily="34" charset="0"/>
                          <a:ea typeface="+mn-ea"/>
                          <a:cs typeface="+mn-cs"/>
                        </a:rPr>
                        <a:t>Causa: </a:t>
                      </a:r>
                      <a:r>
                        <a:rPr lang="pt-BR" sz="2250" b="0" kern="1200" dirty="0">
                          <a:solidFill>
                            <a:schemeClr val="tx1"/>
                          </a:solidFill>
                          <a:effectLst/>
                          <a:latin typeface="Arial Narrow" panose="020B0606020202030204" pitchFamily="34" charset="0"/>
                          <a:ea typeface="+mn-ea"/>
                          <a:cs typeface="+mn-cs"/>
                        </a:rPr>
                        <a:t>Indicam o motivo de um fato. Ex.: </a:t>
                      </a:r>
                      <a:r>
                        <a:rPr lang="pt-BR" sz="2250" b="0" i="1" kern="1200" dirty="0">
                          <a:solidFill>
                            <a:schemeClr val="tx1"/>
                          </a:solidFill>
                          <a:effectLst/>
                          <a:latin typeface="Arial Narrow" panose="020B0606020202030204" pitchFamily="34" charset="0"/>
                          <a:ea typeface="+mn-ea"/>
                          <a:cs typeface="+mn-cs"/>
                        </a:rPr>
                        <a:t>porque, pois, já que, visto que. “O caso intrigava a polícia </a:t>
                      </a:r>
                      <a:r>
                        <a:rPr lang="pt-BR" sz="2250" b="1" i="1" kern="1200" dirty="0">
                          <a:solidFill>
                            <a:schemeClr val="tx1"/>
                          </a:solidFill>
                          <a:effectLst/>
                          <a:latin typeface="Arial Narrow" panose="020B0606020202030204" pitchFamily="34" charset="0"/>
                          <a:ea typeface="+mn-ea"/>
                          <a:cs typeface="+mn-cs"/>
                        </a:rPr>
                        <a:t>porque </a:t>
                      </a:r>
                      <a:r>
                        <a:rPr lang="pt-BR" sz="2250" b="0" i="1" kern="1200" dirty="0">
                          <a:solidFill>
                            <a:schemeClr val="tx1"/>
                          </a:solidFill>
                          <a:effectLst/>
                          <a:latin typeface="Arial Narrow" panose="020B0606020202030204" pitchFamily="34" charset="0"/>
                          <a:ea typeface="+mn-ea"/>
                          <a:cs typeface="+mn-cs"/>
                        </a:rPr>
                        <a:t>nenhuma pista havia sido encontrada.”</a:t>
                      </a:r>
                      <a:endParaRPr lang="pt-BR" sz="2250" b="0" kern="1200" dirty="0">
                        <a:solidFill>
                          <a:schemeClr val="tx1"/>
                        </a:solidFill>
                        <a:effectLst/>
                        <a:latin typeface="Arial Narrow" panose="020B0606020202030204" pitchFamily="34" charset="0"/>
                        <a:ea typeface="+mn-ea"/>
                        <a:cs typeface="+mn-cs"/>
                      </a:endParaRPr>
                    </a:p>
                    <a:p>
                      <a:pPr algn="just">
                        <a:lnSpc>
                          <a:spcPct val="100000"/>
                        </a:lnSpc>
                      </a:pPr>
                      <a:r>
                        <a:rPr lang="pt-BR" sz="2250" b="1" kern="1200" dirty="0">
                          <a:solidFill>
                            <a:schemeClr val="tx1"/>
                          </a:solidFill>
                          <a:effectLst/>
                          <a:latin typeface="Arial Narrow" panose="020B0606020202030204" pitchFamily="34" charset="0"/>
                          <a:ea typeface="+mn-ea"/>
                          <a:cs typeface="+mn-cs"/>
                        </a:rPr>
                        <a:t>Consequência: </a:t>
                      </a:r>
                      <a:r>
                        <a:rPr lang="pt-BR" sz="2250" b="0" kern="1200" dirty="0">
                          <a:solidFill>
                            <a:schemeClr val="tx1"/>
                          </a:solidFill>
                          <a:effectLst/>
                          <a:latin typeface="Arial Narrow" panose="020B0606020202030204" pitchFamily="34" charset="0"/>
                          <a:ea typeface="+mn-ea"/>
                          <a:cs typeface="+mn-cs"/>
                        </a:rPr>
                        <a:t>Mostram o resultado de uma ação. Ex.: </a:t>
                      </a:r>
                      <a:r>
                        <a:rPr lang="pt-BR" sz="2250" b="0" i="1" kern="1200" dirty="0">
                          <a:solidFill>
                            <a:schemeClr val="tx1"/>
                          </a:solidFill>
                          <a:effectLst/>
                          <a:latin typeface="Arial Narrow" panose="020B0606020202030204" pitchFamily="34" charset="0"/>
                          <a:ea typeface="+mn-ea"/>
                          <a:cs typeface="+mn-cs"/>
                        </a:rPr>
                        <a:t>portanto, por isso, assim, desse modo. “O documento desapareceu,</a:t>
                      </a:r>
                      <a:r>
                        <a:rPr lang="pt-BR" sz="2250" b="1" i="1" kern="1200" dirty="0">
                          <a:solidFill>
                            <a:schemeClr val="tx1"/>
                          </a:solidFill>
                          <a:effectLst/>
                          <a:latin typeface="Arial Narrow" panose="020B0606020202030204" pitchFamily="34" charset="0"/>
                          <a:ea typeface="+mn-ea"/>
                          <a:cs typeface="+mn-cs"/>
                        </a:rPr>
                        <a:t> por isso </a:t>
                      </a:r>
                      <a:r>
                        <a:rPr lang="pt-BR" sz="2250" b="0" i="1" kern="1200" dirty="0">
                          <a:solidFill>
                            <a:schemeClr val="tx1"/>
                          </a:solidFill>
                          <a:effectLst/>
                          <a:latin typeface="Arial Narrow" panose="020B0606020202030204" pitchFamily="34" charset="0"/>
                          <a:ea typeface="+mn-ea"/>
                          <a:cs typeface="+mn-cs"/>
                        </a:rPr>
                        <a:t>todos começaram a suspeitar do ministro.”</a:t>
                      </a:r>
                      <a:endParaRPr lang="pt-BR" sz="2250" b="0" kern="1200" dirty="0">
                        <a:solidFill>
                          <a:schemeClr val="tx1"/>
                        </a:solidFill>
                        <a:effectLst/>
                        <a:latin typeface="Arial Narrow" panose="020B0606020202030204" pitchFamily="34" charset="0"/>
                        <a:ea typeface="+mn-ea"/>
                        <a:cs typeface="+mn-cs"/>
                      </a:endParaRPr>
                    </a:p>
                    <a:p>
                      <a:pPr algn="just">
                        <a:lnSpc>
                          <a:spcPct val="100000"/>
                        </a:lnSpc>
                      </a:pPr>
                      <a:r>
                        <a:rPr lang="pt-BR" sz="2250" b="1" kern="1200" dirty="0">
                          <a:solidFill>
                            <a:schemeClr val="tx1"/>
                          </a:solidFill>
                          <a:effectLst/>
                          <a:latin typeface="Arial Narrow" panose="020B0606020202030204" pitchFamily="34" charset="0"/>
                          <a:ea typeface="+mn-ea"/>
                          <a:cs typeface="+mn-cs"/>
                        </a:rPr>
                        <a:t>Oposição: </a:t>
                      </a:r>
                      <a:r>
                        <a:rPr lang="pt-BR" sz="2250" b="0" kern="1200" dirty="0">
                          <a:solidFill>
                            <a:schemeClr val="tx1"/>
                          </a:solidFill>
                          <a:effectLst/>
                          <a:latin typeface="Arial Narrow" panose="020B0606020202030204" pitchFamily="34" charset="0"/>
                          <a:ea typeface="+mn-ea"/>
                          <a:cs typeface="+mn-cs"/>
                        </a:rPr>
                        <a:t>Indicam contraste entre ideias. Ex.: </a:t>
                      </a:r>
                      <a:r>
                        <a:rPr lang="pt-BR" sz="2250" b="0" i="1" kern="1200" dirty="0">
                          <a:solidFill>
                            <a:schemeClr val="tx1"/>
                          </a:solidFill>
                          <a:effectLst/>
                          <a:latin typeface="Arial Narrow" panose="020B0606020202030204" pitchFamily="34" charset="0"/>
                          <a:ea typeface="+mn-ea"/>
                          <a:cs typeface="+mn-cs"/>
                        </a:rPr>
                        <a:t>mas, porém, entretanto, contudo. “A investigação parecia simples, </a:t>
                      </a:r>
                      <a:r>
                        <a:rPr lang="pt-BR" sz="2250" b="1" i="1" kern="1200" dirty="0">
                          <a:solidFill>
                            <a:schemeClr val="tx1"/>
                          </a:solidFill>
                          <a:effectLst/>
                          <a:latin typeface="Arial Narrow" panose="020B0606020202030204" pitchFamily="34" charset="0"/>
                          <a:ea typeface="+mn-ea"/>
                          <a:cs typeface="+mn-cs"/>
                        </a:rPr>
                        <a:t>mas </a:t>
                      </a:r>
                      <a:r>
                        <a:rPr lang="pt-BR" sz="2250" b="0" i="1" kern="1200" dirty="0">
                          <a:solidFill>
                            <a:schemeClr val="tx1"/>
                          </a:solidFill>
                          <a:effectLst/>
                          <a:latin typeface="Arial Narrow" panose="020B0606020202030204" pitchFamily="34" charset="0"/>
                          <a:ea typeface="+mn-ea"/>
                          <a:cs typeface="+mn-cs"/>
                        </a:rPr>
                        <a:t>ninguém conseguia encontrar a carta.”</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50" b="1" kern="1200" dirty="0">
                          <a:solidFill>
                            <a:schemeClr val="tx1"/>
                          </a:solidFill>
                          <a:effectLst/>
                          <a:latin typeface="Arial Narrow" panose="020B0606020202030204" pitchFamily="34" charset="0"/>
                          <a:ea typeface="+mn-ea"/>
                          <a:cs typeface="+mn-cs"/>
                        </a:rPr>
                        <a:t>Tempo: </a:t>
                      </a:r>
                      <a:r>
                        <a:rPr lang="pt-BR" sz="2250" b="0" kern="1200" dirty="0">
                          <a:solidFill>
                            <a:schemeClr val="tx1"/>
                          </a:solidFill>
                          <a:effectLst/>
                          <a:latin typeface="Arial Narrow" panose="020B0606020202030204" pitchFamily="34" charset="0"/>
                          <a:ea typeface="+mn-ea"/>
                          <a:cs typeface="+mn-cs"/>
                        </a:rPr>
                        <a:t>Organizam a sequência dos acontecimentos. Ex.: </a:t>
                      </a:r>
                      <a:r>
                        <a:rPr lang="pt-BR" sz="2250" b="0" i="1" kern="1200" dirty="0">
                          <a:solidFill>
                            <a:schemeClr val="tx1"/>
                          </a:solidFill>
                          <a:effectLst/>
                          <a:latin typeface="Arial Narrow" panose="020B0606020202030204" pitchFamily="34" charset="0"/>
                          <a:ea typeface="+mn-ea"/>
                          <a:cs typeface="+mn-cs"/>
                        </a:rPr>
                        <a:t>então, depois, enquanto, quando. “</a:t>
                      </a:r>
                      <a:r>
                        <a:rPr lang="pt-BR" sz="2250" b="1" i="1" kern="1200" dirty="0">
                          <a:solidFill>
                            <a:schemeClr val="tx1"/>
                          </a:solidFill>
                          <a:effectLst/>
                          <a:latin typeface="Arial Narrow" panose="020B0606020202030204" pitchFamily="34" charset="0"/>
                          <a:ea typeface="+mn-ea"/>
                          <a:cs typeface="+mn-cs"/>
                        </a:rPr>
                        <a:t>Depois, </a:t>
                      </a:r>
                      <a:r>
                        <a:rPr lang="pt-BR" sz="2250" b="0" i="1" kern="1200" dirty="0">
                          <a:solidFill>
                            <a:schemeClr val="tx1"/>
                          </a:solidFill>
                          <a:effectLst/>
                          <a:latin typeface="Arial Narrow" panose="020B0606020202030204" pitchFamily="34" charset="0"/>
                          <a:ea typeface="+mn-ea"/>
                          <a:cs typeface="+mn-cs"/>
                        </a:rPr>
                        <a:t>Dupin explicou como havia encontrado o documento.”</a:t>
                      </a:r>
                      <a:endParaRPr lang="pt-BR" sz="2250" b="0" kern="1200" dirty="0">
                        <a:solidFill>
                          <a:schemeClr val="tx1"/>
                        </a:solidFill>
                        <a:effectLst/>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50" b="1" kern="1200" dirty="0">
                          <a:solidFill>
                            <a:schemeClr val="tx1"/>
                          </a:solidFill>
                          <a:effectLst/>
                          <a:latin typeface="Arial Narrow" panose="020B0606020202030204" pitchFamily="34" charset="0"/>
                          <a:ea typeface="+mn-ea"/>
                          <a:cs typeface="+mn-cs"/>
                        </a:rPr>
                        <a:t>Conclusão: </a:t>
                      </a:r>
                      <a:r>
                        <a:rPr lang="pt-BR" sz="2250" b="0" kern="1200" dirty="0">
                          <a:solidFill>
                            <a:schemeClr val="tx1"/>
                          </a:solidFill>
                          <a:effectLst/>
                          <a:latin typeface="Arial Narrow" panose="020B0606020202030204" pitchFamily="34" charset="0"/>
                          <a:ea typeface="+mn-ea"/>
                          <a:cs typeface="+mn-cs"/>
                        </a:rPr>
                        <a:t>Indicam o encerramento de um raciocínio. Ex. </a:t>
                      </a:r>
                      <a:r>
                        <a:rPr lang="pt-BR" sz="2250" b="0" i="1" kern="1200" dirty="0">
                          <a:solidFill>
                            <a:schemeClr val="tx1"/>
                          </a:solidFill>
                          <a:effectLst/>
                          <a:latin typeface="Arial Narrow" panose="020B0606020202030204" pitchFamily="34" charset="0"/>
                          <a:ea typeface="+mn-ea"/>
                          <a:cs typeface="+mn-cs"/>
                        </a:rPr>
                        <a:t>portanto, logo, assim. “O objeto estava à vista de todos;</a:t>
                      </a:r>
                      <a:r>
                        <a:rPr lang="pt-BR" sz="2250" b="1" i="1" kern="1200" dirty="0">
                          <a:solidFill>
                            <a:schemeClr val="tx1"/>
                          </a:solidFill>
                          <a:effectLst/>
                          <a:latin typeface="Arial Narrow" panose="020B0606020202030204" pitchFamily="34" charset="0"/>
                          <a:ea typeface="+mn-ea"/>
                          <a:cs typeface="+mn-cs"/>
                        </a:rPr>
                        <a:t> portanto</a:t>
                      </a:r>
                      <a:r>
                        <a:rPr lang="pt-BR" sz="2250" b="0" i="1" kern="1200" dirty="0">
                          <a:solidFill>
                            <a:schemeClr val="tx1"/>
                          </a:solidFill>
                          <a:effectLst/>
                          <a:latin typeface="Arial Narrow" panose="020B0606020202030204" pitchFamily="34" charset="0"/>
                          <a:ea typeface="+mn-ea"/>
                          <a:cs typeface="+mn-cs"/>
                        </a:rPr>
                        <a:t>, ninguém suspeitou dele.”</a:t>
                      </a:r>
                      <a:endParaRPr lang="pt-BR" sz="2250" b="0" kern="1200" dirty="0">
                        <a:solidFill>
                          <a:schemeClr val="tx1"/>
                        </a:solidFill>
                        <a:effectLst/>
                        <a:latin typeface="Arial Narrow" panose="020B0606020202030204" pitchFamily="34" charset="0"/>
                        <a:ea typeface="+mn-ea"/>
                        <a:cs typeface="+mn-cs"/>
                      </a:endParaRP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73735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751248672"/>
              </p:ext>
            </p:extLst>
          </p:nvPr>
        </p:nvGraphicFramePr>
        <p:xfrm>
          <a:off x="345141" y="1029285"/>
          <a:ext cx="11501717" cy="11201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lnSpc>
                          <a:spcPct val="100000"/>
                        </a:lnSpc>
                      </a:pPr>
                      <a:r>
                        <a:rPr lang="pt-BR" sz="2250" b="1" kern="1200" dirty="0">
                          <a:solidFill>
                            <a:schemeClr val="tx1"/>
                          </a:solidFill>
                          <a:effectLst/>
                          <a:latin typeface="Arial Narrow" panose="020B0606020202030204" pitchFamily="34" charset="0"/>
                          <a:ea typeface="+mn-ea"/>
                          <a:cs typeface="+mn-cs"/>
                        </a:rPr>
                        <a:t>Condição: </a:t>
                      </a:r>
                      <a:r>
                        <a:rPr lang="pt-BR" sz="2250" b="0" kern="1200" dirty="0">
                          <a:solidFill>
                            <a:schemeClr val="tx1"/>
                          </a:solidFill>
                          <a:effectLst/>
                          <a:latin typeface="Arial Narrow" panose="020B0606020202030204" pitchFamily="34" charset="0"/>
                          <a:ea typeface="+mn-ea"/>
                          <a:cs typeface="+mn-cs"/>
                        </a:rPr>
                        <a:t>Estabelecem uma relação de dependência ou hipótese entre eventos. Ele indica que um fato só ocorrerá se outro for realizado. Exemplo: </a:t>
                      </a:r>
                      <a:r>
                        <a:rPr lang="pt-BR" sz="2250" b="0" i="1" kern="1200" dirty="0">
                          <a:solidFill>
                            <a:schemeClr val="tx1"/>
                          </a:solidFill>
                          <a:effectLst/>
                          <a:latin typeface="Arial Narrow" panose="020B0606020202030204" pitchFamily="34" charset="0"/>
                          <a:ea typeface="+mn-ea"/>
                          <a:cs typeface="+mn-cs"/>
                        </a:rPr>
                        <a:t>Se, caso, desde que, contanto que, a menos que, salvo se. “...</a:t>
                      </a:r>
                      <a:r>
                        <a:rPr lang="pt-BR" sz="2250" b="1" i="1" kern="1200" dirty="0">
                          <a:solidFill>
                            <a:schemeClr val="tx1"/>
                          </a:solidFill>
                          <a:effectLst/>
                          <a:latin typeface="Arial Narrow" panose="020B0606020202030204" pitchFamily="34" charset="0"/>
                          <a:ea typeface="+mn-ea"/>
                          <a:cs typeface="+mn-cs"/>
                        </a:rPr>
                        <a:t>se </a:t>
                      </a:r>
                      <a:r>
                        <a:rPr lang="pt-BR" sz="2250" b="0" i="1" kern="1200" dirty="0">
                          <a:solidFill>
                            <a:schemeClr val="tx1"/>
                          </a:solidFill>
                          <a:effectLst/>
                          <a:latin typeface="Arial Narrow" panose="020B0606020202030204" pitchFamily="34" charset="0"/>
                          <a:ea typeface="+mn-ea"/>
                          <a:cs typeface="+mn-cs"/>
                        </a:rPr>
                        <a:t>o documento saísse das mãos do ladrão...”</a:t>
                      </a:r>
                      <a:endParaRPr lang="pt-BR" sz="2250" b="0" dirty="0">
                        <a:solidFill>
                          <a:schemeClr val="tx1"/>
                        </a:solidFill>
                        <a:latin typeface="Arial Narrow" panose="020B0606020202030204" pitchFamily="34" charset="0"/>
                      </a:endParaRP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4DD844C1-EFE2-4EAD-A491-1E0D4CA4F19B}"/>
              </a:ext>
            </a:extLst>
          </p:cNvPr>
          <p:cNvSpPr txBox="1"/>
          <p:nvPr/>
        </p:nvSpPr>
        <p:spPr>
          <a:xfrm>
            <a:off x="345141" y="2582371"/>
            <a:ext cx="11501717" cy="3631763"/>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Ao escrever um texto, é fundamental que se tenha ideias claras. Para que isso ocorra, as frases devem estar bem ligadas/articuladas, por meio de elementos conectivos que estabelecem algumas relações: adição (nem, além disso), oposição (porém, contudo), explicação (que, porque), conclusão (portanto, assim) e circunstâncias: tempo (enquanto, até que), modo (bem, calmamente), lugar (ali, adiante) entre outros. Sendo assim, 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bserve o seguinte trecho: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 </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em outras palavras, </a:t>
            </a:r>
            <a:r>
              <a:rPr lang="pt-BR" sz="2300" b="1" u="sng"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se</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o princípio de sua ocultação estivesse compreendido dentro dos princípios do chefe de polícia, sua descoberta teria sido coisa absolutamente certa. Esse funcionário, </a:t>
            </a:r>
            <a:r>
              <a:rPr lang="pt-BR" sz="2300" b="1" u="sng"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porém</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se deixou ludibriar inteiramente, </a:t>
            </a:r>
            <a:r>
              <a:rPr lang="pt-BR" sz="2300" b="1" u="sng"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 fonte original de seu fracasso reside na suposição de que o ministro é um tolo, </a:t>
            </a:r>
            <a:r>
              <a:rPr lang="pt-BR" sz="2300" b="1" u="sng"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porque</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adquiriu renome como poeta</a:t>
            </a:r>
            <a:r>
              <a:rPr lang="pt-BR" sz="2300" dirty="0">
                <a:effectLst/>
                <a:latin typeface="Arial Narrow" panose="020B0606020202030204" pitchFamily="34" charset="0"/>
                <a:ea typeface="Aptos" panose="020B0004020202020204" pitchFamily="34" charset="0"/>
                <a:cs typeface="Arial" panose="020B0604020202020204" pitchFamily="34" charset="0"/>
              </a:rPr>
              <a:t>.</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162145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DD844C1-EFE2-4EAD-A491-1E0D4CA4F19B}"/>
              </a:ext>
            </a:extLst>
          </p:cNvPr>
          <p:cNvSpPr txBox="1"/>
          <p:nvPr/>
        </p:nvSpPr>
        <p:spPr>
          <a:xfrm>
            <a:off x="345141" y="870113"/>
            <a:ext cx="11501717" cy="800219"/>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Relacione a primeira coluna com a segunda, indicando as relações/circunstâncias que cada palavra em destaque estabelece/indica.</a:t>
            </a:r>
          </a:p>
        </p:txBody>
      </p:sp>
      <p:graphicFrame>
        <p:nvGraphicFramePr>
          <p:cNvPr id="3" name="Tabela 2">
            <a:extLst>
              <a:ext uri="{FF2B5EF4-FFF2-40B4-BE49-F238E27FC236}">
                <a16:creationId xmlns:a16="http://schemas.microsoft.com/office/drawing/2014/main" id="{A03A4A45-8F27-D30A-26E4-08624213E520}"/>
              </a:ext>
            </a:extLst>
          </p:cNvPr>
          <p:cNvGraphicFramePr>
            <a:graphicFrameLocks noGrp="1"/>
          </p:cNvGraphicFramePr>
          <p:nvPr>
            <p:extLst>
              <p:ext uri="{D42A27DB-BD31-4B8C-83A1-F6EECF244321}">
                <p14:modId xmlns:p14="http://schemas.microsoft.com/office/powerpoint/2010/main" val="4235333455"/>
              </p:ext>
            </p:extLst>
          </p:nvPr>
        </p:nvGraphicFramePr>
        <p:xfrm>
          <a:off x="345140" y="1745309"/>
          <a:ext cx="11501717" cy="2574036"/>
        </p:xfrm>
        <a:graphic>
          <a:graphicData uri="http://schemas.openxmlformats.org/drawingml/2006/table">
            <a:tbl>
              <a:tblPr firstRow="1" firstCol="1" bandRow="1">
                <a:tableStyleId>{5C22544A-7EE6-4342-B048-85BDC9FD1C3A}</a:tableStyleId>
              </a:tblPr>
              <a:tblGrid>
                <a:gridCol w="2801729">
                  <a:extLst>
                    <a:ext uri="{9D8B030D-6E8A-4147-A177-3AD203B41FA5}">
                      <a16:colId xmlns:a16="http://schemas.microsoft.com/office/drawing/2014/main" val="476876109"/>
                    </a:ext>
                  </a:extLst>
                </a:gridCol>
                <a:gridCol w="8699988">
                  <a:extLst>
                    <a:ext uri="{9D8B030D-6E8A-4147-A177-3AD203B41FA5}">
                      <a16:colId xmlns:a16="http://schemas.microsoft.com/office/drawing/2014/main" val="3368703732"/>
                    </a:ext>
                  </a:extLst>
                </a:gridCol>
              </a:tblGrid>
              <a:tr h="0">
                <a:tc>
                  <a:txBody>
                    <a:bodyPr/>
                    <a:lstStyle/>
                    <a:p>
                      <a:pPr>
                        <a:lnSpc>
                          <a:spcPct val="110000"/>
                        </a:lnSpc>
                        <a:spcAft>
                          <a:spcPts val="800"/>
                        </a:spcAft>
                      </a:pPr>
                      <a:r>
                        <a:rPr lang="pt-BR" sz="2300" b="0" kern="100">
                          <a:solidFill>
                            <a:schemeClr val="tx1"/>
                          </a:solidFill>
                          <a:effectLst/>
                          <a:latin typeface="Arial Narrow" panose="020B0606020202030204" pitchFamily="34" charset="0"/>
                        </a:rPr>
                        <a:t>(1) Adição</a:t>
                      </a:r>
                      <a:endParaRPr lang="pt-BR" sz="23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a:lnSpc>
                          <a:spcPct val="110000"/>
                        </a:lnSpc>
                        <a:spcAft>
                          <a:spcPts val="800"/>
                        </a:spcAft>
                      </a:pPr>
                      <a:r>
                        <a:rPr lang="pt-BR" sz="2300" b="0" kern="100" dirty="0">
                          <a:solidFill>
                            <a:schemeClr val="tx1"/>
                          </a:solidFill>
                          <a:effectLst/>
                          <a:latin typeface="Arial Narrow" panose="020B0606020202030204" pitchFamily="34" charset="0"/>
                        </a:rPr>
                        <a:t>(   ) “em outras palavras, </a:t>
                      </a:r>
                      <a:r>
                        <a:rPr lang="pt-BR" sz="2300" b="1" u="sng" kern="100" dirty="0">
                          <a:solidFill>
                            <a:schemeClr val="tx1"/>
                          </a:solidFill>
                          <a:effectLst/>
                          <a:latin typeface="Arial Narrow" panose="020B0606020202030204" pitchFamily="34" charset="0"/>
                        </a:rPr>
                        <a:t>se</a:t>
                      </a:r>
                      <a:r>
                        <a:rPr lang="pt-BR" sz="2300" b="0" kern="100" dirty="0">
                          <a:solidFill>
                            <a:schemeClr val="tx1"/>
                          </a:solidFill>
                          <a:effectLst/>
                          <a:latin typeface="Arial Narrow" panose="020B0606020202030204" pitchFamily="34" charset="0"/>
                        </a:rPr>
                        <a:t> o princípio de sua ocultação estivesse compreendido dentro dos princípios do chefe de polícia, sua descoberta teria sido coisa absolutamente certa.” </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5225872"/>
                  </a:ext>
                </a:extLst>
              </a:tr>
              <a:tr h="0">
                <a:tc>
                  <a:txBody>
                    <a:bodyPr/>
                    <a:lstStyle/>
                    <a:p>
                      <a:pPr>
                        <a:lnSpc>
                          <a:spcPct val="110000"/>
                        </a:lnSpc>
                        <a:spcAft>
                          <a:spcPts val="800"/>
                        </a:spcAft>
                      </a:pPr>
                      <a:r>
                        <a:rPr lang="pt-BR" sz="2300" b="0" kern="100">
                          <a:solidFill>
                            <a:schemeClr val="tx1"/>
                          </a:solidFill>
                          <a:effectLst/>
                          <a:latin typeface="Arial Narrow" panose="020B0606020202030204" pitchFamily="34" charset="0"/>
                        </a:rPr>
                        <a:t>(2) Explicação</a:t>
                      </a:r>
                      <a:endParaRPr lang="pt-BR" sz="23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a:lnSpc>
                          <a:spcPct val="110000"/>
                        </a:lnSpc>
                        <a:spcAft>
                          <a:spcPts val="800"/>
                        </a:spcAft>
                      </a:pPr>
                      <a:r>
                        <a:rPr lang="pt-BR" sz="2300" b="0" kern="100" dirty="0">
                          <a:solidFill>
                            <a:schemeClr val="tx1"/>
                          </a:solidFill>
                          <a:effectLst/>
                          <a:latin typeface="Arial Narrow" panose="020B0606020202030204" pitchFamily="34" charset="0"/>
                        </a:rPr>
                        <a:t>(   ) “Esse funcionário, </a:t>
                      </a:r>
                      <a:r>
                        <a:rPr lang="pt-BR" sz="2300" b="1" u="sng" kern="100" dirty="0">
                          <a:solidFill>
                            <a:schemeClr val="tx1"/>
                          </a:solidFill>
                          <a:effectLst/>
                          <a:latin typeface="Arial Narrow" panose="020B0606020202030204" pitchFamily="34" charset="0"/>
                        </a:rPr>
                        <a:t>porém</a:t>
                      </a:r>
                      <a:r>
                        <a:rPr lang="pt-BR" sz="2300" b="0" kern="100" dirty="0">
                          <a:solidFill>
                            <a:schemeClr val="tx1"/>
                          </a:solidFill>
                          <a:effectLst/>
                          <a:latin typeface="Arial Narrow" panose="020B0606020202030204" pitchFamily="34" charset="0"/>
                        </a:rPr>
                        <a:t>, se deixou ludibriar inteiramente,”</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1971440"/>
                  </a:ext>
                </a:extLst>
              </a:tr>
              <a:tr h="0">
                <a:tc>
                  <a:txBody>
                    <a:bodyPr/>
                    <a:lstStyle/>
                    <a:p>
                      <a:pPr algn="just">
                        <a:lnSpc>
                          <a:spcPct val="110000"/>
                        </a:lnSpc>
                        <a:spcAft>
                          <a:spcPts val="800"/>
                        </a:spcAft>
                      </a:pPr>
                      <a:r>
                        <a:rPr lang="pt-BR" sz="2300" b="0" kern="100">
                          <a:solidFill>
                            <a:schemeClr val="tx1"/>
                          </a:solidFill>
                          <a:effectLst/>
                          <a:latin typeface="Arial Narrow" panose="020B0606020202030204" pitchFamily="34" charset="0"/>
                        </a:rPr>
                        <a:t>(3) Oposição </a:t>
                      </a:r>
                      <a:endParaRPr lang="pt-BR" sz="23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a:lnSpc>
                          <a:spcPct val="110000"/>
                        </a:lnSpc>
                        <a:spcAft>
                          <a:spcPts val="800"/>
                        </a:spcAft>
                      </a:pPr>
                      <a:r>
                        <a:rPr lang="pt-BR" sz="2300" b="0" kern="100" dirty="0">
                          <a:solidFill>
                            <a:schemeClr val="tx1"/>
                          </a:solidFill>
                          <a:effectLst/>
                          <a:latin typeface="Arial Narrow" panose="020B0606020202030204" pitchFamily="34" charset="0"/>
                        </a:rPr>
                        <a:t>(   ) “</a:t>
                      </a:r>
                      <a:r>
                        <a:rPr lang="pt-BR" sz="2300" b="1" u="sng" kern="100" dirty="0">
                          <a:solidFill>
                            <a:schemeClr val="tx1"/>
                          </a:solidFill>
                          <a:effectLst/>
                          <a:latin typeface="Arial Narrow" panose="020B0606020202030204" pitchFamily="34" charset="0"/>
                        </a:rPr>
                        <a:t>e</a:t>
                      </a:r>
                      <a:r>
                        <a:rPr lang="pt-BR" sz="2300" b="0" kern="100" dirty="0">
                          <a:solidFill>
                            <a:schemeClr val="tx1"/>
                          </a:solidFill>
                          <a:effectLst/>
                          <a:latin typeface="Arial Narrow" panose="020B0606020202030204" pitchFamily="34" charset="0"/>
                        </a:rPr>
                        <a:t> a fonte original de seu fracasso reside na suposição de que o ministro é um tolo,”</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425247"/>
                  </a:ext>
                </a:extLst>
              </a:tr>
              <a:tr h="0">
                <a:tc>
                  <a:txBody>
                    <a:bodyPr/>
                    <a:lstStyle/>
                    <a:p>
                      <a:pPr algn="just">
                        <a:lnSpc>
                          <a:spcPct val="110000"/>
                        </a:lnSpc>
                        <a:spcAft>
                          <a:spcPts val="800"/>
                        </a:spcAft>
                      </a:pPr>
                      <a:r>
                        <a:rPr lang="pt-BR" sz="2300" b="0" kern="100">
                          <a:solidFill>
                            <a:schemeClr val="tx1"/>
                          </a:solidFill>
                          <a:effectLst/>
                          <a:latin typeface="Arial Narrow" panose="020B0606020202030204" pitchFamily="34" charset="0"/>
                        </a:rPr>
                        <a:t>(4) Condição</a:t>
                      </a:r>
                      <a:endParaRPr lang="pt-BR" sz="2300" b="0" kern="10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just">
                        <a:lnSpc>
                          <a:spcPct val="110000"/>
                        </a:lnSpc>
                        <a:spcAft>
                          <a:spcPts val="800"/>
                        </a:spcAft>
                      </a:pPr>
                      <a:r>
                        <a:rPr lang="pt-BR" sz="2300" b="0" kern="100" dirty="0">
                          <a:solidFill>
                            <a:schemeClr val="tx1"/>
                          </a:solidFill>
                          <a:effectLst/>
                          <a:latin typeface="Arial Narrow" panose="020B0606020202030204" pitchFamily="34" charset="0"/>
                        </a:rPr>
                        <a:t>(   ) “</a:t>
                      </a:r>
                      <a:r>
                        <a:rPr lang="pt-BR" sz="2300" b="1" u="sng" kern="100" dirty="0">
                          <a:solidFill>
                            <a:schemeClr val="tx1"/>
                          </a:solidFill>
                          <a:effectLst/>
                          <a:latin typeface="Arial Narrow" panose="020B0606020202030204" pitchFamily="34" charset="0"/>
                        </a:rPr>
                        <a:t>porque</a:t>
                      </a:r>
                      <a:r>
                        <a:rPr lang="pt-BR" sz="2300" b="0" kern="100" dirty="0">
                          <a:solidFill>
                            <a:schemeClr val="tx1"/>
                          </a:solidFill>
                          <a:effectLst/>
                          <a:latin typeface="Arial Narrow" panose="020B0606020202030204" pitchFamily="34" charset="0"/>
                        </a:rPr>
                        <a:t> adquiriu renome como poeta.”</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9561150"/>
                  </a:ext>
                </a:extLst>
              </a:tr>
            </a:tbl>
          </a:graphicData>
        </a:graphic>
      </p:graphicFrame>
    </p:spTree>
    <p:extLst>
      <p:ext uri="{BB962C8B-B14F-4D97-AF65-F5344CB8AC3E}">
        <p14:creationId xmlns:p14="http://schemas.microsoft.com/office/powerpoint/2010/main" val="33420501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DA87F36-001A-585E-BCD7-9955D47B7CEE}"/>
              </a:ext>
            </a:extLst>
          </p:cNvPr>
          <p:cNvSpPr txBox="1"/>
          <p:nvPr/>
        </p:nvSpPr>
        <p:spPr>
          <a:xfrm>
            <a:off x="376518" y="876642"/>
            <a:ext cx="11456894" cy="2903231"/>
          </a:xfrm>
          <a:prstGeom prst="rect">
            <a:avLst/>
          </a:prstGeom>
          <a:noFill/>
        </p:spPr>
        <p:txBody>
          <a:bodyPr wrap="square">
            <a:spAutoFit/>
          </a:bodyPr>
          <a:lstStyle/>
          <a:p>
            <a:pPr algn="just" fontAlgn="base">
              <a:lnSpc>
                <a:spcPct val="110000"/>
              </a:lnSpc>
            </a:pPr>
            <a:r>
              <a:rPr lang="pt-BR" sz="2400" b="1" dirty="0">
                <a:effectLst/>
                <a:latin typeface="Arial Narrow" panose="020B0606020202030204" pitchFamily="34" charset="0"/>
                <a:ea typeface="Aptos" panose="020B0004020202020204" pitchFamily="34" charset="0"/>
                <a:cs typeface="Arial" panose="020B0604020202020204" pitchFamily="34" charset="0"/>
              </a:rPr>
              <a:t>22</a:t>
            </a:r>
            <a:r>
              <a:rPr lang="pt-BR" sz="2400" dirty="0">
                <a:effectLst/>
                <a:latin typeface="Arial Narrow" panose="020B0606020202030204" pitchFamily="34" charset="0"/>
                <a:ea typeface="Aptos" panose="020B0004020202020204" pitchFamily="34" charset="0"/>
                <a:cs typeface="Arial" panose="020B0604020202020204" pitchFamily="34" charset="0"/>
              </a:rPr>
              <a:t>. No trecho, “</a:t>
            </a:r>
            <a:r>
              <a:rPr lang="pt-BR" sz="2400" dirty="0">
                <a:effectLst/>
                <a:latin typeface="Arial Narrow" panose="020B0606020202030204" pitchFamily="34" charset="0"/>
                <a:ea typeface="Times New Roman" panose="02020603050405020304" pitchFamily="18" charset="0"/>
                <a:cs typeface="Arial" panose="020B0604020202020204" pitchFamily="34" charset="0"/>
              </a:rPr>
              <a:t>Estava refletindo sobre a espécie de relação que existia entre os dois casos, </a:t>
            </a:r>
            <a:r>
              <a:rPr lang="pt-BR" sz="2400" b="1" u="sng" dirty="0">
                <a:effectLst/>
                <a:latin typeface="Arial Narrow" panose="020B0606020202030204" pitchFamily="34" charset="0"/>
                <a:ea typeface="Times New Roman" panose="02020603050405020304" pitchFamily="18" charset="0"/>
                <a:cs typeface="Arial" panose="020B0604020202020204" pitchFamily="34" charset="0"/>
              </a:rPr>
              <a:t>quando</a:t>
            </a:r>
            <a:r>
              <a:rPr lang="pt-BR" sz="2400" dirty="0">
                <a:effectLst/>
                <a:latin typeface="Arial Narrow" panose="020B0606020202030204" pitchFamily="34" charset="0"/>
                <a:ea typeface="Times New Roman" panose="02020603050405020304" pitchFamily="18" charset="0"/>
                <a:cs typeface="Arial" panose="020B0604020202020204" pitchFamily="34" charset="0"/>
              </a:rPr>
              <a:t> a porta do nosso apartamento abriu e deu passagem ao nosso velho conhecido, Monsieur G., chefe da polícia de Paris.</a:t>
            </a:r>
            <a:r>
              <a:rPr lang="pt-BR" sz="2400" dirty="0">
                <a:effectLst/>
                <a:latin typeface="Arial Narrow" panose="020B0606020202030204" pitchFamily="34" charset="0"/>
                <a:ea typeface="Aptos" panose="020B0004020202020204" pitchFamily="34" charset="0"/>
                <a:cs typeface="Arial" panose="020B0604020202020204" pitchFamily="34" charset="0"/>
              </a:rPr>
              <a:t>”, a palavra destacada exprime circunstância de </a:t>
            </a:r>
            <a:endParaRPr lang="pt-BR" sz="2400" dirty="0">
              <a:effectLst/>
              <a:latin typeface="Arial Narrow" panose="020B0606020202030204" pitchFamily="34" charset="0"/>
              <a:ea typeface="Times New Roman" panose="02020603050405020304" pitchFamily="18" charset="0"/>
            </a:endParaRPr>
          </a:p>
          <a:p>
            <a:pPr algn="just" fontAlgn="base">
              <a:lnSpc>
                <a:spcPct val="110000"/>
              </a:lnSpc>
            </a:pPr>
            <a:r>
              <a:rPr lang="pt-BR" sz="2400" dirty="0">
                <a:effectLst/>
                <a:latin typeface="Arial Narrow" panose="020B0606020202030204" pitchFamily="34" charset="0"/>
                <a:ea typeface="Times New Roman" panose="02020603050405020304" pitchFamily="18" charset="0"/>
                <a:cs typeface="Arial" panose="020B0604020202020204" pitchFamily="34" charset="0"/>
              </a:rPr>
              <a:t>(A) lugar.</a:t>
            </a:r>
            <a:endParaRPr lang="pt-BR" sz="2400" dirty="0">
              <a:effectLst/>
              <a:latin typeface="Arial Narrow" panose="020B0606020202030204" pitchFamily="34" charset="0"/>
              <a:ea typeface="Times New Roman" panose="02020603050405020304" pitchFamily="18" charset="0"/>
            </a:endParaRPr>
          </a:p>
          <a:p>
            <a:pPr algn="just" fontAlgn="base">
              <a:lnSpc>
                <a:spcPct val="110000"/>
              </a:lnSpc>
              <a:tabLst>
                <a:tab pos="180340" algn="l"/>
              </a:tabLst>
            </a:pPr>
            <a:r>
              <a:rPr lang="pt-BR" sz="2400" dirty="0">
                <a:effectLst/>
                <a:latin typeface="Arial Narrow" panose="020B0606020202030204" pitchFamily="34" charset="0"/>
                <a:ea typeface="Aptos" panose="020B0004020202020204" pitchFamily="34" charset="0"/>
                <a:cs typeface="Arial" panose="020B0604020202020204" pitchFamily="34" charset="0"/>
              </a:rPr>
              <a:t>(B) modo.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lnSpc>
                <a:spcPct val="110000"/>
              </a:lnSpc>
              <a:tabLst>
                <a:tab pos="180340" algn="l"/>
              </a:tabLst>
            </a:pPr>
            <a:r>
              <a:rPr lang="pt-BR" sz="2400" dirty="0">
                <a:effectLst/>
                <a:latin typeface="Arial Narrow" panose="020B0606020202030204" pitchFamily="34" charset="0"/>
                <a:ea typeface="Aptos" panose="020B0004020202020204" pitchFamily="34" charset="0"/>
                <a:cs typeface="Arial" panose="020B0604020202020204" pitchFamily="34" charset="0"/>
              </a:rPr>
              <a:t>(C) tempo. </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lnSpc>
                <a:spcPct val="110000"/>
              </a:lnSpc>
            </a:pPr>
            <a:r>
              <a:rPr lang="pt-BR" sz="2400" dirty="0">
                <a:effectLst/>
                <a:latin typeface="Arial Narrow" panose="020B0606020202030204" pitchFamily="34" charset="0"/>
                <a:ea typeface="Aptos" panose="020B0004020202020204" pitchFamily="34" charset="0"/>
                <a:cs typeface="Arial" panose="020B0604020202020204" pitchFamily="34" charset="0"/>
              </a:rPr>
              <a:t>(D) intensidade.</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888857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828661364"/>
              </p:ext>
            </p:extLst>
          </p:nvPr>
        </p:nvGraphicFramePr>
        <p:xfrm>
          <a:off x="358591" y="1262368"/>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uso dos elementos dos modalizadores em Narrativas de Enigma</a:t>
                      </a:r>
                    </a:p>
                    <a:p>
                      <a:pPr marL="0" indent="538163" algn="just"/>
                      <a:r>
                        <a:rPr lang="pt-BR" sz="2300" b="0" kern="1200" dirty="0">
                          <a:solidFill>
                            <a:schemeClr val="tx1"/>
                          </a:solidFill>
                          <a:effectLst/>
                          <a:latin typeface="Arial Narrow" panose="020B0606020202030204" pitchFamily="34" charset="0"/>
                          <a:ea typeface="+mn-ea"/>
                          <a:cs typeface="+mn-cs"/>
                        </a:rPr>
                        <a:t>O</a:t>
                      </a:r>
                      <a:r>
                        <a:rPr lang="pt-BR" sz="2300" b="1" kern="1200" dirty="0">
                          <a:solidFill>
                            <a:schemeClr val="tx1"/>
                          </a:solidFill>
                          <a:effectLst/>
                          <a:latin typeface="Arial Narrow" panose="020B0606020202030204" pitchFamily="34" charset="0"/>
                          <a:ea typeface="+mn-ea"/>
                          <a:cs typeface="+mn-cs"/>
                        </a:rPr>
                        <a:t> uso dos elementos modalizadores em narrativas de enigma </a:t>
                      </a:r>
                      <a:r>
                        <a:rPr lang="pt-BR" sz="2300" b="0" kern="1200" dirty="0">
                          <a:solidFill>
                            <a:schemeClr val="tx1"/>
                          </a:solidFill>
                          <a:effectLst/>
                          <a:latin typeface="Arial Narrow" panose="020B0606020202030204" pitchFamily="34" charset="0"/>
                          <a:ea typeface="+mn-ea"/>
                          <a:cs typeface="+mn-cs"/>
                        </a:rPr>
                        <a:t>refere-se às palavras ou expressões que revelam </a:t>
                      </a:r>
                      <a:r>
                        <a:rPr lang="pt-BR" sz="2300" b="1" kern="1200" dirty="0">
                          <a:solidFill>
                            <a:schemeClr val="tx1"/>
                          </a:solidFill>
                          <a:effectLst/>
                          <a:latin typeface="Arial Narrow" panose="020B0606020202030204" pitchFamily="34" charset="0"/>
                          <a:ea typeface="+mn-ea"/>
                          <a:cs typeface="+mn-cs"/>
                        </a:rPr>
                        <a:t>a atitude, a opinião, a certeza, a dúvida ou a avaliação do narrador ou das personagens sobre os fatos narrados.</a:t>
                      </a:r>
                    </a:p>
                    <a:p>
                      <a:pPr marL="0" indent="538163" algn="just"/>
                      <a:r>
                        <a:rPr lang="pt-BR" sz="2300" b="0" kern="1200" dirty="0">
                          <a:solidFill>
                            <a:schemeClr val="tx1"/>
                          </a:solidFill>
                          <a:effectLst/>
                          <a:latin typeface="Arial Narrow" panose="020B0606020202030204" pitchFamily="34" charset="0"/>
                          <a:ea typeface="+mn-ea"/>
                          <a:cs typeface="+mn-cs"/>
                        </a:rPr>
                        <a:t>Esses elementos são importantes porque ajudam a </a:t>
                      </a:r>
                      <a:r>
                        <a:rPr lang="pt-BR" sz="2300" b="1" kern="1200" dirty="0">
                          <a:solidFill>
                            <a:schemeClr val="tx1"/>
                          </a:solidFill>
                          <a:effectLst/>
                          <a:latin typeface="Arial Narrow" panose="020B0606020202030204" pitchFamily="34" charset="0"/>
                          <a:ea typeface="+mn-ea"/>
                          <a:cs typeface="+mn-cs"/>
                        </a:rPr>
                        <a:t>orientar a interpretação do leitor, </a:t>
                      </a:r>
                      <a:r>
                        <a:rPr lang="pt-BR" sz="2300" b="0" kern="1200" dirty="0">
                          <a:solidFill>
                            <a:schemeClr val="tx1"/>
                          </a:solidFill>
                          <a:effectLst/>
                          <a:latin typeface="Arial Narrow" panose="020B0606020202030204" pitchFamily="34" charset="0"/>
                          <a:ea typeface="+mn-ea"/>
                          <a:cs typeface="+mn-cs"/>
                        </a:rPr>
                        <a:t>principalmente em histórias de mistério, nas quais é necessário avaliar hipóteses, suspeitas e possibilidades para resolver o enigma.</a:t>
                      </a:r>
                    </a:p>
                    <a:p>
                      <a:pPr algn="just"/>
                      <a:r>
                        <a:rPr lang="pt-BR" sz="2300" b="0" kern="1200" dirty="0">
                          <a:solidFill>
                            <a:schemeClr val="tx1"/>
                          </a:solidFill>
                          <a:effectLst/>
                          <a:latin typeface="Arial Narrow" panose="020B0606020202030204" pitchFamily="34" charset="0"/>
                          <a:ea typeface="+mn-ea"/>
                          <a:cs typeface="+mn-cs"/>
                        </a:rPr>
                        <a:t>Alguns exemplos de elementos modalizadores:</a:t>
                      </a:r>
                    </a:p>
                    <a:p>
                      <a:pPr algn="just"/>
                      <a:r>
                        <a:rPr lang="pt-BR" sz="2300" b="1" kern="1200" dirty="0">
                          <a:solidFill>
                            <a:schemeClr val="tx1"/>
                          </a:solidFill>
                          <a:effectLst/>
                          <a:latin typeface="Arial Narrow" panose="020B0606020202030204" pitchFamily="34" charset="0"/>
                          <a:ea typeface="+mn-ea"/>
                          <a:cs typeface="+mn-cs"/>
                        </a:rPr>
                        <a:t>Deônticos: </a:t>
                      </a:r>
                      <a:r>
                        <a:rPr lang="pt-BR" sz="2300" b="0" kern="1200" dirty="0">
                          <a:solidFill>
                            <a:schemeClr val="tx1"/>
                          </a:solidFill>
                          <a:effectLst/>
                          <a:latin typeface="Arial Narrow" panose="020B0606020202030204" pitchFamily="34" charset="0"/>
                          <a:ea typeface="+mn-ea"/>
                          <a:cs typeface="+mn-cs"/>
                        </a:rPr>
                        <a:t>mostram, principalmente, ideia de “obrigação” - </a:t>
                      </a:r>
                      <a:r>
                        <a:rPr lang="pt-BR" sz="2300" b="0" i="1" kern="1200" dirty="0">
                          <a:solidFill>
                            <a:schemeClr val="tx1"/>
                          </a:solidFill>
                          <a:effectLst/>
                          <a:latin typeface="Arial Narrow" panose="020B0606020202030204" pitchFamily="34" charset="0"/>
                          <a:ea typeface="+mn-ea"/>
                          <a:cs typeface="+mn-cs"/>
                        </a:rPr>
                        <a:t>É imprescindível, é necessário, é de suma importância etc.</a:t>
                      </a:r>
                    </a:p>
                    <a:p>
                      <a:pPr algn="just"/>
                      <a:r>
                        <a:rPr lang="pt-BR" sz="2300" b="1" kern="1200" dirty="0">
                          <a:solidFill>
                            <a:schemeClr val="tx1"/>
                          </a:solidFill>
                          <a:effectLst/>
                          <a:latin typeface="Arial Narrow" panose="020B0606020202030204" pitchFamily="34" charset="0"/>
                          <a:ea typeface="+mn-ea"/>
                          <a:cs typeface="+mn-cs"/>
                        </a:rPr>
                        <a:t>Lógicos: </a:t>
                      </a:r>
                      <a:r>
                        <a:rPr lang="pt-BR" sz="2300" b="0" kern="1200" dirty="0">
                          <a:solidFill>
                            <a:schemeClr val="tx1"/>
                          </a:solidFill>
                          <a:effectLst/>
                          <a:latin typeface="Arial Narrow" panose="020B0606020202030204" pitchFamily="34" charset="0"/>
                          <a:ea typeface="+mn-ea"/>
                          <a:cs typeface="+mn-cs"/>
                        </a:rPr>
                        <a:t>mostram, principalmente, ideia de “certeza do fato concreto” - </a:t>
                      </a:r>
                      <a:r>
                        <a:rPr lang="pt-BR" sz="2300" b="0" i="1" kern="1200" dirty="0">
                          <a:solidFill>
                            <a:schemeClr val="tx1"/>
                          </a:solidFill>
                          <a:effectLst/>
                          <a:latin typeface="Arial Narrow" panose="020B0606020202030204" pitchFamily="34" charset="0"/>
                          <a:ea typeface="+mn-ea"/>
                          <a:cs typeface="+mn-cs"/>
                        </a:rPr>
                        <a:t>É notório, certamente, diante do exposto, com certeza.</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Apreciativos: </a:t>
                      </a:r>
                      <a:r>
                        <a:rPr lang="pt-BR" sz="2300" b="0" kern="1200" dirty="0">
                          <a:solidFill>
                            <a:schemeClr val="tx1"/>
                          </a:solidFill>
                          <a:effectLst/>
                          <a:latin typeface="Arial Narrow" panose="020B0606020202030204" pitchFamily="34" charset="0"/>
                          <a:ea typeface="+mn-ea"/>
                          <a:cs typeface="+mn-cs"/>
                        </a:rPr>
                        <a:t>mostram, principalmente, ideia de “subjetividade” – </a:t>
                      </a:r>
                      <a:r>
                        <a:rPr lang="pt-BR" sz="2300" b="0" i="1" kern="1200" dirty="0">
                          <a:solidFill>
                            <a:schemeClr val="tx1"/>
                          </a:solidFill>
                          <a:effectLst/>
                          <a:latin typeface="Arial Narrow" panose="020B0606020202030204" pitchFamily="34" charset="0"/>
                          <a:ea typeface="+mn-ea"/>
                          <a:cs typeface="+mn-cs"/>
                        </a:rPr>
                        <a:t>Felizmente, infelizmente, tristemente etc</a:t>
                      </a:r>
                      <a:r>
                        <a:rPr lang="pt-BR" sz="2300" b="0" kern="1200" dirty="0">
                          <a:solidFill>
                            <a:schemeClr val="tx1"/>
                          </a:solidFill>
                          <a:effectLst/>
                          <a:latin typeface="Arial Narrow" panose="020B0606020202030204" pitchFamily="34" charset="0"/>
                          <a:ea typeface="+mn-ea"/>
                          <a:cs typeface="+mn-cs"/>
                        </a:rPr>
                        <a:t>.</a:t>
                      </a: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4499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538465989"/>
              </p:ext>
            </p:extLst>
          </p:nvPr>
        </p:nvGraphicFramePr>
        <p:xfrm>
          <a:off x="345141" y="823097"/>
          <a:ext cx="11501717" cy="1493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Pragmáticos: </a:t>
                      </a:r>
                      <a:r>
                        <a:rPr lang="pt-BR" sz="2300" b="0" kern="1200" dirty="0">
                          <a:solidFill>
                            <a:schemeClr val="tx1"/>
                          </a:solidFill>
                          <a:effectLst/>
                          <a:latin typeface="Arial Narrow" panose="020B0606020202030204" pitchFamily="34" charset="0"/>
                          <a:ea typeface="+mn-ea"/>
                          <a:cs typeface="+mn-cs"/>
                        </a:rPr>
                        <a:t>mostram, principalmente, “intenções, razões e capacidades de ação” - </a:t>
                      </a:r>
                      <a:r>
                        <a:rPr lang="pt-BR" sz="2300" b="0" i="1" kern="1200" dirty="0">
                          <a:solidFill>
                            <a:schemeClr val="tx1"/>
                          </a:solidFill>
                          <a:effectLst/>
                          <a:latin typeface="Arial Narrow" panose="020B0606020202030204" pitchFamily="34" charset="0"/>
                          <a:ea typeface="+mn-ea"/>
                          <a:cs typeface="+mn-cs"/>
                        </a:rPr>
                        <a:t>Que dizem a respeito, afirmam que, como propõe, explicou etc.</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rgbClr val="FF0000"/>
                          </a:solidFill>
                          <a:effectLst/>
                          <a:latin typeface="Arial Narrow" panose="020B0606020202030204" pitchFamily="34" charset="0"/>
                          <a:ea typeface="+mn-ea"/>
                          <a:cs typeface="+mn-cs"/>
                        </a:rPr>
                        <a:t>Atenção! </a:t>
                      </a:r>
                      <a:r>
                        <a:rPr lang="pt-BR" sz="2300" b="0" kern="1200" dirty="0">
                          <a:solidFill>
                            <a:schemeClr val="tx1"/>
                          </a:solidFill>
                          <a:effectLst/>
                          <a:latin typeface="Arial Narrow" panose="020B0606020202030204" pitchFamily="34" charset="0"/>
                          <a:ea typeface="+mn-ea"/>
                          <a:cs typeface="+mn-cs"/>
                        </a:rPr>
                        <a:t>Muitas palavras ou expressões articuladoras se tornam “modalizadoras/modalizadores” dependendo do “contexto” em que foram empregadas.</a:t>
                      </a:r>
                    </a:p>
                  </a:txBody>
                  <a:tcPr>
                    <a:lnL w="38100" cap="flat" cmpd="sng" algn="ctr">
                      <a:solidFill>
                        <a:srgbClr val="92D050"/>
                      </a:solidFill>
                      <a:prstDash val="solid"/>
                      <a:round/>
                      <a:headEnd type="none" w="med" len="med"/>
                      <a:tailEnd type="none" w="med" len="med"/>
                    </a:lnL>
                    <a:lnR w="38100" cap="flat" cmpd="sng" algn="ctr">
                      <a:solidFill>
                        <a:srgbClr val="92D050"/>
                      </a:solidFill>
                      <a:prstDash val="solid"/>
                      <a:round/>
                      <a:headEnd type="none" w="med" len="med"/>
                      <a:tailEnd type="none" w="med" len="med"/>
                    </a:lnR>
                    <a:lnT w="38100" cap="flat" cmpd="sng" algn="ctr">
                      <a:solidFill>
                        <a:srgbClr val="92D050"/>
                      </a:solidFill>
                      <a:prstDash val="solid"/>
                      <a:round/>
                      <a:headEnd type="none" w="med" len="med"/>
                      <a:tailEnd type="none" w="med" len="med"/>
                    </a:lnT>
                    <a:lnB w="38100"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6803E3F2-CAED-0941-3DAC-00282E699AE8}"/>
              </a:ext>
            </a:extLst>
          </p:cNvPr>
          <p:cNvSpPr txBox="1"/>
          <p:nvPr/>
        </p:nvSpPr>
        <p:spPr>
          <a:xfrm>
            <a:off x="345140" y="2522421"/>
            <a:ext cx="11501717" cy="3564822"/>
          </a:xfrm>
          <a:prstGeom prst="rect">
            <a:avLst/>
          </a:prstGeom>
          <a:noFill/>
        </p:spPr>
        <p:txBody>
          <a:bodyPr wrap="square">
            <a:spAutoFit/>
          </a:bodyPr>
          <a:lstStyle/>
          <a:p>
            <a:pPr algn="just">
              <a:lnSpc>
                <a:spcPct val="110000"/>
              </a:lnSpc>
            </a:pP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23. </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Algumas palavras e expressões são utilizadas em textos como marcas linguísticas para mostrar o posicionamento, a emoção, a opinião, a dúvida ou a certeza do autor em relação ao que está sendo dito (elementos modalizadores). Em narrativas de enigma, essas marcas linguísticas ajudam a criar suspense, demonstram dúvida, hipótese ou certeza, revelam opiniões das personagens, auxiliem a conduzir o raciocínio investigativo e envolvem o leitor no mistério.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Observe o trecho a seguir: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270510"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r>
              <a:rPr lang="pt-BR" sz="2300" b="1" u="sng"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É, sim</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 concordou Dupin, oferecendo um cachimbo ao seu visitante...”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parte destacada, o elemento modalizador indica uma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dúvida.			(    ) certeza.			(    ) possibilidade.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40809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E27DCEF-8006-CF70-E760-F3B3715F6BEF}"/>
              </a:ext>
            </a:extLst>
          </p:cNvPr>
          <p:cNvSpPr txBox="1"/>
          <p:nvPr/>
        </p:nvSpPr>
        <p:spPr>
          <a:xfrm>
            <a:off x="322729" y="863798"/>
            <a:ext cx="11528612" cy="5340821"/>
          </a:xfrm>
          <a:prstGeom prst="rect">
            <a:avLst/>
          </a:prstGeom>
          <a:noFill/>
        </p:spPr>
        <p:txBody>
          <a:bodyPr wrap="square">
            <a:spAutoFit/>
          </a:bodyPr>
          <a:lstStyle/>
          <a:p>
            <a:pPr algn="just">
              <a:lnSpc>
                <a:spcPct val="11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Nos trechos a seguir, indique a ideia estabelecida pelos elementos modalizadores destacados.</a:t>
            </a: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400" dirty="0">
                <a:effectLst/>
                <a:latin typeface="Arial Narrow" panose="020B0606020202030204" pitchFamily="34" charset="0"/>
                <a:ea typeface="Aptos" panose="020B0004020202020204" pitchFamily="34" charset="0"/>
                <a:cs typeface="Arial" panose="020B0604020202020204" pitchFamily="34" charset="0"/>
              </a:rPr>
              <a:t>pois o homem era </a:t>
            </a:r>
            <a:r>
              <a:rPr lang="pt-BR" sz="2400" b="1" u="sng" dirty="0">
                <a:effectLst/>
                <a:latin typeface="Arial Narrow" panose="020B0606020202030204" pitchFamily="34" charset="0"/>
                <a:ea typeface="Aptos" panose="020B0004020202020204" pitchFamily="34" charset="0"/>
                <a:cs typeface="Arial" panose="020B0604020202020204" pitchFamily="34" charset="0"/>
              </a:rPr>
              <a:t>quase tão divertido quanto desprezível</a:t>
            </a:r>
            <a:r>
              <a:rPr lang="pt-BR" sz="2400" dirty="0">
                <a:effectLst/>
                <a:latin typeface="Arial Narrow" panose="020B0606020202030204" pitchFamily="34" charset="0"/>
                <a:ea typeface="Aptos" panose="020B0004020202020204" pitchFamily="34" charset="0"/>
                <a:cs typeface="Arial" panose="020B0604020202020204" pitchFamily="34" charset="0"/>
              </a:rPr>
              <a:t> e fazia muitos anos que não o víamos</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(_____________)</a:t>
            </a: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b) “... </a:t>
            </a:r>
            <a:r>
              <a:rPr lang="pt-BR" sz="2400" b="1" u="sng" dirty="0">
                <a:effectLst/>
                <a:latin typeface="Arial Narrow" panose="020B0606020202030204" pitchFamily="34" charset="0"/>
                <a:ea typeface="Aptos" panose="020B0004020202020204" pitchFamily="34" charset="0"/>
                <a:cs typeface="Times New Roman" panose="02020603050405020304" pitchFamily="18" charset="0"/>
              </a:rPr>
              <a:t>não há dúvida quanto a isso</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ele foi visto apanhando-o....”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(___________)</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t>
            </a:r>
            <a:r>
              <a:rPr lang="pt-BR" sz="2400" dirty="0">
                <a:effectLst/>
                <a:latin typeface="Arial Narrow" panose="020B0606020202030204" pitchFamily="34" charset="0"/>
                <a:ea typeface="Aptos" panose="020B0004020202020204" pitchFamily="34" charset="0"/>
                <a:cs typeface="Arial" panose="020B0604020202020204" pitchFamily="34" charset="0"/>
              </a:rPr>
              <a:t>“</a:t>
            </a:r>
            <a:r>
              <a:rPr lang="pt-BR" sz="2400" b="1" u="sng" dirty="0">
                <a:effectLst/>
                <a:latin typeface="Arial Narrow" panose="020B0606020202030204" pitchFamily="34" charset="0"/>
                <a:ea typeface="Aptos" panose="020B0004020202020204" pitchFamily="34" charset="0"/>
                <a:cs typeface="Arial" panose="020B0604020202020204" pitchFamily="34" charset="0"/>
              </a:rPr>
              <a:t>Talvez</a:t>
            </a:r>
            <a:r>
              <a:rPr lang="pt-BR" sz="2400" dirty="0">
                <a:effectLst/>
                <a:latin typeface="Arial Narrow" panose="020B0606020202030204" pitchFamily="34" charset="0"/>
                <a:ea typeface="Aptos" panose="020B0004020202020204" pitchFamily="34" charset="0"/>
                <a:cs typeface="Arial" panose="020B0604020202020204" pitchFamily="34" charset="0"/>
              </a:rPr>
              <a:t> o mistério seja fácil demais.”</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(___________)</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certo documento da maior importância foi roubado dos aposentos reais. </a:t>
            </a:r>
            <a:r>
              <a:rPr lang="pt-BR" sz="2400" b="1" u="sng" dirty="0">
                <a:effectLst/>
                <a:latin typeface="Arial Narrow" panose="020B0606020202030204" pitchFamily="34" charset="0"/>
                <a:ea typeface="Aptos" panose="020B0004020202020204" pitchFamily="34" charset="0"/>
                <a:cs typeface="Times New Roman" panose="02020603050405020304" pitchFamily="18" charset="0"/>
              </a:rPr>
              <a:t>Sabe-se quem é o indivíduo que o roubou</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(____________)</a:t>
            </a:r>
          </a:p>
          <a:p>
            <a:pPr algn="just">
              <a:lnSpc>
                <a:spcPct val="110000"/>
              </a:lnSpc>
            </a:pPr>
            <a:endParaRPr lang="pt-BR" sz="24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nSpc>
                <a:spcPct val="11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24</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Na frase </a:t>
            </a:r>
            <a:r>
              <a:rPr lang="pt-BR" sz="2400" i="1" dirty="0">
                <a:effectLst/>
                <a:latin typeface="Arial Narrow" panose="020B0606020202030204" pitchFamily="34" charset="0"/>
                <a:ea typeface="Aptos" panose="020B0004020202020204" pitchFamily="34" charset="0"/>
                <a:cs typeface="Times New Roman" panose="02020603050405020304" pitchFamily="18" charset="0"/>
              </a:rPr>
              <a:t>“eu provavelmente perderia o posto”</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a palavra “</a:t>
            </a:r>
            <a:r>
              <a:rPr lang="pt-BR" sz="2400" b="1" u="sng" dirty="0">
                <a:effectLst/>
                <a:latin typeface="Arial Narrow" panose="020B0606020202030204" pitchFamily="34" charset="0"/>
                <a:ea typeface="Aptos" panose="020B0004020202020204" pitchFamily="34" charset="0"/>
                <a:cs typeface="Times New Roman" panose="02020603050405020304" pitchFamily="18" charset="0"/>
              </a:rPr>
              <a:t>provavelmente</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expressa</a:t>
            </a:r>
          </a:p>
          <a:p>
            <a:pPr>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certeza.</a:t>
            </a:r>
            <a:br>
              <a:rPr lang="pt-BR" sz="2400" dirty="0">
                <a:effectLst/>
                <a:latin typeface="Arial Narrow" panose="020B0606020202030204" pitchFamily="34" charset="0"/>
                <a:ea typeface="Aptos" panose="020B0004020202020204" pitchFamily="34" charset="0"/>
                <a:cs typeface="Times New Roman" panose="02020603050405020304" pitchFamily="18" charset="0"/>
              </a:rPr>
            </a:br>
            <a:r>
              <a:rPr lang="pt-BR" sz="2400" dirty="0">
                <a:effectLst/>
                <a:latin typeface="Arial Narrow" panose="020B0606020202030204" pitchFamily="34" charset="0"/>
                <a:ea typeface="Aptos" panose="020B0004020202020204" pitchFamily="34" charset="0"/>
                <a:cs typeface="Times New Roman" panose="02020603050405020304" pitchFamily="18" charset="0"/>
              </a:rPr>
              <a:t>(B) obrigação.</a:t>
            </a:r>
            <a:br>
              <a:rPr lang="pt-BR" sz="2400" dirty="0">
                <a:effectLst/>
                <a:latin typeface="Arial Narrow" panose="020B0606020202030204" pitchFamily="34" charset="0"/>
                <a:ea typeface="Aptos" panose="020B0004020202020204" pitchFamily="34" charset="0"/>
                <a:cs typeface="Times New Roman" panose="02020603050405020304" pitchFamily="18" charset="0"/>
              </a:rPr>
            </a:br>
            <a:r>
              <a:rPr lang="pt-BR" sz="2400" dirty="0">
                <a:effectLst/>
                <a:latin typeface="Arial Narrow" panose="020B0606020202030204" pitchFamily="34" charset="0"/>
                <a:ea typeface="Aptos" panose="020B0004020202020204" pitchFamily="34" charset="0"/>
                <a:cs typeface="Times New Roman" panose="02020603050405020304" pitchFamily="18" charset="0"/>
              </a:rPr>
              <a:t>(C) necessidade.</a:t>
            </a:r>
          </a:p>
          <a:p>
            <a:pPr>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(D) possibilidade.</a:t>
            </a:r>
          </a:p>
        </p:txBody>
      </p:sp>
    </p:spTree>
    <p:extLst>
      <p:ext uri="{BB962C8B-B14F-4D97-AF65-F5344CB8AC3E}">
        <p14:creationId xmlns:p14="http://schemas.microsoft.com/office/powerpoint/2010/main" val="39527932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804056347"/>
              </p:ext>
            </p:extLst>
          </p:nvPr>
        </p:nvGraphicFramePr>
        <p:xfrm>
          <a:off x="358591" y="1262368"/>
          <a:ext cx="11501717" cy="35966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Efeitos de sentido</a:t>
                      </a:r>
                    </a:p>
                    <a:p>
                      <a:pPr marL="0" indent="538163" algn="just"/>
                      <a:r>
                        <a:rPr lang="pt-BR" sz="2300" b="0" kern="1200" dirty="0">
                          <a:solidFill>
                            <a:schemeClr val="tx1"/>
                          </a:solidFill>
                          <a:effectLst/>
                          <a:latin typeface="Arial Narrow" panose="020B0606020202030204" pitchFamily="34" charset="0"/>
                          <a:ea typeface="+mn-ea"/>
                          <a:cs typeface="+mn-cs"/>
                        </a:rPr>
                        <a:t>Em um texto, algumas palavras são escolhidas pelo autor para enfatizar, reforçar, sugerir e ressaltar alguns significados diferentes </a:t>
                      </a:r>
                      <a:r>
                        <a:rPr lang="pt-BR" sz="2300" b="1" kern="1200" dirty="0">
                          <a:solidFill>
                            <a:schemeClr val="tx1"/>
                          </a:solidFill>
                          <a:effectLst/>
                          <a:latin typeface="Arial Narrow" panose="020B0606020202030204" pitchFamily="34" charset="0"/>
                          <a:ea typeface="+mn-ea"/>
                          <a:cs typeface="+mn-cs"/>
                        </a:rPr>
                        <a:t>(efeito de sentido). </a:t>
                      </a:r>
                      <a:r>
                        <a:rPr lang="pt-BR" sz="2300" b="0" kern="1200" dirty="0">
                          <a:solidFill>
                            <a:schemeClr val="tx1"/>
                          </a:solidFill>
                          <a:effectLst/>
                          <a:latin typeface="Arial Narrow" panose="020B0606020202030204" pitchFamily="34" charset="0"/>
                          <a:ea typeface="+mn-ea"/>
                          <a:cs typeface="+mn-cs"/>
                        </a:rPr>
                        <a:t>O uso de recursos expressivos possibilita uma leitura para além dos elementos superficiais do texto e auxilia na construção de novos significados. Não basta olhar apenas para os aspectos “morfossintáticos (classe das palavras e a função que elas exercem) e ortográficos (grafia das palavras, acentuação, pontuação, uso de maiúsculas e minúsculas) do texto”, é preciso olhar/enxergar no texto (em sua costura) uma intenção, os efeitos de sentido que esses e outros recursos causam/contribuem/sugerem no texto e que passam pela interpretação/significados propositais/linguagem figurada, como a repetição de uma palavra, o diminutivo e o aumentativo, palavras em caixa alta, separadas silabicamente entre outros.</a:t>
                      </a:r>
                    </a:p>
                  </a:txBody>
                  <a:tcPr>
                    <a:lnL w="28575" cap="flat" cmpd="sng" algn="ctr">
                      <a:solidFill>
                        <a:srgbClr val="FF99FF"/>
                      </a:solidFill>
                      <a:prstDash val="solid"/>
                      <a:round/>
                      <a:headEnd type="none" w="med" len="med"/>
                      <a:tailEnd type="none" w="med" len="med"/>
                    </a:lnL>
                    <a:lnR w="28575" cap="flat" cmpd="sng" algn="ctr">
                      <a:solidFill>
                        <a:srgbClr val="FF99FF"/>
                      </a:solidFill>
                      <a:prstDash val="solid"/>
                      <a:round/>
                      <a:headEnd type="none" w="med" len="med"/>
                      <a:tailEnd type="none" w="med" len="med"/>
                    </a:lnR>
                    <a:lnT w="28575" cap="flat" cmpd="sng" algn="ctr">
                      <a:solidFill>
                        <a:srgbClr val="FF99FF"/>
                      </a:solidFill>
                      <a:prstDash val="solid"/>
                      <a:round/>
                      <a:headEnd type="none" w="med" len="med"/>
                      <a:tailEnd type="none" w="med" len="med"/>
                    </a:lnT>
                    <a:lnB w="28575" cap="flat" cmpd="sng" algn="ctr">
                      <a:solidFill>
                        <a:srgbClr val="FF99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08692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D0E0622-BBD4-5174-BE4D-28EB6416A8E0}"/>
              </a:ext>
            </a:extLst>
          </p:cNvPr>
          <p:cNvSpPr txBox="1"/>
          <p:nvPr/>
        </p:nvSpPr>
        <p:spPr>
          <a:xfrm>
            <a:off x="331693" y="813536"/>
            <a:ext cx="11537577" cy="6109365"/>
          </a:xfrm>
          <a:prstGeom prst="rect">
            <a:avLst/>
          </a:prstGeom>
          <a:noFill/>
        </p:spPr>
        <p:txBody>
          <a:bodyPr wrap="square">
            <a:spAutoFit/>
          </a:bodyPr>
          <a:lstStyle/>
          <a:p>
            <a:pPr algn="just" fontAlgn="base">
              <a:tabLst>
                <a:tab pos="180340" algn="l"/>
              </a:tabLst>
            </a:pPr>
            <a:r>
              <a:rPr lang="pt-BR" sz="2250" b="1" dirty="0">
                <a:effectLst/>
                <a:latin typeface="Arial Narrow" panose="020B0606020202030204" pitchFamily="34" charset="0"/>
                <a:ea typeface="Aptos" panose="020B0004020202020204" pitchFamily="34" charset="0"/>
                <a:cs typeface="Arial" panose="020B0604020202020204" pitchFamily="34" charset="0"/>
              </a:rPr>
              <a:t>25</a:t>
            </a:r>
            <a:r>
              <a:rPr lang="pt-BR" sz="2250" dirty="0">
                <a:effectLst/>
                <a:latin typeface="Arial Narrow" panose="020B0606020202030204" pitchFamily="34" charset="0"/>
                <a:ea typeface="Aptos" panose="020B0004020202020204" pitchFamily="34" charset="0"/>
                <a:cs typeface="Arial" panose="020B0604020202020204" pitchFamily="34" charset="0"/>
              </a:rPr>
              <a:t>. Para trabalhar recursos expressivos que contribuem para criar efeitos de sentido na construção de sentidos de um texto, a adjetivação é um recurso muito utilizado em narrativas, pois o autor atribui características, qualidades ou estados a personagens, objetos e cenários. Em narrativas de enigma, esse recurso cria uma atmosfera misteriosa, intensifica emoções e ajuda na caracterização psicológica e ambiental.</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tabLst>
                <a:tab pos="180340" algn="l"/>
              </a:tabLst>
            </a:pPr>
            <a:r>
              <a:rPr lang="pt-BR" sz="2250" dirty="0">
                <a:effectLst/>
                <a:latin typeface="Arial Narrow" panose="020B0606020202030204" pitchFamily="34" charset="0"/>
                <a:ea typeface="Aptos" panose="020B0004020202020204" pitchFamily="34" charset="0"/>
                <a:cs typeface="Arial" panose="020B0604020202020204" pitchFamily="34" charset="0"/>
              </a:rPr>
              <a:t>a) Na narrativa “</a:t>
            </a:r>
            <a:r>
              <a:rPr lang="pt-BR" sz="2250" i="1" dirty="0">
                <a:effectLst/>
                <a:latin typeface="Arial Narrow" panose="020B0606020202030204" pitchFamily="34" charset="0"/>
                <a:ea typeface="Aptos" panose="020B0004020202020204" pitchFamily="34" charset="0"/>
                <a:cs typeface="Arial" panose="020B0604020202020204" pitchFamily="34" charset="0"/>
              </a:rPr>
              <a:t>A Carta Roubada</a:t>
            </a:r>
            <a:r>
              <a:rPr lang="pt-BR" sz="2250" dirty="0">
                <a:effectLst/>
                <a:latin typeface="Arial Narrow" panose="020B0606020202030204" pitchFamily="34" charset="0"/>
                <a:ea typeface="Aptos" panose="020B0004020202020204" pitchFamily="34" charset="0"/>
                <a:cs typeface="Arial" panose="020B0604020202020204" pitchFamily="34" charset="0"/>
              </a:rPr>
              <a:t>”, o autor usa esse recurso? Transcreva do texto exemplos de trechos que trazem essa adjetivação.</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tabLst>
                <a:tab pos="180340" algn="l"/>
              </a:tabLst>
            </a:pPr>
            <a:r>
              <a:rPr lang="pt-BR" dirty="0">
                <a:solidFill>
                  <a:srgbClr val="EE0000"/>
                </a:solidFill>
                <a:effectLst/>
                <a:latin typeface="Arial Narrow" panose="020B0606020202030204" pitchFamily="34" charset="0"/>
                <a:ea typeface="Aptos" panose="020B0004020202020204" pitchFamily="34" charset="0"/>
                <a:cs typeface="Arial" panose="020B0604020202020204" pitchFamily="34" charset="0"/>
              </a:rPr>
              <a:t> </a:t>
            </a:r>
            <a:endParaRPr lang="pt-BR"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50" dirty="0">
                <a:effectLst/>
                <a:latin typeface="Arial Narrow" panose="020B0606020202030204" pitchFamily="34" charset="0"/>
                <a:ea typeface="Aptos" panose="020B0004020202020204" pitchFamily="34" charset="0"/>
                <a:cs typeface="Times New Roman" panose="02020603050405020304" pitchFamily="18" charset="0"/>
              </a:rPr>
              <a:t>b) Na narrativa em estudo, Edgar Allan Poe também usa esse recurso ao caracterizar algumas personagens. O chefe de polícia é um exemplo. Como ele é caracterizado?</a:t>
            </a:r>
          </a:p>
          <a:p>
            <a:pPr algn="just" fontAlgn="base">
              <a:tabLst>
                <a:tab pos="180340" algn="l"/>
              </a:tabLst>
            </a:pPr>
            <a:r>
              <a:rPr lang="pt-BR" sz="2250" dirty="0">
                <a:effectLst/>
                <a:latin typeface="Arial Narrow" panose="020B0606020202030204" pitchFamily="34" charset="0"/>
                <a:ea typeface="Aptos" panose="020B0004020202020204" pitchFamily="34" charset="0"/>
                <a:cs typeface="Arial" panose="020B0604020202020204" pitchFamily="34" charset="0"/>
              </a:rPr>
              <a:t> </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tabLst>
                <a:tab pos="180340" algn="l"/>
              </a:tabLst>
            </a:pPr>
            <a:r>
              <a:rPr lang="pt-BR" sz="2250" b="1" dirty="0">
                <a:effectLst/>
                <a:latin typeface="Arial Narrow" panose="020B0606020202030204" pitchFamily="34" charset="0"/>
                <a:ea typeface="Aptos" panose="020B0004020202020204" pitchFamily="34" charset="0"/>
                <a:cs typeface="Arial" panose="020B0604020202020204" pitchFamily="34" charset="0"/>
              </a:rPr>
              <a:t>26</a:t>
            </a:r>
            <a:r>
              <a:rPr lang="pt-BR" sz="2250" dirty="0">
                <a:effectLst/>
                <a:latin typeface="Arial Narrow" panose="020B0606020202030204" pitchFamily="34" charset="0"/>
                <a:ea typeface="Aptos" panose="020B0004020202020204" pitchFamily="34" charset="0"/>
                <a:cs typeface="Arial" panose="020B0604020202020204" pitchFamily="34" charset="0"/>
              </a:rPr>
              <a:t>. No texto “</a:t>
            </a:r>
            <a:r>
              <a:rPr lang="pt-BR" sz="2250" i="1" dirty="0">
                <a:effectLst/>
                <a:latin typeface="Arial Narrow" panose="020B0606020202030204" pitchFamily="34" charset="0"/>
                <a:ea typeface="Aptos" panose="020B0004020202020204" pitchFamily="34" charset="0"/>
                <a:cs typeface="Arial" panose="020B0604020202020204" pitchFamily="34" charset="0"/>
              </a:rPr>
              <a:t>A Carta Roubada</a:t>
            </a:r>
            <a:r>
              <a:rPr lang="pt-BR" sz="2250" dirty="0">
                <a:effectLst/>
                <a:latin typeface="Arial Narrow" panose="020B0606020202030204" pitchFamily="34" charset="0"/>
                <a:ea typeface="Aptos" panose="020B0004020202020204" pitchFamily="34" charset="0"/>
                <a:cs typeface="Arial" panose="020B0604020202020204" pitchFamily="34" charset="0"/>
              </a:rPr>
              <a:t>”, o autor utilizou alguns recursos linguísticos para construir a trama de toda a história, e, em alguns trechos, usou o recurso da repetição de palavras. Ao repetir a palavra “</a:t>
            </a:r>
            <a:r>
              <a:rPr lang="pt-BR" sz="2250" b="1" dirty="0">
                <a:effectLst/>
                <a:latin typeface="Arial Narrow" panose="020B0606020202030204" pitchFamily="34" charset="0"/>
                <a:ea typeface="Aptos" panose="020B0004020202020204" pitchFamily="34" charset="0"/>
                <a:cs typeface="Arial" panose="020B0604020202020204" pitchFamily="34" charset="0"/>
              </a:rPr>
              <a:t>demais</a:t>
            </a:r>
            <a:r>
              <a:rPr lang="pt-BR" sz="2250" dirty="0">
                <a:effectLst/>
                <a:latin typeface="Arial Narrow" panose="020B0606020202030204" pitchFamily="34" charset="0"/>
                <a:ea typeface="Aptos" panose="020B0004020202020204" pitchFamily="34" charset="0"/>
                <a:cs typeface="Arial" panose="020B0604020202020204" pitchFamily="34" charset="0"/>
              </a:rPr>
              <a:t>” nos trechos “</a:t>
            </a:r>
            <a:r>
              <a:rPr lang="pt-BR" sz="2250" i="1" dirty="0">
                <a:effectLst/>
                <a:latin typeface="Arial Narrow" panose="020B0606020202030204" pitchFamily="34" charset="0"/>
                <a:ea typeface="Aptos" panose="020B0004020202020204" pitchFamily="34" charset="0"/>
                <a:cs typeface="Arial" panose="020B0604020202020204" pitchFamily="34" charset="0"/>
              </a:rPr>
              <a:t>Talvez o mistério seja um pouco fácil demais”</a:t>
            </a:r>
            <a:r>
              <a:rPr lang="pt-BR" sz="2250" dirty="0">
                <a:effectLst/>
                <a:latin typeface="Arial Narrow" panose="020B0606020202030204" pitchFamily="34" charset="0"/>
                <a:ea typeface="Aptos" panose="020B0004020202020204" pitchFamily="34" charset="0"/>
                <a:cs typeface="Arial" panose="020B0604020202020204" pitchFamily="34" charset="0"/>
              </a:rPr>
              <a:t> e </a:t>
            </a:r>
            <a:r>
              <a:rPr lang="pt-BR" sz="2250" i="1" dirty="0">
                <a:effectLst/>
                <a:latin typeface="Arial Narrow" panose="020B0606020202030204" pitchFamily="34" charset="0"/>
                <a:ea typeface="Aptos" panose="020B0004020202020204" pitchFamily="34" charset="0"/>
                <a:cs typeface="Arial" panose="020B0604020202020204" pitchFamily="34" charset="0"/>
              </a:rPr>
              <a:t>“Um pouco óbvio demais.”, o autor quis</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tabLst>
                <a:tab pos="180340" algn="l"/>
              </a:tabLst>
            </a:pPr>
            <a:r>
              <a:rPr lang="pt-BR" sz="2250" dirty="0">
                <a:effectLst/>
                <a:latin typeface="Arial Narrow" panose="020B0606020202030204" pitchFamily="34" charset="0"/>
                <a:ea typeface="Aptos" panose="020B0004020202020204" pitchFamily="34" charset="0"/>
                <a:cs typeface="Arial" panose="020B0604020202020204" pitchFamily="34" charset="0"/>
              </a:rPr>
              <a:t>(    ) enfatizar que o detetive desconfia das soluções aparentes.</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tabLst>
                <a:tab pos="180340" algn="l"/>
              </a:tabLst>
            </a:pPr>
            <a:r>
              <a:rPr lang="pt-BR" sz="2250" dirty="0">
                <a:effectLst/>
                <a:latin typeface="Arial Narrow" panose="020B0606020202030204" pitchFamily="34" charset="0"/>
                <a:ea typeface="Aptos" panose="020B0004020202020204" pitchFamily="34" charset="0"/>
                <a:cs typeface="Arial" panose="020B0604020202020204" pitchFamily="34" charset="0"/>
              </a:rPr>
              <a:t>(    ) explicar que o caso não tem importância.</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a:p>
            <a:pPr algn="just" fontAlgn="base">
              <a:tabLst>
                <a:tab pos="180340" algn="l"/>
              </a:tabLst>
            </a:pPr>
            <a:r>
              <a:rPr lang="pt-BR" sz="2250" dirty="0">
                <a:effectLst/>
                <a:latin typeface="Arial Narrow" panose="020B0606020202030204" pitchFamily="34" charset="0"/>
                <a:ea typeface="Aptos" panose="020B0004020202020204" pitchFamily="34" charset="0"/>
                <a:cs typeface="Arial" panose="020B0604020202020204" pitchFamily="34" charset="0"/>
              </a:rPr>
              <a:t>(    ) sugerir que o leitor aceitasse a solução apresentada.</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606513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675962141"/>
              </p:ext>
            </p:extLst>
          </p:nvPr>
        </p:nvGraphicFramePr>
        <p:xfrm>
          <a:off x="373346" y="2472612"/>
          <a:ext cx="11445305" cy="3246120"/>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370840">
                <a:tc>
                  <a:txBody>
                    <a:bodyPr/>
                    <a:lstStyle/>
                    <a:p>
                      <a:r>
                        <a:rPr lang="pt-BR" sz="2300" b="1" kern="1200" dirty="0">
                          <a:solidFill>
                            <a:schemeClr val="tx1"/>
                          </a:solidFill>
                          <a:effectLst/>
                          <a:latin typeface="Arial Narrow" panose="020B0606020202030204" pitchFamily="34" charset="0"/>
                          <a:ea typeface="+mn-ea"/>
                          <a:cs typeface="+mn-cs"/>
                        </a:rPr>
                        <a:t>Etapa 3</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8" name="CaixaDeTexto 7">
            <a:extLst>
              <a:ext uri="{FF2B5EF4-FFF2-40B4-BE49-F238E27FC236}">
                <a16:creationId xmlns:a16="http://schemas.microsoft.com/office/drawing/2014/main" id="{EBB29F7F-8F90-866F-1FC2-9249AF903962}"/>
              </a:ext>
            </a:extLst>
          </p:cNvPr>
          <p:cNvSpPr txBox="1"/>
          <p:nvPr/>
        </p:nvSpPr>
        <p:spPr>
          <a:xfrm>
            <a:off x="373346" y="3203057"/>
            <a:ext cx="8363644" cy="2569934"/>
          </a:xfrm>
          <a:prstGeom prst="rect">
            <a:avLst/>
          </a:prstGeom>
          <a:noFill/>
        </p:spPr>
        <p:txBody>
          <a:bodyPr wrap="square">
            <a:spAutoFit/>
          </a:bodyPr>
          <a:lstStyle/>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que você aprendeu sobre o gênero textual “narrativa de enigma”?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Você sabe que as temáticas que inspiram as narrativas de enigma são as situações de mistério que desafiam a razão humana?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Você saberia utilizar as “figuras de linguagem” na sua narrativa de enigma? </a:t>
            </a:r>
          </a:p>
          <a:p>
            <a:pPr algn="just"/>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 Você saberia utilizar os elementos articuladores e modalizadores do discurso no encadeamento (ação ou efeito de ligar elementos em uma sequência lógica) na escrita de sua narrativa de enigma?</a:t>
            </a:r>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9" name="Caixa de Texto 2">
            <a:extLst>
              <a:ext uri="{FF2B5EF4-FFF2-40B4-BE49-F238E27FC236}">
                <a16:creationId xmlns:a16="http://schemas.microsoft.com/office/drawing/2014/main" id="{ABACC60B-CCD7-D084-B196-7396D0EC5ADA}"/>
              </a:ext>
            </a:extLst>
          </p:cNvPr>
          <p:cNvSpPr txBox="1">
            <a:spLocks noChangeArrowheads="1"/>
          </p:cNvSpPr>
          <p:nvPr/>
        </p:nvSpPr>
        <p:spPr bwMode="auto">
          <a:xfrm>
            <a:off x="8881064" y="5402526"/>
            <a:ext cx="2870715" cy="292388"/>
          </a:xfrm>
          <a:prstGeom prst="rect">
            <a:avLst/>
          </a:prstGeom>
          <a:noFill/>
          <a:ln w="9525">
            <a:noFill/>
            <a:miter lim="800000"/>
            <a:headEnd/>
            <a:tailEnd/>
          </a:ln>
        </p:spPr>
        <p:txBody>
          <a:bodyPr rot="0" vert="horz" wrap="square" lIns="91440" tIns="45720" rIns="91440" bIns="45720" anchor="t" anchorCtr="0">
            <a:spAutoFit/>
          </a:bodyPr>
          <a:lstStyle/>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Imagem criada por IA.</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7" name="Imagem 6">
            <a:extLst>
              <a:ext uri="{FF2B5EF4-FFF2-40B4-BE49-F238E27FC236}">
                <a16:creationId xmlns:a16="http://schemas.microsoft.com/office/drawing/2014/main" id="{5F0C1104-535C-C238-E7F8-D0092B93741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8907631" y="2558378"/>
            <a:ext cx="2844148" cy="2844148"/>
          </a:xfrm>
          <a:prstGeom prst="rect">
            <a:avLst/>
          </a:prstGeom>
          <a:noFill/>
          <a:ln>
            <a:noFill/>
          </a:ln>
        </p:spPr>
      </p:pic>
    </p:spTree>
    <p:extLst>
      <p:ext uri="{BB962C8B-B14F-4D97-AF65-F5344CB8AC3E}">
        <p14:creationId xmlns:p14="http://schemas.microsoft.com/office/powerpoint/2010/main" val="2548419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345141" y="719188"/>
            <a:ext cx="11501717" cy="1508105"/>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Caro(a) estudante, </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chegou o grande momento, agora você vai ser um(a) autor(a) e produzir a sua narrativa de enigma.</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 Para isso, leia e interprete a proposta de escrita, os textos motivadores, observe as características e a estrutura do gênero e relembre as explicações realizadas pelo(a) professor(a) durante as aulas sobre o gênero textual “Narrativa de Enigma”.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22D4BFD-E206-DD44-F0E8-9F06D450203E}"/>
              </a:ext>
            </a:extLst>
          </p:cNvPr>
          <p:cNvSpPr txBox="1"/>
          <p:nvPr/>
        </p:nvSpPr>
        <p:spPr>
          <a:xfrm>
            <a:off x="345140" y="2359435"/>
            <a:ext cx="11501717" cy="4262705"/>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Produção do gênero textual Narrativa de enigma: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dirty="0">
                <a:effectLst/>
                <a:highlight>
                  <a:srgbClr val="FFFF00"/>
                </a:highlight>
                <a:latin typeface="Arial Narrow" panose="020B0606020202030204" pitchFamily="34" charset="0"/>
                <a:ea typeface="Aptos" panose="020B0004020202020204" pitchFamily="34" charset="0"/>
                <a:cs typeface="Times New Roman" panose="02020603050405020304" pitchFamily="18" charset="0"/>
              </a:rPr>
              <a:t> </a:t>
            </a:r>
            <a:endParaRPr lang="pt-BR"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Narrativa de Enigma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se desenvolve a partir de um crime cometido, e o leitor acompanha todos os procedimentos da investigação, por meio do olhar do narrador. Uma das características da narrativa de enigma é o fato de que a história da investigação é frequentemente contada por um amigo do detetive, no papel de narrador. Esse, na maioria das vezes, reconhece estar escrevendo um livro e, assim como o leitor, desconhece o que vai acontecer ao longo da história - o que ajuda a criar o suspense... A narrativa de enigma tem um único detetive, uma vítima e um culpado. O culpado não deve ser o detetive, nem alguém muito óbvio para o leitor como a governanta, a camareira, o mordomo. Não há desenvolvimento de romances ou paixões; não há aprofundamento na descrição psicológica, apenas o suficiente para o leitor compreender a mentalidade do criminoso e, principalmente, nada pode ser explicado pelo acaso ou pelo sobrenatural. Tudo deve ser explicado de modo racional...</a:t>
            </a:r>
          </a:p>
        </p:txBody>
      </p:sp>
    </p:spTree>
    <p:extLst>
      <p:ext uri="{BB962C8B-B14F-4D97-AF65-F5344CB8AC3E}">
        <p14:creationId xmlns:p14="http://schemas.microsoft.com/office/powerpoint/2010/main" val="25868667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987834"/>
            <a:ext cx="11501717" cy="5271315"/>
          </a:xfrm>
          <a:prstGeom prst="rect">
            <a:avLst/>
          </a:prstGeom>
          <a:noFill/>
        </p:spPr>
        <p:txBody>
          <a:bodyPr wrap="square">
            <a:spAutoFit/>
          </a:bodyPr>
          <a:lstStyle/>
          <a:p>
            <a:pPr algn="just">
              <a:lnSpc>
                <a:spcPct val="120000"/>
              </a:lnSpc>
            </a:pPr>
            <a:r>
              <a:rPr lang="pt-BR" sz="2350" dirty="0">
                <a:effectLst/>
                <a:latin typeface="Arial Narrow" panose="020B0606020202030204" pitchFamily="34" charset="0"/>
                <a:ea typeface="Aptos" panose="020B0004020202020204" pitchFamily="34" charset="0"/>
                <a:cs typeface="Times New Roman" panose="02020603050405020304" pitchFamily="18" charset="0"/>
              </a:rPr>
              <a:t>Imagine que no caminho para a sua escola há uma floricultura e que você passa por lá todos os dias e cumprimenta a proprietária: D. Lídia. Um dia, você nota que D. Lídia está preocupada e pergunta-lhe o motivo. Ela lhe conta que no dia anterior notara que, em frente à loja, fazia dias, havia uma Lambreta estacionada, com a chave na ignição. Ela se lembra, vagamente, de um senhor idoso que comprou uma cesta de flores, pagou, pediu para embalar a cesta para presente e deixou-lhe até uma gorjeta...</a:t>
            </a:r>
          </a:p>
          <a:p>
            <a:pPr algn="just">
              <a:lnSpc>
                <a:spcPct val="120000"/>
              </a:lnSpc>
            </a:pPr>
            <a:endParaRPr lang="pt-BR" sz="235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35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350" dirty="0">
                <a:effectLst/>
                <a:latin typeface="Arial Narrow" panose="020B0606020202030204" pitchFamily="34" charset="0"/>
                <a:ea typeface="Aptos" panose="020B0004020202020204" pitchFamily="34" charset="0"/>
                <a:cs typeface="Times New Roman" panose="02020603050405020304" pitchFamily="18" charset="0"/>
              </a:rPr>
              <a:t> Com base nos conhecimentos que você já tem sobre o gênero textual narrativa de enigma e nos textos motivadores, escreva uma ​narrativa de enigma a partir da história descrita por D. Lídia. Por que será que a Lambreta estava estacionada há dias na calçada? Alguém tinha esquecido dela? Qual o mistério por detrás dessas informações? Será que tinha alguma relação com o cliente idoso que D. Lídia se lembrava? Lembre-se de ser detalhista e procure n</a:t>
            </a:r>
            <a:r>
              <a:rPr lang="pt-BR" sz="2350" dirty="0">
                <a:effectLst/>
                <a:latin typeface="Arial Narrow" panose="020B0606020202030204" pitchFamily="34" charset="0"/>
                <a:ea typeface="Aptos" panose="020B0004020202020204" pitchFamily="34" charset="0"/>
                <a:cs typeface="Arial Narrow" panose="020B0606020202030204" pitchFamily="34" charset="0"/>
              </a:rPr>
              <a:t>ã</a:t>
            </a:r>
            <a:r>
              <a:rPr lang="pt-BR" sz="2350" dirty="0">
                <a:effectLst/>
                <a:latin typeface="Arial Narrow" panose="020B0606020202030204" pitchFamily="34" charset="0"/>
                <a:ea typeface="Aptos" panose="020B0004020202020204" pitchFamily="34" charset="0"/>
                <a:cs typeface="Times New Roman" panose="02020603050405020304" pitchFamily="18" charset="0"/>
              </a:rPr>
              <a:t>o ser </a:t>
            </a:r>
            <a:r>
              <a:rPr lang="pt-BR" sz="2350" dirty="0">
                <a:effectLst/>
                <a:latin typeface="Arial Narrow" panose="020B0606020202030204" pitchFamily="34" charset="0"/>
                <a:ea typeface="Aptos" panose="020B0004020202020204" pitchFamily="34" charset="0"/>
                <a:cs typeface="Arial Narrow" panose="020B0606020202030204" pitchFamily="34" charset="0"/>
              </a:rPr>
              <a:t>ó</a:t>
            </a:r>
            <a:r>
              <a:rPr lang="pt-BR" sz="2350" dirty="0">
                <a:effectLst/>
                <a:latin typeface="Arial Narrow" panose="020B0606020202030204" pitchFamily="34" charset="0"/>
                <a:ea typeface="Aptos" panose="020B0004020202020204" pitchFamily="34" charset="0"/>
                <a:cs typeface="Times New Roman" panose="02020603050405020304" pitchFamily="18" charset="0"/>
              </a:rPr>
              <a:t>bvio na escolha da personagem culpada que será responsável pelo crime da história.</a:t>
            </a:r>
          </a:p>
        </p:txBody>
      </p:sp>
    </p:spTree>
    <p:extLst>
      <p:ext uri="{BB962C8B-B14F-4D97-AF65-F5344CB8AC3E}">
        <p14:creationId xmlns:p14="http://schemas.microsoft.com/office/powerpoint/2010/main" val="35454008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4CCF03-BA78-2FD2-B424-670459E2EC71}"/>
              </a:ext>
            </a:extLst>
          </p:cNvPr>
          <p:cNvSpPr txBox="1"/>
          <p:nvPr/>
        </p:nvSpPr>
        <p:spPr>
          <a:xfrm>
            <a:off x="349624" y="849065"/>
            <a:ext cx="11483788" cy="1508105"/>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Leia os textos motivadores: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O segredo!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8BD76C8-8B01-4E03-0486-33E9FBE70A01}"/>
              </a:ext>
            </a:extLst>
          </p:cNvPr>
          <p:cNvSpPr txBox="1"/>
          <p:nvPr/>
        </p:nvSpPr>
        <p:spPr>
          <a:xfrm>
            <a:off x="349624" y="2484778"/>
            <a:ext cx="11483788" cy="3985706"/>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Certo dia, o renomado detetive Sr. Barney, um homem alto, cabelos grisalhos, ar misterioso, e meu fiel companheiro, recebeu um novo caso para investigação. Um assassinato na família Lopez, intrigava a Senhorita Eva, a serviçal do lar. Nesta manhã, procurou–nos e relatou o acontecido: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Sou Eva, tenho 50 anos e trabalho na casa da família Lopez há 20 anos e nunca havia acontecido nada igual. A morte do Dr. Mário me deixou visivelmente perplexa, pois não houve sucesso algum para polícia. O doutor morreu de ataque cardíaco, aparentemente, e seu assassino rasgou seu moletom na janela enquanto tentava a sua fuga.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Ele tinha algum inimigo?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Sinceramente, sim, a maioria da vizinhança não ia com a cara dele.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Na manhã seguinte, eu e Barney resolvemos investigar a casa da família. Entramos pelos fundos com a ajuda da serviçal.</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21739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6" y="862166"/>
            <a:ext cx="11483788" cy="5370701"/>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Foi então que notamos um pequeno pedaço de pano no parapeito da janela de seu quarto. Já na cozinha, nenhum vestígio foi encontrado. No restante dos cômodos, foi detectado um leve forçamento nas portas. Mario não tinha esposa e possuía somente um filho.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Quando chegamos ao escritório, Barney parecia preocupado e então resolveu abandonar o caso. Eu sem entender resolvi prosseguir sozinho.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Após uma noite em claro, descobri que Barney e Dr. Mário eram amigos de infância e a serviçal havia sido sua amante quando ainda era casado. Os dois tinham claros motivos para cometer esse homicídio, pois o doutor mudou sua personalidade completamente. Havia se tornado grosseiro e solitário.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Ele morava apenas com seu filho Arthur como já havia mencionado e com sua serviçal.</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Seu filho era completamente apaixonado por ele. Por isso, decidi interrogar algumas pessoas.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Até que depois de juntar os fatos, descobri o verdadeiro culpado. Arthur.</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Seu filho havia lhe matado, pois durante anos tentará conseguir o controle dos bens e seu pai não lhe permitia. Seu rancor era tamanho, que decidiu matá-lo, deixando assim vestígios para incriminar a atual serviçal.</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8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8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http://escrevendoecriandotextos.blogspot.com/2012/04/contos-de-enigma-da-turma-72.html. Acesso em: 20 fev. 2026.</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74489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F819B1-85E6-B25B-1226-1FBE1252F0BC}"/>
              </a:ext>
            </a:extLst>
          </p:cNvPr>
          <p:cNvSpPr txBox="1"/>
          <p:nvPr/>
        </p:nvSpPr>
        <p:spPr>
          <a:xfrm>
            <a:off x="331694" y="715043"/>
            <a:ext cx="11528612" cy="1508105"/>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As dicas de um garoto-prodígio para resolver enigmas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300" i="1" dirty="0" err="1">
                <a:effectLst/>
                <a:latin typeface="Arial Narrow" panose="020B0606020202030204" pitchFamily="34" charset="0"/>
                <a:ea typeface="Aptos" panose="020B0004020202020204" pitchFamily="34" charset="0"/>
                <a:cs typeface="Times New Roman" panose="02020603050405020304" pitchFamily="18" charset="0"/>
              </a:rPr>
              <a:t>Phazie</a:t>
            </a:r>
            <a:r>
              <a:rPr lang="pt-BR" sz="2300" i="1"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i="1" dirty="0" err="1">
                <a:effectLst/>
                <a:latin typeface="Arial Narrow" panose="020B0606020202030204" pitchFamily="34" charset="0"/>
                <a:ea typeface="Aptos" panose="020B0004020202020204" pitchFamily="34" charset="0"/>
                <a:cs typeface="Times New Roman" panose="02020603050405020304" pitchFamily="18" charset="0"/>
              </a:rPr>
              <a:t>Mannifield</a:t>
            </a:r>
            <a:r>
              <a:rPr lang="pt-BR" sz="2300" i="1" dirty="0">
                <a:effectLst/>
                <a:latin typeface="Arial Narrow" panose="020B0606020202030204" pitchFamily="34" charset="0"/>
                <a:ea typeface="Aptos" panose="020B0004020202020204" pitchFamily="34" charset="0"/>
                <a:cs typeface="Times New Roman" panose="02020603050405020304" pitchFamily="18" charset="0"/>
              </a:rPr>
              <a:t>-Gale tem um QI mais alto que o de Albert Einstein - e ele tem dicas ótimas para resolver testes de raciocínio.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83DC9CF-59E9-408F-DF0B-8E335C36EE6A}"/>
              </a:ext>
            </a:extLst>
          </p:cNvPr>
          <p:cNvSpPr txBox="1"/>
          <p:nvPr/>
        </p:nvSpPr>
        <p:spPr>
          <a:xfrm>
            <a:off x="331695" y="2303663"/>
            <a:ext cx="11528611" cy="4339650"/>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Você fica em pânico com testes de raciocínio? Não tem ideia de por onde começar a resolver um enigma?</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Não se preocupe, esse garoto prodígio está aqui para ajudar.</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Com 14 anos,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Phazie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Mannifield</a:t>
            </a:r>
            <a:r>
              <a:rPr lang="pt-BR" sz="2300" dirty="0">
                <a:effectLst/>
                <a:latin typeface="Arial Narrow" panose="020B0606020202030204" pitchFamily="34" charset="0"/>
                <a:ea typeface="Aptos" panose="020B0004020202020204" pitchFamily="34" charset="0"/>
                <a:cs typeface="Times New Roman" panose="02020603050405020304" pitchFamily="18" charset="0"/>
              </a:rPr>
              <a:t>-Gale fez um teste de QI e tirou uma pontuação mais alta que a de gênios como Albert Einstein e Stephen Hawking.</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 adolescente, que é de Yorkshire (Inglaterra), fez 161 pontos, o que significa que ele está qualificado para entrar no braço britânico da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Mensa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que é a maior e mais antiga sociedade de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QIs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altos do mundo.</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seguir, ele dá ótimas dicas de como resolver desafios e treinar sua mente para testes de raciocínio.</a:t>
            </a: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Por onde começar a resolver um enigma?</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"Eu começo tentando pensar qual pode ser o resultado. E então trabalho no problema de trás para frente, a partir das possíveis soluções", diz o jovem.</a:t>
            </a:r>
          </a:p>
        </p:txBody>
      </p:sp>
    </p:spTree>
    <p:extLst>
      <p:ext uri="{BB962C8B-B14F-4D97-AF65-F5344CB8AC3E}">
        <p14:creationId xmlns:p14="http://schemas.microsoft.com/office/powerpoint/2010/main" val="16032141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83DC9CF-59E9-408F-DF0B-8E335C36EE6A}"/>
              </a:ext>
            </a:extLst>
          </p:cNvPr>
          <p:cNvSpPr txBox="1"/>
          <p:nvPr/>
        </p:nvSpPr>
        <p:spPr>
          <a:xfrm>
            <a:off x="331694" y="914302"/>
            <a:ext cx="11528611" cy="4539704"/>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"Eu começo tentando pensar qual pode ser o resultado. E então trabalho no problema de trás para frente, a partir das possíveis soluções", diz o jovem.</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"Vejo as questões a partir de diferenças perspectivas, como matemáticas ou literais. Primeiramente, se é uma pergunta, eu a leio algumas vezes por completo. É o que realmente me interessa - o contexto da questão."</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Qual é o segredo de um grande desafio?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 segredo de um ótimo desafio é ter muitos passos diferentes para superar, e então chegar ao resultado."</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"Tenho interesse por desafios e quebra-cabeças, já que eles nos ajudam a analisar problemas da vida real ao aumentar as habilidades analíticas. Eles me intrigam."</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https://g1.globo.com/</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ciencia</a:t>
            </a:r>
            <a:r>
              <a:rPr lang="pt-BR" sz="1300" dirty="0">
                <a:effectLst/>
                <a:latin typeface="Arial Narrow" panose="020B0606020202030204" pitchFamily="34" charset="0"/>
                <a:ea typeface="Aptos" panose="020B0004020202020204" pitchFamily="34" charset="0"/>
                <a:cs typeface="Times New Roman" panose="02020603050405020304" pitchFamily="18" charset="0"/>
              </a:rPr>
              <a:t>-e-</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saude</a:t>
            </a:r>
            <a:r>
              <a:rPr lang="pt-BR" sz="1300" dirty="0">
                <a:effectLst/>
                <a:latin typeface="Arial Narrow" panose="020B0606020202030204" pitchFamily="34" charset="0"/>
                <a:ea typeface="Aptos" panose="020B0004020202020204" pitchFamily="34" charset="0"/>
                <a:cs typeface="Times New Roman" panose="02020603050405020304" pitchFamily="18" charset="0"/>
              </a:rPr>
              <a:t>/noticia/as-dicas-de-um-garoto-</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prodigio</a:t>
            </a:r>
            <a:r>
              <a:rPr lang="pt-BR" sz="1300" dirty="0">
                <a:effectLst/>
                <a:latin typeface="Arial Narrow" panose="020B0606020202030204" pitchFamily="34" charset="0"/>
                <a:ea typeface="Aptos" panose="020B0004020202020204" pitchFamily="34" charset="0"/>
                <a:cs typeface="Times New Roman" panose="02020603050405020304" pitchFamily="18" charset="0"/>
              </a:rPr>
              <a:t>-para-resolver-</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enigmas.ghtml</a:t>
            </a:r>
            <a:r>
              <a:rPr lang="pt-BR" sz="1300" dirty="0">
                <a:effectLst/>
                <a:latin typeface="Arial Narrow" panose="020B0606020202030204" pitchFamily="34" charset="0"/>
                <a:ea typeface="Aptos" panose="020B0004020202020204" pitchFamily="34" charset="0"/>
                <a:cs typeface="Times New Roman" panose="02020603050405020304" pitchFamily="18" charset="0"/>
              </a:rPr>
              <a:t>. Acesso em: 20 fev. 2026. Adaptado.</a:t>
            </a:r>
          </a:p>
        </p:txBody>
      </p:sp>
    </p:spTree>
    <p:extLst>
      <p:ext uri="{BB962C8B-B14F-4D97-AF65-F5344CB8AC3E}">
        <p14:creationId xmlns:p14="http://schemas.microsoft.com/office/powerpoint/2010/main" val="40170592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80E607-C3D8-813E-A023-A5D0822201CE}"/>
              </a:ext>
            </a:extLst>
          </p:cNvPr>
          <p:cNvSpPr txBox="1"/>
          <p:nvPr/>
        </p:nvSpPr>
        <p:spPr>
          <a:xfrm>
            <a:off x="331693" y="844947"/>
            <a:ext cx="11537577" cy="2923877"/>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 de uma narrativa de enigma.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Aproveite e acompanhe estes questionamentos que serão feitos pelo seu(sua) professor(a): O título está adequado para uma narrativa de enigma? Por quê? A narrativa é organizada em primeira ou terceira pessoa? As marcas do tempo e lugar revelam mistério e raciocínio investigativo? Qual o tom o autor utiliza: humorístico, irônico, reflexivo, crítico? São utilizados elementos articuladores e modalizadores do discurso?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5CED9D8-55CE-C224-4E81-767D5864098E}"/>
              </a:ext>
            </a:extLst>
          </p:cNvPr>
          <p:cNvSpPr txBox="1"/>
          <p:nvPr/>
        </p:nvSpPr>
        <p:spPr>
          <a:xfrm>
            <a:off x="331693" y="4107595"/>
            <a:ext cx="11537577" cy="1508105"/>
          </a:xfrm>
          <a:prstGeom prst="rect">
            <a:avLst/>
          </a:prstGeom>
          <a:solidFill>
            <a:schemeClr val="accent6">
              <a:lumMod val="20000"/>
              <a:lumOff val="80000"/>
            </a:schemeClr>
          </a:solidFill>
        </p:spPr>
        <p:txBody>
          <a:bodyPr wrap="square">
            <a:spAutoFit/>
          </a:bodyPr>
          <a:lstStyle/>
          <a:p>
            <a:pPr indent="270510"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após a escrita do seu texto, com a orientação do seu(sua) professor(a) faça a reescrita. Esse momento é fundamental à escrita. Siga as orientações: leia o seu texto com muita atenção e vá procurando dentro dele, os elementos apontados nas orientações, à medida que for necessário, vá reescrevendo e aprimorando o seu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638363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4005604328"/>
              </p:ext>
            </p:extLst>
          </p:nvPr>
        </p:nvGraphicFramePr>
        <p:xfrm>
          <a:off x="340659" y="913247"/>
          <a:ext cx="11492753" cy="554609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algn="ctr">
                        <a:lnSpc>
                          <a:spcPct val="120000"/>
                        </a:lnSpc>
                        <a:spcAft>
                          <a:spcPts val="0"/>
                        </a:spcAft>
                      </a:pPr>
                      <a:r>
                        <a:rPr lang="pt-BR" sz="2350" kern="100" dirty="0">
                          <a:solidFill>
                            <a:schemeClr val="tx1"/>
                          </a:solidFill>
                          <a:effectLst/>
                          <a:latin typeface="Arial Narrow" panose="020B0606020202030204" pitchFamily="34" charset="0"/>
                        </a:rPr>
                        <a:t>Orientações para a reescrita</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cenário da narrativa reflete o tema escolhido? Exemplos: Lugar onde vive; a cena de uma foto; as pessoas caminhando pelas ruas da cidade, e outros temas.</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Fez um projeto de texto antes de iniciar a escrita, leu e interpretou os textos motivadores, marcou palavras/expressões/trechos-chave? (Organizar é o primeiro passo para elaborar o seu texto).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narrativa de enigma provoca reflexão e envolve o leitor?</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narrativa é organizada em primeira ou terceira pessoa?</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As marcas do tempo e lugar revelam mistério e raciocínio investigativo?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Qual o tom o autor utiliza: humorístico, irônico, reflexivo, crítico?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linguagem é formal, mais elaborada, com frases longas e vocabulário cuidado?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enredo da narrativa de enigma está bem desenvolvido, coerente? Há unidade de ação?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texto apresenta as características da narrativa (personagem, cenário, tempo, elemento surpresa ou conflito e desfecho), bem como aspectos da ficção, enigma, suspense?</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41148196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4255248954"/>
              </p:ext>
            </p:extLst>
          </p:nvPr>
        </p:nvGraphicFramePr>
        <p:xfrm>
          <a:off x="340659" y="913247"/>
          <a:ext cx="11492753" cy="2537714"/>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Verificou se a pontuação está correta?</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Corrigiu os erros ortográficos?</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Substituiu palavras que foram repetidas de modo desnecessário?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Escreveu com letra legível para que todos possam entender?</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Elaborou um título que retoma aspectos do tema? É criativo? Desperta no leitor desejo de ler o seu texto?</a:t>
                      </a:r>
                      <a:endParaRPr lang="pt-BR" sz="23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39438591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380930"/>
            <a:ext cx="5514146" cy="1185193"/>
          </a:xfrm>
          <a:prstGeom prst="rect">
            <a:avLst/>
          </a:prstGeom>
          <a:noFill/>
          <a:ln>
            <a:noFill/>
          </a:ln>
        </p:spPr>
      </p:pic>
      <p:sp>
        <p:nvSpPr>
          <p:cNvPr id="6" name="CaixaDeTexto 5">
            <a:extLst>
              <a:ext uri="{FF2B5EF4-FFF2-40B4-BE49-F238E27FC236}">
                <a16:creationId xmlns:a16="http://schemas.microsoft.com/office/drawing/2014/main" id="{B774B71A-5133-33D7-4CE9-811CD6177E6E}"/>
              </a:ext>
            </a:extLst>
          </p:cNvPr>
          <p:cNvSpPr txBox="1"/>
          <p:nvPr/>
        </p:nvSpPr>
        <p:spPr>
          <a:xfrm>
            <a:off x="349624" y="2651360"/>
            <a:ext cx="11492752" cy="2786019"/>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Quando você ouve falar em </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resgate no mar</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que imagina que pode acontecer?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que você considera uma </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atitude corajosa</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Na sua opinião, o que leva uma pessoa a </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arriscar a própria vida para salvar outra</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acha que </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qualquer pessoa pode agir assim em uma situação extrema</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Por quê?</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conhece o gênero textual Reportagem? Que tipo de informações uma reportagem costuma trazer?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acha que uma reportagem conta fatos </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reais ou inventados</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Como podemos saber?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48163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6" y="713011"/>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0709937"/>
              </p:ext>
            </p:extLst>
          </p:nvPr>
        </p:nvGraphicFramePr>
        <p:xfrm>
          <a:off x="370385" y="1230940"/>
          <a:ext cx="11451225" cy="528828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Reportagem</a:t>
                      </a:r>
                    </a:p>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A</a:t>
                      </a:r>
                      <a:r>
                        <a:rPr lang="pt-BR" sz="2250" b="1" kern="1200" dirty="0">
                          <a:solidFill>
                            <a:schemeClr val="tx1"/>
                          </a:solidFill>
                          <a:effectLst/>
                          <a:latin typeface="Arial Narrow" panose="020B0606020202030204" pitchFamily="34" charset="0"/>
                          <a:ea typeface="+mn-ea"/>
                          <a:cs typeface="+mn-cs"/>
                        </a:rPr>
                        <a:t> Reportagem </a:t>
                      </a:r>
                      <a:r>
                        <a:rPr lang="pt-BR" sz="2250" b="0" kern="1200" dirty="0">
                          <a:solidFill>
                            <a:schemeClr val="tx1"/>
                          </a:solidFill>
                          <a:effectLst/>
                          <a:latin typeface="Arial Narrow" panose="020B0606020202030204" pitchFamily="34" charset="0"/>
                          <a:ea typeface="+mn-ea"/>
                          <a:cs typeface="+mn-cs"/>
                        </a:rPr>
                        <a:t>é um texto pertencente ao gênero jornalístico que tem como principal função expor, opinar ou interpretar informações do cotidiano. Preza por uma linguagem clara e objetiva, o uso da norma padrão da língua e a prevalência da informação. Além de informar o leitor, a reportagem fornece dados pesquisados e depoimentos de especialistas a respeito de um fato e pessoas envolvidas no acontecimento. Em uma reportagem, o uso das aspas marca as diferentes vozes do texto, que são normalmente de especialistas e de pessoas envolvidas no assunto reportado.</a:t>
                      </a:r>
                    </a:p>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A reportagem apresenta </a:t>
                      </a:r>
                      <a:r>
                        <a:rPr lang="pt-BR" sz="2250" b="1" kern="1200" dirty="0">
                          <a:solidFill>
                            <a:schemeClr val="tx1"/>
                          </a:solidFill>
                          <a:effectLst/>
                          <a:latin typeface="Arial Narrow" panose="020B0606020202030204" pitchFamily="34" charset="0"/>
                          <a:ea typeface="+mn-ea"/>
                          <a:cs typeface="+mn-cs"/>
                        </a:rPr>
                        <a:t>manchete, linha fina </a:t>
                      </a:r>
                      <a:r>
                        <a:rPr lang="pt-BR" sz="2250" b="0" kern="1200" dirty="0">
                          <a:solidFill>
                            <a:schemeClr val="tx1"/>
                          </a:solidFill>
                          <a:effectLst/>
                          <a:latin typeface="Arial Narrow" panose="020B0606020202030204" pitchFamily="34" charset="0"/>
                          <a:ea typeface="+mn-ea"/>
                          <a:cs typeface="+mn-cs"/>
                        </a:rPr>
                        <a:t>(subtítulo), </a:t>
                      </a:r>
                      <a:r>
                        <a:rPr lang="pt-BR" sz="2250" b="1" kern="1200" dirty="0">
                          <a:solidFill>
                            <a:schemeClr val="tx1"/>
                          </a:solidFill>
                          <a:effectLst/>
                          <a:latin typeface="Arial Narrow" panose="020B0606020202030204" pitchFamily="34" charset="0"/>
                          <a:ea typeface="+mn-ea"/>
                          <a:cs typeface="+mn-cs"/>
                        </a:rPr>
                        <a:t>lide </a:t>
                      </a:r>
                      <a:r>
                        <a:rPr lang="pt-BR" sz="2250" b="0" kern="1200" dirty="0">
                          <a:solidFill>
                            <a:schemeClr val="tx1"/>
                          </a:solidFill>
                          <a:effectLst/>
                          <a:latin typeface="Arial Narrow" panose="020B0606020202030204" pitchFamily="34" charset="0"/>
                          <a:ea typeface="+mn-ea"/>
                          <a:cs typeface="+mn-cs"/>
                        </a:rPr>
                        <a:t>(resumo das principais informações da reportagem) e </a:t>
                      </a:r>
                      <a:r>
                        <a:rPr lang="pt-BR" sz="2250" b="1" kern="1200" dirty="0">
                          <a:solidFill>
                            <a:schemeClr val="tx1"/>
                          </a:solidFill>
                          <a:effectLst/>
                          <a:latin typeface="Arial Narrow" panose="020B0606020202030204" pitchFamily="34" charset="0"/>
                          <a:ea typeface="+mn-ea"/>
                          <a:cs typeface="+mn-cs"/>
                        </a:rPr>
                        <a:t>corpo do texto </a:t>
                      </a:r>
                      <a:r>
                        <a:rPr lang="pt-BR" sz="2250" b="0" kern="1200" dirty="0">
                          <a:solidFill>
                            <a:schemeClr val="tx1"/>
                          </a:solidFill>
                          <a:effectLst/>
                          <a:latin typeface="Arial Narrow" panose="020B0606020202030204" pitchFamily="34" charset="0"/>
                          <a:ea typeface="+mn-ea"/>
                          <a:cs typeface="+mn-cs"/>
                        </a:rPr>
                        <a:t>(parte em que se apresenta a informação propriamente dita).</a:t>
                      </a:r>
                    </a:p>
                    <a:p>
                      <a:pPr algn="just">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Características</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50" b="0" kern="1200" dirty="0">
                          <a:solidFill>
                            <a:schemeClr val="tx1"/>
                          </a:solidFill>
                          <a:effectLst/>
                          <a:latin typeface="Arial Narrow" panose="020B0606020202030204" pitchFamily="34" charset="0"/>
                          <a:ea typeface="+mn-ea"/>
                          <a:cs typeface="+mn-cs"/>
                        </a:rPr>
                        <a:t>▪ Textos escritos em primeira e terceira pessoa.                     ▪ Linguagem formal.</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250" b="0" kern="1200" dirty="0">
                          <a:solidFill>
                            <a:schemeClr val="tx1"/>
                          </a:solidFill>
                          <a:effectLst/>
                          <a:latin typeface="Arial Narrow" panose="020B0606020202030204" pitchFamily="34" charset="0"/>
                          <a:ea typeface="+mn-ea"/>
                          <a:cs typeface="+mn-cs"/>
                        </a:rPr>
                        <a:t>▪ Presença de títulos.                                                              ▪ Discurso direto e indireto.</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50" b="0" kern="1200" dirty="0">
                          <a:solidFill>
                            <a:schemeClr val="tx1"/>
                          </a:solidFill>
                          <a:effectLst/>
                          <a:latin typeface="Arial Narrow" panose="020B0606020202030204" pitchFamily="34" charset="0"/>
                          <a:ea typeface="+mn-ea"/>
                          <a:cs typeface="+mn-cs"/>
                        </a:rPr>
                        <a:t>▪ Foco em temas sociais, políticos, econômicos.                    ▪ Objetividade e subjetividade.</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 Linguagem clara, objetiva e direta.                                       ▪ Textos assinados pelo autor.</a:t>
                      </a:r>
                    </a:p>
                    <a:p>
                      <a:pPr algn="r">
                        <a:lnSpc>
                          <a:spcPct val="100000"/>
                        </a:lnSpc>
                        <a:spcBef>
                          <a:spcPts val="0"/>
                        </a:spcBef>
                        <a:spcAft>
                          <a:spcPts val="0"/>
                        </a:spcAft>
                      </a:pPr>
                      <a:r>
                        <a:rPr lang="pt-BR" sz="1300" b="0" kern="1200" dirty="0">
                          <a:solidFill>
                            <a:schemeClr val="tx1"/>
                          </a:solidFill>
                          <a:effectLst/>
                          <a:latin typeface="Arial Narrow" panose="020B0606020202030204" pitchFamily="34" charset="0"/>
                          <a:ea typeface="+mn-ea"/>
                          <a:cs typeface="+mn-cs"/>
                        </a:rPr>
                        <a:t>Disponível em: https://observatorio.movimentopelabase.org.br/</a:t>
                      </a:r>
                      <a:r>
                        <a:rPr lang="pt-BR" sz="1300" b="0" kern="1200" dirty="0" err="1">
                          <a:solidFill>
                            <a:schemeClr val="tx1"/>
                          </a:solidFill>
                          <a:effectLst/>
                          <a:latin typeface="Arial Narrow" panose="020B0606020202030204" pitchFamily="34" charset="0"/>
                          <a:ea typeface="+mn-ea"/>
                          <a:cs typeface="+mn-cs"/>
                        </a:rPr>
                        <a:t>wp-content</a:t>
                      </a:r>
                      <a:r>
                        <a:rPr lang="pt-BR" sz="1300" b="0" kern="1200" dirty="0">
                          <a:solidFill>
                            <a:schemeClr val="tx1"/>
                          </a:solidFill>
                          <a:effectLst/>
                          <a:latin typeface="Arial Narrow" panose="020B0606020202030204" pitchFamily="34" charset="0"/>
                          <a:ea typeface="+mn-ea"/>
                          <a:cs typeface="+mn-cs"/>
                        </a:rPr>
                        <a:t>/uploads/2022/10/anexo-1-ficha-lp-8o-ano-fundamental-sequexxxencia-de-atividade-gexxxenero-reportagem-2022-10-v01-1.pdf. Acesso em: 23 abr. 2026. Adaptado.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5541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2BA959B-3309-8071-60B0-6A9B347CCD69}"/>
              </a:ext>
            </a:extLst>
          </p:cNvPr>
          <p:cNvSpPr txBox="1"/>
          <p:nvPr/>
        </p:nvSpPr>
        <p:spPr>
          <a:xfrm>
            <a:off x="349623" y="801347"/>
            <a:ext cx="11492753" cy="2569934"/>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'Não acho que sou herói': o menino que nadou de forma 'sobre-humana' por 4 horas para salvar a mãe e os irmãos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300" i="1" dirty="0">
                <a:effectLst/>
                <a:latin typeface="Arial Narrow" panose="020B0606020202030204" pitchFamily="34" charset="0"/>
                <a:ea typeface="Aptos" panose="020B0004020202020204" pitchFamily="34" charset="0"/>
                <a:cs typeface="Times New Roman" panose="02020603050405020304" pitchFamily="18" charset="0"/>
              </a:rPr>
              <a:t>Austin </a:t>
            </a:r>
            <a:r>
              <a:rPr lang="pt-BR" sz="2300" i="1" dirty="0" err="1">
                <a:effectLst/>
                <a:latin typeface="Arial Narrow" panose="020B0606020202030204" pitchFamily="34" charset="0"/>
                <a:ea typeface="Aptos" panose="020B0004020202020204" pitchFamily="34" charset="0"/>
                <a:cs typeface="Times New Roman" panose="02020603050405020304" pitchFamily="18" charset="0"/>
              </a:rPr>
              <a:t>Appelbee</a:t>
            </a:r>
            <a:r>
              <a:rPr lang="pt-BR" sz="2300" i="1" dirty="0">
                <a:effectLst/>
                <a:latin typeface="Arial Narrow" panose="020B0606020202030204" pitchFamily="34" charset="0"/>
                <a:ea typeface="Aptos" panose="020B0004020202020204" pitchFamily="34" charset="0"/>
                <a:cs typeface="Times New Roman" panose="02020603050405020304" pitchFamily="18" charset="0"/>
              </a:rPr>
              <a:t> contou detalhes das horas que passou na água nadando para salvar a vida de sua mãe e irmãos na Austrália.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r"/>
            <a:r>
              <a:rPr lang="pt-BR" sz="2300" dirty="0">
                <a:effectLst/>
                <a:latin typeface="Arial Narrow" panose="020B0606020202030204" pitchFamily="34" charset="0"/>
                <a:ea typeface="Aptos" panose="020B0004020202020204" pitchFamily="34" charset="0"/>
                <a:cs typeface="Times New Roman" panose="02020603050405020304" pitchFamily="18" charset="0"/>
              </a:rPr>
              <a:t>Por Flora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Drury</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6" name="Imagem 5" descr="Austin Appelbee (à direita) posa com o irmão, Beau, a mãe, Joanne, e a irmã, Grace — Foto: Briana Shepherd/ABC via AP">
            <a:extLst>
              <a:ext uri="{FF2B5EF4-FFF2-40B4-BE49-F238E27FC236}">
                <a16:creationId xmlns:a16="http://schemas.microsoft.com/office/drawing/2014/main" id="{D3E8DC95-B655-F1FE-AFC5-C065E45FA79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6540" y="3273023"/>
            <a:ext cx="4338917" cy="2892611"/>
          </a:xfrm>
          <a:prstGeom prst="rect">
            <a:avLst/>
          </a:prstGeom>
          <a:noFill/>
          <a:ln>
            <a:noFill/>
          </a:ln>
        </p:spPr>
      </p:pic>
      <p:sp>
        <p:nvSpPr>
          <p:cNvPr id="8" name="CaixaDeTexto 7">
            <a:extLst>
              <a:ext uri="{FF2B5EF4-FFF2-40B4-BE49-F238E27FC236}">
                <a16:creationId xmlns:a16="http://schemas.microsoft.com/office/drawing/2014/main" id="{C21BA2F2-D2BC-A2F1-E363-58CCBF13907F}"/>
              </a:ext>
            </a:extLst>
          </p:cNvPr>
          <p:cNvSpPr txBox="1"/>
          <p:nvPr/>
        </p:nvSpPr>
        <p:spPr>
          <a:xfrm>
            <a:off x="349623" y="6165634"/>
            <a:ext cx="11492752" cy="344390"/>
          </a:xfrm>
          <a:prstGeom prst="rect">
            <a:avLst/>
          </a:prstGeom>
          <a:noFill/>
        </p:spPr>
        <p:txBody>
          <a:bodyPr wrap="square">
            <a:spAutoFit/>
          </a:bodyPr>
          <a:lstStyle/>
          <a:p>
            <a:pPr algn="ctr"/>
            <a:r>
              <a:rPr lang="pt-BR" sz="1600" dirty="0">
                <a:effectLst/>
                <a:latin typeface="Arial Narrow" panose="020B0606020202030204" pitchFamily="34" charset="0"/>
                <a:ea typeface="Aptos" panose="020B0004020202020204" pitchFamily="34" charset="0"/>
                <a:cs typeface="Times New Roman" panose="02020603050405020304" pitchFamily="18" charset="0"/>
              </a:rPr>
              <a:t>Austin </a:t>
            </a:r>
            <a:r>
              <a:rPr lang="pt-BR" sz="1600" dirty="0" err="1">
                <a:effectLst/>
                <a:latin typeface="Arial Narrow" panose="020B0606020202030204" pitchFamily="34" charset="0"/>
                <a:ea typeface="Aptos" panose="020B0004020202020204" pitchFamily="34" charset="0"/>
                <a:cs typeface="Times New Roman" panose="02020603050405020304" pitchFamily="18" charset="0"/>
              </a:rPr>
              <a:t>Appelbee</a:t>
            </a:r>
            <a:r>
              <a:rPr lang="pt-BR" sz="1600" dirty="0">
                <a:effectLst/>
                <a:latin typeface="Arial Narrow" panose="020B0606020202030204" pitchFamily="34" charset="0"/>
                <a:ea typeface="Aptos" panose="020B0004020202020204" pitchFamily="34" charset="0"/>
                <a:cs typeface="Times New Roman" panose="02020603050405020304" pitchFamily="18" charset="0"/>
              </a:rPr>
              <a:t> (à direita) posa com o irmão, Beau, a mãe, Joanne, e a irmã, Grace — Foto: </a:t>
            </a:r>
            <a:r>
              <a:rPr lang="pt-BR" sz="1600" dirty="0" err="1">
                <a:effectLst/>
                <a:latin typeface="Arial Narrow" panose="020B0606020202030204" pitchFamily="34" charset="0"/>
                <a:ea typeface="Aptos" panose="020B0004020202020204" pitchFamily="34" charset="0"/>
                <a:cs typeface="Times New Roman" panose="02020603050405020304" pitchFamily="18" charset="0"/>
              </a:rPr>
              <a:t>Briana</a:t>
            </a:r>
            <a:r>
              <a:rPr lang="pt-BR" sz="1600" dirty="0">
                <a:effectLst/>
                <a:latin typeface="Arial Narrow" panose="020B0606020202030204" pitchFamily="34" charset="0"/>
                <a:ea typeface="Aptos" panose="020B0004020202020204" pitchFamily="34" charset="0"/>
                <a:cs typeface="Times New Roman" panose="02020603050405020304" pitchFamily="18" charset="0"/>
              </a:rPr>
              <a:t> Shepherd/ABC via AP</a:t>
            </a:r>
            <a:endParaRPr lang="pt-BR" sz="16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673530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755422"/>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Um menino australiano de 13 anos que nadou por quatro horas para buscar ajuda para sua família (fato) depois que eles foram levados para longe no mar disse à BBC: "Eu não me achei um herói — eu apenas fiz o que fiz". Austin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Appelbee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não sabia se sua mãe, Joanne, seu irmão, Beau, e sua irmã, Grace, ainda estavam vivos quando finalmente chegou à praia, quatro horas depois de tê-los deixado na água agarrados a duas pranchas de stand-</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up</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paddle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quilômetros de distância da costa oeste da Austrália — com as ondas ficando maiores e a luz do dia começando a diminuir — sua mãe temia que ele também não tivesse sobrevivido. Somente horas depois, quando Joanne finalmente avistou o barco de resgate, ela soube que ele estava vivo. A essa altura, ela e as crianças já haviam se afastado a 14 km do litoral.</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 que começou como um dia em família na praia terminou em um calvário de 10 horas para Joanne e sua família. A travessia a nado de Austin para pedir ajuda foi posteriormente descrita como "sobre-humana" pelos socorristas. “Eu presumi que Austin não tivesse sobrevivido”, disse Joanne, de 47 anos, ao canal BBC News.</a:t>
            </a: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Uma batalha difícil'</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família voltaria na sexta-feira da semana passada para sua casa em Perth, mas antes disso estava brincando com duas pranchas de stand-</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up</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paddle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 um caiaque na parte rasa da praia, explicou Joanne, </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511468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401479"/>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quando as crianças "foram um pouco longe demais".</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 vento aumentou e a situação piorou", lembrou ela. "Perdemos os remos e fomos levados para mais longe... Tudo deu errado muito, muito rápido." Ao se verem à deriva cada vez mais longe da praia de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Quindalup</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 Austrália Ocidental, Joanne percebeu que precisava fazer algo, mas não podia deixar Beau, de 12 anos, e Grace, de oito, sozinhos.</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Austin pegou o caiaque para voltar à praia em busca de ajuda, sem perceber que a embarcação estava danificada, com água entrando nela. "Ele [o caiaque] começou a virar, e em seguida eu perdi um remo e soube que estava em perigo", lembrou ele. "Comecei a remar com o braço." Em um dado momento, ele conseguiu fazer o caiaque funcionar — antes que ele virasse pela última vez.</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Agarrado ao caiaque virado, Austin — que jura ter "visto algo na água" — percebeu que precisava fazer alguma coisa. "A situação estava ficando perigosa — eu já estava na água há algumas horas."</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Ele havia perdido de vista sua família, que também não conseguia mais vê-lo. Conforme Joanne e as crianças se afastavam cada vez mais para o mar, as ondas ficavam cada vez maiores, tornando mais difícil se manterem nas pranchas, e a visibilidade também piorava. Todos usavam coletes salva-vidas, mas não tinham comida nem água.</a:t>
            </a:r>
          </a:p>
        </p:txBody>
      </p:sp>
    </p:spTree>
    <p:extLst>
      <p:ext uri="{BB962C8B-B14F-4D97-AF65-F5344CB8AC3E}">
        <p14:creationId xmlns:p14="http://schemas.microsoft.com/office/powerpoint/2010/main" val="34778438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401479"/>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"Eu presumi que Austin tivesse chegado muito mais rápido do que realmente chegou", disse ela. "Conforme o dia avançava, nenhum barco aparecia e ninguém vinha nos resgatar. "Se ele não conseguiu, o que eu fiz? Tomei a decisão errada? E alguém vai vir salvar meus outros dois filhos?"</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Austin, por sua vez, começou a nadar os últimos 4 km, abandonando seu próprio colete salva-vidas depois de um tempo porque não estava ajudando.</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Durante as duas horas seguintes, foram a oração, [...] e os "pensamentos felizes" que mantiveram o garoto de 13 anos, "muito assustado", firme.</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"Eu estava pensando na minha mãe, no Beau e na Grace." "Eu também estava pensando nos meus amigos e na minha namorada — tenho um grupo de amigos muito bom", disse ele. "Quando botei o pé na praia, pensei: como é que estou em terra firme agora? Será que estou sonhando?" Então, ele teve outro pensamento: sua família "ainda pode estar viva lá fora — eu preciso salvá-los".</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Eram cerca de 18h no horário local, quando ele finalmente achou a bolsa da mãe e telefonou pedindo ajuda. A ligação desencadeou uma grande operação de busca, informou a polícia em um comunicado na segunda-feira (2).</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Austin — que havia desmaiado após fazer a ligação — foi levado para o hospital, onde ligou para o</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02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401479"/>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pai, chorando muito. Ele ainda não sabia se Joanne e seus irmãos estavam vivos. Mas minutos depois, ele recebeu uma ligação dizendo que eles haviam sido encontrados. Todos — médicos e policiais — estavam pulando de alegria.</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"Foi um momento que nunca vou esquecer", disse Austin.</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Em alto mar, Joanne tinha dificuldades para conseguir segurar seus filhos menores. Eles estavam com muito frio e já estava escuro. Ela temia que o pior tivesse acontecido com Austin. "Não conseguíamos ver nada vindo para nos salvar", disse ela. "Estávamos chegando ao ponto de estarmos completamente sozinhos."</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Joanne não conseguiu relaxar nem mesmo quando viu o barco se aproximando: as crianças haviam caído na água e ela tentava desesperadamente alcançá-las. "Foi um verdadeiro pesadelo", disse ela.</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De volta à terra firme, eles foram atendidos no hospital por ferimentos leves. O mesmo paramédico que socorreu Austin pôde confirmar — finalmente — que ele também havia sobrevivido.</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Austin até já voltou para a escola — embora de muletas, pois suas pernas estavam muito doloridas.</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Agora, menos de cinco dias depois, Austin ainda está tentando assimilar o que aconteceu. Ele certamente não se vê como um herói, apesar do que as pessoas continuam dizendo. Foi, ele reconheceu, </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61513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3093154"/>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uma "batalha difícil".</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Seus elogios são reservados à "adorável equipe da ambulância" e à "resposta realmente rápida" do serviço de emergência.</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Outros, no entanto, foram efusivos em seus elogios a Austin. O comandante do Grupo de Resgate Marítimo Voluntário de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Naturaliste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Paul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Bresland</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descreveu os esforços do adolescente como "sobre-humanos". O policial James Bradley disse que suas ações "não podem ser elogiadas o suficiente — sua determinação e coragem acabaram salvando a vida de sua mãe e irmãos".</a:t>
            </a:r>
          </a:p>
          <a:p>
            <a:pPr algn="r"/>
            <a:r>
              <a:rPr lang="pt-BR" sz="800" dirty="0">
                <a:effectLst/>
                <a:latin typeface="Arial Narrow" panose="020B0606020202030204" pitchFamily="34" charset="0"/>
                <a:ea typeface="Aptos" panose="020B0004020202020204" pitchFamily="34" charset="0"/>
                <a:cs typeface="Times New Roman" panose="02020603050405020304" pitchFamily="18" charset="0"/>
              </a:rPr>
              <a:t> </a:t>
            </a: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https://g1.globo.com/mundo/noticia/2026/02/05/nao-acho-que-sou-heroi-o-menino-que-nadou-de-forma-sobre-humana-por-4-horas-para-salvar-a-mae-e-os-irmaos.ghtml. Acesso em: 23 abr. 2026. Adaptado.</a:t>
            </a:r>
          </a:p>
        </p:txBody>
      </p:sp>
      <p:sp>
        <p:nvSpPr>
          <p:cNvPr id="4" name="CaixaDeTexto 3">
            <a:extLst>
              <a:ext uri="{FF2B5EF4-FFF2-40B4-BE49-F238E27FC236}">
                <a16:creationId xmlns:a16="http://schemas.microsoft.com/office/drawing/2014/main" id="{77833B00-9384-94C4-5BCE-FCBDC0BC7DB6}"/>
              </a:ext>
            </a:extLst>
          </p:cNvPr>
          <p:cNvSpPr txBox="1"/>
          <p:nvPr/>
        </p:nvSpPr>
        <p:spPr>
          <a:xfrm>
            <a:off x="340660" y="4066288"/>
            <a:ext cx="11537575" cy="2569934"/>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t>
            </a:r>
            <a:r>
              <a:rPr lang="pt-BR" sz="2300" dirty="0">
                <a:effectLst/>
                <a:latin typeface="Arial Narrow" panose="020B0606020202030204" pitchFamily="34" charset="0"/>
                <a:ea typeface="Aptos" panose="020B0004020202020204" pitchFamily="34" charset="0"/>
                <a:cs typeface="Arial" panose="020B0604020202020204" pitchFamily="34" charset="0"/>
              </a:rPr>
              <a:t>reportagem</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é um texto pertencente ao universo jornalístico, veiculado por órgãos de imprensa, que consiste em informar detalhadamente sobre um tema. Assim, responda: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Qual é o assunto/tema do texto?</a:t>
            </a:r>
          </a:p>
          <a:p>
            <a:r>
              <a:rPr lang="pt-BR"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tema/assunto de um texto pode ser encontrado por meio de palavras/expressões-chave. Transcreva do texto palavras e expressões que confirmam, ou estabelecem diálogos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com o tema/assunto do texto.</a:t>
            </a:r>
          </a:p>
        </p:txBody>
      </p:sp>
    </p:spTree>
    <p:extLst>
      <p:ext uri="{BB962C8B-B14F-4D97-AF65-F5344CB8AC3E}">
        <p14:creationId xmlns:p14="http://schemas.microsoft.com/office/powerpoint/2010/main" val="24757335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CE42FC4-31DE-2199-286E-4E1625F52CC5}"/>
              </a:ext>
            </a:extLst>
          </p:cNvPr>
          <p:cNvSpPr txBox="1"/>
          <p:nvPr/>
        </p:nvSpPr>
        <p:spPr>
          <a:xfrm>
            <a:off x="322729" y="816043"/>
            <a:ext cx="11528612" cy="4893647"/>
          </a:xfrm>
          <a:prstGeom prst="rect">
            <a:avLst/>
          </a:prstGeom>
          <a:noFill/>
        </p:spPr>
        <p:txBody>
          <a:bodyPr wrap="square">
            <a:spAutoFit/>
          </a:bodyPr>
          <a:lstStyle/>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Em uma reportagem, chamamos de linha fina (subtítulo) a pequena linha de informação que aparece logo após o título. Como a linha fina da reportagem complementa o assunto apresentado na manchete?</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   ) Acrescenta informações que esclarecem o assunto/tema do título.</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   ) Atrai a atenção do leitor, despertando interesse pela leitura.</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   ) Contextualiza o leitor para o desenvolvimento do texto.</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O texto acima é do gênero</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(A) crônica, pois narra fatos do cotidiano, como o ato heroico de um menino.</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(B) artigo de opinião, pois expõe um ponto de vista sobre o salvamento de uma família.</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(C) propaganda, pois tem a função de persuadir o leitor a comprar pranchas de stand-</a:t>
            </a:r>
            <a:r>
              <a:rPr lang="pt-BR" sz="2400" dirty="0" err="1">
                <a:effectLst/>
                <a:latin typeface="Arial Narrow" panose="020B0606020202030204" pitchFamily="34" charset="0"/>
                <a:ea typeface="Aptos" panose="020B0004020202020204" pitchFamily="34" charset="0"/>
                <a:cs typeface="Times New Roman" panose="02020603050405020304" pitchFamily="18" charset="0"/>
              </a:rPr>
              <a:t>up</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err="1">
                <a:effectLst/>
                <a:latin typeface="Arial Narrow" panose="020B0606020202030204" pitchFamily="34" charset="0"/>
                <a:ea typeface="Aptos" panose="020B0004020202020204" pitchFamily="34" charset="0"/>
                <a:cs typeface="Times New Roman" panose="02020603050405020304" pitchFamily="18" charset="0"/>
              </a:rPr>
              <a:t>paddle</a:t>
            </a:r>
            <a:r>
              <a:rPr lang="pt-BR" sz="2400" dirty="0">
                <a:effectLst/>
                <a:latin typeface="Arial Narrow" panose="020B0606020202030204" pitchFamily="34" charset="0"/>
                <a:ea typeface="Aptos" panose="020B0004020202020204" pitchFamily="34" charset="0"/>
                <a:cs typeface="Times New Roman" panose="02020603050405020304" pitchFamily="18" charset="0"/>
              </a:rPr>
              <a:t>.</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(D) reportagem, pois informa sobre o salvamento de uma família com dados, fatos, depoimentos e opiniões.</a:t>
            </a:r>
          </a:p>
        </p:txBody>
      </p:sp>
    </p:spTree>
    <p:extLst>
      <p:ext uri="{BB962C8B-B14F-4D97-AF65-F5344CB8AC3E}">
        <p14:creationId xmlns:p14="http://schemas.microsoft.com/office/powerpoint/2010/main" val="19689424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FA4C18-4C47-13EC-B0F6-214558BD0CDF}"/>
              </a:ext>
            </a:extLst>
          </p:cNvPr>
          <p:cNvSpPr txBox="1"/>
          <p:nvPr/>
        </p:nvSpPr>
        <p:spPr>
          <a:xfrm>
            <a:off x="295835" y="640508"/>
            <a:ext cx="11600330" cy="6109365"/>
          </a:xfrm>
          <a:prstGeom prst="rect">
            <a:avLst/>
          </a:prstGeom>
          <a:noFill/>
        </p:spPr>
        <p:txBody>
          <a:bodyPr wrap="square">
            <a:spAutoFit/>
          </a:bodyPr>
          <a:lstStyle/>
          <a:p>
            <a:pPr algn="just"/>
            <a:r>
              <a:rPr lang="pt-BR" sz="2250" b="1" dirty="0">
                <a:effectLst/>
                <a:latin typeface="Arial Narrow" panose="020B0606020202030204" pitchFamily="34" charset="0"/>
                <a:ea typeface="Aptos" panose="020B0004020202020204" pitchFamily="34" charset="0"/>
                <a:cs typeface="Times New Roman" panose="02020603050405020304" pitchFamily="18" charset="0"/>
              </a:rPr>
              <a:t>5</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Todo texto tem sua função social e, por isso, pretende, por exemplo, informar ou esclarecer, expor um ponto de vista, refutar uma posição, narrar um acontecimento, fazer uma advertência, persuadir alguém de alguma coisa etc. Assim, responda:</a:t>
            </a:r>
          </a:p>
          <a:p>
            <a:pPr algn="just"/>
            <a:r>
              <a:rPr lang="pt-BR" sz="2250" dirty="0">
                <a:effectLst/>
                <a:latin typeface="Arial Narrow" panose="020B0606020202030204" pitchFamily="34" charset="0"/>
                <a:ea typeface="Aptos" panose="020B0004020202020204" pitchFamily="34" charset="0"/>
                <a:cs typeface="Times New Roman" panose="02020603050405020304" pitchFamily="18" charset="0"/>
              </a:rPr>
              <a:t>a) Qual é a finalidade de uma reportagem?</a:t>
            </a:r>
          </a:p>
          <a:p>
            <a:pPr algn="just"/>
            <a:r>
              <a:rPr lang="pt-BR"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b) E a finalidade da reportagem “</a:t>
            </a:r>
            <a:r>
              <a:rPr lang="pt-BR" sz="2250" i="1" dirty="0">
                <a:effectLst/>
                <a:latin typeface="Arial Narrow" panose="020B0606020202030204" pitchFamily="34" charset="0"/>
                <a:ea typeface="Aptos" panose="020B0004020202020204" pitchFamily="34" charset="0"/>
                <a:cs typeface="Times New Roman" panose="02020603050405020304" pitchFamily="18" charset="0"/>
              </a:rPr>
              <a:t>'Não acho que sou herói': o menino que nadou de forma 'sobre-humana' por 4 horas para salvar a mãe e os irmãos</a:t>
            </a:r>
            <a:r>
              <a:rPr lang="pt-BR" sz="2250" dirty="0">
                <a:effectLst/>
                <a:latin typeface="Arial Narrow" panose="020B0606020202030204" pitchFamily="34" charset="0"/>
                <a:ea typeface="Aptos" panose="020B0004020202020204" pitchFamily="34" charset="0"/>
                <a:cs typeface="Times New Roman" panose="02020603050405020304" pitchFamily="18" charset="0"/>
              </a:rPr>
              <a:t>”</a:t>
            </a:r>
            <a:r>
              <a:rPr lang="pt-BR" sz="2250" i="1" dirty="0">
                <a:effectLst/>
                <a:latin typeface="Arial Narrow" panose="020B0606020202030204" pitchFamily="34" charset="0"/>
                <a:ea typeface="Aptos" panose="020B0004020202020204" pitchFamily="34" charset="0"/>
                <a:cs typeface="Times New Roman" panose="02020603050405020304" pitchFamily="18" charset="0"/>
              </a:rPr>
              <a:t>?</a:t>
            </a:r>
          </a:p>
          <a:p>
            <a:endParaRPr lang="pt-BR" sz="2000" i="1" dirty="0">
              <a:latin typeface="Arial Narrow" panose="020B0606020202030204" pitchFamily="34" charset="0"/>
              <a:ea typeface="Aptos" panose="020B0004020202020204" pitchFamily="34" charset="0"/>
              <a:cs typeface="Times New Roman" panose="02020603050405020304" pitchFamily="18" charset="0"/>
            </a:endParaRPr>
          </a:p>
          <a:p>
            <a:r>
              <a:rPr lang="pt-BR" sz="225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a:t>
            </a:r>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Na passagem “Ao se verem </a:t>
            </a:r>
            <a:r>
              <a:rPr lang="pt-BR" sz="2250" b="1" u="sng"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à deriva</a:t>
            </a:r>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cada vez mais longe da praia de </a:t>
            </a:r>
            <a:r>
              <a:rPr lang="pt-BR" sz="225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Quindalup</a:t>
            </a:r>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na Austrália Ocidental, Joanne percebeu </a:t>
            </a:r>
            <a:r>
              <a:rPr lang="pt-BR" sz="2250" dirty="0">
                <a:effectLst/>
                <a:latin typeface="Arial Narrow" panose="020B0606020202030204" pitchFamily="34" charset="0"/>
                <a:ea typeface="Aptos" panose="020B0004020202020204" pitchFamily="34" charset="0"/>
                <a:cs typeface="Times New Roman" panose="02020603050405020304" pitchFamily="18" charset="0"/>
              </a:rPr>
              <a:t>que precisava fazer algo...”, o que a expressão ‘</a:t>
            </a:r>
            <a:r>
              <a:rPr lang="pt-BR" sz="2250" b="1" u="sng" dirty="0">
                <a:effectLst/>
                <a:latin typeface="Arial Narrow" panose="020B0606020202030204" pitchFamily="34" charset="0"/>
                <a:ea typeface="Aptos" panose="020B0004020202020204" pitchFamily="34" charset="0"/>
                <a:cs typeface="Times New Roman" panose="02020603050405020304" pitchFamily="18" charset="0"/>
              </a:rPr>
              <a:t>à deriva</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significa?</a:t>
            </a:r>
          </a:p>
          <a:p>
            <a:endParaRPr lang="pt-BR" sz="2000" dirty="0">
              <a:latin typeface="Arial Narrow" panose="020B0606020202030204" pitchFamily="34" charset="0"/>
              <a:ea typeface="Aptos" panose="020B0004020202020204" pitchFamily="34" charset="0"/>
              <a:cs typeface="Times New Roman" panose="02020603050405020304" pitchFamily="18" charset="0"/>
            </a:endParaRPr>
          </a:p>
          <a:p>
            <a:pPr algn="just">
              <a:tabLst>
                <a:tab pos="457200" algn="l"/>
              </a:tabLst>
            </a:pPr>
            <a:r>
              <a:rPr lang="pt-BR" sz="2250" b="1" dirty="0">
                <a:effectLst/>
                <a:latin typeface="Arial Narrow" panose="020B0606020202030204" pitchFamily="34" charset="0"/>
                <a:ea typeface="Aptos" panose="020B0004020202020204" pitchFamily="34" charset="0"/>
                <a:cs typeface="Times New Roman" panose="02020603050405020304" pitchFamily="18" charset="0"/>
              </a:rPr>
              <a:t>7</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Em algumas reportagens há os “entretítulos”, isto é, pequenos títulos usados no meio de uma reportagem para separar partes do texto, organizar as informações, facilitar a leitura e destacar assuntos importantes. Eles funcionam como “divisões” dentro da reportagem.</a:t>
            </a:r>
          </a:p>
          <a:p>
            <a:pPr algn="just"/>
            <a:r>
              <a:rPr lang="pt-BR" sz="2250" dirty="0">
                <a:effectLst/>
                <a:latin typeface="Arial Narrow" panose="020B0606020202030204" pitchFamily="34" charset="0"/>
                <a:ea typeface="Aptos" panose="020B0004020202020204" pitchFamily="34" charset="0"/>
                <a:cs typeface="Times New Roman" panose="02020603050405020304" pitchFamily="18" charset="0"/>
              </a:rPr>
              <a:t>a) Há entretítulos na reportagem “</a:t>
            </a:r>
            <a:r>
              <a:rPr lang="pt-BR" sz="2250" i="1" dirty="0">
                <a:effectLst/>
                <a:latin typeface="Arial Narrow" panose="020B0606020202030204" pitchFamily="34" charset="0"/>
                <a:ea typeface="Aptos" panose="020B0004020202020204" pitchFamily="34" charset="0"/>
                <a:cs typeface="Times New Roman" panose="02020603050405020304" pitchFamily="18" charset="0"/>
              </a:rPr>
              <a:t>'Não acho que sou herói': o menino que nadou de forma 'sobre-humana' por 4 horas para salvar a mãe e os irmãos”</a:t>
            </a:r>
            <a:r>
              <a:rPr lang="pt-BR" sz="2250" dirty="0">
                <a:effectLst/>
                <a:latin typeface="Arial Narrow" panose="020B0606020202030204" pitchFamily="34" charset="0"/>
                <a:ea typeface="Aptos" panose="020B0004020202020204" pitchFamily="34" charset="0"/>
                <a:cs typeface="Times New Roman" panose="02020603050405020304" pitchFamily="18" charset="0"/>
              </a:rPr>
              <a:t>?</a:t>
            </a:r>
          </a:p>
          <a:p>
            <a:pPr algn="just"/>
            <a:r>
              <a:rPr lang="pt-BR"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250" dirty="0">
                <a:effectLst/>
                <a:latin typeface="Arial Narrow" panose="020B0606020202030204" pitchFamily="34" charset="0"/>
                <a:ea typeface="Aptos" panose="020B0004020202020204" pitchFamily="34" charset="0"/>
                <a:cs typeface="Times New Roman" panose="02020603050405020304" pitchFamily="18" charset="0"/>
              </a:rPr>
              <a:t>b) </a:t>
            </a:r>
            <a:r>
              <a:rPr lang="pt-BR" sz="2250" dirty="0">
                <a:effectLst/>
                <a:latin typeface="Arial Narrow" panose="020B0606020202030204" pitchFamily="34" charset="0"/>
                <a:ea typeface="Times New Roman" panose="02020603050405020304" pitchFamily="18" charset="0"/>
                <a:cs typeface="Arial" panose="020B0604020202020204" pitchFamily="34" charset="0"/>
              </a:rPr>
              <a:t>Qual foi a provável finalidade de introduzir subtítulos no texto?</a:t>
            </a:r>
            <a:endParaRPr lang="pt-BR" sz="225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632080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21220"/>
            <a:ext cx="5508000" cy="1166320"/>
          </a:xfrm>
          <a:prstGeom prst="rect">
            <a:avLst/>
          </a:prstGeom>
          <a:noFill/>
          <a:ln>
            <a:noFill/>
          </a:ln>
        </p:spPr>
      </p:pic>
      <p:sp>
        <p:nvSpPr>
          <p:cNvPr id="8" name="CaixaDeTexto 7">
            <a:extLst>
              <a:ext uri="{FF2B5EF4-FFF2-40B4-BE49-F238E27FC236}">
                <a16:creationId xmlns:a16="http://schemas.microsoft.com/office/drawing/2014/main" id="{006C6FF8-67BE-863B-169F-D02856D506E3}"/>
              </a:ext>
            </a:extLst>
          </p:cNvPr>
          <p:cNvSpPr txBox="1"/>
          <p:nvPr/>
        </p:nvSpPr>
        <p:spPr>
          <a:xfrm>
            <a:off x="351870" y="2177547"/>
            <a:ext cx="11463612" cy="4447371"/>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8</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Leia os trechos a seguir e identifique a que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parte da reportagem</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cada um corresponde.</a:t>
            </a:r>
          </a:p>
          <a:p>
            <a:r>
              <a:rPr lang="pt-BR" sz="1500" dirty="0">
                <a:effectLst/>
                <a:latin typeface="Arial Narrow" panose="020B0606020202030204" pitchFamily="34" charset="0"/>
                <a:ea typeface="Aptos" panose="020B0004020202020204" pitchFamily="34" charset="0"/>
                <a:cs typeface="Times New Roman" panose="02020603050405020304" pitchFamily="18" charset="0"/>
              </a:rPr>
              <a:t> </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Título/Manchete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Lide</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Linha fina (subtítulo)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4</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Corpo do texto</a:t>
            </a:r>
          </a:p>
          <a:p>
            <a:r>
              <a:rPr lang="pt-BR" sz="15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“Um menino australiano de 13 anos que nadou por quatro horas para buscar ajuda para sua família depois que eles foram levados para longe no mar disse à BBC…”</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“Não acho que sou herói’: o menino que nadou de forma ‘sobre-humana’ por 4 horas para salvar a mãe e os irmãos”.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Relato detalhado dos acontecimentos, falas da mãe, do menino, dos socorristas e informações sobre o resgate.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“Austin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Appelbee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contou detalhes das horas que passou na água nadando para salvar a vida de sua mãe e irmãos na Austrália.”</a:t>
            </a:r>
          </a:p>
        </p:txBody>
      </p:sp>
    </p:spTree>
    <p:extLst>
      <p:ext uri="{BB962C8B-B14F-4D97-AF65-F5344CB8AC3E}">
        <p14:creationId xmlns:p14="http://schemas.microsoft.com/office/powerpoint/2010/main" val="15834263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703825365"/>
              </p:ext>
            </p:extLst>
          </p:nvPr>
        </p:nvGraphicFramePr>
        <p:xfrm>
          <a:off x="358591" y="1262368"/>
          <a:ext cx="11501717" cy="1844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00" b="0" kern="1200" dirty="0">
                          <a:solidFill>
                            <a:schemeClr val="tx1"/>
                          </a:solidFill>
                          <a:effectLst/>
                          <a:latin typeface="Arial Narrow" panose="020B0606020202030204" pitchFamily="34" charset="0"/>
                          <a:ea typeface="+mn-ea"/>
                          <a:cs typeface="+mn-cs"/>
                        </a:rPr>
                        <a:t>A</a:t>
                      </a:r>
                      <a:r>
                        <a:rPr lang="pt-BR" sz="2300" b="1" kern="1200" dirty="0">
                          <a:solidFill>
                            <a:schemeClr val="tx1"/>
                          </a:solidFill>
                          <a:effectLst/>
                          <a:latin typeface="Arial Narrow" panose="020B0606020202030204" pitchFamily="34" charset="0"/>
                          <a:ea typeface="+mn-ea"/>
                          <a:cs typeface="+mn-cs"/>
                        </a:rPr>
                        <a:t> linguagem em reportagens jornalísticas </a:t>
                      </a:r>
                      <a:r>
                        <a:rPr lang="pt-BR" sz="2300" b="0" kern="1200" dirty="0">
                          <a:solidFill>
                            <a:schemeClr val="tx1"/>
                          </a:solidFill>
                          <a:effectLst/>
                          <a:latin typeface="Arial Narrow" panose="020B0606020202030204" pitchFamily="34" charset="0"/>
                          <a:ea typeface="+mn-ea"/>
                          <a:cs typeface="+mn-cs"/>
                        </a:rPr>
                        <a:t>é caracterizada pela </a:t>
                      </a:r>
                      <a:r>
                        <a:rPr lang="pt-BR" sz="2300" b="1" kern="1200" dirty="0">
                          <a:solidFill>
                            <a:schemeClr val="tx1"/>
                          </a:solidFill>
                          <a:effectLst/>
                          <a:latin typeface="Arial Narrow" panose="020B0606020202030204" pitchFamily="34" charset="0"/>
                          <a:ea typeface="+mn-ea"/>
                          <a:cs typeface="+mn-cs"/>
                        </a:rPr>
                        <a:t>clareza, objetividade, uso da norma padrão e concisão, </a:t>
                      </a:r>
                      <a:r>
                        <a:rPr lang="pt-BR" sz="2300" b="0" kern="1200" dirty="0">
                          <a:solidFill>
                            <a:schemeClr val="tx1"/>
                          </a:solidFill>
                          <a:effectLst/>
                          <a:latin typeface="Arial Narrow" panose="020B0606020202030204" pitchFamily="34" charset="0"/>
                          <a:ea typeface="+mn-ea"/>
                          <a:cs typeface="+mn-cs"/>
                        </a:rPr>
                        <a:t>visando informar o público com precisão. Estruturada em prosa, utiliza frases curtas, ordem direta (sujeito + verbo + complementos) e </a:t>
                      </a:r>
                      <a:r>
                        <a:rPr lang="pt-BR" sz="2300" b="1" kern="1200" dirty="0">
                          <a:solidFill>
                            <a:schemeClr val="tx1"/>
                          </a:solidFill>
                          <a:effectLst/>
                          <a:latin typeface="Arial Narrow" panose="020B0606020202030204" pitchFamily="34" charset="0"/>
                          <a:ea typeface="+mn-ea"/>
                          <a:cs typeface="+mn-cs"/>
                        </a:rPr>
                        <a:t>linguagem denotativa </a:t>
                      </a:r>
                      <a:r>
                        <a:rPr lang="pt-BR" sz="2300" b="0" kern="1200" dirty="0">
                          <a:solidFill>
                            <a:schemeClr val="tx1"/>
                          </a:solidFill>
                          <a:effectLst/>
                          <a:latin typeface="Arial Narrow" panose="020B0606020202030204" pitchFamily="34" charset="0"/>
                          <a:ea typeface="+mn-ea"/>
                          <a:cs typeface="+mn-cs"/>
                        </a:rPr>
                        <a:t>(sem ambiguidade). Embora neutra, a reportagem permite maior interpretação e subjetividade que a notícia, adotando às vezes primeira ou terceira pessoa para detalhar contextos. </a:t>
                      </a:r>
                    </a:p>
                  </a:txBody>
                  <a:tcPr>
                    <a:lnL w="28575" cap="flat" cmpd="sng" algn="ctr">
                      <a:solidFill>
                        <a:srgbClr val="92D050"/>
                      </a:solidFill>
                      <a:prstDash val="solid"/>
                      <a:round/>
                      <a:headEnd type="none" w="med" len="med"/>
                      <a:tailEnd type="none" w="med" len="med"/>
                    </a:lnL>
                    <a:lnR w="28575" cap="flat" cmpd="sng" algn="ctr">
                      <a:solidFill>
                        <a:srgbClr val="92D050"/>
                      </a:solidFill>
                      <a:prstDash val="solid"/>
                      <a:round/>
                      <a:headEnd type="none" w="med" len="med"/>
                      <a:tailEnd type="none" w="med" len="med"/>
                    </a:lnR>
                    <a:lnT w="28575" cap="flat" cmpd="sng" algn="ctr">
                      <a:solidFill>
                        <a:srgbClr val="92D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572868" cy="103252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25434DB1-59D0-E9E9-5157-130BF1A36A66}"/>
              </a:ext>
            </a:extLst>
          </p:cNvPr>
          <p:cNvSpPr txBox="1"/>
          <p:nvPr/>
        </p:nvSpPr>
        <p:spPr>
          <a:xfrm>
            <a:off x="358591" y="3312459"/>
            <a:ext cx="11501716" cy="3277820"/>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9</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Por ser um texto profissional e direcionado a amplo público, a reportagem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"busca” garantir, com isso, uma identidade do texto jornalístico, bem como a impessoalidade e a acessibilidade à leitura. Assim, qual é a linguagem do texto I? Justifique.</a:t>
            </a:r>
          </a:p>
          <a:p>
            <a:pPr algn="just"/>
            <a:r>
              <a:rPr lang="pt-BR" sz="2300" b="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Times New Roman" panose="02020603050405020304" pitchFamily="18" charset="0"/>
                <a:cs typeface="Arial" panose="020B0604020202020204" pitchFamily="34" charset="0"/>
              </a:rPr>
              <a:t>10</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Todo texto tem um sujeito, um autor, um locutor, que fala e escreve e se dirige a alguém, um interlocutor</a:t>
            </a:r>
            <a:r>
              <a:rPr lang="pt-BR" sz="2300" b="1" dirty="0">
                <a:effectLst/>
                <a:latin typeface="Arial Narrow" panose="020B0606020202030204" pitchFamily="34" charset="0"/>
                <a:ea typeface="Times New Roman" panose="02020603050405020304" pitchFamily="18" charset="0"/>
                <a:cs typeface="Arial" panose="020B0604020202020204" pitchFamily="34" charset="0"/>
              </a:rPr>
              <a:t>.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Responda: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a) Quem é o locutor(a) dessa reportagem e onde ela foi publicada?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FF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b) Essa reportagem apresenta um interlocutor específico, ou seja, se dirige a alguém especificamente?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235706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572963189"/>
              </p:ext>
            </p:extLst>
          </p:nvPr>
        </p:nvGraphicFramePr>
        <p:xfrm>
          <a:off x="345141" y="1567168"/>
          <a:ext cx="11501717" cy="44958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i="0" kern="1200" dirty="0">
                          <a:solidFill>
                            <a:schemeClr val="tx1"/>
                          </a:solidFill>
                          <a:effectLst/>
                          <a:latin typeface="Arial Narrow" panose="020B0606020202030204" pitchFamily="34" charset="0"/>
                          <a:ea typeface="+mn-ea"/>
                          <a:cs typeface="+mn-cs"/>
                        </a:rPr>
                        <a:t>As diferentes vozes na reportagem</a:t>
                      </a:r>
                    </a:p>
                    <a:p>
                      <a:pPr marL="0" indent="538163" algn="just"/>
                      <a:r>
                        <a:rPr lang="pt-BR" sz="2300" b="0" i="0" kern="1200" dirty="0">
                          <a:solidFill>
                            <a:schemeClr val="tx1"/>
                          </a:solidFill>
                          <a:effectLst/>
                          <a:latin typeface="Arial Narrow" panose="020B0606020202030204" pitchFamily="34" charset="0"/>
                          <a:ea typeface="+mn-ea"/>
                          <a:cs typeface="+mn-cs"/>
                        </a:rPr>
                        <a:t>Um texto não se compõe de apenas um(a) “autor(a)” ou “escritor(a)”, mas de diferentes discursos, de falas que se juntam para compor um todo textual.</a:t>
                      </a:r>
                    </a:p>
                    <a:p>
                      <a:pPr marL="0" indent="538163" algn="just"/>
                      <a:r>
                        <a:rPr lang="pt-BR" sz="2300" b="0" i="0" kern="1200" dirty="0">
                          <a:solidFill>
                            <a:schemeClr val="tx1"/>
                          </a:solidFill>
                          <a:effectLst/>
                          <a:latin typeface="Arial Narrow" panose="020B0606020202030204" pitchFamily="34" charset="0"/>
                          <a:ea typeface="+mn-ea"/>
                          <a:cs typeface="+mn-cs"/>
                        </a:rPr>
                        <a:t>A</a:t>
                      </a:r>
                      <a:r>
                        <a:rPr lang="pt-BR" sz="2300" b="1" i="0" kern="1200" dirty="0">
                          <a:solidFill>
                            <a:schemeClr val="tx1"/>
                          </a:solidFill>
                          <a:effectLst/>
                          <a:latin typeface="Arial Narrow" panose="020B0606020202030204" pitchFamily="34" charset="0"/>
                          <a:ea typeface="+mn-ea"/>
                          <a:cs typeface="+mn-cs"/>
                        </a:rPr>
                        <a:t> reportagem </a:t>
                      </a:r>
                      <a:r>
                        <a:rPr lang="pt-BR" sz="2300" b="0" i="0" kern="1200" dirty="0">
                          <a:solidFill>
                            <a:schemeClr val="tx1"/>
                          </a:solidFill>
                          <a:effectLst/>
                          <a:latin typeface="Arial Narrow" panose="020B0606020202030204" pitchFamily="34" charset="0"/>
                          <a:ea typeface="+mn-ea"/>
                          <a:cs typeface="+mn-cs"/>
                        </a:rPr>
                        <a:t>é um gênero polifônico, isto é, incorpora diversas vozes para conferir credibilidade e profundidade ao tema abordado, indo além do fato informado. Essas vozes incluem o</a:t>
                      </a:r>
                      <a:r>
                        <a:rPr lang="pt-BR" sz="2300" b="1" i="0" kern="1200" dirty="0">
                          <a:solidFill>
                            <a:schemeClr val="tx1"/>
                          </a:solidFill>
                          <a:effectLst/>
                          <a:latin typeface="Arial Narrow" panose="020B0606020202030204" pitchFamily="34" charset="0"/>
                          <a:ea typeface="+mn-ea"/>
                          <a:cs typeface="+mn-cs"/>
                        </a:rPr>
                        <a:t> repórter </a:t>
                      </a:r>
                      <a:r>
                        <a:rPr lang="pt-BR" sz="2300" b="0" i="0" kern="1200" dirty="0">
                          <a:solidFill>
                            <a:schemeClr val="tx1"/>
                          </a:solidFill>
                          <a:effectLst/>
                          <a:latin typeface="Arial Narrow" panose="020B0606020202030204" pitchFamily="34" charset="0"/>
                          <a:ea typeface="+mn-ea"/>
                          <a:cs typeface="+mn-cs"/>
                        </a:rPr>
                        <a:t>(narrador/investigador), </a:t>
                      </a:r>
                      <a:r>
                        <a:rPr lang="pt-BR" sz="2300" b="1" i="0" kern="1200" dirty="0">
                          <a:solidFill>
                            <a:schemeClr val="tx1"/>
                          </a:solidFill>
                          <a:effectLst/>
                          <a:latin typeface="Arial Narrow" panose="020B0606020202030204" pitchFamily="34" charset="0"/>
                          <a:ea typeface="+mn-ea"/>
                          <a:cs typeface="+mn-cs"/>
                        </a:rPr>
                        <a:t>especialistas, testemunhas, personagens envolvidas </a:t>
                      </a:r>
                      <a:r>
                        <a:rPr lang="pt-BR" sz="2300" b="0" i="0" kern="1200" dirty="0">
                          <a:solidFill>
                            <a:schemeClr val="tx1"/>
                          </a:solidFill>
                          <a:effectLst/>
                          <a:latin typeface="Arial Narrow" panose="020B0606020202030204" pitchFamily="34" charset="0"/>
                          <a:ea typeface="+mn-ea"/>
                          <a:cs typeface="+mn-cs"/>
                        </a:rPr>
                        <a:t>e</a:t>
                      </a:r>
                      <a:r>
                        <a:rPr lang="pt-BR" sz="2300" b="1" i="0" kern="1200" dirty="0">
                          <a:solidFill>
                            <a:schemeClr val="tx1"/>
                          </a:solidFill>
                          <a:effectLst/>
                          <a:latin typeface="Arial Narrow" panose="020B0606020202030204" pitchFamily="34" charset="0"/>
                          <a:ea typeface="+mn-ea"/>
                          <a:cs typeface="+mn-cs"/>
                        </a:rPr>
                        <a:t> dados documentais</a:t>
                      </a:r>
                      <a:r>
                        <a:rPr lang="pt-BR" sz="2300" b="0" i="0" kern="1200" dirty="0">
                          <a:solidFill>
                            <a:schemeClr val="tx1"/>
                          </a:solidFill>
                          <a:effectLst/>
                          <a:latin typeface="Arial Narrow" panose="020B0606020202030204" pitchFamily="34" charset="0"/>
                          <a:ea typeface="+mn-ea"/>
                          <a:cs typeface="+mn-cs"/>
                        </a:rPr>
                        <a:t>, utilizando discursos diretos e indiretos para compor um relato rico e diversificado.</a:t>
                      </a:r>
                    </a:p>
                    <a:p>
                      <a:pPr marL="0" indent="538163" algn="just"/>
                      <a:r>
                        <a:rPr lang="pt-BR" sz="2300" b="0" i="0" kern="1200" dirty="0">
                          <a:solidFill>
                            <a:schemeClr val="tx1"/>
                          </a:solidFill>
                          <a:effectLst/>
                          <a:latin typeface="Arial Narrow" panose="020B0606020202030204" pitchFamily="34" charset="0"/>
                          <a:ea typeface="+mn-ea"/>
                          <a:cs typeface="+mn-cs"/>
                        </a:rPr>
                        <a:t>O repórter (narrador/investigador) é o(a) responsável por alinhavar essa massa informativa dando-lhe a forma de texto, com </a:t>
                      </a:r>
                      <a:r>
                        <a:rPr lang="pt-BR" sz="2300" b="1" i="0" kern="1200" dirty="0">
                          <a:solidFill>
                            <a:schemeClr val="tx1"/>
                          </a:solidFill>
                          <a:effectLst/>
                          <a:latin typeface="Arial Narrow" panose="020B0606020202030204" pitchFamily="34" charset="0"/>
                          <a:ea typeface="+mn-ea"/>
                          <a:cs typeface="+mn-cs"/>
                        </a:rPr>
                        <a:t>citações diretas: </a:t>
                      </a:r>
                      <a:r>
                        <a:rPr lang="pt-BR" sz="2300" b="0" i="0" kern="1200" dirty="0">
                          <a:solidFill>
                            <a:schemeClr val="tx1"/>
                          </a:solidFill>
                          <a:effectLst/>
                          <a:latin typeface="Arial Narrow" panose="020B0606020202030204" pitchFamily="34" charset="0"/>
                          <a:ea typeface="+mn-ea"/>
                          <a:cs typeface="+mn-cs"/>
                        </a:rPr>
                        <a:t>uso da voz literal do outro, e tem como marca linguística as aspas que assinalam a introdução da voz do especialista; </a:t>
                      </a:r>
                      <a:r>
                        <a:rPr lang="pt-BR" sz="2300" b="1" i="0" kern="1200" dirty="0">
                          <a:solidFill>
                            <a:schemeClr val="tx1"/>
                          </a:solidFill>
                          <a:effectLst/>
                          <a:latin typeface="Arial Narrow" panose="020B0606020202030204" pitchFamily="34" charset="0"/>
                          <a:ea typeface="+mn-ea"/>
                          <a:cs typeface="+mn-cs"/>
                        </a:rPr>
                        <a:t>citações indiretas: </a:t>
                      </a:r>
                      <a:r>
                        <a:rPr lang="pt-BR" sz="2300" b="0" i="0" kern="1200" dirty="0">
                          <a:solidFill>
                            <a:schemeClr val="tx1"/>
                          </a:solidFill>
                          <a:effectLst/>
                          <a:latin typeface="Arial Narrow" panose="020B0606020202030204" pitchFamily="34" charset="0"/>
                          <a:ea typeface="+mn-ea"/>
                          <a:cs typeface="+mn-cs"/>
                        </a:rPr>
                        <a:t>o autor do texto usa seu próprio discurso para apresentar o que é dito por outro, e emprega o uso de palavras e expressões que marcam a presença da voz de outro, como “segundo”, “conforme”, “de acordo com”, entre outros.</a:t>
                      </a:r>
                    </a:p>
                    <a:p>
                      <a:pPr algn="r" fontAlgn="base"/>
                      <a:r>
                        <a:rPr lang="pt-BR" sz="1300" b="0" i="0" kern="1200" dirty="0">
                          <a:solidFill>
                            <a:schemeClr val="tx1"/>
                          </a:solidFill>
                          <a:effectLst/>
                          <a:latin typeface="Arial Narrow" panose="020B0606020202030204" pitchFamily="34" charset="0"/>
                          <a:ea typeface="+mn-ea"/>
                          <a:cs typeface="+mn-cs"/>
                        </a:rPr>
                        <a:t>Disponível em: http://revistaalceu-acervo.com.puc-rio.br/media/alceu%2031%20pp%20155-170.pdf Acesso em: 10 maio 2026. Adaptado.</a:t>
                      </a:r>
                    </a:p>
                  </a:txBody>
                  <a:tcPr>
                    <a:lnL w="28575" cap="flat" cmpd="sng" algn="ctr">
                      <a:solidFill>
                        <a:srgbClr val="FF99FF"/>
                      </a:solidFill>
                      <a:prstDash val="solid"/>
                      <a:round/>
                      <a:headEnd type="none" w="med" len="med"/>
                      <a:tailEnd type="none" w="med" len="med"/>
                    </a:lnL>
                    <a:lnR w="28575" cap="flat" cmpd="sng" algn="ctr">
                      <a:solidFill>
                        <a:srgbClr val="FF99FF"/>
                      </a:solidFill>
                      <a:prstDash val="solid"/>
                      <a:round/>
                      <a:headEnd type="none" w="med" len="med"/>
                      <a:tailEnd type="none" w="med" len="med"/>
                    </a:lnR>
                    <a:lnT w="28575" cap="flat" cmpd="sng" algn="ctr">
                      <a:solidFill>
                        <a:srgbClr val="FF99FF"/>
                      </a:solidFill>
                      <a:prstDash val="solid"/>
                      <a:round/>
                      <a:headEnd type="none" w="med" len="med"/>
                      <a:tailEnd type="none" w="med" len="med"/>
                    </a:lnT>
                    <a:lnB w="28575" cap="flat" cmpd="sng" algn="ctr">
                      <a:solidFill>
                        <a:srgbClr val="FF99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651183"/>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701443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936977658"/>
              </p:ext>
            </p:extLst>
          </p:nvPr>
        </p:nvGraphicFramePr>
        <p:xfrm>
          <a:off x="345141" y="894815"/>
          <a:ext cx="11501717" cy="16916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i="0" kern="1200" dirty="0">
                          <a:solidFill>
                            <a:schemeClr val="tx1"/>
                          </a:solidFill>
                          <a:effectLst/>
                          <a:latin typeface="Arial Narrow" panose="020B0606020202030204" pitchFamily="34" charset="0"/>
                          <a:ea typeface="+mn-ea"/>
                          <a:cs typeface="+mn-cs"/>
                        </a:rPr>
                        <a:t>Verbos de Elocução</a:t>
                      </a:r>
                    </a:p>
                    <a:p>
                      <a:pPr marL="0" indent="538163" algn="just"/>
                      <a:r>
                        <a:rPr lang="pt-BR" sz="2300" b="0" i="0" kern="1200" dirty="0">
                          <a:solidFill>
                            <a:schemeClr val="tx1"/>
                          </a:solidFill>
                          <a:effectLst/>
                          <a:latin typeface="Arial Narrow" panose="020B0606020202030204" pitchFamily="34" charset="0"/>
                          <a:ea typeface="+mn-ea"/>
                          <a:cs typeface="+mn-cs"/>
                        </a:rPr>
                        <a:t>A elocução diz respeito ao modo de expressão, à forma de enunciação. Assim, os verbos de elocução são aqueles que introduzem ou anunciam a fala. São exemplos: falar, perguntar, afirmar, responder, indagar, replicar, argumentar, pedir, implorar, comentar, exclamar etc.</a:t>
                      </a:r>
                    </a:p>
                    <a:p>
                      <a:pPr algn="r"/>
                      <a:r>
                        <a:rPr lang="pt-BR" sz="1300" b="0" i="0" kern="1200" dirty="0">
                          <a:solidFill>
                            <a:schemeClr val="tx1"/>
                          </a:solidFill>
                          <a:effectLst/>
                          <a:latin typeface="Arial Narrow" panose="020B0606020202030204" pitchFamily="34" charset="0"/>
                          <a:ea typeface="+mn-ea"/>
                          <a:cs typeface="+mn-cs"/>
                        </a:rPr>
                        <a:t>Disponível em: https://ciberduvidas.iscte-iul.pt/consultorio/perguntas/sobre-os-verbos-de-elocucao/23917# Acesso em: 10 maio. 2026. Adaptado.</a:t>
                      </a:r>
                    </a:p>
                  </a:txBody>
                  <a:tcPr>
                    <a:lnL w="28575" cap="flat" cmpd="sng" algn="ctr">
                      <a:solidFill>
                        <a:srgbClr val="FF99FF"/>
                      </a:solidFill>
                      <a:prstDash val="solid"/>
                      <a:round/>
                      <a:headEnd type="none" w="med" len="med"/>
                      <a:tailEnd type="none" w="med" len="med"/>
                    </a:lnL>
                    <a:lnR w="28575" cap="flat" cmpd="sng" algn="ctr">
                      <a:solidFill>
                        <a:srgbClr val="FF99FF"/>
                      </a:solidFill>
                      <a:prstDash val="solid"/>
                      <a:round/>
                      <a:headEnd type="none" w="med" len="med"/>
                      <a:tailEnd type="none" w="med" len="med"/>
                    </a:lnR>
                    <a:lnT w="28575" cap="flat" cmpd="sng" algn="ctr">
                      <a:solidFill>
                        <a:srgbClr val="FF99FF"/>
                      </a:solidFill>
                      <a:prstDash val="solid"/>
                      <a:round/>
                      <a:headEnd type="none" w="med" len="med"/>
                      <a:tailEnd type="none" w="med" len="med"/>
                    </a:lnT>
                    <a:lnB w="28575" cap="flat" cmpd="sng" algn="ctr">
                      <a:solidFill>
                        <a:srgbClr val="FF99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834246F7-3DE8-33FD-7F08-13FAADADFED8}"/>
              </a:ext>
            </a:extLst>
          </p:cNvPr>
          <p:cNvSpPr txBox="1"/>
          <p:nvPr/>
        </p:nvSpPr>
        <p:spPr>
          <a:xfrm>
            <a:off x="345140" y="2914325"/>
            <a:ext cx="11501717" cy="3277820"/>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Um texto não se compõe de apenas um “autor(a)” ou “escritor(a)”, mas de diferentes discursos, de falas que se juntam para compor um todo textual.</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Na reportagem, a “voz” do repórter predomina e não precisa ser destacada. Mas, há diferentes vozes presentes no texto. O uso de aspas é algo frequente nas reportagens. Esse uso pode ser verificado nos dois trechos a seguir.</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1) “Eu presumi que Austin tivesse chegado muito mais rápido do que realmente chegou", disse ela.”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2) “Ele [o caiaque] começou a virar, e em seguida eu perdi um remo e soube que estava em perigo", lembrou ele.”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Com base na leitura feita, e considerando os trechos apresentados, explique qual é a função do uso das aspas nessa reportagem.</a:t>
            </a:r>
          </a:p>
        </p:txBody>
      </p:sp>
    </p:spTree>
    <p:extLst>
      <p:ext uri="{BB962C8B-B14F-4D97-AF65-F5344CB8AC3E}">
        <p14:creationId xmlns:p14="http://schemas.microsoft.com/office/powerpoint/2010/main" val="29666645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785AB19-9B09-55E6-6FA3-1B7AC91B676F}"/>
              </a:ext>
            </a:extLst>
          </p:cNvPr>
          <p:cNvSpPr txBox="1"/>
          <p:nvPr/>
        </p:nvSpPr>
        <p:spPr>
          <a:xfrm>
            <a:off x="304800" y="830017"/>
            <a:ext cx="11555506" cy="4343497"/>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12</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Nos dois fragmentos lidos, os usos de aspas são acompanhados por verbos de elocução. Quais são esses verbos no trecho 1 e no trecho 2? Qual é a função desses verbos na reportagem?</a:t>
            </a:r>
          </a:p>
          <a:p>
            <a:pPr algn="just">
              <a:lnSpc>
                <a:spcPct val="110000"/>
              </a:lnSpc>
            </a:pPr>
            <a:r>
              <a:rPr lang="pt-BR" sz="23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tabLst>
                <a:tab pos="457200" algn="l"/>
              </a:tabLs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Em reportagens, o jornalista pode apresentar a fala exata de uma pessoa, um resumo do que essa pessoa disse ou misturar a voz do narrador com a fala da personagem. Esses recursos, de apropriação textual (paráfrases, citações, discurso direto, indireto ou indireto livre), ajudam a dar credibilidade, transmitir emoção, aproximar o leitor e tornar o texto mais real e envolvente.</a:t>
            </a:r>
          </a:p>
          <a:p>
            <a:pPr algn="just">
              <a:lnSpc>
                <a:spcPct val="110000"/>
              </a:lnSpc>
              <a:tabLst>
                <a:tab pos="45720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Na reportagem “</a:t>
            </a:r>
            <a:r>
              <a:rPr lang="pt-BR" sz="2300" i="1" dirty="0">
                <a:effectLst/>
                <a:latin typeface="Arial Narrow" panose="020B0606020202030204" pitchFamily="34" charset="0"/>
                <a:ea typeface="Aptos" panose="020B0004020202020204" pitchFamily="34" charset="0"/>
                <a:cs typeface="Times New Roman" panose="02020603050405020304" pitchFamily="18" charset="0"/>
              </a:rPr>
              <a:t>'Não acho que sou herói': o menino que nadou de forma 'sobre-humana' por 4 horas para salvar a mãe e os irmãos”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há alguns desses recursos de apropriação textual? Cite alguns.</a:t>
            </a:r>
          </a:p>
          <a:p>
            <a:pPr algn="just">
              <a:lnSpc>
                <a:spcPct val="110000"/>
              </a:lnSpc>
              <a:tabLst>
                <a:tab pos="45720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0000"/>
              </a:lnSpc>
              <a:tabLst>
                <a:tab pos="45720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Transcreva do texto um exemplo de citação.</a:t>
            </a:r>
          </a:p>
        </p:txBody>
      </p:sp>
    </p:spTree>
    <p:extLst>
      <p:ext uri="{BB962C8B-B14F-4D97-AF65-F5344CB8AC3E}">
        <p14:creationId xmlns:p14="http://schemas.microsoft.com/office/powerpoint/2010/main" val="41386726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590042842"/>
              </p:ext>
            </p:extLst>
          </p:nvPr>
        </p:nvGraphicFramePr>
        <p:xfrm>
          <a:off x="345138" y="1298227"/>
          <a:ext cx="11501717" cy="16916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Fato ou opinião?</a:t>
                      </a:r>
                    </a:p>
                    <a:p>
                      <a:r>
                        <a:rPr lang="pt-BR" sz="2300" b="1" kern="1200" dirty="0">
                          <a:solidFill>
                            <a:schemeClr val="tx1"/>
                          </a:solidFill>
                          <a:effectLst/>
                          <a:latin typeface="Arial Narrow" panose="020B0606020202030204" pitchFamily="34" charset="0"/>
                          <a:ea typeface="+mn-ea"/>
                          <a:cs typeface="+mn-cs"/>
                        </a:rPr>
                        <a:t>Fato </a:t>
                      </a:r>
                      <a:r>
                        <a:rPr lang="pt-BR" sz="2300" b="0" kern="1200" dirty="0">
                          <a:solidFill>
                            <a:schemeClr val="tx1"/>
                          </a:solidFill>
                          <a:effectLst/>
                          <a:latin typeface="Arial Narrow" panose="020B0606020202030204" pitchFamily="34" charset="0"/>
                          <a:ea typeface="+mn-ea"/>
                          <a:cs typeface="+mn-cs"/>
                        </a:rPr>
                        <a:t>é algo objetivo, real que aconteceu. São informações verdadeiras.</a:t>
                      </a:r>
                    </a:p>
                    <a:p>
                      <a:pPr algn="just"/>
                      <a:r>
                        <a:rPr lang="pt-BR" sz="2300" b="1" kern="1200" dirty="0">
                          <a:solidFill>
                            <a:schemeClr val="tx1"/>
                          </a:solidFill>
                          <a:effectLst/>
                          <a:latin typeface="Arial Narrow" panose="020B0606020202030204" pitchFamily="34" charset="0"/>
                          <a:ea typeface="+mn-ea"/>
                          <a:cs typeface="+mn-cs"/>
                        </a:rPr>
                        <a:t>Opinião </a:t>
                      </a:r>
                      <a:r>
                        <a:rPr lang="pt-BR" sz="2300" b="0" kern="1200" dirty="0">
                          <a:solidFill>
                            <a:schemeClr val="tx1"/>
                          </a:solidFill>
                          <a:effectLst/>
                          <a:latin typeface="Arial Narrow" panose="020B0606020202030204" pitchFamily="34" charset="0"/>
                          <a:ea typeface="+mn-ea"/>
                          <a:cs typeface="+mn-cs"/>
                        </a:rPr>
                        <a:t>é a ideia de alguém sobre algo ou alguém e, portanto, trata-se de algo subjetivo, ou seja, é um julgamento.</a:t>
                      </a:r>
                    </a:p>
                    <a:p>
                      <a:pPr algn="r"/>
                      <a:r>
                        <a:rPr lang="pt-BR" sz="1300" b="0" kern="1200" dirty="0">
                          <a:solidFill>
                            <a:schemeClr val="tx1"/>
                          </a:solidFill>
                          <a:effectLst/>
                          <a:latin typeface="Arial Narrow" panose="020B0606020202030204" pitchFamily="34" charset="0"/>
                          <a:ea typeface="+mn-ea"/>
                          <a:cs typeface="+mn-cs"/>
                        </a:rPr>
                        <a:t>Disponível em: https://www.institutoclaro.org.br/educacao/para-aprender/roteiros-de-estudo/estudar-em-casa-diferenca-entre-fato-e-opiniao/ Acesso em: 15 maio 2026. Adaptado.</a:t>
                      </a:r>
                      <a:endParaRPr lang="pt-BR" sz="1300" b="0" i="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3723FA8-035F-9586-C955-B968B65BC34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38" y="427065"/>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8CC9A907-78A3-1136-7ED2-A7256A27BB67}"/>
              </a:ext>
            </a:extLst>
          </p:cNvPr>
          <p:cNvSpPr txBox="1"/>
          <p:nvPr/>
        </p:nvSpPr>
        <p:spPr>
          <a:xfrm>
            <a:off x="345138" y="3175970"/>
            <a:ext cx="11501717" cy="343170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14</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reportagem é um gênero predominantemente informativo, portanto, os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fatos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aparecem em maior quantidade e as opini</a:t>
            </a:r>
            <a:r>
              <a:rPr lang="pt-BR" sz="2300" dirty="0">
                <a:effectLst/>
                <a:latin typeface="Arial Narrow" panose="020B0606020202030204" pitchFamily="34" charset="0"/>
                <a:ea typeface="Aptos" panose="020B0004020202020204" pitchFamily="34" charset="0"/>
                <a:cs typeface="Arial Narrow" panose="020B0606020202030204" pitchFamily="34" charset="0"/>
              </a:rPr>
              <a:t>õ</a:t>
            </a:r>
            <a:r>
              <a:rPr lang="pt-BR" sz="2300" dirty="0">
                <a:effectLst/>
                <a:latin typeface="Arial Narrow" panose="020B0606020202030204" pitchFamily="34" charset="0"/>
                <a:ea typeface="Aptos" panose="020B0004020202020204" pitchFamily="34" charset="0"/>
                <a:cs typeface="Times New Roman" panose="02020603050405020304" pitchFamily="18" charset="0"/>
              </a:rPr>
              <a:t>es geralmente aparecem nas falas de especialistas, entrevistados ou testemunhas. Leia os trechos, a seguir, e identifique-os se são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Fato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(F) ou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Opinião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O)</a:t>
            </a:r>
          </a:p>
          <a:p>
            <a:pPr algn="just"/>
            <a:r>
              <a:rPr lang="pt-BR" sz="8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t>
            </a:r>
            <a:r>
              <a:rPr lang="pt-BR" sz="2300" spc="10" dirty="0">
                <a:effectLst/>
                <a:latin typeface="Arial Narrow" panose="020B0606020202030204" pitchFamily="34" charset="0"/>
                <a:ea typeface="Aptos" panose="020B0004020202020204" pitchFamily="34" charset="0"/>
                <a:cs typeface="Helvetica" panose="020B0604020202020204" pitchFamily="34" charset="0"/>
              </a:rPr>
              <a:t>“</a:t>
            </a:r>
            <a:r>
              <a:rPr lang="pt-BR" sz="2300" dirty="0">
                <a:effectLst/>
                <a:latin typeface="Arial Narrow" panose="020B0606020202030204" pitchFamily="34" charset="0"/>
                <a:ea typeface="Times New Roman" panose="02020603050405020304" pitchFamily="18" charset="0"/>
                <a:cs typeface="Arial" panose="020B0604020202020204" pitchFamily="34" charset="0"/>
              </a:rPr>
              <a:t>O menino Austin </a:t>
            </a:r>
            <a:r>
              <a:rPr lang="pt-BR" sz="2300" dirty="0" err="1">
                <a:effectLst/>
                <a:latin typeface="Arial Narrow" panose="020B0606020202030204" pitchFamily="34" charset="0"/>
                <a:ea typeface="Times New Roman" panose="02020603050405020304" pitchFamily="18" charset="0"/>
                <a:cs typeface="Arial" panose="020B0604020202020204" pitchFamily="34" charset="0"/>
              </a:rPr>
              <a:t>Appelbee</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de 13 anos, nadou por cerca de 4 horas para buscar ajuda.</a:t>
            </a:r>
            <a:r>
              <a:rPr lang="pt-BR" sz="2300" spc="10" dirty="0">
                <a:effectLst/>
                <a:latin typeface="Arial Narrow" panose="020B0606020202030204" pitchFamily="34" charset="0"/>
                <a:ea typeface="Aptos" panose="020B0004020202020204" pitchFamily="34" charset="0"/>
                <a:cs typeface="Helvetica"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spc="10" dirty="0">
                <a:effectLst/>
                <a:latin typeface="Arial Narrow" panose="020B0606020202030204" pitchFamily="34" charset="0"/>
                <a:ea typeface="Aptos" panose="020B0004020202020204" pitchFamily="34" charset="0"/>
                <a:cs typeface="Helvetica" panose="020B0604020202020204" pitchFamily="34" charset="0"/>
              </a:rPr>
              <a:t>(    ) “...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sua determinação e coragem acabaram salvando a vida de sua mãe e irmãos</a:t>
            </a:r>
            <a:r>
              <a:rPr lang="pt-BR" sz="2300" spc="10" dirty="0">
                <a:effectLst/>
                <a:latin typeface="Arial Narrow" panose="020B0606020202030204" pitchFamily="34" charset="0"/>
                <a:ea typeface="Aptos" panose="020B0004020202020204" pitchFamily="34" charset="0"/>
                <a:cs typeface="Helvetica"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spc="10" dirty="0">
                <a:solidFill>
                  <a:srgbClr val="262626"/>
                </a:solidFill>
                <a:effectLst/>
                <a:latin typeface="Arial Narrow" panose="020B0606020202030204" pitchFamily="34" charset="0"/>
                <a:ea typeface="Aptos" panose="020B0004020202020204" pitchFamily="34" charset="0"/>
                <a:cs typeface="Helvetica" panose="020B0604020202020204" pitchFamily="34" charset="0"/>
              </a:rPr>
              <a:t>“</a:t>
            </a:r>
            <a:r>
              <a:rPr lang="pt-BR" sz="2300" dirty="0">
                <a:effectLst/>
                <a:latin typeface="Arial Narrow" panose="020B0606020202030204" pitchFamily="34" charset="0"/>
                <a:ea typeface="Aptos" panose="020B0004020202020204" pitchFamily="34" charset="0"/>
                <a:cs typeface="Times New Roman" panose="02020603050405020304" pitchFamily="18" charset="0"/>
              </a:rPr>
              <a:t>Eu presumi que Austin não tivesse sobrevivido”, disse Joanne,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spc="10" dirty="0">
                <a:solidFill>
                  <a:srgbClr val="262626"/>
                </a:solidFill>
                <a:effectLst/>
                <a:latin typeface="Arial Narrow" panose="020B0606020202030204" pitchFamily="34" charset="0"/>
                <a:ea typeface="Aptos" panose="020B0004020202020204" pitchFamily="34" charset="0"/>
                <a:cs typeface="Helvetica" panose="020B0604020202020204" pitchFamily="34" charset="0"/>
              </a:rPr>
              <a:t>(    ) “...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mas antes disso estava brincando com duas pranchas de stand-</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up</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paddle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 um caiaque na parte rasa da praia</a:t>
            </a:r>
            <a:r>
              <a:rPr lang="pt-BR" sz="2300" spc="10" dirty="0">
                <a:effectLst/>
                <a:latin typeface="Arial Narrow" panose="020B0606020202030204" pitchFamily="34" charset="0"/>
                <a:ea typeface="Aptos" panose="020B0004020202020204" pitchFamily="34" charset="0"/>
                <a:cs typeface="Helvetica"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spc="10" dirty="0">
                <a:solidFill>
                  <a:srgbClr val="262626"/>
                </a:solidFill>
                <a:effectLst/>
                <a:latin typeface="Arial Narrow" panose="020B0606020202030204" pitchFamily="34" charset="0"/>
                <a:ea typeface="Aptos" panose="020B0004020202020204" pitchFamily="34" charset="0"/>
                <a:cs typeface="Helvetica" panose="020B0604020202020204" pitchFamily="34" charset="0"/>
              </a:rPr>
              <a:t>(    )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De volta à terra firme, eles foram atendidos no hospital por ferimentos leves</a:t>
            </a:r>
            <a:r>
              <a:rPr lang="pt-BR" sz="2300" spc="10" dirty="0">
                <a:solidFill>
                  <a:srgbClr val="262626"/>
                </a:solidFill>
                <a:effectLst/>
                <a:latin typeface="Arial Narrow" panose="020B0606020202030204" pitchFamily="34" charset="0"/>
                <a:ea typeface="Aptos" panose="020B0004020202020204" pitchFamily="34" charset="0"/>
                <a:cs typeface="Helvetica"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211095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4086734348"/>
              </p:ext>
            </p:extLst>
          </p:nvPr>
        </p:nvGraphicFramePr>
        <p:xfrm>
          <a:off x="345138" y="1558203"/>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fontAlgn="base"/>
                      <a:r>
                        <a:rPr lang="pt-BR" sz="2300" b="1" kern="1200" dirty="0">
                          <a:solidFill>
                            <a:schemeClr val="tx1"/>
                          </a:solidFill>
                          <a:effectLst/>
                          <a:latin typeface="Arial Narrow" panose="020B0606020202030204" pitchFamily="34" charset="0"/>
                          <a:ea typeface="+mn-ea"/>
                          <a:cs typeface="+mn-cs"/>
                        </a:rPr>
                        <a:t>Os modalizadores do discurso em reportagens</a:t>
                      </a:r>
                    </a:p>
                    <a:p>
                      <a:pPr marL="0" indent="538163" algn="just" fontAlgn="base"/>
                      <a:r>
                        <a:rPr lang="pt-BR" sz="2300" b="0" kern="1200" dirty="0">
                          <a:solidFill>
                            <a:schemeClr val="tx1"/>
                          </a:solidFill>
                          <a:effectLst/>
                          <a:latin typeface="Arial Narrow" panose="020B0606020202030204" pitchFamily="34" charset="0"/>
                          <a:ea typeface="+mn-ea"/>
                          <a:cs typeface="+mn-cs"/>
                        </a:rPr>
                        <a:t>Os</a:t>
                      </a:r>
                      <a:r>
                        <a:rPr lang="pt-BR" sz="2300" b="1" kern="1200" dirty="0">
                          <a:solidFill>
                            <a:schemeClr val="tx1"/>
                          </a:solidFill>
                          <a:effectLst/>
                          <a:latin typeface="Arial Narrow" panose="020B0606020202030204" pitchFamily="34" charset="0"/>
                          <a:ea typeface="+mn-ea"/>
                          <a:cs typeface="+mn-cs"/>
                        </a:rPr>
                        <a:t> modalizadores do discurso em reportagens </a:t>
                      </a:r>
                      <a:r>
                        <a:rPr lang="pt-BR" sz="2300" b="0" kern="1200" dirty="0">
                          <a:solidFill>
                            <a:schemeClr val="tx1"/>
                          </a:solidFill>
                          <a:effectLst/>
                          <a:latin typeface="Arial Narrow" panose="020B0606020202030204" pitchFamily="34" charset="0"/>
                          <a:ea typeface="+mn-ea"/>
                          <a:cs typeface="+mn-cs"/>
                        </a:rPr>
                        <a:t>são recursos linguísticos (advérbios, adjetivos, verbos, pontuação) que revelam o posicionamento, a atitude ou o grau de certeza do jornalista em relação aos fatos relatados, indo além da simples exposição objetiva para influenciar o leitor e conferir argumentatividade.</a:t>
                      </a:r>
                    </a:p>
                    <a:p>
                      <a:pPr marL="0" indent="538163" algn="just" fontAlgn="base"/>
                      <a:r>
                        <a:rPr lang="pt-BR" sz="2300" b="0" kern="1200" dirty="0">
                          <a:solidFill>
                            <a:schemeClr val="tx1"/>
                          </a:solidFill>
                          <a:effectLst/>
                          <a:latin typeface="Arial Narrow" panose="020B0606020202030204" pitchFamily="34" charset="0"/>
                          <a:ea typeface="+mn-ea"/>
                          <a:cs typeface="+mn-cs"/>
                        </a:rPr>
                        <a:t>Alguns exemplos de elementos modalizadores: </a:t>
                      </a:r>
                      <a:r>
                        <a:rPr lang="pt-BR" sz="2300" b="1" kern="1200" dirty="0">
                          <a:solidFill>
                            <a:schemeClr val="tx1"/>
                          </a:solidFill>
                          <a:effectLst/>
                          <a:latin typeface="Arial Narrow" panose="020B0606020202030204" pitchFamily="34" charset="0"/>
                          <a:ea typeface="+mn-ea"/>
                          <a:cs typeface="+mn-cs"/>
                        </a:rPr>
                        <a:t>(Deônticos: </a:t>
                      </a:r>
                      <a:r>
                        <a:rPr lang="pt-BR" sz="2300" b="0" kern="1200" dirty="0">
                          <a:solidFill>
                            <a:schemeClr val="tx1"/>
                          </a:solidFill>
                          <a:effectLst/>
                          <a:latin typeface="Arial Narrow" panose="020B0606020202030204" pitchFamily="34" charset="0"/>
                          <a:ea typeface="+mn-ea"/>
                          <a:cs typeface="+mn-cs"/>
                        </a:rPr>
                        <a:t>mostram, principalmente, ideia de “obrigação”) - É imprescindível / É necessário / É de suma importância etc. (</a:t>
                      </a:r>
                      <a:r>
                        <a:rPr lang="pt-BR" sz="2300" b="1" kern="1200" dirty="0">
                          <a:solidFill>
                            <a:schemeClr val="tx1"/>
                          </a:solidFill>
                          <a:effectLst/>
                          <a:latin typeface="Arial Narrow" panose="020B0606020202030204" pitchFamily="34" charset="0"/>
                          <a:ea typeface="+mn-ea"/>
                          <a:cs typeface="+mn-cs"/>
                        </a:rPr>
                        <a:t>Lógicos: </a:t>
                      </a:r>
                      <a:r>
                        <a:rPr lang="pt-BR" sz="2300" b="0" kern="1200" dirty="0">
                          <a:solidFill>
                            <a:schemeClr val="tx1"/>
                          </a:solidFill>
                          <a:effectLst/>
                          <a:latin typeface="Arial Narrow" panose="020B0606020202030204" pitchFamily="34" charset="0"/>
                          <a:ea typeface="+mn-ea"/>
                          <a:cs typeface="+mn-cs"/>
                        </a:rPr>
                        <a:t>mostram, principalmente, ideia de “certeza do fato concreto”) - É notório / Em virtude disso / Diante do exposto / Com certeza. (</a:t>
                      </a:r>
                      <a:r>
                        <a:rPr lang="pt-BR" sz="2300" b="1" kern="1200" dirty="0">
                          <a:solidFill>
                            <a:schemeClr val="tx1"/>
                          </a:solidFill>
                          <a:effectLst/>
                          <a:latin typeface="Arial Narrow" panose="020B0606020202030204" pitchFamily="34" charset="0"/>
                          <a:ea typeface="+mn-ea"/>
                          <a:cs typeface="+mn-cs"/>
                        </a:rPr>
                        <a:t>Apreciativos: </a:t>
                      </a:r>
                      <a:r>
                        <a:rPr lang="pt-BR" sz="2300" b="0" kern="1200" dirty="0">
                          <a:solidFill>
                            <a:schemeClr val="tx1"/>
                          </a:solidFill>
                          <a:effectLst/>
                          <a:latin typeface="Arial Narrow" panose="020B0606020202030204" pitchFamily="34" charset="0"/>
                          <a:ea typeface="+mn-ea"/>
                          <a:cs typeface="+mn-cs"/>
                        </a:rPr>
                        <a:t>mostram, principalmente, ideia de “subjetividade”) - Felizmente / Infelizmente / Tristemente etc. (</a:t>
                      </a:r>
                      <a:r>
                        <a:rPr lang="pt-BR" sz="2300" b="1" kern="1200" dirty="0">
                          <a:solidFill>
                            <a:schemeClr val="tx1"/>
                          </a:solidFill>
                          <a:effectLst/>
                          <a:latin typeface="Arial Narrow" panose="020B0606020202030204" pitchFamily="34" charset="0"/>
                          <a:ea typeface="+mn-ea"/>
                          <a:cs typeface="+mn-cs"/>
                        </a:rPr>
                        <a:t>Pragmáticos: </a:t>
                      </a:r>
                      <a:r>
                        <a:rPr lang="pt-BR" sz="2300" b="0" kern="1200" dirty="0">
                          <a:solidFill>
                            <a:schemeClr val="tx1"/>
                          </a:solidFill>
                          <a:effectLst/>
                          <a:latin typeface="Arial Narrow" panose="020B0606020202030204" pitchFamily="34" charset="0"/>
                          <a:ea typeface="+mn-ea"/>
                          <a:cs typeface="+mn-cs"/>
                        </a:rPr>
                        <a:t>mostram, principalmente, “intenções, razões e capacidades de ação”) - Que dizem a respeito / Afirmam que / Como propõe / Explicou etc.</a:t>
                      </a:r>
                    </a:p>
                    <a:p>
                      <a:pPr marL="0" indent="538163" algn="just" fontAlgn="base"/>
                      <a:r>
                        <a:rPr lang="pt-BR" sz="2300" b="0" kern="1200" dirty="0">
                          <a:solidFill>
                            <a:schemeClr val="tx1"/>
                          </a:solidFill>
                          <a:effectLst/>
                          <a:latin typeface="Arial Narrow" panose="020B0606020202030204" pitchFamily="34" charset="0"/>
                          <a:ea typeface="+mn-ea"/>
                          <a:cs typeface="+mn-cs"/>
                        </a:rPr>
                        <a:t>A modalização é fundamental para a construção de sentidos, pois permite ao autor controlar a forma como sua mensagem é recebida, seja tornando-a mais firme, mais hesitante ou mais emotiva.</a:t>
                      </a:r>
                      <a:endParaRPr lang="pt-BR" sz="2300" b="0" i="0" kern="1200" dirty="0">
                        <a:solidFill>
                          <a:schemeClr val="tx1"/>
                        </a:solidFill>
                        <a:effectLst/>
                        <a:latin typeface="Arial Narrow" panose="020B0606020202030204" pitchFamily="34" charset="0"/>
                        <a:ea typeface="+mn-ea"/>
                        <a:cs typeface="+mn-cs"/>
                      </a:endParaRPr>
                    </a:p>
                  </a:txBody>
                  <a:tcPr>
                    <a:lnL w="28575" cap="flat" cmpd="sng" algn="ctr">
                      <a:solidFill>
                        <a:srgbClr val="FFCE33"/>
                      </a:solidFill>
                      <a:prstDash val="solid"/>
                      <a:round/>
                      <a:headEnd type="none" w="med" len="med"/>
                      <a:tailEnd type="none" w="med" len="med"/>
                    </a:lnL>
                    <a:lnR w="28575" cap="flat" cmpd="sng" algn="ctr">
                      <a:solidFill>
                        <a:srgbClr val="FFCE33"/>
                      </a:solidFill>
                      <a:prstDash val="solid"/>
                      <a:round/>
                      <a:headEnd type="none" w="med" len="med"/>
                      <a:tailEnd type="none" w="med" len="med"/>
                    </a:lnR>
                    <a:lnT w="28575" cap="flat" cmpd="sng" algn="ctr">
                      <a:solidFill>
                        <a:srgbClr val="FFCE33"/>
                      </a:solidFill>
                      <a:prstDash val="solid"/>
                      <a:round/>
                      <a:headEnd type="none" w="med" len="med"/>
                      <a:tailEnd type="none" w="med" len="med"/>
                    </a:lnT>
                    <a:lnB w="28575" cap="flat" cmpd="sng" algn="ctr">
                      <a:solidFill>
                        <a:srgbClr val="FFCE33"/>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3723FA8-035F-9586-C955-B968B65BC34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38" y="651597"/>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23000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4C568AE-C6D9-F43C-BE29-218FE7A4BE29}"/>
              </a:ext>
            </a:extLst>
          </p:cNvPr>
          <p:cNvSpPr txBox="1"/>
          <p:nvPr/>
        </p:nvSpPr>
        <p:spPr>
          <a:xfrm>
            <a:off x="331694" y="799908"/>
            <a:ext cx="11528612" cy="1862048"/>
          </a:xfrm>
          <a:prstGeom prst="rect">
            <a:avLst/>
          </a:prstGeom>
          <a:noFill/>
        </p:spPr>
        <p:txBody>
          <a:bodyPr wrap="square">
            <a:spAutoFit/>
          </a:bodyPr>
          <a:lstStyle/>
          <a:p>
            <a:pPr algn="just">
              <a:tabLst>
                <a:tab pos="270510" algn="l"/>
              </a:tabLst>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15</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algum modo, o autor revela alguma atitude relativa ao conteúdo daquilo que ele enuncia e mesmo de forma “encoberta”, deixa posicionamentos sugeridos, subentendidos para influenciar o leitor. E nessas situações comunicativas, há intenções de evidenciar, “certeza”, “dúvida”, “possibilidade”, “obrigatoriedade”, “proibição”, algum “sentimento” entre outros. No trecho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Eu</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b="1" u="sng" kern="100" dirty="0">
                <a:effectLst/>
                <a:latin typeface="Arial Narrow" panose="020B0606020202030204" pitchFamily="34" charset="0"/>
                <a:ea typeface="Aptos" panose="020B0004020202020204" pitchFamily="34" charset="0"/>
                <a:cs typeface="Times New Roman" panose="02020603050405020304" pitchFamily="18" charset="0"/>
              </a:rPr>
              <a:t>presumi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que Austin não tivesse sobrevivido”, disse Joanne</a:t>
            </a: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na palavra destacada predomina uma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2527C848-F463-4AE8-619E-1368AE8A6941}"/>
              </a:ext>
            </a:extLst>
          </p:cNvPr>
          <p:cNvGraphicFramePr>
            <a:graphicFrameLocks noGrp="1"/>
          </p:cNvGraphicFramePr>
          <p:nvPr>
            <p:extLst>
              <p:ext uri="{D42A27DB-BD31-4B8C-83A1-F6EECF244321}">
                <p14:modId xmlns:p14="http://schemas.microsoft.com/office/powerpoint/2010/main" val="3175644505"/>
              </p:ext>
            </p:extLst>
          </p:nvPr>
        </p:nvGraphicFramePr>
        <p:xfrm>
          <a:off x="331694" y="2661956"/>
          <a:ext cx="11528611" cy="350520"/>
        </p:xfrm>
        <a:graphic>
          <a:graphicData uri="http://schemas.openxmlformats.org/drawingml/2006/table">
            <a:tbl>
              <a:tblPr firstRow="1" firstCol="1" bandRow="1">
                <a:tableStyleId>{5C22544A-7EE6-4342-B048-85BDC9FD1C3A}</a:tableStyleId>
              </a:tblPr>
              <a:tblGrid>
                <a:gridCol w="3845069">
                  <a:extLst>
                    <a:ext uri="{9D8B030D-6E8A-4147-A177-3AD203B41FA5}">
                      <a16:colId xmlns:a16="http://schemas.microsoft.com/office/drawing/2014/main" val="2892122483"/>
                    </a:ext>
                  </a:extLst>
                </a:gridCol>
                <a:gridCol w="3838473">
                  <a:extLst>
                    <a:ext uri="{9D8B030D-6E8A-4147-A177-3AD203B41FA5}">
                      <a16:colId xmlns:a16="http://schemas.microsoft.com/office/drawing/2014/main" val="3894891302"/>
                    </a:ext>
                  </a:extLst>
                </a:gridCol>
                <a:gridCol w="3845069">
                  <a:extLst>
                    <a:ext uri="{9D8B030D-6E8A-4147-A177-3AD203B41FA5}">
                      <a16:colId xmlns:a16="http://schemas.microsoft.com/office/drawing/2014/main" val="1503495895"/>
                    </a:ext>
                  </a:extLst>
                </a:gridCol>
              </a:tblGrid>
              <a:tr h="0">
                <a:tc>
                  <a:txBody>
                    <a:bodyPr/>
                    <a:lstStyle/>
                    <a:p>
                      <a:pPr algn="just">
                        <a:lnSpc>
                          <a:spcPct val="100000"/>
                        </a:lnSpc>
                        <a:tabLst>
                          <a:tab pos="270510" algn="l"/>
                        </a:tabLst>
                      </a:pPr>
                      <a:r>
                        <a:rPr lang="pt-BR" sz="2300" b="0" kern="100" dirty="0">
                          <a:solidFill>
                            <a:schemeClr val="tx1"/>
                          </a:solidFill>
                          <a:effectLst/>
                          <a:latin typeface="Arial Narrow" panose="020B0606020202030204" pitchFamily="34" charset="0"/>
                        </a:rPr>
                        <a:t>(    ) incerteza</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00000"/>
                        </a:lnSpc>
                        <a:tabLst>
                          <a:tab pos="270510" algn="l"/>
                        </a:tabLst>
                      </a:pPr>
                      <a:r>
                        <a:rPr lang="pt-BR" sz="2300" b="0" kern="100" dirty="0">
                          <a:solidFill>
                            <a:schemeClr val="tx1"/>
                          </a:solidFill>
                          <a:effectLst/>
                          <a:latin typeface="Arial Narrow" panose="020B0606020202030204" pitchFamily="34" charset="0"/>
                        </a:rPr>
                        <a:t>(    ) possibilidade</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00000"/>
                        </a:lnSpc>
                        <a:tabLst>
                          <a:tab pos="270510" algn="l"/>
                        </a:tabLst>
                      </a:pPr>
                      <a:r>
                        <a:rPr lang="pt-BR" sz="2300" b="0" kern="100" dirty="0">
                          <a:solidFill>
                            <a:schemeClr val="tx1"/>
                          </a:solidFill>
                          <a:effectLst/>
                          <a:latin typeface="Arial Narrow" panose="020B0606020202030204" pitchFamily="34" charset="0"/>
                        </a:rPr>
                        <a:t>(     ) necessidade</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1478251"/>
                  </a:ext>
                </a:extLst>
              </a:tr>
            </a:tbl>
          </a:graphicData>
        </a:graphic>
      </p:graphicFrame>
      <p:sp>
        <p:nvSpPr>
          <p:cNvPr id="8" name="CaixaDeTexto 7">
            <a:extLst>
              <a:ext uri="{FF2B5EF4-FFF2-40B4-BE49-F238E27FC236}">
                <a16:creationId xmlns:a16="http://schemas.microsoft.com/office/drawing/2014/main" id="{5B5E3ED0-F867-53A4-4605-157B21FF795F}"/>
              </a:ext>
            </a:extLst>
          </p:cNvPr>
          <p:cNvSpPr txBox="1"/>
          <p:nvPr/>
        </p:nvSpPr>
        <p:spPr>
          <a:xfrm>
            <a:off x="331693" y="3429000"/>
            <a:ext cx="11528611" cy="2215991"/>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16</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 trecho “Então, ele teve outro pensamento: sua família "ainda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pode estar</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viva lá fora...”, a palavra destacada expressa uma</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(A) certeza.</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(B) proibição.</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(C) julgamento.</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(D) possibilidade.</a:t>
            </a:r>
          </a:p>
        </p:txBody>
      </p:sp>
    </p:spTree>
    <p:extLst>
      <p:ext uri="{BB962C8B-B14F-4D97-AF65-F5344CB8AC3E}">
        <p14:creationId xmlns:p14="http://schemas.microsoft.com/office/powerpoint/2010/main" val="1228806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809321799"/>
              </p:ext>
            </p:extLst>
          </p:nvPr>
        </p:nvGraphicFramePr>
        <p:xfrm>
          <a:off x="345138" y="1404906"/>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uso dos elementos articuladores em reportagens jornalísticas</a:t>
                      </a:r>
                    </a:p>
                    <a:p>
                      <a:pPr marL="0" indent="538163" algn="just"/>
                      <a:r>
                        <a:rPr lang="pt-BR" sz="2300" b="0" kern="1200" dirty="0">
                          <a:solidFill>
                            <a:schemeClr val="tx1"/>
                          </a:solidFill>
                          <a:effectLst/>
                          <a:latin typeface="Arial Narrow" panose="020B0606020202030204" pitchFamily="34" charset="0"/>
                          <a:ea typeface="+mn-ea"/>
                          <a:cs typeface="+mn-cs"/>
                        </a:rPr>
                        <a:t>O uso de </a:t>
                      </a:r>
                      <a:r>
                        <a:rPr lang="pt-BR" sz="2300" b="1" kern="1200" dirty="0">
                          <a:solidFill>
                            <a:schemeClr val="tx1"/>
                          </a:solidFill>
                          <a:effectLst/>
                          <a:latin typeface="Arial Narrow" panose="020B0606020202030204" pitchFamily="34" charset="0"/>
                          <a:ea typeface="+mn-ea"/>
                          <a:cs typeface="+mn-cs"/>
                        </a:rPr>
                        <a:t>elementos articuladores em reportagens jornalísticas </a:t>
                      </a:r>
                      <a:r>
                        <a:rPr lang="pt-BR" sz="2300" b="0" kern="1200" dirty="0">
                          <a:solidFill>
                            <a:schemeClr val="tx1"/>
                          </a:solidFill>
                          <a:effectLst/>
                          <a:latin typeface="Arial Narrow" panose="020B0606020202030204" pitchFamily="34" charset="0"/>
                          <a:ea typeface="+mn-ea"/>
                          <a:cs typeface="+mn-cs"/>
                        </a:rPr>
                        <a:t>é essencial para garantir </a:t>
                      </a:r>
                      <a:r>
                        <a:rPr lang="pt-BR" sz="2300" b="1" kern="1200" dirty="0">
                          <a:solidFill>
                            <a:schemeClr val="tx1"/>
                          </a:solidFill>
                          <a:effectLst/>
                          <a:latin typeface="Arial Narrow" panose="020B0606020202030204" pitchFamily="34" charset="0"/>
                          <a:ea typeface="+mn-ea"/>
                          <a:cs typeface="+mn-cs"/>
                        </a:rPr>
                        <a:t>coerência, coesão e clareza </a:t>
                      </a:r>
                      <a:r>
                        <a:rPr lang="pt-BR" sz="2300" b="0" kern="1200" dirty="0">
                          <a:solidFill>
                            <a:schemeClr val="tx1"/>
                          </a:solidFill>
                          <a:effectLst/>
                          <a:latin typeface="Arial Narrow" panose="020B0606020202030204" pitchFamily="34" charset="0"/>
                          <a:ea typeface="+mn-ea"/>
                          <a:cs typeface="+mn-cs"/>
                        </a:rPr>
                        <a:t>no texto. Eles funcionam como “pontes” entre ideias, ajudando o leitor a compreender a sequência dos fatos, as relações entre informações e o ponto de vista apresentado. Os elementos articuladores são palavras ou expressões (também chamadas de conectivos) que ligam frases, períodos e parágrafos, estabelecendo relações de sentido.</a:t>
                      </a:r>
                    </a:p>
                    <a:p>
                      <a:pPr algn="just"/>
                      <a:r>
                        <a:rPr lang="pt-BR" sz="2300" b="1" kern="1200" dirty="0">
                          <a:solidFill>
                            <a:schemeClr val="tx1"/>
                          </a:solidFill>
                          <a:effectLst/>
                          <a:latin typeface="Arial Narrow" panose="020B0606020202030204" pitchFamily="34" charset="0"/>
                          <a:ea typeface="+mn-ea"/>
                          <a:cs typeface="+mn-cs"/>
                        </a:rPr>
                        <a:t>Organizar a informação: </a:t>
                      </a:r>
                      <a:r>
                        <a:rPr lang="pt-BR" sz="2300" b="0" i="1" kern="1200" dirty="0">
                          <a:solidFill>
                            <a:schemeClr val="tx1"/>
                          </a:solidFill>
                          <a:effectLst/>
                          <a:latin typeface="Arial Narrow" panose="020B0606020202030204" pitchFamily="34" charset="0"/>
                          <a:ea typeface="+mn-ea"/>
                          <a:cs typeface="+mn-cs"/>
                        </a:rPr>
                        <a:t>Primeiramente, em seguida, por fim, por um lado etc.</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Estabelecer relações de causa e consequência: </a:t>
                      </a:r>
                      <a:r>
                        <a:rPr lang="pt-BR" sz="2300" b="0" i="1" kern="1200" dirty="0">
                          <a:solidFill>
                            <a:schemeClr val="tx1"/>
                          </a:solidFill>
                          <a:effectLst/>
                          <a:latin typeface="Arial Narrow" panose="020B0606020202030204" pitchFamily="34" charset="0"/>
                          <a:ea typeface="+mn-ea"/>
                          <a:cs typeface="+mn-cs"/>
                        </a:rPr>
                        <a:t>Porque, devido a, por isso, como resultado etc.</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Indicar contraste ou oposição: </a:t>
                      </a:r>
                      <a:r>
                        <a:rPr lang="pt-BR" sz="2300" b="0" i="1" kern="1200" dirty="0">
                          <a:solidFill>
                            <a:schemeClr val="tx1"/>
                          </a:solidFill>
                          <a:effectLst/>
                          <a:latin typeface="Arial Narrow" panose="020B0606020202030204" pitchFamily="34" charset="0"/>
                          <a:ea typeface="+mn-ea"/>
                          <a:cs typeface="+mn-cs"/>
                        </a:rPr>
                        <a:t>Porém, no entanto, entretanto etc.</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Adicionar informações: </a:t>
                      </a:r>
                      <a:r>
                        <a:rPr lang="pt-BR" sz="2300" b="0" i="1" kern="1200" dirty="0">
                          <a:solidFill>
                            <a:schemeClr val="tx1"/>
                          </a:solidFill>
                          <a:effectLst/>
                          <a:latin typeface="Arial Narrow" panose="020B0606020202030204" pitchFamily="34" charset="0"/>
                          <a:ea typeface="+mn-ea"/>
                          <a:cs typeface="+mn-cs"/>
                        </a:rPr>
                        <a:t>Além disso, também, ainda etc.</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Marcar tempo e lugar: </a:t>
                      </a:r>
                      <a:r>
                        <a:rPr lang="pt-BR" sz="2300" b="0" i="1" kern="1200" dirty="0">
                          <a:solidFill>
                            <a:schemeClr val="tx1"/>
                          </a:solidFill>
                          <a:effectLst/>
                          <a:latin typeface="Arial Narrow" panose="020B0606020202030204" pitchFamily="34" charset="0"/>
                          <a:ea typeface="+mn-ea"/>
                          <a:cs typeface="+mn-cs"/>
                        </a:rPr>
                        <a:t>Ontem, atualmente, no Brasil, naquele dia etc.</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Introduzir explicações ou exemplos: </a:t>
                      </a:r>
                      <a:r>
                        <a:rPr lang="pt-BR" sz="2300" b="0" i="1" kern="1200" dirty="0">
                          <a:solidFill>
                            <a:schemeClr val="tx1"/>
                          </a:solidFill>
                          <a:effectLst/>
                          <a:latin typeface="Arial Narrow" panose="020B0606020202030204" pitchFamily="34" charset="0"/>
                          <a:ea typeface="+mn-ea"/>
                          <a:cs typeface="+mn-cs"/>
                        </a:rPr>
                        <a:t>Ou seja, por exemplo, isto é etc.</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Preparar conclusão: </a:t>
                      </a:r>
                      <a:r>
                        <a:rPr lang="pt-BR" sz="2300" b="0" i="1" kern="1200" dirty="0">
                          <a:solidFill>
                            <a:schemeClr val="tx1"/>
                          </a:solidFill>
                          <a:effectLst/>
                          <a:latin typeface="Arial Narrow" panose="020B0606020202030204" pitchFamily="34" charset="0"/>
                          <a:ea typeface="+mn-ea"/>
                          <a:cs typeface="+mn-cs"/>
                        </a:rPr>
                        <a:t>Assim; finalmente; para finalizar; por fim; enfim; em resumo etc.</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Conformidade: </a:t>
                      </a:r>
                      <a:r>
                        <a:rPr lang="pt-BR" sz="2300" b="0" i="1" kern="1200" dirty="0">
                          <a:solidFill>
                            <a:schemeClr val="tx1"/>
                          </a:solidFill>
                          <a:effectLst/>
                          <a:latin typeface="Arial Narrow" panose="020B0606020202030204" pitchFamily="34" charset="0"/>
                          <a:ea typeface="+mn-ea"/>
                          <a:cs typeface="+mn-cs"/>
                        </a:rPr>
                        <a:t>Conforme, como, segundo, de acordo com</a:t>
                      </a:r>
                      <a:r>
                        <a:rPr lang="pt-BR" sz="2300" b="0" kern="1200" dirty="0">
                          <a:solidFill>
                            <a:schemeClr val="tx1"/>
                          </a:solidFill>
                          <a:effectLst/>
                          <a:latin typeface="Arial Narrow" panose="020B0606020202030204" pitchFamily="34" charset="0"/>
                          <a:ea typeface="+mn-ea"/>
                          <a:cs typeface="+mn-cs"/>
                        </a:rPr>
                        <a:t> etc.</a:t>
                      </a:r>
                      <a:endParaRPr lang="pt-BR" sz="2300" b="0" i="0" kern="1200" dirty="0">
                        <a:solidFill>
                          <a:schemeClr val="tx1"/>
                        </a:solidFill>
                        <a:effectLst/>
                        <a:latin typeface="Arial Narrow" panose="020B0606020202030204" pitchFamily="34" charset="0"/>
                        <a:ea typeface="+mn-ea"/>
                        <a:cs typeface="+mn-cs"/>
                      </a:endParaRPr>
                    </a:p>
                  </a:txBody>
                  <a:tcPr>
                    <a:lnL w="38100" cap="flat" cmpd="sng" algn="ctr">
                      <a:solidFill>
                        <a:srgbClr val="FF66FF"/>
                      </a:solidFill>
                      <a:prstDash val="solid"/>
                      <a:round/>
                      <a:headEnd type="none" w="med" len="med"/>
                      <a:tailEnd type="none" w="med" len="med"/>
                    </a:lnL>
                    <a:lnR w="38100" cap="flat" cmpd="sng" algn="ctr">
                      <a:solidFill>
                        <a:srgbClr val="FF66FF"/>
                      </a:solidFill>
                      <a:prstDash val="solid"/>
                      <a:round/>
                      <a:headEnd type="none" w="med" len="med"/>
                      <a:tailEnd type="none" w="med" len="med"/>
                    </a:lnR>
                    <a:lnT w="38100" cap="flat" cmpd="sng" algn="ctr">
                      <a:solidFill>
                        <a:srgbClr val="FF66FF"/>
                      </a:solidFill>
                      <a:prstDash val="solid"/>
                      <a:round/>
                      <a:headEnd type="none" w="med" len="med"/>
                      <a:tailEnd type="none" w="med" len="med"/>
                    </a:lnT>
                    <a:lnB w="38100" cap="flat" cmpd="sng" algn="ctr">
                      <a:solidFill>
                        <a:srgbClr val="FF66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3723FA8-035F-9586-C955-B968B65BC34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38" y="454374"/>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271972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6E8C580-C309-D722-2475-BA0C5B6B5996}"/>
              </a:ext>
            </a:extLst>
          </p:cNvPr>
          <p:cNvSpPr txBox="1"/>
          <p:nvPr/>
        </p:nvSpPr>
        <p:spPr>
          <a:xfrm>
            <a:off x="331694" y="872509"/>
            <a:ext cx="11528612" cy="3277820"/>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17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Observe o seguinte trecho:</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Conforme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Joanne e as crianças se afastavam cada vez mais para o mar, as ondas ficavam cada vez maiores, tornando mais difícil se manterem nas pranchas,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visibilidade também piorava. Todos usavam coletes salva-vidas,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mas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não tinham comida nem água.”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Nas palavras destacadas, qual é a ideia que elas estabelecem, respectivamente?</a:t>
            </a:r>
          </a:p>
          <a:p>
            <a:r>
              <a:rPr lang="pt-BR" sz="23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solidFill>
                  <a:srgbClr val="000000"/>
                </a:solidFill>
                <a:effectLst/>
                <a:latin typeface="Arial Narrow" panose="020B0606020202030204" pitchFamily="34" charset="0"/>
                <a:ea typeface="Times New Roman" panose="02020603050405020304" pitchFamily="18" charset="0"/>
              </a:rPr>
              <a:t>18. </a:t>
            </a:r>
            <a:r>
              <a:rPr lang="pt-BR" sz="2300" dirty="0">
                <a:solidFill>
                  <a:srgbClr val="000000"/>
                </a:solidFill>
                <a:effectLst/>
                <a:latin typeface="Arial Narrow" panose="020B0606020202030204" pitchFamily="34" charset="0"/>
                <a:ea typeface="Times New Roman" panose="02020603050405020304" pitchFamily="18" charset="0"/>
              </a:rPr>
              <a:t>Algumas palavras e expressões (sinonímia) são utilizadas no texto para retomar ideias, reforçar um sentido ou até mesmo evitar repetição de palavras, contribuindo para a construção de sentidos do texto. No Texto I, quais palavras/expressões foram usadas para se referirem à </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Austin</a:t>
            </a:r>
            <a:r>
              <a:rPr lang="pt-BR" sz="2300" dirty="0">
                <a:solidFill>
                  <a:srgbClr val="000000"/>
                </a:solidFill>
                <a:effectLst/>
                <a:latin typeface="Arial Narrow" panose="020B0606020202030204" pitchFamily="34" charset="0"/>
                <a:ea typeface="Times New Roman" panose="02020603050405020304" pitchFamily="18" charset="0"/>
              </a:rPr>
              <a:t>?</a:t>
            </a:r>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42868190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71AF4B91-886A-4433-A006-EF96CD65BCBA}"/>
              </a:ext>
            </a:extLst>
          </p:cNvPr>
          <p:cNvSpPr txBox="1"/>
          <p:nvPr/>
        </p:nvSpPr>
        <p:spPr>
          <a:xfrm>
            <a:off x="385909" y="2906577"/>
            <a:ext cx="11438538" cy="2103525"/>
          </a:xfrm>
          <a:prstGeom prst="rect">
            <a:avLst/>
          </a:prstGeom>
          <a:solidFill>
            <a:schemeClr val="accent6">
              <a:lumMod val="20000"/>
              <a:lumOff val="80000"/>
            </a:schemeClr>
          </a:solidFill>
        </p:spPr>
        <p:txBody>
          <a:bodyPr wrap="square">
            <a:spAutoFit/>
          </a:bodyPr>
          <a:lstStyle/>
          <a:p>
            <a:pPr indent="538163" algn="just">
              <a:lnSpc>
                <a:spcPct val="11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Estudante, a análise comparativa de textos é uma estratégia de leitura cujo objetivo é comparar a linha de discussão realizada entre textos. Mesmo tratando do mesmo tema, os textos poderão pertencer a gêneros textuais diferentes e possuir discussões complementares ou divergentes acerca de um determinado tema ou informação. Vamos ver como isso acontece???</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281419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48A1B15-0777-B846-86BA-38A4472583A4}"/>
              </a:ext>
            </a:extLst>
          </p:cNvPr>
          <p:cNvSpPr txBox="1"/>
          <p:nvPr/>
        </p:nvSpPr>
        <p:spPr>
          <a:xfrm>
            <a:off x="358588" y="754763"/>
            <a:ext cx="11474823" cy="462499"/>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Dia Do Salva Vidas Homenageamos os Guardiões dos Mares Social Media PSD Editável">
            <a:extLst>
              <a:ext uri="{FF2B5EF4-FFF2-40B4-BE49-F238E27FC236}">
                <a16:creationId xmlns:a16="http://schemas.microsoft.com/office/drawing/2014/main" id="{6D8630DF-1646-CB2B-1B91-DF3AAAB238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0" t="5936" r="6265" b="7180"/>
          <a:stretch>
            <a:fillRect/>
          </a:stretch>
        </p:blipFill>
        <p:spPr bwMode="auto">
          <a:xfrm>
            <a:off x="3371945" y="1217262"/>
            <a:ext cx="5448110" cy="5020390"/>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3E345158-B764-E275-184E-0C95043EC439}"/>
              </a:ext>
            </a:extLst>
          </p:cNvPr>
          <p:cNvSpPr txBox="1"/>
          <p:nvPr/>
        </p:nvSpPr>
        <p:spPr>
          <a:xfrm>
            <a:off x="358588" y="6237652"/>
            <a:ext cx="11474823" cy="297133"/>
          </a:xfrm>
          <a:prstGeom prst="rect">
            <a:avLst/>
          </a:prstGeom>
          <a:noFill/>
        </p:spPr>
        <p:txBody>
          <a:bodyPr wrap="square">
            <a:spAutoFit/>
          </a:bodyPr>
          <a:lstStyle/>
          <a:p>
            <a:pPr algn="ct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https://img.cdndsgni.com/preview/12483576.jpg. Acesso em: 15 maio 2026.</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83709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1" y="875747"/>
            <a:ext cx="11537577" cy="5616922"/>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19</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Gêneros textuais são as diferentes formas de textos que usamos em situações de comunicação do nosso dia a dia. Eles são definidos por sua função social, ou seja, para atender a um objetivo comunicativo, como informar, instruir ou narrar.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Qual é o gênero do texto II “Dia do Salva vidas”?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15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15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Qual é a sua finalidade?</a:t>
            </a:r>
          </a:p>
          <a:p>
            <a:pPr algn="just"/>
            <a:r>
              <a:rPr lang="pt-BR" sz="2300" b="1" dirty="0">
                <a:solidFill>
                  <a:srgbClr val="EE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20</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 Campanha social, há vários recursos estilísticos que ajudam a chamar a atenção e reforçar a mensagem, tornando o texto atraente, fácil de entender e capaz de sensibilizar o público.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Quais elementos visuais (cores, imagem, disposição) são utilizados no cartaz (texto II)? Qual é o efeito desses elementos no leitor?</a:t>
            </a:r>
          </a:p>
          <a:p>
            <a:pPr algn="just"/>
            <a:r>
              <a:rPr lang="pt-BR" sz="15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De que forma a imagem complementa o texto do cartaz?</a:t>
            </a:r>
          </a:p>
          <a:p>
            <a:pPr algn="just"/>
            <a:endParaRPr lang="pt-BR" sz="15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O cartaz apresenta algum tipo de apelo emocional para chamar à atenção do leitor? Explique.</a:t>
            </a:r>
          </a:p>
          <a:p>
            <a:pPr algn="just"/>
            <a:r>
              <a:rPr lang="pt-BR" sz="15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Como o destaque tipográfico (tamanho e estilo das letras) contribui para a mensagem?</a:t>
            </a:r>
          </a:p>
        </p:txBody>
      </p:sp>
    </p:spTree>
    <p:extLst>
      <p:ext uri="{BB962C8B-B14F-4D97-AF65-F5344CB8AC3E}">
        <p14:creationId xmlns:p14="http://schemas.microsoft.com/office/powerpoint/2010/main" val="15784466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3985706"/>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Qual é a informação em comum entre o texto I (reportagem) e o texto II (campanha social)?</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A importância de salvar vidas.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A prática de esportes no mar.</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O turismo em praias.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O lazer em família.</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Arial" panose="020B0604020202020204" pitchFamily="34" charset="0"/>
              </a:rPr>
              <a:t>22</a:t>
            </a:r>
            <a:r>
              <a:rPr lang="pt-BR" sz="2300" dirty="0">
                <a:effectLst/>
                <a:latin typeface="Arial Narrow" panose="020B0606020202030204" pitchFamily="34" charset="0"/>
                <a:ea typeface="Aptos" panose="020B0004020202020204" pitchFamily="34" charset="0"/>
                <a:cs typeface="Arial" panose="020B0604020202020204" pitchFamily="34" charset="0"/>
              </a:rPr>
              <a:t>. Em relação ao tema abordado nesses textos, pode-se dizer que as ideias apresentadas são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(A) semelhantes, pois destacam a importância da coragem.</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(B) opostas, pois um fala de trabalho e outro de lazer.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(C) confusas, pois não apresentam tema definido.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(D) divergentes, sem relação entre si.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693619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255425"/>
            <a:ext cx="5514146" cy="1185193"/>
          </a:xfrm>
          <a:prstGeom prst="rect">
            <a:avLst/>
          </a:prstGeom>
          <a:noFill/>
          <a:ln>
            <a:noFill/>
          </a:ln>
        </p:spPr>
      </p:pic>
      <p:sp>
        <p:nvSpPr>
          <p:cNvPr id="5" name="CaixaDeTexto 4">
            <a:extLst>
              <a:ext uri="{FF2B5EF4-FFF2-40B4-BE49-F238E27FC236}">
                <a16:creationId xmlns:a16="http://schemas.microsoft.com/office/drawing/2014/main" id="{5C2B4FB8-159E-F639-256E-3715E02A1542}"/>
              </a:ext>
            </a:extLst>
          </p:cNvPr>
          <p:cNvSpPr txBox="1"/>
          <p:nvPr/>
        </p:nvSpPr>
        <p:spPr>
          <a:xfrm>
            <a:off x="349624" y="2350855"/>
            <a:ext cx="11492752" cy="462371"/>
          </a:xfrm>
          <a:prstGeom prst="rect">
            <a:avLst/>
          </a:prstGeom>
          <a:noFill/>
        </p:spPr>
        <p:txBody>
          <a:bodyPr wrap="square">
            <a:spAutoFit/>
          </a:bodyPr>
          <a:lstStyle/>
          <a:p>
            <a:pPr algn="just">
              <a:lnSpc>
                <a:spcPct val="110000"/>
              </a:lnSpc>
              <a:spcAft>
                <a:spcPts val="800"/>
              </a:spcAf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os textos a seguir. Vamos conversar sobre eles?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6.º ANO EF-LP-ORIENTAÇÕES PARA RECUPERAÇÃO-I ETAPA-2021.indd">
            <a:extLst>
              <a:ext uri="{FF2B5EF4-FFF2-40B4-BE49-F238E27FC236}">
                <a16:creationId xmlns:a16="http://schemas.microsoft.com/office/drawing/2014/main" id="{8258DFBE-4E7B-959F-38AD-AB47263A24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3995" y="3294455"/>
            <a:ext cx="4509123" cy="2801471"/>
          </a:xfrm>
          <a:prstGeom prst="rect">
            <a:avLst/>
          </a:prstGeom>
          <a:noFill/>
          <a:ln>
            <a:noFill/>
          </a:ln>
        </p:spPr>
      </p:pic>
      <p:sp>
        <p:nvSpPr>
          <p:cNvPr id="9" name="CaixaDeTexto 8">
            <a:extLst>
              <a:ext uri="{FF2B5EF4-FFF2-40B4-BE49-F238E27FC236}">
                <a16:creationId xmlns:a16="http://schemas.microsoft.com/office/drawing/2014/main" id="{FC0E675F-2186-9C6F-8BFF-1919005E99E1}"/>
              </a:ext>
            </a:extLst>
          </p:cNvPr>
          <p:cNvSpPr txBox="1"/>
          <p:nvPr/>
        </p:nvSpPr>
        <p:spPr>
          <a:xfrm>
            <a:off x="349624" y="2810058"/>
            <a:ext cx="5514146" cy="454420"/>
          </a:xfrm>
          <a:prstGeom prst="rect">
            <a:avLst/>
          </a:prstGeom>
          <a:noFill/>
        </p:spPr>
        <p:txBody>
          <a:bodyPr wrap="square">
            <a:spAutoFit/>
          </a:bodyPr>
          <a:lstStyle/>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DF815E92-7490-5DC9-A8AD-2D858EA5DC1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30580" y="3272429"/>
            <a:ext cx="4407425" cy="3007596"/>
          </a:xfrm>
          <a:prstGeom prst="rect">
            <a:avLst/>
          </a:prstGeom>
          <a:noFill/>
          <a:ln>
            <a:noFill/>
          </a:ln>
        </p:spPr>
      </p:pic>
      <p:sp>
        <p:nvSpPr>
          <p:cNvPr id="12" name="CaixaDeTexto 11">
            <a:extLst>
              <a:ext uri="{FF2B5EF4-FFF2-40B4-BE49-F238E27FC236}">
                <a16:creationId xmlns:a16="http://schemas.microsoft.com/office/drawing/2014/main" id="{CD4649D0-B892-9C6A-4208-4CDC877EAF75}"/>
              </a:ext>
            </a:extLst>
          </p:cNvPr>
          <p:cNvSpPr txBox="1"/>
          <p:nvPr/>
        </p:nvSpPr>
        <p:spPr>
          <a:xfrm>
            <a:off x="5748667" y="2810058"/>
            <a:ext cx="6096000" cy="454420"/>
          </a:xfrm>
          <a:prstGeom prst="rect">
            <a:avLst/>
          </a:prstGeom>
          <a:noFill/>
        </p:spPr>
        <p:txBody>
          <a:bodyPr wrap="square">
            <a:spAutoFit/>
          </a:bodyPr>
          <a:lstStyle/>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DD447756-C378-2282-5F47-9A29DDACDCF1}"/>
              </a:ext>
            </a:extLst>
          </p:cNvPr>
          <p:cNvSpPr txBox="1"/>
          <p:nvPr/>
        </p:nvSpPr>
        <p:spPr>
          <a:xfrm>
            <a:off x="349624" y="5964653"/>
            <a:ext cx="5113494" cy="692497"/>
          </a:xfrm>
          <a:prstGeom prst="rect">
            <a:avLst/>
          </a:prstGeom>
          <a:noFill/>
        </p:spPr>
        <p:txBody>
          <a:bodyPr wrap="square">
            <a:spAutoFit/>
          </a:bodyPr>
          <a:lstStyle/>
          <a:p>
            <a:pPr algn="ctr"/>
            <a:r>
              <a:rPr lang="pt-BR" sz="1300" kern="0" dirty="0">
                <a:effectLst/>
                <a:latin typeface="Arial Narrow" panose="020B0606020202030204" pitchFamily="34" charset="0"/>
                <a:ea typeface="Aptos" panose="020B0004020202020204" pitchFamily="34" charset="0"/>
                <a:cs typeface="Times New Roman" panose="02020603050405020304" pitchFamily="18" charset="0"/>
              </a:rPr>
              <a:t>Disponível em: https://encrypted-tbn0.gstatic.com/</a:t>
            </a:r>
            <a:r>
              <a:rPr lang="pt-BR" sz="1300" kern="0" dirty="0" err="1">
                <a:effectLst/>
                <a:latin typeface="Arial Narrow" panose="020B0606020202030204" pitchFamily="34" charset="0"/>
                <a:ea typeface="Aptos" panose="020B0004020202020204" pitchFamily="34" charset="0"/>
                <a:cs typeface="Times New Roman" panose="02020603050405020304" pitchFamily="18" charset="0"/>
              </a:rPr>
              <a:t>images?q</a:t>
            </a:r>
            <a:r>
              <a:rPr lang="pt-BR" sz="1300" kern="0" dirty="0">
                <a:effectLst/>
                <a:latin typeface="Arial Narrow" panose="020B0606020202030204" pitchFamily="34" charset="0"/>
                <a:ea typeface="Aptos" panose="020B0004020202020204" pitchFamily="34" charset="0"/>
                <a:cs typeface="Times New Roman" panose="02020603050405020304" pitchFamily="18" charset="0"/>
              </a:rPr>
              <a:t>=tbn:ANd9GcTlg2Oj7FyvChyAcb3FK-bm_KIt_LI2UYWBVA&amp;s. Acesso em 18 maio 2026.</a:t>
            </a:r>
            <a:endParaRPr lang="pt-BR" sz="1300" dirty="0"/>
          </a:p>
        </p:txBody>
      </p:sp>
      <p:sp>
        <p:nvSpPr>
          <p:cNvPr id="16" name="CaixaDeTexto 15">
            <a:extLst>
              <a:ext uri="{FF2B5EF4-FFF2-40B4-BE49-F238E27FC236}">
                <a16:creationId xmlns:a16="http://schemas.microsoft.com/office/drawing/2014/main" id="{02F42002-265B-7413-0AD6-E17299681486}"/>
              </a:ext>
            </a:extLst>
          </p:cNvPr>
          <p:cNvSpPr txBox="1"/>
          <p:nvPr/>
        </p:nvSpPr>
        <p:spPr>
          <a:xfrm>
            <a:off x="6468141" y="6164707"/>
            <a:ext cx="5374235" cy="492443"/>
          </a:xfrm>
          <a:prstGeom prst="rect">
            <a:avLst/>
          </a:prstGeom>
          <a:noFill/>
        </p:spPr>
        <p:txBody>
          <a:bodyPr wrap="square">
            <a:spAutoFit/>
          </a:bodyPr>
          <a:lstStyle/>
          <a:p>
            <a:pPr algn="ct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https://destaqueregional.jor.br/images/noticias/6152/2a20bfa6ee</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1300" kern="0" dirty="0">
                <a:effectLst/>
                <a:latin typeface="Arial Narrow" panose="020B0606020202030204" pitchFamily="34" charset="0"/>
                <a:ea typeface="Aptos" panose="020B0004020202020204" pitchFamily="34" charset="0"/>
                <a:cs typeface="Times New Roman" panose="02020603050405020304" pitchFamily="18" charset="0"/>
              </a:rPr>
              <a:t>bfc19880ed60b4a96355fd.webp. acesso em 18 maio 2026.</a:t>
            </a:r>
            <a:endParaRPr lang="pt-BR" sz="1300" dirty="0"/>
          </a:p>
        </p:txBody>
      </p:sp>
    </p:spTree>
    <p:extLst>
      <p:ext uri="{BB962C8B-B14F-4D97-AF65-F5344CB8AC3E}">
        <p14:creationId xmlns:p14="http://schemas.microsoft.com/office/powerpoint/2010/main" val="34186058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132FB8-B3D6-490C-3632-66740441256D}"/>
              </a:ext>
            </a:extLst>
          </p:cNvPr>
          <p:cNvSpPr txBox="1"/>
          <p:nvPr/>
        </p:nvSpPr>
        <p:spPr>
          <a:xfrm>
            <a:off x="376518" y="859868"/>
            <a:ext cx="11456894" cy="3277820"/>
          </a:xfrm>
          <a:prstGeom prst="rect">
            <a:avLst/>
          </a:prstGeom>
          <a:noFill/>
        </p:spPr>
        <p:txBody>
          <a:bodyPr wrap="square">
            <a:spAutoFit/>
          </a:bodyPr>
          <a:lstStyle/>
          <a:p>
            <a:pPr>
              <a:tabLst>
                <a:tab pos="18034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gosta de ler?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tabLst>
                <a:tab pos="18034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que você costuma ler? (livros, revistas, jornais, textos/imagens/comentários na internet). Por quê?</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Você acha que um texto precisa ser formado apenas por palavras?</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E se não houver nenhuma palavra, é possível transmitir uma mensagem?</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Você aprecia textos com conteúdo humorístico?</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Quais os tipos de texto que você conhece que apresentam humor?</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Você já ouviu falar sobre charges?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Você sabe o que é charge?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Você sempre compreende os sentidos de uma charge?</a:t>
            </a:r>
          </a:p>
        </p:txBody>
      </p:sp>
    </p:spTree>
    <p:extLst>
      <p:ext uri="{BB962C8B-B14F-4D97-AF65-F5344CB8AC3E}">
        <p14:creationId xmlns:p14="http://schemas.microsoft.com/office/powerpoint/2010/main" val="15690712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5" y="587505"/>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574380770"/>
              </p:ext>
            </p:extLst>
          </p:nvPr>
        </p:nvGraphicFramePr>
        <p:xfrm>
          <a:off x="370385" y="1033717"/>
          <a:ext cx="11451225" cy="554736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Charge</a:t>
                      </a:r>
                    </a:p>
                    <a:p>
                      <a:pPr marL="0" indent="538163" algn="just"/>
                      <a:r>
                        <a:rPr lang="pt-BR" sz="2300" b="0" kern="1200" dirty="0">
                          <a:solidFill>
                            <a:schemeClr val="tx1"/>
                          </a:solidFill>
                          <a:effectLst/>
                          <a:latin typeface="Arial Narrow" panose="020B0606020202030204" pitchFamily="34" charset="0"/>
                          <a:ea typeface="+mn-ea"/>
                          <a:cs typeface="+mn-cs"/>
                        </a:rPr>
                        <a:t>A charge é um gênero textual que se caracteriza pela combinação de elementos visuais e textuais para transmitir uma mensagem de forma humorística e crítica. Ela utiliza recursos como caricaturas, desenhos, legendas e balões de fala para criar uma narrativa visual que satiriza (critica) algum aspecto da sociedade, seja político, social, cultural ou econômico.</a:t>
                      </a:r>
                    </a:p>
                    <a:p>
                      <a:pPr marL="0" indent="538163" algn="just"/>
                      <a:r>
                        <a:rPr lang="pt-BR" sz="2300" b="0" kern="1200" dirty="0">
                          <a:solidFill>
                            <a:schemeClr val="tx1"/>
                          </a:solidFill>
                          <a:effectLst/>
                          <a:latin typeface="Arial Narrow" panose="020B0606020202030204" pitchFamily="34" charset="0"/>
                          <a:ea typeface="+mn-ea"/>
                          <a:cs typeface="+mn-cs"/>
                        </a:rPr>
                        <a:t>O nome charge, vem do francês </a:t>
                      </a:r>
                      <a:r>
                        <a:rPr lang="pt-BR" sz="2300" b="0" kern="1200" dirty="0" err="1">
                          <a:solidFill>
                            <a:schemeClr val="tx1"/>
                          </a:solidFill>
                          <a:effectLst/>
                          <a:latin typeface="Arial Narrow" panose="020B0606020202030204" pitchFamily="34" charset="0"/>
                          <a:ea typeface="+mn-ea"/>
                          <a:cs typeface="+mn-cs"/>
                        </a:rPr>
                        <a:t>charger</a:t>
                      </a:r>
                      <a:r>
                        <a:rPr lang="pt-BR" sz="2300" b="0" kern="1200" dirty="0">
                          <a:solidFill>
                            <a:schemeClr val="tx1"/>
                          </a:solidFill>
                          <a:effectLst/>
                          <a:latin typeface="Arial Narrow" panose="020B0606020202030204" pitchFamily="34" charset="0"/>
                          <a:ea typeface="+mn-ea"/>
                          <a:cs typeface="+mn-cs"/>
                        </a:rPr>
                        <a:t>, que significa "fazer carga", "exagerar".</a:t>
                      </a:r>
                    </a:p>
                    <a:p>
                      <a:r>
                        <a:rPr lang="pt-BR" sz="2300" b="1" kern="1200" dirty="0">
                          <a:solidFill>
                            <a:schemeClr val="tx1"/>
                          </a:solidFill>
                          <a:effectLst/>
                          <a:latin typeface="Arial Narrow" panose="020B0606020202030204" pitchFamily="34" charset="0"/>
                          <a:ea typeface="+mn-ea"/>
                          <a:cs typeface="+mn-cs"/>
                        </a:rPr>
                        <a:t>Características da Charge</a:t>
                      </a:r>
                    </a:p>
                    <a:p>
                      <a:pPr algn="just"/>
                      <a:r>
                        <a:rPr lang="pt-BR" sz="2300" b="0" kern="1200" dirty="0">
                          <a:solidFill>
                            <a:schemeClr val="tx1"/>
                          </a:solidFill>
                          <a:effectLst/>
                          <a:latin typeface="Arial Narrow" panose="020B0606020202030204" pitchFamily="34" charset="0"/>
                          <a:ea typeface="+mn-ea"/>
                          <a:cs typeface="+mn-cs"/>
                        </a:rPr>
                        <a:t>▪ Linguagem verbal e não verbal.</a:t>
                      </a:r>
                    </a:p>
                    <a:p>
                      <a:pPr algn="just"/>
                      <a:r>
                        <a:rPr lang="pt-BR" sz="2300" b="0" kern="1200" dirty="0">
                          <a:solidFill>
                            <a:schemeClr val="tx1"/>
                          </a:solidFill>
                          <a:effectLst/>
                          <a:latin typeface="Arial Narrow" panose="020B0606020202030204" pitchFamily="34" charset="0"/>
                          <a:ea typeface="+mn-ea"/>
                          <a:cs typeface="+mn-cs"/>
                        </a:rPr>
                        <a:t>▪ Humor.</a:t>
                      </a:r>
                    </a:p>
                    <a:p>
                      <a:pPr algn="just"/>
                      <a:r>
                        <a:rPr lang="pt-BR" sz="2300" b="0" kern="1200" dirty="0">
                          <a:solidFill>
                            <a:schemeClr val="tx1"/>
                          </a:solidFill>
                          <a:effectLst/>
                          <a:latin typeface="Arial Narrow" panose="020B0606020202030204" pitchFamily="34" charset="0"/>
                          <a:ea typeface="+mn-ea"/>
                          <a:cs typeface="+mn-cs"/>
                        </a:rPr>
                        <a:t>▪ Leitura crítica do cotidiano.</a:t>
                      </a:r>
                    </a:p>
                    <a:p>
                      <a:pPr algn="just"/>
                      <a:r>
                        <a:rPr lang="pt-BR" sz="2300" b="0" kern="1200" dirty="0">
                          <a:solidFill>
                            <a:schemeClr val="tx1"/>
                          </a:solidFill>
                          <a:effectLst/>
                          <a:latin typeface="Arial Narrow" panose="020B0606020202030204" pitchFamily="34" charset="0"/>
                          <a:ea typeface="+mn-ea"/>
                          <a:cs typeface="+mn-cs"/>
                        </a:rPr>
                        <a:t>▪ Atual / Efêmera (curta duração)/ Contextualizada.</a:t>
                      </a:r>
                    </a:p>
                    <a:p>
                      <a:pPr algn="just"/>
                      <a:r>
                        <a:rPr lang="pt-BR" sz="2300" b="0" kern="1200" dirty="0">
                          <a:solidFill>
                            <a:schemeClr val="tx1"/>
                          </a:solidFill>
                          <a:effectLst/>
                          <a:latin typeface="Arial Narrow" panose="020B0606020202030204" pitchFamily="34" charset="0"/>
                          <a:ea typeface="+mn-ea"/>
                          <a:cs typeface="+mn-cs"/>
                        </a:rPr>
                        <a:t>▪ Situações particulares.</a:t>
                      </a:r>
                    </a:p>
                    <a:p>
                      <a:pPr algn="just"/>
                      <a:r>
                        <a:rPr lang="pt-BR" sz="2300" b="0" kern="1200" dirty="0">
                          <a:solidFill>
                            <a:schemeClr val="tx1"/>
                          </a:solidFill>
                          <a:effectLst/>
                          <a:latin typeface="Arial Narrow" panose="020B0606020202030204" pitchFamily="34" charset="0"/>
                          <a:ea typeface="+mn-ea"/>
                          <a:cs typeface="+mn-cs"/>
                        </a:rPr>
                        <a:t>▪ Personagens públicas.</a:t>
                      </a: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Intencionalidades: </a:t>
                      </a:r>
                      <a:r>
                        <a:rPr lang="pt-BR" sz="2300" b="0" kern="1200" dirty="0">
                          <a:solidFill>
                            <a:schemeClr val="tx1"/>
                          </a:solidFill>
                          <a:effectLst/>
                          <a:latin typeface="Arial Narrow" panose="020B0606020202030204" pitchFamily="34" charset="0"/>
                          <a:ea typeface="+mn-ea"/>
                          <a:cs typeface="+mn-cs"/>
                        </a:rPr>
                        <a:t>Críticas a personalidades públicas e privadas. / Visão crítica sobre notícias que despertam a atenção do público.</a:t>
                      </a:r>
                    </a:p>
                    <a:p>
                      <a:pPr algn="r"/>
                      <a:r>
                        <a:rPr lang="pt-BR" sz="1300" b="0" kern="1200" dirty="0">
                          <a:solidFill>
                            <a:schemeClr val="tx1"/>
                          </a:solidFill>
                          <a:effectLst/>
                          <a:latin typeface="Arial Narrow" panose="020B0606020202030204" pitchFamily="34" charset="0"/>
                          <a:ea typeface="+mn-ea"/>
                          <a:cs typeface="+mn-cs"/>
                        </a:rPr>
                        <a:t>Disponível em: https://aulanotadez.com.br/</a:t>
                      </a:r>
                      <a:r>
                        <a:rPr lang="pt-BR" sz="1300" b="0" kern="1200" dirty="0" err="1">
                          <a:solidFill>
                            <a:schemeClr val="tx1"/>
                          </a:solidFill>
                          <a:effectLst/>
                          <a:latin typeface="Arial Narrow" panose="020B0606020202030204" pitchFamily="34" charset="0"/>
                          <a:ea typeface="+mn-ea"/>
                          <a:cs typeface="+mn-cs"/>
                        </a:rPr>
                        <a:t>glossario</a:t>
                      </a:r>
                      <a:r>
                        <a:rPr lang="pt-BR" sz="1300" b="0" kern="1200" dirty="0">
                          <a:solidFill>
                            <a:schemeClr val="tx1"/>
                          </a:solidFill>
                          <a:effectLst/>
                          <a:latin typeface="Arial Narrow" panose="020B0606020202030204" pitchFamily="34" charset="0"/>
                          <a:ea typeface="+mn-ea"/>
                          <a:cs typeface="+mn-cs"/>
                        </a:rPr>
                        <a:t>/o-que-e-</a:t>
                      </a:r>
                      <a:r>
                        <a:rPr lang="pt-BR" sz="1300" b="0" kern="1200" dirty="0" err="1">
                          <a:solidFill>
                            <a:schemeClr val="tx1"/>
                          </a:solidFill>
                          <a:effectLst/>
                          <a:latin typeface="Arial Narrow" panose="020B0606020202030204" pitchFamily="34" charset="0"/>
                          <a:ea typeface="+mn-ea"/>
                          <a:cs typeface="+mn-cs"/>
                        </a:rPr>
                        <a:t>genero</a:t>
                      </a:r>
                      <a:r>
                        <a:rPr lang="pt-BR" sz="1300" b="0" kern="1200" dirty="0">
                          <a:solidFill>
                            <a:schemeClr val="tx1"/>
                          </a:solidFill>
                          <a:effectLst/>
                          <a:latin typeface="Arial Narrow" panose="020B0606020202030204" pitchFamily="34" charset="0"/>
                          <a:ea typeface="+mn-ea"/>
                          <a:cs typeface="+mn-cs"/>
                        </a:rPr>
                        <a:t>-textual-charge/. Acesso em: 31 maio 2026. Adaptado. </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5616903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E89E7B9-B968-A086-F0F3-C3340D451E0F}"/>
              </a:ext>
            </a:extLst>
          </p:cNvPr>
          <p:cNvSpPr txBox="1"/>
          <p:nvPr/>
        </p:nvSpPr>
        <p:spPr>
          <a:xfrm>
            <a:off x="318247" y="1077727"/>
            <a:ext cx="11555506" cy="1508105"/>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vamos conhecer o gênero textual Charge? Convido você a conhecer mais sobre esse gênero multissemiótico, isto é, um gênero que combina texto e imagem, com criticidade e humor, características que demarcam essa modalidade de linguagem. Será informativo e muito divertido!!!!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4162071163"/>
              </p:ext>
            </p:extLst>
          </p:nvPr>
        </p:nvGraphicFramePr>
        <p:xfrm>
          <a:off x="372036" y="3571864"/>
          <a:ext cx="11501717" cy="1493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Gerundismo</a:t>
                      </a:r>
                    </a:p>
                    <a:p>
                      <a:pPr marL="0" indent="538163" algn="just"/>
                      <a:r>
                        <a:rPr lang="pt-BR" sz="2300" b="0" kern="1200" dirty="0">
                          <a:solidFill>
                            <a:schemeClr val="tx1"/>
                          </a:solidFill>
                          <a:effectLst/>
                          <a:latin typeface="Arial Narrow" panose="020B0606020202030204" pitchFamily="34" charset="0"/>
                          <a:ea typeface="+mn-ea"/>
                          <a:cs typeface="+mn-cs"/>
                        </a:rPr>
                        <a:t>O</a:t>
                      </a:r>
                      <a:r>
                        <a:rPr lang="pt-BR" sz="2300" b="1" kern="1200" dirty="0">
                          <a:solidFill>
                            <a:schemeClr val="tx1"/>
                          </a:solidFill>
                          <a:effectLst/>
                          <a:latin typeface="Arial Narrow" panose="020B0606020202030204" pitchFamily="34" charset="0"/>
                          <a:ea typeface="+mn-ea"/>
                          <a:cs typeface="+mn-cs"/>
                        </a:rPr>
                        <a:t> gerundismo </a:t>
                      </a:r>
                      <a:r>
                        <a:rPr lang="pt-BR" sz="2300" b="0" kern="1200" dirty="0">
                          <a:solidFill>
                            <a:schemeClr val="tx1"/>
                          </a:solidFill>
                          <a:effectLst/>
                          <a:latin typeface="Arial Narrow" panose="020B0606020202030204" pitchFamily="34" charset="0"/>
                          <a:ea typeface="+mn-ea"/>
                          <a:cs typeface="+mn-cs"/>
                        </a:rPr>
                        <a:t>é um vício de linguagem que ocorre pelo uso inadequado do gerúndio (verbos terminados em </a:t>
                      </a:r>
                      <a:r>
                        <a:rPr lang="pt-BR" sz="2300" b="0" i="1" kern="1200" dirty="0">
                          <a:solidFill>
                            <a:schemeClr val="tx1"/>
                          </a:solidFill>
                          <a:effectLst/>
                          <a:latin typeface="Arial Narrow" panose="020B0606020202030204" pitchFamily="34" charset="0"/>
                          <a:ea typeface="+mn-ea"/>
                          <a:cs typeface="+mn-cs"/>
                        </a:rPr>
                        <a:t>-</a:t>
                      </a:r>
                      <a:r>
                        <a:rPr lang="pt-BR" sz="2300" b="0" i="1" kern="1200" dirty="0" err="1">
                          <a:solidFill>
                            <a:schemeClr val="tx1"/>
                          </a:solidFill>
                          <a:effectLst/>
                          <a:latin typeface="Arial Narrow" panose="020B0606020202030204" pitchFamily="34" charset="0"/>
                          <a:ea typeface="+mn-ea"/>
                          <a:cs typeface="+mn-cs"/>
                        </a:rPr>
                        <a:t>ndo</a:t>
                      </a:r>
                      <a:r>
                        <a:rPr lang="pt-BR" sz="2300" b="0" kern="1200" dirty="0">
                          <a:solidFill>
                            <a:schemeClr val="tx1"/>
                          </a:solidFill>
                          <a:effectLst/>
                          <a:latin typeface="Arial Narrow" panose="020B0606020202030204" pitchFamily="34" charset="0"/>
                          <a:ea typeface="+mn-ea"/>
                          <a:cs typeface="+mn-cs"/>
                        </a:rPr>
                        <a:t>) para expressar ações futuras, geralmente juntando três verbos (ex.: "vou estar fazendo"). Ele torna a frase longa e artificial, devendo ser substituído por verbos no presente ou futuro.</a:t>
                      </a:r>
                      <a:endParaRPr lang="pt-BR" sz="2300" b="0" i="0" kern="1200" dirty="0">
                        <a:solidFill>
                          <a:schemeClr val="tx1"/>
                        </a:solidFill>
                        <a:effectLst/>
                        <a:latin typeface="Arial Narrow" panose="020B0606020202030204" pitchFamily="34" charset="0"/>
                        <a:ea typeface="+mn-ea"/>
                        <a:cs typeface="+mn-cs"/>
                      </a:endParaRP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B6ED2DD4-47DA-4D84-8306-9587DA1732DB}"/>
              </a:ext>
            </a:extLst>
          </p:cNvPr>
          <p:cNvPicPr>
            <a:picLocks noChangeAspect="1"/>
          </p:cNvPicPr>
          <p:nvPr/>
        </p:nvPicPr>
        <p:blipFill rotWithShape="1">
          <a:blip r:embed="rId3">
            <a:extLst>
              <a:ext uri="{28A0092B-C50C-407E-A947-70E740481C1C}">
                <a14:useLocalDpi xmlns:a14="http://schemas.microsoft.com/office/drawing/2010/main" val="0"/>
              </a:ext>
            </a:extLst>
          </a:blip>
          <a:srcRect l="3046" t="9936" b="9530"/>
          <a:stretch>
            <a:fillRect/>
          </a:stretch>
        </p:blipFill>
        <p:spPr bwMode="auto">
          <a:xfrm>
            <a:off x="372036" y="2744897"/>
            <a:ext cx="2658035" cy="108247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222897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1AACB99-306F-74B1-4421-41A0D1D1E800}"/>
              </a:ext>
            </a:extLst>
          </p:cNvPr>
          <p:cNvSpPr txBox="1"/>
          <p:nvPr/>
        </p:nvSpPr>
        <p:spPr>
          <a:xfrm>
            <a:off x="336172" y="864451"/>
            <a:ext cx="11506203" cy="1107996"/>
          </a:xfrm>
          <a:prstGeom prst="rect">
            <a:avLst/>
          </a:prstGeom>
          <a:noFill/>
        </p:spPr>
        <p:txBody>
          <a:bodyPr wrap="square">
            <a:spAutoFit/>
          </a:bodyPr>
          <a:lstStyle/>
          <a:p>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p>
          <a:p>
            <a:r>
              <a:rPr lang="pt-BR" sz="2000" dirty="0">
                <a:solidFill>
                  <a:srgbClr val="2F5496"/>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0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7" name="Imagem 6" descr="Sobre o gerundismo, é correto afirmar, exceto: a) Por subverter a regra de  uso das formas nominais do - brainly.com.br">
            <a:extLst>
              <a:ext uri="{FF2B5EF4-FFF2-40B4-BE49-F238E27FC236}">
                <a16:creationId xmlns:a16="http://schemas.microsoft.com/office/drawing/2014/main" id="{79282F78-4E21-03B1-8616-4032A29EF130}"/>
              </a:ext>
            </a:extLst>
          </p:cNvPr>
          <p:cNvPicPr>
            <a:picLocks noChangeAspect="1"/>
          </p:cNvPicPr>
          <p:nvPr/>
        </p:nvPicPr>
        <p:blipFill rotWithShape="1">
          <a:blip r:embed="rId3">
            <a:extLst>
              <a:ext uri="{28A0092B-C50C-407E-A947-70E740481C1C}">
                <a14:useLocalDpi xmlns:a14="http://schemas.microsoft.com/office/drawing/2010/main" val="0"/>
              </a:ext>
            </a:extLst>
          </a:blip>
          <a:srcRect t="3585"/>
          <a:stretch>
            <a:fillRect/>
          </a:stretch>
        </p:blipFill>
        <p:spPr bwMode="auto">
          <a:xfrm>
            <a:off x="3985080" y="1972447"/>
            <a:ext cx="4221838" cy="4325621"/>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EA70E028-95BB-3793-ED2B-A5FBA735657E}"/>
              </a:ext>
            </a:extLst>
          </p:cNvPr>
          <p:cNvSpPr txBox="1"/>
          <p:nvPr/>
        </p:nvSpPr>
        <p:spPr>
          <a:xfrm>
            <a:off x="342898" y="6298068"/>
            <a:ext cx="11506203" cy="297133"/>
          </a:xfrm>
          <a:prstGeom prst="rect">
            <a:avLst/>
          </a:prstGeom>
          <a:noFill/>
        </p:spPr>
        <p:txBody>
          <a:bodyPr wrap="square">
            <a:spAutoFit/>
          </a:bodyPr>
          <a:lstStyle/>
          <a:p>
            <a:pPr algn="ctr"/>
            <a:r>
              <a:rPr lang="pt-BR" sz="1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https://media.brainly.com.br/</a:t>
            </a:r>
            <a:r>
              <a:rPr lang="pt-BR" sz="13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image</a:t>
            </a:r>
            <a:r>
              <a:rPr lang="pt-BR" sz="1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13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rs:fill</a:t>
            </a:r>
            <a:r>
              <a:rPr lang="pt-BR" sz="1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/w:750/q:75/</a:t>
            </a:r>
            <a:r>
              <a:rPr lang="pt-BR" sz="13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plain</a:t>
            </a:r>
            <a:r>
              <a:rPr lang="pt-BR" sz="1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/https://pt-static.z-dn.net/files/</a:t>
            </a:r>
            <a:r>
              <a:rPr lang="pt-BR" sz="13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dbb</a:t>
            </a:r>
            <a:r>
              <a:rPr lang="pt-BR" sz="1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/6c8bf0e890bd3bef338e18e3e98530ae.jpg. Acesso em: 21 maio 2026.</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758904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9F75624-81E4-6A53-B713-E8C6B7FBAB73}"/>
              </a:ext>
            </a:extLst>
          </p:cNvPr>
          <p:cNvSpPr txBox="1"/>
          <p:nvPr/>
        </p:nvSpPr>
        <p:spPr>
          <a:xfrm>
            <a:off x="322729" y="981603"/>
            <a:ext cx="11546542" cy="4339650"/>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2</a:t>
            </a:r>
            <a:r>
              <a:rPr lang="pt-BR" sz="23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O </a:t>
            </a:r>
            <a:r>
              <a:rPr lang="pt-BR" sz="2300" b="1"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gênero textual charge</a:t>
            </a:r>
            <a:r>
              <a:rPr lang="pt-BR" sz="23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é um texto que combina </a:t>
            </a:r>
            <a:r>
              <a:rPr lang="pt-BR" sz="2300" b="1"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imagem e palavras</a:t>
            </a:r>
            <a:r>
              <a:rPr lang="pt-BR" sz="23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para fazer uma </a:t>
            </a:r>
            <a:r>
              <a:rPr lang="pt-BR" sz="2300" b="1"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crítica humorística</a:t>
            </a:r>
            <a:r>
              <a:rPr lang="pt-BR" sz="23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sobre fatos do cotidiano, geralmente relacionados à política, à sociedade ou a acontecimentos atuais. Responda: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O que se vê na imagem?</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Quais linguagens são utilizadas na charge? Justifique.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Comum em jornais, revistas e redes sociais, a charge reflete a opinião do chargista e do veículo sobre um determinado assunto, a partir da sátira e do humor. Dessa forma, responda.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 charge apresentada tem título? Qual?</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Qual é o tema/assunto da charge?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08827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826848D-C7EB-2CCF-2069-85B72C03956C}"/>
              </a:ext>
            </a:extLst>
          </p:cNvPr>
          <p:cNvSpPr txBox="1"/>
          <p:nvPr/>
        </p:nvSpPr>
        <p:spPr>
          <a:xfrm>
            <a:off x="331694" y="900839"/>
            <a:ext cx="11483788" cy="3046988"/>
          </a:xfrm>
          <a:prstGeom prst="rect">
            <a:avLst/>
          </a:prstGeom>
          <a:noFill/>
        </p:spPr>
        <p:txBody>
          <a:bodyPr wrap="square">
            <a:spAutoFit/>
          </a:bodyPr>
          <a:lstStyle/>
          <a:p>
            <a:pPr algn="just"/>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4</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a:t>
            </a: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humor</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em textos multissemióticos (como tirinhas, charges, memes e HQs) é o efeito de diversão ou surpresa criado pela mistura de palavras e imagens. Alguns recursos que geram o humor são: </a:t>
            </a: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Quebra de expectativa</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(situação totalmente inesperada), </a:t>
            </a: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Ambiguidade e Trocadilhos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(Palavras com duplo sentido que confundem as personagens ou geram um duplo entendimento para quem lê), </a:t>
            </a: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Ironia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(Dizer o oposto do que se pensa ou do que a situação mostra).</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Na charge “Gerundismo”, como o humor é construído?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Em sua opinião, por que o título da charge é “Gerundismo”?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642468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21220"/>
            <a:ext cx="5508000" cy="1166320"/>
          </a:xfrm>
          <a:prstGeom prst="rect">
            <a:avLst/>
          </a:prstGeom>
          <a:noFill/>
          <a:ln>
            <a:noFill/>
          </a:ln>
        </p:spPr>
      </p:pic>
      <p:sp>
        <p:nvSpPr>
          <p:cNvPr id="5" name="CaixaDeTexto 4">
            <a:extLst>
              <a:ext uri="{FF2B5EF4-FFF2-40B4-BE49-F238E27FC236}">
                <a16:creationId xmlns:a16="http://schemas.microsoft.com/office/drawing/2014/main" id="{D60E76FD-F674-3F5B-2F2E-C9C2A39A1C70}"/>
              </a:ext>
            </a:extLst>
          </p:cNvPr>
          <p:cNvSpPr txBox="1"/>
          <p:nvPr/>
        </p:nvSpPr>
        <p:spPr>
          <a:xfrm>
            <a:off x="351870" y="2287540"/>
            <a:ext cx="11488260" cy="3277820"/>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5</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Gerúndio é a forma nominal do verbo terminada em </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–ando, –endo ou –indo</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usada principalmente para indicar ação em andamento. Quando usado de forma exagerada ou inadequada, é chamado de gerundismo, pois torna a linguagem mais longa e artificial.</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charge, a expressão “</a:t>
            </a:r>
            <a:r>
              <a:rPr lang="pt-BR" sz="2300" b="1" u="sng"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não vou estar fazendo</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considerada inadequada porque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indica corretamente uma ação em andamento no presente.</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torna a frase mais longa sem acrescentar novo sentido. (gerundismo).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está de acordo com a norma padrão formal.</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Reescreva a oração, eliminando o gerundismo presente nela.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941210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D3AB5C0-BBDB-9A45-D6C8-874F56EC1041}"/>
              </a:ext>
            </a:extLst>
          </p:cNvPr>
          <p:cNvSpPr txBox="1"/>
          <p:nvPr/>
        </p:nvSpPr>
        <p:spPr>
          <a:xfrm>
            <a:off x="349624" y="899841"/>
            <a:ext cx="11483788" cy="2786019"/>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Elementos articuladores (ou conectivos) são palavras ou expressões responsáveis por ligar frases e parágrafos, estabelecendo relações lógicas de sentido. Alguns articuladores expressam as mais diversas circunstância como tempo (</a:t>
            </a:r>
            <a:r>
              <a:rPr lang="pt-BR" sz="2300" i="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quando, assim que, amanhã</a:t>
            </a:r>
            <a:r>
              <a:rPr lang="pt-BR" sz="2300"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 lugar (</a:t>
            </a:r>
            <a:r>
              <a:rPr lang="pt-BR" sz="2300" i="1"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onde, aonde, lá, aqui</a:t>
            </a:r>
            <a:r>
              <a:rPr lang="pt-BR" sz="2300"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 modo (assim, bem, calmamente) entre outros. Releia o texto I e responda: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333333"/>
                </a:solidFill>
                <a:effectLst/>
                <a:latin typeface="Arial Narrow" panose="020B0606020202030204" pitchFamily="34" charset="0"/>
                <a:ea typeface="Times New Roman" panose="02020603050405020304" pitchFamily="18" charset="0"/>
                <a:cs typeface="Times New Roman" panose="02020603050405020304" pitchFamily="18" charset="0"/>
              </a:rPr>
              <a:t>a) Q</a:t>
            </a:r>
            <a:r>
              <a:rPr lang="pt-BR" sz="2300" dirty="0">
                <a:effectLst/>
                <a:latin typeface="Arial Narrow" panose="020B0606020202030204" pitchFamily="34" charset="0"/>
                <a:ea typeface="Aptos" panose="020B0004020202020204" pitchFamily="34" charset="0"/>
                <a:cs typeface="Times New Roman" panose="02020603050405020304" pitchFamily="18" charset="0"/>
              </a:rPr>
              <a:t>ue relação de sentido a palavra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hoje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estabelece na fala da personagem?</a:t>
            </a:r>
          </a:p>
          <a:p>
            <a:pPr algn="just">
              <a:lnSpc>
                <a:spcPct val="110000"/>
              </a:lnSpc>
            </a:pPr>
            <a:r>
              <a:rPr lang="pt-BR" sz="23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O termo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não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altera o sentido da frase? Explique. </a:t>
            </a:r>
          </a:p>
        </p:txBody>
      </p:sp>
    </p:spTree>
    <p:extLst>
      <p:ext uri="{BB962C8B-B14F-4D97-AF65-F5344CB8AC3E}">
        <p14:creationId xmlns:p14="http://schemas.microsoft.com/office/powerpoint/2010/main" val="35517868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866724B-C7CE-3665-CA15-F7C64DC990A0}"/>
              </a:ext>
            </a:extLst>
          </p:cNvPr>
          <p:cNvSpPr txBox="1"/>
          <p:nvPr/>
        </p:nvSpPr>
        <p:spPr>
          <a:xfrm>
            <a:off x="363070" y="873415"/>
            <a:ext cx="11465859" cy="1154162"/>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AC169467-D324-BB98-15A4-19B036A74E5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5417" y="2097670"/>
            <a:ext cx="5441164" cy="3713078"/>
          </a:xfrm>
          <a:prstGeom prst="rect">
            <a:avLst/>
          </a:prstGeom>
          <a:noFill/>
          <a:ln>
            <a:noFill/>
          </a:ln>
        </p:spPr>
      </p:pic>
      <p:sp>
        <p:nvSpPr>
          <p:cNvPr id="7" name="CaixaDeTexto 6">
            <a:extLst>
              <a:ext uri="{FF2B5EF4-FFF2-40B4-BE49-F238E27FC236}">
                <a16:creationId xmlns:a16="http://schemas.microsoft.com/office/drawing/2014/main" id="{0EDF962D-D40A-1430-54A1-375CED7ABE8F}"/>
              </a:ext>
            </a:extLst>
          </p:cNvPr>
          <p:cNvSpPr txBox="1"/>
          <p:nvPr/>
        </p:nvSpPr>
        <p:spPr>
          <a:xfrm>
            <a:off x="363070" y="5836018"/>
            <a:ext cx="11465859" cy="297133"/>
          </a:xfrm>
          <a:prstGeom prst="rect">
            <a:avLst/>
          </a:prstGeom>
          <a:noFill/>
        </p:spPr>
        <p:txBody>
          <a:bodyPr wrap="square">
            <a:spAutoFit/>
          </a:bodyPr>
          <a:lstStyle/>
          <a:p>
            <a:pPr algn="ct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https://pt-static.z-dn.net/files/</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ddf</a:t>
            </a:r>
            <a:r>
              <a:rPr lang="pt-BR" sz="1300" dirty="0">
                <a:effectLst/>
                <a:latin typeface="Arial Narrow" panose="020B0606020202030204" pitchFamily="34" charset="0"/>
                <a:ea typeface="Aptos" panose="020B0004020202020204" pitchFamily="34" charset="0"/>
                <a:cs typeface="Times New Roman" panose="02020603050405020304" pitchFamily="18" charset="0"/>
              </a:rPr>
              <a:t>/621d4a2775ebff4a67caa5a81618a4f8.jpg. Acesso em: 20 maio 2026.</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006841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AA772B2-CF6C-A528-0ED7-4988357A941F}"/>
              </a:ext>
            </a:extLst>
          </p:cNvPr>
          <p:cNvSpPr txBox="1"/>
          <p:nvPr/>
        </p:nvSpPr>
        <p:spPr>
          <a:xfrm>
            <a:off x="349623" y="819242"/>
            <a:ext cx="11492753" cy="5755422"/>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8.</a:t>
            </a:r>
            <a:r>
              <a:rPr lang="pt-BR" sz="23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A charge utiliza linguagem mista (verbal e não verbal), isto é, a combinação entre imagem e texto escrito que produz o sentido do texto e ajuda a contextualizar a situação</a:t>
            </a:r>
            <a:r>
              <a:rPr lang="pt-BR" sz="2300" dirty="0">
                <a:solidFill>
                  <a:srgbClr val="1F1F1F"/>
                </a:solidFill>
                <a:effectLst/>
                <a:latin typeface="Arial Narrow" panose="020B0606020202030204" pitchFamily="34" charset="0"/>
                <a:ea typeface="Aptos" panose="020B0004020202020204" pitchFamily="34" charset="0"/>
                <a:cs typeface="Arial" panose="020B0604020202020204" pitchFamily="34" charset="0"/>
              </a:rPr>
              <a:t>.</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1F1F1F"/>
                </a:solidFill>
                <a:effectLst/>
                <a:latin typeface="Arial Narrow" panose="020B0606020202030204" pitchFamily="34" charset="0"/>
                <a:ea typeface="Aptos" panose="020B0004020202020204" pitchFamily="34" charset="0"/>
                <a:cs typeface="Arial" panose="020B0604020202020204" pitchFamily="34" charset="0"/>
              </a:rPr>
              <a:t>a) Quantas personagens aparecem na imagem (texto II)?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1F1F1F"/>
                </a:solidFill>
                <a:effectLst/>
                <a:latin typeface="Arial Narrow" panose="020B0606020202030204" pitchFamily="34" charset="0"/>
                <a:ea typeface="Aptos" panose="020B0004020202020204" pitchFamily="34" charset="0"/>
                <a:cs typeface="Arial" panose="020B0604020202020204" pitchFamily="34"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Como essas personagens são caracterizadas?  O que elas estão fazendo?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O que sugere as expressões das personagens?</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9</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Suporte ou portador é o </a:t>
            </a:r>
            <a:r>
              <a:rPr lang="pt-BR" sz="2300" dirty="0">
                <a:effectLst/>
                <a:latin typeface="Arial Narrow" panose="020B0606020202030204" pitchFamily="34" charset="0"/>
                <a:ea typeface="Aptos" panose="020B0004020202020204" pitchFamily="34" charset="0"/>
                <a:cs typeface="Arial" panose="020B0604020202020204" pitchFamily="34" charset="0"/>
              </a:rPr>
              <a:t>meio físico ou virtual que serve de base para a materialização de um texto</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As charges são publicadas em qual(</a:t>
            </a:r>
            <a:r>
              <a:rPr lang="pt-BR" sz="23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is</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suporte(s)?</a:t>
            </a:r>
          </a:p>
          <a:p>
            <a:pPr algn="just"/>
            <a:endParaRPr lang="pt-BR" sz="2300" dirty="0">
              <a:solidFill>
                <a:srgbClr val="000000"/>
              </a:solidFill>
              <a:latin typeface="Arial Narrow" panose="020B0606020202030204" pitchFamily="34" charset="0"/>
              <a:ea typeface="Aptos" panose="020B0004020202020204" pitchFamily="34" charset="0"/>
              <a:cs typeface="Arial" panose="020B0604020202020204" pitchFamily="34"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10.</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principal finalidade da charge (texto II) é</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(A) informar dados estatísticos sobre tecnologia.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(B) ensinar como funciona o leitor de código de barras.</a:t>
            </a:r>
            <a:br>
              <a:rPr lang="pt-BR" sz="2300" dirty="0">
                <a:effectLst/>
                <a:latin typeface="Arial Narrow" panose="020B0606020202030204" pitchFamily="34" charset="0"/>
                <a:ea typeface="Aptos" panose="020B0004020202020204" pitchFamily="34" charset="0"/>
                <a:cs typeface="Times New Roman" panose="02020603050405020304" pitchFamily="18" charset="0"/>
              </a:rPr>
            </a:br>
            <a:r>
              <a:rPr lang="pt-BR" sz="2300" dirty="0">
                <a:effectLst/>
                <a:latin typeface="Arial Narrow" panose="020B0606020202030204" pitchFamily="34" charset="0"/>
                <a:ea typeface="Aptos" panose="020B0004020202020204" pitchFamily="34" charset="0"/>
                <a:cs typeface="Times New Roman" panose="02020603050405020304" pitchFamily="18" charset="0"/>
              </a:rPr>
              <a:t>(C) explicar tecnicamente o funcionamento da máquina.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(D) criticar, de forma humorística, o impacto da tecnologia no cotidiano.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3829496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C75EB1C-F89E-D10E-FF37-519EC62FF132}"/>
              </a:ext>
            </a:extLst>
          </p:cNvPr>
          <p:cNvSpPr txBox="1"/>
          <p:nvPr/>
        </p:nvSpPr>
        <p:spPr>
          <a:xfrm>
            <a:off x="322729" y="835880"/>
            <a:ext cx="11537577" cy="540147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A charge apresenta como principal característica a presença de elementos críticos, como a ironia e a sátira, acerca de determinada pessoa ou acontecimento. Dessa forma, q</a:t>
            </a:r>
            <a:r>
              <a:rPr lang="pt-BR" sz="2300" dirty="0">
                <a:effectLst/>
                <a:latin typeface="Arial Narrow" panose="020B0606020202030204" pitchFamily="34" charset="0"/>
                <a:ea typeface="Aptos" panose="020B0004020202020204" pitchFamily="34" charset="0"/>
                <a:cs typeface="Times New Roman" panose="02020603050405020304" pitchFamily="18" charset="0"/>
              </a:rPr>
              <a:t>ual o tema/assunto da charge?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12</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charge utiliza humor, ironia e crítica para satirizar fatos atuais, agindo como um editorial visual rápido e impactante. Essas ferramentas transformam notícias sérias em reflexão social/política, exagerando situações para provocar riso e desautorizar o alvo da crítica, permitindo ao leitor compreender e questionar a realidade. Assim, responda: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Qual é a crítica que a charge faz?</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Como essa crítica é construída na charge?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c) O que torna essa charge engraçada? Como o humor é construído?</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gênero textual charge alia palavras a imagens para construir os sentidos do texto. Que elementos da charge são essenciais à sua compreensão e produção de sentido?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361354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855168"/>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8" y="141468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9C9FA2F5-AD91-B61D-9823-A5D5AC45CE24}"/>
              </a:ext>
            </a:extLst>
          </p:cNvPr>
          <p:cNvSpPr txBox="1"/>
          <p:nvPr/>
        </p:nvSpPr>
        <p:spPr>
          <a:xfrm>
            <a:off x="385908" y="2805720"/>
            <a:ext cx="11420182" cy="2923877"/>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14</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dificuldade das personagens em compreender o leitor de código de barras sugere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domínio total da tecnologia.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acesso amplo à educação tecnológica.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possível exclusão do avanço tecnológico.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15</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 expressão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Hummm</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agora a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bicha</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tá mandando ler…”, a que se refere o termo sublinhado?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 à máquina leitora de código de barras.</a:t>
            </a:r>
            <a:br>
              <a:rPr lang="pt-BR" sz="2300" dirty="0">
                <a:effectLst/>
                <a:latin typeface="Arial Narrow" panose="020B0606020202030204" pitchFamily="34" charset="0"/>
                <a:ea typeface="Aptos" panose="020B0004020202020204" pitchFamily="34" charset="0"/>
                <a:cs typeface="Times New Roman" panose="02020603050405020304" pitchFamily="18" charset="0"/>
              </a:rPr>
            </a:br>
            <a:r>
              <a:rPr lang="pt-BR" sz="2300" dirty="0">
                <a:effectLst/>
                <a:latin typeface="Arial Narrow" panose="020B0606020202030204" pitchFamily="34" charset="0"/>
                <a:ea typeface="Aptos" panose="020B0004020202020204" pitchFamily="34" charset="0"/>
                <a:cs typeface="Times New Roman" panose="02020603050405020304" pitchFamily="18" charset="0"/>
              </a:rPr>
              <a:t>(    ) à outra senhora que está ao lado.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510524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9C9FA2F5-AD91-B61D-9823-A5D5AC45CE24}"/>
              </a:ext>
            </a:extLst>
          </p:cNvPr>
          <p:cNvSpPr txBox="1"/>
          <p:nvPr/>
        </p:nvSpPr>
        <p:spPr>
          <a:xfrm>
            <a:off x="385909" y="903969"/>
            <a:ext cx="11420182" cy="2923877"/>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16.</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Os sinais de pontuação são sinais gráficos usados na linguagem para indicar a fala de alguém, pausas, destaques, entonações e expressões de sentimentos e intenções existentes na linguagem oral. Ao observar a expressão da personagem e a fala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Hummm</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Agora a bicha tá mandando ler o ‘código de barras’”, as reticências sugerem</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pausa, uma dúvida ou estranhamento diante da situação.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interrupção causada por outra personagem.</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mudança repentina de assunto.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pressa e rapidez na fala.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12215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704908578"/>
              </p:ext>
            </p:extLst>
          </p:nvPr>
        </p:nvGraphicFramePr>
        <p:xfrm>
          <a:off x="345138" y="1558203"/>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As figuras de linguagem nas charges</a:t>
                      </a:r>
                    </a:p>
                    <a:p>
                      <a:pPr marL="0" indent="538163" algn="just"/>
                      <a:r>
                        <a:rPr lang="pt-BR" sz="2300" b="0" kern="1200" dirty="0">
                          <a:solidFill>
                            <a:schemeClr val="tx1"/>
                          </a:solidFill>
                          <a:effectLst/>
                          <a:latin typeface="Arial Narrow" panose="020B0606020202030204" pitchFamily="34" charset="0"/>
                          <a:ea typeface="+mn-ea"/>
                          <a:cs typeface="+mn-cs"/>
                        </a:rPr>
                        <a:t>As</a:t>
                      </a:r>
                      <a:r>
                        <a:rPr lang="pt-BR" sz="2300" b="1" kern="1200" dirty="0">
                          <a:solidFill>
                            <a:schemeClr val="tx1"/>
                          </a:solidFill>
                          <a:effectLst/>
                          <a:latin typeface="Arial Narrow" panose="020B0606020202030204" pitchFamily="34" charset="0"/>
                          <a:ea typeface="+mn-ea"/>
                          <a:cs typeface="+mn-cs"/>
                        </a:rPr>
                        <a:t> figuras de linguagem nas charges </a:t>
                      </a:r>
                      <a:r>
                        <a:rPr lang="pt-BR" sz="2300" b="0" kern="1200" dirty="0">
                          <a:solidFill>
                            <a:schemeClr val="tx1"/>
                          </a:solidFill>
                          <a:effectLst/>
                          <a:latin typeface="Arial Narrow" panose="020B0606020202030204" pitchFamily="34" charset="0"/>
                          <a:ea typeface="+mn-ea"/>
                          <a:cs typeface="+mn-cs"/>
                        </a:rPr>
                        <a:t>são recursos estilísticos essenciais que unem linguagem verbal e não verbal para criar humor, ironia e crítica social. As mais comuns incluem a </a:t>
                      </a:r>
                      <a:r>
                        <a:rPr lang="pt-BR" sz="2300" b="1" kern="1200" dirty="0">
                          <a:solidFill>
                            <a:schemeClr val="tx1"/>
                          </a:solidFill>
                          <a:effectLst/>
                          <a:latin typeface="Arial Narrow" panose="020B0606020202030204" pitchFamily="34" charset="0"/>
                          <a:ea typeface="+mn-ea"/>
                          <a:cs typeface="+mn-cs"/>
                        </a:rPr>
                        <a:t>ironia </a:t>
                      </a:r>
                      <a:r>
                        <a:rPr lang="pt-BR" sz="2300" b="0" kern="1200" dirty="0">
                          <a:solidFill>
                            <a:schemeClr val="tx1"/>
                          </a:solidFill>
                          <a:effectLst/>
                          <a:latin typeface="Arial Narrow" panose="020B0606020202030204" pitchFamily="34" charset="0"/>
                          <a:ea typeface="+mn-ea"/>
                          <a:cs typeface="+mn-cs"/>
                        </a:rPr>
                        <a:t>(crítica implícita), a</a:t>
                      </a:r>
                      <a:r>
                        <a:rPr lang="pt-BR" sz="2300" b="1" kern="1200" dirty="0">
                          <a:solidFill>
                            <a:schemeClr val="tx1"/>
                          </a:solidFill>
                          <a:effectLst/>
                          <a:latin typeface="Arial Narrow" panose="020B0606020202030204" pitchFamily="34" charset="0"/>
                          <a:ea typeface="+mn-ea"/>
                          <a:cs typeface="+mn-cs"/>
                        </a:rPr>
                        <a:t> metáfora </a:t>
                      </a:r>
                      <a:r>
                        <a:rPr lang="pt-BR" sz="2300" b="0" kern="1200" dirty="0">
                          <a:solidFill>
                            <a:schemeClr val="tx1"/>
                          </a:solidFill>
                          <a:effectLst/>
                          <a:latin typeface="Arial Narrow" panose="020B0606020202030204" pitchFamily="34" charset="0"/>
                          <a:ea typeface="+mn-ea"/>
                          <a:cs typeface="+mn-cs"/>
                        </a:rPr>
                        <a:t>(comparação implícita), a </a:t>
                      </a:r>
                      <a:r>
                        <a:rPr lang="pt-BR" sz="2300" b="1" kern="1200" dirty="0">
                          <a:solidFill>
                            <a:schemeClr val="tx1"/>
                          </a:solidFill>
                          <a:effectLst/>
                          <a:latin typeface="Arial Narrow" panose="020B0606020202030204" pitchFamily="34" charset="0"/>
                          <a:ea typeface="+mn-ea"/>
                          <a:cs typeface="+mn-cs"/>
                        </a:rPr>
                        <a:t>hipérbole </a:t>
                      </a:r>
                      <a:r>
                        <a:rPr lang="pt-BR" sz="2300" b="0" kern="1200" dirty="0">
                          <a:solidFill>
                            <a:schemeClr val="tx1"/>
                          </a:solidFill>
                          <a:effectLst/>
                          <a:latin typeface="Arial Narrow" panose="020B0606020202030204" pitchFamily="34" charset="0"/>
                          <a:ea typeface="+mn-ea"/>
                          <a:cs typeface="+mn-cs"/>
                        </a:rPr>
                        <a:t>(exagero) e a </a:t>
                      </a:r>
                      <a:r>
                        <a:rPr lang="pt-BR" sz="2300" b="1" kern="1200" dirty="0">
                          <a:solidFill>
                            <a:schemeClr val="tx1"/>
                          </a:solidFill>
                          <a:effectLst/>
                          <a:latin typeface="Arial Narrow" panose="020B0606020202030204" pitchFamily="34" charset="0"/>
                          <a:ea typeface="+mn-ea"/>
                          <a:cs typeface="+mn-cs"/>
                        </a:rPr>
                        <a:t>prosopopeia </a:t>
                      </a:r>
                      <a:r>
                        <a:rPr lang="pt-BR" sz="2300" b="0" kern="1200" dirty="0">
                          <a:solidFill>
                            <a:schemeClr val="tx1"/>
                          </a:solidFill>
                          <a:effectLst/>
                          <a:latin typeface="Arial Narrow" panose="020B0606020202030204" pitchFamily="34" charset="0"/>
                          <a:ea typeface="+mn-ea"/>
                          <a:cs typeface="+mn-cs"/>
                        </a:rPr>
                        <a:t>(personificação), que potencializam o impacto da mensagem. Elas funcionam como ferramentas de convencimento rápido e emocional.</a:t>
                      </a:r>
                    </a:p>
                    <a:p>
                      <a:pPr algn="just"/>
                      <a:r>
                        <a:rPr lang="pt-BR" sz="2300" b="1" kern="1200" dirty="0">
                          <a:solidFill>
                            <a:schemeClr val="tx1"/>
                          </a:solidFill>
                          <a:effectLst/>
                          <a:latin typeface="Arial Narrow" panose="020B0606020202030204" pitchFamily="34" charset="0"/>
                          <a:ea typeface="+mn-ea"/>
                          <a:cs typeface="+mn-cs"/>
                        </a:rPr>
                        <a:t>▪ Ironia: </a:t>
                      </a:r>
                      <a:r>
                        <a:rPr lang="pt-BR" sz="2300" b="0" kern="1200" dirty="0">
                          <a:solidFill>
                            <a:schemeClr val="tx1"/>
                          </a:solidFill>
                          <a:effectLst/>
                          <a:latin typeface="Arial Narrow" panose="020B0606020202030204" pitchFamily="34" charset="0"/>
                          <a:ea typeface="+mn-ea"/>
                          <a:cs typeface="+mn-cs"/>
                        </a:rPr>
                        <a:t>A figura central na charge, permitindo dizer o oposto do que se pensa para criticar assuntos ou comportamentos.</a:t>
                      </a:r>
                    </a:p>
                    <a:p>
                      <a:r>
                        <a:rPr lang="pt-BR" sz="2300" b="1" kern="1200" dirty="0">
                          <a:solidFill>
                            <a:schemeClr val="tx1"/>
                          </a:solidFill>
                          <a:effectLst/>
                          <a:latin typeface="Arial Narrow" panose="020B0606020202030204" pitchFamily="34" charset="0"/>
                          <a:ea typeface="+mn-ea"/>
                          <a:cs typeface="+mn-cs"/>
                        </a:rPr>
                        <a:t>▪ Metáfora/Comparação: </a:t>
                      </a:r>
                      <a:r>
                        <a:rPr lang="pt-BR" sz="2300" b="0" kern="1200" dirty="0">
                          <a:solidFill>
                            <a:schemeClr val="tx1"/>
                          </a:solidFill>
                          <a:effectLst/>
                          <a:latin typeface="Arial Narrow" panose="020B0606020202030204" pitchFamily="34" charset="0"/>
                          <a:ea typeface="+mn-ea"/>
                          <a:cs typeface="+mn-cs"/>
                        </a:rPr>
                        <a:t>Associa situações reais a imagens metafóricas.</a:t>
                      </a:r>
                    </a:p>
                    <a:p>
                      <a:r>
                        <a:rPr lang="pt-BR" sz="2300" b="1" kern="1200" dirty="0">
                          <a:solidFill>
                            <a:schemeClr val="tx1"/>
                          </a:solidFill>
                          <a:effectLst/>
                          <a:latin typeface="Arial Narrow" panose="020B0606020202030204" pitchFamily="34" charset="0"/>
                          <a:ea typeface="+mn-ea"/>
                          <a:cs typeface="+mn-cs"/>
                        </a:rPr>
                        <a:t>▪ Hipérbole: </a:t>
                      </a:r>
                      <a:r>
                        <a:rPr lang="pt-BR" sz="2300" b="0" kern="1200" dirty="0">
                          <a:solidFill>
                            <a:schemeClr val="tx1"/>
                          </a:solidFill>
                          <a:effectLst/>
                          <a:latin typeface="Arial Narrow" panose="020B0606020202030204" pitchFamily="34" charset="0"/>
                          <a:ea typeface="+mn-ea"/>
                          <a:cs typeface="+mn-cs"/>
                        </a:rPr>
                        <a:t>Exagera desproporcionalmente um traço ou situação.</a:t>
                      </a:r>
                    </a:p>
                    <a:p>
                      <a:pPr algn="just"/>
                      <a:r>
                        <a:rPr lang="pt-BR" sz="2300" b="1" kern="1200" dirty="0">
                          <a:solidFill>
                            <a:schemeClr val="tx1"/>
                          </a:solidFill>
                          <a:effectLst/>
                          <a:latin typeface="Arial Narrow" panose="020B0606020202030204" pitchFamily="34" charset="0"/>
                          <a:ea typeface="+mn-ea"/>
                          <a:cs typeface="+mn-cs"/>
                        </a:rPr>
                        <a:t>▪ Prosopopeia (Personificação): </a:t>
                      </a:r>
                      <a:r>
                        <a:rPr lang="pt-BR" sz="2300" b="0" kern="1200" dirty="0">
                          <a:solidFill>
                            <a:schemeClr val="tx1"/>
                          </a:solidFill>
                          <a:effectLst/>
                          <a:latin typeface="Arial Narrow" panose="020B0606020202030204" pitchFamily="34" charset="0"/>
                          <a:ea typeface="+mn-ea"/>
                          <a:cs typeface="+mn-cs"/>
                        </a:rPr>
                        <a:t>Objetos inanimados ou animais ganham vida e agem como humanos.</a:t>
                      </a:r>
                    </a:p>
                    <a:p>
                      <a:pPr marL="0" indent="538163" algn="just"/>
                      <a:r>
                        <a:rPr lang="pt-BR" sz="2300" b="0" kern="1200" dirty="0">
                          <a:solidFill>
                            <a:schemeClr val="tx1"/>
                          </a:solidFill>
                          <a:effectLst/>
                          <a:latin typeface="Arial Narrow" panose="020B0606020202030204" pitchFamily="34" charset="0"/>
                          <a:ea typeface="+mn-ea"/>
                          <a:cs typeface="+mn-cs"/>
                        </a:rPr>
                        <a:t>Esses recursos complementam a linguagem não verbal (caricaturas), sendo essenciais para a compreensão e construção de sentido das charges.</a:t>
                      </a:r>
                      <a:endParaRPr lang="pt-BR" sz="2300" b="0" i="0" kern="1200" dirty="0">
                        <a:solidFill>
                          <a:schemeClr val="tx1"/>
                        </a:solidFill>
                        <a:effectLst/>
                        <a:latin typeface="Arial Narrow" panose="020B0606020202030204" pitchFamily="34" charset="0"/>
                        <a:ea typeface="+mn-ea"/>
                        <a:cs typeface="+mn-cs"/>
                      </a:endParaRPr>
                    </a:p>
                  </a:txBody>
                  <a:tcPr>
                    <a:lnL w="28575" cap="flat" cmpd="sng" algn="ctr">
                      <a:solidFill>
                        <a:srgbClr val="FFCE33"/>
                      </a:solidFill>
                      <a:prstDash val="solid"/>
                      <a:round/>
                      <a:headEnd type="none" w="med" len="med"/>
                      <a:tailEnd type="none" w="med" len="med"/>
                    </a:lnL>
                    <a:lnR w="28575" cap="flat" cmpd="sng" algn="ctr">
                      <a:solidFill>
                        <a:srgbClr val="FFCE33"/>
                      </a:solidFill>
                      <a:prstDash val="solid"/>
                      <a:round/>
                      <a:headEnd type="none" w="med" len="med"/>
                      <a:tailEnd type="none" w="med" len="med"/>
                    </a:lnR>
                    <a:lnT w="28575" cap="flat" cmpd="sng" algn="ctr">
                      <a:solidFill>
                        <a:srgbClr val="FFCE33"/>
                      </a:solidFill>
                      <a:prstDash val="solid"/>
                      <a:round/>
                      <a:headEnd type="none" w="med" len="med"/>
                      <a:tailEnd type="none" w="med" len="med"/>
                    </a:lnT>
                    <a:lnB w="28575" cap="flat" cmpd="sng" algn="ctr">
                      <a:solidFill>
                        <a:srgbClr val="FFCE33"/>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3723FA8-035F-9586-C955-B968B65BC34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38" y="651597"/>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535621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E3C1595-28B2-C1E0-037E-0B7225A99C59}"/>
              </a:ext>
            </a:extLst>
          </p:cNvPr>
          <p:cNvSpPr txBox="1"/>
          <p:nvPr/>
        </p:nvSpPr>
        <p:spPr>
          <a:xfrm>
            <a:off x="313765" y="862303"/>
            <a:ext cx="11564470" cy="5401479"/>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17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 trecho “Um fino, um fino, um grosso, um fino, um fininho, um fino, branco, um grosso, um grossão...”, explique como a repetição dos termos cria um efeito de sentido.</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18</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 frase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Hummm</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agora a bicha</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tá mandando ler os “código de barras”…”, a expressão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os “código de barras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é um exemplo de linguagem</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formal.</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técnica.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informal.</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científica.</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19.</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sentido da charge é provocado pela combinação de informações visuais e recursos linguísticos. Sobre a charge, é correto afirmar que</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 a linguagem verbal é o elemento principal para o entendimento da charge.</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 o uso da linguagem verbal não faz diferença para a compreensão da charge.</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 o uso simultâneo das linguagens verbal e não verbal colabora para o entendimento da charge.</a:t>
            </a:r>
          </a:p>
        </p:txBody>
      </p:sp>
    </p:spTree>
    <p:extLst>
      <p:ext uri="{BB962C8B-B14F-4D97-AF65-F5344CB8AC3E}">
        <p14:creationId xmlns:p14="http://schemas.microsoft.com/office/powerpoint/2010/main" val="19297107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40659" y="848564"/>
            <a:ext cx="11519647" cy="4154984"/>
          </a:xfrm>
          <a:prstGeom prst="rect">
            <a:avLst/>
          </a:prstGeom>
          <a:noFill/>
        </p:spPr>
        <p:txBody>
          <a:bodyPr wrap="square">
            <a:spAutoFit/>
          </a:bodyPr>
          <a:lstStyle/>
          <a:p>
            <a:pPr algn="just"/>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20</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Em relação ao gênero charge, marque (</a:t>
            </a: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verdadeiro ou (</a:t>
            </a: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F</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falso.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As charges apresentam uma linguagem permeada pelo bom humor, aliando as linguagens verbal e não verbal para a construção de sentidos do texto.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Na charge, a linguagem verbal é o elemento principal para o seu entendimento.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 charge é comumente utilizada com a intenção de tecer críticas políticas e sociais, sempre preservando como traço predominante o humor.</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marR="88900" algn="just"/>
            <a:r>
              <a:rPr lang="pt-BR" sz="2400" dirty="0">
                <a:solidFill>
                  <a:srgbClr val="000000"/>
                </a:solidFill>
                <a:effectLst/>
                <a:latin typeface="Arial Narrow" panose="020B0606020202030204" pitchFamily="34" charset="0"/>
                <a:ea typeface="Times New Roman" panose="02020603050405020304" pitchFamily="18" charset="0"/>
              </a:rPr>
              <a:t>(    ) Predominância da linguagem figurada, ou seja, geralmente utiliza-se de metáforas e termos literários.</a:t>
            </a:r>
            <a:endParaRPr lang="pt-BR" sz="2400" dirty="0">
              <a:effectLst/>
              <a:latin typeface="Arial Narrow" panose="020B0606020202030204" pitchFamily="34"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As charges não podem ser consideradas como gêneros textuais, visto que a linguagem não verbal é a linguagem predominante.</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    ) O gênero textual charge retrata acontecimentos contemporâneos.</a:t>
            </a:r>
          </a:p>
        </p:txBody>
      </p:sp>
    </p:spTree>
    <p:extLst>
      <p:ext uri="{BB962C8B-B14F-4D97-AF65-F5344CB8AC3E}">
        <p14:creationId xmlns:p14="http://schemas.microsoft.com/office/powerpoint/2010/main" val="34933569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3F9DD625-C76C-6464-DC9E-1D23EF58A436}"/>
              </a:ext>
            </a:extLst>
          </p:cNvPr>
          <p:cNvPicPr>
            <a:picLocks noChangeAspect="1"/>
          </p:cNvPicPr>
          <p:nvPr/>
        </p:nvPicPr>
        <p:blipFill rotWithShape="1">
          <a:blip r:embed="rId3">
            <a:extLst>
              <a:ext uri="{28A0092B-C50C-407E-A947-70E740481C1C}">
                <a14:useLocalDpi xmlns:a14="http://schemas.microsoft.com/office/drawing/2010/main" val="0"/>
              </a:ext>
            </a:extLst>
          </a:blip>
          <a:srcRect t="8292" r="-640" b="21453"/>
          <a:stretch>
            <a:fillRect/>
          </a:stretch>
        </p:blipFill>
        <p:spPr bwMode="auto">
          <a:xfrm>
            <a:off x="356449" y="982400"/>
            <a:ext cx="4496398" cy="152771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C6AB862-1772-1F64-9479-E40B493AE028}"/>
              </a:ext>
            </a:extLst>
          </p:cNvPr>
          <p:cNvSpPr txBox="1"/>
          <p:nvPr/>
        </p:nvSpPr>
        <p:spPr>
          <a:xfrm>
            <a:off x="356449" y="2969329"/>
            <a:ext cx="11479101" cy="1508105"/>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até aqui, em nossa trajetória no decorrer da realização das atividades propostas, buscamos conhecer um pouco mais sobre os gêneros textuais.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Agora, propomos a você a realização de algumas questões que contribuirão com a sistematização dos conhecimentos adquiridos por você. Vamos lá?</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394218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AC33F0E-CC85-6962-D4BC-39015712F2F8}"/>
              </a:ext>
            </a:extLst>
          </p:cNvPr>
          <p:cNvSpPr txBox="1"/>
          <p:nvPr/>
        </p:nvSpPr>
        <p:spPr>
          <a:xfrm>
            <a:off x="358588" y="878932"/>
            <a:ext cx="11474824" cy="1154162"/>
          </a:xfrm>
          <a:prstGeom prst="rect">
            <a:avLst/>
          </a:prstGeom>
          <a:noFill/>
        </p:spPr>
        <p:txBody>
          <a:bodyPr wrap="square">
            <a:spAutoFit/>
          </a:bodyPr>
          <a:lstStyle/>
          <a:p>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r>
              <a:rPr lang="pt-BR" sz="23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O CASO DAS AMORAS PRETAS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r">
              <a:tabLst>
                <a:tab pos="27051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Agatha Christie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8208F4D9-CA68-5F37-87C8-A6EA2F77F8C3}"/>
              </a:ext>
            </a:extLst>
          </p:cNvPr>
          <p:cNvSpPr txBox="1"/>
          <p:nvPr/>
        </p:nvSpPr>
        <p:spPr>
          <a:xfrm>
            <a:off x="358587" y="2193937"/>
            <a:ext cx="11474823" cy="3985706"/>
          </a:xfrm>
          <a:prstGeom prst="rect">
            <a:avLst/>
          </a:prstGeom>
          <a:noFill/>
        </p:spPr>
        <p:txBody>
          <a:bodyPr wrap="square">
            <a:spAutoFit/>
          </a:bodyPr>
          <a:lstStyle/>
          <a:p>
            <a:pPr indent="538163" algn="just">
              <a:tabLst>
                <a:tab pos="27051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detetive Hercule Poirot jantava com seu amigo Henry Bonnington no restaurante Gallant Endeavour, um local de comida inglesa simples. A garçonete Molly, logo que viu Henry, foi cumprimentá-lo. Tendo ótima memória, além de se lembrar dos rostos dos clientes mais assíduos, também se recordava do que eles costumavam pedir para comer. “As mulheres até gostam de variar, mas os homens geralmente pedem a mesma coisa”, disse Molly apontando para um velho barbudo que havia quase dez anos frequentava o restaurante às terças e quintas-feiras à noite. Mesmo assim, ninguém sabia ao menos o nome dele.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tabLst>
                <a:tab pos="27051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 que deixou Molly intrigada, porém, foi o fato de esse cliente ter vindo ao restaurante na semana anterior, além dos seus dias habituais, em uma segunda-feira. E o pedido que fez foi totalmente fora do seu padrão. “Atrevo-me a dizer que os senhores vão rir de mim – Molly enrubesceu -, mas, quando um cavalheiro frequenta um lugar há dez anos, espera-se que você conheça suas preferências.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069300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208F4D9-CA68-5F37-87C8-A6EA2F77F8C3}"/>
              </a:ext>
            </a:extLst>
          </p:cNvPr>
          <p:cNvSpPr txBox="1"/>
          <p:nvPr/>
        </p:nvSpPr>
        <p:spPr>
          <a:xfrm>
            <a:off x="358588" y="876125"/>
            <a:ext cx="11474823" cy="5401479"/>
          </a:xfrm>
          <a:prstGeom prst="rect">
            <a:avLst/>
          </a:prstGeom>
          <a:noFill/>
        </p:spPr>
        <p:txBody>
          <a:bodyPr wrap="square">
            <a:spAutoFit/>
          </a:bodyPr>
          <a:lstStyle/>
          <a:p>
            <a:pPr indent="538163" algn="just">
              <a:tabLst>
                <a:tab pos="27051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Ele nunca suportou pudim ou amoras, e nunca vi ele pedir sopa cremosa. Mas naquela noite de segunda, ele pediu sopa cremosa de tomate, bife torta de miúdos e torta de amoras! Parecia que ele não tinha percebido o que pedira!”. Ela achou que ele estava chateado ou preocupado. Ao ouvir essa história, Hercule Poirot teve a impressão de que o homem estava envolvido em um assassinato.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tabLst>
                <a:tab pos="27051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Três semanas depois, Poirot e Bonnington encontraram-se no metrô. O amigo comentou com Poirot que já fazia três semanas que o velho misterioso não aparecia no restaurante. Nesse momento, os olhos verdes de Poirot brilharam: o detetive farejou que algo grave deveria ter acontecido. Ao chegar em casa, consultou a lista de obituário das últimas semanas e escolheu um nome para iniciar a investigação: Henry Gasgoine, sessenta e nove anos. Mais tarde ele já estava cara a cara com o médico de Gascoine, Dr. McAndrew, que confirmou: o velho era um homem excêntrico que vivia sozinho em uma antiga casa em ruínas daquelas que estavam sendo desocupadas para dar lugar à construção de condomínios. O médico encontrou Gascoigne caído ao pé da escada, com o pescoço quebrado. Ele vestia um roupão velho, com um cinto rasgado. Provavelmente tropeçou no cinto, caiu da escada e morreu. Poirot não se deu por satisfeito com a explicação. Para ele, o que havia acontecido não era um mero acidente. “Ele tinha algum parente?”, perguntou. “Um sobrinho. Costumava visitar o tio uma vez por mês. Seu nome é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Lorrimer</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162409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208F4D9-CA68-5F37-87C8-A6EA2F77F8C3}"/>
              </a:ext>
            </a:extLst>
          </p:cNvPr>
          <p:cNvSpPr txBox="1"/>
          <p:nvPr/>
        </p:nvSpPr>
        <p:spPr>
          <a:xfrm>
            <a:off x="358588" y="876125"/>
            <a:ext cx="11474823" cy="2893100"/>
          </a:xfrm>
          <a:prstGeom prst="rect">
            <a:avLst/>
          </a:prstGeom>
          <a:noFill/>
        </p:spPr>
        <p:txBody>
          <a:bodyPr wrap="square">
            <a:spAutoFit/>
          </a:bodyPr>
          <a:lstStyle/>
          <a:p>
            <a:pPr algn="just">
              <a:tabLst>
                <a:tab pos="27051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George </a:t>
            </a:r>
            <a:r>
              <a:rPr lang="pt-BR" sz="2300" kern="100" dirty="0" err="1">
                <a:effectLst/>
                <a:latin typeface="Arial Narrow" panose="020B0606020202030204" pitchFamily="34" charset="0"/>
                <a:ea typeface="Aptos" panose="020B0004020202020204" pitchFamily="34" charset="0"/>
                <a:cs typeface="Times New Roman" panose="02020603050405020304" pitchFamily="18" charset="0"/>
              </a:rPr>
              <a:t>Lorrimer</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Também é médico. Mora em Wimbledon”, disse o Dr. McAndrew. Ele contou que Henry Gascoigne foi encontrado na manhã do dia 6 e que havia uma carta no bolso de seu roupão escrita no dia 3 e que fora postada em Wimbledon na mesma tarde. Havia restos de comida em seu estômago, o que confirmava que sua última refeição fora realizada duas horas antes de morrer. De fato, Henry Gascoigne foi visto pela última vez por volta das sete da noite, quinta-feira, dia 3, no restaurante Gallant Endeavour. Com base nessas informações, a suspeita de Poirot ficou mais forte: Gascoigne havia sido empurrado da escada, não foi um acidente.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8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800" kern="1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https://tvbrasil.ebc.com.br/caminhos-da-reportagem/2024/02/</a:t>
            </a:r>
            <a:r>
              <a:rPr lang="pt-BR" sz="13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portinari</a:t>
            </a:r>
            <a:r>
              <a:rPr lang="pt-BR" sz="1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-um-retrato-do-brasil. Acesso em: 25 maio 2026 (adaptado). </a:t>
            </a:r>
            <a:endParaRPr lang="pt-B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BB86C230-F193-92CD-5865-0556F7C8D872}"/>
              </a:ext>
            </a:extLst>
          </p:cNvPr>
          <p:cNvSpPr txBox="1"/>
          <p:nvPr/>
        </p:nvSpPr>
        <p:spPr>
          <a:xfrm>
            <a:off x="358588" y="3991224"/>
            <a:ext cx="11474823" cy="2019848"/>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Qual é o tema/assunto do texto?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 investigação de uma morte que aparentava ser um acidente.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 rotina de um restaurante inglês e seus clientes habituais.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O trabalho da garçonete e sua boa memória.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A amizade entre Poirot e Henry Bonnington.</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95002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196BE4D-7501-EC83-E6D9-AD8733160A05}"/>
              </a:ext>
            </a:extLst>
          </p:cNvPr>
          <p:cNvSpPr txBox="1"/>
          <p:nvPr/>
        </p:nvSpPr>
        <p:spPr>
          <a:xfrm>
            <a:off x="322729" y="851014"/>
            <a:ext cx="11564471" cy="5134547"/>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Qual dos trechos comprova que o narrador é onisciente, pois conhece os pensamentos e impressões das personagens?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“O detetive Hercule Poirot jantava com seu amigo…”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“O médico encontrou Gascoigne caído ao pé da escada.”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 garçonete Molly, logo que viu Henry, foi cumprimentá-lo.”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“Hercule Poirot teve a impressão de que o homem estava envolvido em um assassinato.”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00" kern="1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O trecho em que predomina uma opinião é:</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tabLst>
                <a:tab pos="18034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“Três semanas depois, Poirot e Bonnington encontraram-se no metrô.”</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tabLst>
                <a:tab pos="18034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“...ele pediu sopa cremosa de tomate, bife torta de miúdos e torta de amoras!”</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tabLst>
                <a:tab pos="18034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“As mulheres até gostam de variar, mas os homens geralmente pedem a mesma coisa”</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tabLst>
                <a:tab pos="18034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“O detetive Hercule Poirot jantava com seu amigo Henry Bonnington no restaurante Gallant Endeavour,”</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893179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278D88A-C7DD-51EC-CDA8-F471870E945D}"/>
              </a:ext>
            </a:extLst>
          </p:cNvPr>
          <p:cNvSpPr txBox="1"/>
          <p:nvPr/>
        </p:nvSpPr>
        <p:spPr>
          <a:xfrm>
            <a:off x="318247" y="843320"/>
            <a:ext cx="11555506" cy="4745210"/>
          </a:xfrm>
          <a:prstGeom prst="rect">
            <a:avLst/>
          </a:prstGeom>
          <a:noFill/>
        </p:spPr>
        <p:txBody>
          <a:bodyPr wrap="square">
            <a:spAutoFit/>
          </a:bodyPr>
          <a:lstStyle/>
          <a:p>
            <a:pPr>
              <a:lnSpc>
                <a:spcPct val="110000"/>
              </a:lnSpc>
            </a:pPr>
            <a:r>
              <a:rPr lang="pt-BR" sz="2300" b="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4</a:t>
            </a: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Qual o motivo que levou a garçonete Molly a ficar intrigada com o velho frequentador do restaurante?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 A mudança inesperada nos dias em que ele frequentava o restaurante.</a:t>
            </a:r>
            <a:b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b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(B) O pedido de pratos diferentes do que costumava comer.</a:t>
            </a:r>
            <a:b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b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(C) O fato de ele nunca conversar com ninguém.</a:t>
            </a:r>
            <a:b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b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(D) A ausência prolongada do cliente.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b="1"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5</a:t>
            </a:r>
            <a:r>
              <a:rPr lang="pt-BR" sz="23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 Em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Ele vestia um roupão velho, com um cinto rasgado. Provavelmente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tropeçou</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 cinto,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caiu</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da escada e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morreu</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Calibri" panose="020F0502020204030204" pitchFamily="34" charset="0"/>
              </a:rPr>
              <a:t>a ordem em que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as palavras destacadas aparecem no texto sugerem um(a)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exagero.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oposição.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repetição.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gradação.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097587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B55C43E-873B-2CF4-13EE-A7E452576110}"/>
              </a:ext>
            </a:extLst>
          </p:cNvPr>
          <p:cNvSpPr txBox="1"/>
          <p:nvPr/>
        </p:nvSpPr>
        <p:spPr>
          <a:xfrm>
            <a:off x="358588" y="921365"/>
            <a:ext cx="11474824" cy="2103653"/>
          </a:xfrm>
          <a:prstGeom prst="rect">
            <a:avLst/>
          </a:prstGeom>
          <a:noFill/>
        </p:spPr>
        <p:txBody>
          <a:bodyPr wrap="square">
            <a:spAutoFit/>
          </a:bodyPr>
          <a:lstStyle/>
          <a:p>
            <a:pPr>
              <a:lnSpc>
                <a:spcPct val="110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No trecho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Parecia que ele não tinha percebido o que pedira!”, o uso do ponto de exclamação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denota indignação e dúvida.</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(B) salienta tristeza e descrédito.</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4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(C)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manifesta felicidade e surpresa.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4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(D)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expressa espanto e incredulidade.</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508761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053AC0C-1DDD-9611-8668-C874EAA3CF4B}"/>
              </a:ext>
            </a:extLst>
          </p:cNvPr>
          <p:cNvSpPr txBox="1"/>
          <p:nvPr/>
        </p:nvSpPr>
        <p:spPr>
          <a:xfrm>
            <a:off x="331694" y="846573"/>
            <a:ext cx="11528612" cy="800219"/>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00" b="1" dirty="0">
                <a:effectLst/>
                <a:latin typeface="Arial Narrow" panose="020B0606020202030204" pitchFamily="34" charset="0"/>
                <a:ea typeface="Times New Roman" panose="02020603050405020304" pitchFamily="18" charset="0"/>
                <a:cs typeface="Arial" panose="020B0604020202020204" pitchFamily="34" charset="0"/>
              </a:rPr>
              <a:t>Menina que sofreu bullying por usar óculos recebe apoio na internet</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1D8B62D-6A65-0612-501F-C5E85FDA7572}"/>
              </a:ext>
            </a:extLst>
          </p:cNvPr>
          <p:cNvSpPr txBox="1"/>
          <p:nvPr/>
        </p:nvSpPr>
        <p:spPr>
          <a:xfrm>
            <a:off x="331694" y="1819404"/>
            <a:ext cx="11528612" cy="4339650"/>
          </a:xfrm>
          <a:prstGeom prst="rect">
            <a:avLst/>
          </a:prstGeom>
          <a:noFill/>
        </p:spPr>
        <p:txBody>
          <a:bodyPr wrap="square">
            <a:spAutoFit/>
          </a:bodyPr>
          <a:lstStyle/>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Há dois anos, a americana Alexis Hansen, 7, começou a usar óculos. Pouco tempo depois, seus colegas da escola começaram a inventar apelidos e a caçoar de sua aparência.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A situação levou Alexis e a mãe, </a:t>
            </a:r>
            <a:r>
              <a:rPr lang="pt-BR" sz="2300" dirty="0" err="1">
                <a:effectLst/>
                <a:latin typeface="Arial Narrow" panose="020B0606020202030204" pitchFamily="34" charset="0"/>
                <a:ea typeface="Aptos" panose="020B0004020202020204" pitchFamily="34" charset="0"/>
                <a:cs typeface="Arial" panose="020B0604020202020204" pitchFamily="34" charset="0"/>
              </a:rPr>
              <a:t>Sierra</a:t>
            </a:r>
            <a:r>
              <a:rPr lang="pt-BR" sz="2300" dirty="0">
                <a:effectLst/>
                <a:latin typeface="Arial Narrow" panose="020B0606020202030204" pitchFamily="34" charset="0"/>
                <a:ea typeface="Aptos" panose="020B0004020202020204" pitchFamily="34" charset="0"/>
                <a:cs typeface="Arial" panose="020B0604020202020204" pitchFamily="34" charset="0"/>
              </a:rPr>
              <a:t> Winters, a postarem uma foto da menina no Facebook. Na imagem, </a:t>
            </a:r>
            <a:r>
              <a:rPr lang="pt-BR" sz="2300" dirty="0" err="1">
                <a:effectLst/>
                <a:latin typeface="Arial Narrow" panose="020B0606020202030204" pitchFamily="34" charset="0"/>
                <a:ea typeface="Aptos" panose="020B0004020202020204" pitchFamily="34" charset="0"/>
                <a:cs typeface="Arial" panose="020B0604020202020204" pitchFamily="34" charset="0"/>
              </a:rPr>
              <a:t>Lexie</a:t>
            </a:r>
            <a:r>
              <a:rPr lang="pt-BR" sz="2300" dirty="0">
                <a:effectLst/>
                <a:latin typeface="Arial Narrow" panose="020B0606020202030204" pitchFamily="34" charset="0"/>
                <a:ea typeface="Aptos" panose="020B0004020202020204" pitchFamily="34" charset="0"/>
                <a:cs typeface="Arial" panose="020B0604020202020204" pitchFamily="34" charset="0"/>
              </a:rPr>
              <a:t> – como é chamada -, segura um cartaz com a mensagem: “Eu sofri bullying por usar óculos. Compartilhe se você é contra o bullying”.</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A foto viralizou na internet e atingiu mais de 4 milhões de compartilhamentos na página "The BULLY Project", campanha inspirada pelo documentário "</a:t>
            </a:r>
            <a:r>
              <a:rPr lang="pt-BR" sz="2300" dirty="0" err="1">
                <a:effectLst/>
                <a:latin typeface="Arial Narrow" panose="020B0606020202030204" pitchFamily="34" charset="0"/>
                <a:ea typeface="Times New Roman" panose="02020603050405020304" pitchFamily="18" charset="0"/>
                <a:cs typeface="Arial" panose="020B0604020202020204" pitchFamily="34" charset="0"/>
              </a:rPr>
              <a:t>Bully</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(2011).</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No post, milhares de pessoas mandaram mensagens de apoio à menina, como “Óculos são lindos, e você também é!”, e “Não deixe as pessoas te colocarem para baixo”. Muitas crianças e adultos postaram suas próprias fotos usando óculos.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“Eu percebi que outras pessoas usam óculos também, e fiquei feliz”, disse </a:t>
            </a:r>
            <a:r>
              <a:rPr lang="pt-BR" sz="2300" dirty="0" err="1">
                <a:effectLst/>
                <a:latin typeface="Arial Narrow" panose="020B0606020202030204" pitchFamily="34" charset="0"/>
                <a:ea typeface="Times New Roman" panose="02020603050405020304" pitchFamily="18" charset="0"/>
                <a:cs typeface="Arial" panose="020B0604020202020204" pitchFamily="34" charset="0"/>
              </a:rPr>
              <a:t>Lexie</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à Folha por telefone.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970601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1D8B62D-6A65-0612-501F-C5E85FDA7572}"/>
              </a:ext>
            </a:extLst>
          </p:cNvPr>
          <p:cNvSpPr txBox="1"/>
          <p:nvPr/>
        </p:nvSpPr>
        <p:spPr>
          <a:xfrm>
            <a:off x="331694" y="931898"/>
            <a:ext cx="11528612" cy="5401479"/>
          </a:xfrm>
          <a:prstGeom prst="rect">
            <a:avLst/>
          </a:prstGeom>
          <a:noFill/>
        </p:spPr>
        <p:txBody>
          <a:bodyPr wrap="square">
            <a:spAutoFit/>
          </a:bodyPr>
          <a:lstStyle/>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A garota estuda na mesma escola desde o jardim de infância e conta que, depois de ler as mensagens das pessoas, se sentiu mais forte para enfrentar o bullying. O próprio colégio tomou iniciativas para combater o problema. “Agora isso não acontece mais. A direção pediu para as crianças pararem de fazer bullying”, conta.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O problema de visão de </a:t>
            </a:r>
            <a:r>
              <a:rPr lang="pt-BR" sz="2300" dirty="0" err="1">
                <a:effectLst/>
                <a:latin typeface="Arial Narrow" panose="020B0606020202030204" pitchFamily="34" charset="0"/>
                <a:ea typeface="Aptos" panose="020B0004020202020204" pitchFamily="34" charset="0"/>
                <a:cs typeface="Arial" panose="020B0604020202020204" pitchFamily="34" charset="0"/>
              </a:rPr>
              <a:t>Lexie</a:t>
            </a:r>
            <a:r>
              <a:rPr lang="pt-BR" sz="2300" dirty="0">
                <a:effectLst/>
                <a:latin typeface="Arial Narrow" panose="020B0606020202030204" pitchFamily="34" charset="0"/>
                <a:ea typeface="Aptos" panose="020B0004020202020204" pitchFamily="34" charset="0"/>
                <a:cs typeface="Arial" panose="020B0604020202020204" pitchFamily="34" charset="0"/>
              </a:rPr>
              <a:t> não é dos mais graves, e por isso ela não precisa usar óculos o tempo todo. Segundo a mãe, a filha costumava esconder os óculos para não ter de usá-los.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A menina mora com a família em Indiana, nos Estados Unidos. </a:t>
            </a:r>
            <a:r>
              <a:rPr lang="pt-BR" sz="2300" dirty="0" err="1">
                <a:effectLst/>
                <a:latin typeface="Arial Narrow" panose="020B0606020202030204" pitchFamily="34" charset="0"/>
                <a:ea typeface="Aptos" panose="020B0004020202020204" pitchFamily="34" charset="0"/>
                <a:cs typeface="Arial" panose="020B0604020202020204" pitchFamily="34" charset="0"/>
              </a:rPr>
              <a:t>Lexie</a:t>
            </a:r>
            <a:r>
              <a:rPr lang="pt-BR" sz="2300" dirty="0">
                <a:effectLst/>
                <a:latin typeface="Arial Narrow" panose="020B0606020202030204" pitchFamily="34" charset="0"/>
                <a:ea typeface="Aptos" panose="020B0004020202020204" pitchFamily="34" charset="0"/>
                <a:cs typeface="Arial" panose="020B0604020202020204" pitchFamily="34" charset="0"/>
              </a:rPr>
              <a:t> tem mais dois irmãos: </a:t>
            </a:r>
            <a:r>
              <a:rPr lang="pt-BR" sz="2300" dirty="0" err="1">
                <a:effectLst/>
                <a:latin typeface="Arial Narrow" panose="020B0606020202030204" pitchFamily="34" charset="0"/>
                <a:ea typeface="Aptos" panose="020B0004020202020204" pitchFamily="34" charset="0"/>
                <a:cs typeface="Arial" panose="020B0604020202020204" pitchFamily="34" charset="0"/>
              </a:rPr>
              <a:t>Zoey</a:t>
            </a:r>
            <a:r>
              <a:rPr lang="pt-BR" sz="2300" dirty="0">
                <a:effectLst/>
                <a:latin typeface="Arial Narrow" panose="020B0606020202030204" pitchFamily="34" charset="0"/>
                <a:ea typeface="Aptos" panose="020B0004020202020204" pitchFamily="34" charset="0"/>
                <a:cs typeface="Arial" panose="020B0604020202020204" pitchFamily="34" charset="0"/>
              </a:rPr>
              <a:t>, 3, e Tyler, 6. A caçula </a:t>
            </a:r>
            <a:r>
              <a:rPr lang="pt-BR" sz="2300" dirty="0" err="1">
                <a:effectLst/>
                <a:latin typeface="Arial Narrow" panose="020B0606020202030204" pitchFamily="34" charset="0"/>
                <a:ea typeface="Aptos" panose="020B0004020202020204" pitchFamily="34" charset="0"/>
                <a:cs typeface="Arial" panose="020B0604020202020204" pitchFamily="34" charset="0"/>
              </a:rPr>
              <a:t>Zoey</a:t>
            </a:r>
            <a:r>
              <a:rPr lang="pt-BR" sz="2300" dirty="0">
                <a:effectLst/>
                <a:latin typeface="Arial Narrow" panose="020B0606020202030204" pitchFamily="34" charset="0"/>
                <a:ea typeface="Aptos" panose="020B0004020202020204" pitchFamily="34" charset="0"/>
                <a:cs typeface="Arial" panose="020B0604020202020204" pitchFamily="34" charset="0"/>
              </a:rPr>
              <a:t> é autista, e </a:t>
            </a:r>
            <a:r>
              <a:rPr lang="pt-BR" sz="2300" dirty="0" err="1">
                <a:effectLst/>
                <a:latin typeface="Arial Narrow" panose="020B0606020202030204" pitchFamily="34" charset="0"/>
                <a:ea typeface="Aptos" panose="020B0004020202020204" pitchFamily="34" charset="0"/>
                <a:cs typeface="Arial" panose="020B0604020202020204" pitchFamily="34" charset="0"/>
              </a:rPr>
              <a:t>Lexie</a:t>
            </a:r>
            <a:r>
              <a:rPr lang="pt-BR" sz="2300" dirty="0">
                <a:effectLst/>
                <a:latin typeface="Arial Narrow" panose="020B0606020202030204" pitchFamily="34" charset="0"/>
                <a:ea typeface="Aptos" panose="020B0004020202020204" pitchFamily="34" charset="0"/>
                <a:cs typeface="Arial" panose="020B0604020202020204" pitchFamily="34" charset="0"/>
              </a:rPr>
              <a:t> busca apoiar a irmã, para caso ela também sofra algum tipo de discriminação na escola.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Segundo o Departamento de Saúde norte-americano, 83% das meninas e 79% dos meninos do país afirmam que já sofreram bullying, seja pessoalmente ou pela internet.</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No ano passado, </a:t>
            </a:r>
            <a:r>
              <a:rPr lang="pt-BR" sz="2300" dirty="0" err="1">
                <a:effectLst/>
                <a:latin typeface="Arial Narrow" panose="020B0606020202030204" pitchFamily="34" charset="0"/>
                <a:ea typeface="Aptos" panose="020B0004020202020204" pitchFamily="34" charset="0"/>
                <a:cs typeface="Arial" panose="020B0604020202020204" pitchFamily="34" charset="0"/>
              </a:rPr>
              <a:t>Lexie</a:t>
            </a:r>
            <a:r>
              <a:rPr lang="pt-BR" sz="2300" dirty="0">
                <a:effectLst/>
                <a:latin typeface="Arial Narrow" panose="020B0606020202030204" pitchFamily="34" charset="0"/>
                <a:ea typeface="Aptos" panose="020B0004020202020204" pitchFamily="34" charset="0"/>
                <a:cs typeface="Arial" panose="020B0604020202020204" pitchFamily="34" charset="0"/>
              </a:rPr>
              <a:t> e sua mãe foram convidadas para participar de uma campanha contra o bullying, intitulada "I </a:t>
            </a:r>
            <a:r>
              <a:rPr lang="pt-BR" sz="2300" dirty="0" err="1">
                <a:effectLst/>
                <a:latin typeface="Arial Narrow" panose="020B0606020202030204" pitchFamily="34" charset="0"/>
                <a:ea typeface="Aptos" panose="020B0004020202020204" pitchFamily="34" charset="0"/>
                <a:cs typeface="Arial" panose="020B0604020202020204" pitchFamily="34" charset="0"/>
              </a:rPr>
              <a:t>Wear</a:t>
            </a:r>
            <a:r>
              <a:rPr lang="pt-BR" sz="2300" dirty="0">
                <a:effectLst/>
                <a:latin typeface="Arial Narrow" panose="020B0606020202030204" pitchFamily="34" charset="0"/>
                <a:ea typeface="Aptos" panose="020B0004020202020204" pitchFamily="34" charset="0"/>
                <a:cs typeface="Arial" panose="020B0604020202020204" pitchFamily="34" charset="0"/>
              </a:rPr>
              <a:t> </a:t>
            </a:r>
            <a:r>
              <a:rPr lang="pt-BR" sz="2300" dirty="0" err="1">
                <a:effectLst/>
                <a:latin typeface="Arial Narrow" panose="020B0606020202030204" pitchFamily="34" charset="0"/>
                <a:ea typeface="Aptos" panose="020B0004020202020204" pitchFamily="34" charset="0"/>
                <a:cs typeface="Arial" panose="020B0604020202020204" pitchFamily="34" charset="0"/>
              </a:rPr>
              <a:t>Glasses</a:t>
            </a:r>
            <a:r>
              <a:rPr lang="pt-BR" sz="2300" dirty="0">
                <a:effectLst/>
                <a:latin typeface="Arial Narrow" panose="020B0606020202030204" pitchFamily="34" charset="0"/>
                <a:ea typeface="Aptos" panose="020B0004020202020204" pitchFamily="34" charset="0"/>
                <a:cs typeface="Arial" panose="020B0604020202020204" pitchFamily="34" charset="0"/>
              </a:rPr>
              <a:t> </a:t>
            </a:r>
            <a:r>
              <a:rPr lang="pt-BR" sz="2300" dirty="0" err="1">
                <a:effectLst/>
                <a:latin typeface="Arial Narrow" panose="020B0606020202030204" pitchFamily="34" charset="0"/>
                <a:ea typeface="Aptos" panose="020B0004020202020204" pitchFamily="34" charset="0"/>
                <a:cs typeface="Arial" panose="020B0604020202020204" pitchFamily="34" charset="0"/>
              </a:rPr>
              <a:t>and</a:t>
            </a:r>
            <a:r>
              <a:rPr lang="pt-BR" sz="2300" dirty="0">
                <a:effectLst/>
                <a:latin typeface="Arial Narrow" panose="020B0606020202030204" pitchFamily="34" charset="0"/>
                <a:ea typeface="Aptos" panose="020B0004020202020204" pitchFamily="34" charset="0"/>
                <a:cs typeface="Arial" panose="020B0604020202020204" pitchFamily="34" charset="0"/>
              </a:rPr>
              <a:t> </a:t>
            </a:r>
            <a:r>
              <a:rPr lang="pt-BR" sz="2300" dirty="0" err="1">
                <a:effectLst/>
                <a:latin typeface="Arial Narrow" panose="020B0606020202030204" pitchFamily="34" charset="0"/>
                <a:ea typeface="Aptos" panose="020B0004020202020204" pitchFamily="34" charset="0"/>
                <a:cs typeface="Arial" panose="020B0604020202020204" pitchFamily="34" charset="0"/>
              </a:rPr>
              <a:t>I'm</a:t>
            </a:r>
            <a:r>
              <a:rPr lang="pt-BR" sz="2300" dirty="0">
                <a:effectLst/>
                <a:latin typeface="Arial Narrow" panose="020B0606020202030204" pitchFamily="34" charset="0"/>
                <a:ea typeface="Aptos" panose="020B0004020202020204" pitchFamily="34" charset="0"/>
                <a:cs typeface="Arial" panose="020B0604020202020204" pitchFamily="34" charset="0"/>
              </a:rPr>
              <a:t> </a:t>
            </a:r>
            <a:r>
              <a:rPr lang="pt-BR" sz="2300" dirty="0" err="1">
                <a:effectLst/>
                <a:latin typeface="Arial Narrow" panose="020B0606020202030204" pitchFamily="34" charset="0"/>
                <a:ea typeface="Aptos" panose="020B0004020202020204" pitchFamily="34" charset="0"/>
                <a:cs typeface="Arial" panose="020B0604020202020204" pitchFamily="34" charset="0"/>
              </a:rPr>
              <a:t>Proud</a:t>
            </a:r>
            <a:r>
              <a:rPr lang="pt-BR" sz="2300" dirty="0">
                <a:effectLst/>
                <a:latin typeface="Arial Narrow" panose="020B0606020202030204" pitchFamily="34" charset="0"/>
                <a:ea typeface="Aptos" panose="020B0004020202020204" pitchFamily="34" charset="0"/>
                <a:cs typeface="Arial" panose="020B0604020202020204" pitchFamily="34" charset="0"/>
              </a:rPr>
              <a:t>" (eu uso óculos e me orgulho disso, em inglês). O projeto foi resultado de uma parceria entre o The BULLY Project e a organização </a:t>
            </a:r>
            <a:r>
              <a:rPr lang="pt-BR" sz="2300" dirty="0" err="1">
                <a:effectLst/>
                <a:latin typeface="Arial Narrow" panose="020B0606020202030204" pitchFamily="34" charset="0"/>
                <a:ea typeface="Aptos" panose="020B0004020202020204" pitchFamily="34" charset="0"/>
                <a:cs typeface="Arial" panose="020B0604020202020204" pitchFamily="34" charset="0"/>
              </a:rPr>
              <a:t>AdCouncil</a:t>
            </a:r>
            <a:r>
              <a:rPr lang="pt-BR" sz="2300" dirty="0">
                <a:effectLst/>
                <a:latin typeface="Arial Narrow" panose="020B0606020202030204" pitchFamily="34" charset="0"/>
                <a:ea typeface="Aptos" panose="020B0004020202020204" pitchFamily="34" charset="0"/>
                <a:cs typeface="Arial" panose="020B0604020202020204" pitchFamily="34" charset="0"/>
              </a:rPr>
              <a:t>, que produz campanhas sociais.</a:t>
            </a:r>
          </a:p>
        </p:txBody>
      </p:sp>
    </p:spTree>
    <p:extLst>
      <p:ext uri="{BB962C8B-B14F-4D97-AF65-F5344CB8AC3E}">
        <p14:creationId xmlns:p14="http://schemas.microsoft.com/office/powerpoint/2010/main" val="404157973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1D8B62D-6A65-0612-501F-C5E85FDA7572}"/>
              </a:ext>
            </a:extLst>
          </p:cNvPr>
          <p:cNvSpPr txBox="1"/>
          <p:nvPr/>
        </p:nvSpPr>
        <p:spPr>
          <a:xfrm>
            <a:off x="331694" y="931898"/>
            <a:ext cx="11528612" cy="1369606"/>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"Eu diria às outras crianças que todas são bonitas", completa </a:t>
            </a:r>
            <a:r>
              <a:rPr lang="pt-BR" sz="2300" dirty="0" err="1">
                <a:effectLst/>
                <a:latin typeface="Arial Narrow" panose="020B0606020202030204" pitchFamily="34" charset="0"/>
                <a:ea typeface="Aptos" panose="020B0004020202020204" pitchFamily="34" charset="0"/>
                <a:cs typeface="Arial" panose="020B0604020202020204" pitchFamily="34" charset="0"/>
              </a:rPr>
              <a:t>Lexie</a:t>
            </a:r>
            <a:r>
              <a:rPr lang="pt-BR" sz="2300" dirty="0">
                <a:effectLst/>
                <a:latin typeface="Arial Narrow" panose="020B0606020202030204" pitchFamily="34" charset="0"/>
                <a:ea typeface="Aptos" panose="020B0004020202020204" pitchFamily="34" charset="0"/>
                <a:cs typeface="Arial" panose="020B0604020202020204" pitchFamily="34" charset="0"/>
              </a:rPr>
              <a:t>. O vídeo em que a menina aparece foi lançado em janeiro deste ano e já foi visto mais de 100 mil vezes.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800" dirty="0">
                <a:effectLst/>
                <a:latin typeface="Arial Narrow" panose="020B0606020202030204" pitchFamily="34" charset="0"/>
                <a:ea typeface="Aptos" panose="020B0004020202020204" pitchFamily="34" charset="0"/>
                <a:cs typeface="Arial" panose="020B0604020202020204" pitchFamily="34" charset="0"/>
              </a:rPr>
              <a:t> </a:t>
            </a:r>
            <a:endParaRPr lang="pt-BR" sz="8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600" dirty="0">
                <a:effectLst/>
                <a:latin typeface="Arial Narrow" panose="020B0606020202030204" pitchFamily="34" charset="0"/>
                <a:ea typeface="Aptos" panose="020B0004020202020204" pitchFamily="34" charset="0"/>
                <a:cs typeface="Arial" panose="020B0604020202020204" pitchFamily="34" charset="0"/>
              </a:rPr>
              <a:t>Carol Oliveira. </a:t>
            </a:r>
            <a:r>
              <a:rPr lang="pt-BR" sz="1600" i="1" dirty="0">
                <a:effectLst/>
                <a:latin typeface="Arial Narrow" panose="020B0606020202030204" pitchFamily="34" charset="0"/>
                <a:ea typeface="Aptos" panose="020B0004020202020204" pitchFamily="34" charset="0"/>
                <a:cs typeface="Arial" panose="020B0604020202020204" pitchFamily="34" charset="0"/>
              </a:rPr>
              <a:t>Menina que sofreu bullying por usar óculos recebe apoio na internet</a:t>
            </a:r>
            <a:r>
              <a:rPr lang="pt-BR" sz="1600" dirty="0">
                <a:effectLst/>
                <a:latin typeface="Arial Narrow" panose="020B0606020202030204" pitchFamily="34" charset="0"/>
                <a:ea typeface="Aptos" panose="020B0004020202020204" pitchFamily="34" charset="0"/>
                <a:cs typeface="Arial" panose="020B0604020202020204" pitchFamily="34" charset="0"/>
              </a:rPr>
              <a:t>. Folha de S. Paulo.</a:t>
            </a:r>
            <a:endParaRPr lang="pt-BR" sz="16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effectLst/>
                <a:latin typeface="Arial Narrow" panose="020B0606020202030204" pitchFamily="34" charset="0"/>
                <a:ea typeface="Aptos" panose="020B0004020202020204" pitchFamily="34" charset="0"/>
                <a:cs typeface="Arial" panose="020B0604020202020204" pitchFamily="34" charset="0"/>
              </a:rPr>
              <a:t>Disponível em: http://www1.folha.uol.com.br/folhinha/2016/03/1744601-menina-que-sofreu-bullying-por-usar-oculos-recebe-apoio-na-internet.shtml. Acesso em: 25 maio 2026.</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3C433504-AD70-FDFB-E619-11F6561D9B2B}"/>
              </a:ext>
            </a:extLst>
          </p:cNvPr>
          <p:cNvSpPr txBox="1"/>
          <p:nvPr/>
        </p:nvSpPr>
        <p:spPr>
          <a:xfrm>
            <a:off x="331693" y="2545305"/>
            <a:ext cx="11528611" cy="2019848"/>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Times New Roman" panose="02020603050405020304" pitchFamily="18" charset="0"/>
                <a:cs typeface="Arial" panose="020B0604020202020204" pitchFamily="34" charset="0"/>
              </a:rPr>
              <a:t>7</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De acordo com o texto, Alexis ficou feliz porque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Times New Roman" panose="02020603050405020304" pitchFamily="18" charset="0"/>
                <a:cs typeface="Arial" panose="020B0604020202020204" pitchFamily="34" charset="0"/>
              </a:rPr>
              <a:t>(A) passou a usar óculos.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Times New Roman" panose="02020603050405020304" pitchFamily="18" charset="0"/>
                <a:cs typeface="Arial" panose="020B0604020202020204" pitchFamily="34" charset="0"/>
              </a:rPr>
              <a:t>(B) gostou dos apelidos que recebeu.</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Times New Roman" panose="02020603050405020304" pitchFamily="18" charset="0"/>
                <a:cs typeface="Arial" panose="020B0604020202020204" pitchFamily="34" charset="0"/>
              </a:rPr>
              <a:t>(C) estuda na mesma escola desde o jardim de infância.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Times New Roman" panose="02020603050405020304" pitchFamily="18" charset="0"/>
                <a:cs typeface="Arial" panose="020B0604020202020204" pitchFamily="34" charset="0"/>
              </a:rPr>
              <a:t>(D) percebeu que outras pessoas usam óculos também.</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020007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30640AA-7847-F0BE-16A2-630AA8474BE9}"/>
              </a:ext>
            </a:extLst>
          </p:cNvPr>
          <p:cNvSpPr txBox="1"/>
          <p:nvPr/>
        </p:nvSpPr>
        <p:spPr>
          <a:xfrm>
            <a:off x="363070" y="957909"/>
            <a:ext cx="11465859" cy="4745210"/>
          </a:xfrm>
          <a:prstGeom prst="rect">
            <a:avLst/>
          </a:prstGeom>
          <a:noFill/>
        </p:spPr>
        <p:txBody>
          <a:bodyPr wrap="square">
            <a:spAutoFit/>
          </a:bodyPr>
          <a:lstStyle/>
          <a:p>
            <a:pPr algn="just">
              <a:lnSpc>
                <a:spcPct val="110000"/>
              </a:lnSpc>
            </a:pPr>
            <a:r>
              <a:rPr lang="pt-BR" sz="2300" b="1"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8</a:t>
            </a: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 No trecho “</a:t>
            </a:r>
            <a:r>
              <a:rPr lang="pt-BR" sz="2300" b="1" u="sng" dirty="0">
                <a:effectLst/>
                <a:latin typeface="Arial Narrow" panose="020B0606020202030204" pitchFamily="34" charset="0"/>
                <a:ea typeface="Aptos" panose="020B0004020202020204" pitchFamily="34" charset="0"/>
                <a:cs typeface="Arial" panose="020B0604020202020204" pitchFamily="34" charset="0"/>
              </a:rPr>
              <a:t>Segundo</a:t>
            </a:r>
            <a:r>
              <a:rPr lang="pt-BR" sz="2300" dirty="0">
                <a:effectLst/>
                <a:latin typeface="Arial Narrow" panose="020B0606020202030204" pitchFamily="34" charset="0"/>
                <a:ea typeface="Aptos" panose="020B0004020202020204" pitchFamily="34" charset="0"/>
                <a:cs typeface="Arial" panose="020B0604020202020204" pitchFamily="34" charset="0"/>
              </a:rPr>
              <a:t> a mãe, a filha costumava esconder os óculos para não ter de usá-los.”, </a:t>
            </a: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o termo grifado veicula uma ideia de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lnSpc>
                <a:spcPct val="110000"/>
              </a:lnSpc>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(A) condição.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lnSpc>
                <a:spcPct val="110000"/>
              </a:lnSpc>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(B) concessão.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lnSpc>
                <a:spcPct val="110000"/>
              </a:lnSpc>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(C) comparação.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fontAlgn="base">
              <a:lnSpc>
                <a:spcPct val="110000"/>
              </a:lnSpc>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(D) conformidade.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9</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Há uma opinião no trecho: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Eu percebi que outras pessoas usam óculos também, e fiquei feliz.”</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Há dois anos, a americana Alexis Hansen, 7, começou a usar óculos.”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A foto viralizou na internet e atingiu mais de 4 milhões de compartilhamentos.”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a:t>
            </a:r>
            <a:r>
              <a:rPr lang="pt-BR" sz="2300" dirty="0">
                <a:effectLst/>
                <a:latin typeface="Arial Narrow" panose="020B0606020202030204" pitchFamily="34" charset="0"/>
                <a:ea typeface="Aptos" panose="020B0004020202020204" pitchFamily="34" charset="0"/>
                <a:cs typeface="Arial" panose="020B0604020202020204" pitchFamily="34" charset="0"/>
              </a:rPr>
              <a:t>83% das meninas e 79% dos meninos do país afirmam que já sofreram bullying.”</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841189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16B169F-C3AB-BB77-D6E5-7B09FD8BEABF}"/>
              </a:ext>
            </a:extLst>
          </p:cNvPr>
          <p:cNvSpPr txBox="1"/>
          <p:nvPr/>
        </p:nvSpPr>
        <p:spPr>
          <a:xfrm>
            <a:off x="1695114" y="983677"/>
            <a:ext cx="10121153" cy="1154162"/>
          </a:xfrm>
          <a:prstGeom prst="rect">
            <a:avLst/>
          </a:prstGeom>
          <a:solidFill>
            <a:srgbClr val="FFFAEB"/>
          </a:solidFill>
        </p:spPr>
        <p:txBody>
          <a:bodyPr wrap="square">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Colaboração</a:t>
            </a:r>
          </a:p>
          <a:p>
            <a:r>
              <a:rPr lang="pt-BR" sz="2300" dirty="0">
                <a:latin typeface="Arial Narrow" panose="020B0606020202030204" pitchFamily="34" charset="0"/>
              </a:rPr>
              <a:t>Prof.º: </a:t>
            </a:r>
            <a:r>
              <a:rPr lang="pt-BR" sz="2300" kern="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Jadson Borges de Assis</a:t>
            </a:r>
            <a:endParaRPr lang="pt-BR" sz="2300" dirty="0">
              <a:latin typeface="Arial Narrow" panose="020B0606020202030204" pitchFamily="34" charset="0"/>
            </a:endParaRPr>
          </a:p>
          <a:p>
            <a:r>
              <a:rPr lang="pt-BR" sz="2300" dirty="0">
                <a:latin typeface="Arial Narrow" panose="020B0606020202030204" pitchFamily="34" charset="0"/>
              </a:rPr>
              <a:t>Colégio Estadual </a:t>
            </a:r>
            <a:r>
              <a:rPr lang="pt-BR" sz="2300" kern="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Dário de Paiva Sampaio – Araguapaz-GO/ CRE Goiás-GO</a:t>
            </a:r>
            <a:endParaRPr lang="pt-BR" sz="2300" dirty="0">
              <a:latin typeface="Arial Narrow" panose="020B0606020202030204" pitchFamily="34" charset="0"/>
            </a:endParaRPr>
          </a:p>
        </p:txBody>
      </p:sp>
      <p:sp>
        <p:nvSpPr>
          <p:cNvPr id="9" name="CaixaDeTexto 8">
            <a:extLst>
              <a:ext uri="{FF2B5EF4-FFF2-40B4-BE49-F238E27FC236}">
                <a16:creationId xmlns:a16="http://schemas.microsoft.com/office/drawing/2014/main" id="{481A6F5A-FB92-E14C-37E1-7CC9B845B0AF}"/>
              </a:ext>
            </a:extLst>
          </p:cNvPr>
          <p:cNvSpPr txBox="1"/>
          <p:nvPr/>
        </p:nvSpPr>
        <p:spPr>
          <a:xfrm>
            <a:off x="375733" y="2307817"/>
            <a:ext cx="11456901" cy="446276"/>
          </a:xfrm>
          <a:prstGeom prst="rect">
            <a:avLst/>
          </a:prstGeom>
          <a:solidFill>
            <a:srgbClr val="FFFAEB"/>
          </a:solidFill>
        </p:spPr>
        <p:txBody>
          <a:bodyPr wrap="square">
            <a:spAutoFit/>
          </a:bodyPr>
          <a:lstStyle/>
          <a:p>
            <a:pPr algn="just" fontAlgn="base">
              <a:buNone/>
            </a:pPr>
            <a:r>
              <a:rPr lang="pt-BR" sz="2300" kern="0" dirty="0">
                <a:effectLst/>
                <a:latin typeface="Arial Narrow" panose="020B0606020202030204" pitchFamily="34" charset="0"/>
                <a:ea typeface="Aptos" panose="020B0004020202020204" pitchFamily="34" charset="0"/>
                <a:cs typeface="Arial" panose="020B0604020202020204" pitchFamily="34" charset="0"/>
              </a:rPr>
              <a:t>Leia os textos para responder à questão</a:t>
            </a:r>
            <a:endParaRPr lang="pt-BR" sz="2300" dirty="0">
              <a:latin typeface="Arial Narrow" panose="020B0606020202030204" pitchFamily="34" charset="0"/>
            </a:endParaRPr>
          </a:p>
        </p:txBody>
      </p:sp>
      <p:sp>
        <p:nvSpPr>
          <p:cNvPr id="11" name="CaixaDeTexto 10">
            <a:extLst>
              <a:ext uri="{FF2B5EF4-FFF2-40B4-BE49-F238E27FC236}">
                <a16:creationId xmlns:a16="http://schemas.microsoft.com/office/drawing/2014/main" id="{7019B254-EC2B-99B0-0C90-55B63EFB9A00}"/>
              </a:ext>
            </a:extLst>
          </p:cNvPr>
          <p:cNvSpPr txBox="1"/>
          <p:nvPr/>
        </p:nvSpPr>
        <p:spPr>
          <a:xfrm>
            <a:off x="367545" y="2754093"/>
            <a:ext cx="11473276" cy="2769989"/>
          </a:xfrm>
          <a:prstGeom prst="rect">
            <a:avLst/>
          </a:prstGeom>
          <a:solidFill>
            <a:srgbClr val="FFFAEB"/>
          </a:solidFill>
        </p:spPr>
        <p:txBody>
          <a:bodyPr wrap="square">
            <a:spAutoFit/>
          </a:bodyPr>
          <a:lstStyle/>
          <a:p>
            <a:pPr algn="just"/>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Texto 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Enquanto mamãe fazia os curativos eu só pensava no cavalinho que eu ia ganhar. Mas quando a gente é menino parece que as coisas nunca saem como a gente quer. Foi de tanto querer o cavalinho, e querer com força, que eu nunca cheguei a tê-lo. (...) Meu avô não pôde cumprir a promessa. Mas para compensar ele me falou muito de um lugar chamado </a:t>
            </a:r>
            <a:r>
              <a:rPr lang="pt-BR" sz="23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Platiplanto</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onde os cavalinhos correm no pasto, deitados de lado, com as patas esticadas no ar... Diz que são de todas as cores: azul-marinho, cor de rosa, xadrez, listrados... E são do tamanho de um gato, bem pequenininhos.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Disponível em: Fantástica Cultural. Acesso em: 21 mai. 2026 (Adaptado). </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descr="Ícone&#10;&#10;O conteúdo gerado por IA pode estar incorreto.">
            <a:extLst>
              <a:ext uri="{FF2B5EF4-FFF2-40B4-BE49-F238E27FC236}">
                <a16:creationId xmlns:a16="http://schemas.microsoft.com/office/drawing/2014/main" id="{1BAD4249-F2EF-BAD9-E607-35CBE5589BE2}"/>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6504" t="4220" b="-1"/>
          <a:stretch>
            <a:fillRect/>
          </a:stretch>
        </p:blipFill>
        <p:spPr bwMode="auto">
          <a:xfrm>
            <a:off x="375733" y="947323"/>
            <a:ext cx="1264808" cy="12489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1407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359362" y="899602"/>
            <a:ext cx="11473276" cy="5524589"/>
          </a:xfrm>
          <a:prstGeom prst="rect">
            <a:avLst/>
          </a:prstGeom>
          <a:solidFill>
            <a:srgbClr val="FFFAEB"/>
          </a:solidFill>
        </p:spPr>
        <p:txBody>
          <a:bodyPr wrap="square">
            <a:spAutoFit/>
          </a:bodyPr>
          <a:lstStyle/>
          <a:p>
            <a:pPr algn="just"/>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Texto II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Pônei: saiba mais sobre esses animais carismáticos e lucrativos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br>
              <a:rPr lang="pt-BR"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b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Para as crianças, o pônei brasileiro é um cavalo de porte gracioso e temperamento dócil, motivo pelo qual é considerado o animal ideal para a iniciação na prática da equitação. (...) Com até 110 cm de altura, eles se caracterizam pela docilidade, inteligência e vivacidade, além de possuírem uma estrutura e musculatura fortes e proporcionais.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Disponível em: Globo Rural. Acesso em: 21 mai. 2026 (Adaptado).</a:t>
            </a:r>
          </a:p>
          <a:p>
            <a:pPr algn="just"/>
            <a:endPar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10</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Ao comparar os dois textos, constata-se que ambos abordam temas relacionados aos/à</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cavalos de pequeno porte que atraem a atenção de crianças.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criação de animais domésticos de pequeno porte.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seleção de novas raças de animais silvestres.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 animais criados em fazendas.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algn="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70340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undo preto com letras brancas&#10;&#10;O conteúdo gerado por IA pode estar incorreto.">
            <a:extLst>
              <a:ext uri="{FF2B5EF4-FFF2-40B4-BE49-F238E27FC236}">
                <a16:creationId xmlns:a16="http://schemas.microsoft.com/office/drawing/2014/main" id="{E6720FD5-EC85-BC16-B307-0A56D9D88C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76" t="9806" r="13475" b="9494"/>
          <a:stretch>
            <a:fillRect/>
          </a:stretch>
        </p:blipFill>
        <p:spPr bwMode="auto">
          <a:xfrm>
            <a:off x="344033" y="694696"/>
            <a:ext cx="4417136" cy="1523611"/>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08676AA-D873-1FE9-53D4-5FC5717B3663}"/>
              </a:ext>
            </a:extLst>
          </p:cNvPr>
          <p:cNvSpPr txBox="1"/>
          <p:nvPr/>
        </p:nvSpPr>
        <p:spPr>
          <a:xfrm>
            <a:off x="344033" y="2351798"/>
            <a:ext cx="11524506" cy="446276"/>
          </a:xfrm>
          <a:prstGeom prst="rect">
            <a:avLst/>
          </a:prstGeom>
          <a:noFill/>
        </p:spPr>
        <p:txBody>
          <a:bodyPr wrap="square">
            <a:spAutoFit/>
          </a:bodyPr>
          <a:lstStyle/>
          <a:p>
            <a:pPr>
              <a:buNone/>
            </a:pPr>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(SAEGO – ETAPA DIAGNÓSTICA/2025) Leia o texto abaixo.</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48F2C369-C8CC-3407-0132-108C3A549482}"/>
              </a:ext>
            </a:extLst>
          </p:cNvPr>
          <p:cNvGraphicFramePr>
            <a:graphicFrameLocks noGrp="1"/>
          </p:cNvGraphicFramePr>
          <p:nvPr>
            <p:extLst>
              <p:ext uri="{D42A27DB-BD31-4B8C-83A1-F6EECF244321}">
                <p14:modId xmlns:p14="http://schemas.microsoft.com/office/powerpoint/2010/main" val="3457224094"/>
              </p:ext>
            </p:extLst>
          </p:nvPr>
        </p:nvGraphicFramePr>
        <p:xfrm>
          <a:off x="333747" y="2931565"/>
          <a:ext cx="11524506" cy="3505200"/>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451003424"/>
                    </a:ext>
                  </a:extLst>
                </a:gridCol>
              </a:tblGrid>
              <a:tr h="0">
                <a:tc>
                  <a:txBody>
                    <a:bodyPr/>
                    <a:lstStyle/>
                    <a:p>
                      <a:pPr algn="ctr">
                        <a:lnSpc>
                          <a:spcPct val="100000"/>
                        </a:lnSpc>
                        <a:spcAft>
                          <a:spcPts val="0"/>
                        </a:spcAft>
                      </a:pPr>
                      <a:r>
                        <a:rPr lang="pt-BR" sz="2300" kern="100" dirty="0">
                          <a:solidFill>
                            <a:schemeClr val="tx1"/>
                          </a:solidFill>
                          <a:effectLst/>
                          <a:latin typeface="Arial Narrow" panose="020B0606020202030204" pitchFamily="34" charset="0"/>
                        </a:rPr>
                        <a:t>Ele joga tênis de mesa desde os 2, assombra adultos e é esperança olímpica</a:t>
                      </a:r>
                    </a:p>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“Sem dúvida, com essa idade, ele já é acima da média. Quando eu tinha 12 anos, não tinha um nível tão alto como o dele”. O elogio foi feito por </a:t>
                      </a:r>
                      <a:r>
                        <a:rPr lang="pt-BR" sz="2300" b="0" kern="100" dirty="0" err="1">
                          <a:solidFill>
                            <a:schemeClr val="tx1"/>
                          </a:solidFill>
                          <a:effectLst/>
                          <a:latin typeface="Arial Narrow" panose="020B0606020202030204" pitchFamily="34" charset="0"/>
                        </a:rPr>
                        <a:t>Ma</a:t>
                      </a:r>
                      <a:r>
                        <a:rPr lang="pt-BR" sz="2300" b="0" kern="100" dirty="0">
                          <a:solidFill>
                            <a:schemeClr val="tx1"/>
                          </a:solidFill>
                          <a:effectLst/>
                          <a:latin typeface="Arial Narrow" panose="020B0606020202030204" pitchFamily="34" charset="0"/>
                        </a:rPr>
                        <a:t> </a:t>
                      </a:r>
                      <a:r>
                        <a:rPr lang="pt-BR" sz="2300" b="0" kern="100" dirty="0" err="1">
                          <a:solidFill>
                            <a:schemeClr val="tx1"/>
                          </a:solidFill>
                          <a:effectLst/>
                          <a:latin typeface="Arial Narrow" panose="020B0606020202030204" pitchFamily="34" charset="0"/>
                        </a:rPr>
                        <a:t>Long</a:t>
                      </a:r>
                      <a:r>
                        <a:rPr lang="pt-BR" sz="2300" b="0" kern="100" dirty="0">
                          <a:solidFill>
                            <a:schemeClr val="tx1"/>
                          </a:solidFill>
                          <a:effectLst/>
                          <a:latin typeface="Arial Narrow" panose="020B0606020202030204" pitchFamily="34" charset="0"/>
                        </a:rPr>
                        <a:t>, dono de 3 ouros olímpicos e 16 mundiais e um dos maiores nomes do tênis de mesa da atualidade. O elogiado é </a:t>
                      </a:r>
                      <a:r>
                        <a:rPr lang="pt-BR" sz="2300" b="0" kern="100" dirty="0" err="1">
                          <a:solidFill>
                            <a:schemeClr val="tx1"/>
                          </a:solidFill>
                          <a:effectLst/>
                          <a:latin typeface="Arial Narrow" panose="020B0606020202030204" pitchFamily="34" charset="0"/>
                        </a:rPr>
                        <a:t>Tomokazu</a:t>
                      </a:r>
                      <a:r>
                        <a:rPr lang="pt-BR" sz="2300" b="0" kern="100" dirty="0">
                          <a:solidFill>
                            <a:schemeClr val="tx1"/>
                          </a:solidFill>
                          <a:effectLst/>
                          <a:latin typeface="Arial Narrow" panose="020B0606020202030204" pitchFamily="34" charset="0"/>
                        </a:rPr>
                        <a:t> </a:t>
                      </a:r>
                      <a:r>
                        <a:rPr lang="pt-BR" sz="2300" b="0" kern="100" dirty="0" err="1">
                          <a:solidFill>
                            <a:schemeClr val="tx1"/>
                          </a:solidFill>
                          <a:effectLst/>
                          <a:latin typeface="Arial Narrow" panose="020B0606020202030204" pitchFamily="34" charset="0"/>
                        </a:rPr>
                        <a:t>Harimoto</a:t>
                      </a:r>
                      <a:r>
                        <a:rPr lang="pt-BR" sz="2300" b="0" kern="100" dirty="0">
                          <a:solidFill>
                            <a:schemeClr val="tx1"/>
                          </a:solidFill>
                          <a:effectLst/>
                          <a:latin typeface="Arial Narrow" panose="020B0606020202030204" pitchFamily="34" charset="0"/>
                        </a:rPr>
                        <a:t>, garoto japonês de 13 anos que [...] já é esperança de medalha para os anfitriões na Olimpíada de Tóquio, em 2020.</a:t>
                      </a:r>
                    </a:p>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Na semana passada, </a:t>
                      </a:r>
                      <a:r>
                        <a:rPr lang="pt-BR" sz="2300" b="0" kern="100" dirty="0" err="1">
                          <a:solidFill>
                            <a:schemeClr val="tx1"/>
                          </a:solidFill>
                          <a:effectLst/>
                          <a:latin typeface="Arial Narrow" panose="020B0606020202030204" pitchFamily="34" charset="0"/>
                        </a:rPr>
                        <a:t>Harimoto</a:t>
                      </a:r>
                      <a:r>
                        <a:rPr lang="pt-BR" sz="2300" b="0" kern="100" dirty="0">
                          <a:solidFill>
                            <a:schemeClr val="tx1"/>
                          </a:solidFill>
                          <a:effectLst/>
                          <a:latin typeface="Arial Narrow" panose="020B0606020202030204" pitchFamily="34" charset="0"/>
                        </a:rPr>
                        <a:t> foi notícia mundo afora ao vencer seu compatriota </a:t>
                      </a:r>
                      <a:r>
                        <a:rPr lang="pt-BR" sz="2300" b="0" kern="100" dirty="0" err="1">
                          <a:solidFill>
                            <a:schemeClr val="tx1"/>
                          </a:solidFill>
                          <a:effectLst/>
                          <a:latin typeface="Arial Narrow" panose="020B0606020202030204" pitchFamily="34" charset="0"/>
                        </a:rPr>
                        <a:t>Jun</a:t>
                      </a:r>
                      <a:r>
                        <a:rPr lang="pt-BR" sz="2300" b="0" kern="100" dirty="0">
                          <a:solidFill>
                            <a:schemeClr val="tx1"/>
                          </a:solidFill>
                          <a:effectLst/>
                          <a:latin typeface="Arial Narrow" panose="020B0606020202030204" pitchFamily="34" charset="0"/>
                        </a:rPr>
                        <a:t> Mizutani, bronze na Olimpíada do Rio, e avançar às oitavas de final do Mundial de Dusseldorf. Na rodada seguinte, ele ainda eliminou o eslovaco </a:t>
                      </a:r>
                      <a:r>
                        <a:rPr lang="pt-BR" sz="2300" b="0" kern="100" dirty="0" err="1">
                          <a:solidFill>
                            <a:schemeClr val="tx1"/>
                          </a:solidFill>
                          <a:effectLst/>
                          <a:latin typeface="Arial Narrow" panose="020B0606020202030204" pitchFamily="34" charset="0"/>
                        </a:rPr>
                        <a:t>Lubomir</a:t>
                      </a:r>
                      <a:r>
                        <a:rPr lang="pt-BR" sz="2300" b="0" kern="100" dirty="0">
                          <a:solidFill>
                            <a:schemeClr val="tx1"/>
                          </a:solidFill>
                          <a:effectLst/>
                          <a:latin typeface="Arial Narrow" panose="020B0606020202030204" pitchFamily="34" charset="0"/>
                        </a:rPr>
                        <a:t> </a:t>
                      </a:r>
                      <a:r>
                        <a:rPr lang="pt-BR" sz="2300" b="0" kern="100" dirty="0" err="1">
                          <a:solidFill>
                            <a:schemeClr val="tx1"/>
                          </a:solidFill>
                          <a:effectLst/>
                          <a:latin typeface="Arial Narrow" panose="020B0606020202030204" pitchFamily="34" charset="0"/>
                        </a:rPr>
                        <a:t>Pistej</a:t>
                      </a:r>
                      <a:r>
                        <a:rPr lang="pt-BR" sz="2300" b="0" kern="100" dirty="0">
                          <a:solidFill>
                            <a:schemeClr val="tx1"/>
                          </a:solidFill>
                          <a:effectLst/>
                          <a:latin typeface="Arial Narrow" panose="020B0606020202030204" pitchFamily="34" charset="0"/>
                        </a:rPr>
                        <a:t>, 20 anos mais velho. [...]</a:t>
                      </a:r>
                    </a:p>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 O japonês joga tênis de mesa desde os 2 anos de idade. Aos 3, foi quarto colocado na categoria até 8 anos. Aos 6, disputou o campeonato japonês sub‑21 e chegou às oitavas de final. [...]</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8473330"/>
                  </a:ext>
                </a:extLst>
              </a:tr>
            </a:tbl>
          </a:graphicData>
        </a:graphic>
      </p:graphicFrame>
    </p:spTree>
    <p:extLst>
      <p:ext uri="{BB962C8B-B14F-4D97-AF65-F5344CB8AC3E}">
        <p14:creationId xmlns:p14="http://schemas.microsoft.com/office/powerpoint/2010/main" val="39419430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48F2C369-C8CC-3407-0132-108C3A549482}"/>
              </a:ext>
            </a:extLst>
          </p:cNvPr>
          <p:cNvGraphicFramePr>
            <a:graphicFrameLocks noGrp="1"/>
          </p:cNvGraphicFramePr>
          <p:nvPr>
            <p:extLst>
              <p:ext uri="{D42A27DB-BD31-4B8C-83A1-F6EECF244321}">
                <p14:modId xmlns:p14="http://schemas.microsoft.com/office/powerpoint/2010/main" val="3751683690"/>
              </p:ext>
            </p:extLst>
          </p:nvPr>
        </p:nvGraphicFramePr>
        <p:xfrm>
          <a:off x="405464" y="731992"/>
          <a:ext cx="11524506" cy="1051560"/>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451003424"/>
                    </a:ext>
                  </a:extLst>
                </a:gridCol>
              </a:tblGrid>
              <a:tr h="0">
                <a:tc>
                  <a:txBody>
                    <a:bodyPr/>
                    <a:lstStyle/>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“Essa experiência me fez ter certeza de que queria me dedicar totalmente ao tênis de mesa. E meu maior sonho é ser campeão olímpico em Tóquio”, avisou </a:t>
                      </a:r>
                      <a:r>
                        <a:rPr lang="pt-BR" sz="2300" b="0" kern="100" dirty="0" err="1">
                          <a:solidFill>
                            <a:schemeClr val="tx1"/>
                          </a:solidFill>
                          <a:effectLst/>
                          <a:latin typeface="Arial Narrow" panose="020B0606020202030204" pitchFamily="34" charset="0"/>
                        </a:rPr>
                        <a:t>Harimoto</a:t>
                      </a:r>
                      <a:r>
                        <a:rPr lang="pt-BR" sz="2300" b="0" kern="100" dirty="0">
                          <a:solidFill>
                            <a:schemeClr val="tx1"/>
                          </a:solidFill>
                          <a:effectLst/>
                          <a:latin typeface="Arial Narrow" panose="020B0606020202030204" pitchFamily="34" charset="0"/>
                        </a:rPr>
                        <a:t>, dono de diversos recordes de conquistas precoces. Na Olimpíada de 2020, ele terá 17 anos. [...]</a:t>
                      </a:r>
                      <a:endParaRPr lang="pt-BR" sz="2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8473330"/>
                  </a:ext>
                </a:extLst>
              </a:tr>
            </a:tbl>
          </a:graphicData>
        </a:graphic>
      </p:graphicFrame>
      <p:sp>
        <p:nvSpPr>
          <p:cNvPr id="6" name="CaixaDeTexto 5">
            <a:extLst>
              <a:ext uri="{FF2B5EF4-FFF2-40B4-BE49-F238E27FC236}">
                <a16:creationId xmlns:a16="http://schemas.microsoft.com/office/drawing/2014/main" id="{23FC3FF9-3D9E-7EA2-486A-67231A2FB2C7}"/>
              </a:ext>
            </a:extLst>
          </p:cNvPr>
          <p:cNvSpPr txBox="1"/>
          <p:nvPr/>
        </p:nvSpPr>
        <p:spPr>
          <a:xfrm>
            <a:off x="405464" y="1801904"/>
            <a:ext cx="11524506" cy="292388"/>
          </a:xfrm>
          <a:prstGeom prst="rect">
            <a:avLst/>
          </a:prstGeom>
          <a:noFill/>
        </p:spPr>
        <p:txBody>
          <a:bodyPr wrap="square">
            <a:spAutoFit/>
          </a:bodyPr>
          <a:lstStyle/>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UOL. </a:t>
            </a:r>
            <a:r>
              <a:rPr lang="pt-BR" sz="1300" i="1" dirty="0">
                <a:effectLst/>
                <a:latin typeface="Arial Narrow" panose="020B0606020202030204" pitchFamily="34" charset="0"/>
                <a:ea typeface="Aptos" panose="020B0004020202020204" pitchFamily="34" charset="0"/>
                <a:cs typeface="Times New Roman" panose="02020603050405020304" pitchFamily="18" charset="0"/>
              </a:rPr>
              <a:t>Ele joga tênis de mesa desde os 2 [...] e é esperança olímpica</a:t>
            </a:r>
            <a:r>
              <a:rPr lang="pt-BR" sz="1300" dirty="0">
                <a:effectLst/>
                <a:latin typeface="Arial Narrow" panose="020B0606020202030204" pitchFamily="34" charset="0"/>
                <a:ea typeface="Aptos" panose="020B0004020202020204" pitchFamily="34" charset="0"/>
                <a:cs typeface="Times New Roman" panose="02020603050405020304" pitchFamily="18" charset="0"/>
              </a:rPr>
              <a:t>. 2017. Disponível em: &lt;https://bityli.com/</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nMpbxoT</a:t>
            </a:r>
            <a:r>
              <a:rPr lang="pt-BR" sz="1300" dirty="0">
                <a:effectLst/>
                <a:latin typeface="Arial Narrow" panose="020B0606020202030204" pitchFamily="34" charset="0"/>
                <a:ea typeface="Aptos" panose="020B0004020202020204" pitchFamily="34" charset="0"/>
                <a:cs typeface="Times New Roman" panose="02020603050405020304" pitchFamily="18" charset="0"/>
              </a:rPr>
              <a:t>&gt;. Acesso em: 30 ago. 2022. Fragmento. (P070327H6_SUP)</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413FC354-D6AC-FB32-D123-0F470B753B8A}"/>
              </a:ext>
            </a:extLst>
          </p:cNvPr>
          <p:cNvSpPr txBox="1"/>
          <p:nvPr/>
        </p:nvSpPr>
        <p:spPr>
          <a:xfrm>
            <a:off x="405464" y="2112644"/>
            <a:ext cx="11524506" cy="4693593"/>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(P070328H6) Nesse texto, no trecho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Na semana passada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Harimoto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foi notícia...” (2º parágrafo), a expressão destacada indica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dúvida.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lugar.</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modo.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tempo.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0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(P070380H6) Nesse texto, no trecho “...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ele</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ainda eliminou o eslovaco...” (2º parágrafo), o termo destacado se refere 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Jun</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Mizutani.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Lubomir</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Pistej</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Long.</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Tomokazu</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Harimoto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351866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1AE838A-D9BF-B856-4ED9-8391E6B40171}"/>
              </a:ext>
            </a:extLst>
          </p:cNvPr>
          <p:cNvSpPr txBox="1"/>
          <p:nvPr/>
        </p:nvSpPr>
        <p:spPr>
          <a:xfrm>
            <a:off x="313764" y="754762"/>
            <a:ext cx="11528611" cy="446276"/>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(ENCCEJA/2017)</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Vamos economizar Água!!!!">
            <a:extLst>
              <a:ext uri="{FF2B5EF4-FFF2-40B4-BE49-F238E27FC236}">
                <a16:creationId xmlns:a16="http://schemas.microsoft.com/office/drawing/2014/main" id="{FEACB1C6-FF42-9773-3EB3-16A43F6843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287" y="1479904"/>
            <a:ext cx="5318154" cy="3819197"/>
          </a:xfrm>
          <a:prstGeom prst="rect">
            <a:avLst/>
          </a:prstGeom>
          <a:noFill/>
          <a:ln>
            <a:noFill/>
          </a:ln>
        </p:spPr>
      </p:pic>
      <p:sp>
        <p:nvSpPr>
          <p:cNvPr id="6" name="CaixaDeTexto 5">
            <a:extLst>
              <a:ext uri="{FF2B5EF4-FFF2-40B4-BE49-F238E27FC236}">
                <a16:creationId xmlns:a16="http://schemas.microsoft.com/office/drawing/2014/main" id="{AB5CB63E-D1F2-8C57-30B9-280C5CE2A968}"/>
              </a:ext>
            </a:extLst>
          </p:cNvPr>
          <p:cNvSpPr txBox="1"/>
          <p:nvPr/>
        </p:nvSpPr>
        <p:spPr>
          <a:xfrm>
            <a:off x="412286" y="5299102"/>
            <a:ext cx="5318154" cy="297133"/>
          </a:xfrm>
          <a:prstGeom prst="rect">
            <a:avLst/>
          </a:prstGeom>
          <a:noFill/>
        </p:spPr>
        <p:txBody>
          <a:bodyPr wrap="square">
            <a:spAutoFit/>
          </a:bodyPr>
          <a:lstStyle/>
          <a:p>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http://tinyurl.com. Acesso em: 16 set. 2013.</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B28639D7-880E-6D7E-4516-2ED9DB982955}"/>
              </a:ext>
            </a:extLst>
          </p:cNvPr>
          <p:cNvSpPr txBox="1"/>
          <p:nvPr/>
        </p:nvSpPr>
        <p:spPr>
          <a:xfrm>
            <a:off x="5889812" y="2029738"/>
            <a:ext cx="5889901" cy="2798523"/>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Item 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articulação entre os elementos verbais e não verbais utilizados na construção dessa charge tem a clara intenção de motivar os leitores 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diminuírem gastos com a conta de água.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desenvolverem atitudes sustentáveis.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modificarem momentos de diversão.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adquirirem hábitos de higiene.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75599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24ABBFF-B263-01E5-201D-1E1024E42EBB}"/>
              </a:ext>
            </a:extLst>
          </p:cNvPr>
          <p:cNvSpPr txBox="1"/>
          <p:nvPr/>
        </p:nvSpPr>
        <p:spPr>
          <a:xfrm>
            <a:off x="358589" y="494818"/>
            <a:ext cx="11465858" cy="438582"/>
          </a:xfrm>
          <a:prstGeom prst="rect">
            <a:avLst/>
          </a:prstGeom>
          <a:noFill/>
        </p:spPr>
        <p:txBody>
          <a:bodyPr wrap="square">
            <a:spAutoFit/>
          </a:bodyPr>
          <a:lstStyle/>
          <a:p>
            <a:r>
              <a:rPr lang="pt-BR" sz="2250" dirty="0">
                <a:effectLst/>
                <a:latin typeface="Arial Narrow" panose="020B0606020202030204" pitchFamily="34" charset="0"/>
                <a:ea typeface="Aptos" panose="020B0004020202020204" pitchFamily="34" charset="0"/>
                <a:cs typeface="Times New Roman" panose="02020603050405020304" pitchFamily="18" charset="0"/>
              </a:rPr>
              <a:t>(SAEGO ETAPA DIAGNÓSTICA/2026)</a:t>
            </a:r>
            <a:r>
              <a:rPr lang="pt-BR" sz="225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2250" dirty="0">
                <a:effectLst/>
                <a:latin typeface="Arial Narrow" panose="020B0606020202030204" pitchFamily="34" charset="0"/>
                <a:ea typeface="Aptos" panose="020B0004020202020204" pitchFamily="34" charset="0"/>
                <a:cs typeface="Times New Roman" panose="02020603050405020304" pitchFamily="18" charset="0"/>
              </a:rPr>
              <a:t>Leia os textos abaixo.</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76E162D5-BC25-CF93-ACB1-62316840E214}"/>
              </a:ext>
            </a:extLst>
          </p:cNvPr>
          <p:cNvGraphicFramePr>
            <a:graphicFrameLocks noGrp="1"/>
          </p:cNvGraphicFramePr>
          <p:nvPr>
            <p:extLst>
              <p:ext uri="{D42A27DB-BD31-4B8C-83A1-F6EECF244321}">
                <p14:modId xmlns:p14="http://schemas.microsoft.com/office/powerpoint/2010/main" val="114181770"/>
              </p:ext>
            </p:extLst>
          </p:nvPr>
        </p:nvGraphicFramePr>
        <p:xfrm>
          <a:off x="367553" y="1028907"/>
          <a:ext cx="11456894" cy="5615940"/>
        </p:xfrm>
        <a:graphic>
          <a:graphicData uri="http://schemas.openxmlformats.org/drawingml/2006/table">
            <a:tbl>
              <a:tblPr firstRow="1" firstCol="1" bandRow="1">
                <a:tableStyleId>{5C22544A-7EE6-4342-B048-85BDC9FD1C3A}</a:tableStyleId>
              </a:tblPr>
              <a:tblGrid>
                <a:gridCol w="11456894">
                  <a:extLst>
                    <a:ext uri="{9D8B030D-6E8A-4147-A177-3AD203B41FA5}">
                      <a16:colId xmlns:a16="http://schemas.microsoft.com/office/drawing/2014/main" val="1258421868"/>
                    </a:ext>
                  </a:extLst>
                </a:gridCol>
              </a:tblGrid>
              <a:tr h="169377">
                <a:tc>
                  <a:txBody>
                    <a:bodyPr/>
                    <a:lstStyle/>
                    <a:p>
                      <a:pPr>
                        <a:lnSpc>
                          <a:spcPct val="100000"/>
                        </a:lnSpc>
                        <a:spcAft>
                          <a:spcPts val="0"/>
                        </a:spcAft>
                      </a:pPr>
                      <a:r>
                        <a:rPr lang="pt-BR" sz="2250" kern="100" dirty="0">
                          <a:solidFill>
                            <a:schemeClr val="tx1"/>
                          </a:solidFill>
                          <a:effectLst/>
                          <a:latin typeface="Arial Narrow" panose="020B0606020202030204" pitchFamily="34" charset="0"/>
                        </a:rPr>
                        <a:t>Texto 1</a:t>
                      </a:r>
                      <a:endParaRPr lang="pt-BR" sz="225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5730" marR="6573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8336967"/>
                  </a:ext>
                </a:extLst>
              </a:tr>
              <a:tr h="2014325">
                <a:tc>
                  <a:txBody>
                    <a:bodyPr/>
                    <a:lstStyle/>
                    <a:p>
                      <a:pPr algn="ctr">
                        <a:lnSpc>
                          <a:spcPct val="100000"/>
                        </a:lnSpc>
                        <a:spcAft>
                          <a:spcPts val="0"/>
                        </a:spcAft>
                      </a:pPr>
                      <a:r>
                        <a:rPr lang="pt-BR" sz="2250" kern="100" dirty="0">
                          <a:solidFill>
                            <a:schemeClr val="tx1"/>
                          </a:solidFill>
                          <a:effectLst/>
                          <a:latin typeface="Arial Narrow" panose="020B0606020202030204" pitchFamily="34" charset="0"/>
                        </a:rPr>
                        <a:t>Quem conta um conto aumenta um ponto</a:t>
                      </a:r>
                    </a:p>
                    <a:p>
                      <a:pPr marL="0" indent="538163" algn="just">
                        <a:lnSpc>
                          <a:spcPct val="100000"/>
                        </a:lnSpc>
                        <a:spcAft>
                          <a:spcPts val="0"/>
                        </a:spcAft>
                      </a:pPr>
                      <a:r>
                        <a:rPr lang="pt-BR" sz="2250" b="0" kern="100" dirty="0">
                          <a:solidFill>
                            <a:schemeClr val="tx1"/>
                          </a:solidFill>
                          <a:effectLst/>
                          <a:latin typeface="Arial Narrow" panose="020B0606020202030204" pitchFamily="34" charset="0"/>
                        </a:rPr>
                        <a:t>Distraída, ouvindo um podcast</a:t>
                      </a:r>
                      <a:r>
                        <a:rPr lang="pt-BR" sz="2250" b="0" kern="100" baseline="30000" dirty="0">
                          <a:solidFill>
                            <a:schemeClr val="tx1"/>
                          </a:solidFill>
                          <a:effectLst/>
                          <a:latin typeface="Arial Narrow" panose="020B0606020202030204" pitchFamily="34" charset="0"/>
                        </a:rPr>
                        <a:t>1</a:t>
                      </a:r>
                      <a:r>
                        <a:rPr lang="pt-BR" sz="2250" b="0" kern="100" dirty="0">
                          <a:solidFill>
                            <a:schemeClr val="tx1"/>
                          </a:solidFill>
                          <a:effectLst/>
                          <a:latin typeface="Arial Narrow" panose="020B0606020202030204" pitchFamily="34" charset="0"/>
                        </a:rPr>
                        <a:t> de contação de histórias, no ir e vir de suas agulhas, teve que desfazer, ponto a ponto, parte do pulôver de tricô que estava na vigésima carreira.</a:t>
                      </a:r>
                    </a:p>
                    <a:p>
                      <a:pPr marL="0" indent="538163" algn="just">
                        <a:lnSpc>
                          <a:spcPct val="100000"/>
                        </a:lnSpc>
                        <a:spcAft>
                          <a:spcPts val="0"/>
                        </a:spcAft>
                      </a:pPr>
                      <a:r>
                        <a:rPr lang="pt-BR" sz="2250" b="0" kern="100" dirty="0">
                          <a:solidFill>
                            <a:schemeClr val="tx1"/>
                          </a:solidFill>
                          <a:effectLst/>
                          <a:latin typeface="Arial Narrow" panose="020B0606020202030204" pitchFamily="34" charset="0"/>
                        </a:rPr>
                        <a:t>Se dizem que quem conta um conto aumenta um ponto, quem ouve também.</a:t>
                      </a:r>
                    </a:p>
                    <a:p>
                      <a:pPr marL="0" indent="538163" algn="just">
                        <a:lnSpc>
                          <a:spcPct val="100000"/>
                        </a:lnSpc>
                        <a:spcAft>
                          <a:spcPts val="0"/>
                        </a:spcAft>
                      </a:pPr>
                      <a:r>
                        <a:rPr lang="pt-BR" sz="1800" kern="100" dirty="0">
                          <a:solidFill>
                            <a:schemeClr val="tx1"/>
                          </a:solidFill>
                          <a:effectLst/>
                          <a:latin typeface="Arial Narrow" panose="020B0606020202030204" pitchFamily="34" charset="0"/>
                        </a:rPr>
                        <a:t>*Vocabulário:</a:t>
                      </a:r>
                    </a:p>
                    <a:p>
                      <a:pPr marL="0" indent="538163" algn="just">
                        <a:lnSpc>
                          <a:spcPct val="100000"/>
                        </a:lnSpc>
                        <a:spcAft>
                          <a:spcPts val="0"/>
                        </a:spcAft>
                      </a:pPr>
                      <a:r>
                        <a:rPr lang="pt-BR" sz="1800" b="0" kern="100" baseline="30000" dirty="0">
                          <a:solidFill>
                            <a:schemeClr val="tx1"/>
                          </a:solidFill>
                          <a:effectLst/>
                          <a:latin typeface="Arial Narrow" panose="020B0606020202030204" pitchFamily="34" charset="0"/>
                        </a:rPr>
                        <a:t>1</a:t>
                      </a:r>
                      <a:r>
                        <a:rPr lang="pt-BR" sz="1800" b="0" kern="100" dirty="0">
                          <a:solidFill>
                            <a:schemeClr val="tx1"/>
                          </a:solidFill>
                          <a:effectLst/>
                          <a:latin typeface="Arial Narrow" panose="020B0606020202030204" pitchFamily="34" charset="0"/>
                        </a:rPr>
                        <a:t>podcast: conteúdo digital de áudio (ou vídeo) disponibilizado na internet para ser ouvido a qualquer momento.</a:t>
                      </a:r>
                    </a:p>
                    <a:p>
                      <a:pPr indent="285115" algn="just">
                        <a:lnSpc>
                          <a:spcPct val="100000"/>
                        </a:lnSpc>
                        <a:spcAft>
                          <a:spcPts val="0"/>
                        </a:spcAft>
                      </a:pPr>
                      <a:r>
                        <a:rPr lang="pt-BR" sz="500" kern="100" dirty="0">
                          <a:solidFill>
                            <a:schemeClr val="tx1"/>
                          </a:solidFill>
                          <a:effectLst/>
                          <a:latin typeface="Arial Narrow" panose="020B0606020202030204" pitchFamily="34" charset="0"/>
                        </a:rPr>
                        <a:t> </a:t>
                      </a:r>
                    </a:p>
                    <a:p>
                      <a:pPr algn="r">
                        <a:lnSpc>
                          <a:spcPct val="100000"/>
                        </a:lnSpc>
                        <a:spcAft>
                          <a:spcPts val="0"/>
                        </a:spcAft>
                      </a:pPr>
                      <a:r>
                        <a:rPr lang="pt-BR" sz="1300" b="0" kern="100" dirty="0">
                          <a:solidFill>
                            <a:schemeClr val="tx1"/>
                          </a:solidFill>
                          <a:effectLst/>
                          <a:latin typeface="Arial Narrow" panose="020B0606020202030204" pitchFamily="34" charset="0"/>
                        </a:rPr>
                        <a:t>SIL. Quem conta um conto aumenta um ponto. Aleatórios, 2023. Disponível em: https://meulink.fit/rbGcgxOKeDDjFGo. Acesso em: 8 set. 2025.</a:t>
                      </a:r>
                      <a:endParaRPr lang="pt-BR" sz="1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5730" marR="6573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6365300"/>
                  </a:ext>
                </a:extLst>
              </a:tr>
              <a:tr h="169377">
                <a:tc>
                  <a:txBody>
                    <a:bodyPr/>
                    <a:lstStyle/>
                    <a:p>
                      <a:pPr algn="just">
                        <a:lnSpc>
                          <a:spcPct val="100000"/>
                        </a:lnSpc>
                        <a:spcAft>
                          <a:spcPts val="0"/>
                        </a:spcAft>
                      </a:pPr>
                      <a:r>
                        <a:rPr lang="pt-BR" sz="2250" kern="100" dirty="0">
                          <a:solidFill>
                            <a:schemeClr val="tx1"/>
                          </a:solidFill>
                          <a:effectLst/>
                          <a:latin typeface="Arial Narrow" panose="020B0606020202030204" pitchFamily="34" charset="0"/>
                        </a:rPr>
                        <a:t>Texto 2</a:t>
                      </a:r>
                      <a:endParaRPr lang="pt-BR" sz="225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5730" marR="6573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95096646"/>
                  </a:ext>
                </a:extLst>
              </a:tr>
              <a:tr h="1998258">
                <a:tc>
                  <a:txBody>
                    <a:bodyPr/>
                    <a:lstStyle/>
                    <a:p>
                      <a:pPr algn="ctr">
                        <a:lnSpc>
                          <a:spcPct val="100000"/>
                        </a:lnSpc>
                        <a:spcAft>
                          <a:spcPts val="0"/>
                        </a:spcAft>
                      </a:pPr>
                      <a:r>
                        <a:rPr lang="pt-BR" sz="2250" kern="100" dirty="0">
                          <a:solidFill>
                            <a:schemeClr val="tx1"/>
                          </a:solidFill>
                          <a:effectLst/>
                          <a:latin typeface="Arial Narrow" panose="020B0606020202030204" pitchFamily="34" charset="0"/>
                        </a:rPr>
                        <a:t>Podcasts para ouvir enquanto corre [...]</a:t>
                      </a:r>
                    </a:p>
                    <a:p>
                      <a:pPr marL="0" indent="538163" algn="just">
                        <a:lnSpc>
                          <a:spcPct val="100000"/>
                        </a:lnSpc>
                        <a:spcAft>
                          <a:spcPts val="0"/>
                        </a:spcAft>
                      </a:pPr>
                      <a:r>
                        <a:rPr lang="pt-BR" sz="2250" b="0" kern="100" dirty="0">
                          <a:solidFill>
                            <a:schemeClr val="tx1"/>
                          </a:solidFill>
                          <a:effectLst/>
                          <a:latin typeface="Arial Narrow" panose="020B0606020202030204" pitchFamily="34" charset="0"/>
                        </a:rPr>
                        <a:t>Podcasts para ouvir enquanto corre são ótimas alternativas para ganhar tempo durante aquele longão</a:t>
                      </a:r>
                      <a:r>
                        <a:rPr lang="pt-BR" sz="2250" b="0" kern="100" baseline="30000" dirty="0">
                          <a:solidFill>
                            <a:schemeClr val="tx1"/>
                          </a:solidFill>
                          <a:effectLst/>
                          <a:latin typeface="Arial Narrow" panose="020B0606020202030204" pitchFamily="34" charset="0"/>
                        </a:rPr>
                        <a:t>1</a:t>
                      </a:r>
                      <a:r>
                        <a:rPr lang="pt-BR" sz="2250" b="0" kern="100" dirty="0">
                          <a:solidFill>
                            <a:schemeClr val="tx1"/>
                          </a:solidFill>
                          <a:effectLst/>
                          <a:latin typeface="Arial Narrow" panose="020B0606020202030204" pitchFamily="34" charset="0"/>
                        </a:rPr>
                        <a:t>, ou na esteira da academia. Seja aonde for, nada melhor do que se manter bem‑informado ou relaxar com conversas divertidas enquanto pratica uma atividade física, não é mesmo? Além disso, um bom programa pode te motivar a realizar treinos mais duradouros, sem que o cansaço te sabote. [...]</a:t>
                      </a:r>
                    </a:p>
                    <a:p>
                      <a:pPr marL="0" indent="538163" algn="just">
                        <a:lnSpc>
                          <a:spcPct val="100000"/>
                        </a:lnSpc>
                        <a:spcAft>
                          <a:spcPts val="0"/>
                        </a:spcAft>
                      </a:pPr>
                      <a:r>
                        <a:rPr lang="pt-BR" sz="1800" kern="100" dirty="0">
                          <a:solidFill>
                            <a:schemeClr val="tx1"/>
                          </a:solidFill>
                          <a:effectLst/>
                          <a:latin typeface="Arial Narrow" panose="020B0606020202030204" pitchFamily="34" charset="0"/>
                        </a:rPr>
                        <a:t>*Vocabulário:</a:t>
                      </a:r>
                    </a:p>
                    <a:p>
                      <a:pPr marL="0" indent="538163" algn="just">
                        <a:lnSpc>
                          <a:spcPct val="100000"/>
                        </a:lnSpc>
                        <a:spcAft>
                          <a:spcPts val="0"/>
                        </a:spcAft>
                      </a:pPr>
                      <a:r>
                        <a:rPr lang="pt-BR" sz="1800" b="0" kern="100" baseline="30000" dirty="0">
                          <a:solidFill>
                            <a:schemeClr val="tx1"/>
                          </a:solidFill>
                          <a:effectLst/>
                          <a:latin typeface="Arial Narrow" panose="020B0606020202030204" pitchFamily="34" charset="0"/>
                        </a:rPr>
                        <a:t>1</a:t>
                      </a:r>
                      <a:r>
                        <a:rPr lang="pt-BR" sz="1800" b="0" kern="100" dirty="0">
                          <a:solidFill>
                            <a:schemeClr val="tx1"/>
                          </a:solidFill>
                          <a:effectLst/>
                          <a:latin typeface="Arial Narrow" panose="020B0606020202030204" pitchFamily="34" charset="0"/>
                        </a:rPr>
                        <a:t>longão: treino de longa distância realizado em ritmo leve para aumentar a resistência física do corredor.</a:t>
                      </a:r>
                    </a:p>
                    <a:p>
                      <a:pPr indent="285115" algn="just">
                        <a:lnSpc>
                          <a:spcPct val="100000"/>
                        </a:lnSpc>
                        <a:spcAft>
                          <a:spcPts val="0"/>
                        </a:spcAft>
                      </a:pPr>
                      <a:r>
                        <a:rPr lang="pt-BR" sz="500" b="0" kern="100" dirty="0">
                          <a:solidFill>
                            <a:schemeClr val="tx1"/>
                          </a:solidFill>
                          <a:effectLst/>
                          <a:latin typeface="Arial Narrow" panose="020B0606020202030204" pitchFamily="34" charset="0"/>
                        </a:rPr>
                        <a:t> </a:t>
                      </a:r>
                    </a:p>
                    <a:p>
                      <a:pPr algn="r">
                        <a:lnSpc>
                          <a:spcPct val="100000"/>
                        </a:lnSpc>
                        <a:spcAft>
                          <a:spcPts val="0"/>
                        </a:spcAft>
                      </a:pPr>
                      <a:r>
                        <a:rPr lang="pt-BR" sz="1300" b="0" kern="100" dirty="0">
                          <a:solidFill>
                            <a:schemeClr val="tx1"/>
                          </a:solidFill>
                          <a:effectLst/>
                          <a:latin typeface="Arial Narrow" panose="020B0606020202030204" pitchFamily="34" charset="0"/>
                        </a:rPr>
                        <a:t>BOMFIM, Felipe. Podcast para ouvir enquanto corre. Terra, 26 ago. 2021. Disponível em: https://meulink.fit/HdcsWETldzWrnAO. Acesso em: 8 set. 2025. Adaptado para fins didáticos. Fragmento.</a:t>
                      </a:r>
                      <a:endParaRPr lang="pt-BR" sz="130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5730" marR="6573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2310150"/>
                  </a:ext>
                </a:extLst>
              </a:tr>
            </a:tbl>
          </a:graphicData>
        </a:graphic>
      </p:graphicFrame>
    </p:spTree>
    <p:extLst>
      <p:ext uri="{BB962C8B-B14F-4D97-AF65-F5344CB8AC3E}">
        <p14:creationId xmlns:p14="http://schemas.microsoft.com/office/powerpoint/2010/main" val="17017078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37376FE-16ED-BC46-582A-A21A72713B3C}"/>
              </a:ext>
            </a:extLst>
          </p:cNvPr>
          <p:cNvSpPr txBox="1"/>
          <p:nvPr/>
        </p:nvSpPr>
        <p:spPr>
          <a:xfrm>
            <a:off x="322729" y="793396"/>
            <a:ext cx="11555506" cy="6109365"/>
          </a:xfrm>
          <a:prstGeom prst="rect">
            <a:avLst/>
          </a:prstGeom>
          <a:noFill/>
        </p:spPr>
        <p:txBody>
          <a:bodyPr wrap="square">
            <a:spAutoFit/>
          </a:bodyPr>
          <a:lstStyle/>
          <a:p>
            <a:r>
              <a:rPr lang="pt-BR" sz="2250" b="1" dirty="0">
                <a:effectLst/>
                <a:latin typeface="Arial Narrow" panose="020B0606020202030204" pitchFamily="34" charset="0"/>
                <a:ea typeface="Aptos" panose="020B0004020202020204" pitchFamily="34" charset="0"/>
                <a:cs typeface="Times New Roman" panose="02020603050405020304" pitchFamily="18" charset="0"/>
              </a:rPr>
              <a:t>Item 4</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(P00164316) Esses textos têm em comum o fato de</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A) apontarem a necessidade de fazer roupas de tricô.</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B) ensinarem como economizar tempo nas atividades diárias.</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C) mostrarem a possibilidade de ouvir podcast enquanto se faz outra atividade.</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D) recomendarem que um bom podcast pode motivar na prática de uma atividade física.</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100" dirty="0">
              <a:effectLst/>
              <a:latin typeface="Aptos" panose="020B0004020202020204" pitchFamily="34" charset="0"/>
              <a:ea typeface="Aptos" panose="020B0004020202020204" pitchFamily="34" charset="0"/>
              <a:cs typeface="Times New Roman" panose="02020603050405020304" pitchFamily="18" charset="0"/>
            </a:endParaRPr>
          </a:p>
          <a:p>
            <a:r>
              <a:rPr lang="pt-BR" sz="2250" b="1" dirty="0">
                <a:effectLst/>
                <a:latin typeface="Arial Narrow" panose="020B0606020202030204" pitchFamily="34" charset="0"/>
                <a:ea typeface="Aptos" panose="020B0004020202020204" pitchFamily="34" charset="0"/>
                <a:cs typeface="Times New Roman" panose="02020603050405020304" pitchFamily="18" charset="0"/>
              </a:rPr>
              <a:t>Item 5.</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(P00164317) Entende</a:t>
            </a:r>
            <a:r>
              <a:rPr lang="pt-BR" sz="2250" dirty="0">
                <a:effectLst/>
                <a:latin typeface="Cambria Math" panose="02040503050406030204" pitchFamily="18" charset="0"/>
                <a:ea typeface="Aptos" panose="020B0004020202020204" pitchFamily="34" charset="0"/>
                <a:cs typeface="Cambria Math" panose="02040503050406030204" pitchFamily="18" charset="0"/>
              </a:rPr>
              <a:t>‑</a:t>
            </a:r>
            <a:r>
              <a:rPr lang="pt-BR" sz="2250" dirty="0">
                <a:effectLst/>
                <a:latin typeface="Arial Narrow" panose="020B0606020202030204" pitchFamily="34" charset="0"/>
                <a:ea typeface="Aptos" panose="020B0004020202020204" pitchFamily="34" charset="0"/>
                <a:cs typeface="Times New Roman" panose="02020603050405020304" pitchFamily="18" charset="0"/>
              </a:rPr>
              <a:t>se do Texto 1 que a personagem</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(A) deseja abrir uma loja de roupas de tricô.</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(B) errou o ponto do tricô por causa do podcast.</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(C) precisa comprar novas agulhas de tricô.</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(D) quis contar sua história em um podcast.</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100" dirty="0">
              <a:effectLst/>
              <a:latin typeface="Aptos" panose="020B0004020202020204" pitchFamily="34" charset="0"/>
              <a:ea typeface="Aptos" panose="020B0004020202020204" pitchFamily="34" charset="0"/>
              <a:cs typeface="Times New Roman" panose="02020603050405020304" pitchFamily="18" charset="0"/>
            </a:endParaRPr>
          </a:p>
          <a:p>
            <a:r>
              <a:rPr lang="pt-BR" sz="2250" b="1" dirty="0">
                <a:effectLst/>
                <a:latin typeface="Arial Narrow" panose="020B0606020202030204" pitchFamily="34" charset="0"/>
                <a:ea typeface="Aptos" panose="020B0004020202020204" pitchFamily="34" charset="0"/>
                <a:cs typeface="Times New Roman" panose="02020603050405020304" pitchFamily="18" charset="0"/>
              </a:rPr>
              <a:t>Item 6</a:t>
            </a:r>
            <a:r>
              <a:rPr lang="pt-BR" sz="2250" dirty="0">
                <a:effectLst/>
                <a:latin typeface="Arial Narrow" panose="020B0606020202030204" pitchFamily="34" charset="0"/>
                <a:ea typeface="Aptos" panose="020B0004020202020204" pitchFamily="34" charset="0"/>
                <a:cs typeface="Times New Roman" panose="02020603050405020304" pitchFamily="18" charset="0"/>
              </a:rPr>
              <a:t>. (P00164320) No Texto 2, a interrogação foi usada para</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(A) apontar uma dúvida.</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(B) enfatizar uma informação.</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(C) marcar uma incompreensão.</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a:p>
            <a:r>
              <a:rPr lang="pt-BR" sz="2250" dirty="0">
                <a:effectLst/>
                <a:latin typeface="Arial Narrow" panose="020B0606020202030204" pitchFamily="34" charset="0"/>
                <a:ea typeface="Aptos" panose="020B0004020202020204" pitchFamily="34" charset="0"/>
                <a:cs typeface="Times New Roman" panose="02020603050405020304" pitchFamily="18" charset="0"/>
              </a:rPr>
              <a:t>(D) mostrar uma ironia.</a:t>
            </a:r>
            <a:endParaRPr lang="pt-BR" sz="225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57866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1291</TotalTime>
  <Words>19705</Words>
  <Application>Microsoft Office PowerPoint</Application>
  <PresentationFormat>Widescreen</PresentationFormat>
  <Paragraphs>953</Paragraphs>
  <Slides>121</Slides>
  <Notes>88</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121</vt:i4>
      </vt:variant>
    </vt:vector>
  </HeadingPairs>
  <TitlesOfParts>
    <vt:vector size="132" baseType="lpstr">
      <vt:lpstr>Aptos</vt:lpstr>
      <vt:lpstr>Arial</vt:lpstr>
      <vt:lpstr>Arial Narrow</vt:lpstr>
      <vt:lpstr>Calibri</vt:lpstr>
      <vt:lpstr>Calibri Light</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KATIUSCIA NEVES ALMEIDA</cp:lastModifiedBy>
  <cp:revision>29</cp:revision>
  <dcterms:created xsi:type="dcterms:W3CDTF">2024-02-02T11:27:21Z</dcterms:created>
  <dcterms:modified xsi:type="dcterms:W3CDTF">2026-07-07T19:11:32Z</dcterms:modified>
</cp:coreProperties>
</file>