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5"/>
  </p:notesMasterIdLst>
  <p:sldIdLst>
    <p:sldId id="468" r:id="rId2"/>
    <p:sldId id="261" r:id="rId3"/>
    <p:sldId id="267" r:id="rId4"/>
    <p:sldId id="266" r:id="rId5"/>
    <p:sldId id="259" r:id="rId6"/>
    <p:sldId id="471" r:id="rId7"/>
    <p:sldId id="472" r:id="rId8"/>
    <p:sldId id="473" r:id="rId9"/>
    <p:sldId id="474" r:id="rId10"/>
    <p:sldId id="294" r:id="rId11"/>
    <p:sldId id="296" r:id="rId12"/>
    <p:sldId id="297" r:id="rId13"/>
    <p:sldId id="475" r:id="rId14"/>
    <p:sldId id="418" r:id="rId15"/>
    <p:sldId id="419" r:id="rId16"/>
    <p:sldId id="420" r:id="rId17"/>
    <p:sldId id="421" r:id="rId18"/>
    <p:sldId id="422" r:id="rId19"/>
    <p:sldId id="298" r:id="rId20"/>
    <p:sldId id="476" r:id="rId21"/>
    <p:sldId id="300" r:id="rId22"/>
    <p:sldId id="477" r:id="rId23"/>
    <p:sldId id="478" r:id="rId24"/>
    <p:sldId id="275" r:id="rId25"/>
    <p:sldId id="309" r:id="rId26"/>
    <p:sldId id="480" r:id="rId27"/>
    <p:sldId id="479" r:id="rId28"/>
    <p:sldId id="481" r:id="rId29"/>
    <p:sldId id="483" r:id="rId30"/>
    <p:sldId id="482" r:id="rId31"/>
    <p:sldId id="484" r:id="rId32"/>
    <p:sldId id="485" r:id="rId33"/>
    <p:sldId id="310" r:id="rId34"/>
    <p:sldId id="312" r:id="rId35"/>
    <p:sldId id="486" r:id="rId36"/>
    <p:sldId id="313" r:id="rId37"/>
    <p:sldId id="292" r:id="rId38"/>
    <p:sldId id="260" r:id="rId39"/>
    <p:sldId id="438" r:id="rId40"/>
    <p:sldId id="344" r:id="rId41"/>
    <p:sldId id="487" r:id="rId42"/>
    <p:sldId id="488" r:id="rId43"/>
    <p:sldId id="489" r:id="rId44"/>
    <p:sldId id="490" r:id="rId45"/>
    <p:sldId id="348" r:id="rId46"/>
    <p:sldId id="349" r:id="rId47"/>
    <p:sldId id="351" r:id="rId48"/>
    <p:sldId id="491" r:id="rId49"/>
    <p:sldId id="492" r:id="rId50"/>
    <p:sldId id="353" r:id="rId51"/>
    <p:sldId id="493" r:id="rId52"/>
    <p:sldId id="355" r:id="rId53"/>
    <p:sldId id="441" r:id="rId54"/>
    <p:sldId id="442" r:id="rId55"/>
    <p:sldId id="443" r:id="rId56"/>
    <p:sldId id="444" r:id="rId57"/>
    <p:sldId id="494" r:id="rId58"/>
    <p:sldId id="445" r:id="rId59"/>
    <p:sldId id="356" r:id="rId60"/>
    <p:sldId id="495" r:id="rId61"/>
    <p:sldId id="365" r:id="rId62"/>
    <p:sldId id="496" r:id="rId63"/>
    <p:sldId id="446" r:id="rId64"/>
    <p:sldId id="497" r:id="rId65"/>
    <p:sldId id="498" r:id="rId66"/>
    <p:sldId id="499" r:id="rId67"/>
    <p:sldId id="500" r:id="rId68"/>
    <p:sldId id="452" r:id="rId69"/>
    <p:sldId id="381" r:id="rId70"/>
    <p:sldId id="501" r:id="rId71"/>
    <p:sldId id="376" r:id="rId72"/>
    <p:sldId id="502" r:id="rId73"/>
    <p:sldId id="503" r:id="rId74"/>
    <p:sldId id="504" r:id="rId75"/>
    <p:sldId id="505" r:id="rId76"/>
    <p:sldId id="384" r:id="rId77"/>
    <p:sldId id="390" r:id="rId78"/>
    <p:sldId id="507" r:id="rId79"/>
    <p:sldId id="506" r:id="rId80"/>
    <p:sldId id="508" r:id="rId81"/>
    <p:sldId id="509" r:id="rId82"/>
    <p:sldId id="385" r:id="rId83"/>
    <p:sldId id="510" r:id="rId84"/>
    <p:sldId id="511" r:id="rId85"/>
    <p:sldId id="391" r:id="rId86"/>
    <p:sldId id="512" r:id="rId87"/>
    <p:sldId id="513" r:id="rId88"/>
    <p:sldId id="514" r:id="rId89"/>
    <p:sldId id="515" r:id="rId90"/>
    <p:sldId id="516" r:id="rId91"/>
    <p:sldId id="517" r:id="rId92"/>
    <p:sldId id="518" r:id="rId93"/>
    <p:sldId id="519" r:id="rId94"/>
    <p:sldId id="453" r:id="rId95"/>
    <p:sldId id="389" r:id="rId96"/>
    <p:sldId id="454" r:id="rId97"/>
    <p:sldId id="392" r:id="rId98"/>
    <p:sldId id="456" r:id="rId99"/>
    <p:sldId id="386" r:id="rId100"/>
    <p:sldId id="393" r:id="rId101"/>
    <p:sldId id="520" r:id="rId102"/>
    <p:sldId id="394" r:id="rId103"/>
    <p:sldId id="521" r:id="rId104"/>
    <p:sldId id="395" r:id="rId105"/>
    <p:sldId id="522" r:id="rId106"/>
    <p:sldId id="397" r:id="rId107"/>
    <p:sldId id="523" r:id="rId108"/>
    <p:sldId id="524" r:id="rId109"/>
    <p:sldId id="457" r:id="rId110"/>
    <p:sldId id="399" r:id="rId111"/>
    <p:sldId id="401" r:id="rId112"/>
    <p:sldId id="405" r:id="rId113"/>
    <p:sldId id="525" r:id="rId114"/>
    <p:sldId id="406" r:id="rId115"/>
    <p:sldId id="407" r:id="rId116"/>
    <p:sldId id="461" r:id="rId117"/>
    <p:sldId id="526" r:id="rId118"/>
    <p:sldId id="462" r:id="rId119"/>
    <p:sldId id="463" r:id="rId120"/>
    <p:sldId id="527" r:id="rId121"/>
    <p:sldId id="528" r:id="rId122"/>
    <p:sldId id="529" r:id="rId123"/>
    <p:sldId id="404" r:id="rId124"/>
    <p:sldId id="403" r:id="rId125"/>
    <p:sldId id="374" r:id="rId126"/>
    <p:sldId id="464" r:id="rId127"/>
    <p:sldId id="378" r:id="rId128"/>
    <p:sldId id="530" r:id="rId129"/>
    <p:sldId id="465" r:id="rId130"/>
    <p:sldId id="415" r:id="rId131"/>
    <p:sldId id="531" r:id="rId132"/>
    <p:sldId id="409" r:id="rId133"/>
    <p:sldId id="469" r:id="rId134"/>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BE0FF"/>
    <a:srgbClr val="C7DDF1"/>
    <a:srgbClr val="FFE5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94660"/>
  </p:normalViewPr>
  <p:slideViewPr>
    <p:cSldViewPr snapToGrid="0">
      <p:cViewPr varScale="1">
        <p:scale>
          <a:sx n="85" d="100"/>
          <a:sy n="85" d="100"/>
        </p:scale>
        <p:origin x="108" y="2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CEEDBA-056B-48E1-8078-2AAAD7EE602D}" type="datetimeFigureOut">
              <a:rPr lang="pt-BR" smtClean="0"/>
              <a:t>25/09/2026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12BC69-F878-4769-8241-A534E8641447}" type="slidenum">
              <a:rPr lang="pt-BR" smtClean="0"/>
              <a:t>‹nº›</a:t>
            </a:fld>
            <a:endParaRPr lang="pt-BR"/>
          </a:p>
        </p:txBody>
      </p:sp>
    </p:spTree>
    <p:extLst>
      <p:ext uri="{BB962C8B-B14F-4D97-AF65-F5344CB8AC3E}">
        <p14:creationId xmlns:p14="http://schemas.microsoft.com/office/powerpoint/2010/main" val="3876421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12779674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896483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3961825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3248193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3377909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3157477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2939401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1745159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2088103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1538871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4057664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3051824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9682069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3957698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559237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2404775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215682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18595871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1153743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3830678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1975561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17395238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470576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588882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34252532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20874605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23483091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61</a:t>
            </a:fld>
            <a:endParaRPr lang="pt-BR"/>
          </a:p>
        </p:txBody>
      </p:sp>
    </p:spTree>
    <p:extLst>
      <p:ext uri="{BB962C8B-B14F-4D97-AF65-F5344CB8AC3E}">
        <p14:creationId xmlns:p14="http://schemas.microsoft.com/office/powerpoint/2010/main" val="766190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62</a:t>
            </a:fld>
            <a:endParaRPr lang="pt-BR"/>
          </a:p>
        </p:txBody>
      </p:sp>
    </p:spTree>
    <p:extLst>
      <p:ext uri="{BB962C8B-B14F-4D97-AF65-F5344CB8AC3E}">
        <p14:creationId xmlns:p14="http://schemas.microsoft.com/office/powerpoint/2010/main" val="41548127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63</a:t>
            </a:fld>
            <a:endParaRPr lang="pt-BR"/>
          </a:p>
        </p:txBody>
      </p:sp>
    </p:spTree>
    <p:extLst>
      <p:ext uri="{BB962C8B-B14F-4D97-AF65-F5344CB8AC3E}">
        <p14:creationId xmlns:p14="http://schemas.microsoft.com/office/powerpoint/2010/main" val="2277462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64</a:t>
            </a:fld>
            <a:endParaRPr lang="pt-BR"/>
          </a:p>
        </p:txBody>
      </p:sp>
    </p:spTree>
    <p:extLst>
      <p:ext uri="{BB962C8B-B14F-4D97-AF65-F5344CB8AC3E}">
        <p14:creationId xmlns:p14="http://schemas.microsoft.com/office/powerpoint/2010/main" val="3703920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65</a:t>
            </a:fld>
            <a:endParaRPr lang="pt-BR"/>
          </a:p>
        </p:txBody>
      </p:sp>
    </p:spTree>
    <p:extLst>
      <p:ext uri="{BB962C8B-B14F-4D97-AF65-F5344CB8AC3E}">
        <p14:creationId xmlns:p14="http://schemas.microsoft.com/office/powerpoint/2010/main" val="2822703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66</a:t>
            </a:fld>
            <a:endParaRPr lang="pt-BR"/>
          </a:p>
        </p:txBody>
      </p:sp>
    </p:spTree>
    <p:extLst>
      <p:ext uri="{BB962C8B-B14F-4D97-AF65-F5344CB8AC3E}">
        <p14:creationId xmlns:p14="http://schemas.microsoft.com/office/powerpoint/2010/main" val="10756646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67</a:t>
            </a:fld>
            <a:endParaRPr lang="pt-BR"/>
          </a:p>
        </p:txBody>
      </p:sp>
    </p:spTree>
    <p:extLst>
      <p:ext uri="{BB962C8B-B14F-4D97-AF65-F5344CB8AC3E}">
        <p14:creationId xmlns:p14="http://schemas.microsoft.com/office/powerpoint/2010/main" val="22948200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68</a:t>
            </a:fld>
            <a:endParaRPr lang="pt-BR"/>
          </a:p>
        </p:txBody>
      </p:sp>
    </p:spTree>
    <p:extLst>
      <p:ext uri="{BB962C8B-B14F-4D97-AF65-F5344CB8AC3E}">
        <p14:creationId xmlns:p14="http://schemas.microsoft.com/office/powerpoint/2010/main" val="25288575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69</a:t>
            </a:fld>
            <a:endParaRPr lang="pt-BR"/>
          </a:p>
        </p:txBody>
      </p:sp>
    </p:spTree>
    <p:extLst>
      <p:ext uri="{BB962C8B-B14F-4D97-AF65-F5344CB8AC3E}">
        <p14:creationId xmlns:p14="http://schemas.microsoft.com/office/powerpoint/2010/main" val="22838204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70</a:t>
            </a:fld>
            <a:endParaRPr lang="pt-BR"/>
          </a:p>
        </p:txBody>
      </p:sp>
    </p:spTree>
    <p:extLst>
      <p:ext uri="{BB962C8B-B14F-4D97-AF65-F5344CB8AC3E}">
        <p14:creationId xmlns:p14="http://schemas.microsoft.com/office/powerpoint/2010/main" val="983916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71</a:t>
            </a:fld>
            <a:endParaRPr lang="pt-BR"/>
          </a:p>
        </p:txBody>
      </p:sp>
    </p:spTree>
    <p:extLst>
      <p:ext uri="{BB962C8B-B14F-4D97-AF65-F5344CB8AC3E}">
        <p14:creationId xmlns:p14="http://schemas.microsoft.com/office/powerpoint/2010/main" val="30977168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72</a:t>
            </a:fld>
            <a:endParaRPr lang="pt-BR"/>
          </a:p>
        </p:txBody>
      </p:sp>
    </p:spTree>
    <p:extLst>
      <p:ext uri="{BB962C8B-B14F-4D97-AF65-F5344CB8AC3E}">
        <p14:creationId xmlns:p14="http://schemas.microsoft.com/office/powerpoint/2010/main" val="21513649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73</a:t>
            </a:fld>
            <a:endParaRPr lang="pt-BR"/>
          </a:p>
        </p:txBody>
      </p:sp>
    </p:spTree>
    <p:extLst>
      <p:ext uri="{BB962C8B-B14F-4D97-AF65-F5344CB8AC3E}">
        <p14:creationId xmlns:p14="http://schemas.microsoft.com/office/powerpoint/2010/main" val="22904451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74</a:t>
            </a:fld>
            <a:endParaRPr lang="pt-BR"/>
          </a:p>
        </p:txBody>
      </p:sp>
    </p:spTree>
    <p:extLst>
      <p:ext uri="{BB962C8B-B14F-4D97-AF65-F5344CB8AC3E}">
        <p14:creationId xmlns:p14="http://schemas.microsoft.com/office/powerpoint/2010/main" val="16651108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75</a:t>
            </a:fld>
            <a:endParaRPr lang="pt-BR"/>
          </a:p>
        </p:txBody>
      </p:sp>
    </p:spTree>
    <p:extLst>
      <p:ext uri="{BB962C8B-B14F-4D97-AF65-F5344CB8AC3E}">
        <p14:creationId xmlns:p14="http://schemas.microsoft.com/office/powerpoint/2010/main" val="404644992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82</a:t>
            </a:fld>
            <a:endParaRPr lang="pt-BR"/>
          </a:p>
        </p:txBody>
      </p:sp>
    </p:spTree>
    <p:extLst>
      <p:ext uri="{BB962C8B-B14F-4D97-AF65-F5344CB8AC3E}">
        <p14:creationId xmlns:p14="http://schemas.microsoft.com/office/powerpoint/2010/main" val="26940003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83</a:t>
            </a:fld>
            <a:endParaRPr lang="pt-BR"/>
          </a:p>
        </p:txBody>
      </p:sp>
    </p:spTree>
    <p:extLst>
      <p:ext uri="{BB962C8B-B14F-4D97-AF65-F5344CB8AC3E}">
        <p14:creationId xmlns:p14="http://schemas.microsoft.com/office/powerpoint/2010/main" val="8383385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84</a:t>
            </a:fld>
            <a:endParaRPr lang="pt-BR"/>
          </a:p>
        </p:txBody>
      </p:sp>
    </p:spTree>
    <p:extLst>
      <p:ext uri="{BB962C8B-B14F-4D97-AF65-F5344CB8AC3E}">
        <p14:creationId xmlns:p14="http://schemas.microsoft.com/office/powerpoint/2010/main" val="12465025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85</a:t>
            </a:fld>
            <a:endParaRPr lang="pt-BR"/>
          </a:p>
        </p:txBody>
      </p:sp>
    </p:spTree>
    <p:extLst>
      <p:ext uri="{BB962C8B-B14F-4D97-AF65-F5344CB8AC3E}">
        <p14:creationId xmlns:p14="http://schemas.microsoft.com/office/powerpoint/2010/main" val="618963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86</a:t>
            </a:fld>
            <a:endParaRPr lang="pt-BR"/>
          </a:p>
        </p:txBody>
      </p:sp>
    </p:spTree>
    <p:extLst>
      <p:ext uri="{BB962C8B-B14F-4D97-AF65-F5344CB8AC3E}">
        <p14:creationId xmlns:p14="http://schemas.microsoft.com/office/powerpoint/2010/main" val="20122698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87</a:t>
            </a:fld>
            <a:endParaRPr lang="pt-BR"/>
          </a:p>
        </p:txBody>
      </p:sp>
    </p:spTree>
    <p:extLst>
      <p:ext uri="{BB962C8B-B14F-4D97-AF65-F5344CB8AC3E}">
        <p14:creationId xmlns:p14="http://schemas.microsoft.com/office/powerpoint/2010/main" val="2520333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88</a:t>
            </a:fld>
            <a:endParaRPr lang="pt-BR"/>
          </a:p>
        </p:txBody>
      </p:sp>
    </p:spTree>
    <p:extLst>
      <p:ext uri="{BB962C8B-B14F-4D97-AF65-F5344CB8AC3E}">
        <p14:creationId xmlns:p14="http://schemas.microsoft.com/office/powerpoint/2010/main" val="2823084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89</a:t>
            </a:fld>
            <a:endParaRPr lang="pt-BR"/>
          </a:p>
        </p:txBody>
      </p:sp>
    </p:spTree>
    <p:extLst>
      <p:ext uri="{BB962C8B-B14F-4D97-AF65-F5344CB8AC3E}">
        <p14:creationId xmlns:p14="http://schemas.microsoft.com/office/powerpoint/2010/main" val="24327783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90</a:t>
            </a:fld>
            <a:endParaRPr lang="pt-BR"/>
          </a:p>
        </p:txBody>
      </p:sp>
    </p:spTree>
    <p:extLst>
      <p:ext uri="{BB962C8B-B14F-4D97-AF65-F5344CB8AC3E}">
        <p14:creationId xmlns:p14="http://schemas.microsoft.com/office/powerpoint/2010/main" val="3523319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91</a:t>
            </a:fld>
            <a:endParaRPr lang="pt-BR"/>
          </a:p>
        </p:txBody>
      </p:sp>
    </p:spTree>
    <p:extLst>
      <p:ext uri="{BB962C8B-B14F-4D97-AF65-F5344CB8AC3E}">
        <p14:creationId xmlns:p14="http://schemas.microsoft.com/office/powerpoint/2010/main" val="41289465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92</a:t>
            </a:fld>
            <a:endParaRPr lang="pt-BR"/>
          </a:p>
        </p:txBody>
      </p:sp>
    </p:spTree>
    <p:extLst>
      <p:ext uri="{BB962C8B-B14F-4D97-AF65-F5344CB8AC3E}">
        <p14:creationId xmlns:p14="http://schemas.microsoft.com/office/powerpoint/2010/main" val="3967902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93</a:t>
            </a:fld>
            <a:endParaRPr lang="pt-BR"/>
          </a:p>
        </p:txBody>
      </p:sp>
    </p:spTree>
    <p:extLst>
      <p:ext uri="{BB962C8B-B14F-4D97-AF65-F5344CB8AC3E}">
        <p14:creationId xmlns:p14="http://schemas.microsoft.com/office/powerpoint/2010/main" val="20073003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94</a:t>
            </a:fld>
            <a:endParaRPr lang="pt-BR"/>
          </a:p>
        </p:txBody>
      </p:sp>
    </p:spTree>
    <p:extLst>
      <p:ext uri="{BB962C8B-B14F-4D97-AF65-F5344CB8AC3E}">
        <p14:creationId xmlns:p14="http://schemas.microsoft.com/office/powerpoint/2010/main" val="90548584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95</a:t>
            </a:fld>
            <a:endParaRPr lang="pt-BR"/>
          </a:p>
        </p:txBody>
      </p:sp>
    </p:spTree>
    <p:extLst>
      <p:ext uri="{BB962C8B-B14F-4D97-AF65-F5344CB8AC3E}">
        <p14:creationId xmlns:p14="http://schemas.microsoft.com/office/powerpoint/2010/main" val="159655272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96</a:t>
            </a:fld>
            <a:endParaRPr lang="pt-BR"/>
          </a:p>
        </p:txBody>
      </p:sp>
    </p:spTree>
    <p:extLst>
      <p:ext uri="{BB962C8B-B14F-4D97-AF65-F5344CB8AC3E}">
        <p14:creationId xmlns:p14="http://schemas.microsoft.com/office/powerpoint/2010/main" val="42570355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97</a:t>
            </a:fld>
            <a:endParaRPr lang="pt-BR"/>
          </a:p>
        </p:txBody>
      </p:sp>
    </p:spTree>
    <p:extLst>
      <p:ext uri="{BB962C8B-B14F-4D97-AF65-F5344CB8AC3E}">
        <p14:creationId xmlns:p14="http://schemas.microsoft.com/office/powerpoint/2010/main" val="12187812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98</a:t>
            </a:fld>
            <a:endParaRPr lang="pt-BR"/>
          </a:p>
        </p:txBody>
      </p:sp>
    </p:spTree>
    <p:extLst>
      <p:ext uri="{BB962C8B-B14F-4D97-AF65-F5344CB8AC3E}">
        <p14:creationId xmlns:p14="http://schemas.microsoft.com/office/powerpoint/2010/main" val="3626508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99</a:t>
            </a:fld>
            <a:endParaRPr lang="pt-BR"/>
          </a:p>
        </p:txBody>
      </p:sp>
    </p:spTree>
    <p:extLst>
      <p:ext uri="{BB962C8B-B14F-4D97-AF65-F5344CB8AC3E}">
        <p14:creationId xmlns:p14="http://schemas.microsoft.com/office/powerpoint/2010/main" val="22800418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100</a:t>
            </a:fld>
            <a:endParaRPr lang="pt-BR"/>
          </a:p>
        </p:txBody>
      </p:sp>
    </p:spTree>
    <p:extLst>
      <p:ext uri="{BB962C8B-B14F-4D97-AF65-F5344CB8AC3E}">
        <p14:creationId xmlns:p14="http://schemas.microsoft.com/office/powerpoint/2010/main" val="289992472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101</a:t>
            </a:fld>
            <a:endParaRPr lang="pt-BR"/>
          </a:p>
        </p:txBody>
      </p:sp>
    </p:spTree>
    <p:extLst>
      <p:ext uri="{BB962C8B-B14F-4D97-AF65-F5344CB8AC3E}">
        <p14:creationId xmlns:p14="http://schemas.microsoft.com/office/powerpoint/2010/main" val="25140544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102</a:t>
            </a:fld>
            <a:endParaRPr lang="pt-BR"/>
          </a:p>
        </p:txBody>
      </p:sp>
    </p:spTree>
    <p:extLst>
      <p:ext uri="{BB962C8B-B14F-4D97-AF65-F5344CB8AC3E}">
        <p14:creationId xmlns:p14="http://schemas.microsoft.com/office/powerpoint/2010/main" val="34943265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103</a:t>
            </a:fld>
            <a:endParaRPr lang="pt-BR"/>
          </a:p>
        </p:txBody>
      </p:sp>
    </p:spTree>
    <p:extLst>
      <p:ext uri="{BB962C8B-B14F-4D97-AF65-F5344CB8AC3E}">
        <p14:creationId xmlns:p14="http://schemas.microsoft.com/office/powerpoint/2010/main" val="34674994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104</a:t>
            </a:fld>
            <a:endParaRPr lang="pt-BR"/>
          </a:p>
        </p:txBody>
      </p:sp>
    </p:spTree>
    <p:extLst>
      <p:ext uri="{BB962C8B-B14F-4D97-AF65-F5344CB8AC3E}">
        <p14:creationId xmlns:p14="http://schemas.microsoft.com/office/powerpoint/2010/main" val="14967621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105</a:t>
            </a:fld>
            <a:endParaRPr lang="pt-BR"/>
          </a:p>
        </p:txBody>
      </p:sp>
    </p:spTree>
    <p:extLst>
      <p:ext uri="{BB962C8B-B14F-4D97-AF65-F5344CB8AC3E}">
        <p14:creationId xmlns:p14="http://schemas.microsoft.com/office/powerpoint/2010/main" val="380796757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106</a:t>
            </a:fld>
            <a:endParaRPr lang="pt-BR"/>
          </a:p>
        </p:txBody>
      </p:sp>
    </p:spTree>
    <p:extLst>
      <p:ext uri="{BB962C8B-B14F-4D97-AF65-F5344CB8AC3E}">
        <p14:creationId xmlns:p14="http://schemas.microsoft.com/office/powerpoint/2010/main" val="3576657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107</a:t>
            </a:fld>
            <a:endParaRPr lang="pt-BR"/>
          </a:p>
        </p:txBody>
      </p:sp>
    </p:spTree>
    <p:extLst>
      <p:ext uri="{BB962C8B-B14F-4D97-AF65-F5344CB8AC3E}">
        <p14:creationId xmlns:p14="http://schemas.microsoft.com/office/powerpoint/2010/main" val="23609335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24C04-8BF4-7BA1-515A-0482464D8E4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0A273C1-2D8C-C230-74A7-73BD374636B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39B6067-E3BA-B44B-1210-49972061897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CCD2025-9BF9-3E8F-6429-47F28D67992F}"/>
              </a:ext>
            </a:extLst>
          </p:cNvPr>
          <p:cNvSpPr>
            <a:spLocks noGrp="1"/>
          </p:cNvSpPr>
          <p:nvPr>
            <p:ph type="sldNum" sz="quarter" idx="5"/>
          </p:nvPr>
        </p:nvSpPr>
        <p:spPr/>
        <p:txBody>
          <a:bodyPr/>
          <a:lstStyle/>
          <a:p>
            <a:fld id="{CE2D3722-B5ED-478C-B5AD-884992C969A5}" type="slidenum">
              <a:rPr lang="pt-BR" smtClean="0"/>
              <a:t>108</a:t>
            </a:fld>
            <a:endParaRPr lang="pt-BR"/>
          </a:p>
        </p:txBody>
      </p:sp>
    </p:spTree>
    <p:extLst>
      <p:ext uri="{BB962C8B-B14F-4D97-AF65-F5344CB8AC3E}">
        <p14:creationId xmlns:p14="http://schemas.microsoft.com/office/powerpoint/2010/main" val="783693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47FCD-0D03-DE35-E7C1-12302F68F9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C9DC5A9-D33E-B457-DD22-0AF0BDB4F471}"/>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78EF339-71AB-B27C-36C5-8AB8071F2F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78483BB-F259-8D94-1967-380B39C86D27}"/>
              </a:ext>
            </a:extLst>
          </p:cNvPr>
          <p:cNvSpPr>
            <a:spLocks noGrp="1"/>
          </p:cNvSpPr>
          <p:nvPr>
            <p:ph type="sldNum" sz="quarter" idx="5"/>
          </p:nvPr>
        </p:nvSpPr>
        <p:spPr/>
        <p:txBody>
          <a:bodyPr/>
          <a:lstStyle/>
          <a:p>
            <a:fld id="{CE2D3722-B5ED-478C-B5AD-884992C969A5}" type="slidenum">
              <a:rPr lang="pt-BR" smtClean="0"/>
              <a:t>109</a:t>
            </a:fld>
            <a:endParaRPr lang="pt-BR"/>
          </a:p>
        </p:txBody>
      </p:sp>
    </p:spTree>
    <p:extLst>
      <p:ext uri="{BB962C8B-B14F-4D97-AF65-F5344CB8AC3E}">
        <p14:creationId xmlns:p14="http://schemas.microsoft.com/office/powerpoint/2010/main" val="37899323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110</a:t>
            </a:fld>
            <a:endParaRPr lang="pt-BR"/>
          </a:p>
        </p:txBody>
      </p:sp>
    </p:spTree>
    <p:extLst>
      <p:ext uri="{BB962C8B-B14F-4D97-AF65-F5344CB8AC3E}">
        <p14:creationId xmlns:p14="http://schemas.microsoft.com/office/powerpoint/2010/main" val="291186846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111</a:t>
            </a:fld>
            <a:endParaRPr lang="pt-BR"/>
          </a:p>
        </p:txBody>
      </p:sp>
    </p:spTree>
    <p:extLst>
      <p:ext uri="{BB962C8B-B14F-4D97-AF65-F5344CB8AC3E}">
        <p14:creationId xmlns:p14="http://schemas.microsoft.com/office/powerpoint/2010/main" val="7480214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112</a:t>
            </a:fld>
            <a:endParaRPr lang="pt-BR"/>
          </a:p>
        </p:txBody>
      </p:sp>
    </p:spTree>
    <p:extLst>
      <p:ext uri="{BB962C8B-B14F-4D97-AF65-F5344CB8AC3E}">
        <p14:creationId xmlns:p14="http://schemas.microsoft.com/office/powerpoint/2010/main" val="12926950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113</a:t>
            </a:fld>
            <a:endParaRPr lang="pt-BR"/>
          </a:p>
        </p:txBody>
      </p:sp>
    </p:spTree>
    <p:extLst>
      <p:ext uri="{BB962C8B-B14F-4D97-AF65-F5344CB8AC3E}">
        <p14:creationId xmlns:p14="http://schemas.microsoft.com/office/powerpoint/2010/main" val="22384994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114</a:t>
            </a:fld>
            <a:endParaRPr lang="pt-BR"/>
          </a:p>
        </p:txBody>
      </p:sp>
    </p:spTree>
    <p:extLst>
      <p:ext uri="{BB962C8B-B14F-4D97-AF65-F5344CB8AC3E}">
        <p14:creationId xmlns:p14="http://schemas.microsoft.com/office/powerpoint/2010/main" val="34860146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115</a:t>
            </a:fld>
            <a:endParaRPr lang="pt-BR"/>
          </a:p>
        </p:txBody>
      </p:sp>
    </p:spTree>
    <p:extLst>
      <p:ext uri="{BB962C8B-B14F-4D97-AF65-F5344CB8AC3E}">
        <p14:creationId xmlns:p14="http://schemas.microsoft.com/office/powerpoint/2010/main" val="20247407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116</a:t>
            </a:fld>
            <a:endParaRPr lang="pt-BR"/>
          </a:p>
        </p:txBody>
      </p:sp>
    </p:spTree>
    <p:extLst>
      <p:ext uri="{BB962C8B-B14F-4D97-AF65-F5344CB8AC3E}">
        <p14:creationId xmlns:p14="http://schemas.microsoft.com/office/powerpoint/2010/main" val="29474130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117</a:t>
            </a:fld>
            <a:endParaRPr lang="pt-BR"/>
          </a:p>
        </p:txBody>
      </p:sp>
    </p:spTree>
    <p:extLst>
      <p:ext uri="{BB962C8B-B14F-4D97-AF65-F5344CB8AC3E}">
        <p14:creationId xmlns:p14="http://schemas.microsoft.com/office/powerpoint/2010/main" val="173582674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118</a:t>
            </a:fld>
            <a:endParaRPr lang="pt-BR"/>
          </a:p>
        </p:txBody>
      </p:sp>
    </p:spTree>
    <p:extLst>
      <p:ext uri="{BB962C8B-B14F-4D97-AF65-F5344CB8AC3E}">
        <p14:creationId xmlns:p14="http://schemas.microsoft.com/office/powerpoint/2010/main" val="65898109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119</a:t>
            </a:fld>
            <a:endParaRPr lang="pt-BR"/>
          </a:p>
        </p:txBody>
      </p:sp>
    </p:spTree>
    <p:extLst>
      <p:ext uri="{BB962C8B-B14F-4D97-AF65-F5344CB8AC3E}">
        <p14:creationId xmlns:p14="http://schemas.microsoft.com/office/powerpoint/2010/main" val="27009767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120</a:t>
            </a:fld>
            <a:endParaRPr lang="pt-BR"/>
          </a:p>
        </p:txBody>
      </p:sp>
    </p:spTree>
    <p:extLst>
      <p:ext uri="{BB962C8B-B14F-4D97-AF65-F5344CB8AC3E}">
        <p14:creationId xmlns:p14="http://schemas.microsoft.com/office/powerpoint/2010/main" val="236668278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121</a:t>
            </a:fld>
            <a:endParaRPr lang="pt-BR"/>
          </a:p>
        </p:txBody>
      </p:sp>
    </p:spTree>
    <p:extLst>
      <p:ext uri="{BB962C8B-B14F-4D97-AF65-F5344CB8AC3E}">
        <p14:creationId xmlns:p14="http://schemas.microsoft.com/office/powerpoint/2010/main" val="398027681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122</a:t>
            </a:fld>
            <a:endParaRPr lang="pt-BR"/>
          </a:p>
        </p:txBody>
      </p:sp>
    </p:spTree>
    <p:extLst>
      <p:ext uri="{BB962C8B-B14F-4D97-AF65-F5344CB8AC3E}">
        <p14:creationId xmlns:p14="http://schemas.microsoft.com/office/powerpoint/2010/main" val="288148597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123</a:t>
            </a:fld>
            <a:endParaRPr lang="pt-BR"/>
          </a:p>
        </p:txBody>
      </p:sp>
    </p:spTree>
    <p:extLst>
      <p:ext uri="{BB962C8B-B14F-4D97-AF65-F5344CB8AC3E}">
        <p14:creationId xmlns:p14="http://schemas.microsoft.com/office/powerpoint/2010/main" val="22385966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124</a:t>
            </a:fld>
            <a:endParaRPr lang="pt-BR"/>
          </a:p>
        </p:txBody>
      </p:sp>
    </p:spTree>
    <p:extLst>
      <p:ext uri="{BB962C8B-B14F-4D97-AF65-F5344CB8AC3E}">
        <p14:creationId xmlns:p14="http://schemas.microsoft.com/office/powerpoint/2010/main" val="31791250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D9E93-FF15-5B50-A9FB-1D441AA7C8B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D25895B-66CA-1831-0AF5-232B7DBD0D1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9E19670-C439-2EF0-32B8-C6070496A0E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B7069E6-379A-B386-FC0F-F2AE04695CB4}"/>
              </a:ext>
            </a:extLst>
          </p:cNvPr>
          <p:cNvSpPr>
            <a:spLocks noGrp="1"/>
          </p:cNvSpPr>
          <p:nvPr>
            <p:ph type="sldNum" sz="quarter" idx="5"/>
          </p:nvPr>
        </p:nvSpPr>
        <p:spPr/>
        <p:txBody>
          <a:bodyPr/>
          <a:lstStyle/>
          <a:p>
            <a:fld id="{CE2D3722-B5ED-478C-B5AD-884992C969A5}" type="slidenum">
              <a:rPr lang="pt-BR" smtClean="0"/>
              <a:t>132</a:t>
            </a:fld>
            <a:endParaRPr lang="pt-BR"/>
          </a:p>
        </p:txBody>
      </p:sp>
    </p:spTree>
    <p:extLst>
      <p:ext uri="{BB962C8B-B14F-4D97-AF65-F5344CB8AC3E}">
        <p14:creationId xmlns:p14="http://schemas.microsoft.com/office/powerpoint/2010/main" val="3385164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A79A4E6-31A5-2547-BBE1-79FCFF3C27DE}"/>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descr="Diagrama&#10;&#10;O conteúdo gerado por IA pode estar incorreto.">
            <a:extLst>
              <a:ext uri="{FF2B5EF4-FFF2-40B4-BE49-F238E27FC236}">
                <a16:creationId xmlns:a16="http://schemas.microsoft.com/office/drawing/2014/main" id="{81E940BD-9F7F-AF42-87A8-481DD5858C8C}"/>
              </a:ext>
            </a:extLst>
          </p:cNvPr>
          <p:cNvPicPr>
            <a:picLocks noChangeAspect="1"/>
          </p:cNvPicPr>
          <p:nvPr userDrawn="1"/>
        </p:nvPicPr>
        <p:blipFill>
          <a:blip r:embed="rId2">
            <a:extLst>
              <a:ext uri="{28A0092B-C50C-407E-A947-70E740481C1C}">
                <a14:useLocalDpi xmlns:a14="http://schemas.microsoft.com/office/drawing/2010/main" val="0"/>
              </a:ext>
            </a:extLst>
          </a:blip>
          <a:srcRect r="64304"/>
          <a:stretch/>
        </p:blipFill>
        <p:spPr>
          <a:xfrm>
            <a:off x="5000772" y="4199"/>
            <a:ext cx="896139" cy="560245"/>
          </a:xfrm>
          <a:prstGeom prst="rect">
            <a:avLst/>
          </a:prstGeom>
        </p:spPr>
      </p:pic>
      <p:pic>
        <p:nvPicPr>
          <p:cNvPr id="4" name="Imagem 3">
            <a:extLst>
              <a:ext uri="{FF2B5EF4-FFF2-40B4-BE49-F238E27FC236}">
                <a16:creationId xmlns:a16="http://schemas.microsoft.com/office/drawing/2014/main" id="{F3C1DEF4-BDD8-1977-E996-29BA88711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85256" y="0"/>
            <a:ext cx="1737400" cy="577742"/>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25/09/2026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0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3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F00F01D-498B-2108-904A-D754D1BACB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3456559" y="4072723"/>
            <a:ext cx="3673746" cy="707886"/>
          </a:xfrm>
          <a:prstGeom prst="rect">
            <a:avLst/>
          </a:prstGeom>
          <a:noFill/>
        </p:spPr>
        <p:txBody>
          <a:bodyPr wrap="square" rtlCol="0">
            <a:spAutoFit/>
          </a:bodyPr>
          <a:lstStyle/>
          <a:p>
            <a:r>
              <a:rPr lang="pt-BR" sz="4000" b="1" dirty="0">
                <a:solidFill>
                  <a:schemeClr val="bg1"/>
                </a:solidFill>
                <a:ea typeface="Verdana" panose="020B0604030504040204" pitchFamily="34" charset="0"/>
                <a:cs typeface="ADLaM Display" panose="02010000000000000000" pitchFamily="2" charset="0"/>
              </a:rPr>
              <a:t>8º ANO</a:t>
            </a:r>
          </a:p>
        </p:txBody>
      </p:sp>
      <p:sp>
        <p:nvSpPr>
          <p:cNvPr id="4" name="CaixaDeTexto 3">
            <a:extLst>
              <a:ext uri="{FF2B5EF4-FFF2-40B4-BE49-F238E27FC236}">
                <a16:creationId xmlns:a16="http://schemas.microsoft.com/office/drawing/2014/main" id="{DD1B72A1-903F-5D7B-B52C-806C212F5183}"/>
              </a:ext>
            </a:extLst>
          </p:cNvPr>
          <p:cNvSpPr txBox="1"/>
          <p:nvPr/>
        </p:nvSpPr>
        <p:spPr>
          <a:xfrm>
            <a:off x="3547865" y="5028137"/>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LÍNGUA PORTUGUESA</a:t>
            </a:r>
          </a:p>
        </p:txBody>
      </p:sp>
    </p:spTree>
    <p:extLst>
      <p:ext uri="{BB962C8B-B14F-4D97-AF65-F5344CB8AC3E}">
        <p14:creationId xmlns:p14="http://schemas.microsoft.com/office/powerpoint/2010/main" val="2016378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739359"/>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419878" y="1380930"/>
            <a:ext cx="5514146" cy="1185193"/>
          </a:xfrm>
          <a:prstGeom prst="rect">
            <a:avLst/>
          </a:prstGeom>
          <a:noFill/>
          <a:ln>
            <a:noFill/>
          </a:ln>
        </p:spPr>
      </p:pic>
      <p:sp>
        <p:nvSpPr>
          <p:cNvPr id="5" name="CaixaDeTexto 4">
            <a:extLst>
              <a:ext uri="{FF2B5EF4-FFF2-40B4-BE49-F238E27FC236}">
                <a16:creationId xmlns:a16="http://schemas.microsoft.com/office/drawing/2014/main" id="{C13C4205-99CC-CF46-A7F7-E6E16FF4F185}"/>
              </a:ext>
            </a:extLst>
          </p:cNvPr>
          <p:cNvSpPr txBox="1"/>
          <p:nvPr/>
        </p:nvSpPr>
        <p:spPr>
          <a:xfrm>
            <a:off x="419878" y="2974347"/>
            <a:ext cx="11355355" cy="3046988"/>
          </a:xfrm>
          <a:prstGeom prst="rect">
            <a:avLst/>
          </a:prstGeom>
          <a:solidFill>
            <a:schemeClr val="accent6">
              <a:lumMod val="20000"/>
              <a:lumOff val="80000"/>
            </a:schemeClr>
          </a:solidFill>
        </p:spPr>
        <p:txBody>
          <a:bodyPr wrap="square">
            <a:spAutoFit/>
          </a:bodyPr>
          <a:lstStyle/>
          <a:p>
            <a:pPr indent="538163"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Estudante, o primeiro gênero textual que será trabalhado nas atividades, a seguir, é a “Crônica Argumentativa.” O trabalho com esse gênero textual vai seguir a metodologia de “sequência didática”. O objetivo é contribuir com a sua aprendizagem. O gênero textual Crônica Argumentativa, que você vai estudar, é da tipologia dissertativa-argumentativa. Assim, vamos aproveitar a oportunidade para ler, interpretar, analisar, refletir, debater sobre o texto jornalístico e, ao final do estudo desse gênero, você vai escrever uma Crônica Argumentativa”. Para isso, vamos seguir algumas etapas que facilitam o desenvolvimento das atividades. Contamos com você!</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306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AE6BC901-A59A-BDD3-74C6-0519511D0580}"/>
              </a:ext>
            </a:extLst>
          </p:cNvPr>
          <p:cNvGraphicFramePr>
            <a:graphicFrameLocks noGrp="1"/>
          </p:cNvGraphicFramePr>
          <p:nvPr>
            <p:extLst>
              <p:ext uri="{D42A27DB-BD31-4B8C-83A1-F6EECF244321}">
                <p14:modId xmlns:p14="http://schemas.microsoft.com/office/powerpoint/2010/main" val="1640556405"/>
              </p:ext>
            </p:extLst>
          </p:nvPr>
        </p:nvGraphicFramePr>
        <p:xfrm>
          <a:off x="345141" y="1960637"/>
          <a:ext cx="11501717" cy="17526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400" b="1" kern="1200" dirty="0">
                          <a:solidFill>
                            <a:schemeClr val="tx1"/>
                          </a:solidFill>
                          <a:effectLst/>
                          <a:latin typeface="Arial Narrow" panose="020B0606020202030204" pitchFamily="34" charset="0"/>
                          <a:ea typeface="+mn-ea"/>
                          <a:cs typeface="+mn-cs"/>
                        </a:rPr>
                        <a:t>Sequência </a:t>
                      </a:r>
                      <a:r>
                        <a:rPr lang="pt-BR" sz="2400" b="0" kern="1200" dirty="0">
                          <a:solidFill>
                            <a:schemeClr val="tx1"/>
                          </a:solidFill>
                          <a:effectLst/>
                          <a:latin typeface="Arial Narrow" panose="020B0606020202030204" pitchFamily="34" charset="0"/>
                          <a:ea typeface="+mn-ea"/>
                          <a:cs typeface="+mn-cs"/>
                        </a:rPr>
                        <a:t>didática é um conjunto de atividades desenvolvidas para a produção de gêneros textuais. Essas atividades podem ser guiadas por um tema ou um objetivo. Além disso, ela é dividida em etapas que têm como fechamento a produção final do gênero trabalhado. São elas: apresentação da situação, produção inicial, etapas e produção final.</a:t>
                      </a:r>
                    </a:p>
                    <a:p>
                      <a:pPr algn="r"/>
                      <a:r>
                        <a:rPr lang="pt-BR" sz="1300" b="0" kern="1200" dirty="0">
                          <a:solidFill>
                            <a:schemeClr val="tx1"/>
                          </a:solidFill>
                          <a:effectLst/>
                          <a:latin typeface="Arial Narrow" panose="020B0606020202030204" pitchFamily="34" charset="0"/>
                          <a:ea typeface="+mn-ea"/>
                          <a:cs typeface="+mn-cs"/>
                        </a:rPr>
                        <a:t>Disponível em: https://educador.brasilescola.uol.com.br/estratégias-ensino/sequencia-didatica-para-ensino-genero-textual-artigo-opiniao.htm.  Acesso em: 23 maio. 2026. Adaptado.</a:t>
                      </a:r>
                      <a:endParaRPr lang="pt-BR" sz="1300" b="0" dirty="0">
                        <a:solidFill>
                          <a:schemeClr val="tx1"/>
                        </a:solidFill>
                        <a:latin typeface="Arial Narrow" panose="020B0606020202030204" pitchFamily="34" charset="0"/>
                      </a:endParaRP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CFC68A48-40DA-CD02-1494-3E967BDC5062}"/>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865156"/>
            <a:ext cx="2892490" cy="1160795"/>
          </a:xfrm>
          <a:prstGeom prst="rect">
            <a:avLst/>
          </a:prstGeom>
          <a:noFill/>
          <a:ln>
            <a:noFill/>
          </a:ln>
          <a:extLst>
            <a:ext uri="{53640926-AAD7-44D8-BBD7-CCE9431645EC}">
              <a14:shadowObscured xmlns:a14="http://schemas.microsoft.com/office/drawing/2010/main"/>
            </a:ext>
          </a:extLst>
        </p:spPr>
      </p:pic>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3716884545"/>
              </p:ext>
            </p:extLst>
          </p:nvPr>
        </p:nvGraphicFramePr>
        <p:xfrm>
          <a:off x="345141" y="4148025"/>
          <a:ext cx="11501717" cy="22860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Prática de Oralidade </a:t>
                      </a:r>
                    </a:p>
                    <a:p>
                      <a:pPr algn="just"/>
                      <a:r>
                        <a:rPr lang="pt-BR" sz="2400" b="0" kern="1200" dirty="0">
                          <a:solidFill>
                            <a:schemeClr val="tx1"/>
                          </a:solidFill>
                          <a:effectLst/>
                          <a:latin typeface="Arial Narrow" panose="020B0606020202030204" pitchFamily="34" charset="0"/>
                          <a:ea typeface="+mn-ea"/>
                          <a:cs typeface="+mn-cs"/>
                        </a:rPr>
                        <a:t>A Prática de Oralidade é realizada por meio de atividades focadas no desenvolvimento da linguagem falada, que englobam a escuta ativa, a compreensão e a produção de texto oral, como perguntas, leituras em voz alta, rodas de conversa etc. Essa prática é fundamental para a expressão individual e para o desenvolvimento de habilidades de comunicação, sendo assim, um eixo importante no ensino, conforme previsto na Base Nacional Comum Curricular (BNCC).</a:t>
                      </a:r>
                      <a:endParaRPr lang="pt-BR" sz="2400" b="0" dirty="0">
                        <a:solidFill>
                          <a:schemeClr val="tx1"/>
                        </a:solidFill>
                        <a:latin typeface="Arial Narrow" panose="020B0606020202030204" pitchFamily="34" charset="0"/>
                      </a:endParaRPr>
                    </a:p>
                  </a:txBody>
                  <a:tcPr>
                    <a:lnL w="28575" cap="flat" cmpd="sng" algn="ctr">
                      <a:solidFill>
                        <a:srgbClr val="FF66FF"/>
                      </a:solidFill>
                      <a:prstDash val="solid"/>
                      <a:round/>
                      <a:headEnd type="none" w="med" len="med"/>
                      <a:tailEnd type="none" w="med" len="med"/>
                    </a:lnL>
                    <a:lnR w="28575" cap="flat" cmpd="sng" algn="ctr">
                      <a:solidFill>
                        <a:srgbClr val="FF66FF"/>
                      </a:solidFill>
                      <a:prstDash val="solid"/>
                      <a:round/>
                      <a:headEnd type="none" w="med" len="med"/>
                      <a:tailEnd type="none" w="med" len="med"/>
                    </a:lnR>
                    <a:lnT w="28575" cap="flat" cmpd="sng" algn="ctr">
                      <a:solidFill>
                        <a:srgbClr val="FF66FF"/>
                      </a:solidFill>
                      <a:prstDash val="solid"/>
                      <a:round/>
                      <a:headEnd type="none" w="med" len="med"/>
                      <a:tailEnd type="none" w="med" len="med"/>
                    </a:lnT>
                    <a:lnB w="28575" cap="flat" cmpd="sng" algn="ctr">
                      <a:solidFill>
                        <a:srgbClr val="FF66FF"/>
                      </a:solidFill>
                      <a:prstDash val="solid"/>
                      <a:round/>
                      <a:headEnd type="none" w="med" len="med"/>
                      <a:tailEnd type="none" w="med" len="med"/>
                    </a:lnB>
                    <a:solidFill>
                      <a:srgbClr val="FFCC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6AAB8F9-3844-E0F2-ED72-9124DC0FBA08}"/>
              </a:ext>
            </a:extLst>
          </p:cNvPr>
          <p:cNvGraphicFramePr>
            <a:graphicFrameLocks noGrp="1"/>
          </p:cNvGraphicFramePr>
          <p:nvPr>
            <p:extLst>
              <p:ext uri="{D42A27DB-BD31-4B8C-83A1-F6EECF244321}">
                <p14:modId xmlns:p14="http://schemas.microsoft.com/office/powerpoint/2010/main" val="989198438"/>
              </p:ext>
            </p:extLst>
          </p:nvPr>
        </p:nvGraphicFramePr>
        <p:xfrm>
          <a:off x="309283" y="845173"/>
          <a:ext cx="11573435" cy="5547360"/>
        </p:xfrm>
        <a:graphic>
          <a:graphicData uri="http://schemas.openxmlformats.org/drawingml/2006/table">
            <a:tbl>
              <a:tblPr firstRow="1" bandRow="1">
                <a:tableStyleId>{5C22544A-7EE6-4342-B048-85BDC9FD1C3A}</a:tableStyleId>
              </a:tblPr>
              <a:tblGrid>
                <a:gridCol w="11573435">
                  <a:extLst>
                    <a:ext uri="{9D8B030D-6E8A-4147-A177-3AD203B41FA5}">
                      <a16:colId xmlns:a16="http://schemas.microsoft.com/office/drawing/2014/main" val="551635450"/>
                    </a:ext>
                  </a:extLst>
                </a:gridCol>
              </a:tblGrid>
              <a:tr h="370840">
                <a:tc>
                  <a:txBody>
                    <a:bodyPr/>
                    <a:lstStyle/>
                    <a:p>
                      <a:r>
                        <a:rPr lang="pt-BR" sz="2300" dirty="0">
                          <a:solidFill>
                            <a:schemeClr val="tx1"/>
                          </a:solidFill>
                          <a:latin typeface="Arial Narrow" panose="020B0606020202030204" pitchFamily="34" charset="0"/>
                        </a:rPr>
                        <a:t>Etapa 1</a:t>
                      </a:r>
                    </a:p>
                    <a:p>
                      <a:r>
                        <a:rPr lang="pt-BR" sz="2300" dirty="0">
                          <a:solidFill>
                            <a:schemeClr val="tx1"/>
                          </a:solidFill>
                          <a:latin typeface="Arial Narrow" panose="020B0606020202030204" pitchFamily="34" charset="0"/>
                        </a:rPr>
                        <a:t>1. </a:t>
                      </a:r>
                      <a:r>
                        <a:rPr lang="pt-BR" sz="2300" b="1" dirty="0">
                          <a:solidFill>
                            <a:schemeClr val="tx1"/>
                          </a:solidFill>
                          <a:latin typeface="Arial Narrow" panose="020B0606020202030204" pitchFamily="34" charset="0"/>
                        </a:rPr>
                        <a:t>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p>
                      <a:endParaRPr lang="pt-BR" sz="1800" b="0" dirty="0">
                        <a:solidFill>
                          <a:schemeClr val="tx1"/>
                        </a:solidFill>
                        <a:latin typeface="Arial Narrow" panose="020B0606020202030204" pitchFamily="34" charset="0"/>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64127977"/>
                  </a:ext>
                </a:extLst>
              </a:tr>
            </a:tbl>
          </a:graphicData>
        </a:graphic>
      </p:graphicFrame>
      <p:sp>
        <p:nvSpPr>
          <p:cNvPr id="5" name="CaixaDeTexto 4">
            <a:extLst>
              <a:ext uri="{FF2B5EF4-FFF2-40B4-BE49-F238E27FC236}">
                <a16:creationId xmlns:a16="http://schemas.microsoft.com/office/drawing/2014/main" id="{42D40655-BEBB-0140-4A13-56F9B3DDBF4A}"/>
              </a:ext>
            </a:extLst>
          </p:cNvPr>
          <p:cNvSpPr txBox="1"/>
          <p:nvPr/>
        </p:nvSpPr>
        <p:spPr>
          <a:xfrm>
            <a:off x="309281" y="1506580"/>
            <a:ext cx="7369739" cy="2623795"/>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Você já observou se os espaços públicos da sua cidade são acessíveis para pessoas com deficiência física?  </a:t>
            </a: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Na sua opinião, quais dificuldades uma pessoa que utiliza cadeira de rodas pode encontrar ao circular pelas ruas, utilizar o transporte público ou frequentar outros espaços?</a:t>
            </a:r>
          </a:p>
          <a:p>
            <a:pPr algn="just"/>
            <a:r>
              <a:rPr lang="pt-BR" sz="2350" dirty="0">
                <a:effectLst/>
                <a:latin typeface="Arial Narrow" panose="020B0606020202030204" pitchFamily="34" charset="0"/>
                <a:ea typeface="Calibri" panose="020F0502020204030204" pitchFamily="34" charset="0"/>
                <a:cs typeface="Times New Roman" panose="02020603050405020304" pitchFamily="18" charset="0"/>
              </a:rPr>
              <a:t>- Você acredita que todas as pessoas têm as mesmas oportunidades de acesso aos espaços públicos?</a:t>
            </a:r>
          </a:p>
        </p:txBody>
      </p:sp>
      <p:pic>
        <p:nvPicPr>
          <p:cNvPr id="3" name="Imagem 2">
            <a:extLst>
              <a:ext uri="{FF2B5EF4-FFF2-40B4-BE49-F238E27FC236}">
                <a16:creationId xmlns:a16="http://schemas.microsoft.com/office/drawing/2014/main" id="{E82C466E-5E09-5915-DA0D-922D247B984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05646" y="968288"/>
            <a:ext cx="3950446" cy="2633631"/>
          </a:xfrm>
          <a:prstGeom prst="rect">
            <a:avLst/>
          </a:prstGeom>
          <a:noFill/>
          <a:ln>
            <a:noFill/>
          </a:ln>
        </p:spPr>
      </p:pic>
      <p:sp>
        <p:nvSpPr>
          <p:cNvPr id="6" name="Caixa de Texto 2">
            <a:extLst>
              <a:ext uri="{FF2B5EF4-FFF2-40B4-BE49-F238E27FC236}">
                <a16:creationId xmlns:a16="http://schemas.microsoft.com/office/drawing/2014/main" id="{21057D80-F406-5E14-34F7-234BA3D02BC9}"/>
              </a:ext>
            </a:extLst>
          </p:cNvPr>
          <p:cNvSpPr txBox="1">
            <a:spLocks noChangeArrowheads="1"/>
          </p:cNvSpPr>
          <p:nvPr/>
        </p:nvSpPr>
        <p:spPr bwMode="auto">
          <a:xfrm>
            <a:off x="7805646" y="3620622"/>
            <a:ext cx="3950446" cy="294910"/>
          </a:xfrm>
          <a:prstGeom prst="rect">
            <a:avLst/>
          </a:prstGeom>
          <a:noFill/>
          <a:ln w="9525">
            <a:noFill/>
            <a:miter lim="800000"/>
            <a:headEnd/>
            <a:tailEnd/>
          </a:ln>
        </p:spPr>
        <p:txBody>
          <a:bodyPr rot="0" vert="horz" wrap="square" lIns="91440" tIns="45720" rIns="91440" bIns="45720" anchor="t" anchorCtr="0">
            <a:noAutofit/>
          </a:bodyPr>
          <a:lstStyle/>
          <a:p>
            <a:pPr algn="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Imagem criada pela IA.</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CaixaDeTexto 13">
            <a:extLst>
              <a:ext uri="{FF2B5EF4-FFF2-40B4-BE49-F238E27FC236}">
                <a16:creationId xmlns:a16="http://schemas.microsoft.com/office/drawing/2014/main" id="{C009357C-8F57-2FF2-03F1-88C5378C4A4D}"/>
              </a:ext>
            </a:extLst>
          </p:cNvPr>
          <p:cNvSpPr txBox="1"/>
          <p:nvPr/>
        </p:nvSpPr>
        <p:spPr>
          <a:xfrm>
            <a:off x="309281" y="4022953"/>
            <a:ext cx="11446811" cy="2262158"/>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Quais mudanças poderiam ser feitas na escola, no bairro ou na cidade para garantir mais autonomia e inclusão às pessoas com deficiência?</a:t>
            </a: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Você acha que esse comentário poderia se tornar um assunto/tema de um editorial? Um resumo? Uma crônica? Por quê?</a:t>
            </a:r>
          </a:p>
          <a:p>
            <a:r>
              <a:rPr lang="pt-BR" sz="2350" dirty="0">
                <a:effectLst/>
                <a:latin typeface="Arial Narrow" panose="020B0606020202030204" pitchFamily="34" charset="0"/>
                <a:ea typeface="Calibri" panose="020F0502020204030204" pitchFamily="34" charset="0"/>
                <a:cs typeface="Times New Roman" panose="02020603050405020304" pitchFamily="18" charset="0"/>
              </a:rPr>
              <a:t>- Você sabe o que significa a palavra </a:t>
            </a:r>
            <a:r>
              <a:rPr lang="pt-BR" sz="2350" b="1" dirty="0">
                <a:effectLst/>
                <a:latin typeface="Arial Narrow" panose="020B0606020202030204" pitchFamily="34" charset="0"/>
                <a:ea typeface="Calibri" panose="020F0502020204030204" pitchFamily="34" charset="0"/>
                <a:cs typeface="Times New Roman" panose="02020603050405020304" pitchFamily="18" charset="0"/>
              </a:rPr>
              <a:t>acessibilidade</a:t>
            </a:r>
            <a:r>
              <a:rPr lang="pt-BR" sz="2350" dirty="0">
                <a:effectLst/>
                <a:latin typeface="Arial Narrow" panose="020B0606020202030204" pitchFamily="34" charset="0"/>
                <a:ea typeface="Calibri" panose="020F0502020204030204" pitchFamily="34" charset="0"/>
                <a:cs typeface="Times New Roman" panose="02020603050405020304" pitchFamily="18" charset="0"/>
              </a:rPr>
              <a:t>? Por que ela é importante para a vida em sociedade?</a:t>
            </a:r>
            <a:endParaRPr lang="pt-BR" sz="235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98249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286866" y="793692"/>
            <a:ext cx="1159136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205437521"/>
              </p:ext>
            </p:extLst>
          </p:nvPr>
        </p:nvGraphicFramePr>
        <p:xfrm>
          <a:off x="356937" y="1239904"/>
          <a:ext cx="11451225" cy="510540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Crônica Argumentativa</a:t>
                      </a:r>
                    </a:p>
                    <a:p>
                      <a:pPr marL="0" indent="538163" algn="just"/>
                      <a:r>
                        <a:rPr lang="pt-BR" sz="2350" b="0" kern="1200" dirty="0">
                          <a:solidFill>
                            <a:schemeClr val="tx1"/>
                          </a:solidFill>
                          <a:effectLst/>
                          <a:latin typeface="Arial Narrow" panose="020B0606020202030204" pitchFamily="34" charset="0"/>
                          <a:ea typeface="+mn-ea"/>
                          <a:cs typeface="+mn-cs"/>
                        </a:rPr>
                        <a:t>A crônica argumentativa é um texto que busca expressar um ponto de vista reflexivo a respeito de alguma temática do cotidiano, evidenciando um ponto de vista, sem, no entanto, ter o intuito definitivo de convencer o leitor, e sim de expressar uma opinião (ponto de vista) e provocar possíveis reflexões. As temáticas que inspiram as crônicas argumentativas são os acontecimentos e elementos do cotidiano, experiências simples e comuns que são vividas por muitos, mas observadas por poucos. Assim, o cronista busca expor o tema e interpretações inovadoras sobre ele. A diferença da crônica argumentativa é justamente a evidência de um ponto de vista de modo não usual, pois não se restringe à argumentação lógica com comprovação de fatos, tampouco objetiva provar a verdade, mas abrange a hibridade do gênero crônica, permitindo a integração de elementos dramáticos, irônicos, poéticos e outros que caibam ao texto. </a:t>
                      </a:r>
                    </a:p>
                    <a:p>
                      <a:pPr algn="just"/>
                      <a:r>
                        <a:rPr lang="pt-BR" sz="2350" b="1" kern="1200" dirty="0">
                          <a:solidFill>
                            <a:schemeClr val="tx1"/>
                          </a:solidFill>
                          <a:effectLst/>
                          <a:latin typeface="Arial Narrow" panose="020B0606020202030204" pitchFamily="34" charset="0"/>
                          <a:ea typeface="+mn-ea"/>
                          <a:cs typeface="+mn-cs"/>
                        </a:rPr>
                        <a:t>Estrutura da crônica argumentativa </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Exposição do tema: </a:t>
                      </a:r>
                      <a:r>
                        <a:rPr lang="pt-BR" sz="2350" b="0" kern="1200" dirty="0">
                          <a:solidFill>
                            <a:schemeClr val="tx1"/>
                          </a:solidFill>
                          <a:effectLst/>
                          <a:latin typeface="Arial Narrow" panose="020B0606020202030204" pitchFamily="34" charset="0"/>
                          <a:ea typeface="+mn-ea"/>
                          <a:cs typeface="+mn-cs"/>
                        </a:rPr>
                        <a:t>momento inicial da crônica na qual o autor apresenta os elementos primordiais do tema, introduzindo o leitor ao cenário ou assunto; </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9162475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219855337"/>
              </p:ext>
            </p:extLst>
          </p:nvPr>
        </p:nvGraphicFramePr>
        <p:xfrm>
          <a:off x="370387" y="845457"/>
          <a:ext cx="11451225" cy="208026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Posicionamento do autor sobre o tema: </a:t>
                      </a:r>
                      <a:r>
                        <a:rPr lang="pt-BR" sz="2350" b="0" kern="1200" dirty="0">
                          <a:solidFill>
                            <a:schemeClr val="tx1"/>
                          </a:solidFill>
                          <a:effectLst/>
                          <a:latin typeface="Arial Narrow" panose="020B0606020202030204" pitchFamily="34" charset="0"/>
                          <a:ea typeface="+mn-ea"/>
                          <a:cs typeface="+mn-cs"/>
                        </a:rPr>
                        <a:t>após uma apresentação inicial, comumente se apresentam o posicionamento do autor, a tese (ponto de vista dele) a respeito da temática trabalhada; </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Argumentação: </a:t>
                      </a:r>
                      <a:r>
                        <a:rPr lang="pt-BR" sz="2350" b="0" kern="1200" dirty="0">
                          <a:solidFill>
                            <a:schemeClr val="tx1"/>
                          </a:solidFill>
                          <a:effectLst/>
                          <a:latin typeface="Arial Narrow" panose="020B0606020202030204" pitchFamily="34" charset="0"/>
                          <a:ea typeface="+mn-ea"/>
                          <a:cs typeface="+mn-cs"/>
                        </a:rPr>
                        <a:t>apresentação de elementos que aprofundam e solidificam o ponto de vista do autor sobre a temática; </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Conclusão: </a:t>
                      </a:r>
                      <a:r>
                        <a:rPr lang="pt-BR" sz="2350" b="0" kern="1200" dirty="0">
                          <a:solidFill>
                            <a:schemeClr val="tx1"/>
                          </a:solidFill>
                          <a:effectLst/>
                          <a:latin typeface="Arial Narrow" panose="020B0606020202030204" pitchFamily="34" charset="0"/>
                          <a:ea typeface="+mn-ea"/>
                          <a:cs typeface="+mn-cs"/>
                        </a:rPr>
                        <a:t>síntese ou reflexão final a respeito do assunto. </a:t>
                      </a:r>
                    </a:p>
                    <a:p>
                      <a:pPr algn="r"/>
                      <a:r>
                        <a:rPr lang="pt-BR" sz="1300" b="0" kern="1200" dirty="0">
                          <a:solidFill>
                            <a:schemeClr val="tx1"/>
                          </a:solidFill>
                          <a:effectLst/>
                          <a:latin typeface="Arial Narrow" panose="020B0606020202030204" pitchFamily="34" charset="0"/>
                          <a:ea typeface="+mn-ea"/>
                          <a:cs typeface="+mn-cs"/>
                        </a:rPr>
                        <a:t>Disponível em: </a:t>
                      </a:r>
                      <a:r>
                        <a:rPr lang="pt-BR" sz="1300" b="0" kern="1200" dirty="0" err="1">
                          <a:solidFill>
                            <a:schemeClr val="tx1"/>
                          </a:solidFill>
                          <a:effectLst/>
                          <a:latin typeface="Arial Narrow" panose="020B0606020202030204" pitchFamily="34" charset="0"/>
                          <a:ea typeface="+mn-ea"/>
                          <a:cs typeface="+mn-cs"/>
                        </a:rPr>
                        <a:t>fille</a:t>
                      </a:r>
                      <a:r>
                        <a:rPr lang="pt-BR" sz="1300" b="0" kern="1200" dirty="0">
                          <a:solidFill>
                            <a:schemeClr val="tx1"/>
                          </a:solidFill>
                          <a:effectLst/>
                          <a:latin typeface="Arial Narrow" panose="020B0606020202030204" pitchFamily="34" charset="0"/>
                          <a:ea typeface="+mn-ea"/>
                          <a:cs typeface="+mn-cs"/>
                        </a:rPr>
                        <a:t>:///C/</a:t>
                      </a:r>
                      <a:r>
                        <a:rPr lang="pt-BR" sz="1300" b="0" kern="1200" dirty="0" err="1">
                          <a:solidFill>
                            <a:schemeClr val="tx1"/>
                          </a:solidFill>
                          <a:effectLst/>
                          <a:latin typeface="Arial Narrow" panose="020B0606020202030204" pitchFamily="34" charset="0"/>
                          <a:ea typeface="+mn-ea"/>
                          <a:cs typeface="+mn-cs"/>
                        </a:rPr>
                        <a:t>Users</a:t>
                      </a:r>
                      <a:r>
                        <a:rPr lang="pt-BR" sz="1300" b="0" kern="1200" dirty="0">
                          <a:solidFill>
                            <a:schemeClr val="tx1"/>
                          </a:solidFill>
                          <a:effectLst/>
                          <a:latin typeface="Arial Narrow" panose="020B0606020202030204" pitchFamily="34" charset="0"/>
                          <a:ea typeface="+mn-ea"/>
                          <a:cs typeface="+mn-cs"/>
                        </a:rPr>
                        <a:t>/26342260125/Downloads/7bc72753b%20(2).pdf. Acesso em 2 jul. 2026.</a:t>
                      </a:r>
                    </a:p>
                  </a:txBody>
                  <a:tcPr>
                    <a:lnL w="38100" cap="flat" cmpd="sng" algn="ctr">
                      <a:solidFill>
                        <a:srgbClr val="2F5496"/>
                      </a:solidFill>
                      <a:prstDash val="solid"/>
                      <a:round/>
                      <a:headEnd type="none" w="med" len="med"/>
                      <a:tailEnd type="none" w="med" len="med"/>
                    </a:lnL>
                    <a:lnR w="38100" cap="flat" cmpd="sng" algn="ctr">
                      <a:solidFill>
                        <a:srgbClr val="2F5496"/>
                      </a:solidFill>
                      <a:prstDash val="solid"/>
                      <a:round/>
                      <a:headEnd type="none" w="med" len="med"/>
                      <a:tailEnd type="none" w="med" len="med"/>
                    </a:lnR>
                    <a:lnT w="38100" cap="flat" cmpd="sng" algn="ctr">
                      <a:solidFill>
                        <a:srgbClr val="2F5496"/>
                      </a:solidFill>
                      <a:prstDash val="solid"/>
                      <a:round/>
                      <a:headEnd type="none" w="med" len="med"/>
                      <a:tailEnd type="none" w="med" len="med"/>
                    </a:lnT>
                    <a:lnB w="38100" cap="flat" cmpd="sng" algn="ctr">
                      <a:solidFill>
                        <a:srgbClr val="2F5496"/>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6CCC5230-AB1C-D00C-361D-28FD33154B81}"/>
              </a:ext>
            </a:extLst>
          </p:cNvPr>
          <p:cNvSpPr txBox="1"/>
          <p:nvPr/>
        </p:nvSpPr>
        <p:spPr>
          <a:xfrm>
            <a:off x="370386" y="3275386"/>
            <a:ext cx="11451225" cy="2506776"/>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Caro(a) estudante, convidamos você a ler os textos com atenção, pois é importante se apropriar da temática abordada e do gênero textual. Para isso, é preciso interpretar/compreender e fazer as possíveis inferências, pois esse “passo a passo” auxilia você na resolução das atividades propostas. Para iniciar o nosso estudo sobre a Crônica Argumentativa, vamos começar por uma Notícia. Mas antes, vamos “saber mais” sobre cada um desses gêneros textuais?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548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B156E81-E3E1-620E-7032-1A7FCF89E5A4}"/>
              </a:ext>
            </a:extLst>
          </p:cNvPr>
          <p:cNvGraphicFramePr>
            <a:graphicFrameLocks noGrp="1"/>
          </p:cNvGraphicFramePr>
          <p:nvPr>
            <p:extLst>
              <p:ext uri="{D42A27DB-BD31-4B8C-83A1-F6EECF244321}">
                <p14:modId xmlns:p14="http://schemas.microsoft.com/office/powerpoint/2010/main" val="1892312721"/>
              </p:ext>
            </p:extLst>
          </p:nvPr>
        </p:nvGraphicFramePr>
        <p:xfrm>
          <a:off x="295835" y="1250631"/>
          <a:ext cx="11600330" cy="5126863"/>
        </p:xfrm>
        <a:graphic>
          <a:graphicData uri="http://schemas.openxmlformats.org/drawingml/2006/table">
            <a:tbl>
              <a:tblPr firstRow="1" firstCol="1" bandRow="1">
                <a:tableStyleId>{5C22544A-7EE6-4342-B048-85BDC9FD1C3A}</a:tableStyleId>
              </a:tblPr>
              <a:tblGrid>
                <a:gridCol w="1755480">
                  <a:extLst>
                    <a:ext uri="{9D8B030D-6E8A-4147-A177-3AD203B41FA5}">
                      <a16:colId xmlns:a16="http://schemas.microsoft.com/office/drawing/2014/main" val="3570077679"/>
                    </a:ext>
                  </a:extLst>
                </a:gridCol>
                <a:gridCol w="4922425">
                  <a:extLst>
                    <a:ext uri="{9D8B030D-6E8A-4147-A177-3AD203B41FA5}">
                      <a16:colId xmlns:a16="http://schemas.microsoft.com/office/drawing/2014/main" val="2099608088"/>
                    </a:ext>
                  </a:extLst>
                </a:gridCol>
                <a:gridCol w="4922425">
                  <a:extLst>
                    <a:ext uri="{9D8B030D-6E8A-4147-A177-3AD203B41FA5}">
                      <a16:colId xmlns:a16="http://schemas.microsoft.com/office/drawing/2014/main" val="3768715004"/>
                    </a:ext>
                  </a:extLst>
                </a:gridCol>
              </a:tblGrid>
              <a:tr h="131644">
                <a:tc>
                  <a:txBody>
                    <a:bodyPr/>
                    <a:lstStyle/>
                    <a:p>
                      <a:pPr algn="ctr">
                        <a:lnSpc>
                          <a:spcPct val="105000"/>
                        </a:lnSpc>
                        <a:spcAft>
                          <a:spcPts val="800"/>
                        </a:spcAft>
                      </a:pPr>
                      <a:r>
                        <a:rPr lang="pt-BR" sz="2350" kern="100">
                          <a:solidFill>
                            <a:schemeClr val="tx1"/>
                          </a:solidFill>
                          <a:effectLst/>
                          <a:latin typeface="Arial Narrow" panose="020B0606020202030204" pitchFamily="34" charset="0"/>
                        </a:rPr>
                        <a:t> </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ctr">
                        <a:lnSpc>
                          <a:spcPct val="105000"/>
                        </a:lnSpc>
                        <a:spcAft>
                          <a:spcPts val="800"/>
                        </a:spcAft>
                      </a:pPr>
                      <a:r>
                        <a:rPr lang="pt-BR" sz="2350" kern="100">
                          <a:solidFill>
                            <a:schemeClr val="tx1"/>
                          </a:solidFill>
                          <a:effectLst/>
                          <a:latin typeface="Arial Narrow" panose="020B0606020202030204" pitchFamily="34" charset="0"/>
                        </a:rPr>
                        <a:t>Notícia</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ctr">
                        <a:lnSpc>
                          <a:spcPct val="105000"/>
                        </a:lnSpc>
                        <a:spcAft>
                          <a:spcPts val="800"/>
                        </a:spcAft>
                      </a:pPr>
                      <a:r>
                        <a:rPr lang="pt-BR" sz="2350" kern="100">
                          <a:solidFill>
                            <a:schemeClr val="tx1"/>
                          </a:solidFill>
                          <a:effectLst/>
                          <a:latin typeface="Arial Narrow" panose="020B0606020202030204" pitchFamily="34" charset="0"/>
                        </a:rPr>
                        <a:t>Crônica argumentativa</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467585186"/>
                  </a:ext>
                </a:extLst>
              </a:tr>
              <a:tr h="408147">
                <a:tc>
                  <a:txBody>
                    <a:bodyPr/>
                    <a:lstStyle/>
                    <a:p>
                      <a:pPr>
                        <a:lnSpc>
                          <a:spcPct val="105000"/>
                        </a:lnSpc>
                        <a:spcAft>
                          <a:spcPts val="800"/>
                        </a:spcAft>
                      </a:pPr>
                      <a:r>
                        <a:rPr lang="pt-BR" sz="2350" kern="100">
                          <a:solidFill>
                            <a:schemeClr val="tx1"/>
                          </a:solidFill>
                          <a:effectLst/>
                          <a:latin typeface="Arial Narrow" panose="020B0606020202030204" pitchFamily="34" charset="0"/>
                        </a:rPr>
                        <a:t>Finalidade</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Informar um fato de interesse público de forma objetiva.</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Refletir sobre um assunto/fato do cotidiano, defendendo um ponto de vista por meio de argumentos.</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57718950"/>
                  </a:ext>
                </a:extLst>
              </a:tr>
              <a:tr h="269921">
                <a:tc>
                  <a:txBody>
                    <a:bodyPr/>
                    <a:lstStyle/>
                    <a:p>
                      <a:pPr>
                        <a:lnSpc>
                          <a:spcPct val="105000"/>
                        </a:lnSpc>
                        <a:spcAft>
                          <a:spcPts val="800"/>
                        </a:spcAft>
                      </a:pPr>
                      <a:r>
                        <a:rPr lang="pt-BR" sz="2350" kern="100">
                          <a:solidFill>
                            <a:schemeClr val="tx1"/>
                          </a:solidFill>
                          <a:effectLst/>
                          <a:latin typeface="Arial Narrow" panose="020B0606020202030204" pitchFamily="34" charset="0"/>
                        </a:rPr>
                        <a:t>Tema</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Acontecimentos atuais e relevantes.</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Assuntos de ordem social ou acontecimentos que geram reflexão e situações do cotidiano,</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966371733"/>
                  </a:ext>
                </a:extLst>
              </a:tr>
              <a:tr h="408147">
                <a:tc>
                  <a:txBody>
                    <a:bodyPr/>
                    <a:lstStyle/>
                    <a:p>
                      <a:pPr>
                        <a:lnSpc>
                          <a:spcPct val="105000"/>
                        </a:lnSpc>
                        <a:spcAft>
                          <a:spcPts val="800"/>
                        </a:spcAft>
                      </a:pPr>
                      <a:r>
                        <a:rPr lang="pt-BR" sz="2350" kern="100">
                          <a:solidFill>
                            <a:schemeClr val="tx1"/>
                          </a:solidFill>
                          <a:effectLst/>
                          <a:latin typeface="Arial Narrow" panose="020B0606020202030204" pitchFamily="34" charset="0"/>
                        </a:rPr>
                        <a:t>Linguagem</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Objetiva, clara, impessoal e formal.</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Predominantemente formal, podendo apresentar linguagem mais próxima do leitor, com marcas de subjetividade.</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3261760326"/>
                  </a:ext>
                </a:extLst>
              </a:tr>
              <a:tr h="1237504">
                <a:tc>
                  <a:txBody>
                    <a:bodyPr/>
                    <a:lstStyle/>
                    <a:p>
                      <a:pPr>
                        <a:lnSpc>
                          <a:spcPct val="105000"/>
                        </a:lnSpc>
                        <a:spcAft>
                          <a:spcPts val="800"/>
                        </a:spcAft>
                      </a:pPr>
                      <a:r>
                        <a:rPr lang="pt-BR" sz="2350" kern="100">
                          <a:solidFill>
                            <a:schemeClr val="tx1"/>
                          </a:solidFill>
                          <a:effectLst/>
                          <a:latin typeface="Arial Narrow" panose="020B0606020202030204" pitchFamily="34" charset="0"/>
                        </a:rPr>
                        <a:t>Estrutura</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Manchete, título, lide (responde às perguntas: o quê, quem, quando, onde, como e por quê) e desenvolvimento. Embora a lide (ou lead) seja o formato</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Introdução do tema, apresentação do fato, desenvolvimento com argumentos e conclusão/reflexão.</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3283031715"/>
                  </a:ext>
                </a:extLst>
              </a:tr>
            </a:tbl>
          </a:graphicData>
        </a:graphic>
      </p:graphicFrame>
      <p:pic>
        <p:nvPicPr>
          <p:cNvPr id="4" name="Imagem 3" descr="Interface gráfica do usuário, Texto, Aplicativo&#10;&#10;O conteúdo gerado por IA pode estar incorreto.">
            <a:extLst>
              <a:ext uri="{FF2B5EF4-FFF2-40B4-BE49-F238E27FC236}">
                <a16:creationId xmlns:a16="http://schemas.microsoft.com/office/drawing/2014/main" id="{08F3C75E-7E4C-0C6F-BCC1-7096A86C56A6}"/>
              </a:ext>
            </a:extLst>
          </p:cNvPr>
          <p:cNvPicPr>
            <a:picLocks noChangeAspect="1"/>
          </p:cNvPicPr>
          <p:nvPr/>
        </p:nvPicPr>
        <p:blipFill rotWithShape="1">
          <a:blip r:embed="rId2">
            <a:extLst>
              <a:ext uri="{28A0092B-C50C-407E-A947-70E740481C1C}">
                <a14:useLocalDpi xmlns:a14="http://schemas.microsoft.com/office/drawing/2010/main" val="0"/>
              </a:ext>
            </a:extLst>
          </a:blip>
          <a:srcRect t="9756" r="2349" b="9754"/>
          <a:stretch>
            <a:fillRect/>
          </a:stretch>
        </p:blipFill>
        <p:spPr bwMode="auto">
          <a:xfrm>
            <a:off x="295835" y="291415"/>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617225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B156E81-E3E1-620E-7032-1A7FCF89E5A4}"/>
              </a:ext>
            </a:extLst>
          </p:cNvPr>
          <p:cNvGraphicFramePr>
            <a:graphicFrameLocks noGrp="1"/>
          </p:cNvGraphicFramePr>
          <p:nvPr>
            <p:extLst>
              <p:ext uri="{D42A27DB-BD31-4B8C-83A1-F6EECF244321}">
                <p14:modId xmlns:p14="http://schemas.microsoft.com/office/powerpoint/2010/main" val="1366320903"/>
              </p:ext>
            </p:extLst>
          </p:nvPr>
        </p:nvGraphicFramePr>
        <p:xfrm>
          <a:off x="295835" y="963761"/>
          <a:ext cx="11600330" cy="5530977"/>
        </p:xfrm>
        <a:graphic>
          <a:graphicData uri="http://schemas.openxmlformats.org/drawingml/2006/table">
            <a:tbl>
              <a:tblPr firstRow="1" firstCol="1" bandRow="1">
                <a:tableStyleId>{5C22544A-7EE6-4342-B048-85BDC9FD1C3A}</a:tableStyleId>
              </a:tblPr>
              <a:tblGrid>
                <a:gridCol w="1755480">
                  <a:extLst>
                    <a:ext uri="{9D8B030D-6E8A-4147-A177-3AD203B41FA5}">
                      <a16:colId xmlns:a16="http://schemas.microsoft.com/office/drawing/2014/main" val="3570077679"/>
                    </a:ext>
                  </a:extLst>
                </a:gridCol>
                <a:gridCol w="4922425">
                  <a:extLst>
                    <a:ext uri="{9D8B030D-6E8A-4147-A177-3AD203B41FA5}">
                      <a16:colId xmlns:a16="http://schemas.microsoft.com/office/drawing/2014/main" val="2099608088"/>
                    </a:ext>
                  </a:extLst>
                </a:gridCol>
                <a:gridCol w="4922425">
                  <a:extLst>
                    <a:ext uri="{9D8B030D-6E8A-4147-A177-3AD203B41FA5}">
                      <a16:colId xmlns:a16="http://schemas.microsoft.com/office/drawing/2014/main" val="3768715004"/>
                    </a:ext>
                  </a:extLst>
                </a:gridCol>
              </a:tblGrid>
              <a:tr h="1237504">
                <a:tc>
                  <a:txBody>
                    <a:bodyPr/>
                    <a:lstStyle/>
                    <a:p>
                      <a:pPr>
                        <a:lnSpc>
                          <a:spcPct val="105000"/>
                        </a:lnSpc>
                        <a:spcAft>
                          <a:spcPts val="800"/>
                        </a:spcAft>
                      </a:pPr>
                      <a:r>
                        <a:rPr lang="pt-BR" sz="2350" kern="100">
                          <a:solidFill>
                            <a:schemeClr val="tx1"/>
                          </a:solidFill>
                          <a:effectLst/>
                          <a:latin typeface="Arial Narrow" panose="020B0606020202030204" pitchFamily="34" charset="0"/>
                        </a:rPr>
                        <a:t>Estrutura</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b="0" kern="100" dirty="0">
                          <a:solidFill>
                            <a:schemeClr val="tx1"/>
                          </a:solidFill>
                          <a:effectLst/>
                          <a:latin typeface="Arial Narrow" panose="020B0606020202030204" pitchFamily="34" charset="0"/>
                        </a:rPr>
                        <a:t>clássico do jornalismo informativo – aquele primeiro parágrafo que responde a quem, o quê, quando, onde, como e por que – a notícia pode assumir outros formatos, especialmente no </a:t>
                      </a:r>
                      <a:r>
                        <a:rPr lang="pt-BR" sz="2350" b="0" kern="100" dirty="0" err="1">
                          <a:solidFill>
                            <a:schemeClr val="tx1"/>
                          </a:solidFill>
                          <a:effectLst/>
                          <a:latin typeface="Arial Narrow" panose="020B0606020202030204" pitchFamily="34" charset="0"/>
                        </a:rPr>
                        <a:t>webjornalismo</a:t>
                      </a:r>
                      <a:r>
                        <a:rPr lang="pt-BR" sz="2350" b="0" kern="100" dirty="0">
                          <a:solidFill>
                            <a:schemeClr val="tx1"/>
                          </a:solidFill>
                          <a:effectLst/>
                          <a:latin typeface="Arial Narrow" panose="020B0606020202030204" pitchFamily="34" charset="0"/>
                        </a:rPr>
                        <a:t>, ou adotar uma lide “invisível” ou opinativo para atrair o leitor.</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3283031715"/>
                  </a:ext>
                </a:extLst>
              </a:tr>
              <a:tr h="269921">
                <a:tc>
                  <a:txBody>
                    <a:bodyPr/>
                    <a:lstStyle/>
                    <a:p>
                      <a:pPr>
                        <a:lnSpc>
                          <a:spcPct val="105000"/>
                        </a:lnSpc>
                        <a:spcAft>
                          <a:spcPts val="800"/>
                        </a:spcAft>
                      </a:pPr>
                      <a:r>
                        <a:rPr lang="pt-BR" sz="2350" kern="100">
                          <a:solidFill>
                            <a:schemeClr val="tx1"/>
                          </a:solidFill>
                          <a:effectLst/>
                          <a:latin typeface="Arial Narrow" panose="020B0606020202030204" pitchFamily="34" charset="0"/>
                        </a:rPr>
                        <a:t>Ponto de vista</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Não apresenta a opinião do autor; busca a imparcialidade.</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Apresenta a opinião do autor, sustentada por argumentos.</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3004501558"/>
                  </a:ext>
                </a:extLst>
              </a:tr>
              <a:tr h="269921">
                <a:tc>
                  <a:txBody>
                    <a:bodyPr/>
                    <a:lstStyle/>
                    <a:p>
                      <a:pPr>
                        <a:lnSpc>
                          <a:spcPct val="105000"/>
                        </a:lnSpc>
                        <a:spcAft>
                          <a:spcPts val="800"/>
                        </a:spcAft>
                      </a:pPr>
                      <a:r>
                        <a:rPr lang="pt-BR" sz="2350" kern="100">
                          <a:solidFill>
                            <a:schemeClr val="tx1"/>
                          </a:solidFill>
                          <a:effectLst/>
                          <a:latin typeface="Arial Narrow" panose="020B0606020202030204" pitchFamily="34" charset="0"/>
                        </a:rPr>
                        <a:t>Tempo</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Relata fatos recentes ou atuais.</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Parte de um assunto, fato cotidiano, atual ou não, para promover reflexão.</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3490234767"/>
                  </a:ext>
                </a:extLst>
              </a:tr>
              <a:tr h="684599">
                <a:tc>
                  <a:txBody>
                    <a:bodyPr/>
                    <a:lstStyle/>
                    <a:p>
                      <a:pPr>
                        <a:lnSpc>
                          <a:spcPct val="105000"/>
                        </a:lnSpc>
                        <a:spcAft>
                          <a:spcPts val="800"/>
                        </a:spcAft>
                      </a:pPr>
                      <a:r>
                        <a:rPr lang="pt-BR" sz="2350" kern="100">
                          <a:solidFill>
                            <a:schemeClr val="tx1"/>
                          </a:solidFill>
                          <a:effectLst/>
                          <a:latin typeface="Arial Narrow" panose="020B0606020202030204" pitchFamily="34" charset="0"/>
                        </a:rPr>
                        <a:t>Narrador</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Não há narrador; o texto é informativo.</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Apresenta a defesa de um ponto de vista reflexivo sobre um determinado assunto/fato sustentado por “argumentos” podendo ter partes narrativas a serviço do </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184256299"/>
                  </a:ext>
                </a:extLst>
              </a:tr>
            </a:tbl>
          </a:graphicData>
        </a:graphic>
      </p:graphicFrame>
    </p:spTree>
    <p:extLst>
      <p:ext uri="{BB962C8B-B14F-4D97-AF65-F5344CB8AC3E}">
        <p14:creationId xmlns:p14="http://schemas.microsoft.com/office/powerpoint/2010/main" val="3027722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DB156E81-E3E1-620E-7032-1A7FCF89E5A4}"/>
              </a:ext>
            </a:extLst>
          </p:cNvPr>
          <p:cNvGraphicFramePr>
            <a:graphicFrameLocks noGrp="1"/>
          </p:cNvGraphicFramePr>
          <p:nvPr>
            <p:extLst>
              <p:ext uri="{D42A27DB-BD31-4B8C-83A1-F6EECF244321}">
                <p14:modId xmlns:p14="http://schemas.microsoft.com/office/powerpoint/2010/main" val="1390810794"/>
              </p:ext>
            </p:extLst>
          </p:nvPr>
        </p:nvGraphicFramePr>
        <p:xfrm>
          <a:off x="295835" y="901007"/>
          <a:ext cx="11600330" cy="3274695"/>
        </p:xfrm>
        <a:graphic>
          <a:graphicData uri="http://schemas.openxmlformats.org/drawingml/2006/table">
            <a:tbl>
              <a:tblPr firstRow="1" firstCol="1" bandRow="1">
                <a:tableStyleId>{5C22544A-7EE6-4342-B048-85BDC9FD1C3A}</a:tableStyleId>
              </a:tblPr>
              <a:tblGrid>
                <a:gridCol w="1755480">
                  <a:extLst>
                    <a:ext uri="{9D8B030D-6E8A-4147-A177-3AD203B41FA5}">
                      <a16:colId xmlns:a16="http://schemas.microsoft.com/office/drawing/2014/main" val="3570077679"/>
                    </a:ext>
                  </a:extLst>
                </a:gridCol>
                <a:gridCol w="4922425">
                  <a:extLst>
                    <a:ext uri="{9D8B030D-6E8A-4147-A177-3AD203B41FA5}">
                      <a16:colId xmlns:a16="http://schemas.microsoft.com/office/drawing/2014/main" val="2099608088"/>
                    </a:ext>
                  </a:extLst>
                </a:gridCol>
                <a:gridCol w="4922425">
                  <a:extLst>
                    <a:ext uri="{9D8B030D-6E8A-4147-A177-3AD203B41FA5}">
                      <a16:colId xmlns:a16="http://schemas.microsoft.com/office/drawing/2014/main" val="3768715004"/>
                    </a:ext>
                  </a:extLst>
                </a:gridCol>
              </a:tblGrid>
              <a:tr h="684599">
                <a:tc>
                  <a:txBody>
                    <a:bodyPr/>
                    <a:lstStyle/>
                    <a:p>
                      <a:pPr>
                        <a:lnSpc>
                          <a:spcPct val="105000"/>
                        </a:lnSpc>
                        <a:spcAft>
                          <a:spcPts val="800"/>
                        </a:spcAft>
                      </a:pPr>
                      <a:r>
                        <a:rPr lang="pt-BR" sz="2350" kern="100">
                          <a:solidFill>
                            <a:schemeClr val="tx1"/>
                          </a:solidFill>
                          <a:effectLst/>
                          <a:latin typeface="Arial Narrow" panose="020B0606020202030204" pitchFamily="34" charset="0"/>
                        </a:rPr>
                        <a:t>Narrador</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Não há narrador; o texto é informativo.</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b="0" kern="100" dirty="0">
                          <a:solidFill>
                            <a:schemeClr val="tx1"/>
                          </a:solidFill>
                          <a:effectLst/>
                          <a:latin typeface="Arial Narrow" panose="020B0606020202030204" pitchFamily="34" charset="0"/>
                        </a:rPr>
                        <a:t>desenvolvimento da temática, mas não tem um “narrador”.</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184256299"/>
                  </a:ext>
                </a:extLst>
              </a:tr>
              <a:tr h="131694">
                <a:tc>
                  <a:txBody>
                    <a:bodyPr/>
                    <a:lstStyle/>
                    <a:p>
                      <a:pPr>
                        <a:lnSpc>
                          <a:spcPct val="105000"/>
                        </a:lnSpc>
                        <a:spcAft>
                          <a:spcPts val="800"/>
                        </a:spcAft>
                      </a:pPr>
                      <a:r>
                        <a:rPr lang="pt-BR" sz="2350" kern="100">
                          <a:solidFill>
                            <a:schemeClr val="tx1"/>
                          </a:solidFill>
                          <a:effectLst/>
                          <a:latin typeface="Arial Narrow" panose="020B0606020202030204" pitchFamily="34" charset="0"/>
                        </a:rPr>
                        <a:t>Argumentação</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Não é o foco; prioriza a informação.</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É essencial; o autor defende uma ideia ou opinião.</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3734079065"/>
                  </a:ext>
                </a:extLst>
              </a:tr>
              <a:tr h="269921">
                <a:tc>
                  <a:txBody>
                    <a:bodyPr/>
                    <a:lstStyle/>
                    <a:p>
                      <a:pPr>
                        <a:lnSpc>
                          <a:spcPct val="105000"/>
                        </a:lnSpc>
                        <a:spcAft>
                          <a:spcPts val="800"/>
                        </a:spcAft>
                      </a:pPr>
                      <a:r>
                        <a:rPr lang="pt-BR" sz="2350" kern="100">
                          <a:solidFill>
                            <a:schemeClr val="tx1"/>
                          </a:solidFill>
                          <a:effectLst/>
                          <a:latin typeface="Arial Narrow" panose="020B0606020202030204" pitchFamily="34" charset="0"/>
                        </a:rPr>
                        <a:t>Leitor</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Busca informar o público sobre acontecimentos.</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Busca levar o leitor a refletir, concordar, questionar ou repensar determinado assunto.</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885032279"/>
                  </a:ext>
                </a:extLst>
              </a:tr>
              <a:tr h="269921">
                <a:tc>
                  <a:txBody>
                    <a:bodyPr/>
                    <a:lstStyle/>
                    <a:p>
                      <a:pPr>
                        <a:lnSpc>
                          <a:spcPct val="105000"/>
                        </a:lnSpc>
                        <a:spcAft>
                          <a:spcPts val="800"/>
                        </a:spcAft>
                      </a:pPr>
                      <a:r>
                        <a:rPr lang="pt-BR" sz="2350" kern="100">
                          <a:solidFill>
                            <a:schemeClr val="tx1"/>
                          </a:solidFill>
                          <a:effectLst/>
                          <a:latin typeface="Arial Narrow" panose="020B0606020202030204" pitchFamily="34" charset="0"/>
                        </a:rPr>
                        <a:t>Onde circula</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a:solidFill>
                            <a:schemeClr val="tx1"/>
                          </a:solidFill>
                          <a:effectLst/>
                          <a:latin typeface="Arial Narrow" panose="020B0606020202030204" pitchFamily="34" charset="0"/>
                        </a:rPr>
                        <a:t>Jornais, revistas, portais de notícias, telejornais e sites jornalísticos.</a:t>
                      </a:r>
                      <a:endParaRPr lang="pt-BR" sz="235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nchor="ct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tc>
                  <a:txBody>
                    <a:bodyPr/>
                    <a:lstStyle/>
                    <a:p>
                      <a:pPr algn="just">
                        <a:lnSpc>
                          <a:spcPct val="105000"/>
                        </a:lnSpc>
                        <a:spcAft>
                          <a:spcPts val="800"/>
                        </a:spcAft>
                      </a:pPr>
                      <a:r>
                        <a:rPr lang="pt-BR" sz="2350" kern="100" dirty="0">
                          <a:solidFill>
                            <a:schemeClr val="tx1"/>
                          </a:solidFill>
                          <a:effectLst/>
                          <a:latin typeface="Arial Narrow" panose="020B0606020202030204" pitchFamily="34" charset="0"/>
                        </a:rPr>
                        <a:t>Jornais, revistas, blogs, sites de opinião, livros de crônicas entre outros.</a:t>
                      </a:r>
                      <a:endParaRPr lang="pt-BR" sz="235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53854" marR="53854" marT="0" marB="0">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916216912"/>
                  </a:ext>
                </a:extLst>
              </a:tr>
            </a:tbl>
          </a:graphicData>
        </a:graphic>
      </p:graphicFrame>
    </p:spTree>
    <p:extLst>
      <p:ext uri="{BB962C8B-B14F-4D97-AF65-F5344CB8AC3E}">
        <p14:creationId xmlns:p14="http://schemas.microsoft.com/office/powerpoint/2010/main" val="73187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83A59A74-73E7-3FBB-C8D3-9EE93D450D9B}"/>
              </a:ext>
            </a:extLst>
          </p:cNvPr>
          <p:cNvSpPr txBox="1"/>
          <p:nvPr/>
        </p:nvSpPr>
        <p:spPr>
          <a:xfrm>
            <a:off x="340659" y="1167525"/>
            <a:ext cx="11510681" cy="4154984"/>
          </a:xfrm>
          <a:prstGeom prst="rect">
            <a:avLst/>
          </a:prstGeom>
          <a:solidFill>
            <a:schemeClr val="accent6">
              <a:lumMod val="20000"/>
              <a:lumOff val="80000"/>
            </a:schemeClr>
          </a:solidFill>
        </p:spPr>
        <p:txBody>
          <a:bodyPr wrap="square">
            <a:spAutoFit/>
          </a:bodyPr>
          <a:lstStyle/>
          <a:p>
            <a:pPr indent="538163" algn="just"/>
            <a:r>
              <a:rPr lang="pt-BR" sz="24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Estudante, o “Contexto” é um dos elementos mais importantes que compõe um texto escrito. Este elemento tem a função essencial de mostrar o sentido presente em um determinado texto, ou seja, ele define a semântica principal desse escrito. Por exemplo, “Contexto Social”: é aquele que depende diretamente dos elementos sociais, como classe social, as relações interpessoais, ambiente ou ainda o nível de instrução ou escolaridade de um determinado indivíduo para ser compreendido. / “Contexto de Produção”: é a realidade na qual o autor está inserido, assim como a realidade do leitor, o lugar onde o texto foi produzido e onde o texto será lido, são alguns aspectos que definem o contexto de produção. / “Contexto Histórico”: é o que traz como principal componente o cenário histórico no qual o texto foi produzido. O contexto político, social, econômico ou cultural também ajuda na compreensão do texto. Há outros contextos... Pense nisso!!!</a:t>
            </a:r>
            <a:endParaRPr lang="pt-BR" sz="24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55415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75F1A1B-FF61-7A15-D3F2-5FB23F11AB88}"/>
              </a:ext>
            </a:extLst>
          </p:cNvPr>
          <p:cNvSpPr txBox="1"/>
          <p:nvPr/>
        </p:nvSpPr>
        <p:spPr>
          <a:xfrm>
            <a:off x="309282" y="834648"/>
            <a:ext cx="11573435" cy="1815882"/>
          </a:xfrm>
          <a:prstGeom prst="rect">
            <a:avLst/>
          </a:prstGeom>
          <a:noFill/>
        </p:spPr>
        <p:txBody>
          <a:bodyPr wrap="square">
            <a:spAutoFit/>
          </a:bodyPr>
          <a:lstStyle/>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o texto.</a:t>
            </a:r>
          </a:p>
          <a:p>
            <a:r>
              <a:rPr lang="pt-BR" kern="100" dirty="0">
                <a:effectLst/>
                <a:latin typeface="Arial Narrow" panose="020B0606020202030204" pitchFamily="34" charset="0"/>
                <a:ea typeface="Aptos" panose="020B0004020202020204" pitchFamily="34" charset="0"/>
                <a:cs typeface="Times New Roman" panose="02020603050405020304" pitchFamily="18" charset="0"/>
              </a:rPr>
              <a:t> </a:t>
            </a: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Lição para motoristas que param em vagas de deficientes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Rinaldo de Oliveira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m 1">
            <a:extLst>
              <a:ext uri="{FF2B5EF4-FFF2-40B4-BE49-F238E27FC236}">
                <a16:creationId xmlns:a16="http://schemas.microsoft.com/office/drawing/2014/main" id="{F69AACEE-51AC-E62F-7774-AB00B94D63D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282" y="3146049"/>
            <a:ext cx="4853078" cy="2685210"/>
          </a:xfrm>
          <a:prstGeom prst="rect">
            <a:avLst/>
          </a:prstGeom>
          <a:noFill/>
        </p:spPr>
      </p:pic>
      <p:sp>
        <p:nvSpPr>
          <p:cNvPr id="6" name="CaixaDeTexto 5">
            <a:extLst>
              <a:ext uri="{FF2B5EF4-FFF2-40B4-BE49-F238E27FC236}">
                <a16:creationId xmlns:a16="http://schemas.microsoft.com/office/drawing/2014/main" id="{358E9716-62AF-08E9-4A3E-3EB69C6B98CC}"/>
              </a:ext>
            </a:extLst>
          </p:cNvPr>
          <p:cNvSpPr txBox="1"/>
          <p:nvPr/>
        </p:nvSpPr>
        <p:spPr>
          <a:xfrm>
            <a:off x="309282" y="5862917"/>
            <a:ext cx="4853078" cy="509435"/>
          </a:xfrm>
          <a:prstGeom prst="rect">
            <a:avLst/>
          </a:prstGeom>
          <a:noFill/>
        </p:spPr>
        <p:txBody>
          <a:bodyPr wrap="square">
            <a:spAutoFit/>
          </a:bodyPr>
          <a:lstStyle/>
          <a:p>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https://www.sonoticiaboa.com.br/2013/12/04/</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licao</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-para-motoristas-que-param-em-vagas-de-deficientes. Acesso em: 6.jul.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57A7B50C-0AA0-AD95-7D8F-771DB4356912}"/>
              </a:ext>
            </a:extLst>
          </p:cNvPr>
          <p:cNvSpPr txBox="1"/>
          <p:nvPr/>
        </p:nvSpPr>
        <p:spPr>
          <a:xfrm>
            <a:off x="5289176" y="3146049"/>
            <a:ext cx="6593541" cy="3347070"/>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Quantos motoristas brasileiros param nas vagas destinadas a deficientes, mesmo sem terem problemas de locomoção?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Mas e se o deficiente fizesse o mesmo e deixasse sua cadeira de rodas estacionada na vaga para um carro comum, como seria?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reação dos motoristas foi mostrada no vídeo da campanha “Esta vaga não é sua nem por um minuto”, gravado este ano em Curitiba, no Paraná.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77044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0A100BA-47CA-58EF-C0B6-476CD50425FE}"/>
              </a:ext>
            </a:extLst>
          </p:cNvPr>
          <p:cNvSpPr txBox="1"/>
          <p:nvPr/>
        </p:nvSpPr>
        <p:spPr>
          <a:xfrm>
            <a:off x="318247" y="749953"/>
            <a:ext cx="11555506" cy="5693866"/>
          </a:xfrm>
          <a:prstGeom prst="rect">
            <a:avLst/>
          </a:prstGeom>
          <a:noFill/>
        </p:spPr>
        <p:txBody>
          <a:bodyPr wrap="square">
            <a:spAutoFit/>
          </a:bodyPr>
          <a:lstStyle/>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A campanha surgiu depois que uma cadeirante foi ignorada por uma motorista em um supermercado de Curitiba.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Mirella, que é tetraplégica, viu uma mulher parar o carro na vaga exclusiva e, como ela não tinha nenhuma deficiência, sugeriu que procurasse outra vaga.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Mirella foi ignorada pela mulher e pela gerência do supermercado, que disse que este “problema” era para ser fiscalizado pelo Detran e não por eles.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O </a:t>
            </a:r>
            <a:r>
              <a:rPr lang="pt-BR" sz="2300" b="1" kern="100" dirty="0" err="1">
                <a:effectLst/>
                <a:latin typeface="Arial Narrow" panose="020B0606020202030204" pitchFamily="34" charset="0"/>
                <a:ea typeface="Calibri" panose="020F0502020204030204" pitchFamily="34" charset="0"/>
                <a:cs typeface="Times New Roman" panose="02020603050405020304" pitchFamily="18" charset="0"/>
              </a:rPr>
              <a:t>video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Depois deste episódio, a agência </a:t>
            </a:r>
            <a:r>
              <a:rPr lang="pt-BR" sz="2300" kern="100" dirty="0" err="1">
                <a:effectLst/>
                <a:latin typeface="Arial Narrow" panose="020B0606020202030204" pitchFamily="34" charset="0"/>
                <a:ea typeface="Calibri" panose="020F0502020204030204" pitchFamily="34" charset="0"/>
                <a:cs typeface="Times New Roman" panose="02020603050405020304" pitchFamily="18" charset="0"/>
              </a:rPr>
              <a:t>TheGetz</a:t>
            </a:r>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de Curitiba, Paraná, fez uma ação colocando cadeiras de rodas em vagas normais e registrou a reação das pessoas em um estacionamento de Curitiba.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De acordo com o diretor da agência, o intuito da campanha é chamar a atenção da sociedade e dos governantes para a necessidade de respeito e educação às vagas destinadas às pessoas com deficiência.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“Com o movimento, o que se pretende é ampliar a visibilidade para a necessidade de respeito à figura do deficiente, que em nada se diferencia, em direitos e deveres, das pessoas tidas como normais. Para isso o apoio das esferas políticas é fundamental para que causas como essas possam ser vistas e ampliadas.”.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8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1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https://www.sonoticiaboa.com.br/2013/12/04/</a:t>
            </a:r>
            <a:r>
              <a:rPr lang="pt-BR" sz="1100" kern="100" dirty="0" err="1">
                <a:effectLst/>
                <a:latin typeface="Arial Narrow" panose="020B0606020202030204" pitchFamily="34" charset="0"/>
                <a:ea typeface="Calibri" panose="020F0502020204030204" pitchFamily="34" charset="0"/>
                <a:cs typeface="Times New Roman" panose="02020603050405020304" pitchFamily="18" charset="0"/>
              </a:rPr>
              <a:t>licao</a:t>
            </a:r>
            <a:r>
              <a:rPr lang="pt-BR" sz="1100" kern="100" dirty="0">
                <a:effectLst/>
                <a:latin typeface="Arial Narrow" panose="020B0606020202030204" pitchFamily="34" charset="0"/>
                <a:ea typeface="Calibri" panose="020F0502020204030204" pitchFamily="34" charset="0"/>
                <a:cs typeface="Times New Roman" panose="02020603050405020304" pitchFamily="18" charset="0"/>
              </a:rPr>
              <a:t>-para-motoristas-que-param-em-vagas-de-deficientes. Acesso em: 3 jul. 2026.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4570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4206685027"/>
              </p:ext>
            </p:extLst>
          </p:nvPr>
        </p:nvGraphicFramePr>
        <p:xfrm>
          <a:off x="345141" y="1879955"/>
          <a:ext cx="11501717" cy="33147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50" b="0" kern="1200" dirty="0">
                          <a:solidFill>
                            <a:schemeClr val="tx1"/>
                          </a:solidFill>
                          <a:effectLst/>
                          <a:latin typeface="Arial Narrow" panose="020B0606020202030204" pitchFamily="34" charset="0"/>
                          <a:ea typeface="+mn-ea"/>
                          <a:cs typeface="+mn-cs"/>
                        </a:rPr>
                        <a:t>As </a:t>
                      </a:r>
                      <a:r>
                        <a:rPr lang="pt-BR" sz="2350" b="1" kern="1200" dirty="0">
                          <a:solidFill>
                            <a:schemeClr val="tx1"/>
                          </a:solidFill>
                          <a:effectLst/>
                          <a:latin typeface="Arial Narrow" panose="020B0606020202030204" pitchFamily="34" charset="0"/>
                          <a:ea typeface="+mn-ea"/>
                          <a:cs typeface="+mn-cs"/>
                        </a:rPr>
                        <a:t>crônicas</a:t>
                      </a:r>
                      <a:r>
                        <a:rPr lang="pt-BR" sz="2350" b="0" kern="1200" dirty="0">
                          <a:solidFill>
                            <a:schemeClr val="tx1"/>
                          </a:solidFill>
                          <a:effectLst/>
                          <a:latin typeface="Arial Narrow" panose="020B0606020202030204" pitchFamily="34" charset="0"/>
                          <a:ea typeface="+mn-ea"/>
                          <a:cs typeface="+mn-cs"/>
                        </a:rPr>
                        <a:t> surgiram nos idos do século XIII, como narrativas dos fatos dos cotidianos. No século XIX, com o desenvolvimento da imprensa, passaram a fazer parte dos jornais. Presentes nos rodapés das páginas sob forma de folhetins, não mais relatavam fatos em sua ordem cronológica, mas apresentavam reflexões críticas sobre eles. </a:t>
                      </a:r>
                    </a:p>
                    <a:p>
                      <a:pPr marL="0" indent="538163" algn="just"/>
                      <a:r>
                        <a:rPr lang="pt-BR" sz="2350" b="0" kern="1200" dirty="0">
                          <a:solidFill>
                            <a:schemeClr val="tx1"/>
                          </a:solidFill>
                          <a:effectLst/>
                          <a:latin typeface="Arial Narrow" panose="020B0606020202030204" pitchFamily="34" charset="0"/>
                          <a:ea typeface="+mn-ea"/>
                          <a:cs typeface="+mn-cs"/>
                        </a:rPr>
                        <a:t>No Brasil, a crônica se consolidou por volta de 1930 e contou com grandes nomes, como Carlos Drummond de Andrade, Machado de Assis, Rubem Braga e Nelson Rodrigues. Atualmente, Luís Fernando Veríssimo, Sergio Porto e Millôr Fernandes são nomes bastante significativos quando se fala de crônicas brasileiras. </a:t>
                      </a:r>
                    </a:p>
                    <a:p>
                      <a:pPr marL="0" indent="538163" algn="just"/>
                      <a:r>
                        <a:rPr lang="pt-BR" sz="2350" b="0" kern="1200" dirty="0">
                          <a:solidFill>
                            <a:schemeClr val="tx1"/>
                          </a:solidFill>
                          <a:effectLst/>
                          <a:latin typeface="Arial Narrow" panose="020B0606020202030204" pitchFamily="34" charset="0"/>
                          <a:ea typeface="+mn-ea"/>
                          <a:cs typeface="+mn-cs"/>
                        </a:rPr>
                        <a:t>O termo “crônica” é derivado da palavra grega </a:t>
                      </a:r>
                      <a:r>
                        <a:rPr lang="pt-BR" sz="2350" b="0" i="1" kern="1200" dirty="0">
                          <a:solidFill>
                            <a:schemeClr val="tx1"/>
                          </a:solidFill>
                          <a:effectLst/>
                          <a:latin typeface="Arial Narrow" panose="020B0606020202030204" pitchFamily="34" charset="0"/>
                          <a:ea typeface="+mn-ea"/>
                          <a:cs typeface="+mn-cs"/>
                        </a:rPr>
                        <a:t>khrónos</a:t>
                      </a:r>
                      <a:r>
                        <a:rPr lang="pt-BR" sz="2350" b="0" kern="1200" dirty="0">
                          <a:solidFill>
                            <a:schemeClr val="tx1"/>
                          </a:solidFill>
                          <a:effectLst/>
                          <a:latin typeface="Arial Narrow" panose="020B0606020202030204" pitchFamily="34" charset="0"/>
                          <a:ea typeface="+mn-ea"/>
                          <a:cs typeface="+mn-cs"/>
                        </a:rPr>
                        <a:t>, que significa tempo.</a:t>
                      </a:r>
                      <a:endParaRPr lang="pt-BR" sz="2350" b="0" dirty="0">
                        <a:solidFill>
                          <a:schemeClr val="tx1"/>
                        </a:solidFill>
                        <a:latin typeface="Arial Narrow" panose="020B0606020202030204" pitchFamily="34" charset="0"/>
                      </a:endParaRPr>
                    </a:p>
                  </a:txBody>
                  <a:tcPr>
                    <a:lnL w="38100" cap="flat" cmpd="sng" algn="ctr">
                      <a:solidFill>
                        <a:srgbClr val="EB6C15"/>
                      </a:solidFill>
                      <a:prstDash val="solid"/>
                      <a:round/>
                      <a:headEnd type="none" w="med" len="med"/>
                      <a:tailEnd type="none" w="med" len="med"/>
                    </a:lnL>
                    <a:lnR w="38100" cap="flat" cmpd="sng" algn="ctr">
                      <a:solidFill>
                        <a:srgbClr val="EB6C15"/>
                      </a:solidFill>
                      <a:prstDash val="solid"/>
                      <a:round/>
                      <a:headEnd type="none" w="med" len="med"/>
                      <a:tailEnd type="none" w="med" len="med"/>
                    </a:lnR>
                    <a:lnT w="38100" cap="flat" cmpd="sng" algn="ctr">
                      <a:solidFill>
                        <a:srgbClr val="EB6C15"/>
                      </a:solidFill>
                      <a:prstDash val="solid"/>
                      <a:round/>
                      <a:headEnd type="none" w="med" len="med"/>
                      <a:tailEnd type="none" w="med" len="med"/>
                    </a:lnT>
                    <a:lnB w="38100" cap="flat" cmpd="sng" algn="ctr">
                      <a:solidFill>
                        <a:srgbClr val="EB6C15"/>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a:extLst>
              <a:ext uri="{FF2B5EF4-FFF2-40B4-BE49-F238E27FC236}">
                <a16:creationId xmlns:a16="http://schemas.microsoft.com/office/drawing/2014/main" id="{7C02E4C4-8F4E-ACA2-8EDA-68021C27E6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5141" y="694191"/>
            <a:ext cx="3043518" cy="1352675"/>
          </a:xfrm>
          <a:prstGeom prst="rect">
            <a:avLst/>
          </a:prstGeom>
          <a:noFill/>
        </p:spPr>
      </p:pic>
    </p:spTree>
    <p:extLst>
      <p:ext uri="{BB962C8B-B14F-4D97-AF65-F5344CB8AC3E}">
        <p14:creationId xmlns:p14="http://schemas.microsoft.com/office/powerpoint/2010/main" val="975987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30A0C1C-935A-1B31-A8CE-4C1A819162F4}"/>
              </a:ext>
            </a:extLst>
          </p:cNvPr>
          <p:cNvSpPr txBox="1"/>
          <p:nvPr/>
        </p:nvSpPr>
        <p:spPr>
          <a:xfrm>
            <a:off x="313764" y="1059888"/>
            <a:ext cx="11564471" cy="3708708"/>
          </a:xfrm>
          <a:prstGeom prst="rect">
            <a:avLst/>
          </a:prstGeom>
          <a:solidFill>
            <a:schemeClr val="accent6">
              <a:lumMod val="20000"/>
              <a:lumOff val="80000"/>
            </a:schemeClr>
          </a:solidFill>
        </p:spPr>
        <p:txBody>
          <a:bodyPr wrap="square">
            <a:spAutoFit/>
          </a:bodyPr>
          <a:lstStyle/>
          <a:p>
            <a:pPr indent="538163"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Estudante, antes de iniciar a leitura, reflita sobre como é possível circular pela cidade com segurança e autonomia. Será que todas as pessoas conseguem utilizar os mesmos espaços coletivos da mesma forma? Pense nas calçadas, nos ônibus, nas escolas, nos prédios públicos e em outros locais que você frequenta. Eles são acessíveis para quem utiliza cadeira de rodas ou possui alguma deficiência física? A crônica que você vai ler apresenta uma reflexão sobre as dificuldades enfrentadas pelas pessoas com deficiência em seu dia a dia. Por meio de situações comuns, o autor expressa sua opinião e defende a importância de uma sociedade mais inclusiva e acessível. Durante a leitura, procure identificar qual é o problema discutido, quais argumentos o autor utiliza para sustentar seu ponto de vista e reflita se essa realidade é muito presente em sua comunidade.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0120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548B454-2E0E-FC70-6892-5DA78A516ECE}"/>
              </a:ext>
            </a:extLst>
          </p:cNvPr>
          <p:cNvSpPr txBox="1"/>
          <p:nvPr/>
        </p:nvSpPr>
        <p:spPr>
          <a:xfrm>
            <a:off x="331694" y="783445"/>
            <a:ext cx="11501718" cy="1538883"/>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II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O descaso com os deficientes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[Crônica do dia 20 de maio de 1997]</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200" kern="100" dirty="0">
                <a:effectLst/>
                <a:latin typeface="Arial Narrow" panose="020B0606020202030204" pitchFamily="34" charset="0"/>
                <a:ea typeface="Calibri" panose="020F0502020204030204" pitchFamily="34" charset="0"/>
                <a:cs typeface="Times New Roman" panose="02020603050405020304" pitchFamily="18" charset="0"/>
              </a:rPr>
              <a:t>Antônio Penteado Mendonça</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Imagem 4">
            <a:extLst>
              <a:ext uri="{FF2B5EF4-FFF2-40B4-BE49-F238E27FC236}">
                <a16:creationId xmlns:a16="http://schemas.microsoft.com/office/drawing/2014/main" id="{2A422771-99E6-C9D2-8B58-C38A4E7043E6}"/>
              </a:ext>
            </a:extLst>
          </p:cNvPr>
          <p:cNvPicPr>
            <a:picLocks noChangeAspect="1"/>
          </p:cNvPicPr>
          <p:nvPr/>
        </p:nvPicPr>
        <p:blipFill>
          <a:blip r:embed="rId3"/>
          <a:stretch>
            <a:fillRect/>
          </a:stretch>
        </p:blipFill>
        <p:spPr>
          <a:xfrm>
            <a:off x="331693" y="2322328"/>
            <a:ext cx="4580965" cy="2788661"/>
          </a:xfrm>
          <a:prstGeom prst="rect">
            <a:avLst/>
          </a:prstGeom>
        </p:spPr>
      </p:pic>
      <p:sp>
        <p:nvSpPr>
          <p:cNvPr id="7" name="CaixaDeTexto 6">
            <a:extLst>
              <a:ext uri="{FF2B5EF4-FFF2-40B4-BE49-F238E27FC236}">
                <a16:creationId xmlns:a16="http://schemas.microsoft.com/office/drawing/2014/main" id="{DD61C571-EB33-22C4-99B6-A2254C750AD5}"/>
              </a:ext>
            </a:extLst>
          </p:cNvPr>
          <p:cNvSpPr txBox="1"/>
          <p:nvPr/>
        </p:nvSpPr>
        <p:spPr>
          <a:xfrm>
            <a:off x="331692" y="5049725"/>
            <a:ext cx="4580965" cy="509435"/>
          </a:xfrm>
          <a:prstGeom prst="rect">
            <a:avLst/>
          </a:prstGeom>
          <a:noFill/>
        </p:spPr>
        <p:txBody>
          <a:bodyPr wrap="square">
            <a:spAutoFit/>
          </a:bodyPr>
          <a:lstStyle/>
          <a:p>
            <a:pPr algn="just"/>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https://cronicasdacidade.com.br/</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cronicas</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/2023/02/06/o-descaso-com-os-deficientes/. Acesso em: 6 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CE4278C1-17C8-8E92-44ED-67D0A9292277}"/>
              </a:ext>
            </a:extLst>
          </p:cNvPr>
          <p:cNvSpPr txBox="1"/>
          <p:nvPr/>
        </p:nvSpPr>
        <p:spPr>
          <a:xfrm>
            <a:off x="5002306" y="2322328"/>
            <a:ext cx="6831106" cy="3347070"/>
          </a:xfrm>
          <a:prstGeom prst="rect">
            <a:avLst/>
          </a:prstGeom>
          <a:noFill/>
        </p:spPr>
        <p:txBody>
          <a:bodyPr wrap="square">
            <a:spAutoFit/>
          </a:bodyPr>
          <a:lstStyle/>
          <a:p>
            <a:pPr indent="269875"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Com certeza poucos países do mundo têm o mesmo descaso que o Brasil tem com os seus deficientes físicos. Aqui, ao contrário do que acontece no mundo dito civilizado, os deficientes são quase que permanentemente marginalizados, na rua, no trabalho, em casa…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269875"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Isto mesmo, até em casa. A imensa maioria das moradias nacionais não está vagamente aparelhada para dar um mínimo de conforto a um deficiente físico e, o que é mais triste, encontrar os equipamentos necessários para </a:t>
            </a:r>
            <a:r>
              <a:rPr lang="pt-BR" sz="2350" kern="100" dirty="0" err="1">
                <a:effectLst/>
                <a:latin typeface="Arial Narrow" panose="020B0606020202030204" pitchFamily="34" charset="0"/>
                <a:ea typeface="Calibri" panose="020F0502020204030204" pitchFamily="34" charset="0"/>
                <a:cs typeface="Times New Roman" panose="02020603050405020304" pitchFamily="18" charset="0"/>
              </a:rPr>
              <a:t>adaptá</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CaixaDeTexto 12">
            <a:extLst>
              <a:ext uri="{FF2B5EF4-FFF2-40B4-BE49-F238E27FC236}">
                <a16:creationId xmlns:a16="http://schemas.microsoft.com/office/drawing/2014/main" id="{D389DE6A-A121-D2A4-BDE1-6882700B7085}"/>
              </a:ext>
            </a:extLst>
          </p:cNvPr>
          <p:cNvSpPr txBox="1"/>
          <p:nvPr/>
        </p:nvSpPr>
        <p:spPr>
          <a:xfrm>
            <a:off x="331692" y="5559160"/>
            <a:ext cx="11501718" cy="1177245"/>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-las é uma verdadeira guerra. As peças, quando existem, não estão disponíveis, e precisam ser encomendadas para um futuro que às vezes é muito comprido. Mas se as casas não estão aparelhadas, o que dizer dos serviços públicos!</a:t>
            </a:r>
            <a:endParaRPr lang="pt-BR" sz="2350" dirty="0"/>
          </a:p>
        </p:txBody>
      </p:sp>
    </p:spTree>
    <p:extLst>
      <p:ext uri="{BB962C8B-B14F-4D97-AF65-F5344CB8AC3E}">
        <p14:creationId xmlns:p14="http://schemas.microsoft.com/office/powerpoint/2010/main" val="2459901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2D0035D-5ABD-38BD-2FCE-7848912986D3}"/>
              </a:ext>
            </a:extLst>
          </p:cNvPr>
          <p:cNvSpPr txBox="1"/>
          <p:nvPr/>
        </p:nvSpPr>
        <p:spPr>
          <a:xfrm>
            <a:off x="277905" y="819128"/>
            <a:ext cx="11591365" cy="5512086"/>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Até o metrô paulistano, tido e havido como um exemplo de civilidade numa cidade selvagem, não está equipado para atender os deficientes físicos que por ventura precisem se servir dele.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Suas escadas rolantes são estreitas, as catracas são incômodas, os guichês são altos.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Os ônibus são uma verdadeira piada. É verdade, todos têm lugares reservados para idosos, deficientes físicos e mulheres grávidas, mas quem já prestou atenção neles deve ter-se horrorizado.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Os lugares reservados são justamente os mais inacessíveis. Eles ficam sempre em cima das rodas da frente, e por isto são mais altos e mais estreitos.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Mas, mais grave do que esta piada de mau gosto são as suas entradas. Com portas pequenas e seguidas duma escada que mais parece pista de treinamento para alpinistas, não há como uma cadeira de rodas passar por elas, e, se passar, não há dentro do ônibus um único lugar que ela possa ficar, com um mínimo de conforto.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São detalhes deste tipo que mostram o grau de civilização alcançado por um povo. A nação que se esquece de zelar pelos seus filhos mais necessitados, com certeza é um país com problemas muito sérios.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lnSpc>
                <a:spcPct val="107000"/>
              </a:lnSpc>
              <a:spcAft>
                <a:spcPts val="800"/>
              </a:spcAft>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https://cronicasdacidade.com.br/</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cronicas</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/2023/02/06/o-descaso-com-os-deficientes/. Acesso em: 3 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751099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095A0C1-6E2A-C46C-0CB7-E7D2A822B1D9}"/>
              </a:ext>
            </a:extLst>
          </p:cNvPr>
          <p:cNvSpPr txBox="1"/>
          <p:nvPr/>
        </p:nvSpPr>
        <p:spPr>
          <a:xfrm>
            <a:off x="322729" y="873350"/>
            <a:ext cx="11537577" cy="4843314"/>
          </a:xfrm>
          <a:prstGeom prst="rect">
            <a:avLst/>
          </a:prstGeom>
          <a:solidFill>
            <a:schemeClr val="accent6">
              <a:lumMod val="20000"/>
              <a:lumOff val="80000"/>
            </a:schemeClr>
          </a:solidFill>
        </p:spPr>
        <p:txBody>
          <a:bodyPr wrap="square">
            <a:spAutoFit/>
          </a:bodyPr>
          <a:lstStyle/>
          <a:p>
            <a:pPr indent="538163" algn="just">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Estudante, depois da discussão em grupo, responda as atividades sob a orientação do seu(sua) professor(a). Pense que identificar o tema de um texto é uma “habilidade bem complexa”, pois exige uma série de tarefas cognitivas para chegar ao tema em torno do qual foi desenvolvido o texto. Para facilitar, você pode seguir alguns passos como: Ler o “texto todo”, atentamente, para entender o assunto/tema geral. Procure em todo o texto palavras/ideias/expressões-chave que dialogam com o tema, que se repetem, que retomam (elas são pistas importantes). Pergunte-se “O texto fala, principalmente, sobre o quê? (Isso para focalizar a mensagem central/principal). Analise o “título” e a “introdução” que normalmente fornecem pistas sobre o tema. Resuma o texto em uma única frase/ideia, pois essa frase revelará o tema de modo direto. Fique atento também à progressão temática (que é a forma como um tema central é desenvolvido ao longo do texto, com informações novas e relacionadas a ele) e à progressão textual (que é o modo como essas ideias são apresentadas e conectadas/ ligadas).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3959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30C88F8-95F3-4F2F-1B55-A70DECEC232C}"/>
              </a:ext>
            </a:extLst>
          </p:cNvPr>
          <p:cNvSpPr txBox="1"/>
          <p:nvPr/>
        </p:nvSpPr>
        <p:spPr>
          <a:xfrm>
            <a:off x="331694" y="842715"/>
            <a:ext cx="11510682" cy="5670783"/>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Os textos que você leu são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um poema e uma notícia.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um conto e uma reportagem.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uma notícia e uma crônica argumentativa.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tema/assunto de um texto é a ideia central sobre o qual o texto trata, servindo como a base para o desenvolvimento do conteúdo. Ele é mais abrangente que o título e representa a mensagem que o autor deseja comunicar. Assim, responda: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0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0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Em uma notícia o tema/assunto central pode ser um acontecimento recente, um evento político, econômico, social, cultural ou de entretenimento. Qual é o tema do texto I(notícia)?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O tema/assunto de uma crônica argumentativa refere-se ao acontecimento, fenômeno ou situação do cotidiano que serve de ponto de partida para a reflexão. Geralmente, trata-se de um evento atual, fato social ou vivência corriqueira sobre a qual o cronista expressa sua visão de mundo. Qual é o tema/assunto do texto II (crônica argumentativa)?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71937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728A5EA-79F1-7AF7-9901-7350EBE9BFFC}"/>
              </a:ext>
            </a:extLst>
          </p:cNvPr>
          <p:cNvSpPr txBox="1"/>
          <p:nvPr/>
        </p:nvSpPr>
        <p:spPr>
          <a:xfrm>
            <a:off x="313765" y="872491"/>
            <a:ext cx="11582400" cy="3725700"/>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Transcreva do texto II (crônica argumentativa), palavras/expressões-chave que confirmam o tema/assunto do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notícia é um gênero textual que tem como objetivo informar o leitor sobre um acontecimento recente ou fato do cotidiano de maneira objetiva, clara e imparcial. Ela possui uma função social de relatar eventos reais e de interesse público. A finalidade principal do texto I (notícia) é</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anunciar uma ideia.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narrar uma história.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expor uma informação.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3522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graphicFrame>
        <p:nvGraphicFramePr>
          <p:cNvPr id="7" name="Tabela 6">
            <a:extLst>
              <a:ext uri="{FF2B5EF4-FFF2-40B4-BE49-F238E27FC236}">
                <a16:creationId xmlns:a16="http://schemas.microsoft.com/office/drawing/2014/main" id="{79D6FA57-1DD3-2838-A3F8-CBD64B81250A}"/>
              </a:ext>
            </a:extLst>
          </p:cNvPr>
          <p:cNvGraphicFramePr>
            <a:graphicFrameLocks noGrp="1"/>
          </p:cNvGraphicFramePr>
          <p:nvPr>
            <p:extLst>
              <p:ext uri="{D42A27DB-BD31-4B8C-83A1-F6EECF244321}">
                <p14:modId xmlns:p14="http://schemas.microsoft.com/office/powerpoint/2010/main" val="587775309"/>
              </p:ext>
            </p:extLst>
          </p:nvPr>
        </p:nvGraphicFramePr>
        <p:xfrm>
          <a:off x="345141" y="1566191"/>
          <a:ext cx="11501717" cy="42291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Fato e opinião </a:t>
                      </a:r>
                    </a:p>
                    <a:p>
                      <a:pPr marL="0" indent="538163"/>
                      <a:r>
                        <a:rPr lang="pt-BR" sz="2350" b="0" kern="1200" dirty="0">
                          <a:solidFill>
                            <a:schemeClr val="tx1"/>
                          </a:solidFill>
                          <a:effectLst/>
                          <a:latin typeface="Arial Narrow" panose="020B0606020202030204" pitchFamily="34" charset="0"/>
                          <a:ea typeface="+mn-ea"/>
                          <a:cs typeface="+mn-cs"/>
                        </a:rPr>
                        <a:t>Em geral, um </a:t>
                      </a:r>
                      <a:r>
                        <a:rPr lang="pt-BR" sz="2350" b="1" kern="1200" dirty="0">
                          <a:solidFill>
                            <a:schemeClr val="tx1"/>
                          </a:solidFill>
                          <a:effectLst/>
                          <a:latin typeface="Arial Narrow" panose="020B0606020202030204" pitchFamily="34" charset="0"/>
                          <a:ea typeface="+mn-ea"/>
                          <a:cs typeface="+mn-cs"/>
                        </a:rPr>
                        <a:t>fato</a:t>
                      </a:r>
                      <a:r>
                        <a:rPr lang="pt-BR" sz="2350" b="0" kern="1200" dirty="0">
                          <a:solidFill>
                            <a:schemeClr val="tx1"/>
                          </a:solidFill>
                          <a:effectLst/>
                          <a:latin typeface="Arial Narrow" panose="020B0606020202030204" pitchFamily="34" charset="0"/>
                          <a:ea typeface="+mn-ea"/>
                          <a:cs typeface="+mn-cs"/>
                        </a:rPr>
                        <a:t> é algo que é válido, concreto e que pode ser comprovado, os fatos são universais.</a:t>
                      </a:r>
                    </a:p>
                    <a:p>
                      <a:pPr marL="0" indent="538163"/>
                      <a:r>
                        <a:rPr lang="pt-BR" sz="2350" b="0" kern="1200" dirty="0">
                          <a:solidFill>
                            <a:schemeClr val="tx1"/>
                          </a:solidFill>
                          <a:effectLst/>
                          <a:latin typeface="Arial Narrow" panose="020B0606020202030204" pitchFamily="34" charset="0"/>
                          <a:ea typeface="+mn-ea"/>
                          <a:cs typeface="+mn-cs"/>
                        </a:rPr>
                        <a:t>Uma crença pessoal, um julgamento, um juízo de valor é uma </a:t>
                      </a:r>
                      <a:r>
                        <a:rPr lang="pt-BR" sz="2350" b="1" kern="1200" dirty="0">
                          <a:solidFill>
                            <a:schemeClr val="tx1"/>
                          </a:solidFill>
                          <a:effectLst/>
                          <a:latin typeface="Arial Narrow" panose="020B0606020202030204" pitchFamily="34" charset="0"/>
                          <a:ea typeface="+mn-ea"/>
                          <a:cs typeface="+mn-cs"/>
                        </a:rPr>
                        <a:t>opinião</a:t>
                      </a:r>
                      <a:r>
                        <a:rPr lang="pt-BR" sz="2350" b="0" kern="1200" dirty="0">
                          <a:solidFill>
                            <a:schemeClr val="tx1"/>
                          </a:solidFill>
                          <a:effectLst/>
                          <a:latin typeface="Arial Narrow" panose="020B0606020202030204" pitchFamily="34" charset="0"/>
                          <a:ea typeface="+mn-ea"/>
                          <a:cs typeface="+mn-cs"/>
                        </a:rPr>
                        <a:t>. </a:t>
                      </a:r>
                    </a:p>
                    <a:p>
                      <a:r>
                        <a:rPr lang="pt-BR" sz="2350" b="1" kern="1200" dirty="0">
                          <a:solidFill>
                            <a:schemeClr val="tx1"/>
                          </a:solidFill>
                          <a:effectLst/>
                          <a:latin typeface="Arial Narrow" panose="020B0606020202030204" pitchFamily="34" charset="0"/>
                          <a:ea typeface="+mn-ea"/>
                          <a:cs typeface="+mn-cs"/>
                        </a:rPr>
                        <a:t>Principais Diferenças entre Fatos e Opiniões</a:t>
                      </a:r>
                    </a:p>
                    <a:p>
                      <a:pPr marL="0" indent="538163"/>
                      <a:r>
                        <a:rPr lang="pt-BR" sz="2350" b="0" kern="1200" dirty="0">
                          <a:solidFill>
                            <a:schemeClr val="tx1"/>
                          </a:solidFill>
                          <a:effectLst/>
                          <a:latin typeface="Arial Narrow" panose="020B0606020202030204" pitchFamily="34" charset="0"/>
                          <a:ea typeface="+mn-ea"/>
                          <a:cs typeface="+mn-cs"/>
                        </a:rPr>
                        <a:t> A afirmação que pode ser confirmada ou provada como verdadeira é referida como um </a:t>
                      </a:r>
                      <a:r>
                        <a:rPr lang="pt-BR" sz="2350" b="1" kern="1200" dirty="0">
                          <a:solidFill>
                            <a:schemeClr val="tx1"/>
                          </a:solidFill>
                          <a:effectLst/>
                          <a:latin typeface="Arial Narrow" panose="020B0606020202030204" pitchFamily="34" charset="0"/>
                          <a:ea typeface="+mn-ea"/>
                          <a:cs typeface="+mn-cs"/>
                        </a:rPr>
                        <a:t>fato</a:t>
                      </a:r>
                      <a:r>
                        <a:rPr lang="pt-BR" sz="2350" b="0" kern="1200" dirty="0">
                          <a:solidFill>
                            <a:schemeClr val="tx1"/>
                          </a:solidFill>
                          <a:effectLst/>
                          <a:latin typeface="Arial Narrow" panose="020B0606020202030204" pitchFamily="34" charset="0"/>
                          <a:ea typeface="+mn-ea"/>
                          <a:cs typeface="+mn-cs"/>
                        </a:rPr>
                        <a:t>. Uma expressão de decisão ou convicção sobre algo é referida como uma </a:t>
                      </a:r>
                      <a:r>
                        <a:rPr lang="pt-BR" sz="2350" b="1" kern="1200" dirty="0">
                          <a:solidFill>
                            <a:schemeClr val="tx1"/>
                          </a:solidFill>
                          <a:effectLst/>
                          <a:latin typeface="Arial Narrow" panose="020B0606020202030204" pitchFamily="34" charset="0"/>
                          <a:ea typeface="+mn-ea"/>
                          <a:cs typeface="+mn-cs"/>
                        </a:rPr>
                        <a:t>opinião</a:t>
                      </a:r>
                      <a:r>
                        <a:rPr lang="pt-BR" sz="2350" b="0" kern="1200" dirty="0">
                          <a:solidFill>
                            <a:schemeClr val="tx1"/>
                          </a:solidFill>
                          <a:effectLst/>
                          <a:latin typeface="Arial Narrow" panose="020B0606020202030204" pitchFamily="34" charset="0"/>
                          <a:ea typeface="+mn-ea"/>
                          <a:cs typeface="+mn-cs"/>
                        </a:rPr>
                        <a:t>. </a:t>
                      </a:r>
                    </a:p>
                    <a:p>
                      <a:pPr marL="0" indent="538163"/>
                      <a:r>
                        <a:rPr lang="pt-BR" sz="2350" b="0" kern="1200" dirty="0">
                          <a:solidFill>
                            <a:schemeClr val="tx1"/>
                          </a:solidFill>
                          <a:effectLst/>
                          <a:latin typeface="Arial Narrow" panose="020B0606020202030204" pitchFamily="34" charset="0"/>
                          <a:ea typeface="+mn-ea"/>
                          <a:cs typeface="+mn-cs"/>
                        </a:rPr>
                        <a:t>A </a:t>
                      </a:r>
                      <a:r>
                        <a:rPr lang="pt-BR" sz="2350" b="1" kern="1200" dirty="0">
                          <a:solidFill>
                            <a:schemeClr val="tx1"/>
                          </a:solidFill>
                          <a:effectLst/>
                          <a:latin typeface="Arial Narrow" panose="020B0606020202030204" pitchFamily="34" charset="0"/>
                          <a:ea typeface="+mn-ea"/>
                          <a:cs typeface="+mn-cs"/>
                        </a:rPr>
                        <a:t>opinião</a:t>
                      </a:r>
                      <a:r>
                        <a:rPr lang="pt-BR" sz="2350" b="0" kern="1200" dirty="0">
                          <a:solidFill>
                            <a:schemeClr val="tx1"/>
                          </a:solidFill>
                          <a:effectLst/>
                          <a:latin typeface="Arial Narrow" panose="020B0606020202030204" pitchFamily="34" charset="0"/>
                          <a:ea typeface="+mn-ea"/>
                          <a:cs typeface="+mn-cs"/>
                        </a:rPr>
                        <a:t> é baseada em suposições, enquanto o </a:t>
                      </a:r>
                      <a:r>
                        <a:rPr lang="pt-BR" sz="2350" b="1" kern="1200" dirty="0">
                          <a:solidFill>
                            <a:schemeClr val="tx1"/>
                          </a:solidFill>
                          <a:effectLst/>
                          <a:latin typeface="Arial Narrow" panose="020B0606020202030204" pitchFamily="34" charset="0"/>
                          <a:ea typeface="+mn-ea"/>
                          <a:cs typeface="+mn-cs"/>
                        </a:rPr>
                        <a:t>fato</a:t>
                      </a:r>
                      <a:r>
                        <a:rPr lang="pt-BR" sz="2350" b="0" kern="1200" dirty="0">
                          <a:solidFill>
                            <a:schemeClr val="tx1"/>
                          </a:solidFill>
                          <a:effectLst/>
                          <a:latin typeface="Arial Narrow" panose="020B0606020202030204" pitchFamily="34" charset="0"/>
                          <a:ea typeface="+mn-ea"/>
                          <a:cs typeface="+mn-cs"/>
                        </a:rPr>
                        <a:t> é baseado em observação ou análise. </a:t>
                      </a:r>
                    </a:p>
                    <a:p>
                      <a:pPr marL="0" indent="538163" algn="just"/>
                      <a:r>
                        <a:rPr lang="pt-BR" sz="2350" b="0" kern="1200" dirty="0">
                          <a:solidFill>
                            <a:schemeClr val="tx1"/>
                          </a:solidFill>
                          <a:effectLst/>
                          <a:latin typeface="Arial Narrow" panose="020B0606020202030204" pitchFamily="34" charset="0"/>
                          <a:ea typeface="+mn-ea"/>
                          <a:cs typeface="+mn-cs"/>
                        </a:rPr>
                        <a:t>Uma das características mais importantes do fato é que ele é universal e não varia de um indivíduo para o outro. Em contraste, cada ser humano tem uma opinião única sobre um determinado assunto, que difere de uma pessoa para outra.</a:t>
                      </a:r>
                    </a:p>
                    <a:p>
                      <a:pPr algn="r"/>
                      <a:r>
                        <a:rPr lang="pt-BR" sz="1300" b="0" kern="1200" dirty="0">
                          <a:solidFill>
                            <a:schemeClr val="tx1"/>
                          </a:solidFill>
                          <a:effectLst/>
                          <a:latin typeface="Arial Narrow" panose="020B0606020202030204" pitchFamily="34" charset="0"/>
                          <a:ea typeface="+mn-ea"/>
                          <a:cs typeface="+mn-cs"/>
                        </a:rPr>
                        <a:t>Disponível em: https://www.edrawsoft.com/pt/fact-andopinion.html?srslltid-AfmBOopmEDTdz.Acesso em: 6 jul. 2026. Adaptado.</a:t>
                      </a:r>
                      <a:endParaRPr lang="pt-BR" sz="1300" b="0" dirty="0">
                        <a:solidFill>
                          <a:schemeClr val="tx1"/>
                        </a:solidFill>
                        <a:latin typeface="Arial Narrow" panose="020B0606020202030204" pitchFamily="34" charset="0"/>
                      </a:endParaRPr>
                    </a:p>
                  </a:txBody>
                  <a:tcPr>
                    <a:lnL w="38100" cap="flat" cmpd="sng" algn="ctr">
                      <a:solidFill>
                        <a:srgbClr val="EB6C15"/>
                      </a:solidFill>
                      <a:prstDash val="solid"/>
                      <a:round/>
                      <a:headEnd type="none" w="med" len="med"/>
                      <a:tailEnd type="none" w="med" len="med"/>
                    </a:lnL>
                    <a:lnR w="38100" cap="flat" cmpd="sng" algn="ctr">
                      <a:solidFill>
                        <a:srgbClr val="EB6C15"/>
                      </a:solidFill>
                      <a:prstDash val="solid"/>
                      <a:round/>
                      <a:headEnd type="none" w="med" len="med"/>
                      <a:tailEnd type="none" w="med" len="med"/>
                    </a:lnR>
                    <a:lnT w="38100" cap="flat" cmpd="sng" algn="ctr">
                      <a:solidFill>
                        <a:srgbClr val="EB6C15"/>
                      </a:solidFill>
                      <a:prstDash val="solid"/>
                      <a:round/>
                      <a:headEnd type="none" w="med" len="med"/>
                      <a:tailEnd type="none" w="med" len="med"/>
                    </a:lnT>
                    <a:lnB w="38100" cap="flat" cmpd="sng" algn="ctr">
                      <a:solidFill>
                        <a:srgbClr val="EB6C15"/>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C0AEBD55-5058-6B4D-72BA-7FE096CEFB26}"/>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5141" y="569320"/>
            <a:ext cx="2892490" cy="1160795"/>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858137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ED957AD-ACE1-65A3-BEA9-40BF69DF5F75}"/>
              </a:ext>
            </a:extLst>
          </p:cNvPr>
          <p:cNvSpPr txBox="1"/>
          <p:nvPr/>
        </p:nvSpPr>
        <p:spPr>
          <a:xfrm>
            <a:off x="331694" y="1032190"/>
            <a:ext cx="11528611" cy="5262979"/>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Uma notícia relata um fato, que é um acontecimento real, objetivo e comprovável. Já a opinião é a interpretação pessoal e subjetiva de alguém sobre esse fato, ou sobre qualquer assunto. A notícia deve ser informativa, sem julgamentos, enquanto a opinião pode variar e pode ser identificada por palavras como “acho”, “creio”, “parece”, “melhor” ou “pior”. Em qual trecho está a informação principal da notícia (texto I) que apresenta um “fato real” o qual motivou a produção do gênero textual “notícia”?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“Com o movimento, o que se pretende é ampliar a visibilidade para a necessidade de respeito à figura do deficiente...”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“Quantos motoristas brasileiros param nas vagas destinadas a deficientes, mesmo sem terem problemas de locomoção?”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“Mas e se o deficiente fizesse o mesmo e deixasse sua cadeira de rodas estacionada na vaga para um carro comum, como seria?”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“A reação dos motoristas foi mostrada no vídeo da campanha ‘Esta vaga não é sua nem por um minuto’, gravado este ano em Curitiba, no Paraná.”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23427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ED957AD-ACE1-65A3-BEA9-40BF69DF5F75}"/>
              </a:ext>
            </a:extLst>
          </p:cNvPr>
          <p:cNvSpPr txBox="1"/>
          <p:nvPr/>
        </p:nvSpPr>
        <p:spPr>
          <a:xfrm>
            <a:off x="349623" y="894878"/>
            <a:ext cx="11528611" cy="4154984"/>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Com relação ao tema, o cronista faz uma reflexão sobre a forma como a sociedade trata as pessoas com deficiência. No trecho</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“São detalhes deste tipo que mostram o grau de civilização alcançado por um povo. A nação que se esquece de zelar pelos seus filhos mais necessitados, com certeza é um país com problemas muito sérios.”  revela que o autor</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pretende afirmar que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 respeito e o cuidado com as pessoas mais vulneráveis demonstram o nível de civilização de uma sociedade.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as construções de moradias adaptadas são suficientes para resolverem os problemas de acessibilidade.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as dificuldades enfrentadas pelas pessoas com deficiência são problemas exclusivos das famílias.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o país depende apenas do desenvolvimento econômico de qualidade.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7250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09E35D6-B8D7-105D-4EA0-08FA55667711}"/>
              </a:ext>
            </a:extLst>
          </p:cNvPr>
          <p:cNvSpPr txBox="1"/>
          <p:nvPr/>
        </p:nvSpPr>
        <p:spPr>
          <a:xfrm>
            <a:off x="282388" y="795652"/>
            <a:ext cx="11627224" cy="5262979"/>
          </a:xfrm>
          <a:prstGeom prst="rect">
            <a:avLst/>
          </a:prstGeom>
          <a:noFill/>
        </p:spPr>
        <p:txBody>
          <a:bodyPr wrap="square">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8.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Na crônica argumentativa, a opinião/ponto de vista é o ponto central, expressa de forma subjetiva e criativa sobre um tema do cotidiano. Ela utiliza argumentos para provocar reflexão no leitor e fortalecer o ponto de vista do cronista, mas sem a obrigação de convencer o leitor, como ocorre em um artigo de opinião. Retire do texto II, trechos que expressam a predominância de opinião.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9.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texto II é uma crônica argumentativa, porque nela predomina a intenção do autor 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instruir o leitor com suas ideias sobre um fato do cotidiano.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apresentar um ponto de vista e fazer o leitor refletir sobre ele.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entreter e persuadir o leitor sobre as opiniões divergentes do cronista.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informar, apenas, sobre situações adversas presentes no dia a dia das pessoas.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Na crônica “O descaso com os deficientes”, o cronista apresenta seu ponto de vista sobre a forma como as pessoas com deficiência são tratadas no Brasil. Na sua opinião, você concorda com a crítica feita pelo cronista? Justifique sua resposta com um argumento baseado no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710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7999" y="579411"/>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32790" y="918582"/>
            <a:ext cx="5508000" cy="1166320"/>
          </a:xfrm>
          <a:prstGeom prst="rect">
            <a:avLst/>
          </a:prstGeom>
          <a:noFill/>
          <a:ln>
            <a:noFill/>
          </a:ln>
        </p:spPr>
      </p:pic>
      <p:graphicFrame>
        <p:nvGraphicFramePr>
          <p:cNvPr id="5" name="Tabela 4">
            <a:extLst>
              <a:ext uri="{FF2B5EF4-FFF2-40B4-BE49-F238E27FC236}">
                <a16:creationId xmlns:a16="http://schemas.microsoft.com/office/drawing/2014/main" id="{B9C93746-03CA-F5CE-44C4-C7BCCBE51B11}"/>
              </a:ext>
            </a:extLst>
          </p:cNvPr>
          <p:cNvGraphicFramePr>
            <a:graphicFrameLocks noGrp="1"/>
          </p:cNvGraphicFramePr>
          <p:nvPr>
            <p:extLst>
              <p:ext uri="{D42A27DB-BD31-4B8C-83A1-F6EECF244321}">
                <p14:modId xmlns:p14="http://schemas.microsoft.com/office/powerpoint/2010/main" val="1063001035"/>
              </p:ext>
            </p:extLst>
          </p:nvPr>
        </p:nvGraphicFramePr>
        <p:xfrm>
          <a:off x="332789" y="3024753"/>
          <a:ext cx="11507337" cy="3496691"/>
        </p:xfrm>
        <a:graphic>
          <a:graphicData uri="http://schemas.openxmlformats.org/drawingml/2006/table">
            <a:tbl>
              <a:tblPr firstRow="1" bandRow="1">
                <a:tableStyleId>{5C22544A-7EE6-4342-B048-85BDC9FD1C3A}</a:tableStyleId>
              </a:tblPr>
              <a:tblGrid>
                <a:gridCol w="11507337">
                  <a:extLst>
                    <a:ext uri="{9D8B030D-6E8A-4147-A177-3AD203B41FA5}">
                      <a16:colId xmlns:a16="http://schemas.microsoft.com/office/drawing/2014/main" val="966823941"/>
                    </a:ext>
                  </a:extLst>
                </a:gridCol>
              </a:tblGrid>
              <a:tr h="370840">
                <a:tc>
                  <a:txBody>
                    <a:bodyPr/>
                    <a:lstStyle/>
                    <a:p>
                      <a:pPr>
                        <a:lnSpc>
                          <a:spcPct val="114000"/>
                        </a:lnSpc>
                      </a:pPr>
                      <a:r>
                        <a:rPr lang="pt-BR" sz="2300" b="1" kern="1200" dirty="0">
                          <a:solidFill>
                            <a:schemeClr val="tx1"/>
                          </a:solidFill>
                          <a:effectLst/>
                          <a:latin typeface="Arial Narrow" panose="020B0606020202030204" pitchFamily="34" charset="0"/>
                          <a:ea typeface="+mn-ea"/>
                          <a:cs typeface="+mn-cs"/>
                        </a:rPr>
                        <a:t>Etapa 2</a:t>
                      </a:r>
                    </a:p>
                    <a:p>
                      <a:pPr marL="0" indent="0">
                        <a:lnSpc>
                          <a:spcPct val="114000"/>
                        </a:lnSpc>
                        <a:buNone/>
                      </a:pPr>
                      <a:r>
                        <a:rPr lang="pt-BR" sz="2300" b="1" kern="1200" dirty="0">
                          <a:solidFill>
                            <a:schemeClr val="tx1"/>
                          </a:solidFill>
                          <a:effectLst/>
                          <a:latin typeface="Arial Narrow" panose="020B0606020202030204" pitchFamily="34" charset="0"/>
                          <a:ea typeface="+mn-ea"/>
                          <a:cs typeface="+mn-cs"/>
                        </a:rPr>
                        <a:t>1. Vamos continuar conversando?</a:t>
                      </a:r>
                    </a:p>
                    <a:p>
                      <a:pPr marL="457200" indent="-457200">
                        <a:buAutoNum type="arabicPeriod"/>
                      </a:pPr>
                      <a:endParaRPr lang="pt-BR" sz="2300" b="0" kern="1200" dirty="0">
                        <a:solidFill>
                          <a:schemeClr val="tx1"/>
                        </a:solidFill>
                        <a:effectLst/>
                        <a:latin typeface="Arial Narrow" panose="020B0606020202030204" pitchFamily="34" charset="0"/>
                        <a:ea typeface="+mn-ea"/>
                        <a:cs typeface="+mn-cs"/>
                      </a:endParaRPr>
                    </a:p>
                    <a:p>
                      <a:pPr marL="457200" indent="-457200">
                        <a:buAutoNum type="arabicPeriod"/>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2300" b="1" kern="1200" dirty="0">
                        <a:solidFill>
                          <a:schemeClr val="tx1"/>
                        </a:solidFill>
                        <a:effectLst/>
                        <a:latin typeface="Arial Narrow" panose="020B0606020202030204" pitchFamily="34" charset="0"/>
                        <a:ea typeface="+mn-ea"/>
                        <a:cs typeface="+mn-cs"/>
                      </a:endParaRPr>
                    </a:p>
                    <a:p>
                      <a:pPr marL="0" indent="0">
                        <a:buNone/>
                      </a:pPr>
                      <a:endParaRPr lang="pt-BR" sz="1000" b="1" kern="1200" dirty="0">
                        <a:solidFill>
                          <a:schemeClr val="tx1"/>
                        </a:solidFill>
                        <a:effectLst/>
                        <a:latin typeface="Arial Narrow" panose="020B0606020202030204" pitchFamily="34" charset="0"/>
                        <a:ea typeface="+mn-ea"/>
                        <a:cs typeface="+mn-cs"/>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11828893"/>
                  </a:ext>
                </a:extLst>
              </a:tr>
            </a:tbl>
          </a:graphicData>
        </a:graphic>
      </p:graphicFrame>
      <p:sp>
        <p:nvSpPr>
          <p:cNvPr id="7" name="CaixaDeTexto 6">
            <a:extLst>
              <a:ext uri="{FF2B5EF4-FFF2-40B4-BE49-F238E27FC236}">
                <a16:creationId xmlns:a16="http://schemas.microsoft.com/office/drawing/2014/main" id="{284CE2E7-5E42-DC35-5FCA-EE563185BA9D}"/>
              </a:ext>
            </a:extLst>
          </p:cNvPr>
          <p:cNvSpPr txBox="1"/>
          <p:nvPr/>
        </p:nvSpPr>
        <p:spPr>
          <a:xfrm>
            <a:off x="332786" y="3818149"/>
            <a:ext cx="7975346" cy="2215991"/>
          </a:xfrm>
          <a:prstGeom prst="rect">
            <a:avLst/>
          </a:prstGeom>
          <a:noFill/>
        </p:spPr>
        <p:txBody>
          <a:bodyPr wrap="square">
            <a:spAutoFit/>
          </a:bodyPr>
          <a:lstStyle/>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O que você entende sobre crônica argumentativa? Ela faz parte da literatura? Ou do jornalismo?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Será que esse tipo de crônica é semelhante à poesia, à notícia ou ao artigo de opinião?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100" dirty="0">
                <a:effectLst/>
                <a:latin typeface="Arial Narrow" panose="020B0606020202030204" pitchFamily="34" charset="0"/>
                <a:ea typeface="Calibri" panose="020F0502020204030204" pitchFamily="34" charset="0"/>
                <a:cs typeface="Times New Roman" panose="02020603050405020304" pitchFamily="18" charset="0"/>
              </a:rPr>
              <a:t>- Com que finalidade esse gênero textual é produzido?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dirty="0">
                <a:effectLst/>
                <a:latin typeface="Arial Narrow" panose="020B0606020202030204" pitchFamily="34" charset="0"/>
                <a:ea typeface="Calibri" panose="020F0502020204030204" pitchFamily="34" charset="0"/>
                <a:cs typeface="Times New Roman" panose="02020603050405020304" pitchFamily="18" charset="0"/>
              </a:rPr>
              <a:t>- Quais assuntos podem ser tratados em crônica argumentativa?</a:t>
            </a:r>
          </a:p>
        </p:txBody>
      </p:sp>
      <p:sp>
        <p:nvSpPr>
          <p:cNvPr id="10" name="CaixaDeTexto 9">
            <a:extLst>
              <a:ext uri="{FF2B5EF4-FFF2-40B4-BE49-F238E27FC236}">
                <a16:creationId xmlns:a16="http://schemas.microsoft.com/office/drawing/2014/main" id="{FDD49EA5-42FB-F4DC-23B5-F1FAA0152342}"/>
              </a:ext>
            </a:extLst>
          </p:cNvPr>
          <p:cNvSpPr txBox="1"/>
          <p:nvPr/>
        </p:nvSpPr>
        <p:spPr>
          <a:xfrm>
            <a:off x="8383861" y="5517296"/>
            <a:ext cx="3418706" cy="323165"/>
          </a:xfrm>
          <a:prstGeom prst="rect">
            <a:avLst/>
          </a:prstGeom>
          <a:noFill/>
        </p:spPr>
        <p:txBody>
          <a:bodyPr wrap="square">
            <a:spAutoFit/>
          </a:bodyPr>
          <a:lstStyle/>
          <a:p>
            <a:pPr algn="r"/>
            <a:r>
              <a:rPr lang="pt-BR" sz="1500" dirty="0">
                <a:effectLst/>
                <a:latin typeface="Arial Narrow" panose="020B0606020202030204" pitchFamily="34" charset="0"/>
                <a:ea typeface="Aptos" panose="020B0004020202020204" pitchFamily="34" charset="0"/>
                <a:cs typeface="Times New Roman" panose="02020603050405020304" pitchFamily="18" charset="0"/>
              </a:rPr>
              <a:t>Imagem criada pela IA.</a:t>
            </a:r>
            <a:endParaRPr lang="pt-BR" sz="1500" dirty="0"/>
          </a:p>
        </p:txBody>
      </p:sp>
      <p:sp>
        <p:nvSpPr>
          <p:cNvPr id="8" name="CaixaDeTexto 7">
            <a:extLst>
              <a:ext uri="{FF2B5EF4-FFF2-40B4-BE49-F238E27FC236}">
                <a16:creationId xmlns:a16="http://schemas.microsoft.com/office/drawing/2014/main" id="{D05F43A1-C82A-706C-049E-D219E607085B}"/>
              </a:ext>
            </a:extLst>
          </p:cNvPr>
          <p:cNvSpPr txBox="1"/>
          <p:nvPr/>
        </p:nvSpPr>
        <p:spPr>
          <a:xfrm>
            <a:off x="332790" y="2093802"/>
            <a:ext cx="11507337" cy="815608"/>
          </a:xfrm>
          <a:prstGeom prst="rect">
            <a:avLst/>
          </a:prstGeom>
          <a:solidFill>
            <a:schemeClr val="accent6">
              <a:lumMod val="20000"/>
              <a:lumOff val="80000"/>
            </a:schemeClr>
          </a:solidFill>
        </p:spPr>
        <p:txBody>
          <a:bodyPr wrap="square">
            <a:spAutoFit/>
          </a:bodyPr>
          <a:lstStyle/>
          <a:p>
            <a:pPr indent="538163"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Estudante, agora que você já iniciou seu aprendizado sobre a crônica argumentativa, vamos continuar adquirindo mais conhecimentos sobre esse gênero textual! Conto com você!!!</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Imagem 8">
            <a:extLst>
              <a:ext uri="{FF2B5EF4-FFF2-40B4-BE49-F238E27FC236}">
                <a16:creationId xmlns:a16="http://schemas.microsoft.com/office/drawing/2014/main" id="{5CE13F51-DF43-182C-4874-FA759B12B86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3861" y="3102568"/>
            <a:ext cx="3399622" cy="2414728"/>
          </a:xfrm>
          <a:prstGeom prst="rect">
            <a:avLst/>
          </a:prstGeom>
          <a:noFill/>
          <a:ln>
            <a:noFill/>
          </a:ln>
        </p:spPr>
      </p:pic>
      <p:sp>
        <p:nvSpPr>
          <p:cNvPr id="12" name="CaixaDeTexto 11">
            <a:extLst>
              <a:ext uri="{FF2B5EF4-FFF2-40B4-BE49-F238E27FC236}">
                <a16:creationId xmlns:a16="http://schemas.microsoft.com/office/drawing/2014/main" id="{076DAA06-F185-647D-7E6C-93C33AE7CB7B}"/>
              </a:ext>
            </a:extLst>
          </p:cNvPr>
          <p:cNvSpPr txBox="1"/>
          <p:nvPr/>
        </p:nvSpPr>
        <p:spPr>
          <a:xfrm>
            <a:off x="332786" y="5952820"/>
            <a:ext cx="11431611" cy="446276"/>
          </a:xfrm>
          <a:prstGeom prst="rect">
            <a:avLst/>
          </a:prstGeom>
          <a:noFill/>
        </p:spPr>
        <p:txBody>
          <a:bodyPr wrap="square">
            <a:spAutoFit/>
          </a:bodyPr>
          <a:lstStyle/>
          <a:p>
            <a:pPr algn="just"/>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Considerando o texto II “O </a:t>
            </a:r>
            <a:r>
              <a:rPr lang="pt-BR" sz="2300" b="1"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descaso com os deficientes</a:t>
            </a:r>
            <a:r>
              <a:rPr lang="pt-BR" sz="23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qual o suporte em que o texto foi publicado? </a:t>
            </a:r>
            <a:endParaRPr lang="pt-BR" sz="2300" dirty="0">
              <a:latin typeface="Arial Narrow" panose="020B0606020202030204" pitchFamily="34" charset="0"/>
            </a:endParaRPr>
          </a:p>
        </p:txBody>
      </p:sp>
    </p:spTree>
    <p:extLst>
      <p:ext uri="{BB962C8B-B14F-4D97-AF65-F5344CB8AC3E}">
        <p14:creationId xmlns:p14="http://schemas.microsoft.com/office/powerpoint/2010/main" val="20039364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796451F5-13F1-B3C4-327B-6D2E06952D8C}"/>
              </a:ext>
            </a:extLst>
          </p:cNvPr>
          <p:cNvSpPr txBox="1"/>
          <p:nvPr/>
        </p:nvSpPr>
        <p:spPr>
          <a:xfrm>
            <a:off x="304800" y="708024"/>
            <a:ext cx="11555506" cy="1785104"/>
          </a:xfrm>
          <a:prstGeom prst="rect">
            <a:avLst/>
          </a:prstGeom>
          <a:solidFill>
            <a:schemeClr val="accent6">
              <a:lumMod val="20000"/>
              <a:lumOff val="80000"/>
            </a:schemeClr>
          </a:solidFill>
        </p:spPr>
        <p:txBody>
          <a:bodyPr wrap="square">
            <a:spAutoFit/>
          </a:bodyPr>
          <a:lstStyle/>
          <a:p>
            <a:pPr indent="538163" algn="just"/>
            <a:r>
              <a:rPr lang="pt-BR" sz="2200" b="1" kern="0" dirty="0">
                <a:effectLst/>
                <a:latin typeface="Arial Narrow" panose="020B0606020202030204" pitchFamily="34" charset="0"/>
                <a:ea typeface="Times New Roman" panose="02020603050405020304" pitchFamily="18" charset="0"/>
                <a:cs typeface="Times New Roman" panose="02020603050405020304" pitchFamily="18" charset="0"/>
              </a:rPr>
              <a:t>Estudante, agora, vamos conversar um pouco sobre o gênero que estamos estudando. Ao estudar esse gênero, observe como o autor utiliza argumentos para defender seu ponto de vista e, em alguns momentos, convencer o leitor. Também prestem atenção às suas principais características, como a subjetividade, o tom reflexivo, a observação crítica de temas do cotidiano, a variedade de temas e o uso de uma linguagem leve, muitas vezes marcada pela ironia, criticidade e pelo humor.</a:t>
            </a:r>
            <a:endParaRPr lang="pt-BR" sz="22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AC52CDF3-3A1E-5518-54CD-26FC56C326D8}"/>
              </a:ext>
            </a:extLst>
          </p:cNvPr>
          <p:cNvGraphicFramePr>
            <a:graphicFrameLocks noGrp="1"/>
          </p:cNvGraphicFramePr>
          <p:nvPr>
            <p:extLst>
              <p:ext uri="{D42A27DB-BD31-4B8C-83A1-F6EECF244321}">
                <p14:modId xmlns:p14="http://schemas.microsoft.com/office/powerpoint/2010/main" val="1765027961"/>
              </p:ext>
            </p:extLst>
          </p:nvPr>
        </p:nvGraphicFramePr>
        <p:xfrm>
          <a:off x="304800" y="3253104"/>
          <a:ext cx="11501717" cy="317754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250" b="1" kern="1200" dirty="0">
                          <a:solidFill>
                            <a:schemeClr val="tx1"/>
                          </a:solidFill>
                          <a:effectLst/>
                          <a:latin typeface="Arial Narrow" panose="020B0606020202030204" pitchFamily="34" charset="0"/>
                          <a:ea typeface="+mn-ea"/>
                          <a:cs typeface="+mn-cs"/>
                        </a:rPr>
                        <a:t>Características da argumentação na crônica </a:t>
                      </a:r>
                    </a:p>
                    <a:p>
                      <a:pPr algn="just"/>
                      <a:r>
                        <a:rPr lang="pt-BR" sz="2250" b="1" kern="1200" dirty="0">
                          <a:solidFill>
                            <a:schemeClr val="tx1"/>
                          </a:solidFill>
                          <a:effectLst/>
                          <a:latin typeface="Arial Narrow" panose="020B0606020202030204" pitchFamily="34" charset="0"/>
                          <a:ea typeface="+mn-ea"/>
                          <a:cs typeface="+mn-cs"/>
                        </a:rPr>
                        <a:t>Defesa de uma(um) ideia/opinião/ponto de vista: </a:t>
                      </a:r>
                      <a:r>
                        <a:rPr lang="pt-BR" sz="2250" b="0" kern="1200" dirty="0">
                          <a:solidFill>
                            <a:schemeClr val="tx1"/>
                          </a:solidFill>
                          <a:effectLst/>
                          <a:latin typeface="Arial Narrow" panose="020B0606020202030204" pitchFamily="34" charset="0"/>
                          <a:ea typeface="+mn-ea"/>
                          <a:cs typeface="+mn-cs"/>
                        </a:rPr>
                        <a:t>O autor apresenta e defende uma opinião ou ponto de vista sobre um tema/assunto.</a:t>
                      </a:r>
                    </a:p>
                    <a:p>
                      <a:pPr algn="just"/>
                      <a:r>
                        <a:rPr lang="pt-BR" sz="2250" b="1" kern="1200" dirty="0">
                          <a:solidFill>
                            <a:schemeClr val="tx1"/>
                          </a:solidFill>
                          <a:effectLst/>
                          <a:latin typeface="Arial Narrow" panose="020B0606020202030204" pitchFamily="34" charset="0"/>
                          <a:ea typeface="+mn-ea"/>
                          <a:cs typeface="+mn-cs"/>
                        </a:rPr>
                        <a:t>Justificativas e raciocínio: </a:t>
                      </a:r>
                      <a:r>
                        <a:rPr lang="pt-BR" sz="2250" b="0" kern="1200" dirty="0">
                          <a:solidFill>
                            <a:schemeClr val="tx1"/>
                          </a:solidFill>
                          <a:effectLst/>
                          <a:latin typeface="Arial Narrow" panose="020B0606020202030204" pitchFamily="34" charset="0"/>
                          <a:ea typeface="+mn-ea"/>
                          <a:cs typeface="+mn-cs"/>
                        </a:rPr>
                        <a:t>Para embasar a(o) </a:t>
                      </a:r>
                      <a:r>
                        <a:rPr lang="pt-BR" sz="2250" b="1" kern="1200" dirty="0">
                          <a:solidFill>
                            <a:schemeClr val="tx1"/>
                          </a:solidFill>
                          <a:effectLst/>
                          <a:latin typeface="Arial Narrow" panose="020B0606020202030204" pitchFamily="34" charset="0"/>
                          <a:ea typeface="+mn-ea"/>
                          <a:cs typeface="+mn-cs"/>
                        </a:rPr>
                        <a:t>ideia/opinião/ponto de vista</a:t>
                      </a:r>
                      <a:r>
                        <a:rPr lang="pt-BR" sz="2250" b="0" kern="1200" dirty="0">
                          <a:solidFill>
                            <a:schemeClr val="tx1"/>
                          </a:solidFill>
                          <a:effectLst/>
                          <a:latin typeface="Arial Narrow" panose="020B0606020202030204" pitchFamily="34" charset="0"/>
                          <a:ea typeface="+mn-ea"/>
                          <a:cs typeface="+mn-cs"/>
                        </a:rPr>
                        <a:t>, são usadas justificativas, explicações e argumentos, como os de causa e consequência.</a:t>
                      </a:r>
                    </a:p>
                    <a:p>
                      <a:pPr algn="just"/>
                      <a:r>
                        <a:rPr lang="pt-BR" sz="2250" b="1" kern="1200" dirty="0">
                          <a:solidFill>
                            <a:schemeClr val="tx1"/>
                          </a:solidFill>
                          <a:effectLst/>
                          <a:latin typeface="Arial Narrow" panose="020B0606020202030204" pitchFamily="34" charset="0"/>
                          <a:ea typeface="+mn-ea"/>
                          <a:cs typeface="+mn-cs"/>
                        </a:rPr>
                        <a:t>Persuasão: </a:t>
                      </a:r>
                      <a:r>
                        <a:rPr lang="pt-BR" sz="2250" b="0" kern="1200" dirty="0">
                          <a:solidFill>
                            <a:schemeClr val="tx1"/>
                          </a:solidFill>
                          <a:effectLst/>
                          <a:latin typeface="Arial Narrow" panose="020B0606020202030204" pitchFamily="34" charset="0"/>
                          <a:ea typeface="+mn-ea"/>
                          <a:cs typeface="+mn-cs"/>
                        </a:rPr>
                        <a:t>Utiliza-se de recursos para levar o leitor a pensar sobre o tema/assunto, embora a persuasão completa não seja o foco principal.</a:t>
                      </a:r>
                    </a:p>
                    <a:p>
                      <a:pPr marL="0" marR="0" lvl="0" indent="0" algn="just" defTabSz="914400" rtl="0" eaLnBrk="1" fontAlgn="auto" latinLnBrk="0" hangingPunct="1">
                        <a:lnSpc>
                          <a:spcPct val="100000"/>
                        </a:lnSpc>
                        <a:spcBef>
                          <a:spcPts val="0"/>
                        </a:spcBef>
                        <a:spcAft>
                          <a:spcPts val="0"/>
                        </a:spcAft>
                        <a:buClrTx/>
                        <a:buSzTx/>
                        <a:buFontTx/>
                        <a:buNone/>
                        <a:tabLst/>
                        <a:defRPr/>
                      </a:pPr>
                      <a:r>
                        <a:rPr lang="pt-BR" sz="2250" b="1" kern="1200" dirty="0">
                          <a:solidFill>
                            <a:schemeClr val="tx1"/>
                          </a:solidFill>
                          <a:effectLst/>
                          <a:latin typeface="Arial Narrow" panose="020B0606020202030204" pitchFamily="34" charset="0"/>
                          <a:ea typeface="+mn-ea"/>
                          <a:cs typeface="+mn-cs"/>
                        </a:rPr>
                        <a:t>Objetivo de reflexão: </a:t>
                      </a:r>
                      <a:r>
                        <a:rPr lang="pt-BR" sz="2250" b="0" kern="1200" dirty="0">
                          <a:solidFill>
                            <a:schemeClr val="tx1"/>
                          </a:solidFill>
                          <a:effectLst/>
                          <a:latin typeface="Arial Narrow" panose="020B0606020202030204" pitchFamily="34" charset="0"/>
                          <a:ea typeface="+mn-ea"/>
                          <a:cs typeface="+mn-cs"/>
                        </a:rPr>
                        <a:t>A crônica argumentativa busca estimular o leitor a ponderar/refletir sobre o tema/assunto, em vez de apenas concordar com a opinião do autor.</a:t>
                      </a:r>
                    </a:p>
                  </a:txBody>
                  <a:tcPr>
                    <a:lnL w="38100" cap="flat" cmpd="sng" algn="ctr">
                      <a:solidFill>
                        <a:srgbClr val="FFCC29"/>
                      </a:solidFill>
                      <a:prstDash val="solid"/>
                      <a:round/>
                      <a:headEnd type="none" w="med" len="med"/>
                      <a:tailEnd type="none" w="med" len="med"/>
                    </a:lnL>
                    <a:lnR w="38100" cap="flat" cmpd="sng" algn="ctr">
                      <a:solidFill>
                        <a:srgbClr val="FFCC29"/>
                      </a:solidFill>
                      <a:prstDash val="solid"/>
                      <a:round/>
                      <a:headEnd type="none" w="med" len="med"/>
                      <a:tailEnd type="none" w="med" len="med"/>
                    </a:lnR>
                    <a:lnT w="38100" cap="flat" cmpd="sng" algn="ctr">
                      <a:solidFill>
                        <a:srgbClr val="FFCC29"/>
                      </a:solidFill>
                      <a:prstDash val="solid"/>
                      <a:round/>
                      <a:headEnd type="none" w="med" len="med"/>
                      <a:tailEnd type="none" w="med" len="med"/>
                    </a:lnT>
                    <a:lnB w="38100" cap="flat" cmpd="sng" algn="ctr">
                      <a:solidFill>
                        <a:srgbClr val="FFCC29"/>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7" name="Imagem 6" descr="Interface gráfica do usuário, Texto, Aplicativo&#10;&#10;O conteúdo gerado por IA pode estar incorreto.">
            <a:extLst>
              <a:ext uri="{FF2B5EF4-FFF2-40B4-BE49-F238E27FC236}">
                <a16:creationId xmlns:a16="http://schemas.microsoft.com/office/drawing/2014/main" id="{9F5B23B5-B9F8-D210-B31E-0999EF9FA21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04800" y="2559316"/>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26228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6" name="Tabela 5">
            <a:extLst>
              <a:ext uri="{FF2B5EF4-FFF2-40B4-BE49-F238E27FC236}">
                <a16:creationId xmlns:a16="http://schemas.microsoft.com/office/drawing/2014/main" id="{AC52CDF3-3A1E-5518-54CD-26FC56C326D8}"/>
              </a:ext>
            </a:extLst>
          </p:cNvPr>
          <p:cNvGraphicFramePr>
            <a:graphicFrameLocks noGrp="1"/>
          </p:cNvGraphicFramePr>
          <p:nvPr>
            <p:extLst>
              <p:ext uri="{D42A27DB-BD31-4B8C-83A1-F6EECF244321}">
                <p14:modId xmlns:p14="http://schemas.microsoft.com/office/powerpoint/2010/main" val="2988523949"/>
              </p:ext>
            </p:extLst>
          </p:nvPr>
        </p:nvGraphicFramePr>
        <p:xfrm>
          <a:off x="345141" y="857980"/>
          <a:ext cx="11501717" cy="48463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spcAft>
                          <a:spcPts val="0"/>
                        </a:spcAft>
                      </a:pPr>
                      <a:r>
                        <a:rPr lang="pt-BR" sz="2300" b="1" kern="1200" dirty="0">
                          <a:solidFill>
                            <a:schemeClr val="tx1"/>
                          </a:solidFill>
                          <a:effectLst/>
                          <a:latin typeface="Arial Narrow" panose="020B0606020202030204" pitchFamily="34" charset="0"/>
                          <a:ea typeface="+mn-ea"/>
                          <a:cs typeface="+mn-cs"/>
                        </a:rPr>
                        <a:t>Recursos utilizados</a:t>
                      </a:r>
                    </a:p>
                    <a:p>
                      <a:pPr algn="just">
                        <a:spcAft>
                          <a:spcPts val="0"/>
                        </a:spcAft>
                      </a:pPr>
                      <a:r>
                        <a:rPr lang="pt-BR" sz="2300" b="1" kern="1200" dirty="0">
                          <a:solidFill>
                            <a:schemeClr val="tx1"/>
                          </a:solidFill>
                          <a:effectLst/>
                          <a:latin typeface="Arial Narrow" panose="020B0606020202030204" pitchFamily="34" charset="0"/>
                          <a:ea typeface="+mn-ea"/>
                          <a:cs typeface="+mn-cs"/>
                        </a:rPr>
                        <a:t>Linguagem: </a:t>
                      </a:r>
                      <a:r>
                        <a:rPr lang="pt-BR" sz="2300" b="0" kern="1200" dirty="0">
                          <a:solidFill>
                            <a:schemeClr val="tx1"/>
                          </a:solidFill>
                          <a:effectLst/>
                          <a:latin typeface="Arial Narrow" panose="020B0606020202030204" pitchFamily="34" charset="0"/>
                          <a:ea typeface="+mn-ea"/>
                          <a:cs typeface="+mn-cs"/>
                        </a:rPr>
                        <a:t>Pode ser coloquial, informal ou até mesmo poética para criar proximidade com o leitor. Uso da primeira pessoa pode ser utilizado para tornar o texto mais subjetivo.</a:t>
                      </a:r>
                    </a:p>
                    <a:p>
                      <a:pPr algn="just">
                        <a:spcAft>
                          <a:spcPts val="0"/>
                        </a:spcAft>
                      </a:pPr>
                      <a:r>
                        <a:rPr lang="pt-BR" sz="2300" b="1" kern="1200" dirty="0">
                          <a:solidFill>
                            <a:schemeClr val="tx1"/>
                          </a:solidFill>
                          <a:effectLst/>
                          <a:latin typeface="Arial Narrow" panose="020B0606020202030204" pitchFamily="34" charset="0"/>
                          <a:ea typeface="+mn-ea"/>
                          <a:cs typeface="+mn-cs"/>
                        </a:rPr>
                        <a:t>Estilo: </a:t>
                      </a:r>
                      <a:r>
                        <a:rPr lang="pt-BR" sz="2300" b="0" kern="1200" dirty="0">
                          <a:solidFill>
                            <a:schemeClr val="tx1"/>
                          </a:solidFill>
                          <a:effectLst/>
                          <a:latin typeface="Arial Narrow" panose="020B0606020202030204" pitchFamily="34" charset="0"/>
                          <a:ea typeface="+mn-ea"/>
                          <a:cs typeface="+mn-cs"/>
                        </a:rPr>
                        <a:t>Humor, ironia, sarcasmo e anedotas são comuns. Mistura de elementos narrativos e argumentativos. </a:t>
                      </a:r>
                    </a:p>
                    <a:p>
                      <a:pPr algn="just">
                        <a:spcAft>
                          <a:spcPts val="0"/>
                        </a:spcAft>
                      </a:pPr>
                      <a:r>
                        <a:rPr lang="pt-BR" sz="2300" b="1" kern="1200" dirty="0">
                          <a:solidFill>
                            <a:schemeClr val="tx1"/>
                          </a:solidFill>
                          <a:effectLst/>
                          <a:latin typeface="Arial Narrow" panose="020B0606020202030204" pitchFamily="34" charset="0"/>
                          <a:ea typeface="+mn-ea"/>
                          <a:cs typeface="+mn-cs"/>
                        </a:rPr>
                        <a:t>Justificativas/Argumentos: </a:t>
                      </a:r>
                      <a:r>
                        <a:rPr lang="pt-BR" sz="2300" b="0" kern="1200" dirty="0">
                          <a:solidFill>
                            <a:schemeClr val="tx1"/>
                          </a:solidFill>
                          <a:effectLst/>
                          <a:latin typeface="Arial Narrow" panose="020B0606020202030204" pitchFamily="34" charset="0"/>
                          <a:ea typeface="+mn-ea"/>
                          <a:cs typeface="+mn-cs"/>
                        </a:rPr>
                        <a:t>Argumentos de autoridade (citações de pessoas ou instituições que são referência no assunto). Argumentos de comprovação (fatos comprováveis/pesquisas/dados). Argumentos de exemplificação (Exemplos). Analogia histórica (comparação de algo do passado com o presente). </a:t>
                      </a:r>
                    </a:p>
                    <a:p>
                      <a:pPr algn="ctr">
                        <a:spcAft>
                          <a:spcPts val="0"/>
                        </a:spcAft>
                      </a:pPr>
                      <a:r>
                        <a:rPr lang="pt-BR" sz="2300" b="1" kern="1200" dirty="0">
                          <a:solidFill>
                            <a:schemeClr val="tx1"/>
                          </a:solidFill>
                          <a:effectLst/>
                          <a:latin typeface="Arial Narrow" panose="020B0606020202030204" pitchFamily="34" charset="0"/>
                          <a:ea typeface="+mn-ea"/>
                          <a:cs typeface="+mn-cs"/>
                        </a:rPr>
                        <a:t>Estrutura e contexto</a:t>
                      </a:r>
                    </a:p>
                    <a:p>
                      <a:pPr algn="just">
                        <a:spcAft>
                          <a:spcPts val="0"/>
                        </a:spcAft>
                      </a:pPr>
                      <a:r>
                        <a:rPr lang="pt-BR" sz="2300" b="1" kern="1200" dirty="0">
                          <a:solidFill>
                            <a:schemeClr val="tx1"/>
                          </a:solidFill>
                          <a:effectLst/>
                          <a:latin typeface="Arial Narrow" panose="020B0606020202030204" pitchFamily="34" charset="0"/>
                          <a:ea typeface="+mn-ea"/>
                          <a:cs typeface="+mn-cs"/>
                        </a:rPr>
                        <a:t>Temas: </a:t>
                      </a:r>
                      <a:r>
                        <a:rPr lang="pt-BR" sz="2300" b="0" kern="1200" dirty="0">
                          <a:solidFill>
                            <a:schemeClr val="tx1"/>
                          </a:solidFill>
                          <a:effectLst/>
                          <a:latin typeface="Arial Narrow" panose="020B0606020202030204" pitchFamily="34" charset="0"/>
                          <a:ea typeface="+mn-ea"/>
                          <a:cs typeface="+mn-cs"/>
                        </a:rPr>
                        <a:t>Aborda questões do cotidiano e acontecimentos atuais, com um tom reflexivo/crítico.</a:t>
                      </a:r>
                    </a:p>
                    <a:p>
                      <a:pPr algn="just">
                        <a:spcAft>
                          <a:spcPts val="0"/>
                        </a:spcAft>
                      </a:pPr>
                      <a:r>
                        <a:rPr lang="pt-BR" sz="2300" b="1" kern="1200" dirty="0">
                          <a:solidFill>
                            <a:schemeClr val="tx1"/>
                          </a:solidFill>
                          <a:effectLst/>
                          <a:latin typeface="Arial Narrow" panose="020B0606020202030204" pitchFamily="34" charset="0"/>
                          <a:ea typeface="+mn-ea"/>
                          <a:cs typeface="+mn-cs"/>
                        </a:rPr>
                        <a:t>Estrutura: </a:t>
                      </a:r>
                      <a:r>
                        <a:rPr lang="pt-BR" sz="2300" b="0" kern="1200" dirty="0">
                          <a:solidFill>
                            <a:schemeClr val="tx1"/>
                          </a:solidFill>
                          <a:effectLst/>
                          <a:latin typeface="Arial Narrow" panose="020B0606020202030204" pitchFamily="34" charset="0"/>
                          <a:ea typeface="+mn-ea"/>
                          <a:cs typeface="+mn-cs"/>
                        </a:rPr>
                        <a:t>Apresenta uma introdução contextualizando o tema/assunto, o desenvolvimento é argumentativo e a conclusão que reitera a opinião do autor (ponto de vista/tese) e a abordagem temática. </a:t>
                      </a:r>
                    </a:p>
                    <a:p>
                      <a:pPr algn="just">
                        <a:spcAft>
                          <a:spcPts val="0"/>
                        </a:spcAft>
                      </a:pPr>
                      <a:r>
                        <a:rPr lang="pt-BR" sz="2300" b="1" kern="1200" dirty="0">
                          <a:solidFill>
                            <a:schemeClr val="tx1"/>
                          </a:solidFill>
                          <a:effectLst/>
                          <a:latin typeface="Arial Narrow" panose="020B0606020202030204" pitchFamily="34" charset="0"/>
                          <a:ea typeface="+mn-ea"/>
                          <a:cs typeface="+mn-cs"/>
                        </a:rPr>
                        <a:t>Formato: </a:t>
                      </a:r>
                      <a:r>
                        <a:rPr lang="pt-BR" sz="2300" b="0" kern="1200" dirty="0">
                          <a:solidFill>
                            <a:schemeClr val="tx1"/>
                          </a:solidFill>
                          <a:effectLst/>
                          <a:latin typeface="Arial Narrow" panose="020B0606020202030204" pitchFamily="34" charset="0"/>
                          <a:ea typeface="+mn-ea"/>
                          <a:cs typeface="+mn-cs"/>
                        </a:rPr>
                        <a:t>É um texto geralmente conciso e de caráter híbrido, que transita entre o jornalismo e o literário.</a:t>
                      </a:r>
                    </a:p>
                    <a:p>
                      <a:pPr algn="r">
                        <a:spcAft>
                          <a:spcPts val="0"/>
                        </a:spcAft>
                      </a:pPr>
                      <a:r>
                        <a:rPr lang="pt-BR" sz="1300" b="0" kern="1200" dirty="0">
                          <a:solidFill>
                            <a:schemeClr val="tx1"/>
                          </a:solidFill>
                          <a:effectLst/>
                          <a:latin typeface="Arial Narrow" panose="020B0606020202030204" pitchFamily="34" charset="0"/>
                          <a:ea typeface="+mn-ea"/>
                          <a:cs typeface="+mn-cs"/>
                        </a:rPr>
                        <a:t>Disponível em: https://brasilescola.uol.br/redacao/a-cronica-argumentativa.html-text.Acesso em: 7 jul. 2026. Adaptado.</a:t>
                      </a:r>
                    </a:p>
                  </a:txBody>
                  <a:tcPr>
                    <a:lnL w="38100" cap="flat" cmpd="sng" algn="ctr">
                      <a:solidFill>
                        <a:srgbClr val="FFCC29"/>
                      </a:solidFill>
                      <a:prstDash val="solid"/>
                      <a:round/>
                      <a:headEnd type="none" w="med" len="med"/>
                      <a:tailEnd type="none" w="med" len="med"/>
                    </a:lnL>
                    <a:lnR w="38100" cap="flat" cmpd="sng" algn="ctr">
                      <a:solidFill>
                        <a:srgbClr val="FFCC29"/>
                      </a:solidFill>
                      <a:prstDash val="solid"/>
                      <a:round/>
                      <a:headEnd type="none" w="med" len="med"/>
                      <a:tailEnd type="none" w="med" len="med"/>
                    </a:lnR>
                    <a:lnT w="38100" cap="flat" cmpd="sng" algn="ctr">
                      <a:solidFill>
                        <a:srgbClr val="FFCC29"/>
                      </a:solidFill>
                      <a:prstDash val="solid"/>
                      <a:round/>
                      <a:headEnd type="none" w="med" len="med"/>
                      <a:tailEnd type="none" w="med" len="med"/>
                    </a:lnT>
                    <a:lnB w="38100" cap="flat" cmpd="sng" algn="ctr">
                      <a:solidFill>
                        <a:srgbClr val="FFCC29"/>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911079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2BFA0FEF-6FFA-A142-A56D-C90CA69F961E}"/>
              </a:ext>
            </a:extLst>
          </p:cNvPr>
          <p:cNvSpPr txBox="1"/>
          <p:nvPr/>
        </p:nvSpPr>
        <p:spPr>
          <a:xfrm>
            <a:off x="313765" y="826744"/>
            <a:ext cx="11537576" cy="5878532"/>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Identifique quais são as características da crônica argumentativa.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O cronista expressa sua opinião sobre um tema, situação ou acontecimento do dia a dia.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O autor recorre a exemplos, comparações, fatos, experiências ou reflexões para sustentar sua opinião e buscar em alguns casos, convencer o leitor.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gênero textual trata de situações comuns, acontecimentos atuais ou aspectos da vida em sociedade.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emprega uma escrita clara, leve e muitas vezes próxima da linguagem cotidiana.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crônica evidencia as impressões, sentimentos, reflexões e interpretações do autor.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costuma revelar a voz e o estilo do cronista.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O autor convida o leitor a pensar sobre determinado assunto, muitas vezes fazendo críticas a comportamentos, costumes ou problemas sociais.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texto pode utilizar a crítica, o humor, a ironia ou sarcasmo, tornando a leitura mais envolvente e reforçando a argumentação de forma leve.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Texto breve, geralmente, apresenta curta extensão, característica comum das crônicas em geral.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crônica argumentativa costuma encerrar com uma conclusão que provoca o leitor a refletir sobre o tema discutido.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90459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E0F23BA-5DF4-0373-4441-7FD8775C09A9}"/>
              </a:ext>
            </a:extLst>
          </p:cNvPr>
          <p:cNvGraphicFramePr>
            <a:graphicFrameLocks noGrp="1"/>
          </p:cNvGraphicFramePr>
          <p:nvPr>
            <p:extLst>
              <p:ext uri="{D42A27DB-BD31-4B8C-83A1-F6EECF244321}">
                <p14:modId xmlns:p14="http://schemas.microsoft.com/office/powerpoint/2010/main" val="774451433"/>
              </p:ext>
            </p:extLst>
          </p:nvPr>
        </p:nvGraphicFramePr>
        <p:xfrm>
          <a:off x="304800" y="1246528"/>
          <a:ext cx="11537576" cy="2228850"/>
        </p:xfrm>
        <a:graphic>
          <a:graphicData uri="http://schemas.openxmlformats.org/drawingml/2006/table">
            <a:tbl>
              <a:tblPr firstRow="1" firstCol="1" bandRow="1">
                <a:tableStyleId>{5C22544A-7EE6-4342-B048-85BDC9FD1C3A}</a:tableStyleId>
              </a:tblPr>
              <a:tblGrid>
                <a:gridCol w="11537576">
                  <a:extLst>
                    <a:ext uri="{9D8B030D-6E8A-4147-A177-3AD203B41FA5}">
                      <a16:colId xmlns:a16="http://schemas.microsoft.com/office/drawing/2014/main" val="2690519307"/>
                    </a:ext>
                  </a:extLst>
                </a:gridCol>
              </a:tblGrid>
              <a:tr h="0">
                <a:tc>
                  <a:txBody>
                    <a:bodyPr/>
                    <a:lstStyle/>
                    <a:p>
                      <a:pPr algn="ctr">
                        <a:lnSpc>
                          <a:spcPct val="105000"/>
                        </a:lnSpc>
                        <a:spcAft>
                          <a:spcPts val="0"/>
                        </a:spcAft>
                      </a:pPr>
                      <a:r>
                        <a:rPr lang="pt-BR" sz="2350" b="1" kern="100" dirty="0">
                          <a:solidFill>
                            <a:schemeClr val="tx1"/>
                          </a:solidFill>
                          <a:effectLst/>
                          <a:latin typeface="Arial Narrow" panose="020B0606020202030204" pitchFamily="34" charset="0"/>
                        </a:rPr>
                        <a:t>A defesa do ponto de vista na crônica argumentativa</a:t>
                      </a:r>
                    </a:p>
                    <a:p>
                      <a:pPr indent="276860" algn="just">
                        <a:lnSpc>
                          <a:spcPct val="105000"/>
                        </a:lnSpc>
                        <a:spcAft>
                          <a:spcPts val="0"/>
                        </a:spcAft>
                      </a:pPr>
                      <a:r>
                        <a:rPr lang="pt-BR" sz="2350" b="0" kern="100" dirty="0">
                          <a:solidFill>
                            <a:schemeClr val="tx1"/>
                          </a:solidFill>
                          <a:effectLst/>
                          <a:latin typeface="Arial Narrow" panose="020B0606020202030204" pitchFamily="34" charset="0"/>
                        </a:rPr>
                        <a:t>Na </a:t>
                      </a:r>
                      <a:r>
                        <a:rPr lang="pt-BR" sz="2350" b="1" kern="100" dirty="0">
                          <a:solidFill>
                            <a:schemeClr val="tx1"/>
                          </a:solidFill>
                          <a:effectLst/>
                          <a:latin typeface="Arial Narrow" panose="020B0606020202030204" pitchFamily="34" charset="0"/>
                        </a:rPr>
                        <a:t>crônica argumentativa</a:t>
                      </a:r>
                      <a:r>
                        <a:rPr lang="pt-BR" sz="2350" b="0" kern="100" dirty="0">
                          <a:solidFill>
                            <a:schemeClr val="tx1"/>
                          </a:solidFill>
                          <a:effectLst/>
                          <a:latin typeface="Arial Narrow" panose="020B0606020202030204" pitchFamily="34" charset="0"/>
                        </a:rPr>
                        <a:t>, a defesa do ponto de vista é feita por meio de </a:t>
                      </a:r>
                      <a:r>
                        <a:rPr lang="pt-BR" sz="2350" b="1" kern="100" dirty="0">
                          <a:solidFill>
                            <a:schemeClr val="tx1"/>
                          </a:solidFill>
                          <a:effectLst/>
                          <a:latin typeface="Arial Narrow" panose="020B0606020202030204" pitchFamily="34" charset="0"/>
                        </a:rPr>
                        <a:t>argumentos/justificativas </a:t>
                      </a:r>
                      <a:r>
                        <a:rPr lang="pt-BR" sz="2350" b="0" kern="100" dirty="0">
                          <a:solidFill>
                            <a:schemeClr val="tx1"/>
                          </a:solidFill>
                          <a:effectLst/>
                          <a:latin typeface="Arial Narrow" panose="020B0606020202030204" pitchFamily="34" charset="0"/>
                        </a:rPr>
                        <a:t>sobre temas do cotidiano, usando uma linguagem muitas vezes </a:t>
                      </a:r>
                      <a:r>
                        <a:rPr lang="pt-BR" sz="2350" b="1" kern="100" dirty="0">
                          <a:solidFill>
                            <a:schemeClr val="tx1"/>
                          </a:solidFill>
                          <a:effectLst/>
                          <a:latin typeface="Arial Narrow" panose="020B0606020202030204" pitchFamily="34" charset="0"/>
                        </a:rPr>
                        <a:t>subjetiva, informal </a:t>
                      </a:r>
                      <a:r>
                        <a:rPr lang="pt-BR" sz="2350" b="0" kern="100" dirty="0">
                          <a:solidFill>
                            <a:schemeClr val="tx1"/>
                          </a:solidFill>
                          <a:effectLst/>
                          <a:latin typeface="Arial Narrow" panose="020B0606020202030204" pitchFamily="34" charset="0"/>
                        </a:rPr>
                        <a:t>e até </a:t>
                      </a:r>
                      <a:r>
                        <a:rPr lang="pt-BR" sz="2350" b="1" kern="100" dirty="0">
                          <a:solidFill>
                            <a:schemeClr val="tx1"/>
                          </a:solidFill>
                          <a:effectLst/>
                          <a:latin typeface="Arial Narrow" panose="020B0606020202030204" pitchFamily="34" charset="0"/>
                        </a:rPr>
                        <a:t>humorística</a:t>
                      </a:r>
                      <a:r>
                        <a:rPr lang="pt-BR" sz="2350" b="0" kern="100" dirty="0">
                          <a:solidFill>
                            <a:schemeClr val="tx1"/>
                          </a:solidFill>
                          <a:effectLst/>
                          <a:latin typeface="Arial Narrow" panose="020B0606020202030204" pitchFamily="34" charset="0"/>
                        </a:rPr>
                        <a:t>, com o objetivo de </a:t>
                      </a:r>
                      <a:r>
                        <a:rPr lang="pt-BR" sz="2350" b="1" kern="100" dirty="0">
                          <a:solidFill>
                            <a:schemeClr val="tx1"/>
                          </a:solidFill>
                          <a:effectLst/>
                          <a:latin typeface="Arial Narrow" panose="020B0606020202030204" pitchFamily="34" charset="0"/>
                        </a:rPr>
                        <a:t>refletir e convencer o leitor </a:t>
                      </a:r>
                      <a:r>
                        <a:rPr lang="pt-BR" sz="2350" b="0" kern="100" dirty="0">
                          <a:solidFill>
                            <a:schemeClr val="tx1"/>
                          </a:solidFill>
                          <a:effectLst/>
                          <a:latin typeface="Arial Narrow" panose="020B0606020202030204" pitchFamily="34" charset="0"/>
                        </a:rPr>
                        <a:t>a considerar a visão do autor (cronista), sem a rigidez formal de um artigo de opinião, mas com o intuito de convencer por meio da persuasão e sensibilidade pessoal, finalizando com uma síntese ou reflexão.</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rgbClr val="75B44A"/>
                      </a:solidFill>
                      <a:prstDash val="solid"/>
                      <a:round/>
                      <a:headEnd type="none" w="med" len="med"/>
                      <a:tailEnd type="none" w="med" len="med"/>
                    </a:lnL>
                    <a:lnR w="38100" cap="flat" cmpd="sng" algn="ctr">
                      <a:solidFill>
                        <a:srgbClr val="75B44A"/>
                      </a:solidFill>
                      <a:prstDash val="solid"/>
                      <a:round/>
                      <a:headEnd type="none" w="med" len="med"/>
                      <a:tailEnd type="none" w="med" len="med"/>
                    </a:lnR>
                    <a:lnT w="38100" cap="flat" cmpd="sng" algn="ctr">
                      <a:solidFill>
                        <a:srgbClr val="75B44A"/>
                      </a:solidFill>
                      <a:prstDash val="solid"/>
                      <a:round/>
                      <a:headEnd type="none" w="med" len="med"/>
                      <a:tailEnd type="none" w="med" len="med"/>
                    </a:lnT>
                    <a:lnB w="38100" cap="flat" cmpd="sng" algn="ctr">
                      <a:solidFill>
                        <a:srgbClr val="75B44A"/>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53738832"/>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E2FC3BC8-3EDE-B386-3F37-8D1762995E17}"/>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04800" y="479504"/>
            <a:ext cx="2608729" cy="1046918"/>
          </a:xfrm>
          <a:prstGeom prst="rect">
            <a:avLst/>
          </a:prstGeom>
          <a:noFill/>
          <a:ln>
            <a:noFill/>
          </a:ln>
          <a:extLst>
            <a:ext uri="{53640926-AAD7-44D8-BBD7-CCE9431645EC}">
              <a14:shadowObscured xmlns:a14="http://schemas.microsoft.com/office/drawing/2010/main"/>
            </a:ext>
          </a:extLst>
        </p:spPr>
      </p:pic>
      <p:sp>
        <p:nvSpPr>
          <p:cNvPr id="7" name="CaixaDeTexto 6">
            <a:extLst>
              <a:ext uri="{FF2B5EF4-FFF2-40B4-BE49-F238E27FC236}">
                <a16:creationId xmlns:a16="http://schemas.microsoft.com/office/drawing/2014/main" id="{9E0E4D3E-07DD-96DB-4ED6-566C7959B63C}"/>
              </a:ext>
            </a:extLst>
          </p:cNvPr>
          <p:cNvSpPr txBox="1"/>
          <p:nvPr/>
        </p:nvSpPr>
        <p:spPr>
          <a:xfrm>
            <a:off x="304800" y="3931608"/>
            <a:ext cx="11537576" cy="2446888"/>
          </a:xfrm>
          <a:prstGeom prst="rect">
            <a:avLst/>
          </a:prstGeom>
          <a:noFill/>
        </p:spPr>
        <p:txBody>
          <a:bodyPr wrap="square">
            <a:spAutoFit/>
          </a:bodyPr>
          <a:lstStyle/>
          <a:p>
            <a:pPr algn="just">
              <a:lnSpc>
                <a:spcPct val="110000"/>
              </a:lnSpc>
            </a:pP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o trecho que apresenta a ideia defendida pelo autor no texto “O descaso com os deficientes”? </a:t>
            </a:r>
            <a:endParaRPr lang="pt-BR" sz="23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“Os ônibus são uma verdadeira piada.” </a:t>
            </a:r>
            <a:endParaRPr lang="pt-BR" sz="23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“Os lugares reservados são justamente os mais inacessíveis.” </a:t>
            </a:r>
            <a:endParaRPr lang="pt-BR" sz="23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“Suas escadas rolantes são estreitas, as catracas são incômodas, os guichês são altos.” </a:t>
            </a:r>
            <a:endParaRPr lang="pt-BR" sz="2350" kern="100" dirty="0">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“Com certeza poucos países do mundo têm o mesmo descaso que o Brasil tem com os seus deficientes físicos.”</a:t>
            </a:r>
            <a:endParaRPr lang="pt-BR" sz="2350" kern="100" dirty="0">
              <a:effectLst/>
              <a:latin typeface="Arial Narrow" panose="020B0606020202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210923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E0F23BA-5DF4-0373-4441-7FD8775C09A9}"/>
              </a:ext>
            </a:extLst>
          </p:cNvPr>
          <p:cNvGraphicFramePr>
            <a:graphicFrameLocks noGrp="1"/>
          </p:cNvGraphicFramePr>
          <p:nvPr>
            <p:extLst>
              <p:ext uri="{D42A27DB-BD31-4B8C-83A1-F6EECF244321}">
                <p14:modId xmlns:p14="http://schemas.microsoft.com/office/powerpoint/2010/main" val="3297175203"/>
              </p:ext>
            </p:extLst>
          </p:nvPr>
        </p:nvGraphicFramePr>
        <p:xfrm>
          <a:off x="304800" y="1623046"/>
          <a:ext cx="11537576" cy="4297680"/>
        </p:xfrm>
        <a:graphic>
          <a:graphicData uri="http://schemas.openxmlformats.org/drawingml/2006/table">
            <a:tbl>
              <a:tblPr firstRow="1" firstCol="1" bandRow="1">
                <a:tableStyleId>{5C22544A-7EE6-4342-B048-85BDC9FD1C3A}</a:tableStyleId>
              </a:tblPr>
              <a:tblGrid>
                <a:gridCol w="11537576">
                  <a:extLst>
                    <a:ext uri="{9D8B030D-6E8A-4147-A177-3AD203B41FA5}">
                      <a16:colId xmlns:a16="http://schemas.microsoft.com/office/drawing/2014/main" val="2690519307"/>
                    </a:ext>
                  </a:extLst>
                </a:gridCol>
              </a:tblGrid>
              <a:tr h="0">
                <a:tc>
                  <a:txBody>
                    <a:bodyPr/>
                    <a:lstStyle/>
                    <a:p>
                      <a:pPr algn="just">
                        <a:lnSpc>
                          <a:spcPct val="100000"/>
                        </a:lnSpc>
                        <a:spcAft>
                          <a:spcPts val="0"/>
                        </a:spcAft>
                      </a:pPr>
                      <a:r>
                        <a:rPr lang="pt-BR" sz="2350" b="1" kern="100" dirty="0">
                          <a:solidFill>
                            <a:schemeClr val="tx1"/>
                          </a:solidFill>
                          <a:effectLst/>
                          <a:latin typeface="Arial Narrow" panose="020B0606020202030204" pitchFamily="34" charset="0"/>
                        </a:rPr>
                        <a:t>Estratégias Argumentativas: </a:t>
                      </a:r>
                      <a:r>
                        <a:rPr lang="pt-BR" sz="2350" b="0" kern="1200" dirty="0">
                          <a:solidFill>
                            <a:schemeClr val="tx1"/>
                          </a:solidFill>
                          <a:effectLst/>
                          <a:latin typeface="Arial Narrow" panose="020B0606020202030204" pitchFamily="34" charset="0"/>
                          <a:ea typeface="+mn-ea"/>
                          <a:cs typeface="+mn-cs"/>
                        </a:rPr>
                        <a:t>São recursos importantíssimos utilizados para “desenvolver os argumentos”, de modo a convencer/ persuadir o leitor por meio da comprovação/fundamentação. Essas estratégias podem ser: Exemplos. / Dados estatísticos. / Pesquisas. / Fatos comprováveis. / Citações ou depoimentos de pessoas especializadas no assunto. / Alusões históricas. / Comparações entre fatos, situações, épocas ou lugares distintos.</a:t>
                      </a:r>
                      <a:endParaRPr lang="pt-BR" sz="2350" b="0" kern="100" dirty="0">
                        <a:solidFill>
                          <a:schemeClr val="tx1"/>
                        </a:solidFill>
                        <a:effectLst/>
                        <a:latin typeface="Arial Narrow" panose="020B0606020202030204" pitchFamily="34" charset="0"/>
                      </a:endParaRPr>
                    </a:p>
                    <a:p>
                      <a:pPr algn="just"/>
                      <a:r>
                        <a:rPr lang="pt-BR" sz="2350" b="1" kern="1200" dirty="0">
                          <a:solidFill>
                            <a:schemeClr val="tx1"/>
                          </a:solidFill>
                          <a:effectLst/>
                          <a:latin typeface="Arial Narrow" panose="020B0606020202030204" pitchFamily="34" charset="0"/>
                          <a:ea typeface="+mn-ea"/>
                          <a:cs typeface="+mn-cs"/>
                        </a:rPr>
                        <a:t>Argumento: </a:t>
                      </a:r>
                      <a:r>
                        <a:rPr lang="pt-BR" sz="2350" b="0" kern="1200" dirty="0">
                          <a:solidFill>
                            <a:schemeClr val="tx1"/>
                          </a:solidFill>
                          <a:effectLst/>
                          <a:latin typeface="Arial Narrow" panose="020B0606020202030204" pitchFamily="34" charset="0"/>
                          <a:ea typeface="+mn-ea"/>
                          <a:cs typeface="+mn-cs"/>
                        </a:rPr>
                        <a:t>É a justificativa construída no texto para convencer o leitor a concordar com o ponto de vista defendido. Cada argumento deve responder a pergunta (Por quê?) em relação ao ponto de vista/ideia/opinião defendida e sustentar essa defesa. Para tanto, o autor da crônica argumentativa deve informar ao leitor quais os motivos que o levaram a tomar um determinado posicionamento e, assim, evitar razões superficiais, ou sem sustentação.</a:t>
                      </a:r>
                    </a:p>
                    <a:p>
                      <a:pPr algn="just"/>
                      <a:r>
                        <a:rPr lang="pt-BR" sz="2350" b="1" kern="1200" dirty="0">
                          <a:solidFill>
                            <a:schemeClr val="tx1"/>
                          </a:solidFill>
                          <a:effectLst/>
                          <a:latin typeface="Arial Narrow" panose="020B0606020202030204" pitchFamily="34" charset="0"/>
                          <a:ea typeface="+mn-ea"/>
                          <a:cs typeface="+mn-cs"/>
                        </a:rPr>
                        <a:t>Alguns Tipos de Argumentos: </a:t>
                      </a:r>
                      <a:r>
                        <a:rPr lang="pt-BR" sz="2350" b="0" kern="1200" dirty="0">
                          <a:solidFill>
                            <a:schemeClr val="tx1"/>
                          </a:solidFill>
                          <a:effectLst/>
                          <a:latin typeface="Arial Narrow" panose="020B0606020202030204" pitchFamily="34" charset="0"/>
                          <a:ea typeface="+mn-ea"/>
                          <a:cs typeface="+mn-cs"/>
                        </a:rPr>
                        <a:t>Argumento de Exemplificação / Autoridade / Causa e Consequência / Evidência / Analogia Histórica / Senso Comum e outros.</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rgbClr val="EE8640"/>
                      </a:solidFill>
                      <a:prstDash val="solid"/>
                      <a:round/>
                      <a:headEnd type="none" w="med" len="med"/>
                      <a:tailEnd type="none" w="med" len="med"/>
                    </a:lnL>
                    <a:lnR w="38100" cap="flat" cmpd="sng" algn="ctr">
                      <a:solidFill>
                        <a:srgbClr val="EE8640"/>
                      </a:solidFill>
                      <a:prstDash val="solid"/>
                      <a:round/>
                      <a:headEnd type="none" w="med" len="med"/>
                      <a:tailEnd type="none" w="med" len="med"/>
                    </a:lnR>
                    <a:lnT w="38100" cap="flat" cmpd="sng" algn="ctr">
                      <a:solidFill>
                        <a:srgbClr val="EE8640"/>
                      </a:solidFill>
                      <a:prstDash val="solid"/>
                      <a:round/>
                      <a:headEnd type="none" w="med" len="med"/>
                      <a:tailEnd type="none" w="med" len="med"/>
                    </a:lnT>
                    <a:lnB w="38100" cap="flat" cmpd="sng" algn="ctr">
                      <a:solidFill>
                        <a:srgbClr val="EE864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853738832"/>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E2FC3BC8-3EDE-B386-3F37-8D1762995E17}"/>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9624" y="685692"/>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029000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D0A8F5A-8FBB-D30E-B4F6-0C439F371850}"/>
              </a:ext>
            </a:extLst>
          </p:cNvPr>
          <p:cNvSpPr txBox="1"/>
          <p:nvPr/>
        </p:nvSpPr>
        <p:spPr>
          <a:xfrm>
            <a:off x="345141" y="1017769"/>
            <a:ext cx="11501718" cy="3854773"/>
          </a:xfrm>
          <a:prstGeom prst="rect">
            <a:avLst/>
          </a:prstGeom>
          <a:noFill/>
        </p:spPr>
        <p:txBody>
          <a:bodyPr wrap="square">
            <a:spAutoFit/>
          </a:bodyPr>
          <a:lstStyle/>
          <a:p>
            <a:pPr algn="just">
              <a:lnSpc>
                <a:spcPct val="114000"/>
              </a:lnSpc>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4.  </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Na crônica argumentativa, o cronista defende sua opinião por meio de argumentos apresentados de forma leve e criativa, geralmente, utilizando exemplos e situações do cotidiano. Retire do texto, trechos que exemplifiquem esses argumentos.</a:t>
            </a: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5.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Na crônica argumentativa, os argumentos são as razões que o cronista usa para defender um ponto de vista sobre um tema do cotidiano. Os argumentos são a base do texto, buscando convencer o leitor por meio de estratégias como exemplificação, comparação, autoridade, causa e consequência e raciocínio lógico. A argumentação pode ser desenvolvida de forma subjetiva e informal, muitas vezes usando humor e ironia. Retire do texto alguns argumentos e identifique-os.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93254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CCB84AE-FE02-EFEE-B91B-FEF51BEA16CC}"/>
              </a:ext>
            </a:extLst>
          </p:cNvPr>
          <p:cNvSpPr txBox="1"/>
          <p:nvPr/>
        </p:nvSpPr>
        <p:spPr>
          <a:xfrm>
            <a:off x="318247" y="856952"/>
            <a:ext cx="11555506" cy="5350760"/>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6.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Leia o trecho “Os ônibus são uma verdadeira piada.” O autor utiliza esse argumento para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criticar, por meio da ironia, a falta de acessibilidade dos ônibus para atender às pessoas com deficiência.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(B) demonstrar que os ônibus são uma forma divertida de transporte para as pessoas com deficiência.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(C) apresentar uma informação positiva sobre a acessibilidade dos transportes públicos.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(D) comparar os ônibus brasileiros com outros meios de transporte mais modernos.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solidFill>
                  <a:srgbClr val="FF0000"/>
                </a:solidFill>
                <a:effectLst/>
                <a:latin typeface="Arial Narrow" panose="020B0606020202030204" pitchFamily="34" charset="0"/>
                <a:ea typeface="Calibri" panose="020F0502020204030204" pitchFamily="34" charset="0"/>
                <a:cs typeface="Arial" panose="020B0604020202020204" pitchFamily="34"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Calibri" panose="020F0502020204030204" pitchFamily="34" charset="0"/>
                <a:cs typeface="Arial" panose="020B0604020202020204" pitchFamily="34" charset="0"/>
              </a:rPr>
              <a:t>7. </a:t>
            </a:r>
            <a:r>
              <a:rPr lang="pt-BR" sz="2400" kern="100" dirty="0">
                <a:effectLst/>
                <a:latin typeface="Arial Narrow" panose="020B0606020202030204" pitchFamily="34" charset="0"/>
                <a:ea typeface="Calibri" panose="020F0502020204030204" pitchFamily="34" charset="0"/>
                <a:cs typeface="Arial" panose="020B0604020202020204" pitchFamily="34" charset="0"/>
              </a:rPr>
              <a:t>A linguagem na crônica argumentativa é híbrida, mesclando o estilo jornalístico com o literário, sendo clara, simples e direta, muitas vezes coloquial, usando ironia, humor e crítica para persuadir o leitor a refletir sobre um tema, com subjetividade e poucas personagens, de forma envolvente. Cite o que se pede: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Arial" panose="020B0604020202020204" pitchFamily="34" charset="0"/>
              </a:rPr>
              <a:t>a) Um trecho com exemplo que predomina a linguagem informal/coloquial.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3701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E0F23BA-5DF4-0373-4441-7FD8775C09A9}"/>
              </a:ext>
            </a:extLst>
          </p:cNvPr>
          <p:cNvGraphicFramePr>
            <a:graphicFrameLocks noGrp="1"/>
          </p:cNvGraphicFramePr>
          <p:nvPr>
            <p:extLst>
              <p:ext uri="{D42A27DB-BD31-4B8C-83A1-F6EECF244321}">
                <p14:modId xmlns:p14="http://schemas.microsoft.com/office/powerpoint/2010/main" val="1931999200"/>
              </p:ext>
            </p:extLst>
          </p:nvPr>
        </p:nvGraphicFramePr>
        <p:xfrm>
          <a:off x="304800" y="1479611"/>
          <a:ext cx="11537576" cy="5013960"/>
        </p:xfrm>
        <a:graphic>
          <a:graphicData uri="http://schemas.openxmlformats.org/drawingml/2006/table">
            <a:tbl>
              <a:tblPr firstRow="1" firstCol="1" bandRow="1">
                <a:tableStyleId>{5C22544A-7EE6-4342-B048-85BDC9FD1C3A}</a:tableStyleId>
              </a:tblPr>
              <a:tblGrid>
                <a:gridCol w="11537576">
                  <a:extLst>
                    <a:ext uri="{9D8B030D-6E8A-4147-A177-3AD203B41FA5}">
                      <a16:colId xmlns:a16="http://schemas.microsoft.com/office/drawing/2014/main" val="2690519307"/>
                    </a:ext>
                  </a:extLst>
                </a:gridCol>
              </a:tblGrid>
              <a:tr h="0">
                <a:tc>
                  <a:txBody>
                    <a:bodyPr/>
                    <a:lstStyle/>
                    <a:p>
                      <a:pPr algn="ctr"/>
                      <a:r>
                        <a:rPr lang="pt-BR" sz="2350" b="1" kern="1200" dirty="0">
                          <a:solidFill>
                            <a:schemeClr val="tx1"/>
                          </a:solidFill>
                          <a:effectLst/>
                          <a:latin typeface="Arial Narrow" panose="020B0606020202030204" pitchFamily="34" charset="0"/>
                          <a:ea typeface="+mn-ea"/>
                          <a:cs typeface="+mn-cs"/>
                        </a:rPr>
                        <a:t>A importância da retórica nas crônicas argumentativas </a:t>
                      </a:r>
                    </a:p>
                    <a:p>
                      <a:pPr marL="0" indent="538163" algn="just"/>
                      <a:r>
                        <a:rPr lang="pt-BR" sz="2350" b="0" kern="1200" dirty="0">
                          <a:solidFill>
                            <a:schemeClr val="tx1"/>
                          </a:solidFill>
                          <a:effectLst/>
                          <a:latin typeface="Arial Narrow" panose="020B0606020202030204" pitchFamily="34" charset="0"/>
                          <a:ea typeface="+mn-ea"/>
                          <a:cs typeface="+mn-cs"/>
                        </a:rPr>
                        <a:t>A </a:t>
                      </a:r>
                      <a:r>
                        <a:rPr lang="pt-BR" sz="2350" b="1" kern="1200" dirty="0">
                          <a:solidFill>
                            <a:schemeClr val="tx1"/>
                          </a:solidFill>
                          <a:effectLst/>
                          <a:latin typeface="Arial Narrow" panose="020B0606020202030204" pitchFamily="34" charset="0"/>
                          <a:ea typeface="+mn-ea"/>
                          <a:cs typeface="+mn-cs"/>
                        </a:rPr>
                        <a:t>retórica é a arte de usar a linguagem para persuadir e convencer</a:t>
                      </a:r>
                      <a:r>
                        <a:rPr lang="pt-BR" sz="2350" b="0" kern="1200" dirty="0">
                          <a:solidFill>
                            <a:schemeClr val="tx1"/>
                          </a:solidFill>
                          <a:effectLst/>
                          <a:latin typeface="Arial Narrow" panose="020B0606020202030204" pitchFamily="34" charset="0"/>
                          <a:ea typeface="+mn-ea"/>
                          <a:cs typeface="+mn-cs"/>
                        </a:rPr>
                        <a:t>. Nas crônicas argumentativas, ela funciona como o principal mecanismo para </a:t>
                      </a:r>
                      <a:r>
                        <a:rPr lang="pt-BR" sz="2350" b="1" kern="1200" dirty="0">
                          <a:solidFill>
                            <a:schemeClr val="tx1"/>
                          </a:solidFill>
                          <a:effectLst/>
                          <a:latin typeface="Arial Narrow" panose="020B0606020202030204" pitchFamily="34" charset="0"/>
                          <a:ea typeface="+mn-ea"/>
                          <a:cs typeface="+mn-cs"/>
                        </a:rPr>
                        <a:t>transformar fatos simples do cotidiano em reflexões críticas profundas</a:t>
                      </a:r>
                      <a:r>
                        <a:rPr lang="pt-BR" sz="2350" b="0" kern="1200" dirty="0">
                          <a:solidFill>
                            <a:schemeClr val="tx1"/>
                          </a:solidFill>
                          <a:effectLst/>
                          <a:latin typeface="Arial Narrow" panose="020B0606020202030204" pitchFamily="34" charset="0"/>
                          <a:ea typeface="+mn-ea"/>
                          <a:cs typeface="+mn-cs"/>
                        </a:rPr>
                        <a:t>, capturando a atenção do leitor e influenciando seu ponto de vista de forma leve, direta e marcante</a:t>
                      </a:r>
                    </a:p>
                    <a:p>
                      <a:pPr algn="just"/>
                      <a:r>
                        <a:rPr lang="pt-BR" sz="2350" b="1" kern="1200" dirty="0">
                          <a:solidFill>
                            <a:schemeClr val="tx1"/>
                          </a:solidFill>
                          <a:effectLst/>
                          <a:latin typeface="Arial Narrow" panose="020B0606020202030204" pitchFamily="34" charset="0"/>
                          <a:ea typeface="+mn-ea"/>
                          <a:cs typeface="+mn-cs"/>
                        </a:rPr>
                        <a:t>Principais Recursos Retóricos e Estilísticos</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Ironia: </a:t>
                      </a:r>
                      <a:r>
                        <a:rPr lang="pt-BR" sz="2350" b="0" kern="1200" dirty="0">
                          <a:solidFill>
                            <a:schemeClr val="tx1"/>
                          </a:solidFill>
                          <a:effectLst/>
                          <a:latin typeface="Arial Narrow" panose="020B0606020202030204" pitchFamily="34" charset="0"/>
                          <a:ea typeface="+mn-ea"/>
                          <a:cs typeface="+mn-cs"/>
                        </a:rPr>
                        <a:t>Uso de palavras com sentido oposto ao real para expor contradições e criticar comportamentos sociais de forma sutil.</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Humor e Sarcasmo: </a:t>
                      </a:r>
                      <a:r>
                        <a:rPr lang="pt-BR" sz="2350" b="0" kern="1200" dirty="0">
                          <a:solidFill>
                            <a:schemeClr val="tx1"/>
                          </a:solidFill>
                          <a:effectLst/>
                          <a:latin typeface="Arial Narrow" panose="020B0606020202030204" pitchFamily="34" charset="0"/>
                          <a:ea typeface="+mn-ea"/>
                          <a:cs typeface="+mn-cs"/>
                        </a:rPr>
                        <a:t>Toques de leveza, comicidade ou acidez para tratar de temas sérios ou delicados sem perder o tom informal.</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Exemplificação Cotidiana: </a:t>
                      </a:r>
                      <a:r>
                        <a:rPr lang="pt-BR" sz="2350" b="0" kern="1200" dirty="0">
                          <a:solidFill>
                            <a:schemeClr val="tx1"/>
                          </a:solidFill>
                          <a:effectLst/>
                          <a:latin typeface="Arial Narrow" panose="020B0606020202030204" pitchFamily="34" charset="0"/>
                          <a:ea typeface="+mn-ea"/>
                          <a:cs typeface="+mn-cs"/>
                        </a:rPr>
                        <a:t>Citação de pequenas cenas reais, conversas ou fatos corriqueiros para dar base concreta à ideia defendida.</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Linguagem Simples e Direta: </a:t>
                      </a:r>
                      <a:r>
                        <a:rPr lang="pt-BR" sz="2350" b="0" kern="1200" dirty="0">
                          <a:solidFill>
                            <a:schemeClr val="tx1"/>
                          </a:solidFill>
                          <a:effectLst/>
                          <a:latin typeface="Arial Narrow" panose="020B0606020202030204" pitchFamily="34" charset="0"/>
                          <a:ea typeface="+mn-ea"/>
                          <a:cs typeface="+mn-cs"/>
                        </a:rPr>
                        <a:t>Uso de vocabulário acessível, coloquial e sem termos rebuscados, aproximando o autor do leitor.</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rgbClr val="EE8640"/>
                      </a:solidFill>
                      <a:prstDash val="solid"/>
                      <a:round/>
                      <a:headEnd type="none" w="med" len="med"/>
                      <a:tailEnd type="none" w="med" len="med"/>
                    </a:lnL>
                    <a:lnR w="38100" cap="flat" cmpd="sng" algn="ctr">
                      <a:solidFill>
                        <a:srgbClr val="EE8640"/>
                      </a:solidFill>
                      <a:prstDash val="solid"/>
                      <a:round/>
                      <a:headEnd type="none" w="med" len="med"/>
                      <a:tailEnd type="none" w="med" len="med"/>
                    </a:lnR>
                    <a:lnT w="38100" cap="flat" cmpd="sng" algn="ctr">
                      <a:solidFill>
                        <a:srgbClr val="EE8640"/>
                      </a:solidFill>
                      <a:prstDash val="solid"/>
                      <a:round/>
                      <a:headEnd type="none" w="med" len="med"/>
                      <a:tailEnd type="none" w="med" len="med"/>
                    </a:lnT>
                    <a:lnB w="38100" cap="flat" cmpd="sng" algn="ctr">
                      <a:solidFill>
                        <a:srgbClr val="EE864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853738832"/>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E2FC3BC8-3EDE-B386-3F37-8D1762995E17}"/>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9624" y="576128"/>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423295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79274C6-594D-4683-35B6-AAC39190C016}"/>
              </a:ext>
            </a:extLst>
          </p:cNvPr>
          <p:cNvSpPr txBox="1"/>
          <p:nvPr/>
        </p:nvSpPr>
        <p:spPr>
          <a:xfrm>
            <a:off x="322729" y="796302"/>
            <a:ext cx="11537577" cy="6001643"/>
          </a:xfrm>
          <a:prstGeom prst="rect">
            <a:avLst/>
          </a:prstGeom>
          <a:noFill/>
        </p:spPr>
        <p:txBody>
          <a:bodyPr wrap="square">
            <a:spAutoFit/>
          </a:bodyPr>
          <a:lstStyle/>
          <a:p>
            <a:pPr algn="just"/>
            <a:r>
              <a:rPr lang="pt-BR" sz="2350" b="1" kern="0" dirty="0">
                <a:effectLst/>
                <a:latin typeface="Arial Narrow" panose="020B0606020202030204" pitchFamily="34" charset="0"/>
                <a:ea typeface="Times New Roman" panose="02020603050405020304" pitchFamily="18" charset="0"/>
                <a:cs typeface="Times New Roman" panose="02020603050405020304" pitchFamily="18" charset="0"/>
              </a:rPr>
              <a:t>8. </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Na</a:t>
            </a:r>
            <a:r>
              <a:rPr lang="pt-BR" sz="235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crônica “O descaso com os deficientes”, a retórica é utilizada para denunciar a falta de acessibilidade e provocar no leitor uma reflexão crítica sobre a maneira como a sociedade trata as pessoas com deficiência.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Desse modo,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elementos retóricos nessa crônica transformam o leitor de um mero espectador em um participante ativo na discussão proposta pela cronista. Assim, eles servem como recursos estilísticos que incluem: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t>
            </a: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Ironia</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para criticar as condições oferecidas às pessoas com deficiência, como “os ônibus são uma verdadeira piada”.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A </a:t>
            </a: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enumeração</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dos problemas do metrô contribui para fortalecer a argumentação, pois apresenta exemplos concretos que sustentam a crítica do autor, como no exemplo “as escadas rolantes são estreitas, as catracas são incômodas, os guichês são altos”.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Em </a:t>
            </a: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“uma escada que mais parece pista de treinamento para alpinistas”</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o autor estabelece uma comparação para destacar a dificuldade de acesso aos ônibus.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Em </a:t>
            </a: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“encontrar os equipamentos necessários para adaptá-las é uma verdadeira guerra”</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palavra “guerra” é empregada em sentido figurado para intensificar a ideia de dificuldade.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expressão </a:t>
            </a: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“que mais parece pista de treinamento para alpinistas”</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produz uma imagem que ajuda o leitor a compreender a dificuldade enfrentada por quem precisa utilizar os ônibus.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51419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257382B-978A-BBDF-2C6B-FDDB6C13EE6C}"/>
              </a:ext>
            </a:extLst>
          </p:cNvPr>
          <p:cNvSpPr txBox="1"/>
          <p:nvPr/>
        </p:nvSpPr>
        <p:spPr>
          <a:xfrm>
            <a:off x="331694" y="857105"/>
            <a:ext cx="11501718" cy="3433761"/>
          </a:xfrm>
          <a:prstGeom prst="rect">
            <a:avLst/>
          </a:prstGeom>
          <a:noFill/>
        </p:spPr>
        <p:txBody>
          <a:bodyPr wrap="square">
            <a:spAutoFit/>
          </a:bodyPr>
          <a:lstStyle/>
          <a:p>
            <a:pPr algn="just">
              <a:lnSpc>
                <a:spcPct val="114000"/>
              </a:lnSpc>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9.</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No texto, o autor afirma que os lugares reservados nos ônibus são </a:t>
            </a: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b="1" u="sng" kern="0" dirty="0">
                <a:effectLst/>
                <a:latin typeface="Arial Narrow" panose="020B0606020202030204" pitchFamily="34" charset="0"/>
                <a:ea typeface="Times New Roman" panose="02020603050405020304" pitchFamily="18" charset="0"/>
                <a:cs typeface="Times New Roman" panose="02020603050405020304" pitchFamily="18" charset="0"/>
              </a:rPr>
              <a:t>justamente os mais inacessíveis</a:t>
            </a: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Qual é o efeito dessa afirmação na argumentação da crônica?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10.</a:t>
            </a: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 Os recursos da retórica foram utilizados na crônica para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(A) produzir humor sem estabelecer uma crítica social.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(B) apresentar informações neutras sobre os serviços públicos brasileiros.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(C) narrar uma experiência pessoal vivida pelo autor no transporte público.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0" dirty="0">
                <a:effectLst/>
                <a:latin typeface="Arial Narrow" panose="020B0606020202030204" pitchFamily="34" charset="0"/>
                <a:ea typeface="Times New Roman" panose="02020603050405020304" pitchFamily="18" charset="0"/>
                <a:cs typeface="Times New Roman" panose="02020603050405020304" pitchFamily="18" charset="0"/>
              </a:rPr>
              <a:t>(D) intensificar a crítica do autor à falta de acessibilidade e provocar a reflexão do leitor.</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3039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E0F23BA-5DF4-0373-4441-7FD8775C09A9}"/>
              </a:ext>
            </a:extLst>
          </p:cNvPr>
          <p:cNvGraphicFramePr>
            <a:graphicFrameLocks noGrp="1"/>
          </p:cNvGraphicFramePr>
          <p:nvPr>
            <p:extLst>
              <p:ext uri="{D42A27DB-BD31-4B8C-83A1-F6EECF244321}">
                <p14:modId xmlns:p14="http://schemas.microsoft.com/office/powerpoint/2010/main" val="3337563220"/>
              </p:ext>
            </p:extLst>
          </p:nvPr>
        </p:nvGraphicFramePr>
        <p:xfrm>
          <a:off x="304800" y="1479611"/>
          <a:ext cx="11537576" cy="5013960"/>
        </p:xfrm>
        <a:graphic>
          <a:graphicData uri="http://schemas.openxmlformats.org/drawingml/2006/table">
            <a:tbl>
              <a:tblPr firstRow="1" firstCol="1" bandRow="1">
                <a:tableStyleId>{5C22544A-7EE6-4342-B048-85BDC9FD1C3A}</a:tableStyleId>
              </a:tblPr>
              <a:tblGrid>
                <a:gridCol w="11537576">
                  <a:extLst>
                    <a:ext uri="{9D8B030D-6E8A-4147-A177-3AD203B41FA5}">
                      <a16:colId xmlns:a16="http://schemas.microsoft.com/office/drawing/2014/main" val="2690519307"/>
                    </a:ext>
                  </a:extLst>
                </a:gridCol>
              </a:tblGrid>
              <a:tr h="0">
                <a:tc>
                  <a:txBody>
                    <a:bodyPr/>
                    <a:lstStyle/>
                    <a:p>
                      <a:pPr algn="ctr"/>
                      <a:r>
                        <a:rPr lang="pt-BR" sz="2350" b="1" kern="1200" dirty="0">
                          <a:solidFill>
                            <a:schemeClr val="tx1"/>
                          </a:solidFill>
                          <a:effectLst/>
                          <a:latin typeface="Arial Narrow" panose="020B0606020202030204" pitchFamily="34" charset="0"/>
                          <a:ea typeface="+mn-ea"/>
                          <a:cs typeface="+mn-cs"/>
                        </a:rPr>
                        <a:t>O uso dos elementos articuladores</a:t>
                      </a:r>
                    </a:p>
                    <a:p>
                      <a:pPr marL="0" indent="538163" algn="just"/>
                      <a:r>
                        <a:rPr lang="pt-BR" sz="2350" b="0" kern="1200" dirty="0">
                          <a:solidFill>
                            <a:schemeClr val="tx1"/>
                          </a:solidFill>
                          <a:effectLst/>
                          <a:latin typeface="Arial Narrow" panose="020B0606020202030204" pitchFamily="34" charset="0"/>
                          <a:ea typeface="+mn-ea"/>
                          <a:cs typeface="+mn-cs"/>
                        </a:rPr>
                        <a:t>Os</a:t>
                      </a:r>
                      <a:r>
                        <a:rPr lang="pt-BR" sz="2350" b="1" kern="1200" dirty="0">
                          <a:solidFill>
                            <a:schemeClr val="tx1"/>
                          </a:solidFill>
                          <a:effectLst/>
                          <a:latin typeface="Arial Narrow" panose="020B0606020202030204" pitchFamily="34" charset="0"/>
                          <a:ea typeface="+mn-ea"/>
                          <a:cs typeface="+mn-cs"/>
                        </a:rPr>
                        <a:t> elementos articuladores (ou conectivos) </a:t>
                      </a:r>
                      <a:r>
                        <a:rPr lang="pt-BR" sz="2350" b="0" kern="1200" dirty="0">
                          <a:solidFill>
                            <a:schemeClr val="tx1"/>
                          </a:solidFill>
                          <a:effectLst/>
                          <a:latin typeface="Arial Narrow" panose="020B0606020202030204" pitchFamily="34" charset="0"/>
                          <a:ea typeface="+mn-ea"/>
                          <a:cs typeface="+mn-cs"/>
                        </a:rPr>
                        <a:t>desempenham um papel essencial na crônica argumentativa, pois são as palavras e expressões que garantem a coesão textual e a progressão lógica das ideias. Eles conectam frases e parágrafos, estabelecendo relações de sentido (como causa, consequência, oposição, adição, finalidade), e orientam o leitor no entendimento do ponto de vista defendido pelo autor. </a:t>
                      </a:r>
                    </a:p>
                    <a:p>
                      <a:pPr algn="just"/>
                      <a:r>
                        <a:rPr lang="pt-BR" sz="2350" b="1" kern="1200" dirty="0">
                          <a:solidFill>
                            <a:schemeClr val="tx1"/>
                          </a:solidFill>
                          <a:effectLst/>
                          <a:latin typeface="Arial Narrow" panose="020B0606020202030204" pitchFamily="34" charset="0"/>
                          <a:ea typeface="+mn-ea"/>
                          <a:cs typeface="+mn-cs"/>
                        </a:rPr>
                        <a:t>Esses elementos permitem ao cronista: </a:t>
                      </a:r>
                    </a:p>
                    <a:p>
                      <a:pPr algn="just"/>
                      <a:r>
                        <a:rPr lang="pt-BR" sz="2350" b="1" kern="1200" dirty="0">
                          <a:solidFill>
                            <a:schemeClr val="tx1"/>
                          </a:solidFill>
                          <a:effectLst/>
                          <a:latin typeface="Arial Narrow" panose="020B0606020202030204" pitchFamily="34" charset="0"/>
                          <a:ea typeface="+mn-ea"/>
                          <a:cs typeface="+mn-cs"/>
                        </a:rPr>
                        <a:t>Introduzir a tese (ponto de vista): </a:t>
                      </a:r>
                      <a:r>
                        <a:rPr lang="pt-BR" sz="2350" b="0" kern="1200" dirty="0">
                          <a:solidFill>
                            <a:schemeClr val="tx1"/>
                          </a:solidFill>
                          <a:effectLst/>
                          <a:latin typeface="Arial Narrow" panose="020B0606020202030204" pitchFamily="34" charset="0"/>
                          <a:ea typeface="+mn-ea"/>
                          <a:cs typeface="+mn-cs"/>
                        </a:rPr>
                        <a:t>“</a:t>
                      </a:r>
                      <a:r>
                        <a:rPr lang="pt-BR" sz="2350" b="0" i="1" kern="1200" dirty="0">
                          <a:solidFill>
                            <a:schemeClr val="tx1"/>
                          </a:solidFill>
                          <a:effectLst/>
                          <a:latin typeface="Arial Narrow" panose="020B0606020202030204" pitchFamily="34" charset="0"/>
                          <a:ea typeface="+mn-ea"/>
                          <a:cs typeface="+mn-cs"/>
                        </a:rPr>
                        <a:t>É indubitável que..</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Na minha opinião..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Observa-se que..</a:t>
                      </a:r>
                      <a:r>
                        <a:rPr lang="pt-BR" sz="2350" b="0" kern="1200" dirty="0">
                          <a:solidFill>
                            <a:schemeClr val="tx1"/>
                          </a:solidFill>
                          <a:effectLst/>
                          <a:latin typeface="Arial Narrow" panose="020B0606020202030204" pitchFamily="34" charset="0"/>
                          <a:ea typeface="+mn-ea"/>
                          <a:cs typeface="+mn-cs"/>
                        </a:rPr>
                        <a:t>.”.  </a:t>
                      </a:r>
                    </a:p>
                    <a:p>
                      <a:pPr algn="just"/>
                      <a:r>
                        <a:rPr lang="pt-BR" sz="2350" b="1" kern="1200" dirty="0">
                          <a:solidFill>
                            <a:schemeClr val="tx1"/>
                          </a:solidFill>
                          <a:effectLst/>
                          <a:latin typeface="Arial Narrow" panose="020B0606020202030204" pitchFamily="34" charset="0"/>
                          <a:ea typeface="+mn-ea"/>
                          <a:cs typeface="+mn-cs"/>
                        </a:rPr>
                        <a:t>Adicionar argumentos: </a:t>
                      </a:r>
                      <a:r>
                        <a:rPr lang="pt-BR" sz="2350" b="0" kern="1200" dirty="0">
                          <a:solidFill>
                            <a:schemeClr val="tx1"/>
                          </a:solidFill>
                          <a:effectLst/>
                          <a:latin typeface="Arial Narrow" panose="020B0606020202030204" pitchFamily="34" charset="0"/>
                          <a:ea typeface="+mn-ea"/>
                          <a:cs typeface="+mn-cs"/>
                        </a:rPr>
                        <a:t>“</a:t>
                      </a:r>
                      <a:r>
                        <a:rPr lang="pt-BR" sz="2350" b="0" i="1" kern="1200" dirty="0">
                          <a:solidFill>
                            <a:schemeClr val="tx1"/>
                          </a:solidFill>
                          <a:effectLst/>
                          <a:latin typeface="Arial Narrow" panose="020B0606020202030204" pitchFamily="34" charset="0"/>
                          <a:ea typeface="+mn-ea"/>
                          <a:cs typeface="+mn-cs"/>
                        </a:rPr>
                        <a:t>Além disso..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Outro fator importante é...</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Somado a isso..</a:t>
                      </a:r>
                      <a:r>
                        <a:rPr lang="pt-BR" sz="2350" b="0" kern="1200" dirty="0">
                          <a:solidFill>
                            <a:schemeClr val="tx1"/>
                          </a:solidFill>
                          <a:effectLst/>
                          <a:latin typeface="Arial Narrow" panose="020B0606020202030204" pitchFamily="34" charset="0"/>
                          <a:ea typeface="+mn-ea"/>
                          <a:cs typeface="+mn-cs"/>
                        </a:rPr>
                        <a:t>.”. </a:t>
                      </a:r>
                    </a:p>
                    <a:p>
                      <a:pPr algn="just"/>
                      <a:r>
                        <a:rPr lang="pt-BR" sz="2350" b="1" kern="1200" dirty="0">
                          <a:solidFill>
                            <a:schemeClr val="tx1"/>
                          </a:solidFill>
                          <a:effectLst/>
                          <a:latin typeface="Arial Narrow" panose="020B0606020202030204" pitchFamily="34" charset="0"/>
                          <a:ea typeface="+mn-ea"/>
                          <a:cs typeface="+mn-cs"/>
                        </a:rPr>
                        <a:t>Opor ideias (contra-argumentação): </a:t>
                      </a:r>
                      <a:r>
                        <a:rPr lang="pt-BR" sz="2350" b="0" kern="1200" dirty="0">
                          <a:solidFill>
                            <a:schemeClr val="tx1"/>
                          </a:solidFill>
                          <a:effectLst/>
                          <a:latin typeface="Arial Narrow" panose="020B0606020202030204" pitchFamily="34" charset="0"/>
                          <a:ea typeface="+mn-ea"/>
                          <a:cs typeface="+mn-cs"/>
                        </a:rPr>
                        <a:t>“</a:t>
                      </a:r>
                      <a:r>
                        <a:rPr lang="pt-BR" sz="2350" b="0" i="1" kern="1200" dirty="0">
                          <a:solidFill>
                            <a:schemeClr val="tx1"/>
                          </a:solidFill>
                          <a:effectLst/>
                          <a:latin typeface="Arial Narrow" panose="020B0606020202030204" pitchFamily="34" charset="0"/>
                          <a:ea typeface="+mn-ea"/>
                          <a:cs typeface="+mn-cs"/>
                        </a:rPr>
                        <a:t>No entanto..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Porém...</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Todavia...</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Apesar de ..</a:t>
                      </a:r>
                      <a:r>
                        <a:rPr lang="pt-BR" sz="2350" b="0" kern="1200" dirty="0">
                          <a:solidFill>
                            <a:schemeClr val="tx1"/>
                          </a:solidFill>
                          <a:effectLst/>
                          <a:latin typeface="Arial Narrow" panose="020B0606020202030204" pitchFamily="34" charset="0"/>
                          <a:ea typeface="+mn-ea"/>
                          <a:cs typeface="+mn-cs"/>
                        </a:rPr>
                        <a:t>.”. </a:t>
                      </a:r>
                    </a:p>
                    <a:p>
                      <a:pPr algn="just"/>
                      <a:r>
                        <a:rPr lang="pt-BR" sz="2350" b="1" kern="1200" dirty="0">
                          <a:solidFill>
                            <a:schemeClr val="tx1"/>
                          </a:solidFill>
                          <a:effectLst/>
                          <a:latin typeface="Arial Narrow" panose="020B0606020202030204" pitchFamily="34" charset="0"/>
                          <a:ea typeface="+mn-ea"/>
                          <a:cs typeface="+mn-cs"/>
                        </a:rPr>
                        <a:t>Exemplificar ou detalhar: </a:t>
                      </a:r>
                      <a:r>
                        <a:rPr lang="pt-BR" sz="2350" b="0" kern="1200" dirty="0">
                          <a:solidFill>
                            <a:schemeClr val="tx1"/>
                          </a:solidFill>
                          <a:effectLst/>
                          <a:latin typeface="Arial Narrow" panose="020B0606020202030204" pitchFamily="34" charset="0"/>
                          <a:ea typeface="+mn-ea"/>
                          <a:cs typeface="+mn-cs"/>
                        </a:rPr>
                        <a:t>“</a:t>
                      </a:r>
                      <a:r>
                        <a:rPr lang="pt-BR" sz="2350" b="0" i="1" kern="1200" dirty="0">
                          <a:solidFill>
                            <a:schemeClr val="tx1"/>
                          </a:solidFill>
                          <a:effectLst/>
                          <a:latin typeface="Arial Narrow" panose="020B0606020202030204" pitchFamily="34" charset="0"/>
                          <a:ea typeface="+mn-ea"/>
                          <a:cs typeface="+mn-cs"/>
                        </a:rPr>
                        <a:t>Por exemplo...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Nesse sentido...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Isto é..</a:t>
                      </a:r>
                      <a:r>
                        <a:rPr lang="pt-BR" sz="2350" b="0" kern="1200" dirty="0">
                          <a:solidFill>
                            <a:schemeClr val="tx1"/>
                          </a:solidFill>
                          <a:effectLst/>
                          <a:latin typeface="Arial Narrow" panose="020B0606020202030204" pitchFamily="34" charset="0"/>
                          <a:ea typeface="+mn-ea"/>
                          <a:cs typeface="+mn-cs"/>
                        </a:rPr>
                        <a:t>.”. </a:t>
                      </a:r>
                    </a:p>
                    <a:p>
                      <a:pPr algn="just"/>
                      <a:r>
                        <a:rPr lang="pt-BR" sz="2350" b="1" kern="1200" dirty="0">
                          <a:solidFill>
                            <a:schemeClr val="tx1"/>
                          </a:solidFill>
                          <a:effectLst/>
                          <a:latin typeface="Arial Narrow" panose="020B0606020202030204" pitchFamily="34" charset="0"/>
                          <a:ea typeface="+mn-ea"/>
                          <a:cs typeface="+mn-cs"/>
                        </a:rPr>
                        <a:t>Estabelecer relações de causa e consequência: </a:t>
                      </a:r>
                      <a:r>
                        <a:rPr lang="pt-BR" sz="2350" b="0" kern="1200" dirty="0">
                          <a:solidFill>
                            <a:schemeClr val="tx1"/>
                          </a:solidFill>
                          <a:effectLst/>
                          <a:latin typeface="Arial Narrow" panose="020B0606020202030204" pitchFamily="34" charset="0"/>
                          <a:ea typeface="+mn-ea"/>
                          <a:cs typeface="+mn-cs"/>
                        </a:rPr>
                        <a:t>“</a:t>
                      </a:r>
                      <a:r>
                        <a:rPr lang="pt-BR" sz="2350" b="0" i="1" kern="1200" dirty="0">
                          <a:solidFill>
                            <a:schemeClr val="tx1"/>
                          </a:solidFill>
                          <a:effectLst/>
                          <a:latin typeface="Arial Narrow" panose="020B0606020202030204" pitchFamily="34" charset="0"/>
                          <a:ea typeface="+mn-ea"/>
                          <a:cs typeface="+mn-cs"/>
                        </a:rPr>
                        <a:t>Portanto..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Logo..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Em virtude de ..</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Consequentemente..</a:t>
                      </a:r>
                      <a:r>
                        <a:rPr lang="pt-BR" sz="2350" b="0" kern="1200" dirty="0">
                          <a:solidFill>
                            <a:schemeClr val="tx1"/>
                          </a:solidFill>
                          <a:effectLst/>
                          <a:latin typeface="Arial Narrow" panose="020B0606020202030204" pitchFamily="34" charset="0"/>
                          <a:ea typeface="+mn-ea"/>
                          <a:cs typeface="+mn-cs"/>
                        </a:rPr>
                        <a:t>.”. </a:t>
                      </a:r>
                    </a:p>
                    <a:p>
                      <a:pPr algn="just"/>
                      <a:r>
                        <a:rPr lang="pt-BR" sz="2350" b="1" kern="1200" dirty="0">
                          <a:solidFill>
                            <a:schemeClr val="tx1"/>
                          </a:solidFill>
                          <a:effectLst/>
                          <a:latin typeface="Arial Narrow" panose="020B0606020202030204" pitchFamily="34" charset="0"/>
                          <a:ea typeface="+mn-ea"/>
                          <a:cs typeface="+mn-cs"/>
                        </a:rPr>
                        <a:t>Concluir o raciocínio: </a:t>
                      </a:r>
                      <a:r>
                        <a:rPr lang="pt-BR" sz="2350" b="0" kern="1200" dirty="0">
                          <a:solidFill>
                            <a:schemeClr val="tx1"/>
                          </a:solidFill>
                          <a:effectLst/>
                          <a:latin typeface="Arial Narrow" panose="020B0606020202030204" pitchFamily="34" charset="0"/>
                          <a:ea typeface="+mn-ea"/>
                          <a:cs typeface="+mn-cs"/>
                        </a:rPr>
                        <a:t>“</a:t>
                      </a:r>
                      <a:r>
                        <a:rPr lang="pt-BR" sz="2350" b="0" i="1" kern="1200" dirty="0">
                          <a:solidFill>
                            <a:schemeClr val="tx1"/>
                          </a:solidFill>
                          <a:effectLst/>
                          <a:latin typeface="Arial Narrow" panose="020B0606020202030204" pitchFamily="34" charset="0"/>
                          <a:ea typeface="+mn-ea"/>
                          <a:cs typeface="+mn-cs"/>
                        </a:rPr>
                        <a:t>Em suma...</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Dessa forma...</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Portanto..</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Finalmente..</a:t>
                      </a:r>
                      <a:r>
                        <a:rPr lang="pt-BR" sz="2350" b="0" kern="1200" dirty="0">
                          <a:solidFill>
                            <a:schemeClr val="tx1"/>
                          </a:solidFill>
                          <a:effectLst/>
                          <a:latin typeface="Arial Narrow" panose="020B0606020202030204" pitchFamily="34" charset="0"/>
                          <a:ea typeface="+mn-ea"/>
                          <a:cs typeface="+mn-cs"/>
                        </a:rPr>
                        <a:t>.”.</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accent1">
                          <a:lumMod val="75000"/>
                        </a:schemeClr>
                      </a:solidFill>
                      <a:prstDash val="solid"/>
                      <a:round/>
                      <a:headEnd type="none" w="med" len="med"/>
                      <a:tailEnd type="none" w="med" len="med"/>
                    </a:lnL>
                    <a:lnR w="38100" cap="flat" cmpd="sng" algn="ctr">
                      <a:solidFill>
                        <a:schemeClr val="accent1">
                          <a:lumMod val="75000"/>
                        </a:schemeClr>
                      </a:solidFill>
                      <a:prstDash val="solid"/>
                      <a:round/>
                      <a:headEnd type="none" w="med" len="med"/>
                      <a:tailEnd type="none" w="med" len="med"/>
                    </a:lnR>
                    <a:lnT w="38100" cap="flat" cmpd="sng" algn="ctr">
                      <a:solidFill>
                        <a:schemeClr val="accent1">
                          <a:lumMod val="75000"/>
                        </a:schemeClr>
                      </a:solidFill>
                      <a:prstDash val="solid"/>
                      <a:round/>
                      <a:headEnd type="none" w="med" len="med"/>
                      <a:tailEnd type="none" w="med" len="med"/>
                    </a:lnT>
                    <a:lnB w="38100"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1853738832"/>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E2FC3BC8-3EDE-B386-3F37-8D1762995E17}"/>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9624" y="576128"/>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057091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6F65342-A520-E82D-9B6E-186A6639A192}"/>
              </a:ext>
            </a:extLst>
          </p:cNvPr>
          <p:cNvSpPr txBox="1"/>
          <p:nvPr/>
        </p:nvSpPr>
        <p:spPr>
          <a:xfrm>
            <a:off x="304799" y="804396"/>
            <a:ext cx="11564471" cy="5640006"/>
          </a:xfrm>
          <a:prstGeom prst="rect">
            <a:avLst/>
          </a:prstGeom>
          <a:noFill/>
        </p:spPr>
        <p:txBody>
          <a:bodyPr wrap="square">
            <a:spAutoFit/>
          </a:bodyPr>
          <a:lstStyle/>
          <a:p>
            <a:pPr algn="just"/>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Os conectivos são palavras ou expressões que conectam e interligam partes de um texto, como frases, orações ou parágrafos. Para facilitar a compreensão e a fluidez da leitura do texto, essas palavras ou expressões indicam as relações lógicas entre as ideias apresentadas. Dependendo da maneira como os conectivos gramaticais se relacionam entre as partes do texto, podem ser categorizados de diversas formas. Indique qual é a relação de sentido estabelecida pelos conectivos (elementos articuladores) destacados em cada trecho da crônica.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800" kern="100" dirty="0">
                <a:solidFill>
                  <a:srgbClr val="4472C4"/>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"Aqui,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ao contrário</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do que acontece no mundo dito civilizado, os deficientes são quase que permanentemente marginalizados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"As peças, </a:t>
            </a:r>
            <a:r>
              <a:rPr lang="pt-BR" sz="235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quando existem</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não estão disponíveis (...)."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Mas</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se as casas não estão aparelhadas, o que dizer dos serviços públicos!"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"Com portas pequenas (...), não há como uma cadeira de rodas passar por elas, e,</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se passar</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não há dentro do ônibus um único lugar (...)."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77949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776682"/>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909" y="1296953"/>
            <a:ext cx="5508000" cy="1175659"/>
          </a:xfrm>
          <a:prstGeom prst="rect">
            <a:avLst/>
          </a:prstGeom>
          <a:noFill/>
          <a:ln>
            <a:noFill/>
          </a:ln>
        </p:spPr>
      </p:pic>
      <p:graphicFrame>
        <p:nvGraphicFramePr>
          <p:cNvPr id="5" name="Tabela 4">
            <a:extLst>
              <a:ext uri="{FF2B5EF4-FFF2-40B4-BE49-F238E27FC236}">
                <a16:creationId xmlns:a16="http://schemas.microsoft.com/office/drawing/2014/main" id="{8F088526-DEBB-3A0F-8975-38E12BE5569A}"/>
              </a:ext>
            </a:extLst>
          </p:cNvPr>
          <p:cNvGraphicFramePr>
            <a:graphicFrameLocks noGrp="1"/>
          </p:cNvGraphicFramePr>
          <p:nvPr>
            <p:extLst>
              <p:ext uri="{D42A27DB-BD31-4B8C-83A1-F6EECF244321}">
                <p14:modId xmlns:p14="http://schemas.microsoft.com/office/powerpoint/2010/main" val="4027976882"/>
              </p:ext>
            </p:extLst>
          </p:nvPr>
        </p:nvGraphicFramePr>
        <p:xfrm>
          <a:off x="373346" y="2472612"/>
          <a:ext cx="11445305" cy="3977640"/>
        </p:xfrm>
        <a:graphic>
          <a:graphicData uri="http://schemas.openxmlformats.org/drawingml/2006/table">
            <a:tbl>
              <a:tblPr firstRow="1" bandRow="1">
                <a:tableStyleId>{5C22544A-7EE6-4342-B048-85BDC9FD1C3A}</a:tableStyleId>
              </a:tblPr>
              <a:tblGrid>
                <a:gridCol w="11445305">
                  <a:extLst>
                    <a:ext uri="{9D8B030D-6E8A-4147-A177-3AD203B41FA5}">
                      <a16:colId xmlns:a16="http://schemas.microsoft.com/office/drawing/2014/main" val="1817937020"/>
                    </a:ext>
                  </a:extLst>
                </a:gridCol>
              </a:tblGrid>
              <a:tr h="370840">
                <a:tc>
                  <a:txBody>
                    <a:bodyPr/>
                    <a:lstStyle/>
                    <a:p>
                      <a:r>
                        <a:rPr lang="pt-BR" sz="2400" b="1" kern="1200" dirty="0">
                          <a:solidFill>
                            <a:schemeClr val="tx1"/>
                          </a:solidFill>
                          <a:effectLst/>
                          <a:latin typeface="Arial Narrow" panose="020B0606020202030204" pitchFamily="34" charset="0"/>
                          <a:ea typeface="+mn-ea"/>
                          <a:cs typeface="+mn-cs"/>
                        </a:rPr>
                        <a:t>Etapa 3</a:t>
                      </a:r>
                    </a:p>
                    <a:p>
                      <a:pPr marL="0" marR="0" lvl="0" indent="0" algn="l" defTabSz="914400" rtl="0" eaLnBrk="1" fontAlgn="auto" latinLnBrk="0" hangingPunct="1">
                        <a:lnSpc>
                          <a:spcPct val="100000"/>
                        </a:lnSpc>
                        <a:spcBef>
                          <a:spcPts val="0"/>
                        </a:spcBef>
                        <a:spcAft>
                          <a:spcPts val="0"/>
                        </a:spcAft>
                        <a:buClrTx/>
                        <a:buSzTx/>
                        <a:buFontTx/>
                        <a:buNone/>
                        <a:tabLst/>
                        <a:defRPr/>
                      </a:pPr>
                      <a:r>
                        <a:rPr lang="pt-BR" sz="2400" b="1" kern="1200" dirty="0">
                          <a:solidFill>
                            <a:schemeClr val="tx1"/>
                          </a:solidFill>
                          <a:effectLst/>
                          <a:latin typeface="Arial Narrow" panose="020B0606020202030204" pitchFamily="34" charset="0"/>
                          <a:ea typeface="+mn-ea"/>
                          <a:cs typeface="+mn-cs"/>
                        </a:rPr>
                        <a:t>1. Vamos conversar?</a:t>
                      </a: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p>
                      <a:endParaRPr lang="pt-BR" sz="2300" b="0" dirty="0">
                        <a:solidFill>
                          <a:schemeClr val="tx1"/>
                        </a:solidFill>
                        <a:latin typeface="Arial Narrow" panose="020B0606020202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2042929"/>
                  </a:ext>
                </a:extLst>
              </a:tr>
            </a:tbl>
          </a:graphicData>
        </a:graphic>
      </p:graphicFrame>
      <p:sp>
        <p:nvSpPr>
          <p:cNvPr id="8" name="CaixaDeTexto 7">
            <a:extLst>
              <a:ext uri="{FF2B5EF4-FFF2-40B4-BE49-F238E27FC236}">
                <a16:creationId xmlns:a16="http://schemas.microsoft.com/office/drawing/2014/main" id="{EBB29F7F-8F90-866F-1FC2-9249AF903962}"/>
              </a:ext>
            </a:extLst>
          </p:cNvPr>
          <p:cNvSpPr txBox="1"/>
          <p:nvPr/>
        </p:nvSpPr>
        <p:spPr>
          <a:xfrm>
            <a:off x="373346" y="3312365"/>
            <a:ext cx="7489428" cy="2262158"/>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que você aprendeu sobre o gênero textual “crônica argumentativa”?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Você sabe que a crônica argumentativa pode apresentar a tipologia narrativa e argumentativa?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Você sabia que a crônica argumentativa busca expressar um ponto de vista reflexivo?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 de Texto 2">
            <a:extLst>
              <a:ext uri="{FF2B5EF4-FFF2-40B4-BE49-F238E27FC236}">
                <a16:creationId xmlns:a16="http://schemas.microsoft.com/office/drawing/2014/main" id="{ABACC60B-CCD7-D084-B196-7396D0EC5ADA}"/>
              </a:ext>
            </a:extLst>
          </p:cNvPr>
          <p:cNvSpPr txBox="1">
            <a:spLocks noChangeArrowheads="1"/>
          </p:cNvSpPr>
          <p:nvPr/>
        </p:nvSpPr>
        <p:spPr bwMode="auto">
          <a:xfrm>
            <a:off x="7983434" y="5077238"/>
            <a:ext cx="3714557" cy="292388"/>
          </a:xfrm>
          <a:prstGeom prst="rect">
            <a:avLst/>
          </a:prstGeom>
          <a:noFill/>
          <a:ln w="9525">
            <a:noFill/>
            <a:miter lim="800000"/>
            <a:headEnd/>
            <a:tailEnd/>
          </a:ln>
        </p:spPr>
        <p:txBody>
          <a:bodyPr rot="0" vert="horz" wrap="square" lIns="91440" tIns="45720" rIns="91440" bIns="45720" anchor="t" anchorCtr="0">
            <a:spAutoFit/>
          </a:bodyPr>
          <a:lstStyle/>
          <a:p>
            <a:pPr algn="r">
              <a:buNone/>
            </a:pP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Imagem criada por IA.</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pic>
        <p:nvPicPr>
          <p:cNvPr id="7" name="Imagem 6">
            <a:extLst>
              <a:ext uri="{FF2B5EF4-FFF2-40B4-BE49-F238E27FC236}">
                <a16:creationId xmlns:a16="http://schemas.microsoft.com/office/drawing/2014/main" id="{69BD7679-2057-1E2F-EEBA-EE51C2FC2EFC}"/>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83434" y="2556944"/>
            <a:ext cx="3714557" cy="2476777"/>
          </a:xfrm>
          <a:prstGeom prst="rect">
            <a:avLst/>
          </a:prstGeom>
          <a:noFill/>
          <a:ln>
            <a:noFill/>
          </a:ln>
        </p:spPr>
      </p:pic>
      <p:sp>
        <p:nvSpPr>
          <p:cNvPr id="12" name="CaixaDeTexto 11">
            <a:extLst>
              <a:ext uri="{FF2B5EF4-FFF2-40B4-BE49-F238E27FC236}">
                <a16:creationId xmlns:a16="http://schemas.microsoft.com/office/drawing/2014/main" id="{F81B3C62-E3E5-E0B0-2061-5BCF38E49C1B}"/>
              </a:ext>
            </a:extLst>
          </p:cNvPr>
          <p:cNvSpPr txBox="1"/>
          <p:nvPr/>
        </p:nvSpPr>
        <p:spPr>
          <a:xfrm>
            <a:off x="373346" y="5465670"/>
            <a:ext cx="11445304" cy="815608"/>
          </a:xfrm>
          <a:prstGeom prst="rect">
            <a:avLst/>
          </a:prstGeom>
          <a:noFill/>
        </p:spPr>
        <p:txBody>
          <a:bodyPr wrap="square">
            <a:spAutoFit/>
          </a:bodyPr>
          <a:lstStyle/>
          <a:p>
            <a:pPr algn="just"/>
            <a:r>
              <a:rPr lang="pt-BR" sz="2350" dirty="0">
                <a:effectLst/>
                <a:latin typeface="Arial Narrow" panose="020B0606020202030204" pitchFamily="34" charset="0"/>
                <a:ea typeface="Calibri" panose="020F0502020204030204" pitchFamily="34" charset="0"/>
                <a:cs typeface="Times New Roman" panose="02020603050405020304" pitchFamily="18" charset="0"/>
              </a:rPr>
              <a:t>- Você sabe que as temáticas que inspiram as crônicas argumentativas são os acontecimentos e situações do cotidiano?</a:t>
            </a:r>
            <a:endParaRPr lang="pt-BR" sz="2350" dirty="0"/>
          </a:p>
        </p:txBody>
      </p:sp>
    </p:spTree>
    <p:extLst>
      <p:ext uri="{BB962C8B-B14F-4D97-AF65-F5344CB8AC3E}">
        <p14:creationId xmlns:p14="http://schemas.microsoft.com/office/powerpoint/2010/main" val="25484194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1EEB067-FF97-62A2-64DD-5A9A70405AE2}"/>
              </a:ext>
            </a:extLst>
          </p:cNvPr>
          <p:cNvSpPr txBox="1"/>
          <p:nvPr/>
        </p:nvSpPr>
        <p:spPr>
          <a:xfrm>
            <a:off x="345141" y="835731"/>
            <a:ext cx="11501717" cy="830997"/>
          </a:xfrm>
          <a:prstGeom prst="rect">
            <a:avLst/>
          </a:prstGeom>
          <a:solidFill>
            <a:schemeClr val="accent6">
              <a:lumMod val="20000"/>
              <a:lumOff val="80000"/>
            </a:schemeClr>
          </a:solidFill>
        </p:spPr>
        <p:txBody>
          <a:bodyPr wrap="square">
            <a:spAutoFit/>
          </a:bodyPr>
          <a:lstStyle/>
          <a:p>
            <a:pPr algn="just"/>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Estudante,</a:t>
            </a:r>
            <a:r>
              <a:rPr lang="pt-BR" sz="2400" b="1" kern="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então, mãos à obra! Vamos transformar nossas ideias em uma crônica com opinião, emoção e reflexão??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4910D0C0-CA9D-4CDC-CCE2-4C5A373303DA}"/>
              </a:ext>
            </a:extLst>
          </p:cNvPr>
          <p:cNvSpPr txBox="1"/>
          <p:nvPr/>
        </p:nvSpPr>
        <p:spPr>
          <a:xfrm>
            <a:off x="345141" y="1938497"/>
            <a:ext cx="11501717" cy="4445641"/>
          </a:xfrm>
          <a:prstGeom prst="rect">
            <a:avLst/>
          </a:prstGeom>
          <a:noFill/>
        </p:spPr>
        <p:txBody>
          <a:bodyPr wrap="square">
            <a:spAutoFit/>
          </a:bodyPr>
          <a:lstStyle/>
          <a:p>
            <a:pPr algn="just">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Produção Textual de uma Crônica Argumentativa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crônica argumentativa</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é um texto que </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apresenta uma reflexão</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sobre situações e temas do cotidiano, mostrando a opinião e o </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ponto de vista do autor</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Seu objetivo não é apenas convencer o leitor, mas compartilhar ideias, provocar pensamentos e levar a novas reflexões sobre assuntos presentes na vida das pessoas.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As crônicas argumentativas geralmente são inspiradas em acontecimentos simples do dia a dia, situações que muitas pessoas vivenciam, mas que nem sempre percebem de forma mais profunda. O cronista observa esses momentos e busca apresentar novas interpretações sobre eles.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principal característica desse gênero é a </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forma criativa de expressar uma opinião</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Diferente de um texto apenas argumentativo, a crônica argumentativa permite o uso de sentimentos, histórias, humor, ironia e outros recursos para tornar a reflexão mais próxima e interessante para o leitor.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6866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222D4BFD-E206-DD44-F0E8-9F06D450203E}"/>
              </a:ext>
            </a:extLst>
          </p:cNvPr>
          <p:cNvSpPr txBox="1"/>
          <p:nvPr/>
        </p:nvSpPr>
        <p:spPr>
          <a:xfrm>
            <a:off x="345141" y="942148"/>
            <a:ext cx="11501717" cy="3012620"/>
          </a:xfrm>
          <a:prstGeom prst="rect">
            <a:avLst/>
          </a:prstGeom>
          <a:noFill/>
        </p:spPr>
        <p:txBody>
          <a:bodyPr wrap="square">
            <a:spAutoFit/>
          </a:bodyPr>
          <a:lstStyle/>
          <a:p>
            <a:pPr algn="just">
              <a:lnSpc>
                <a:spcPct val="114000"/>
              </a:lnSpc>
            </a:pPr>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2.</a:t>
            </a:r>
            <a:r>
              <a:rPr lang="pt-BR" sz="2400" kern="100" dirty="0">
                <a:effectLst/>
                <a:latin typeface="Arial Narrow" panose="020B0606020202030204" pitchFamily="34" charset="0"/>
                <a:ea typeface="Aptos" panose="020B0004020202020204" pitchFamily="34" charset="0"/>
                <a:cs typeface="Times New Roman" panose="02020603050405020304" pitchFamily="18" charset="0"/>
              </a:rPr>
              <a:t>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PROPOSTA DE REDAÇÃO:</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partir do gênero textual estudado na sequência didática, nos textos motivadores e com base nos conhecimentos construídos, ao longo de sua formação, escreva uma CRÔNICA ARGUMENTATIVA com o tema “</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O papel da juventude na construção de um futuro sustentável</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Seu texto deverá focalizar o tema citado. Defenda seu ponto de vista e atribua um título ao texto.</a:t>
            </a:r>
          </a:p>
          <a:p>
            <a:pPr algn="just">
              <a:lnSpc>
                <a:spcPct val="114000"/>
              </a:lnSpc>
            </a:pPr>
            <a:endParaRPr lang="pt-BR" sz="2400" kern="100" dirty="0">
              <a:latin typeface="Arial Narrow" panose="020B0606020202030204" pitchFamily="34" charset="0"/>
              <a:ea typeface="Calibri" panose="020F0502020204030204" pitchFamily="34" charset="0"/>
              <a:cs typeface="Times New Roman" panose="02020603050405020304" pitchFamily="18" charset="0"/>
            </a:endParaRPr>
          </a:p>
          <a:p>
            <a:pPr algn="just">
              <a:lnSpc>
                <a:spcPct val="114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os textos motivadores.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65238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A3A12E5A-6CB8-6B8B-1D24-BEE9A49B5B70}"/>
              </a:ext>
            </a:extLst>
          </p:cNvPr>
          <p:cNvSpPr txBox="1"/>
          <p:nvPr/>
        </p:nvSpPr>
        <p:spPr>
          <a:xfrm>
            <a:off x="331694" y="785385"/>
            <a:ext cx="11528612" cy="815608"/>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O Papel da Juventude no Movimento Sustentável</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00BF9B6D-501A-224B-2967-F64C60C6F46D}"/>
              </a:ext>
            </a:extLst>
          </p:cNvPr>
          <p:cNvSpPr txBox="1"/>
          <p:nvPr/>
        </p:nvSpPr>
        <p:spPr>
          <a:xfrm>
            <a:off x="331693" y="1780374"/>
            <a:ext cx="11528611" cy="4431983"/>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Se há uma força capaz de transformar rapidamente a forma como o mundo encara a sustentabilidade, essa força é a juventude. Jovens de diferentes países têm se organizado, protestado e desenvolvido soluções inovadoras para enfrentar crises climáticas, poluição, desperdício de recursos e desigualdade social. Seu papel no movimento sustentável é fundamental, pois combina energia, criatividade e senso de urgência.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geração jovem tem se destacado na mobilização social. Organizações estudantis, coletivos de bairro e grupos online têm chamado a atenção para a importância de políticas públicas mais verdes. Greves climáticas, marchas pelo meio ambiente e campanhas digitais mostram que eles estão conscientes de que a preservação do planeta é essencial para seu futuro. Esse ativismo gera pressão sobre governos, empresas e a sociedade em geral para que adotem práticas mais responsáveis.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Além da mobilização, a juventude também tem investido em inovação tecnológica e científica. Startups criadas por jovens desenvolvem soluções para reciclagem, energias renováveis, agricultura</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21739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00BF9B6D-501A-224B-2967-F64C60C6F46D}"/>
              </a:ext>
            </a:extLst>
          </p:cNvPr>
          <p:cNvSpPr txBox="1"/>
          <p:nvPr/>
        </p:nvSpPr>
        <p:spPr>
          <a:xfrm>
            <a:off x="331694" y="865974"/>
            <a:ext cx="11528611" cy="5516895"/>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urbana e redução de resíduos. Aplicativos, plataformas digitais e protótipos inovadores mostram que é possível aliar criatividade e consciência ambiental para gerar impacto real.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Outro ponto relevante é a educação ambiental. Jovens engajados têm promovido workshops, palestras, feiras e campanhas de conscientização em escolas, universidades e comunidades. Ao disseminar informações sobre</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consumo consciente, reciclagem, preservação da biodiversidade e mudanças climáticas, eles contribuem para formar cidadãos mais críticos e conscientes, ampliando o alcance do movimento sustentável.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papel da juventude também se estende ao consumo consciente. Muitos optam por produtos sustentáveis, marcas que adotam práticas éticas e serviços que reduzem impactos ambientais. A pressão do público jovem força empresas a revisarem seus processos, investirem em transparência e repensarem suas estratégias de mercado. Cada escolha de consumo responsável se torna, assim, um ato de ativismo.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Além disso, o engajamento jovem tem caráter global e colaborativo. Redes sociais permitem que movimentos locais ganhem repercussão internacional, unindo esforços e ideias de diferentes partes do mundo. Iniciativas de jovens no Brasil dialogam com projetos na Europa, África e Ásia, criando um</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382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00BF9B6D-501A-224B-2967-F64C60C6F46D}"/>
              </a:ext>
            </a:extLst>
          </p:cNvPr>
          <p:cNvSpPr txBox="1"/>
          <p:nvPr/>
        </p:nvSpPr>
        <p:spPr>
          <a:xfrm>
            <a:off x="331694" y="865974"/>
            <a:ext cx="11528611" cy="4154984"/>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intercâmbio de soluções sustentáveis e inspirando novas ações.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Apesar de seu impacto, a juventude enfrenta desafios: falta de espaço em decisões políticas, acesso limitado a recursos e resistência de setores conservadores. Superar essas barreiras exige apoio de governos, empresas, instituições educacionais e sociedade civil, garantindo que as vozes jovens sejam ouvidas e valorizadas.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Em resumo, a juventude é protagonista do movimento sustentável, unindo mobilização, inovação, educação e consumo consciente. Sua energia e visão de futuro aceleram mudanças necessárias para a preservação do planeta. Apoiar e incluir esses jovens nas decisões sobre meio ambiente é garantir que as próximas gerações</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herdem não apenas problemas, mas também soluções e oportunidades para viver em um mundo equilibrado e sustentável.</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600" kern="100" dirty="0" err="1">
                <a:effectLst/>
                <a:latin typeface="Arial Narrow" panose="020B0606020202030204" pitchFamily="34" charset="0"/>
                <a:ea typeface="Calibri" panose="020F0502020204030204" pitchFamily="34" charset="0"/>
                <a:cs typeface="Times New Roman" panose="02020603050405020304" pitchFamily="18" charset="0"/>
              </a:rPr>
              <a:t>Izabelly</a:t>
            </a: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 Mendes.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1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https://nordestenoticia.com.br/2025/09/o-papel-da-juventude-no-movimento-</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sustentavel</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Acesso em 8 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304893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19CC5EC7-8D93-5846-4F7B-ABB9F4FD3677}"/>
              </a:ext>
            </a:extLst>
          </p:cNvPr>
          <p:cNvSpPr txBox="1"/>
          <p:nvPr/>
        </p:nvSpPr>
        <p:spPr>
          <a:xfrm>
            <a:off x="331693" y="782843"/>
            <a:ext cx="11546541" cy="453970"/>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F2CEF2B0-AF5D-9FE7-F654-853E80B834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63" r="2585" b="41048"/>
          <a:stretch/>
        </p:blipFill>
        <p:spPr bwMode="auto">
          <a:xfrm>
            <a:off x="2836917" y="1407141"/>
            <a:ext cx="6536091" cy="439303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447631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245AFDC4-F7EC-1A43-FE08-FD4AD6D7AA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63" t="59420" r="2585"/>
          <a:stretch/>
        </p:blipFill>
        <p:spPr bwMode="auto">
          <a:xfrm>
            <a:off x="2827200" y="1727065"/>
            <a:ext cx="6537600" cy="3544303"/>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0CB7DC17-F814-CBE8-938C-673542713987}"/>
              </a:ext>
            </a:extLst>
          </p:cNvPr>
          <p:cNvSpPr txBox="1"/>
          <p:nvPr/>
        </p:nvSpPr>
        <p:spPr>
          <a:xfrm>
            <a:off x="367553" y="5271368"/>
            <a:ext cx="11456894" cy="830997"/>
          </a:xfrm>
          <a:prstGeom prst="rect">
            <a:avLst/>
          </a:prstGeom>
          <a:noFill/>
        </p:spPr>
        <p:txBody>
          <a:bodyPr wrap="square">
            <a:spAutoFit/>
          </a:bodyPr>
          <a:lstStyle/>
          <a:p>
            <a:pPr indent="269875" algn="ctr"/>
            <a:r>
              <a:rPr lang="pt-BR" sz="1600" kern="0" dirty="0">
                <a:effectLst/>
                <a:latin typeface="Arial Narrow" panose="020B0606020202030204" pitchFamily="34" charset="0"/>
                <a:ea typeface="Calibri" panose="020F0502020204030204" pitchFamily="34" charset="0"/>
                <a:cs typeface="Times New Roman" panose="02020603050405020304" pitchFamily="18" charset="0"/>
              </a:rPr>
              <a:t>Disponível em: www.bing.com/</a:t>
            </a:r>
            <a:r>
              <a:rPr lang="pt-BR" sz="1600" kern="0" dirty="0" err="1">
                <a:effectLst/>
                <a:latin typeface="Arial Narrow" panose="020B0606020202030204" pitchFamily="34" charset="0"/>
                <a:ea typeface="Calibri" panose="020F0502020204030204" pitchFamily="34" charset="0"/>
                <a:cs typeface="Times New Roman" panose="02020603050405020304" pitchFamily="18" charset="0"/>
              </a:rPr>
              <a:t>images</a:t>
            </a:r>
            <a:r>
              <a:rPr lang="pt-BR" sz="1600" kern="0" dirty="0">
                <a:effectLst/>
                <a:latin typeface="Arial Narrow" panose="020B0606020202030204" pitchFamily="34" charset="0"/>
                <a:ea typeface="Calibri" panose="020F0502020204030204" pitchFamily="34" charset="0"/>
                <a:cs typeface="Times New Roman" panose="02020603050405020304" pitchFamily="18" charset="0"/>
              </a:rPr>
              <a:t>/</a:t>
            </a:r>
            <a:r>
              <a:rPr lang="pt-BR" sz="1600" kern="0" dirty="0" err="1">
                <a:effectLst/>
                <a:latin typeface="Arial Narrow" panose="020B0606020202030204" pitchFamily="34" charset="0"/>
                <a:ea typeface="Calibri" panose="020F0502020204030204" pitchFamily="34" charset="0"/>
                <a:cs typeface="Times New Roman" panose="02020603050405020304" pitchFamily="18" charset="0"/>
              </a:rPr>
              <a:t>search?view</a:t>
            </a:r>
            <a:r>
              <a:rPr lang="pt-BR" sz="1600" kern="0" dirty="0">
                <a:effectLst/>
                <a:latin typeface="Arial Narrow" panose="020B0606020202030204" pitchFamily="34" charset="0"/>
                <a:ea typeface="Calibri" panose="020F0502020204030204" pitchFamily="34" charset="0"/>
                <a:cs typeface="Times New Roman" panose="02020603050405020304" pitchFamily="18" charset="0"/>
              </a:rPr>
              <a:t>=detailV2&amp;ccid=Tbl%2bEv9S&amp;id=0DDCDECF4D3847312F3F55F7A468568DDB1C626A&amp;thid=OIP.Tbl-Ev9SRQ8YMq5y1g3ynAHaLN&amp;mediaurl=https%3a%2f%2fi.pinimg.com%2foriginals%2f. Acesso em: 8 jul. 2026.</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506602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180E607-C3D8-813E-A023-A5D0822201CE}"/>
              </a:ext>
            </a:extLst>
          </p:cNvPr>
          <p:cNvSpPr txBox="1"/>
          <p:nvPr/>
        </p:nvSpPr>
        <p:spPr>
          <a:xfrm>
            <a:off x="331693" y="844947"/>
            <a:ext cx="11537577" cy="3785652"/>
          </a:xfrm>
          <a:prstGeom prst="rect">
            <a:avLst/>
          </a:prstGeom>
          <a:solidFill>
            <a:schemeClr val="accent6">
              <a:lumMod val="20000"/>
              <a:lumOff val="80000"/>
            </a:schemeClr>
          </a:solidFill>
        </p:spPr>
        <p:txBody>
          <a:bodyPr wrap="square">
            <a:spAutoFit/>
          </a:bodyPr>
          <a:lstStyle/>
          <a:p>
            <a:pPr indent="538163" algn="just"/>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Estudante, você participará junto com seu(sua) professor(a) e seus colegas de uma correção/avaliação coletiva. Esse é um momento muito rico no qual juntos(as) vocês farão o aprimoramento da escrita de uma crônica argumentativa. Aproveite e acompanhe estes questionamentos que serão feitos pelo seu (sua) professor(a): O que você aprendeu sobre esse gênero? O título está adequado para uma crônica argumentativa? Por quê? A crônica aborda bem o tema? Dá para perceber isso logo de início? Você lembra que a crônica argumentativa mistura narração e argumentação? Onde isso aparece aqui? Ela apresenta um ponto de vista reflexivo? O autor(a) leva o leitor a pensar/ refletir sobre o tema/assunto? O texto traz elementos do cotidiano? Consegue trazer fatos, cenas ou situações que todo mundo entende?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F5CED9D8-55CE-C224-4E81-767D5864098E}"/>
              </a:ext>
            </a:extLst>
          </p:cNvPr>
          <p:cNvSpPr txBox="1"/>
          <p:nvPr/>
        </p:nvSpPr>
        <p:spPr>
          <a:xfrm>
            <a:off x="331693" y="4896490"/>
            <a:ext cx="11537577" cy="830997"/>
          </a:xfrm>
          <a:prstGeom prst="rect">
            <a:avLst/>
          </a:prstGeom>
          <a:solidFill>
            <a:schemeClr val="accent6">
              <a:lumMod val="20000"/>
              <a:lumOff val="80000"/>
            </a:schemeClr>
          </a:solidFill>
        </p:spPr>
        <p:txBody>
          <a:bodyPr wrap="square">
            <a:spAutoFit/>
          </a:bodyPr>
          <a:lstStyle/>
          <a:p>
            <a:pPr indent="538163" algn="just"/>
            <a:r>
              <a:rPr lang="pt-BR" sz="2400" b="1" kern="100" dirty="0">
                <a:effectLst/>
                <a:latin typeface="Arial Narrow" panose="020B0606020202030204" pitchFamily="34" charset="0"/>
                <a:ea typeface="Aptos" panose="020B0004020202020204" pitchFamily="34" charset="0"/>
                <a:cs typeface="Times New Roman" panose="02020603050405020304" pitchFamily="18" charset="0"/>
              </a:rPr>
              <a:t>Estudante, chegou o grande momento, agora você fará a versão do seu texto, ou seja, fará a reescrita.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638363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28B39DF-6A3C-7A5F-8CA5-79A704647956}"/>
              </a:ext>
            </a:extLst>
          </p:cNvPr>
          <p:cNvGraphicFramePr>
            <a:graphicFrameLocks noGrp="1"/>
          </p:cNvGraphicFramePr>
          <p:nvPr>
            <p:extLst>
              <p:ext uri="{D42A27DB-BD31-4B8C-83A1-F6EECF244321}">
                <p14:modId xmlns:p14="http://schemas.microsoft.com/office/powerpoint/2010/main" val="3247392936"/>
              </p:ext>
            </p:extLst>
          </p:nvPr>
        </p:nvGraphicFramePr>
        <p:xfrm>
          <a:off x="340659" y="913247"/>
          <a:ext cx="11492753" cy="4907280"/>
        </p:xfrm>
        <a:graphic>
          <a:graphicData uri="http://schemas.openxmlformats.org/drawingml/2006/table">
            <a:tbl>
              <a:tblPr firstRow="1" firstCol="1" bandRow="1">
                <a:tableStyleId>{5C22544A-7EE6-4342-B048-85BDC9FD1C3A}</a:tableStyleId>
              </a:tblPr>
              <a:tblGrid>
                <a:gridCol w="11492753">
                  <a:extLst>
                    <a:ext uri="{9D8B030D-6E8A-4147-A177-3AD203B41FA5}">
                      <a16:colId xmlns:a16="http://schemas.microsoft.com/office/drawing/2014/main" val="1742567727"/>
                    </a:ext>
                  </a:extLst>
                </a:gridCol>
              </a:tblGrid>
              <a:tr h="0">
                <a:tc>
                  <a:txBody>
                    <a:bodyPr/>
                    <a:lstStyle/>
                    <a:p>
                      <a:pPr algn="ctr">
                        <a:lnSpc>
                          <a:spcPct val="100000"/>
                        </a:lnSpc>
                        <a:spcAft>
                          <a:spcPts val="0"/>
                        </a:spcAft>
                      </a:pPr>
                      <a:r>
                        <a:rPr lang="pt-BR" sz="2300" b="1" kern="100" dirty="0">
                          <a:solidFill>
                            <a:schemeClr val="tx1"/>
                          </a:solidFill>
                          <a:effectLst/>
                          <a:latin typeface="Arial Narrow" panose="020B0606020202030204" pitchFamily="34" charset="0"/>
                        </a:rPr>
                        <a:t>Orientações para a reescrita </a:t>
                      </a:r>
                      <a:r>
                        <a:rPr lang="pt-BR" sz="2300" b="1" kern="1200" dirty="0">
                          <a:solidFill>
                            <a:schemeClr val="tx1"/>
                          </a:solidFill>
                          <a:effectLst/>
                          <a:latin typeface="Arial Narrow" panose="020B0606020202030204" pitchFamily="34" charset="0"/>
                          <a:ea typeface="+mn-ea"/>
                          <a:cs typeface="+mn-cs"/>
                        </a:rPr>
                        <a:t>– Crônica Argumentativa</a:t>
                      </a:r>
                      <a:endParaRPr lang="pt-BR" sz="2300" b="1" kern="100" dirty="0">
                        <a:solidFill>
                          <a:schemeClr val="tx1"/>
                        </a:solidFill>
                        <a:effectLst/>
                        <a:latin typeface="Arial Narrow" panose="020B0606020202030204" pitchFamily="34" charset="0"/>
                      </a:endParaRP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Seu texto desenvolve o tema proposto de forma pertinente, atual e reflexiva, relacionando ao cotidiano?</a:t>
                      </a: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Você abordou o tema, de forma singular, a algum aspecto do cotidiano e da realidade?</a:t>
                      </a: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Seu texto apresenta características do gênero — narratividade breve, linguagem próxima ao leitor, olhar crítico e argumentativo sobre fatos cotidianos?</a:t>
                      </a: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Seu texto traz algum detalhe do cotidiano a partir de uma perspectiva pessoal e/ou inusitada do autor?</a:t>
                      </a: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As ideias e conteúdos apresentados contribuem para construir o tipo escolhido: crônica argumentativa? </a:t>
                      </a: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Seu texto é coeso? Os articuladores textuais são apropriados à crônica argumentativa e foram usados adequadamente? </a:t>
                      </a: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Você se posiciona como alguém que quer surpreender o público para o qual escreve, com um olhar próprio para o tema relacionado ao cotidiano?</a:t>
                      </a: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O título do seu texto motiva a leitura? </a:t>
                      </a:r>
                    </a:p>
                    <a:p>
                      <a:pPr marL="285750" lvl="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Seu texto apresenta domínio da norma padrão, pontuação e ortografia? </a:t>
                      </a:r>
                    </a:p>
                    <a:p>
                      <a:pPr marL="285750" indent="-285750" algn="just">
                        <a:lnSpc>
                          <a:spcPct val="100000"/>
                        </a:lnSpc>
                        <a:spcAft>
                          <a:spcPts val="0"/>
                        </a:spcAft>
                        <a:buFont typeface="Wingdings" panose="05000000000000000000" pitchFamily="2" charset="2"/>
                        <a:buChar char="§"/>
                      </a:pPr>
                      <a:r>
                        <a:rPr lang="pt-BR" sz="2300" b="0" kern="1200" dirty="0">
                          <a:solidFill>
                            <a:schemeClr val="tx1"/>
                          </a:solidFill>
                          <a:effectLst/>
                          <a:latin typeface="Arial Narrow" panose="020B0606020202030204" pitchFamily="34" charset="0"/>
                          <a:ea typeface="+mn-ea"/>
                          <a:cs typeface="+mn-cs"/>
                        </a:rPr>
                        <a:t>Escreveu com letra legível para que todos possam entender?</a:t>
                      </a:r>
                    </a:p>
                  </a:txBody>
                  <a:tcPr marL="68580" marR="68580" marT="0" marB="0">
                    <a:lnL w="28575" cap="flat" cmpd="sng" algn="ctr">
                      <a:solidFill>
                        <a:schemeClr val="accent2">
                          <a:lumMod val="60000"/>
                          <a:lumOff val="40000"/>
                        </a:schemeClr>
                      </a:solidFill>
                      <a:prstDash val="solid"/>
                      <a:round/>
                      <a:headEnd type="none" w="med" len="med"/>
                      <a:tailEnd type="none" w="med" len="med"/>
                    </a:lnL>
                    <a:lnR w="28575" cap="flat" cmpd="sng" algn="ctr">
                      <a:solidFill>
                        <a:schemeClr val="accent2">
                          <a:lumMod val="60000"/>
                          <a:lumOff val="40000"/>
                        </a:schemeClr>
                      </a:solidFill>
                      <a:prstDash val="solid"/>
                      <a:round/>
                      <a:headEnd type="none" w="med" len="med"/>
                      <a:tailEnd type="none" w="med" len="med"/>
                    </a:lnR>
                    <a:lnT w="28575" cap="flat" cmpd="sng" algn="ctr">
                      <a:solidFill>
                        <a:schemeClr val="accent2">
                          <a:lumMod val="60000"/>
                          <a:lumOff val="40000"/>
                        </a:schemeClr>
                      </a:solidFill>
                      <a:prstDash val="solid"/>
                      <a:round/>
                      <a:headEnd type="none" w="med" len="med"/>
                      <a:tailEnd type="none" w="med" len="med"/>
                    </a:lnT>
                    <a:lnB w="28575" cap="flat" cmpd="sng" algn="ctr">
                      <a:solidFill>
                        <a:schemeClr val="accent2">
                          <a:lumMod val="60000"/>
                          <a:lumOff val="40000"/>
                        </a:schemeClr>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8953886"/>
                  </a:ext>
                </a:extLst>
              </a:tr>
            </a:tbl>
          </a:graphicData>
        </a:graphic>
      </p:graphicFrame>
    </p:spTree>
    <p:extLst>
      <p:ext uri="{BB962C8B-B14F-4D97-AF65-F5344CB8AC3E}">
        <p14:creationId xmlns:p14="http://schemas.microsoft.com/office/powerpoint/2010/main" val="411481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654122"/>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210601"/>
            <a:ext cx="5514146" cy="1185193"/>
          </a:xfrm>
          <a:prstGeom prst="rect">
            <a:avLst/>
          </a:prstGeom>
          <a:noFill/>
          <a:ln>
            <a:noFill/>
          </a:ln>
        </p:spPr>
      </p:pic>
      <p:sp>
        <p:nvSpPr>
          <p:cNvPr id="7" name="CaixaDeTexto 6">
            <a:extLst>
              <a:ext uri="{FF2B5EF4-FFF2-40B4-BE49-F238E27FC236}">
                <a16:creationId xmlns:a16="http://schemas.microsoft.com/office/drawing/2014/main" id="{D994B2F2-B497-2210-2F02-2C5743DD4923}"/>
              </a:ext>
            </a:extLst>
          </p:cNvPr>
          <p:cNvSpPr txBox="1"/>
          <p:nvPr/>
        </p:nvSpPr>
        <p:spPr>
          <a:xfrm>
            <a:off x="349624" y="2596536"/>
            <a:ext cx="11492752" cy="3319307"/>
          </a:xfrm>
          <a:prstGeom prst="rect">
            <a:avLst/>
          </a:prstGeom>
          <a:solidFill>
            <a:schemeClr val="accent6">
              <a:lumMod val="20000"/>
              <a:lumOff val="80000"/>
            </a:schemeClr>
          </a:solidFill>
        </p:spPr>
        <p:txBody>
          <a:bodyPr wrap="square">
            <a:spAutoFit/>
          </a:bodyPr>
          <a:lstStyle/>
          <a:p>
            <a:pPr indent="538163" algn="just">
              <a:lnSpc>
                <a:spcPct val="110000"/>
              </a:lnSpc>
            </a:pPr>
            <a:r>
              <a:rPr lang="pt-BR" sz="2400" b="1" kern="0" dirty="0">
                <a:effectLst/>
                <a:latin typeface="Arial Narrow" panose="020B0606020202030204" pitchFamily="34" charset="0"/>
                <a:ea typeface="Times New Roman" panose="02020603050405020304" pitchFamily="18" charset="0"/>
                <a:cs typeface="Times New Roman" panose="02020603050405020304" pitchFamily="18" charset="0"/>
              </a:rPr>
              <a:t>Estudante, você já parou para pensar por que a escola tem regras? Elas existem para organizar a convivência, garantir os direitos de todos e contribuir para que o ambiente escolar seja seguro, respeitoso e acolhedor. Muitas dessas regras estão reunidas em um documento chamado “Regimento Escolar”. O regimento escolar é um gênero textual que apresenta as normas de funcionamento da escola, além dos direitos e dos deveres de estudantes, professores, gestores e demais integrantes da comunidade escolar. Ao ler esse documento, você poderá compreender melhor como a escola se organiza e qual é a importância de cada pessoa para a construção de um ambiente de respeito, cooperação e responsabilidade.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48163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B2FBB98A-4FA2-54F9-2D12-078323211D36}"/>
              </a:ext>
            </a:extLst>
          </p:cNvPr>
          <p:cNvSpPr txBox="1"/>
          <p:nvPr/>
        </p:nvSpPr>
        <p:spPr>
          <a:xfrm>
            <a:off x="367553" y="800772"/>
            <a:ext cx="11492753" cy="453970"/>
          </a:xfrm>
          <a:prstGeom prst="rect">
            <a:avLst/>
          </a:prstGeom>
          <a:noFill/>
        </p:spPr>
        <p:txBody>
          <a:bodyPr wrap="square">
            <a:spAutoFit/>
          </a:bodyPr>
          <a:lstStyle/>
          <a:p>
            <a:r>
              <a:rPr lang="pt-BR" sz="2350" b="1" kern="0" dirty="0">
                <a:effectLst/>
                <a:latin typeface="Arial Narrow" panose="020B0606020202030204" pitchFamily="34" charset="0"/>
                <a:ea typeface="Times New Roman" panose="02020603050405020304" pitchFamily="18" charset="0"/>
                <a:cs typeface="Times New Roman" panose="02020603050405020304" pitchFamily="18" charset="0"/>
              </a:rPr>
              <a:t>1.</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 Antes da leitura dos textos, vamos conversar?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64909D2E-06A8-AE79-91D2-4485E1BAF4B4}"/>
              </a:ext>
            </a:extLst>
          </p:cNvPr>
          <p:cNvSpPr txBox="1"/>
          <p:nvPr/>
        </p:nvSpPr>
        <p:spPr>
          <a:xfrm>
            <a:off x="349623" y="4808103"/>
            <a:ext cx="11492753" cy="1661096"/>
          </a:xfrm>
          <a:prstGeom prst="rect">
            <a:avLst/>
          </a:prstGeom>
          <a:noFill/>
        </p:spPr>
        <p:txBody>
          <a:bodyPr wrap="square">
            <a:spAutoFit/>
          </a:bodyPr>
          <a:lstStyle/>
          <a:p>
            <a:pPr algn="just">
              <a:lnSpc>
                <a:spcPct val="110000"/>
              </a:lnSpc>
            </a:pPr>
            <a:r>
              <a:rPr lang="pt-BR" sz="2350" i="1" kern="100" dirty="0">
                <a:effectLst/>
                <a:latin typeface="Arial Narrow" panose="020B0606020202030204" pitchFamily="34" charset="0"/>
                <a:ea typeface="Calibri" panose="020F0502020204030204" pitchFamily="34" charset="0"/>
                <a:cs typeface="Times New Roman" panose="02020603050405020304" pitchFamily="18" charset="0"/>
              </a:rPr>
              <a:t>Pense em um lugar onde muitas pessoas convivem todos os dias. Para que tudo funcione bem, é preciso que existam regras, não é mesmo? A escola é um desses lugares. As normas ajudam a organizar as atividades, garantir os direitos de todos e promover uma convivência respeitosa. Agora, reflita sobre as questões.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m 10">
            <a:extLst>
              <a:ext uri="{FF2B5EF4-FFF2-40B4-BE49-F238E27FC236}">
                <a16:creationId xmlns:a16="http://schemas.microsoft.com/office/drawing/2014/main" id="{A27DE29F-3A8A-E440-3F15-66F9987D715E}"/>
              </a:ext>
            </a:extLst>
          </p:cNvPr>
          <p:cNvPicPr>
            <a:picLocks noChangeAspect="1"/>
          </p:cNvPicPr>
          <p:nvPr/>
        </p:nvPicPr>
        <p:blipFill>
          <a:blip r:embed="rId2"/>
          <a:stretch>
            <a:fillRect/>
          </a:stretch>
        </p:blipFill>
        <p:spPr>
          <a:xfrm>
            <a:off x="3398201" y="1382226"/>
            <a:ext cx="5431456" cy="3298393"/>
          </a:xfrm>
          <a:prstGeom prst="rect">
            <a:avLst/>
          </a:prstGeom>
        </p:spPr>
      </p:pic>
    </p:spTree>
    <p:extLst>
      <p:ext uri="{BB962C8B-B14F-4D97-AF65-F5344CB8AC3E}">
        <p14:creationId xmlns:p14="http://schemas.microsoft.com/office/powerpoint/2010/main" val="3632433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28154AD1-FBEA-8513-4229-533D22157F47}"/>
              </a:ext>
            </a:extLst>
          </p:cNvPr>
          <p:cNvSpPr txBox="1"/>
          <p:nvPr/>
        </p:nvSpPr>
        <p:spPr>
          <a:xfrm>
            <a:off x="322729" y="835571"/>
            <a:ext cx="11582400" cy="2854436"/>
          </a:xfrm>
          <a:prstGeom prst="rect">
            <a:avLst/>
          </a:prstGeom>
          <a:noFill/>
        </p:spPr>
        <p:txBody>
          <a:bodyPr wrap="square">
            <a:spAutoFit/>
          </a:bodyPr>
          <a:lstStyle/>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que poderia acontecer se não existissem regras na escola?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Por que é importante que estudantes, professores e funcionários conheçam e respeitem essas regras?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Você sabe onde estão registradas as normas de sua escola?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Já ouviu falar no Regimento Escolar? O que imagina que esse documento apresenta?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Na sua opinião, qual é a diferença entre uma sugestão e uma norma?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Como você acredita que o Regimento Escolar contribui para o bom funcionamento da escola e para a convivência entre todos?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DB426E09-E285-3E52-69F0-2BCF3E52581E}"/>
              </a:ext>
            </a:extLst>
          </p:cNvPr>
          <p:cNvSpPr txBox="1"/>
          <p:nvPr/>
        </p:nvSpPr>
        <p:spPr>
          <a:xfrm>
            <a:off x="322730" y="4252387"/>
            <a:ext cx="11582399" cy="1263103"/>
          </a:xfrm>
          <a:prstGeom prst="rect">
            <a:avLst/>
          </a:prstGeom>
          <a:solidFill>
            <a:schemeClr val="accent6">
              <a:lumMod val="20000"/>
              <a:lumOff val="80000"/>
            </a:schemeClr>
          </a:solidFill>
        </p:spPr>
        <p:txBody>
          <a:bodyPr wrap="square">
            <a:spAutoFit/>
          </a:bodyPr>
          <a:lstStyle/>
          <a:p>
            <a:pPr indent="538163" algn="just">
              <a:lnSpc>
                <a:spcPct val="110000"/>
              </a:lnSpc>
              <a:spcAft>
                <a:spcPts val="800"/>
              </a:spcAft>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Estudante, o objetivo de conhecer o gênero textual Regimento Escolar é, descobrir como ele é organizado, compreender sua finalidade e refletir sobre a importância das regras para a convivência na escola e em outros espaços da sociedade. Vamos começar?</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697039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5" y="1044705"/>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597921095"/>
              </p:ext>
            </p:extLst>
          </p:nvPr>
        </p:nvGraphicFramePr>
        <p:xfrm>
          <a:off x="370385" y="1670211"/>
          <a:ext cx="11451225" cy="438912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Regimento Escolar</a:t>
                      </a:r>
                    </a:p>
                    <a:p>
                      <a:pPr marL="0" indent="538163" algn="just"/>
                      <a:r>
                        <a:rPr lang="pt-BR" sz="2350" b="0" kern="1200" dirty="0">
                          <a:solidFill>
                            <a:schemeClr val="tx1"/>
                          </a:solidFill>
                          <a:effectLst/>
                          <a:latin typeface="Arial Narrow" panose="020B0606020202030204" pitchFamily="34" charset="0"/>
                          <a:ea typeface="+mn-ea"/>
                          <a:cs typeface="+mn-cs"/>
                        </a:rPr>
                        <a:t>O </a:t>
                      </a:r>
                      <a:r>
                        <a:rPr lang="pt-BR" sz="2350" b="1" kern="1200" dirty="0">
                          <a:solidFill>
                            <a:schemeClr val="tx1"/>
                          </a:solidFill>
                          <a:effectLst/>
                          <a:latin typeface="Arial Narrow" panose="020B0606020202030204" pitchFamily="34" charset="0"/>
                          <a:ea typeface="+mn-ea"/>
                          <a:cs typeface="+mn-cs"/>
                        </a:rPr>
                        <a:t>Regimento Escolar </a:t>
                      </a:r>
                      <a:r>
                        <a:rPr lang="pt-BR" sz="2350" b="0" kern="1200" dirty="0">
                          <a:solidFill>
                            <a:schemeClr val="tx1"/>
                          </a:solidFill>
                          <a:effectLst/>
                          <a:latin typeface="Arial Narrow" panose="020B0606020202030204" pitchFamily="34" charset="0"/>
                          <a:ea typeface="+mn-ea"/>
                          <a:cs typeface="+mn-cs"/>
                        </a:rPr>
                        <a:t>é um documento que estrutura e estabelece todo o funcionamento e organização da instituição de ensino. No dicionário, regimento é a ação ou efeito de reger, ou seja: de guiar, conduzir, orientar. E, de fato, a língua portuguesa explica bem a função do regimento escolar. O Regimento Escolar nada mais é do que um conjunto de regras que estrutura e estabelece todo o funcionamento e a organização da instituição de ensino – nas suas esferas administrativa, didática, pedagógica e disciplina. É fundamental, no entanto, que o regime esteja em conformidade com a legislação que é aplicada no país, como é o caso da Lei nº 9.394, de 20 de dezembro de 1996, a chamada </a:t>
                      </a:r>
                      <a:r>
                        <a:rPr lang="pt-BR" sz="2350" b="1" kern="1200" dirty="0">
                          <a:solidFill>
                            <a:schemeClr val="tx1"/>
                          </a:solidFill>
                          <a:effectLst/>
                          <a:latin typeface="Arial Narrow" panose="020B0606020202030204" pitchFamily="34" charset="0"/>
                          <a:ea typeface="+mn-ea"/>
                          <a:cs typeface="+mn-cs"/>
                        </a:rPr>
                        <a:t>Lei de Diretrizes e Bases da Educação Nacional (LDB), </a:t>
                      </a:r>
                      <a:r>
                        <a:rPr lang="pt-BR" sz="2350" b="0" kern="1200" dirty="0">
                          <a:solidFill>
                            <a:schemeClr val="tx1"/>
                          </a:solidFill>
                          <a:effectLst/>
                          <a:latin typeface="Arial Narrow" panose="020B0606020202030204" pitchFamily="34" charset="0"/>
                          <a:ea typeface="+mn-ea"/>
                          <a:cs typeface="+mn-cs"/>
                        </a:rPr>
                        <a:t>bem como a que é aplicada, especificamente, no estado e município em que se encontra a escola. O regimento escolar ainda deve estar de acordo com a </a:t>
                      </a:r>
                      <a:r>
                        <a:rPr lang="pt-BR" sz="2350" b="1" kern="1200" dirty="0">
                          <a:solidFill>
                            <a:schemeClr val="tx1"/>
                          </a:solidFill>
                          <a:effectLst/>
                          <a:latin typeface="Arial Narrow" panose="020B0606020202030204" pitchFamily="34" charset="0"/>
                          <a:ea typeface="+mn-ea"/>
                          <a:cs typeface="+mn-cs"/>
                        </a:rPr>
                        <a:t>Base Nacional Comum Curricular (BNCC) </a:t>
                      </a:r>
                      <a:r>
                        <a:rPr lang="pt-BR" sz="2350" b="0" kern="1200" dirty="0">
                          <a:solidFill>
                            <a:schemeClr val="tx1"/>
                          </a:solidFill>
                          <a:effectLst/>
                          <a:latin typeface="Arial Narrow" panose="020B0606020202030204" pitchFamily="34" charset="0"/>
                          <a:ea typeface="+mn-ea"/>
                          <a:cs typeface="+mn-cs"/>
                        </a:rPr>
                        <a:t>e com o </a:t>
                      </a:r>
                      <a:r>
                        <a:rPr lang="pt-BR" sz="2350" b="1" kern="1200" dirty="0">
                          <a:solidFill>
                            <a:schemeClr val="tx1"/>
                          </a:solidFill>
                          <a:effectLst/>
                          <a:latin typeface="Arial Narrow" panose="020B0606020202030204" pitchFamily="34" charset="0"/>
                          <a:ea typeface="+mn-ea"/>
                          <a:cs typeface="+mn-cs"/>
                        </a:rPr>
                        <a:t>Projeto Político Pedagógico (PPP)</a:t>
                      </a:r>
                      <a:r>
                        <a:rPr lang="pt-BR" sz="2350" b="0" kern="1200" dirty="0">
                          <a:solidFill>
                            <a:schemeClr val="tx1"/>
                          </a:solidFill>
                          <a:effectLst/>
                          <a:latin typeface="Arial Narrow" panose="020B0606020202030204" pitchFamily="34" charset="0"/>
                          <a:ea typeface="+mn-ea"/>
                          <a:cs typeface="+mn-cs"/>
                        </a:rPr>
                        <a:t> do estabelecimento educacional em questão.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755411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717239167"/>
              </p:ext>
            </p:extLst>
          </p:nvPr>
        </p:nvGraphicFramePr>
        <p:xfrm>
          <a:off x="370387" y="872352"/>
          <a:ext cx="11451225" cy="494538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just"/>
                      <a:r>
                        <a:rPr lang="pt-BR" sz="2350" b="1" kern="1200" dirty="0">
                          <a:solidFill>
                            <a:schemeClr val="tx1"/>
                          </a:solidFill>
                          <a:effectLst/>
                          <a:latin typeface="Arial Narrow" panose="020B0606020202030204" pitchFamily="34" charset="0"/>
                          <a:ea typeface="+mn-ea"/>
                          <a:cs typeface="+mn-cs"/>
                        </a:rPr>
                        <a:t>Estrutura do Regimento Escolar</a:t>
                      </a:r>
                    </a:p>
                    <a:p>
                      <a:pPr algn="just"/>
                      <a:r>
                        <a:rPr lang="pt-BR" sz="2350" b="1" kern="1200" dirty="0">
                          <a:solidFill>
                            <a:schemeClr val="tx1"/>
                          </a:solidFill>
                          <a:effectLst/>
                          <a:latin typeface="Arial Narrow" panose="020B0606020202030204" pitchFamily="34" charset="0"/>
                          <a:ea typeface="+mn-ea"/>
                          <a:cs typeface="+mn-cs"/>
                        </a:rPr>
                        <a:t>- Títulos: </a:t>
                      </a:r>
                      <a:r>
                        <a:rPr lang="pt-BR" sz="2350" b="0" kern="1200" dirty="0">
                          <a:solidFill>
                            <a:schemeClr val="tx1"/>
                          </a:solidFill>
                          <a:effectLst/>
                          <a:latin typeface="Arial Narrow" panose="020B0606020202030204" pitchFamily="34" charset="0"/>
                          <a:ea typeface="+mn-ea"/>
                          <a:cs typeface="+mn-cs"/>
                        </a:rPr>
                        <a:t>denominação de um assunto abrangente, dividido em Capítulos e Seções;</a:t>
                      </a:r>
                    </a:p>
                    <a:p>
                      <a:pPr algn="just"/>
                      <a:r>
                        <a:rPr lang="pt-BR" sz="2350" b="1" kern="1200" dirty="0">
                          <a:solidFill>
                            <a:schemeClr val="tx1"/>
                          </a:solidFill>
                          <a:effectLst/>
                          <a:latin typeface="Arial Narrow" panose="020B0606020202030204" pitchFamily="34" charset="0"/>
                          <a:ea typeface="+mn-ea"/>
                          <a:cs typeface="+mn-cs"/>
                        </a:rPr>
                        <a:t>- Seções: </a:t>
                      </a:r>
                      <a:r>
                        <a:rPr lang="pt-BR" sz="2350" b="0" kern="1200" dirty="0">
                          <a:solidFill>
                            <a:schemeClr val="tx1"/>
                          </a:solidFill>
                          <a:effectLst/>
                          <a:latin typeface="Arial Narrow" panose="020B0606020202030204" pitchFamily="34" charset="0"/>
                          <a:ea typeface="+mn-ea"/>
                          <a:cs typeface="+mn-cs"/>
                        </a:rPr>
                        <a:t>conjuntos de Artigos que dispõem sobre um determinado conteúdo;</a:t>
                      </a:r>
                    </a:p>
                    <a:p>
                      <a:pPr algn="just"/>
                      <a:r>
                        <a:rPr lang="pt-BR" sz="2350" b="1" kern="1200" dirty="0">
                          <a:solidFill>
                            <a:schemeClr val="tx1"/>
                          </a:solidFill>
                          <a:effectLst/>
                          <a:latin typeface="Arial Narrow" panose="020B0606020202030204" pitchFamily="34" charset="0"/>
                          <a:ea typeface="+mn-ea"/>
                          <a:cs typeface="+mn-cs"/>
                        </a:rPr>
                        <a:t>- Capítulos: </a:t>
                      </a:r>
                      <a:r>
                        <a:rPr lang="pt-BR" sz="2350" b="0" kern="1200" dirty="0">
                          <a:solidFill>
                            <a:schemeClr val="tx1"/>
                          </a:solidFill>
                          <a:effectLst/>
                          <a:latin typeface="Arial Narrow" panose="020B0606020202030204" pitchFamily="34" charset="0"/>
                          <a:ea typeface="+mn-ea"/>
                          <a:cs typeface="+mn-cs"/>
                        </a:rPr>
                        <a:t>divide e organiza os diferentes assuntos a serem abordados no documento. Podem ser subdivididos em Seções;</a:t>
                      </a:r>
                    </a:p>
                    <a:p>
                      <a:pPr algn="just"/>
                      <a:r>
                        <a:rPr lang="pt-BR" sz="2350" b="1" kern="1200" dirty="0">
                          <a:solidFill>
                            <a:schemeClr val="tx1"/>
                          </a:solidFill>
                          <a:effectLst/>
                          <a:latin typeface="Arial Narrow" panose="020B0606020202030204" pitchFamily="34" charset="0"/>
                          <a:ea typeface="+mn-ea"/>
                          <a:cs typeface="+mn-cs"/>
                        </a:rPr>
                        <a:t>- Artigos (Art.): </a:t>
                      </a:r>
                      <a:r>
                        <a:rPr lang="pt-BR" sz="2350" b="0" kern="1200" dirty="0">
                          <a:solidFill>
                            <a:schemeClr val="tx1"/>
                          </a:solidFill>
                          <a:effectLst/>
                          <a:latin typeface="Arial Narrow" panose="020B0606020202030204" pitchFamily="34" charset="0"/>
                          <a:ea typeface="+mn-ea"/>
                          <a:cs typeface="+mn-cs"/>
                        </a:rPr>
                        <a:t>servem para apresentar, dividir ou agrupar cada assunto. Descrevem uma norma geral referente a um assunto, em uma única frase, sem expressões explicativas, siglas ou abreviaturas;</a:t>
                      </a:r>
                    </a:p>
                    <a:p>
                      <a:pPr algn="just"/>
                      <a:r>
                        <a:rPr lang="pt-BR" sz="2350" b="1" kern="1200" dirty="0">
                          <a:solidFill>
                            <a:schemeClr val="tx1"/>
                          </a:solidFill>
                          <a:effectLst/>
                          <a:latin typeface="Arial Narrow" panose="020B0606020202030204" pitchFamily="34" charset="0"/>
                          <a:ea typeface="+mn-ea"/>
                          <a:cs typeface="+mn-cs"/>
                        </a:rPr>
                        <a:t>- Parágrafos (§): </a:t>
                      </a:r>
                      <a:r>
                        <a:rPr lang="pt-BR" sz="2350" b="0" kern="1200" dirty="0">
                          <a:solidFill>
                            <a:schemeClr val="tx1"/>
                          </a:solidFill>
                          <a:effectLst/>
                          <a:latin typeface="Arial Narrow" panose="020B0606020202030204" pitchFamily="34" charset="0"/>
                          <a:ea typeface="+mn-ea"/>
                          <a:cs typeface="+mn-cs"/>
                        </a:rPr>
                        <a:t>são divisões de um artigo que servem para exemplificar ou modificar a norma geral do conteúdo, de modo a facilitar a compreensão do tema;</a:t>
                      </a:r>
                    </a:p>
                    <a:p>
                      <a:pPr algn="just"/>
                      <a:r>
                        <a:rPr lang="pt-BR" sz="2350" b="1" kern="1200" dirty="0">
                          <a:solidFill>
                            <a:schemeClr val="tx1"/>
                          </a:solidFill>
                          <a:effectLst/>
                          <a:latin typeface="Arial Narrow" panose="020B0606020202030204" pitchFamily="34" charset="0"/>
                          <a:ea typeface="+mn-ea"/>
                          <a:cs typeface="+mn-cs"/>
                        </a:rPr>
                        <a:t>- Incisos (I, II, III, ...): </a:t>
                      </a:r>
                      <a:r>
                        <a:rPr lang="pt-BR" sz="2350" b="0" kern="1200" dirty="0">
                          <a:solidFill>
                            <a:schemeClr val="tx1"/>
                          </a:solidFill>
                          <a:effectLst/>
                          <a:latin typeface="Arial Narrow" panose="020B0606020202030204" pitchFamily="34" charset="0"/>
                          <a:ea typeface="+mn-ea"/>
                          <a:cs typeface="+mn-cs"/>
                        </a:rPr>
                        <a:t>são elementos discriminativos do Artigo, utilizados para a especificação de atribuições, competências, finalidades, objetivos etc. São organizados por numerais romanos.</a:t>
                      </a:r>
                    </a:p>
                    <a:p>
                      <a:pPr algn="just"/>
                      <a:r>
                        <a:rPr lang="pt-BR" sz="2350" b="1" kern="1200" dirty="0">
                          <a:solidFill>
                            <a:schemeClr val="tx1"/>
                          </a:solidFill>
                          <a:effectLst/>
                          <a:latin typeface="Arial Narrow" panose="020B0606020202030204" pitchFamily="34" charset="0"/>
                          <a:ea typeface="+mn-ea"/>
                          <a:cs typeface="+mn-cs"/>
                        </a:rPr>
                        <a:t>- Alíneas (a, b, c): </a:t>
                      </a:r>
                      <a:r>
                        <a:rPr lang="pt-BR" sz="2350" b="0" kern="1200" dirty="0">
                          <a:solidFill>
                            <a:schemeClr val="tx1"/>
                          </a:solidFill>
                          <a:effectLst/>
                          <a:latin typeface="Arial Narrow" panose="020B0606020202030204" pitchFamily="34" charset="0"/>
                          <a:ea typeface="+mn-ea"/>
                          <a:cs typeface="+mn-cs"/>
                        </a:rPr>
                        <a:t>são utilizadas como continuação dos Incisos e dos Parágrafos, de modo que complementem a ideia anterior.</a:t>
                      </a:r>
                    </a:p>
                    <a:p>
                      <a:pPr algn="r"/>
                      <a:r>
                        <a:rPr lang="pt-BR" sz="1300" b="0" kern="1200" dirty="0">
                          <a:solidFill>
                            <a:schemeClr val="tx1"/>
                          </a:solidFill>
                          <a:effectLst/>
                          <a:latin typeface="Arial Narrow" panose="020B0606020202030204" pitchFamily="34" charset="0"/>
                          <a:ea typeface="+mn-ea"/>
                          <a:cs typeface="+mn-cs"/>
                        </a:rPr>
                        <a:t>Disponível em: https://sae.digital/regimento-escolar/. Acesso em: 9 jul. 2026. Adaptado.</a:t>
                      </a:r>
                    </a:p>
                  </a:txBody>
                  <a:tcPr>
                    <a:lnL w="28575" cap="flat" cmpd="sng" algn="ctr">
                      <a:solidFill>
                        <a:schemeClr val="accent1">
                          <a:lumMod val="75000"/>
                        </a:schemeClr>
                      </a:solidFill>
                      <a:prstDash val="solid"/>
                      <a:round/>
                      <a:headEnd type="none" w="med" len="med"/>
                      <a:tailEnd type="none" w="med" len="med"/>
                    </a:lnL>
                    <a:lnR w="28575" cap="flat" cmpd="sng" algn="ctr">
                      <a:solidFill>
                        <a:schemeClr val="accent1">
                          <a:lumMod val="75000"/>
                        </a:schemeClr>
                      </a:solidFill>
                      <a:prstDash val="solid"/>
                      <a:round/>
                      <a:headEnd type="none" w="med" len="med"/>
                      <a:tailEnd type="none" w="med" len="med"/>
                    </a:lnR>
                    <a:lnT w="28575" cap="flat" cmpd="sng" algn="ctr">
                      <a:solidFill>
                        <a:schemeClr val="accent1">
                          <a:lumMod val="75000"/>
                        </a:schemeClr>
                      </a:solidFill>
                      <a:prstDash val="solid"/>
                      <a:round/>
                      <a:headEnd type="none" w="med" len="med"/>
                      <a:tailEnd type="none" w="med" len="med"/>
                    </a:lnT>
                    <a:lnB w="28575"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93233532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777D5F58-2D33-1CF6-3DCD-C149C3A29623}"/>
              </a:ext>
            </a:extLst>
          </p:cNvPr>
          <p:cNvSpPr txBox="1"/>
          <p:nvPr/>
        </p:nvSpPr>
        <p:spPr>
          <a:xfrm>
            <a:off x="345140" y="1992351"/>
            <a:ext cx="11501717" cy="1332481"/>
          </a:xfrm>
          <a:prstGeom prst="rect">
            <a:avLst/>
          </a:prstGeom>
          <a:noFill/>
        </p:spPr>
        <p:txBody>
          <a:bodyPr wrap="square">
            <a:spAutoFit/>
          </a:bodyPr>
          <a:lstStyle/>
          <a:p>
            <a:pPr algn="just"/>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o texto.</a:t>
            </a:r>
          </a:p>
          <a:p>
            <a:pPr>
              <a:lnSpc>
                <a:spcPct val="110000"/>
              </a:lnSpc>
              <a:spcAft>
                <a:spcPts val="800"/>
              </a:spcAft>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REGIMENTO ESCOLAR</a:t>
            </a:r>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 </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aixaDeTexto 2">
            <a:extLst>
              <a:ext uri="{FF2B5EF4-FFF2-40B4-BE49-F238E27FC236}">
                <a16:creationId xmlns:a16="http://schemas.microsoft.com/office/drawing/2014/main" id="{9CA82881-0462-1947-8E67-94C0436119D8}"/>
              </a:ext>
            </a:extLst>
          </p:cNvPr>
          <p:cNvSpPr txBox="1"/>
          <p:nvPr/>
        </p:nvSpPr>
        <p:spPr>
          <a:xfrm>
            <a:off x="345140" y="666453"/>
            <a:ext cx="11501717" cy="1177245"/>
          </a:xfrm>
          <a:prstGeom prst="rect">
            <a:avLst/>
          </a:prstGeom>
          <a:solidFill>
            <a:schemeClr val="accent6">
              <a:lumMod val="20000"/>
              <a:lumOff val="80000"/>
            </a:schemeClr>
          </a:solidFill>
        </p:spPr>
        <p:txBody>
          <a:bodyPr wrap="square">
            <a:spAutoFit/>
          </a:bodyPr>
          <a:lstStyle/>
          <a:p>
            <a:pPr indent="538163"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Estudante, prepare-se para conhecer melhor o gênero Regimento Escolar e, em seguida, com o apoio do(a) professor(a), responda às atividades propostas, refletindo sobre a finalidade e a organização do gênero.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aixaDeTexto 6">
            <a:extLst>
              <a:ext uri="{FF2B5EF4-FFF2-40B4-BE49-F238E27FC236}">
                <a16:creationId xmlns:a16="http://schemas.microsoft.com/office/drawing/2014/main" id="{70A37833-DE28-1002-68E8-89378A538CCD}"/>
              </a:ext>
            </a:extLst>
          </p:cNvPr>
          <p:cNvSpPr txBox="1"/>
          <p:nvPr/>
        </p:nvSpPr>
        <p:spPr>
          <a:xfrm>
            <a:off x="345141" y="3324832"/>
            <a:ext cx="11501716" cy="3385542"/>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Regimento Escolar é o documento que normatiza os direitos e deveres de toda a comunidade escolar, bem como dar subsídios para que ações educativas possam ser tomadas</a:t>
            </a:r>
            <a:r>
              <a:rPr lang="pt-BR" sz="235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em caso de descumprimento desse documento. Desta forma, é visto como um instrumento legal e sua função é a de organizar o funcionamento da</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escola. É um documento que necessita ser revisto, reorganizado e atualizado constantemente. A construção coletiva do Regimento Escolar é fundamental para conhecimento, aceitação e valoração, então vamos procurar trabalhar em conjunto com os representantes do Conselho Escolar para que essa construção e essa valoração realmente ocorram.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https://www.sophia.com.br/blog/gestao-escolar/o-que-e-e-para-que-serve-o-regimentoescolar#:~:text=E%2C%20de%20</a:t>
            </a:r>
            <a:r>
              <a:rPr lang="pt-BR" sz="130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fato%2C%20a%20l%C3%ADngua,%2C%20did%C3%A1tica%2C%20pedag%C3%B3gica%20e%20disciplinar. Acesso em: 10 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11468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562E9CF-0AE8-BAC5-218E-356169AAE219}"/>
              </a:ext>
            </a:extLst>
          </p:cNvPr>
          <p:cNvSpPr txBox="1"/>
          <p:nvPr/>
        </p:nvSpPr>
        <p:spPr>
          <a:xfrm>
            <a:off x="313765" y="872277"/>
            <a:ext cx="11555506" cy="5469254"/>
          </a:xfrm>
          <a:prstGeom prst="rect">
            <a:avLst/>
          </a:prstGeom>
          <a:noFill/>
        </p:spPr>
        <p:txBody>
          <a:bodyPr wrap="square">
            <a:spAutoFit/>
          </a:bodyPr>
          <a:lstStyle/>
          <a:p>
            <a:pPr>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Considere as informações sobre o Regimento Escolar e marque (V) para verdadeiro ou (F) para falso.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7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Regimento Escolar organiza o funcionamento da escola.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Conselho Escolar pode participar da construção do Regimento Escolar.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Regimento Escolar deve permanecer o mesmo, sem necessidade de atualizações.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Regimento Escolar estabelece os direitos e deveres de toda a comunidade escolar.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Regimento Escolar é um documento sem valor legal e serve apenas como orientação.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O Regimento Escolar oferece subsídios para ações educativas em caso de descumprimento de suas normas.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 elaboração do Regimento Escolar deve ser feita apenas pela direção da escola, sem participação da comunidade.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 A construção coletiva do Regimento Escolar contribui para o conhecimento, a aceitação e a valorização desse documento.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63554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C063205A-D423-99B1-1191-3F688FD338E5}"/>
              </a:ext>
            </a:extLst>
          </p:cNvPr>
          <p:cNvSpPr txBox="1"/>
          <p:nvPr/>
        </p:nvSpPr>
        <p:spPr>
          <a:xfrm>
            <a:off x="322729" y="825089"/>
            <a:ext cx="11546542" cy="5516895"/>
          </a:xfrm>
          <a:prstGeom prst="rect">
            <a:avLst/>
          </a:prstGeom>
          <a:noFill/>
        </p:spPr>
        <p:txBody>
          <a:bodyPr wrap="square">
            <a:spAutoFit/>
          </a:bodyPr>
          <a:lstStyle/>
          <a:p>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Regimento Escolar deve estar em conformidade com a LDB, a BNCC e o PPP, pois esses documentos são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normas que não possuem relação com a educação.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leis que organizam exclusivamente o sistema político brasileiro.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documentos que não orientam a organização do ensino no Brasil.</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instrumentos educacionais que orientam e estão em consonância com o sistema educacional brasileiro.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Regimento Escolar é um documento importante na escola, porque contribui para o seu funcionamento. Transcreva, com suas palavras o objetivo do Regimento Escolar conforme o texto apresentado.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Regimento Escolar orienta o comportamento das pessoas dentro da instituição escolar. Na sua opinião, quais atitudes devem evitar para contribuir com uma convivência respeitosa e com o bom funcionamento da escola?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979196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A689755-700F-2D4E-9B58-117C3DFB90B3}"/>
              </a:ext>
            </a:extLst>
          </p:cNvPr>
          <p:cNvSpPr txBox="1"/>
          <p:nvPr/>
        </p:nvSpPr>
        <p:spPr>
          <a:xfrm>
            <a:off x="349623" y="845582"/>
            <a:ext cx="11501717" cy="467500"/>
          </a:xfrm>
          <a:prstGeom prst="rect">
            <a:avLst/>
          </a:prstGeom>
          <a:noFill/>
        </p:spPr>
        <p:txBody>
          <a:bodyPr wrap="square">
            <a:spAutoFit/>
          </a:bodyPr>
          <a:lstStyle/>
          <a:p>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Conforme a estrutura de um texto de lei, relacione a primeira coluna à segunda: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EE8BDC93-C707-31F5-289C-45A8AA6B4D1D}"/>
              </a:ext>
            </a:extLst>
          </p:cNvPr>
          <p:cNvGraphicFramePr>
            <a:graphicFrameLocks noGrp="1"/>
          </p:cNvGraphicFramePr>
          <p:nvPr>
            <p:extLst>
              <p:ext uri="{D42A27DB-BD31-4B8C-83A1-F6EECF244321}">
                <p14:modId xmlns:p14="http://schemas.microsoft.com/office/powerpoint/2010/main" val="2654350086"/>
              </p:ext>
            </p:extLst>
          </p:nvPr>
        </p:nvGraphicFramePr>
        <p:xfrm>
          <a:off x="345141" y="1413325"/>
          <a:ext cx="11501717" cy="2898648"/>
        </p:xfrm>
        <a:graphic>
          <a:graphicData uri="http://schemas.openxmlformats.org/drawingml/2006/table">
            <a:tbl>
              <a:tblPr firstRow="1" firstCol="1" bandRow="1">
                <a:tableStyleId>{5C22544A-7EE6-4342-B048-85BDC9FD1C3A}</a:tableStyleId>
              </a:tblPr>
              <a:tblGrid>
                <a:gridCol w="1710518">
                  <a:extLst>
                    <a:ext uri="{9D8B030D-6E8A-4147-A177-3AD203B41FA5}">
                      <a16:colId xmlns:a16="http://schemas.microsoft.com/office/drawing/2014/main" val="4162313056"/>
                    </a:ext>
                  </a:extLst>
                </a:gridCol>
                <a:gridCol w="9791199">
                  <a:extLst>
                    <a:ext uri="{9D8B030D-6E8A-4147-A177-3AD203B41FA5}">
                      <a16:colId xmlns:a16="http://schemas.microsoft.com/office/drawing/2014/main" val="2136338099"/>
                    </a:ext>
                  </a:extLst>
                </a:gridCol>
              </a:tblGrid>
              <a:tr h="0">
                <a:tc>
                  <a:txBody>
                    <a:bodyPr/>
                    <a:lstStyle/>
                    <a:p>
                      <a:pPr>
                        <a:lnSpc>
                          <a:spcPct val="105000"/>
                        </a:lnSpc>
                        <a:spcAft>
                          <a:spcPts val="800"/>
                        </a:spcAft>
                      </a:pPr>
                      <a:r>
                        <a:rPr lang="pt-BR" sz="2350" b="0" kern="100">
                          <a:solidFill>
                            <a:schemeClr val="tx1"/>
                          </a:solidFill>
                          <a:effectLst/>
                          <a:latin typeface="Arial Narrow" panose="020B0606020202030204" pitchFamily="34" charset="0"/>
                        </a:rPr>
                        <a:t>(1) Artigos</a:t>
                      </a:r>
                      <a:endParaRPr lang="pt-BR" sz="23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just">
                        <a:lnSpc>
                          <a:spcPct val="105000"/>
                        </a:lnSpc>
                        <a:spcAft>
                          <a:spcPts val="800"/>
                        </a:spcAft>
                      </a:pPr>
                      <a:r>
                        <a:rPr lang="pt-BR" sz="2350" b="0" kern="100" dirty="0">
                          <a:solidFill>
                            <a:schemeClr val="tx1"/>
                          </a:solidFill>
                          <a:effectLst/>
                          <a:latin typeface="Arial Narrow" panose="020B0606020202030204" pitchFamily="34" charset="0"/>
                        </a:rPr>
                        <a:t>(  ) Dividem e organizam os diferentes assuntos a serem abordados no documento. Podem                                                                 ser subdivididos em Seções</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46144918"/>
                  </a:ext>
                </a:extLst>
              </a:tr>
              <a:tr h="0">
                <a:tc>
                  <a:txBody>
                    <a:bodyPr/>
                    <a:lstStyle/>
                    <a:p>
                      <a:pPr>
                        <a:lnSpc>
                          <a:spcPct val="105000"/>
                        </a:lnSpc>
                        <a:spcAft>
                          <a:spcPts val="800"/>
                        </a:spcAft>
                      </a:pPr>
                      <a:r>
                        <a:rPr lang="pt-BR" sz="2350" b="0" kern="100">
                          <a:solidFill>
                            <a:schemeClr val="tx1"/>
                          </a:solidFill>
                          <a:effectLst/>
                          <a:latin typeface="Arial Narrow" panose="020B0606020202030204" pitchFamily="34" charset="0"/>
                        </a:rPr>
                        <a:t>(2) Seção</a:t>
                      </a:r>
                      <a:endParaRPr lang="pt-BR" sz="23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just">
                        <a:lnSpc>
                          <a:spcPct val="105000"/>
                        </a:lnSpc>
                        <a:spcAft>
                          <a:spcPts val="800"/>
                        </a:spcAft>
                      </a:pPr>
                      <a:r>
                        <a:rPr lang="pt-BR" sz="2350" b="0" kern="100" dirty="0">
                          <a:solidFill>
                            <a:schemeClr val="tx1"/>
                          </a:solidFill>
                          <a:effectLst/>
                          <a:latin typeface="Arial Narrow" panose="020B0606020202030204" pitchFamily="34" charset="0"/>
                        </a:rPr>
                        <a:t>(   ) Conjunto de Artigos que dispõem sobre um determinado conteúdo.</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2235810"/>
                  </a:ext>
                </a:extLst>
              </a:tr>
              <a:tr h="0">
                <a:tc>
                  <a:txBody>
                    <a:bodyPr/>
                    <a:lstStyle/>
                    <a:p>
                      <a:pPr>
                        <a:lnSpc>
                          <a:spcPct val="105000"/>
                        </a:lnSpc>
                        <a:spcAft>
                          <a:spcPts val="800"/>
                        </a:spcAft>
                      </a:pPr>
                      <a:r>
                        <a:rPr lang="pt-BR" sz="2350" b="0" kern="100">
                          <a:solidFill>
                            <a:schemeClr val="tx1"/>
                          </a:solidFill>
                          <a:effectLst/>
                          <a:latin typeface="Arial Narrow" panose="020B0606020202030204" pitchFamily="34" charset="0"/>
                        </a:rPr>
                        <a:t>(3) Capítulos</a:t>
                      </a:r>
                      <a:endParaRPr lang="pt-BR" sz="23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just">
                        <a:lnSpc>
                          <a:spcPct val="105000"/>
                        </a:lnSpc>
                        <a:spcAft>
                          <a:spcPts val="800"/>
                        </a:spcAft>
                      </a:pPr>
                      <a:r>
                        <a:rPr lang="pt-BR" sz="2350" b="0" kern="100" dirty="0">
                          <a:solidFill>
                            <a:schemeClr val="tx1"/>
                          </a:solidFill>
                          <a:effectLst/>
                          <a:latin typeface="Arial Narrow" panose="020B0606020202030204" pitchFamily="34" charset="0"/>
                        </a:rPr>
                        <a:t>(  ) Servem para apresentar, dividir ou agrupar cada assunto. Descrevem uma norma                                                   geral referente a um só assunto, em uma única frase, sem expressões explicativas,                                                     siglas ou abreviaturas.</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4180938"/>
                  </a:ext>
                </a:extLst>
              </a:tr>
              <a:tr h="0">
                <a:tc>
                  <a:txBody>
                    <a:bodyPr/>
                    <a:lstStyle/>
                    <a:p>
                      <a:pPr>
                        <a:lnSpc>
                          <a:spcPct val="105000"/>
                        </a:lnSpc>
                        <a:spcAft>
                          <a:spcPts val="800"/>
                        </a:spcAft>
                      </a:pPr>
                      <a:r>
                        <a:rPr lang="pt-BR" sz="2350" b="0" kern="100">
                          <a:solidFill>
                            <a:schemeClr val="tx1"/>
                          </a:solidFill>
                          <a:effectLst/>
                          <a:latin typeface="Arial Narrow" panose="020B0606020202030204" pitchFamily="34" charset="0"/>
                        </a:rPr>
                        <a:t>(4) Parágrafos</a:t>
                      </a:r>
                      <a:endParaRPr lang="pt-BR" sz="23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just">
                        <a:lnSpc>
                          <a:spcPct val="105000"/>
                        </a:lnSpc>
                        <a:spcAft>
                          <a:spcPts val="800"/>
                        </a:spcAft>
                      </a:pPr>
                      <a:r>
                        <a:rPr lang="pt-BR" sz="2350" b="0" kern="100" dirty="0">
                          <a:solidFill>
                            <a:schemeClr val="tx1"/>
                          </a:solidFill>
                          <a:effectLst/>
                          <a:latin typeface="Arial Narrow" panose="020B0606020202030204" pitchFamily="34" charset="0"/>
                        </a:rPr>
                        <a:t>(   ) São divisões de um artigo que servem para exemplificar ou modificar a norma geral                                                      do conteúdo, de modo a facilitar a compreensão do tema. </a:t>
                      </a: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1977882"/>
                  </a:ext>
                </a:extLst>
              </a:tr>
            </a:tbl>
          </a:graphicData>
        </a:graphic>
      </p:graphicFrame>
      <p:sp>
        <p:nvSpPr>
          <p:cNvPr id="7" name="CaixaDeTexto 6">
            <a:extLst>
              <a:ext uri="{FF2B5EF4-FFF2-40B4-BE49-F238E27FC236}">
                <a16:creationId xmlns:a16="http://schemas.microsoft.com/office/drawing/2014/main" id="{208A4834-9E45-77CF-7CB1-A08A5FB0FA68}"/>
              </a:ext>
            </a:extLst>
          </p:cNvPr>
          <p:cNvSpPr txBox="1"/>
          <p:nvPr/>
        </p:nvSpPr>
        <p:spPr>
          <a:xfrm>
            <a:off x="345141" y="4760320"/>
            <a:ext cx="11501716" cy="467500"/>
          </a:xfrm>
          <a:prstGeom prst="rect">
            <a:avLst/>
          </a:prstGeom>
          <a:noFill/>
        </p:spPr>
        <p:txBody>
          <a:bodyPr wrap="square">
            <a:spAutoFit/>
          </a:bodyPr>
          <a:lstStyle/>
          <a:p>
            <a:pPr>
              <a:lnSpc>
                <a:spcPct val="110000"/>
              </a:lnSpc>
              <a:spcAft>
                <a:spcPts val="800"/>
              </a:spcAft>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Você considera o Regimento Escolar um documento importante? Justifique sua resposta.</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3437217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AA9AAF19-7A09-CAAF-1A1A-C1A000A54AE0}"/>
              </a:ext>
            </a:extLst>
          </p:cNvPr>
          <p:cNvSpPr txBox="1"/>
          <p:nvPr/>
        </p:nvSpPr>
        <p:spPr>
          <a:xfrm>
            <a:off x="354105" y="615801"/>
            <a:ext cx="11483788" cy="2492990"/>
          </a:xfrm>
          <a:prstGeom prst="rect">
            <a:avLst/>
          </a:prstGeom>
          <a:noFill/>
        </p:spPr>
        <p:txBody>
          <a:bodyPr wrap="square">
            <a:spAutoFit/>
          </a:bodyPr>
          <a:lstStyle/>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II</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TÍTULO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DA IDENTIFICAÇÃO, DOS FINS E DOS OBJETIVOS DO COLÉGIO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DOS FINS E OBJETIVOS DO COLÉGIO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BEB0B791-E321-C595-4BC8-F5EB71FE7373}"/>
              </a:ext>
            </a:extLst>
          </p:cNvPr>
          <p:cNvSpPr txBox="1"/>
          <p:nvPr/>
        </p:nvSpPr>
        <p:spPr>
          <a:xfrm>
            <a:off x="354105" y="3204882"/>
            <a:ext cx="11483787" cy="3347070"/>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Art. 4º</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O Colégio está a serviço das necessidades e características de desenvolvimento e aprendizagem dos educandos, independentemente de raça, sexo, situação socioeconômica e cultural, credo religioso e posicionamento político.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Art. 5º</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O Colégio, inspirado nos princípios de liberdade e nos ideais de solidariedade humana, desenvolve a educação escolar tendo como finalidade o pleno desenvolvimento do educando, seu preparo para o exercício da cidadania e sua formação para o trabalho.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Art. 6º</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O Colégio tem por objetivos gerais: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 propiciar ao educando a constituição de competências e habilidades que permitam a plena formação do indivíduo nas múltiplas e complexas atividades exigidas pela vida moderna, abarcando: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5134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BEB0B791-E321-C595-4BC8-F5EB71FE7373}"/>
              </a:ext>
            </a:extLst>
          </p:cNvPr>
          <p:cNvSpPr txBox="1"/>
          <p:nvPr/>
        </p:nvSpPr>
        <p:spPr>
          <a:xfrm>
            <a:off x="354106" y="793376"/>
            <a:ext cx="11483787" cy="3185487"/>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 construir a identidade do trabalho educacional através de proposta Pedagógica própria;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III. desenvolver ações de capacitação continuada do pessoal, constituindo-se, efetivamente, em espaço de difusão de informações, possibilidades de estudos, troca de experiências entre educadores, aquisição de novas bases para o ensono, incorporação dos avanços da ciência e domínio de novas tecnologias;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IV. assegurar aos educandos padrão de qualidade, igualdade de condições para o acesso e permanência no Colégio.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https://planosdeaula.novaescolaorg.br//fundamental/7ano/lingua-portuguesa/textosnormativos-descobrindo-o-regimento-escolar//3192.Acesso em: 10 jul. 2026. Adaptado</a:t>
            </a:r>
            <a:r>
              <a:rPr lang="pt-BR" sz="1300" b="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3DD45131-E7E5-9C07-101F-19BC36D9B827}"/>
              </a:ext>
            </a:extLst>
          </p:cNvPr>
          <p:cNvSpPr txBox="1"/>
          <p:nvPr/>
        </p:nvSpPr>
        <p:spPr>
          <a:xfrm>
            <a:off x="354106" y="4169289"/>
            <a:ext cx="11483787" cy="1661032"/>
          </a:xfrm>
          <a:prstGeom prst="rect">
            <a:avLst/>
          </a:prstGeom>
          <a:noFill/>
        </p:spPr>
        <p:txBody>
          <a:bodyPr wrap="square">
            <a:spAutoFit/>
          </a:bodyPr>
          <a:lstStyle/>
          <a:p>
            <a:pPr>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8.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Sobre o Regimento Escolar, responda: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Para quem é produzido o Regimento Escolar, ou seja, quem é o público-alvo desse texto?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Por que esse gênero se organiza por tópicos?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8210954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77C7C07F-3A5E-2C30-5294-2A3F2E8D56F5}"/>
              </a:ext>
            </a:extLst>
          </p:cNvPr>
          <p:cNvSpPr txBox="1"/>
          <p:nvPr/>
        </p:nvSpPr>
        <p:spPr>
          <a:xfrm>
            <a:off x="282388" y="951779"/>
            <a:ext cx="11627223" cy="4524315"/>
          </a:xfrm>
          <a:prstGeom prst="rect">
            <a:avLst/>
          </a:prstGeom>
          <a:noFill/>
        </p:spPr>
        <p:txBody>
          <a:bodyPr wrap="square">
            <a:spAutoFit/>
          </a:bodyPr>
          <a:lstStyle/>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9.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 acordo com a seção “Conhecendo o gênero textual”, o regimento escolar deve estar em conformidade com a LDB (lei de Diretrizes e Bases da Educação Nacional), BNCC (Base Nacional Comum Curricular) e com o PPP (Projeto Político Pedagógico). Por quê?</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10.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Quais são as finalidades da educação escolar desenvolvida pelo Colégio?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11.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De acordo com</a:t>
            </a: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o art. 4º, do Capítulo I, desse Regimento Escolar, o Colégio atende aos educandos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independentemente de raça, sexo, situação socioeconômica e cultural, credo religioso e posicionamento político.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com melhor desempenho escolar e boa situação socioeconômica e cultural.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que compartilham da mesma religião e situação socioeconômica e cultural.</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de acordo com sua condição socioeconômica e posicionamento político.</a:t>
            </a:r>
          </a:p>
        </p:txBody>
      </p:sp>
    </p:spTree>
    <p:extLst>
      <p:ext uri="{BB962C8B-B14F-4D97-AF65-F5344CB8AC3E}">
        <p14:creationId xmlns:p14="http://schemas.microsoft.com/office/powerpoint/2010/main" val="22237110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839E40-84F0-3138-8662-9605664BB203}"/>
              </a:ext>
            </a:extLst>
          </p:cNvPr>
          <p:cNvSpPr txBox="1"/>
          <p:nvPr/>
        </p:nvSpPr>
        <p:spPr>
          <a:xfrm>
            <a:off x="340659" y="806221"/>
            <a:ext cx="11501717" cy="5878532"/>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12.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Um regimento escolar geralmente divide-se em: capítulo (primeira divisão de um regimento); seção (divisão dentro do capítulo); artigo (divisão em que se encontra um princípio ou uma norma); seguido de parágrafos (§), incisos (número romano) e alínea (letras). Quais elementos de um regimento escolar aparecem nos fragmentos lidos?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13.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Em todo texto aparecem expressões conectoras – sejam conjunções, preposições, advérbios e respectivas locuções – que criam e sinalizam relações semânticas de diferentes naturezas. Entre as mais comuns, podemos citar as relações de causalidade, comparação, concessão, tempo, condição, adição, oposição etc. No texto II, no trecho/inciso “IV. Assegurar aos educandos padrão de qualidade, igualdade de condições para o acesso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e</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permanência no Colégio.”, o termo destacado estabelece qual relação lógico-discursiva?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14.</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trecho do </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Art. 5º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Colégio, inspirado nos princípios de liberdade e nos ideais de solidariedade humana, desenvolve a educação escolar tendo como finalidade o pleno desenvolvimento do educando, seu preparo para o exercício da cidadania e sua formação para o trabalho”. De acordo com o texto, como a educação escolar é desenvolvida?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778438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5B839E40-84F0-3138-8662-9605664BB203}"/>
              </a:ext>
            </a:extLst>
          </p:cNvPr>
          <p:cNvSpPr txBox="1"/>
          <p:nvPr/>
        </p:nvSpPr>
        <p:spPr>
          <a:xfrm>
            <a:off x="340659" y="806221"/>
            <a:ext cx="11501717" cy="2262158"/>
          </a:xfrm>
          <a:prstGeom prst="rect">
            <a:avLst/>
          </a:prstGeom>
          <a:noFill/>
        </p:spPr>
        <p:txBody>
          <a:bodyPr wrap="square">
            <a:spAutoFit/>
          </a:bodyPr>
          <a:lstStyle/>
          <a:p>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15.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De acordo com o Art. 6º, um dos objetivos gerais do Colégio é:</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Desenvolver competências e habilidades que contribuam para a formação integral do educando e para sua atuação na vida moderna.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Priorizar apenas o ensino de conteúdos tradicionais, sem considerar as mudanças da sociedade.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Garantir somente o acesso dos estudantes ao Colégio, sem se preocupar com sua permanência.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Restringir a formação continuada dos profissionais da educação às reuniões pedagógicas.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30601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708547"/>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5229" y="1227080"/>
            <a:ext cx="5508000" cy="1166320"/>
          </a:xfrm>
          <a:prstGeom prst="rect">
            <a:avLst/>
          </a:prstGeom>
          <a:noFill/>
          <a:ln>
            <a:noFill/>
          </a:ln>
        </p:spPr>
      </p:pic>
      <p:sp>
        <p:nvSpPr>
          <p:cNvPr id="6" name="CaixaDeTexto 5">
            <a:extLst>
              <a:ext uri="{FF2B5EF4-FFF2-40B4-BE49-F238E27FC236}">
                <a16:creationId xmlns:a16="http://schemas.microsoft.com/office/drawing/2014/main" id="{F74FD4C1-5468-2E23-FB55-3CD695D73F77}"/>
              </a:ext>
            </a:extLst>
          </p:cNvPr>
          <p:cNvSpPr txBox="1"/>
          <p:nvPr/>
        </p:nvSpPr>
        <p:spPr>
          <a:xfrm>
            <a:off x="355229" y="2393400"/>
            <a:ext cx="11481542" cy="4247317"/>
          </a:xfrm>
          <a:prstGeom prst="rect">
            <a:avLst/>
          </a:prstGeom>
          <a:solidFill>
            <a:schemeClr val="accent6">
              <a:lumMod val="20000"/>
              <a:lumOff val="80000"/>
            </a:schemeClr>
          </a:solidFill>
        </p:spPr>
        <p:txBody>
          <a:bodyPr wrap="square">
            <a:spAutoFit/>
          </a:bodyPr>
          <a:lstStyle/>
          <a:p>
            <a:pPr indent="538163" algn="just"/>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Estudante, vamos conversar sobre uma parte muito importante do Regimento Escolar: os direitos, os deveres e as regras que todos nós devemos seguir na escola. Vocês têm vários direitos. Entre eles, estão o direito de ser tratados com respeito, sem qualquer tipo de discriminação, de acompanhar suas notas e frequência, de solicitar a revisão de uma avaliação, quando necessário, e de procurar a direção ou a equipe pedagógica caso se sintam prejudicados. Junto com os direitos, também existem deveres. É responsabilidade de cada estudante respeitar professores, funcionários e colegas, cumprir os horários, participar das aulas, usar o uniforme, cuidar do patrimônio da escola e manter um comportamento que contribua para um ambiente de aprendizagem.</a:t>
            </a:r>
            <a:r>
              <a:rPr lang="pt-BR" sz="225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Conhecer o Regimento Escolar é importante porque ele protege os direitos de todos e estabelece as responsabilidades de cada um. Quando cada estudante cumpre seus deveres e respeita os direitos dos outros, a convivência melhora, o ambiente fica mais seguro e todos têm melhores condições para aprender.</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34263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E0F23BA-5DF4-0373-4441-7FD8775C09A9}"/>
              </a:ext>
            </a:extLst>
          </p:cNvPr>
          <p:cNvGraphicFramePr>
            <a:graphicFrameLocks noGrp="1"/>
          </p:cNvGraphicFramePr>
          <p:nvPr>
            <p:extLst>
              <p:ext uri="{D42A27DB-BD31-4B8C-83A1-F6EECF244321}">
                <p14:modId xmlns:p14="http://schemas.microsoft.com/office/powerpoint/2010/main" val="4272219488"/>
              </p:ext>
            </p:extLst>
          </p:nvPr>
        </p:nvGraphicFramePr>
        <p:xfrm>
          <a:off x="304800" y="1479611"/>
          <a:ext cx="11537576" cy="4853940"/>
        </p:xfrm>
        <a:graphic>
          <a:graphicData uri="http://schemas.openxmlformats.org/drawingml/2006/table">
            <a:tbl>
              <a:tblPr firstRow="1" firstCol="1" bandRow="1">
                <a:tableStyleId>{5C22544A-7EE6-4342-B048-85BDC9FD1C3A}</a:tableStyleId>
              </a:tblPr>
              <a:tblGrid>
                <a:gridCol w="11537576">
                  <a:extLst>
                    <a:ext uri="{9D8B030D-6E8A-4147-A177-3AD203B41FA5}">
                      <a16:colId xmlns:a16="http://schemas.microsoft.com/office/drawing/2014/main" val="2690519307"/>
                    </a:ext>
                  </a:extLst>
                </a:gridCol>
              </a:tblGrid>
              <a:tr h="0">
                <a:tc>
                  <a:txBody>
                    <a:bodyPr/>
                    <a:lstStyle/>
                    <a:p>
                      <a:pPr algn="ctr"/>
                      <a:r>
                        <a:rPr lang="pt-BR" sz="2350" b="1" kern="1200" dirty="0">
                          <a:solidFill>
                            <a:schemeClr val="tx1"/>
                          </a:solidFill>
                          <a:effectLst/>
                          <a:latin typeface="Arial Narrow" panose="020B0606020202030204" pitchFamily="34" charset="0"/>
                          <a:ea typeface="+mn-ea"/>
                          <a:cs typeface="+mn-cs"/>
                        </a:rPr>
                        <a:t>Como deve ser o Regimento Escolar?</a:t>
                      </a:r>
                    </a:p>
                    <a:p>
                      <a:pPr marL="0" indent="538163" algn="just"/>
                      <a:r>
                        <a:rPr lang="pt-BR" sz="2350" b="0" kern="1200" dirty="0">
                          <a:solidFill>
                            <a:schemeClr val="tx1"/>
                          </a:solidFill>
                          <a:effectLst/>
                          <a:latin typeface="Arial Narrow" panose="020B0606020202030204" pitchFamily="34" charset="0"/>
                          <a:ea typeface="+mn-ea"/>
                          <a:cs typeface="+mn-cs"/>
                        </a:rPr>
                        <a:t>São muitos os assuntos que devem ser colocados no Regimento Escolar. Nele é preciso constar informações sobre: a organização administrativa, a organização pedagógica, direitos e deveres dos profissionais de educação, direitos e deveres dos estudantes, o funcionamento do Conselho Escolar, do Grêmio, entre outros assuntos. O pai ou responsável, quando faz a matrícula do(a) estudante na escola, precisa receber informações sobre o Regimento Escolar, sejam impressas ou em formato digital. Afinal, ao realizar a inscrição de um(a) estudante na instituição escolar, ele aceita as regras da escola. Quando existe algum problema na escola, com algum profissional ou estudante, o regimento escolar serve de consulta para tomada de decisão. Esse documento deve orientar procedimentos para resolução das questões que envolvem os sujeitos da escola, por isso é muito importante todos conhecê-lo. As normas de convivência devem constar no regimento escolar. Elas orientam o comportamento das pessoas na escola e devem ser elaboradas com a participação de professores, coordenadores, diretores, estudantes e famílias.</a:t>
                      </a:r>
                    </a:p>
                    <a:p>
                      <a:pPr algn="r"/>
                      <a:r>
                        <a:rPr lang="pt-BR" sz="1300" b="0" kern="1200" dirty="0">
                          <a:solidFill>
                            <a:schemeClr val="tx1"/>
                          </a:solidFill>
                          <a:effectLst/>
                          <a:latin typeface="Arial Narrow" panose="020B0606020202030204" pitchFamily="34" charset="0"/>
                          <a:ea typeface="+mn-ea"/>
                          <a:cs typeface="+mn-cs"/>
                        </a:rPr>
                        <a:t>Disponível </a:t>
                      </a:r>
                      <a:r>
                        <a:rPr lang="pt-BR" sz="1300" b="0" kern="1200" dirty="0" err="1">
                          <a:solidFill>
                            <a:schemeClr val="tx1"/>
                          </a:solidFill>
                          <a:effectLst/>
                          <a:latin typeface="Arial Narrow" panose="020B0606020202030204" pitchFamily="34" charset="0"/>
                          <a:ea typeface="+mn-ea"/>
                          <a:cs typeface="+mn-cs"/>
                        </a:rPr>
                        <a:t>em:http</a:t>
                      </a:r>
                      <a:r>
                        <a:rPr lang="pt-BR" sz="1300" b="0" kern="1200" dirty="0">
                          <a:solidFill>
                            <a:schemeClr val="tx1"/>
                          </a:solidFill>
                          <a:effectLst/>
                          <a:latin typeface="Arial Narrow" panose="020B0606020202030204" pitchFamily="34" charset="0"/>
                          <a:ea typeface="+mn-ea"/>
                          <a:cs typeface="+mn-cs"/>
                        </a:rPr>
                        <a:t>://www.gestaoescolar.diaadia.pr.gov.br/arquivos/File/</a:t>
                      </a:r>
                      <a:r>
                        <a:rPr lang="pt-BR" sz="1300" b="0" kern="1200" dirty="0" err="1">
                          <a:solidFill>
                            <a:schemeClr val="tx1"/>
                          </a:solidFill>
                          <a:effectLst/>
                          <a:latin typeface="Arial Narrow" panose="020B0606020202030204" pitchFamily="34" charset="0"/>
                          <a:ea typeface="+mn-ea"/>
                          <a:cs typeface="+mn-cs"/>
                        </a:rPr>
                        <a:t>gestao_em_foco</a:t>
                      </a:r>
                      <a:r>
                        <a:rPr lang="pt-BR" sz="1300" b="0" kern="1200" dirty="0">
                          <a:solidFill>
                            <a:schemeClr val="tx1"/>
                          </a:solidFill>
                          <a:effectLst/>
                          <a:latin typeface="Arial Narrow" panose="020B0606020202030204" pitchFamily="34" charset="0"/>
                          <a:ea typeface="+mn-ea"/>
                          <a:cs typeface="+mn-cs"/>
                        </a:rPr>
                        <a:t>/legislacao_escolar_unidade2.pdf. Acesso em: 10 jul. 2026. Adaptado.</a:t>
                      </a:r>
                      <a:endParaRPr lang="pt-BR" sz="1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rgbClr val="FFC000"/>
                      </a:solidFill>
                      <a:prstDash val="solid"/>
                      <a:round/>
                      <a:headEnd type="none" w="med" len="med"/>
                      <a:tailEnd type="none" w="med" len="med"/>
                    </a:lnL>
                    <a:lnR w="38100" cap="flat" cmpd="sng" algn="ctr">
                      <a:solidFill>
                        <a:srgbClr val="FFC000"/>
                      </a:solidFill>
                      <a:prstDash val="solid"/>
                      <a:round/>
                      <a:headEnd type="none" w="med" len="med"/>
                      <a:tailEnd type="none" w="med" len="med"/>
                    </a:lnR>
                    <a:lnT w="381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853738832"/>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E2FC3BC8-3EDE-B386-3F37-8D1762995E17}"/>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9624" y="576128"/>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861442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44C871-3CAC-2A5B-CA34-00B51083EA8E}"/>
              </a:ext>
            </a:extLst>
          </p:cNvPr>
          <p:cNvSpPr txBox="1"/>
          <p:nvPr/>
        </p:nvSpPr>
        <p:spPr>
          <a:xfrm>
            <a:off x="322729" y="812948"/>
            <a:ext cx="11573436" cy="2177519"/>
          </a:xfrm>
          <a:prstGeom prst="rect">
            <a:avLst/>
          </a:prstGeom>
          <a:noFill/>
        </p:spPr>
        <p:txBody>
          <a:bodyPr wrap="square">
            <a:spAutoFit/>
          </a:bodyPr>
          <a:lstStyle/>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III</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SEÇÃO VII</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DO CORPO DISCENTE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7F26382B-AD8E-41D5-4839-B2E44B4A6553}"/>
              </a:ext>
            </a:extLst>
          </p:cNvPr>
          <p:cNvSpPr txBox="1"/>
          <p:nvPr/>
        </p:nvSpPr>
        <p:spPr>
          <a:xfrm>
            <a:off x="322728" y="3129492"/>
            <a:ext cx="11573435" cy="3262432"/>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Art. 63 - O corpo discente é constituído por todos os alunos regularmente matriculados no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Art. 64 - São direitos do aluno: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VII - integrar-se, de acordo com seus interesses, às associações escolares em funcionamento no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VIII - promover, com aprovação do diretor, festas, reuniões e debates de caráter cívico, religioso, esportivo, cultural e artístico;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43382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7F26382B-AD8E-41D5-4839-B2E44B4A6553}"/>
              </a:ext>
            </a:extLst>
          </p:cNvPr>
          <p:cNvSpPr txBox="1"/>
          <p:nvPr/>
        </p:nvSpPr>
        <p:spPr>
          <a:xfrm>
            <a:off x="309282" y="986927"/>
            <a:ext cx="11573435" cy="5155257"/>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IX - receber continuamente informações sobre o seu aproveitamento escolar;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 - receber comprovante de notas e frequência a cada bimestre e ao final do ano letivo, o boletim escolar contendo o resultado do seu aproveitamento anual;</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XI - requerer revisão e ou segunda chamada de qualquer avaliação no prazo de quarenta e oito horas úteis, na secretaria da escola;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XII - recorrer à administração, ou setor competente do Estabelecimento de Ensino, quando se sentir prejudicado;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XIII - ausentar-se do Estabelecimento de Ensino, em caso de necessidade, desde que autorizado pela Direção ou, na ausência desta, pelo Núcleo Pedagógico;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XIV - ter conhecimento do Regimento Escolar no início do ano letivo;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XVI - ser tratado com respeito, atenção e urbanidade pelos núcleos: administrativo, pedagógico, docente, apoio administrativo e demais estudantes;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XVII - ter a sua individualidade respeitada pela comunidade escolar, sem discriminação de qualquer natureza.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727019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7F26382B-AD8E-41D5-4839-B2E44B4A6553}"/>
              </a:ext>
            </a:extLst>
          </p:cNvPr>
          <p:cNvSpPr txBox="1"/>
          <p:nvPr/>
        </p:nvSpPr>
        <p:spPr>
          <a:xfrm>
            <a:off x="309282" y="852457"/>
            <a:ext cx="11573435" cy="11056873"/>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Art. 65 - São deveres do aluno: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 - acatar este Regimento e as normas internas do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 - tratar com respeito e urbanidade a todos que constituem a comunidade escolar;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III - zelar pela conservação do prédio, mobiliário escolar e de todo material de uso coletivo ou individual, responsabilizando-se pela indenização de qualquer prejuízo causado voluntariamente a objetos de propriedade do Estabelecimento de Ensino e do colega;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IV - ser assíduo e pontual nas atividades escolares, cumprindo os horários de entrada e saída das aulas e/ou atividades estabelecidas pelo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 – participar de todos os trabalhos escolares, frequentar as aulas uniformizado e não descuidar de sua higiene pessoal, desempenhando-os com responsabilidade;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VI - solicitar autorização à Direção ou, na ausência desta, ao Núcleo Pedagógico quando necessitar ausentar-se da unidade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VII - permanecer em sala durante o horário das aulas, mantendo atitudes dignas de respeito e atenção;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 - acatar a autoridade do Diretor, dos professores e demais funcionários do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XI - tratar os colegas com cordialidade e respeito;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XII - abster-se de atos que perturbem a ordem, a moral e os bons costumes, que importem em desacato às leis, às autoridades constituídas e aos colegas;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Art. 66 - Será vedado ao aluno: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 - portar armas ou objetos contundentes que atentem contra a integridade física de pessoas no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 - introduzir e usar bebidas alcoólicas, cigarros e outras drogas em qualquer ambiente do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III - insuflar colegas à desobediência ou desrespeito a este Regimento e às normas internas do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 - provocar desordem de qualquer natureza no âmbito do Estabelecimento de Ensino conforme Artigo 147;</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VI - promover reuniões, político-partidárias, nas dependências do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Disponível em: https://www.mpgo.mp.br/portal/arquivos/2019/08/02/10_47_10_405_sugestao_de_regimento_escolar.pdf. Acesso em: 21 jul. 2026.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395439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6" name="CaixaDeTexto 5">
            <a:extLst>
              <a:ext uri="{FF2B5EF4-FFF2-40B4-BE49-F238E27FC236}">
                <a16:creationId xmlns:a16="http://schemas.microsoft.com/office/drawing/2014/main" id="{7F26382B-AD8E-41D5-4839-B2E44B4A6553}"/>
              </a:ext>
            </a:extLst>
          </p:cNvPr>
          <p:cNvSpPr txBox="1"/>
          <p:nvPr/>
        </p:nvSpPr>
        <p:spPr>
          <a:xfrm>
            <a:off x="309282" y="852457"/>
            <a:ext cx="11573435" cy="5632311"/>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XI - tratar os colegas com cordialidade e respeito;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XII - abster-se de atos que perturbem a ordem, a moral e os bons costumes, que importem em desacato às leis, às autoridades constituídas e aos colegas;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Art. 66 - Será vedado ao aluno: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 - portar armas ou objetos contundentes que atentem contra a integridade física de pessoas no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 - introduzir e usar bebidas alcoólicas, cigarros e outras drogas em qualquer ambiente do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III - insuflar colegas à desobediência ou desrespeito a este Regimento e às normas internas do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 - provocar desordem de qualquer natureza no âmbito do Estabelecimento de Ensino conforme Artigo 147;</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VI - promover reuniões, político-partidárias, nas dependências do Estabelecimento de Ensino;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 Disponível em: https://www.mpgo.mp.br/portal/arquivos/2019/08/02/10_47_10_405_sugestao_de_regimento_escolar.pdf. Acesso em: 21 jul. 2026.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35957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A328769-7D4B-5EFD-2F5B-31C5A1E0CA00}"/>
              </a:ext>
            </a:extLst>
          </p:cNvPr>
          <p:cNvSpPr txBox="1"/>
          <p:nvPr/>
        </p:nvSpPr>
        <p:spPr>
          <a:xfrm>
            <a:off x="349623" y="817006"/>
            <a:ext cx="11519647" cy="4431983"/>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16.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Regimento Escolar serve para orientar comportamentos ou ações dos(as) estudantes e profissionais da escola. Identifique e retire, do texto, alguns comportamentos e ações que devem ser evitados pelos(as) estudantes.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17. </a:t>
            </a:r>
            <a:r>
              <a:rPr lang="pt-BR" sz="235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O Art. 65, inciso XI, afirma que o estudante deve tratar os colegas com cordialidade e respeito. Explique, com suas palavras, por que esse dever é importante para a convivência na escola.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18. </a:t>
            </a:r>
            <a:r>
              <a:rPr lang="pt-BR" sz="235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De acordo com o Regimento Escolar, o Art. 64º trata principalmente dos(as)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(A) direitos dos estudantes no ambiente escolar.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(B) responsabilidades e obrigações dos estudantes.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(C) atitudes que podem causar desordem na escola.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(D) punições aplicadas aos estudantes que descumprem as regras.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78026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AA9BCFEA-68D8-05A6-E17D-8DAA4BCBE63E}"/>
              </a:ext>
            </a:extLst>
          </p:cNvPr>
          <p:cNvSpPr txBox="1"/>
          <p:nvPr/>
        </p:nvSpPr>
        <p:spPr>
          <a:xfrm>
            <a:off x="349623" y="896387"/>
            <a:ext cx="11501717" cy="3650038"/>
          </a:xfrm>
          <a:prstGeom prst="rect">
            <a:avLst/>
          </a:prstGeom>
          <a:noFill/>
        </p:spPr>
        <p:txBody>
          <a:bodyPr wrap="square">
            <a:spAutoFit/>
          </a:bodyPr>
          <a:lstStyle/>
          <a:p>
            <a:pPr algn="just">
              <a:lnSpc>
                <a:spcPct val="110000"/>
              </a:lnSpc>
            </a:pPr>
            <a:r>
              <a:rPr lang="pt-BR" sz="2350" b="1"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19. </a:t>
            </a:r>
            <a:r>
              <a:rPr lang="pt-BR" sz="2350" kern="100" dirty="0">
                <a:solidFill>
                  <a:srgbClr val="333333"/>
                </a:solidFill>
                <a:effectLst/>
                <a:latin typeface="Arial Narrow" panose="020B0606020202030204" pitchFamily="34" charset="0"/>
                <a:ea typeface="Calibri" panose="020F0502020204030204" pitchFamily="34" charset="0"/>
                <a:cs typeface="Times New Roman" panose="02020603050405020304" pitchFamily="18" charset="0"/>
              </a:rPr>
              <a:t>O Art. 66 destaca a importância da segurança e da convivência respeitosa na escola. Como as regras desse artigo contribuem para um ambiente escolar melhor?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20.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No trecho “Art. 65 – São deveres do aluno: I – acatar este Regimento e as normas internas do Estabelecimento de Ensino.” A expressão “São deveres do aluno” tem o sentido 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demonstrar uma opinião do autor sobre os alunos.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informar uma situação que acontece raramente na escola.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apresentar uma possibilidade de escolha para o estudante.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indicar uma obrigação que deve ser cumprida pelo estudante.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756461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7" y="664713"/>
            <a:ext cx="4945225" cy="632240"/>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76730" y="1094059"/>
            <a:ext cx="4945225" cy="1055537"/>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10" name="CaixaDeTexto 9">
            <a:extLst>
              <a:ext uri="{FF2B5EF4-FFF2-40B4-BE49-F238E27FC236}">
                <a16:creationId xmlns:a16="http://schemas.microsoft.com/office/drawing/2014/main" id="{71AF4B91-886A-4433-A006-EF96CD65BCBA}"/>
              </a:ext>
            </a:extLst>
          </p:cNvPr>
          <p:cNvSpPr txBox="1"/>
          <p:nvPr/>
        </p:nvSpPr>
        <p:spPr>
          <a:xfrm>
            <a:off x="376730" y="2149596"/>
            <a:ext cx="11438538" cy="4493538"/>
          </a:xfrm>
          <a:prstGeom prst="rect">
            <a:avLst/>
          </a:prstGeom>
          <a:solidFill>
            <a:schemeClr val="accent6">
              <a:lumMod val="20000"/>
              <a:lumOff val="80000"/>
            </a:schemeClr>
          </a:solidFill>
        </p:spPr>
        <p:txBody>
          <a:bodyPr wrap="square">
            <a:spAutoFit/>
          </a:bodyPr>
          <a:lstStyle/>
          <a:p>
            <a:pPr indent="538163" algn="just"/>
            <a:r>
              <a:rPr lang="pt-BR" sz="2200" b="1" dirty="0">
                <a:effectLst/>
                <a:latin typeface="Arial Narrow" panose="020B0606020202030204" pitchFamily="34" charset="0"/>
                <a:ea typeface="Calibri" panose="020F0502020204030204" pitchFamily="34" charset="0"/>
                <a:cs typeface="Times New Roman" panose="02020603050405020304" pitchFamily="18" charset="0"/>
              </a:rPr>
              <a:t>Estudante, ao ler o Regimento Escolar, percebemos que ele apresenta várias regras e orientações sobre como você, estudante, deve agir na escola. Essas orientações são exemplos de modalização deôntica, que acontece quando a linguagem indica uma obrigação, uma permissão ou uma proibição. Quando o Regimento afirma que o(a) estudante “deve tratar os colegas com cordialidade e respeito”, a palavra “deve” mostra uma obrigação, ou seja, uma atitude que é esperada de você, estudante. Já quando o texto diz que “será vedado ao aluno” praticar determinadas ações, como portar objetos perigosos ou usar bebidas alcoólicas e drogas na escola, apresenta uma ideia de proibição, indicando comportamentos que não são permitidos. Também podemos encontrar expressões que mostram permissão ou orientação, como quando o(a) estudante pode realizar determinada ação desde que siga as regras estabelecidas.</a:t>
            </a:r>
            <a:r>
              <a:rPr lang="pt-BR" sz="2200" dirty="0">
                <a:effectLst/>
                <a:latin typeface="Calibri" panose="020F0502020204030204" pitchFamily="34" charset="0"/>
                <a:ea typeface="Calibri" panose="020F0502020204030204" pitchFamily="34" charset="0"/>
                <a:cs typeface="Times New Roman" panose="02020603050405020304" pitchFamily="18" charset="0"/>
              </a:rPr>
              <a:t> </a:t>
            </a:r>
            <a:r>
              <a:rPr lang="pt-BR" sz="2200" b="1" dirty="0">
                <a:effectLst/>
                <a:latin typeface="Arial Narrow" panose="020B0606020202030204" pitchFamily="34" charset="0"/>
                <a:ea typeface="Calibri" panose="020F0502020204030204" pitchFamily="34" charset="0"/>
                <a:cs typeface="Times New Roman" panose="02020603050405020304" pitchFamily="18" charset="0"/>
              </a:rPr>
              <a:t>Assim, a modalização deôntica ajuda a entender quais atitudes são obrigatórias, permitidas ou proibidas. No Regimento Escolar, ela é utilizada para organizar a convivência, garantir o respeito e contribuir para um ambiente escolar mais seguro e adequado para todos.</a:t>
            </a:r>
            <a:endParaRPr lang="pt-BR" sz="22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281419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1E0F23BA-5DF4-0373-4441-7FD8775C09A9}"/>
              </a:ext>
            </a:extLst>
          </p:cNvPr>
          <p:cNvGraphicFramePr>
            <a:graphicFrameLocks noGrp="1"/>
          </p:cNvGraphicFramePr>
          <p:nvPr>
            <p:extLst>
              <p:ext uri="{D42A27DB-BD31-4B8C-83A1-F6EECF244321}">
                <p14:modId xmlns:p14="http://schemas.microsoft.com/office/powerpoint/2010/main" val="1917583029"/>
              </p:ext>
            </p:extLst>
          </p:nvPr>
        </p:nvGraphicFramePr>
        <p:xfrm>
          <a:off x="304800" y="1479611"/>
          <a:ext cx="11537576" cy="4335780"/>
        </p:xfrm>
        <a:graphic>
          <a:graphicData uri="http://schemas.openxmlformats.org/drawingml/2006/table">
            <a:tbl>
              <a:tblPr firstRow="1" firstCol="1" bandRow="1">
                <a:tableStyleId>{5C22544A-7EE6-4342-B048-85BDC9FD1C3A}</a:tableStyleId>
              </a:tblPr>
              <a:tblGrid>
                <a:gridCol w="11537576">
                  <a:extLst>
                    <a:ext uri="{9D8B030D-6E8A-4147-A177-3AD203B41FA5}">
                      <a16:colId xmlns:a16="http://schemas.microsoft.com/office/drawing/2014/main" val="2690519307"/>
                    </a:ext>
                  </a:extLst>
                </a:gridCol>
              </a:tblGrid>
              <a:tr h="0">
                <a:tc>
                  <a:txBody>
                    <a:bodyPr/>
                    <a:lstStyle/>
                    <a:p>
                      <a:pPr algn="ctr"/>
                      <a:r>
                        <a:rPr lang="pt-BR" sz="2350" b="1" kern="1200" dirty="0">
                          <a:solidFill>
                            <a:schemeClr val="tx1"/>
                          </a:solidFill>
                          <a:effectLst/>
                          <a:latin typeface="Arial Narrow" panose="020B0606020202030204" pitchFamily="34" charset="0"/>
                          <a:ea typeface="+mn-ea"/>
                          <a:cs typeface="+mn-cs"/>
                        </a:rPr>
                        <a:t>Modalização Deôntica</a:t>
                      </a:r>
                    </a:p>
                    <a:p>
                      <a:pPr marL="0" indent="538163" algn="just"/>
                      <a:r>
                        <a:rPr lang="pt-BR" sz="2350" b="0" kern="1200" dirty="0">
                          <a:solidFill>
                            <a:schemeClr val="tx1"/>
                          </a:solidFill>
                          <a:effectLst/>
                          <a:latin typeface="Arial Narrow" panose="020B0606020202030204" pitchFamily="34" charset="0"/>
                          <a:ea typeface="+mn-ea"/>
                          <a:cs typeface="+mn-cs"/>
                        </a:rPr>
                        <a:t>A modalização ocorre quando o enunciador se expressa em relação ao conteúdo da frase, ao grau de verdade existente nela, ou em relação a quem o enunciado se destina.</a:t>
                      </a:r>
                    </a:p>
                    <a:p>
                      <a:pPr algn="r"/>
                      <a:r>
                        <a:rPr lang="pt-BR" sz="1300" b="0" kern="1200" dirty="0">
                          <a:solidFill>
                            <a:schemeClr val="tx1"/>
                          </a:solidFill>
                          <a:effectLst/>
                          <a:latin typeface="Arial Narrow" panose="020B0606020202030204" pitchFamily="34" charset="0"/>
                          <a:ea typeface="+mn-ea"/>
                          <a:cs typeface="+mn-cs"/>
                        </a:rPr>
                        <a:t>Disponível em: http://www.lpeu.com.br/q/thfot Acesso em: 22 jul. 2026. Adaptado. </a:t>
                      </a:r>
                    </a:p>
                    <a:p>
                      <a:pPr marL="0" indent="538163" algn="just"/>
                      <a:r>
                        <a:rPr lang="pt-BR" sz="2350" b="0" kern="1200" dirty="0">
                          <a:solidFill>
                            <a:schemeClr val="tx1"/>
                          </a:solidFill>
                          <a:effectLst/>
                          <a:latin typeface="Arial Narrow" panose="020B0606020202030204" pitchFamily="34" charset="0"/>
                          <a:ea typeface="+mn-ea"/>
                          <a:cs typeface="+mn-cs"/>
                        </a:rPr>
                        <a:t>A modalização pode se manifestar de diferentes formas, gerando efeitos de obrigatoriedade, proibição e possibilidade (efeito facultativo ou de permissão): </a:t>
                      </a:r>
                    </a:p>
                    <a:p>
                      <a:pPr algn="just"/>
                      <a:r>
                        <a:rPr lang="pt-BR" sz="2350" b="1" kern="1200" dirty="0">
                          <a:solidFill>
                            <a:schemeClr val="tx1"/>
                          </a:solidFill>
                          <a:effectLst/>
                          <a:latin typeface="Arial Narrow" panose="020B0606020202030204" pitchFamily="34" charset="0"/>
                          <a:ea typeface="+mn-ea"/>
                          <a:cs typeface="+mn-cs"/>
                        </a:rPr>
                        <a:t>1. De obrigatoriedade </a:t>
                      </a:r>
                      <a:r>
                        <a:rPr lang="pt-BR" sz="2350" b="0" kern="1200" dirty="0">
                          <a:solidFill>
                            <a:schemeClr val="tx1"/>
                          </a:solidFill>
                          <a:effectLst/>
                          <a:latin typeface="Arial Narrow" panose="020B0606020202030204" pitchFamily="34" charset="0"/>
                          <a:ea typeface="+mn-ea"/>
                          <a:cs typeface="+mn-cs"/>
                        </a:rPr>
                        <a:t>– quando expressa que o conteúdo da proposição é algo que deve ocorrer obrigatoriamente e que o provável interlocutor deve obedecê-lo;</a:t>
                      </a:r>
                    </a:p>
                    <a:p>
                      <a:pPr algn="just"/>
                      <a:r>
                        <a:rPr lang="pt-BR" sz="2350" b="1" kern="1200" dirty="0">
                          <a:solidFill>
                            <a:schemeClr val="tx1"/>
                          </a:solidFill>
                          <a:effectLst/>
                          <a:latin typeface="Arial Narrow" panose="020B0606020202030204" pitchFamily="34" charset="0"/>
                          <a:ea typeface="+mn-ea"/>
                          <a:cs typeface="+mn-cs"/>
                        </a:rPr>
                        <a:t>2. De proibição </a:t>
                      </a:r>
                      <a:r>
                        <a:rPr lang="pt-BR" sz="2350" b="0" kern="1200" dirty="0">
                          <a:solidFill>
                            <a:schemeClr val="tx1"/>
                          </a:solidFill>
                          <a:effectLst/>
                          <a:latin typeface="Arial Narrow" panose="020B0606020202030204" pitchFamily="34" charset="0"/>
                          <a:ea typeface="+mn-ea"/>
                          <a:cs typeface="+mn-cs"/>
                        </a:rPr>
                        <a:t>– quando expressa que o conteúdo da proposição é algo proibido e deve ser considerado como tal pelo provável interlocutor; </a:t>
                      </a:r>
                    </a:p>
                    <a:p>
                      <a:pPr algn="just"/>
                      <a:r>
                        <a:rPr lang="pt-BR" sz="2350" b="1" kern="1200" dirty="0">
                          <a:solidFill>
                            <a:schemeClr val="tx1"/>
                          </a:solidFill>
                          <a:effectLst/>
                          <a:latin typeface="Arial Narrow" panose="020B0606020202030204" pitchFamily="34" charset="0"/>
                          <a:ea typeface="+mn-ea"/>
                          <a:cs typeface="+mn-cs"/>
                        </a:rPr>
                        <a:t>3. De possibilidade </a:t>
                      </a:r>
                      <a:r>
                        <a:rPr lang="pt-BR" sz="2350" b="0" kern="1200" dirty="0">
                          <a:solidFill>
                            <a:schemeClr val="tx1"/>
                          </a:solidFill>
                          <a:effectLst/>
                          <a:latin typeface="Arial Narrow" panose="020B0606020202030204" pitchFamily="34" charset="0"/>
                          <a:ea typeface="+mn-ea"/>
                          <a:cs typeface="+mn-cs"/>
                        </a:rPr>
                        <a:t>– quando expressa que o conteúdo da proposição é algo facultativo e/ou quando o interlocutor tem a permissão para exercê-lo ou adotá-lo.  </a:t>
                      </a:r>
                    </a:p>
                    <a:p>
                      <a:pPr algn="r"/>
                      <a:r>
                        <a:rPr lang="pt-BR" sz="1300" b="0" kern="1200" dirty="0">
                          <a:solidFill>
                            <a:schemeClr val="tx1"/>
                          </a:solidFill>
                          <a:effectLst/>
                          <a:latin typeface="Arial Narrow" panose="020B0606020202030204" pitchFamily="34" charset="0"/>
                          <a:ea typeface="+mn-ea"/>
                          <a:cs typeface="+mn-cs"/>
                        </a:rPr>
                        <a:t>Disponível em: https://periodicos.ufsc.br/index.php/forum/article/viewFile/1984-8412.2010v7n1p30/17100 Acesso em: 21 jul.2026. (Adaptado).</a:t>
                      </a:r>
                      <a:endParaRPr lang="pt-BR" sz="13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38100" cap="flat" cmpd="sng" algn="ctr">
                      <a:solidFill>
                        <a:schemeClr val="accent6">
                          <a:lumMod val="75000"/>
                        </a:schemeClr>
                      </a:solidFill>
                      <a:prstDash val="solid"/>
                      <a:round/>
                      <a:headEnd type="none" w="med" len="med"/>
                      <a:tailEnd type="none" w="med" len="med"/>
                    </a:lnL>
                    <a:lnR w="38100" cap="flat" cmpd="sng" algn="ctr">
                      <a:solidFill>
                        <a:schemeClr val="accent6">
                          <a:lumMod val="75000"/>
                        </a:schemeClr>
                      </a:solidFill>
                      <a:prstDash val="solid"/>
                      <a:round/>
                      <a:headEnd type="none" w="med" len="med"/>
                      <a:tailEnd type="none" w="med" len="med"/>
                    </a:lnR>
                    <a:lnT w="38100" cap="flat" cmpd="sng" algn="ctr">
                      <a:solidFill>
                        <a:schemeClr val="accent6">
                          <a:lumMod val="75000"/>
                        </a:schemeClr>
                      </a:solidFill>
                      <a:prstDash val="solid"/>
                      <a:round/>
                      <a:headEnd type="none" w="med" len="med"/>
                      <a:tailEnd type="none" w="med" len="med"/>
                    </a:lnT>
                    <a:lnB w="38100" cap="flat" cmpd="sng" algn="ctr">
                      <a:solidFill>
                        <a:schemeClr val="accent6">
                          <a:lumMod val="75000"/>
                        </a:schemeClr>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853738832"/>
                  </a:ext>
                </a:extLst>
              </a:tr>
            </a:tbl>
          </a:graphicData>
        </a:graphic>
      </p:graphicFrame>
      <p:pic>
        <p:nvPicPr>
          <p:cNvPr id="5" name="Imagem 4" descr="Interface gráfica do usuário, Texto, Aplicativo&#10;&#10;O conteúdo gerado por IA pode estar incorreto.">
            <a:extLst>
              <a:ext uri="{FF2B5EF4-FFF2-40B4-BE49-F238E27FC236}">
                <a16:creationId xmlns:a16="http://schemas.microsoft.com/office/drawing/2014/main" id="{E2FC3BC8-3EDE-B386-3F37-8D1762995E17}"/>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9624" y="576128"/>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2997264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BE79F4D-2295-9477-4F97-B329DE705CF1}"/>
              </a:ext>
            </a:extLst>
          </p:cNvPr>
          <p:cNvSpPr txBox="1"/>
          <p:nvPr/>
        </p:nvSpPr>
        <p:spPr>
          <a:xfrm>
            <a:off x="304800" y="846550"/>
            <a:ext cx="11537576" cy="5241243"/>
          </a:xfrm>
          <a:prstGeom prst="rect">
            <a:avLst/>
          </a:prstGeom>
          <a:noFill/>
        </p:spPr>
        <p:txBody>
          <a:bodyPr wrap="square">
            <a:spAutoFit/>
          </a:bodyPr>
          <a:lstStyle/>
          <a:p>
            <a:pPr algn="just">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21.</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Os modalizadores deônticos são palavras ou expressões que indicam obrigação, permissão, orientação ou proibição. No Regimento Escolar, qual é a função desses termos?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Indicar regras e orientar os comportamentos dos estudantes.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Apresentar opiniões pessoais do autor do texto.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Contar fatos ocorridos no ambiente escolar.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Descrever características dos estudantes.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22.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Um regimento escolar geralmente divide-se em: capítulo, seção, artigo, parágrafo, inciso e alínea. A informação de que o aluno deve “tratar os colegas com cordialidade e respeito” está contida em um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inciso.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artigo.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capítulo.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parágrafo.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84466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61FC335A-C709-0B81-377D-107424E1A10F}"/>
              </a:ext>
            </a:extLst>
          </p:cNvPr>
          <p:cNvSpPr txBox="1"/>
          <p:nvPr/>
        </p:nvSpPr>
        <p:spPr>
          <a:xfrm>
            <a:off x="322729" y="945502"/>
            <a:ext cx="11546541" cy="2913170"/>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23.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No trecho “participar de todos os trabalhos escolares, frequentar as aulas uniformizado e não descuidar de sua higiene pessoal, desempenhando-</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com responsabilidade”, a palavra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foi utilizada para substituir qual termo mencionado anteriormente no texto?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Direitos e proibições.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Trabalhos escolares.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Horários de entrada.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Bons costumes.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50416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BCF7BC5-ED3E-BE14-F8A4-4ADCA5FE7FE0}"/>
              </a:ext>
            </a:extLst>
          </p:cNvPr>
          <p:cNvSpPr txBox="1"/>
          <p:nvPr/>
        </p:nvSpPr>
        <p:spPr>
          <a:xfrm>
            <a:off x="340659" y="846340"/>
            <a:ext cx="11510682" cy="2131353"/>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IV</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CAPÍTULO V</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DAS DISPOSIÇÕES GERAIS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CaixaDeTexto 5">
            <a:extLst>
              <a:ext uri="{FF2B5EF4-FFF2-40B4-BE49-F238E27FC236}">
                <a16:creationId xmlns:a16="http://schemas.microsoft.com/office/drawing/2014/main" id="{4705ACBC-4794-629F-B8C0-82254FFA539B}"/>
              </a:ext>
            </a:extLst>
          </p:cNvPr>
          <p:cNvSpPr txBox="1"/>
          <p:nvPr/>
        </p:nvSpPr>
        <p:spPr>
          <a:xfrm>
            <a:off x="340659" y="3210509"/>
            <a:ext cx="11510682" cy="2685222"/>
          </a:xfrm>
          <a:prstGeom prst="rect">
            <a:avLst/>
          </a:prstGeom>
          <a:noFill/>
        </p:spPr>
        <p:txBody>
          <a:bodyPr wrap="square">
            <a:spAutoFit/>
          </a:bodyPr>
          <a:lstStyle/>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Art. 118 - Encerrado o ano letivo, os diários de classe são arquivados pela Secretaria do Colégio, podendo ser incinerados, quando decorridos 2 (dois) anos, lavradas as Atas competentes.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Art. 119 - Nos requerimentos de matrícula constam, obrigatoriamente, a anuência ao presente Regimento.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4000"/>
              </a:lnSpc>
            </a:pPr>
            <a:r>
              <a:rPr lang="pt-BR" sz="500" kern="100" dirty="0">
                <a:solidFill>
                  <a:srgbClr val="2F5496"/>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dirty="0">
                <a:effectLst/>
                <a:latin typeface="Arial Narrow" panose="020B0606020202030204" pitchFamily="34" charset="0"/>
                <a:ea typeface="Calibri" panose="020F0502020204030204" pitchFamily="34" charset="0"/>
                <a:cs typeface="Times New Roman" panose="02020603050405020304" pitchFamily="18" charset="0"/>
              </a:rPr>
              <a:t>Disponível em https://planosdeaula.novaescola.org.br/fundamental/7ano/</a:t>
            </a:r>
            <a:r>
              <a:rPr lang="pt-BR" sz="1300" dirty="0" err="1">
                <a:effectLst/>
                <a:latin typeface="Arial Narrow" panose="020B0606020202030204" pitchFamily="34" charset="0"/>
                <a:ea typeface="Calibri" panose="020F0502020204030204" pitchFamily="34" charset="0"/>
                <a:cs typeface="Times New Roman" panose="02020603050405020304" pitchFamily="18" charset="0"/>
              </a:rPr>
              <a:t>lingua</a:t>
            </a:r>
            <a:r>
              <a:rPr lang="pt-BR" sz="1300" dirty="0">
                <a:effectLst/>
                <a:latin typeface="Arial Narrow" panose="020B0606020202030204" pitchFamily="34" charset="0"/>
                <a:ea typeface="Calibri" panose="020F0502020204030204" pitchFamily="34" charset="0"/>
                <a:cs typeface="Times New Roman" panose="02020603050405020304" pitchFamily="18" charset="0"/>
              </a:rPr>
              <a:t>-portuguesa/textos-normativos-descobrindo-o-regimento-escolar/3192#section-materiaisDeApoio-2. Acesso em: 21 jul. 2026. Adaptado</a:t>
            </a:r>
            <a:endParaRPr lang="pt-BR" sz="1300" dirty="0"/>
          </a:p>
        </p:txBody>
      </p:sp>
    </p:spTree>
    <p:extLst>
      <p:ext uri="{BB962C8B-B14F-4D97-AF65-F5344CB8AC3E}">
        <p14:creationId xmlns:p14="http://schemas.microsoft.com/office/powerpoint/2010/main" val="32417713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432FC46E-188F-8783-41A1-2595DD7E7800}"/>
              </a:ext>
            </a:extLst>
          </p:cNvPr>
          <p:cNvSpPr txBox="1"/>
          <p:nvPr/>
        </p:nvSpPr>
        <p:spPr>
          <a:xfrm>
            <a:off x="322729" y="794834"/>
            <a:ext cx="11546542" cy="5793894"/>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24.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Identifique nos trechos do Regimento Escolar, os mecanismos de modalização deôntica (de proibição, obrigatoriedade e possibilidade) e marque a opção correta.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“Art. 118 - Encerrado o ano letivo, os diários de classe são arquivados pela Secretaria do Colégio,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podendo ser</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incinerados,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quando decorridos 2 (dois) anos...”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Proibição.			(    ) Obrigatoriedade.			(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X</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Possibilidade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“Art. 119 - Nos requerimentos de matrícula constam,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obrigatoriamente</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 anuência ao presente Regimento.”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Proibição.			(    ) Possibilidade.			(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X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Obrigatoriedade.</a:t>
            </a:r>
          </a:p>
          <a:p>
            <a:pPr algn="just"/>
            <a:endParaRPr lang="pt-BR" sz="235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25.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No trecho “...desenvolver ações de capacitação continuada do pessoal, constituindo-se,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efetivamente</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em espaço de difusão de informações...”, a palavra grifada expressa uma circunstância 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lugar.				(C) tempo.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modo.				(D) intensidade.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228962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653F1672-ADFC-4A2C-3F70-FCE2BA3B9B42}"/>
              </a:ext>
            </a:extLst>
          </p:cNvPr>
          <p:cNvSpPr txBox="1"/>
          <p:nvPr/>
        </p:nvSpPr>
        <p:spPr>
          <a:xfrm>
            <a:off x="358588" y="874730"/>
            <a:ext cx="11501718" cy="3725700"/>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26.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Para cumprir sua função social, os regimentos e estatutos apresentam características próprias quanto ao uso da linguagem. Entre essas características está</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o uso de palavras e expressões que evitem dúvida.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 repetição de palavras para facilitar o entendimento.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 utilização de expressões informais para apresentar os direitos.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o uso de exemplificações que ajudem a compreensão dos conceitos.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27.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Agora, pense no contexto em que você está inserido e dê exemplos de deveres e de direitos que fazem parte do regimento da sua escola.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576480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Uma imagem contendo Logotipo&#10;&#10;O conteúdo gerado por IA pode estar incorreto.">
            <a:extLst>
              <a:ext uri="{FF2B5EF4-FFF2-40B4-BE49-F238E27FC236}">
                <a16:creationId xmlns:a16="http://schemas.microsoft.com/office/drawing/2014/main" id="{8E91738F-91C1-E3CC-CC57-AE046440E06B}"/>
              </a:ext>
            </a:extLst>
          </p:cNvPr>
          <p:cNvPicPr>
            <a:picLocks noChangeAspect="1"/>
          </p:cNvPicPr>
          <p:nvPr/>
        </p:nvPicPr>
        <p:blipFill rotWithShape="1">
          <a:blip r:embed="rId2">
            <a:extLst>
              <a:ext uri="{28A0092B-C50C-407E-A947-70E740481C1C}">
                <a14:useLocalDpi xmlns:a14="http://schemas.microsoft.com/office/drawing/2010/main" val="0"/>
              </a:ext>
            </a:extLst>
          </a:blip>
          <a:srcRect l="1551" t="18551" r="2971" b="13388"/>
          <a:stretch>
            <a:fillRect/>
          </a:stretch>
        </p:blipFill>
        <p:spPr bwMode="auto">
          <a:xfrm>
            <a:off x="3558073" y="613854"/>
            <a:ext cx="5075853" cy="641571"/>
          </a:xfrm>
          <a:prstGeom prst="rect">
            <a:avLst/>
          </a:prstGeom>
          <a:noFill/>
          <a:ln>
            <a:noFill/>
          </a:ln>
          <a:extLst>
            <a:ext uri="{53640926-AAD7-44D8-BBD7-CCE9431645EC}">
              <a14:shadowObscured xmlns:a14="http://schemas.microsoft.com/office/drawing/2010/main"/>
            </a:ext>
          </a:extLst>
        </p:spPr>
      </p:pic>
      <p:pic>
        <p:nvPicPr>
          <p:cNvPr id="3" name="Imagem 2" descr="Uma imagem contendo Interface gráfica do usuário&#10;&#10;O conteúdo gerado por IA pode estar incorreto.">
            <a:extLst>
              <a:ext uri="{FF2B5EF4-FFF2-40B4-BE49-F238E27FC236}">
                <a16:creationId xmlns:a16="http://schemas.microsoft.com/office/drawing/2014/main" id="{901524A9-0F91-0856-9660-7AF5CD80669E}"/>
              </a:ext>
            </a:extLst>
          </p:cNvPr>
          <p:cNvPicPr>
            <a:picLocks noChangeAspect="1"/>
          </p:cNvPicPr>
          <p:nvPr/>
        </p:nvPicPr>
        <p:blipFill>
          <a:blip r:embed="rId3">
            <a:extLst>
              <a:ext uri="{28A0092B-C50C-407E-A947-70E740481C1C}">
                <a14:useLocalDpi xmlns:a14="http://schemas.microsoft.com/office/drawing/2010/main" val="0"/>
              </a:ext>
            </a:extLst>
          </a:blip>
          <a:srcRect r="2314"/>
          <a:stretch>
            <a:fillRect/>
          </a:stretch>
        </p:blipFill>
        <p:spPr bwMode="auto">
          <a:xfrm>
            <a:off x="349624" y="1076023"/>
            <a:ext cx="5514146" cy="1185193"/>
          </a:xfrm>
          <a:prstGeom prst="rect">
            <a:avLst/>
          </a:prstGeom>
          <a:noFill/>
          <a:ln>
            <a:noFill/>
          </a:ln>
        </p:spPr>
      </p:pic>
      <p:sp>
        <p:nvSpPr>
          <p:cNvPr id="6" name="CaixaDeTexto 5">
            <a:extLst>
              <a:ext uri="{FF2B5EF4-FFF2-40B4-BE49-F238E27FC236}">
                <a16:creationId xmlns:a16="http://schemas.microsoft.com/office/drawing/2014/main" id="{B8135643-C173-0B13-E717-8953EE402CAB}"/>
              </a:ext>
            </a:extLst>
          </p:cNvPr>
          <p:cNvSpPr txBox="1"/>
          <p:nvPr/>
        </p:nvSpPr>
        <p:spPr>
          <a:xfrm>
            <a:off x="349624" y="2261216"/>
            <a:ext cx="11465858" cy="453970"/>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1</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Antes da leitura dos textos, vamos conversar?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a:extLst>
              <a:ext uri="{FF2B5EF4-FFF2-40B4-BE49-F238E27FC236}">
                <a16:creationId xmlns:a16="http://schemas.microsoft.com/office/drawing/2014/main" id="{7E9481F5-B313-30A8-9D78-91F27B45183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623" y="2715186"/>
            <a:ext cx="3286077" cy="3647936"/>
          </a:xfrm>
          <a:prstGeom prst="rect">
            <a:avLst/>
          </a:prstGeom>
          <a:noFill/>
        </p:spPr>
      </p:pic>
      <p:sp>
        <p:nvSpPr>
          <p:cNvPr id="7" name="CaixaDeTexto 6">
            <a:extLst>
              <a:ext uri="{FF2B5EF4-FFF2-40B4-BE49-F238E27FC236}">
                <a16:creationId xmlns:a16="http://schemas.microsoft.com/office/drawing/2014/main" id="{1E53A7C4-7A93-92C5-E37B-5988A870E989}"/>
              </a:ext>
            </a:extLst>
          </p:cNvPr>
          <p:cNvSpPr txBox="1"/>
          <p:nvPr/>
        </p:nvSpPr>
        <p:spPr>
          <a:xfrm>
            <a:off x="349623" y="6363122"/>
            <a:ext cx="11492752" cy="292388"/>
          </a:xfrm>
          <a:prstGeom prst="rect">
            <a:avLst/>
          </a:prstGeom>
          <a:noFill/>
        </p:spPr>
        <p:txBody>
          <a:bodyPr wrap="square">
            <a:spAutoFit/>
          </a:bodyPr>
          <a:lstStyle/>
          <a:p>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https://encrypted-tbn0.gstatic.com/</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images?q</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=tbn:ANd9GcTh1qjJo90pkFJQRWha6fMSvpGC7ng-kTHVZTAb2Ya7ElKKFGNazZmJLAk7&amp;s=10. Acesso em: 24 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5426154D-2B6D-333E-A558-E1CC7C95438C}"/>
              </a:ext>
            </a:extLst>
          </p:cNvPr>
          <p:cNvSpPr txBox="1"/>
          <p:nvPr/>
        </p:nvSpPr>
        <p:spPr>
          <a:xfrm>
            <a:off x="3783106" y="2844500"/>
            <a:ext cx="8059270" cy="2985433"/>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Você conhece o gênero textual romance?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Já leu algum romance infantojuvenil?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Quais temas/assuntos você acha que podem aparecer nos romances infantojuvenis?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Você vai ler um fragmento de um romance infantojuvenil chamado “As aventuras de Tom Sawyer”. Pelo título, o que pode ser o tema da narrativa?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que você faria se encontrasse um tesouro?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186058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BBC3EE12-6E4E-B0F7-0D32-A3DE2C01401D}"/>
              </a:ext>
            </a:extLst>
          </p:cNvPr>
          <p:cNvSpPr txBox="1"/>
          <p:nvPr/>
        </p:nvSpPr>
        <p:spPr>
          <a:xfrm>
            <a:off x="370383" y="2263905"/>
            <a:ext cx="11451225" cy="446212"/>
          </a:xfrm>
          <a:prstGeom prst="rect">
            <a:avLst/>
          </a:prstGeom>
          <a:noFill/>
        </p:spPr>
        <p:txBody>
          <a:bodyPr wrap="square">
            <a:spAutoFit/>
          </a:bodyPr>
          <a:lstStyle/>
          <a:p>
            <a:pPr algn="just">
              <a:lnSpc>
                <a:spcPct val="105000"/>
              </a:lnSpc>
              <a:spcAft>
                <a:spcPts val="800"/>
              </a:spcAft>
              <a:buNone/>
            </a:pPr>
            <a:r>
              <a:rPr lang="pt-BR" sz="2300" b="1" kern="100" dirty="0">
                <a:solidFill>
                  <a:srgbClr val="EB701D"/>
                </a:solidFill>
                <a:effectLst/>
                <a:latin typeface="Arial Narrow" panose="020B0606020202030204" pitchFamily="34" charset="0"/>
                <a:ea typeface="Calibri" panose="020F0502020204030204" pitchFamily="34" charset="0"/>
                <a:cs typeface="Arial" panose="020B0604020202020204" pitchFamily="34" charset="0"/>
              </a:rPr>
              <a:t>► Conhecendo o gênero textual</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3322418810"/>
              </p:ext>
            </p:extLst>
          </p:nvPr>
        </p:nvGraphicFramePr>
        <p:xfrm>
          <a:off x="370384" y="2802051"/>
          <a:ext cx="11451225" cy="367284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Romance Infantojuvenil</a:t>
                      </a:r>
                    </a:p>
                    <a:p>
                      <a:pPr marL="0" indent="538163" algn="just"/>
                      <a:r>
                        <a:rPr lang="pt-BR" sz="2350" b="0" kern="1200" dirty="0">
                          <a:solidFill>
                            <a:schemeClr val="tx1"/>
                          </a:solidFill>
                          <a:effectLst/>
                          <a:latin typeface="Arial Narrow" panose="020B0606020202030204" pitchFamily="34" charset="0"/>
                          <a:ea typeface="+mn-ea"/>
                          <a:cs typeface="+mn-cs"/>
                        </a:rPr>
                        <a:t>O </a:t>
                      </a:r>
                      <a:r>
                        <a:rPr lang="pt-BR" sz="2350" b="1" kern="1200" dirty="0">
                          <a:solidFill>
                            <a:schemeClr val="tx1"/>
                          </a:solidFill>
                          <a:effectLst/>
                          <a:latin typeface="Arial Narrow" panose="020B0606020202030204" pitchFamily="34" charset="0"/>
                          <a:ea typeface="+mn-ea"/>
                          <a:cs typeface="+mn-cs"/>
                        </a:rPr>
                        <a:t>romance</a:t>
                      </a:r>
                      <a:r>
                        <a:rPr lang="pt-BR" sz="2350" b="0" kern="1200" dirty="0">
                          <a:solidFill>
                            <a:schemeClr val="tx1"/>
                          </a:solidFill>
                          <a:effectLst/>
                          <a:latin typeface="Arial Narrow" panose="020B0606020202030204" pitchFamily="34" charset="0"/>
                          <a:ea typeface="+mn-ea"/>
                          <a:cs typeface="+mn-cs"/>
                        </a:rPr>
                        <a:t> é uma obra literária que apresenta narrativa em prosa, normalmente longa, com fatos criados ou relacionados a personagens, que vivem diferentes conflitos ou situações dramáticas, numa sequência de tempo relativamente ampla.</a:t>
                      </a:r>
                    </a:p>
                    <a:p>
                      <a:pPr marL="0" indent="538163" algn="just"/>
                      <a:r>
                        <a:rPr lang="pt-BR" sz="2350" b="1" kern="1200" dirty="0">
                          <a:solidFill>
                            <a:schemeClr val="tx1"/>
                          </a:solidFill>
                          <a:effectLst/>
                          <a:latin typeface="Arial Narrow" panose="020B0606020202030204" pitchFamily="34" charset="0"/>
                          <a:ea typeface="+mn-ea"/>
                          <a:cs typeface="+mn-cs"/>
                        </a:rPr>
                        <a:t>Romance Infantojuvenil</a:t>
                      </a:r>
                      <a:r>
                        <a:rPr lang="pt-BR" sz="2350" b="0" kern="1200" dirty="0">
                          <a:solidFill>
                            <a:schemeClr val="tx1"/>
                          </a:solidFill>
                          <a:effectLst/>
                          <a:latin typeface="Arial Narrow" panose="020B0606020202030204" pitchFamily="34" charset="0"/>
                          <a:ea typeface="+mn-ea"/>
                          <a:cs typeface="+mn-cs"/>
                        </a:rPr>
                        <a:t> é o nome que se dá aos romances com linguagem e temática voltadas para o público jovem e adolescente. São obras mais recentes, todas do século XXI. </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Estrutura: </a:t>
                      </a:r>
                      <a:r>
                        <a:rPr lang="pt-BR" sz="2350" b="0" kern="1200" dirty="0">
                          <a:solidFill>
                            <a:schemeClr val="tx1"/>
                          </a:solidFill>
                          <a:effectLst/>
                          <a:latin typeface="Arial Narrow" panose="020B0606020202030204" pitchFamily="34" charset="0"/>
                          <a:ea typeface="+mn-ea"/>
                          <a:cs typeface="+mn-cs"/>
                        </a:rPr>
                        <a:t>um romance apresenta diversos elementos em sua estrutura que trabalham juntos para criar uma narrativa completa e envolvente, como enredo, narrador, personagens, tempo e espaço.</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Enredo: </a:t>
                      </a:r>
                      <a:r>
                        <a:rPr lang="pt-BR" sz="2350" b="0" kern="1200" dirty="0">
                          <a:solidFill>
                            <a:schemeClr val="tx1"/>
                          </a:solidFill>
                          <a:effectLst/>
                          <a:latin typeface="Arial Narrow" panose="020B0606020202030204" pitchFamily="34" charset="0"/>
                          <a:ea typeface="+mn-ea"/>
                          <a:cs typeface="+mn-cs"/>
                        </a:rPr>
                        <a:t>corresponde a sequência dos fatos que serão contados. É a partir do enredo que se desenvolve a história e é possível atingir o tema central do texto. Tem como elementos: </a:t>
                      </a:r>
                      <a:r>
                        <a:rPr lang="pt-BR" sz="2350" b="0" u="sng" kern="1200" dirty="0">
                          <a:solidFill>
                            <a:schemeClr val="tx1"/>
                          </a:solidFill>
                          <a:effectLst/>
                          <a:latin typeface="Arial Narrow" panose="020B0606020202030204" pitchFamily="34" charset="0"/>
                          <a:ea typeface="+mn-ea"/>
                          <a:cs typeface="+mn-cs"/>
                        </a:rPr>
                        <a:t>Situação inicial</a:t>
                      </a:r>
                      <a:endParaRPr lang="pt-BR" sz="1300" b="0" kern="1200" dirty="0">
                        <a:solidFill>
                          <a:schemeClr val="tx1"/>
                        </a:solidFill>
                        <a:effectLst/>
                        <a:latin typeface="Arial Narrow" panose="020B0606020202030204" pitchFamily="34" charset="0"/>
                        <a:ea typeface="+mn-ea"/>
                        <a:cs typeface="+mn-cs"/>
                      </a:endParaRPr>
                    </a:p>
                  </a:txBody>
                  <a:tcPr>
                    <a:lnL w="38100" cap="flat" cmpd="sng" algn="ctr">
                      <a:solidFill>
                        <a:srgbClr val="EE8944"/>
                      </a:solidFill>
                      <a:prstDash val="solid"/>
                      <a:round/>
                      <a:headEnd type="none" w="med" len="med"/>
                      <a:tailEnd type="none" w="med" len="med"/>
                    </a:lnL>
                    <a:lnR w="38100" cap="flat" cmpd="sng" algn="ctr">
                      <a:solidFill>
                        <a:srgbClr val="EE8944"/>
                      </a:solidFill>
                      <a:prstDash val="solid"/>
                      <a:round/>
                      <a:headEnd type="none" w="med" len="med"/>
                      <a:tailEnd type="none" w="med" len="med"/>
                    </a:lnR>
                    <a:lnT w="38100" cap="flat" cmpd="sng" algn="ctr">
                      <a:solidFill>
                        <a:srgbClr val="EE8944"/>
                      </a:solidFill>
                      <a:prstDash val="solid"/>
                      <a:round/>
                      <a:headEnd type="none" w="med" len="med"/>
                      <a:tailEnd type="none" w="med" len="med"/>
                    </a:lnT>
                    <a:lnB w="38100" cap="flat" cmpd="sng" algn="ctr">
                      <a:solidFill>
                        <a:srgbClr val="EE894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
        <p:nvSpPr>
          <p:cNvPr id="5" name="CaixaDeTexto 4">
            <a:extLst>
              <a:ext uri="{FF2B5EF4-FFF2-40B4-BE49-F238E27FC236}">
                <a16:creationId xmlns:a16="http://schemas.microsoft.com/office/drawing/2014/main" id="{917DF5AF-582D-7D7A-CF89-9E0C9338BDAD}"/>
              </a:ext>
            </a:extLst>
          </p:cNvPr>
          <p:cNvSpPr txBox="1"/>
          <p:nvPr/>
        </p:nvSpPr>
        <p:spPr>
          <a:xfrm>
            <a:off x="370383" y="798913"/>
            <a:ext cx="11451224" cy="1177245"/>
          </a:xfrm>
          <a:prstGeom prst="rect">
            <a:avLst/>
          </a:prstGeom>
          <a:solidFill>
            <a:schemeClr val="accent6">
              <a:lumMod val="20000"/>
              <a:lumOff val="80000"/>
            </a:schemeClr>
          </a:solidFill>
        </p:spPr>
        <p:txBody>
          <a:bodyPr wrap="square">
            <a:spAutoFit/>
          </a:bodyPr>
          <a:lstStyle/>
          <a:p>
            <a:pPr indent="538163"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Estudante, já viajou na leitura? Já imaginou novas aventuras, novas fantasias? Nas próximas atividades viajaremos pelo gênero Romance Infantojuvenil, suas características, sua estrutura, ampliando sua imaginação e seus conhecimentos. Vamos lá???</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616903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nvGraphicFramePr>
        <p:xfrm>
          <a:off x="370387" y="793958"/>
          <a:ext cx="11451225" cy="577596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algn="just"/>
                      <a:r>
                        <a:rPr lang="pt-BR" sz="2250" b="0" kern="1200" dirty="0">
                          <a:solidFill>
                            <a:schemeClr val="tx1"/>
                          </a:solidFill>
                          <a:effectLst/>
                          <a:latin typeface="Arial Narrow" panose="020B0606020202030204" pitchFamily="34" charset="0"/>
                          <a:ea typeface="+mn-ea"/>
                          <a:cs typeface="+mn-cs"/>
                        </a:rPr>
                        <a:t>(Apresentação das personagens, tempo e espaço da história, aparecendo, geralmente, na introdução.); </a:t>
                      </a:r>
                      <a:r>
                        <a:rPr lang="pt-BR" sz="2250" b="0" u="sng" kern="1200" dirty="0">
                          <a:solidFill>
                            <a:schemeClr val="tx1"/>
                          </a:solidFill>
                          <a:effectLst/>
                          <a:latin typeface="Arial Narrow" panose="020B0606020202030204" pitchFamily="34" charset="0"/>
                          <a:ea typeface="+mn-ea"/>
                          <a:cs typeface="+mn-cs"/>
                        </a:rPr>
                        <a:t>Conflito</a:t>
                      </a:r>
                      <a:r>
                        <a:rPr lang="pt-BR" sz="2250" b="0" kern="1200" dirty="0">
                          <a:solidFill>
                            <a:schemeClr val="tx1"/>
                          </a:solidFill>
                          <a:effectLst/>
                          <a:latin typeface="Arial Narrow" panose="020B0606020202030204" pitchFamily="34" charset="0"/>
                          <a:ea typeface="+mn-ea"/>
                          <a:cs typeface="+mn-cs"/>
                        </a:rPr>
                        <a:t> (Um acontecimento que perturba a situação inicial, dando início às ações e desafios que as personagens enfrentarão.); </a:t>
                      </a:r>
                      <a:r>
                        <a:rPr lang="pt-BR" sz="2250" b="0" u="sng" kern="1200" dirty="0">
                          <a:solidFill>
                            <a:schemeClr val="tx1"/>
                          </a:solidFill>
                          <a:effectLst/>
                          <a:latin typeface="Arial Narrow" panose="020B0606020202030204" pitchFamily="34" charset="0"/>
                          <a:ea typeface="+mn-ea"/>
                          <a:cs typeface="+mn-cs"/>
                        </a:rPr>
                        <a:t>Desenvolvimento</a:t>
                      </a:r>
                      <a:r>
                        <a:rPr lang="pt-BR" sz="2250" b="0" kern="1200" dirty="0">
                          <a:solidFill>
                            <a:schemeClr val="tx1"/>
                          </a:solidFill>
                          <a:effectLst/>
                          <a:latin typeface="Arial Narrow" panose="020B0606020202030204" pitchFamily="34" charset="0"/>
                          <a:ea typeface="+mn-ea"/>
                          <a:cs typeface="+mn-cs"/>
                        </a:rPr>
                        <a:t> (Ação principal da história, no qual as personagens buscam solucionar o conflito, com várias situações e reviravoltas.); </a:t>
                      </a:r>
                      <a:r>
                        <a:rPr lang="pt-BR" sz="2250" b="0" u="sng" kern="1200" dirty="0">
                          <a:solidFill>
                            <a:schemeClr val="tx1"/>
                          </a:solidFill>
                          <a:effectLst/>
                          <a:latin typeface="Arial Narrow" panose="020B0606020202030204" pitchFamily="34" charset="0"/>
                          <a:ea typeface="+mn-ea"/>
                          <a:cs typeface="+mn-cs"/>
                        </a:rPr>
                        <a:t>Clímax</a:t>
                      </a:r>
                      <a:r>
                        <a:rPr lang="pt-BR" sz="2250" b="0" kern="1200" dirty="0">
                          <a:solidFill>
                            <a:schemeClr val="tx1"/>
                          </a:solidFill>
                          <a:effectLst/>
                          <a:latin typeface="Arial Narrow" panose="020B0606020202030204" pitchFamily="34" charset="0"/>
                          <a:ea typeface="+mn-ea"/>
                          <a:cs typeface="+mn-cs"/>
                        </a:rPr>
                        <a:t> (Ponto de maior tensão e emoção da narrativa, onde a solução do conflito se aproxima.); </a:t>
                      </a:r>
                      <a:r>
                        <a:rPr lang="pt-BR" sz="2250" b="0" u="sng" kern="1200" dirty="0">
                          <a:solidFill>
                            <a:schemeClr val="tx1"/>
                          </a:solidFill>
                          <a:effectLst/>
                          <a:latin typeface="Arial Narrow" panose="020B0606020202030204" pitchFamily="34" charset="0"/>
                          <a:ea typeface="+mn-ea"/>
                          <a:cs typeface="+mn-cs"/>
                        </a:rPr>
                        <a:t>Desfecho</a:t>
                      </a:r>
                      <a:r>
                        <a:rPr lang="pt-BR" sz="2250" b="0" kern="1200" dirty="0">
                          <a:solidFill>
                            <a:schemeClr val="tx1"/>
                          </a:solidFill>
                          <a:effectLst/>
                          <a:latin typeface="Arial Narrow" panose="020B0606020202030204" pitchFamily="34" charset="0"/>
                          <a:ea typeface="+mn-ea"/>
                          <a:cs typeface="+mn-cs"/>
                        </a:rPr>
                        <a:t> (Parte final do desfecho, onde o conflito é resolvido e a narrativa pode chegar ao seu final.).</a:t>
                      </a:r>
                    </a:p>
                    <a:p>
                      <a:pPr algn="just"/>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Narrador: </a:t>
                      </a:r>
                      <a:r>
                        <a:rPr lang="pt-BR" sz="2250" b="0" kern="1200" dirty="0">
                          <a:solidFill>
                            <a:schemeClr val="tx1"/>
                          </a:solidFill>
                          <a:effectLst/>
                          <a:latin typeface="Arial Narrow" panose="020B0606020202030204" pitchFamily="34" charset="0"/>
                          <a:ea typeface="+mn-ea"/>
                          <a:cs typeface="+mn-cs"/>
                        </a:rPr>
                        <a:t>é a voz que conta a história. A perspectiva desse narrador é o foco narrativo, isto é, o narrador pode estar em 1ª pessoa (narrador personagem). O narrador pode estar em 3ª pessoa (narrador observador  ou narrador onisciente).</a:t>
                      </a:r>
                    </a:p>
                    <a:p>
                      <a:pPr algn="just"/>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Personagens: </a:t>
                      </a:r>
                      <a:r>
                        <a:rPr lang="pt-BR" sz="2250" b="0" kern="1200" dirty="0">
                          <a:solidFill>
                            <a:schemeClr val="tx1"/>
                          </a:solidFill>
                          <a:effectLst/>
                          <a:latin typeface="Arial Narrow" panose="020B0606020202030204" pitchFamily="34" charset="0"/>
                          <a:ea typeface="+mn-ea"/>
                          <a:cs typeface="+mn-cs"/>
                        </a:rPr>
                        <a:t>é quem participa e tem ação dentro da história. A história pode ter personagens principais e secundárias.</a:t>
                      </a:r>
                    </a:p>
                    <a:p>
                      <a:pPr algn="just"/>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Tempo: </a:t>
                      </a:r>
                      <a:r>
                        <a:rPr lang="pt-BR" sz="2250" b="0" kern="1200" dirty="0">
                          <a:solidFill>
                            <a:schemeClr val="tx1"/>
                          </a:solidFill>
                          <a:effectLst/>
                          <a:latin typeface="Arial Narrow" panose="020B0606020202030204" pitchFamily="34" charset="0"/>
                          <a:ea typeface="+mn-ea"/>
                          <a:cs typeface="+mn-cs"/>
                        </a:rPr>
                        <a:t>é a marcação dos fatos/ações dentro da história. O tempo pode ser </a:t>
                      </a:r>
                      <a:r>
                        <a:rPr lang="pt-BR" sz="2250" b="0" u="sng" kern="1200" dirty="0">
                          <a:solidFill>
                            <a:schemeClr val="tx1"/>
                          </a:solidFill>
                          <a:effectLst/>
                          <a:latin typeface="Arial Narrow" panose="020B0606020202030204" pitchFamily="34" charset="0"/>
                          <a:ea typeface="+mn-ea"/>
                          <a:cs typeface="+mn-cs"/>
                        </a:rPr>
                        <a:t>cronológico</a:t>
                      </a:r>
                      <a:r>
                        <a:rPr lang="pt-BR" sz="2250" b="0" kern="1200" dirty="0">
                          <a:solidFill>
                            <a:schemeClr val="tx1"/>
                          </a:solidFill>
                          <a:effectLst/>
                          <a:latin typeface="Arial Narrow" panose="020B0606020202030204" pitchFamily="34" charset="0"/>
                          <a:ea typeface="+mn-ea"/>
                          <a:cs typeface="+mn-cs"/>
                        </a:rPr>
                        <a:t> apresentando horas, dias, anos etc., e o tempo pode ser </a:t>
                      </a:r>
                      <a:r>
                        <a:rPr lang="pt-BR" sz="2250" b="0" u="sng" kern="1200" dirty="0">
                          <a:solidFill>
                            <a:schemeClr val="tx1"/>
                          </a:solidFill>
                          <a:effectLst/>
                          <a:latin typeface="Arial Narrow" panose="020B0606020202030204" pitchFamily="34" charset="0"/>
                          <a:ea typeface="+mn-ea"/>
                          <a:cs typeface="+mn-cs"/>
                        </a:rPr>
                        <a:t>psicológico</a:t>
                      </a:r>
                      <a:r>
                        <a:rPr lang="pt-BR" sz="2250" b="0" kern="1200" dirty="0">
                          <a:solidFill>
                            <a:schemeClr val="tx1"/>
                          </a:solidFill>
                          <a:effectLst/>
                          <a:latin typeface="Arial Narrow" panose="020B0606020202030204" pitchFamily="34" charset="0"/>
                          <a:ea typeface="+mn-ea"/>
                          <a:cs typeface="+mn-cs"/>
                        </a:rPr>
                        <a:t>, quando é marcado por meio de lembranças/pensamentos.</a:t>
                      </a:r>
                    </a:p>
                    <a:p>
                      <a:pPr algn="just"/>
                      <a:r>
                        <a:rPr lang="pt-BR" sz="2250" b="0" kern="1200" dirty="0">
                          <a:solidFill>
                            <a:schemeClr val="tx1"/>
                          </a:solidFill>
                          <a:effectLst/>
                          <a:latin typeface="Arial Narrow" panose="020B0606020202030204" pitchFamily="34" charset="0"/>
                          <a:ea typeface="+mn-ea"/>
                          <a:cs typeface="+mn-cs"/>
                        </a:rPr>
                        <a:t>▪ </a:t>
                      </a:r>
                      <a:r>
                        <a:rPr lang="pt-BR" sz="2250" b="1" kern="1200" dirty="0">
                          <a:solidFill>
                            <a:schemeClr val="tx1"/>
                          </a:solidFill>
                          <a:effectLst/>
                          <a:latin typeface="Arial Narrow" panose="020B0606020202030204" pitchFamily="34" charset="0"/>
                          <a:ea typeface="+mn-ea"/>
                          <a:cs typeface="+mn-cs"/>
                        </a:rPr>
                        <a:t>Espaço: </a:t>
                      </a:r>
                      <a:r>
                        <a:rPr lang="pt-BR" sz="2250" b="0" kern="1200" dirty="0">
                          <a:solidFill>
                            <a:schemeClr val="tx1"/>
                          </a:solidFill>
                          <a:effectLst/>
                          <a:latin typeface="Arial Narrow" panose="020B0606020202030204" pitchFamily="34" charset="0"/>
                          <a:ea typeface="+mn-ea"/>
                          <a:cs typeface="+mn-cs"/>
                        </a:rPr>
                        <a:t>é o lugar onde os fatos/ações acontecem dentro da história. O espaço pode ser físico ou psicológico.</a:t>
                      </a:r>
                    </a:p>
                    <a:p>
                      <a:pPr algn="r"/>
                      <a:r>
                        <a:rPr lang="pt-BR" sz="1300" b="0" kern="1200" dirty="0">
                          <a:solidFill>
                            <a:schemeClr val="tx1"/>
                          </a:solidFill>
                          <a:effectLst/>
                          <a:latin typeface="Arial Narrow" panose="020B0606020202030204" pitchFamily="34" charset="0"/>
                          <a:ea typeface="+mn-ea"/>
                          <a:cs typeface="+mn-cs"/>
                        </a:rPr>
                        <a:t>Disponível em: Romance - Língua Portuguesa Enem | Educa Mais Brasil. Acesso em: 24 jul. 2026. Adaptado.</a:t>
                      </a:r>
                    </a:p>
                  </a:txBody>
                  <a:tcPr>
                    <a:lnL w="38100" cap="flat" cmpd="sng" algn="ctr">
                      <a:solidFill>
                        <a:srgbClr val="EE8944"/>
                      </a:solidFill>
                      <a:prstDash val="solid"/>
                      <a:round/>
                      <a:headEnd type="none" w="med" len="med"/>
                      <a:tailEnd type="none" w="med" len="med"/>
                    </a:lnL>
                    <a:lnR w="38100" cap="flat" cmpd="sng" algn="ctr">
                      <a:solidFill>
                        <a:srgbClr val="EE8944"/>
                      </a:solidFill>
                      <a:prstDash val="solid"/>
                      <a:round/>
                      <a:headEnd type="none" w="med" len="med"/>
                      <a:tailEnd type="none" w="med" len="med"/>
                    </a:lnR>
                    <a:lnT w="38100" cap="flat" cmpd="sng" algn="ctr">
                      <a:solidFill>
                        <a:srgbClr val="EE8944"/>
                      </a:solidFill>
                      <a:prstDash val="solid"/>
                      <a:round/>
                      <a:headEnd type="none" w="med" len="med"/>
                      <a:tailEnd type="none" w="med" len="med"/>
                    </a:lnT>
                    <a:lnB w="38100" cap="flat" cmpd="sng" algn="ctr">
                      <a:solidFill>
                        <a:srgbClr val="EE8944"/>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12046584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4048037969"/>
              </p:ext>
            </p:extLst>
          </p:nvPr>
        </p:nvGraphicFramePr>
        <p:xfrm>
          <a:off x="370387" y="874641"/>
          <a:ext cx="11451225" cy="546354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marL="0" indent="0" algn="ctr"/>
                      <a:r>
                        <a:rPr lang="pt-BR" sz="2350" b="1" kern="1200" dirty="0">
                          <a:solidFill>
                            <a:schemeClr val="tx1"/>
                          </a:solidFill>
                          <a:effectLst/>
                          <a:latin typeface="Arial Narrow" panose="020B0606020202030204" pitchFamily="34" charset="0"/>
                          <a:ea typeface="+mn-ea"/>
                          <a:cs typeface="+mn-cs"/>
                        </a:rPr>
                        <a:t>[Resenha] As Aventuras De Tom Sawyer - Mark Twain</a:t>
                      </a:r>
                    </a:p>
                    <a:p>
                      <a:pPr marL="0" indent="0" algn="ctr"/>
                      <a:r>
                        <a:rPr lang="pt-BR" sz="2350" b="1" kern="1200" dirty="0">
                          <a:solidFill>
                            <a:schemeClr val="tx1"/>
                          </a:solidFill>
                          <a:effectLst/>
                          <a:latin typeface="Arial Narrow" panose="020B0606020202030204" pitchFamily="34" charset="0"/>
                          <a:ea typeface="+mn-ea"/>
                          <a:cs typeface="+mn-cs"/>
                        </a:rPr>
                        <a:t>@classicoszahar</a:t>
                      </a:r>
                    </a:p>
                    <a:p>
                      <a:pPr marL="0" indent="538163" algn="just"/>
                      <a:r>
                        <a:rPr lang="pt-BR" sz="2350" b="0" kern="1200" dirty="0">
                          <a:solidFill>
                            <a:schemeClr val="tx1"/>
                          </a:solidFill>
                          <a:effectLst/>
                          <a:latin typeface="Arial Narrow" panose="020B0606020202030204" pitchFamily="34" charset="0"/>
                          <a:ea typeface="+mn-ea"/>
                          <a:cs typeface="+mn-cs"/>
                        </a:rPr>
                        <a:t>Ler um clássico é sempre uma experiência diferente para cada leitor, mas nesse caso acredito que todos deveriam conhecer essa história e se apaixonar por ela como eu, nesse livro temos contato com uma das histórias mais famosas da literatura infantojuvenil, porém, já lhe adianto esse livro não é voltado apenas para crianças e jovens, aliás na minha percepção, ele é muito mais uma história que abrange várias idades inclusive os adultos sem dúvida. </a:t>
                      </a:r>
                    </a:p>
                    <a:p>
                      <a:pPr marL="0" indent="538163" algn="just"/>
                      <a:r>
                        <a:rPr lang="pt-BR" sz="2350" b="0" kern="1200" dirty="0">
                          <a:solidFill>
                            <a:schemeClr val="tx1"/>
                          </a:solidFill>
                          <a:effectLst/>
                          <a:latin typeface="Arial Narrow" panose="020B0606020202030204" pitchFamily="34" charset="0"/>
                          <a:ea typeface="+mn-ea"/>
                          <a:cs typeface="+mn-cs"/>
                        </a:rPr>
                        <a:t>Com a primeira edição publicada em 1876, a história que aqui acompanhamos transcorre entre os anos de 1846 e 1936, em um povoado fictício de Saint Petersburg, inspirado nas experiências do próprio autor. O público alvo dessa história é inicialmente crianças e jovens, porém, conforme as palavras do próprio autor, ele espera que não seja ignorado por homens e mulheres já adultos. O que posso dizer em minha experiência é que trata-se de uma leitura valiosa e riquíssima pelo menos foi assim por aqui. "As aventuras de Tom Sawyer'' foi a terceira obra do autor que ganhou destaque antes de as aventuras de </a:t>
                      </a:r>
                      <a:r>
                        <a:rPr lang="pt-BR" sz="2350" b="0" kern="1200" dirty="0" err="1">
                          <a:solidFill>
                            <a:schemeClr val="tx1"/>
                          </a:solidFill>
                          <a:effectLst/>
                          <a:latin typeface="Arial Narrow" panose="020B0606020202030204" pitchFamily="34" charset="0"/>
                          <a:ea typeface="+mn-ea"/>
                          <a:cs typeface="+mn-cs"/>
                        </a:rPr>
                        <a:t>Huckleberry</a:t>
                      </a:r>
                      <a:r>
                        <a:rPr lang="pt-BR" sz="2350" b="0" kern="1200" dirty="0">
                          <a:solidFill>
                            <a:schemeClr val="tx1"/>
                          </a:solidFill>
                          <a:effectLst/>
                          <a:latin typeface="Arial Narrow" panose="020B0606020202030204" pitchFamily="34" charset="0"/>
                          <a:ea typeface="+mn-ea"/>
                          <a:cs typeface="+mn-cs"/>
                        </a:rPr>
                        <a:t> Finn, outro livro escrito por Mark que se consagrou na literatura universal, amado por muitos leitores no mundo todo. Nessa história vamos conhecer Tom um menino</a:t>
                      </a:r>
                    </a:p>
                  </a:txBody>
                  <a:tcPr>
                    <a:lnL w="38100" cap="flat" cmpd="sng" algn="ctr">
                      <a:solidFill>
                        <a:schemeClr val="accent1">
                          <a:lumMod val="75000"/>
                        </a:schemeClr>
                      </a:solidFill>
                      <a:prstDash val="solid"/>
                      <a:round/>
                      <a:headEnd type="none" w="med" len="med"/>
                      <a:tailEnd type="none" w="med" len="med"/>
                    </a:lnL>
                    <a:lnR w="38100" cap="flat" cmpd="sng" algn="ctr">
                      <a:solidFill>
                        <a:schemeClr val="accent1">
                          <a:lumMod val="75000"/>
                        </a:schemeClr>
                      </a:solidFill>
                      <a:prstDash val="solid"/>
                      <a:round/>
                      <a:headEnd type="none" w="med" len="med"/>
                      <a:tailEnd type="none" w="med" len="med"/>
                    </a:lnR>
                    <a:lnT w="38100" cap="flat" cmpd="sng" algn="ctr">
                      <a:solidFill>
                        <a:schemeClr val="accent1">
                          <a:lumMod val="75000"/>
                        </a:schemeClr>
                      </a:solidFill>
                      <a:prstDash val="solid"/>
                      <a:round/>
                      <a:headEnd type="none" w="med" len="med"/>
                      <a:tailEnd type="none" w="med" len="med"/>
                    </a:lnT>
                    <a:lnB w="38100"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32197704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621763079"/>
              </p:ext>
            </p:extLst>
          </p:nvPr>
        </p:nvGraphicFramePr>
        <p:xfrm>
          <a:off x="370387" y="874641"/>
          <a:ext cx="11451225" cy="546354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marL="0" indent="0" algn="just"/>
                      <a:r>
                        <a:rPr lang="pt-BR" sz="2350" b="0" kern="1200" dirty="0">
                          <a:solidFill>
                            <a:schemeClr val="tx1"/>
                          </a:solidFill>
                          <a:effectLst/>
                          <a:latin typeface="Arial Narrow" panose="020B0606020202030204" pitchFamily="34" charset="0"/>
                          <a:ea typeface="+mn-ea"/>
                          <a:cs typeface="+mn-cs"/>
                        </a:rPr>
                        <a:t>extremamente peralta, uma criança que é criada pela tia e vive aprontando todas juntos de amigos. Tom é um moleque muito brincalhão, inteligente que raciocina muito rápido e está sempre no centro das atenções por conta disso. Ele usa de suas artimanhas para conseguir o que quer e do que jeito que quer! </a:t>
                      </a:r>
                    </a:p>
                    <a:p>
                      <a:pPr marL="0" indent="538163" algn="just"/>
                      <a:r>
                        <a:rPr lang="pt-BR" sz="2350" b="0" kern="1200" dirty="0">
                          <a:solidFill>
                            <a:schemeClr val="tx1"/>
                          </a:solidFill>
                          <a:effectLst/>
                          <a:latin typeface="Arial Narrow" panose="020B0606020202030204" pitchFamily="34" charset="0"/>
                          <a:ea typeface="+mn-ea"/>
                          <a:cs typeface="+mn-cs"/>
                        </a:rPr>
                        <a:t>Durante um verão ao lado de um grande amigo, </a:t>
                      </a:r>
                      <a:r>
                        <a:rPr lang="pt-BR" sz="2350" b="0" kern="1200" dirty="0" err="1">
                          <a:solidFill>
                            <a:schemeClr val="tx1"/>
                          </a:solidFill>
                          <a:effectLst/>
                          <a:latin typeface="Arial Narrow" panose="020B0606020202030204" pitchFamily="34" charset="0"/>
                          <a:ea typeface="+mn-ea"/>
                          <a:cs typeface="+mn-cs"/>
                        </a:rPr>
                        <a:t>Huckleberry</a:t>
                      </a:r>
                      <a:r>
                        <a:rPr lang="pt-BR" sz="2350" b="0" kern="1200" dirty="0">
                          <a:solidFill>
                            <a:schemeClr val="tx1"/>
                          </a:solidFill>
                          <a:effectLst/>
                          <a:latin typeface="Arial Narrow" panose="020B0606020202030204" pitchFamily="34" charset="0"/>
                          <a:ea typeface="+mn-ea"/>
                          <a:cs typeface="+mn-cs"/>
                        </a:rPr>
                        <a:t> Finn, os jovens acabam testemunhado um crime horrível que os deixa atordoados, depois de fugirem do Índio Joe, um vilão do lugar que vivem, Tom, por algumas infelicidades da infância, decide fugir de casa e acaba formando um grupo de amigos piratas, em uma ilha longe do vilarejo em que viviam esses moleques irão apreciar boa pescaria, boa conversa, bons mergulhos e tudo que uma vida livre pode oferecer, mas será que para três crianças em desenvolvimento isso será suficiente?   </a:t>
                      </a:r>
                    </a:p>
                    <a:p>
                      <a:pPr marL="0" indent="538163" algn="just"/>
                      <a:r>
                        <a:rPr lang="pt-BR" sz="2350" b="0" kern="1200" dirty="0">
                          <a:solidFill>
                            <a:schemeClr val="tx1"/>
                          </a:solidFill>
                          <a:effectLst/>
                          <a:latin typeface="Arial Narrow" panose="020B0606020202030204" pitchFamily="34" charset="0"/>
                          <a:ea typeface="+mn-ea"/>
                          <a:cs typeface="+mn-cs"/>
                        </a:rPr>
                        <a:t>A leitura proporciona ao leitor muita diversão e ao mesmo tempo reflexões como uma espécie de nostalgia das coisas que fazíamos na infância, nunca fiz nada tão peculiar quanto Tom que aqui é descrito como um garoto endiabrado. De fato ele apronta muito, mas no primeiro momento esse sentimento de relembrar travessuras da infância é o que ocorre ao leitor. </a:t>
                      </a:r>
                    </a:p>
                    <a:p>
                      <a:pPr marL="0" indent="538163" algn="just"/>
                      <a:r>
                        <a:rPr lang="pt-BR" sz="2350" b="0" kern="1200" dirty="0">
                          <a:solidFill>
                            <a:schemeClr val="tx1"/>
                          </a:solidFill>
                          <a:effectLst/>
                          <a:latin typeface="Arial Narrow" panose="020B0606020202030204" pitchFamily="34" charset="0"/>
                          <a:ea typeface="+mn-ea"/>
                          <a:cs typeface="+mn-cs"/>
                        </a:rPr>
                        <a:t>Uma lição valiosa nesse livro é o poder da ganância e como lidar com isso em diferentes</a:t>
                      </a:r>
                    </a:p>
                  </a:txBody>
                  <a:tcPr>
                    <a:lnL w="38100" cap="flat" cmpd="sng" algn="ctr">
                      <a:solidFill>
                        <a:schemeClr val="accent1">
                          <a:lumMod val="75000"/>
                        </a:schemeClr>
                      </a:solidFill>
                      <a:prstDash val="solid"/>
                      <a:round/>
                      <a:headEnd type="none" w="med" len="med"/>
                      <a:tailEnd type="none" w="med" len="med"/>
                    </a:lnL>
                    <a:lnR w="38100" cap="flat" cmpd="sng" algn="ctr">
                      <a:solidFill>
                        <a:schemeClr val="accent1">
                          <a:lumMod val="75000"/>
                        </a:schemeClr>
                      </a:solidFill>
                      <a:prstDash val="solid"/>
                      <a:round/>
                      <a:headEnd type="none" w="med" len="med"/>
                      <a:tailEnd type="none" w="med" len="med"/>
                    </a:lnR>
                    <a:lnT w="38100" cap="flat" cmpd="sng" algn="ctr">
                      <a:solidFill>
                        <a:schemeClr val="accent1">
                          <a:lumMod val="75000"/>
                        </a:schemeClr>
                      </a:solidFill>
                      <a:prstDash val="solid"/>
                      <a:round/>
                      <a:headEnd type="none" w="med" len="med"/>
                      <a:tailEnd type="none" w="med" len="med"/>
                    </a:lnT>
                    <a:lnB w="38100"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Tree>
    <p:extLst>
      <p:ext uri="{BB962C8B-B14F-4D97-AF65-F5344CB8AC3E}">
        <p14:creationId xmlns:p14="http://schemas.microsoft.com/office/powerpoint/2010/main" val="21107481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a 2">
            <a:extLst>
              <a:ext uri="{FF2B5EF4-FFF2-40B4-BE49-F238E27FC236}">
                <a16:creationId xmlns:a16="http://schemas.microsoft.com/office/drawing/2014/main" id="{67DFF0A8-1DD0-9625-DD78-0DC277CD4C5A}"/>
              </a:ext>
            </a:extLst>
          </p:cNvPr>
          <p:cNvGraphicFramePr>
            <a:graphicFrameLocks noGrp="1"/>
          </p:cNvGraphicFramePr>
          <p:nvPr>
            <p:extLst>
              <p:ext uri="{D42A27DB-BD31-4B8C-83A1-F6EECF244321}">
                <p14:modId xmlns:p14="http://schemas.microsoft.com/office/powerpoint/2010/main" val="1741807419"/>
              </p:ext>
            </p:extLst>
          </p:nvPr>
        </p:nvGraphicFramePr>
        <p:xfrm>
          <a:off x="370387" y="874641"/>
          <a:ext cx="11451225" cy="2438400"/>
        </p:xfrm>
        <a:graphic>
          <a:graphicData uri="http://schemas.openxmlformats.org/drawingml/2006/table">
            <a:tbl>
              <a:tblPr firstRow="1" bandRow="1">
                <a:tableStyleId>{5C22544A-7EE6-4342-B048-85BDC9FD1C3A}</a:tableStyleId>
              </a:tblPr>
              <a:tblGrid>
                <a:gridCol w="11451225">
                  <a:extLst>
                    <a:ext uri="{9D8B030D-6E8A-4147-A177-3AD203B41FA5}">
                      <a16:colId xmlns:a16="http://schemas.microsoft.com/office/drawing/2014/main" val="2638729088"/>
                    </a:ext>
                  </a:extLst>
                </a:gridCol>
              </a:tblGrid>
              <a:tr h="370840">
                <a:tc>
                  <a:txBody>
                    <a:bodyPr/>
                    <a:lstStyle/>
                    <a:p>
                      <a:pPr marL="0" indent="0" algn="just"/>
                      <a:r>
                        <a:rPr lang="pt-BR" sz="2350" b="0" kern="1200" dirty="0">
                          <a:solidFill>
                            <a:schemeClr val="tx1"/>
                          </a:solidFill>
                          <a:effectLst/>
                          <a:latin typeface="Arial Narrow" panose="020B0606020202030204" pitchFamily="34" charset="0"/>
                          <a:ea typeface="+mn-ea"/>
                          <a:cs typeface="+mn-cs"/>
                        </a:rPr>
                        <a:t>momentos de nossas vidas. O livro ainda traz temas bastante relevantes para nossa atualidade, como o racismo, a escravidão, violência, pobreza e vingança. Tudo isso torna esse romance cativante em uma moderna história norte americana. </a:t>
                      </a:r>
                    </a:p>
                    <a:p>
                      <a:pPr marL="0" indent="538163" algn="just"/>
                      <a:r>
                        <a:rPr lang="pt-BR" sz="2350" b="0" kern="1200" dirty="0">
                          <a:solidFill>
                            <a:schemeClr val="tx1"/>
                          </a:solidFill>
                          <a:effectLst/>
                          <a:latin typeface="Arial Narrow" panose="020B0606020202030204" pitchFamily="34" charset="0"/>
                          <a:ea typeface="+mn-ea"/>
                          <a:cs typeface="+mn-cs"/>
                        </a:rPr>
                        <a:t>O autor trabalha essas temáticas por meio de uma escrita fluída de fácil compreensão, o que é muito bem-vindo quando falamos de um clássico, enfim, é evidente o talento de Twain e os motivos pelos quais recomendo muito que vocês conheçam essa obra. </a:t>
                      </a:r>
                    </a:p>
                    <a:p>
                      <a:pPr marL="0" indent="538163" algn="r"/>
                      <a:r>
                        <a:rPr lang="pt-BR" sz="1300" b="0" kern="1200" dirty="0">
                          <a:solidFill>
                            <a:schemeClr val="tx1"/>
                          </a:solidFill>
                          <a:effectLst/>
                          <a:latin typeface="Arial Narrow" panose="020B0606020202030204" pitchFamily="34" charset="0"/>
                          <a:ea typeface="+mn-ea"/>
                          <a:cs typeface="+mn-cs"/>
                        </a:rPr>
                        <a:t>Disponível em: https://www.motivacaoliteraria.com.br/2023/05/resenha-as-aventuras-de-tom-sawyer-mark.html. Acesso em: 24 jul. 2026. Adaptado.</a:t>
                      </a:r>
                    </a:p>
                  </a:txBody>
                  <a:tcPr>
                    <a:lnL w="38100" cap="flat" cmpd="sng" algn="ctr">
                      <a:solidFill>
                        <a:schemeClr val="accent1">
                          <a:lumMod val="75000"/>
                        </a:schemeClr>
                      </a:solidFill>
                      <a:prstDash val="solid"/>
                      <a:round/>
                      <a:headEnd type="none" w="med" len="med"/>
                      <a:tailEnd type="none" w="med" len="med"/>
                    </a:lnL>
                    <a:lnR w="38100" cap="flat" cmpd="sng" algn="ctr">
                      <a:solidFill>
                        <a:schemeClr val="accent1">
                          <a:lumMod val="75000"/>
                        </a:schemeClr>
                      </a:solidFill>
                      <a:prstDash val="solid"/>
                      <a:round/>
                      <a:headEnd type="none" w="med" len="med"/>
                      <a:tailEnd type="none" w="med" len="med"/>
                    </a:lnR>
                    <a:lnT w="38100" cap="flat" cmpd="sng" algn="ctr">
                      <a:solidFill>
                        <a:schemeClr val="accent1">
                          <a:lumMod val="75000"/>
                        </a:schemeClr>
                      </a:solidFill>
                      <a:prstDash val="solid"/>
                      <a:round/>
                      <a:headEnd type="none" w="med" len="med"/>
                      <a:tailEnd type="none" w="med" len="med"/>
                    </a:lnT>
                    <a:lnB w="38100" cap="flat" cmpd="sng" algn="ctr">
                      <a:solidFill>
                        <a:schemeClr val="accent1">
                          <a:lumMod val="75000"/>
                        </a:schemeClr>
                      </a:solidFill>
                      <a:prstDash val="solid"/>
                      <a:round/>
                      <a:headEnd type="none" w="med" len="med"/>
                      <a:tailEnd type="none" w="med" len="med"/>
                    </a:lnB>
                    <a:solidFill>
                      <a:srgbClr val="CBE0FF"/>
                    </a:solidFill>
                  </a:tcPr>
                </a:tc>
                <a:extLst>
                  <a:ext uri="{0D108BD9-81ED-4DB2-BD59-A6C34878D82A}">
                    <a16:rowId xmlns:a16="http://schemas.microsoft.com/office/drawing/2014/main" val="2680415917"/>
                  </a:ext>
                </a:extLst>
              </a:tr>
            </a:tbl>
          </a:graphicData>
        </a:graphic>
      </p:graphicFrame>
      <p:sp>
        <p:nvSpPr>
          <p:cNvPr id="4" name="CaixaDeTexto 3">
            <a:extLst>
              <a:ext uri="{FF2B5EF4-FFF2-40B4-BE49-F238E27FC236}">
                <a16:creationId xmlns:a16="http://schemas.microsoft.com/office/drawing/2014/main" id="{15F51B4B-8A20-15A4-C9D8-30B2DD9DDC69}"/>
              </a:ext>
            </a:extLst>
          </p:cNvPr>
          <p:cNvSpPr txBox="1"/>
          <p:nvPr/>
        </p:nvSpPr>
        <p:spPr>
          <a:xfrm>
            <a:off x="370386" y="3947688"/>
            <a:ext cx="11451225" cy="1900520"/>
          </a:xfrm>
          <a:prstGeom prst="rect">
            <a:avLst/>
          </a:prstGeom>
          <a:solidFill>
            <a:schemeClr val="accent6">
              <a:lumMod val="20000"/>
              <a:lumOff val="80000"/>
            </a:schemeClr>
          </a:solidFill>
        </p:spPr>
        <p:txBody>
          <a:bodyPr wrap="square">
            <a:spAutoFit/>
          </a:bodyPr>
          <a:lstStyle/>
          <a:p>
            <a:pPr indent="538163"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Estudante, “As aventuras de Tom Sawyer” é uma narrativa divertida, que conta as peripécias de um garoto astuto, que usa da esperteza para se livrar de situações perigosas. Mesmo considerado rebelde por descumprir algumas regras, ele sempre procura uma saída que não prejudique ninguém. E encontra em </a:t>
            </a:r>
            <a:r>
              <a:rPr lang="pt-BR" sz="2350" b="1" kern="100" dirty="0" err="1">
                <a:effectLst/>
                <a:latin typeface="Arial Narrow" panose="020B0606020202030204" pitchFamily="34" charset="0"/>
                <a:ea typeface="Calibri" panose="020F0502020204030204" pitchFamily="34" charset="0"/>
                <a:cs typeface="Times New Roman" panose="02020603050405020304" pitchFamily="18" charset="0"/>
              </a:rPr>
              <a:t>Huckleberry</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Finn uma grande e sólida amizade. Vamos à leitura de um trecho!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3109173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DA9DFF4D-3ED7-E364-7CED-825441AEEE04}"/>
              </a:ext>
            </a:extLst>
          </p:cNvPr>
          <p:cNvSpPr txBox="1"/>
          <p:nvPr/>
        </p:nvSpPr>
        <p:spPr>
          <a:xfrm>
            <a:off x="327211" y="780980"/>
            <a:ext cx="11537577" cy="1769715"/>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Texto I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As aventuras de Tom Sawyer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Capítulo 34</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aixaDeTexto 7">
            <a:extLst>
              <a:ext uri="{FF2B5EF4-FFF2-40B4-BE49-F238E27FC236}">
                <a16:creationId xmlns:a16="http://schemas.microsoft.com/office/drawing/2014/main" id="{43B6957C-A773-9BCF-D763-8EFBD17C21B1}"/>
              </a:ext>
            </a:extLst>
          </p:cNvPr>
          <p:cNvSpPr txBox="1"/>
          <p:nvPr/>
        </p:nvSpPr>
        <p:spPr>
          <a:xfrm>
            <a:off x="327210" y="2739498"/>
            <a:ext cx="11537577" cy="3708708"/>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Na manhã que se seguiu ao funeral, Tom levou Huck a um lugar onde não poderiam ser escutados, para terem uma   importante conversa. Huck já tinha ouvido tudo a respeito das aventuras de Tom dos lábios do galês e da viúva Douglas, mas Tom disse achar que pelo menos uma coisa eles não lhe haviam contado; era sobre isto que ele queria conversar agora. O rosto de Huck entristeceu-se e ele disse: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Eu já sei. Você entrou no quarto Número Dois e não encontrou nada lá, senão uísque. Ninguém me contou que tivesse sido você, mas eu sabia que tinha de ser você, assim que ouvi falar na história do uísque; e eu sabia também que você não tinha encontrado o dinheiro, porque você teria dado um jeito de me encontrar, fosse como fosse, e me contar sobre isso, mesmo que você não contasse pra mais ninguém. Tom, alguma coisa me diz que nós nunca vamos poder agarrar aquela grana.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22897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43B6957C-A773-9BCF-D763-8EFBD17C21B1}"/>
              </a:ext>
            </a:extLst>
          </p:cNvPr>
          <p:cNvSpPr txBox="1"/>
          <p:nvPr/>
        </p:nvSpPr>
        <p:spPr>
          <a:xfrm>
            <a:off x="327211" y="865875"/>
            <a:ext cx="11537577" cy="5516895"/>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Mas, Huck, não fui eu. Eu nunca denunciei o dono da pensão. Você sabe que não tinham descoberto nada na hospedaria até o sábado em que eu fui ao piquenique. Você não se lembra que tinha de ficar vigiando naquela noite?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Ah, sim! Ora, me parece que já passou quase um ano. Foi naquela mesma noite que eu fui detrás de Índio Joe até a casa da viúva.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Você o seguiu?</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Pois segui. Mas você fique quieto e não diga nada. Eu calculo que Índio Joe tinha amigos que ficavam junto com ele. Eu não quero que nenhum desses venha atrás de mim pra me fazer umas malvadezas. Se não tivesse sido por minha causa, a essa altura ele já estava no Texas, claro que sim!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Foi então que Huck contou toda a sua aventura a Tom, na mais estrita confiança, pois este só havia escutado a parte narrada anteriormente pelo galês.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Bem – disse Huck, retornando ao assunto principal –, seja lá quem for que descobriu o uísque no Número Dois, também descobriu o dinheiro. Calculo que pra nós já se perdeu de um tudo, Tom.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Huck, aquele dinheiro nunca esteve no quarto Número Dois!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quê? – Huck examinou atentamente o rosto de seu camarada.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168150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8" name="CaixaDeTexto 7">
            <a:extLst>
              <a:ext uri="{FF2B5EF4-FFF2-40B4-BE49-F238E27FC236}">
                <a16:creationId xmlns:a16="http://schemas.microsoft.com/office/drawing/2014/main" id="{43B6957C-A773-9BCF-D763-8EFBD17C21B1}"/>
              </a:ext>
            </a:extLst>
          </p:cNvPr>
          <p:cNvSpPr txBox="1"/>
          <p:nvPr/>
        </p:nvSpPr>
        <p:spPr>
          <a:xfrm>
            <a:off x="327211" y="865875"/>
            <a:ext cx="11537577" cy="5516895"/>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Tom, por acaso você pegou o rastro daquele dinheiro de novo?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Huck, está dentro da caverna!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Os olhos de Huck reluziram como duas brasas.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Diga de novo, Tom!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dinheiro está dentro da caverna!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Tom – por favor, seja honesto comigo –, está brincando ou é pra valer?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Estou falando sério, Huck. Nunca falei mais sério em minha vida. Você vai lá comigo, para me ajudar a trazer?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Com certeza! Quer dizer, eu vou, se estiver em um lugar em que a gente possa pegar ele sem se perder lá dentro!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Huck, nós podemos pegar o dinheiro sem a menor dificuldade neste mundo!</a:t>
            </a: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Mas isso é ótimo! Por que você pensa que o dinheiro…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Huck, espere só até que a gente esteja lá. Se nós não acharmos, eu prometo que dou a você meu tambor e tudo o mais que eu tiver nesse mundo. Ah, dou mesmo, palavra!</a:t>
            </a: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Tudo bem, vamos logo. Quer dizer, quando você quer ir?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022857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69C27EF-5CC1-6412-D5C3-3855DBF38B86}"/>
              </a:ext>
            </a:extLst>
          </p:cNvPr>
          <p:cNvSpPr txBox="1"/>
          <p:nvPr/>
        </p:nvSpPr>
        <p:spPr>
          <a:xfrm>
            <a:off x="331694" y="1029458"/>
            <a:ext cx="11528612" cy="5155257"/>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Agora mesmo, se você estiver de acordo. Já está forte o suficiente?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É muito longe a caverna? Eu estou usando as minhas varetas faz uns três ou quatro dias e já estou andando muito bem, até, mas acho que não posso caminhar mais de um quilômetro, um quilômetro e meio de cada vez, Tom. No mínimo é o que eu penso.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Olha, fica mais ou menos há uns oito quilômetros a partir da entrada, pelo menos do jeito que todo mundo iria. Só que eu vou diferente, Huck. Existe um atalho muito bom que ninguém conhece, exceto eu. Huck, eu levo você até lá de barco, eu mesmo vou remando. Quer dizer, na ida, o barco vai pela corrente mesmo, nem precisa remar; mas na volta, eu venho remando sozinho. Você nem precisa me dar uma mão.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Então vamos começar agora mesmo, Tom!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Tudo bem. Vamos precisar de um pouco de pão e de carne, nossos cachimbos, um saco ou dois dos pequenos, duas ou três fiadas de pandorga e algumas dessas coisas novas que eles chamam de fósforos. Vou lhe contar, uma porção de vezes eu desejei ter alguns desses no meu bolso, quando fiquei preso lá dentro.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7589042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69C27EF-5CC1-6412-D5C3-3855DBF38B86}"/>
              </a:ext>
            </a:extLst>
          </p:cNvPr>
          <p:cNvSpPr txBox="1"/>
          <p:nvPr/>
        </p:nvSpPr>
        <p:spPr>
          <a:xfrm>
            <a:off x="331694" y="850164"/>
            <a:ext cx="11528612" cy="5516895"/>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Um pouco depois do meio-dia, os meninos tomaram emprestado um barquinho de um cidadão que se achava ausente na ocasião, e de imediato puseram-se a derivar com a corrente. Quando eles estavam diversos quilômetros além do “Fundão da Caverna”, Tom disse: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Agora você vê que esta ribanceira aqui parece completamente igual desde a clareira em que fica a caverna. Não há casas nem serrarias, os arbustos são todos iguais. Mas você está vendo aquela mancha branca lá adiante, onde houve um desmoronamento de terra? Ora, pois esta é uma das minhas marcas. Vamos para a margem agora.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Eles desembarcaram.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Agora, Huck, deste lugar em que nós estamos parados, você pode tocar no buraco por onde eu saí, basta esticar uma vara de pescar. Veja se consegue encontrá-lo.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Huck examinou todas as cercanias, mas não conseguiu achar nada. Tom orgulhosamente marchou até uma touceira grossa de arbustos de sumagre e disse: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Olhe só aqui! Olhe bem, Huck, é o buraco mais seguro deste país. Mas você simplesmente fique de boca fechada e não conte nada a ninguém sobre ele. Toda a vida eu quis ser salteador, mas eu sabia que precisava de um esconderijo como este, um lugar muito difícil de ser encontrado, ainda mais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3629246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69C27EF-5CC1-6412-D5C3-3855DBF38B86}"/>
              </a:ext>
            </a:extLst>
          </p:cNvPr>
          <p:cNvSpPr txBox="1"/>
          <p:nvPr/>
        </p:nvSpPr>
        <p:spPr>
          <a:xfrm>
            <a:off x="331694" y="850164"/>
            <a:ext cx="11528612" cy="5516895"/>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por acaso. Agora que nós temos, vamos guardar absoluto segredo, só vamos contar a Joe Harper e a Ben Rogers onde é que fica.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essa altura, tudo estava preparado e os dois meninos entraram no buraco. Tom ia à frente, Huck mais atrás. Eles foram caminhando até o lugar em que se abria o túnel, então amarraram bem firme um dos barbantes de pandorga e seguiram em frente.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Agora, os meninos começaram a falar em sussurros, porque a quietude e obscuridade do lugar </a:t>
            </a:r>
            <a:r>
              <a:rPr lang="pt-BR" sz="2350" kern="100" dirty="0" err="1">
                <a:effectLst/>
                <a:latin typeface="Arial Narrow" panose="020B0606020202030204" pitchFamily="34" charset="0"/>
                <a:ea typeface="Calibri" panose="020F0502020204030204" pitchFamily="34" charset="0"/>
                <a:cs typeface="Times New Roman" panose="02020603050405020304" pitchFamily="18" charset="0"/>
              </a:rPr>
              <a:t>oprimiam-lhes</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os espíritos. Eles seguiram caminhando em frente e, no devido tempo, entraram e seguiram pelo outro corredor de Tom, até que atingiram o “lugar de pular”. As velas revelaram o fato de que não era realmente um precipício, mas apenas uma ladeira íngreme de argila, com uns oito ou dez metros de altura. Tom murmurou: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É agora que eu vou lhe mostrar uma coisa, Huck.</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Ele levantou sua vela bem alto e disse: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Olhe o mais longe que puder além daquela curva do caminho. Está vendo aquilo? Lá adiante, naquela rocha grande que está lá no fim. Desenhado com fuligem de vela.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Tom, é uma cruz!</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55451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269C27EF-5CC1-6412-D5C3-3855DBF38B86}"/>
              </a:ext>
            </a:extLst>
          </p:cNvPr>
          <p:cNvSpPr txBox="1"/>
          <p:nvPr/>
        </p:nvSpPr>
        <p:spPr>
          <a:xfrm>
            <a:off x="331694" y="850164"/>
            <a:ext cx="11528612" cy="5516895"/>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Agora, me diga. Onde é que ficava o Número Dois? “Embaixo da cruz”, não era? E foi justamente ali que eu vi Índio Joe carregando uma vela, Huck!</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Huck ficou contemplando o sinal místico por algum tempo; e então disse, com a voz trêmula: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Tom, vamos dar o fora daqui já, já!</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quê? E deixar o tesouro?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Sim, deixa aí mesmo. O fantasma de Índio Joe tem de andar por aqui, claro que anda!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Não, não anda por aqui, coisa nenhuma, Huck. O fantasma dele teria de assombrar o lugar em que ele morreu, lá longe na boca da caverna, a uns oito quilômetros daqui.</a:t>
            </a: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Não, Tom, não tinha, não. O espírito dele ia se pendurar ao redor do dinheiro. Eu sei como é que os espíritos fazem com dinheiro. E você sabe também, tão bem que nem eu!</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Tom começou a temer que Huck tivesse razão. Certas dúvidas começaram a se reunir em sua mente. Mas logo a seguir, ocorreu-lhe uma ideia:</a:t>
            </a: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Olhe aqui, Huck, nós dois estamos fazendo papel de bobos! O fantasma de Índio Joe não pode chegar perto daqui, porque, bem lá na parede, existe uma cruz!</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argumento teve seu efeito. Huck ficou convencido.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073062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8A39CF2-BC6C-0F86-E6AD-133FA99B7E10}"/>
              </a:ext>
            </a:extLst>
          </p:cNvPr>
          <p:cNvSpPr txBox="1"/>
          <p:nvPr/>
        </p:nvSpPr>
        <p:spPr>
          <a:xfrm>
            <a:off x="331693" y="855785"/>
            <a:ext cx="11546541" cy="5516895"/>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Puxa, Tom, eu não tinha nunca pensado nisso!… Mas é claro que é isso mesmo. É sorte nossa, essa cruz que botaram ali. Calculo que podemos chegar até lá e procurar a tal caixa.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Tom foi na frente, cortando degraus grosseiros na argila, à medida que descia. Huck desceu junto a seus calcanhares. Quatro avenidas se abriam junto à pequena caverna em cujo centro estava a grande rocha. Os meninos examinaram três delas e tiveram de retornar sem resultados.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Mas encontraram um pequeno nicho no quarto corredor, justamente o que se abria mais perto da base da rocha, com um catre desengonçado, sobre o qual estava amontoada uma pequena pilha de cobertores. Acharam também um par de suspensórios velhos, algumas cascas de toucinho e ossos muito bem roídos de duas ou três aves. Mas não acharam nenhuma caixa com dinheiro. Os rapazes procuraram, pesquisaram e reviraram o lugar, sem resultado algum. Tom disse: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Ele disse que ficava embaixo da cruz. Ora, este é justamente o lugar que fica mais embaixo da cruz. Não pode estar enterrada embaixo dessa pedra grande. É sólida demais, dura demais, está meio enterrada no chão. Não há lugar para um esconderijo.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Examinaram tudo mais uma vez e depois, sentaram-se no chão, desencorajados. Huck não conseguia sugerir nada. Mas daí a pouco, Tom falou:</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3863588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8A39CF2-BC6C-0F86-E6AD-133FA99B7E10}"/>
              </a:ext>
            </a:extLst>
          </p:cNvPr>
          <p:cNvSpPr txBox="1"/>
          <p:nvPr/>
        </p:nvSpPr>
        <p:spPr>
          <a:xfrm>
            <a:off x="331693" y="855785"/>
            <a:ext cx="11546541" cy="5516895"/>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Olhe aqui, Huck: há pegadas e um pouco de sebo de vela sobre o barro de um dos lados desta rocha, mas dos outros lados, não há nada. Agora me explique: por que é assim? Aposto que o dinheiro está embaixo da pedra. Eu vou cavoucar nessa argila.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Não é uma má ideia, Tom! – disse Huck, muito animado.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“legítimo canivete Barlow” de Tom saiu imediatamente de seu bolso; ele não tinha cavado mais que dez centímetros quando bateu em madeira.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Huck! Huck! Você escutou isso?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Huck começou a cavar com as mãos. Logo foram descobertas e removidas algumas tábuas, estas estavam escondendo uma cova natural que se estendia para baixo da rocha. Tom entrou dentro dela e esticou o braço com a vela o mais distante que pôde, e então disse que era um buraco muito grande e não conseguia ver até o fundo da fenda. Decidiu explorá-la. Encurvou-se e passou por baixo da rocha. O caminho estreito descia gradualmente. Ele foi seguindo a senda tortuosa, primeiro para a direita, depois para a esquerda, com Huck logo atrás dele. Em breve, a aleia fazia uma curva fechada. Tom dobrou-a e exclamou:</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Meu Deus do Céu, Huck, olhe aqui!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53187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8A39CF2-BC6C-0F86-E6AD-133FA99B7E10}"/>
              </a:ext>
            </a:extLst>
          </p:cNvPr>
          <p:cNvSpPr txBox="1"/>
          <p:nvPr/>
        </p:nvSpPr>
        <p:spPr>
          <a:xfrm>
            <a:off x="331693" y="855785"/>
            <a:ext cx="11546541" cy="5155257"/>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Era a caixa do tesouro, sem a menor dúvida, ocupando uma pequena abertura lateral, juntamente com uma barrica de pólvora vazia, dois revólveres dentro de coldres de couro, dois ou três pares de mocassins velhos, um cinto de couro e mais uma meia dúzia de artigos sem valor, empapados pela água que brotava das paredes.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Até que enfim, conseguimos! – exclamou Huck, enfiando as mãos por entre as moedas um tanto azinhavradas. – Meu Deus, nós estamos ricos, Tom!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Huck, eu sempre soube que nós íamos encontrar o tesouro. É quase bom demais para se acreditar, mas nós acabamos conseguindo, graças a Deus! Mas escute só, não vamos ficar de bobeira por aqui, vamos tirar tudo isso e levar para fora. Deixe ver se eu consigo levantar a caixa.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Devia pesar uns vinte quilos. Tom conseguia levantá-la, mas de uma maneira bastante desajeitada; e não poderia carregá-la confortavelmente.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Foi o que eu achei – disse ele. – Aquele dia, na casa mal-assombrada, quando eles saíram com esta caixa, vi que estavam carregando uma coisa pesada. Percebi muito bem. Eu tinha toda a razão em trazer aquelas duas bolsas.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6827068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8A39CF2-BC6C-0F86-E6AD-133FA99B7E10}"/>
              </a:ext>
            </a:extLst>
          </p:cNvPr>
          <p:cNvSpPr txBox="1"/>
          <p:nvPr/>
        </p:nvSpPr>
        <p:spPr>
          <a:xfrm>
            <a:off x="331693" y="855785"/>
            <a:ext cx="11546541" cy="5516895"/>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Logo o dinheiro estava dentro dos dois sacos e os meninos carregaram para fora da lapa, colocando-os aos pés da grande rocha.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Em breve, eles emergiram da touceira de arbustos de sumagre, olharam muito cautelosamente ao redor, viram que “não havia mouros na costa” e desceram em seguida para o barquinho, onde fizeram um lanche e deram umas baforadas. Enquanto o sol se afundava em direção ao horizonte, eles empurraram a embarcação para o fluxo do rio e puseram-se a remar contra a corrente. Tom foi conduzindo o bote junto à margem, onde a correnteza era menos forte, através do longo crepúsculo de verão, tagarelando alegremente com Huck, até que desembarcaram um pouco depois de escurecer.</a:t>
            </a: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Bem, Huck – determinou Tom –, vamos esconder o dinheiro no sótão do galpão de lenha da viúva Douglas e voltamos de manhã para contar as moedas e dividir. Depois nós encontramos um lugar na floresta para esconder tudo, um lugar bem seguro, que ninguém mais possa achar. Fique quieto aqui tomando conta do botim, enquanto eu corro para pegar a carrocinha de Benny Taylor. Não vou demorar mais que um minuto.</a:t>
            </a: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Ele desapareceu e em breve retornou com a carrocinha, colocou os dois sacos de moedas dentro, jogou uns trapos velhos por cima, para não chamar a atenção de ninguém, e iniciou a jornada, puxando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0554623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8A39CF2-BC6C-0F86-E6AD-133FA99B7E10}"/>
              </a:ext>
            </a:extLst>
          </p:cNvPr>
          <p:cNvSpPr txBox="1"/>
          <p:nvPr/>
        </p:nvSpPr>
        <p:spPr>
          <a:xfrm>
            <a:off x="331693" y="855785"/>
            <a:ext cx="11546541" cy="2900794"/>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pequena carroça pelo varal. Quando os meninos chegaram à altura da casa do galês, pararam para descansar. No momento em que iam recomeçar a avançada, o galês saiu de casa e falou:</a:t>
            </a: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Alô! Quem são vocês?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Huck e Tom Sawyer.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Que bom! Venham comigo, meninos, todo mundo está esperando por vocês. Vamos, apurem, vão na minha frente! Deixem que eu levo a carroça. Ué, mas como está pesada! Pensei que a carga fosse bem mais leve. O que é que vocês colocaram aí dentro? Tijolos ou metal velho? [...]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50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5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http://www.litterarius.com.br/assets/upload/post/As%20Aventuras%20de%20Tom%20Sawyer%20- %20Mark%20Twain(1).pdf. Acesso em: 24 jul. 2026.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2ECB475D-9654-681B-1AF9-12113729BD42}"/>
              </a:ext>
            </a:extLst>
          </p:cNvPr>
          <p:cNvSpPr txBox="1"/>
          <p:nvPr/>
        </p:nvSpPr>
        <p:spPr>
          <a:xfrm>
            <a:off x="331693" y="4030106"/>
            <a:ext cx="11546540" cy="1177245"/>
          </a:xfrm>
          <a:prstGeom prst="rect">
            <a:avLst/>
          </a:prstGeom>
          <a:solidFill>
            <a:schemeClr val="accent6">
              <a:lumMod val="20000"/>
              <a:lumOff val="80000"/>
            </a:schemeClr>
          </a:solidFill>
        </p:spPr>
        <p:txBody>
          <a:bodyPr wrap="square">
            <a:spAutoFit/>
          </a:bodyPr>
          <a:lstStyle/>
          <a:p>
            <a:pPr algn="just"/>
            <a:r>
              <a:rPr lang="pt-BR" sz="2350" dirty="0">
                <a:effectLst/>
                <a:latin typeface="Arial Narrow" panose="020B0606020202030204" pitchFamily="34" charset="0"/>
                <a:ea typeface="Calibri" panose="020F0502020204030204" pitchFamily="34" charset="0"/>
                <a:cs typeface="Times New Roman" panose="02020603050405020304" pitchFamily="18" charset="0"/>
              </a:rPr>
              <a:t>Estudante, o texto narrativo tem como finalidade narrar um acontecimento. Então, é preciso reconhecer, em textos narrativos, os fatos que causam o conflito ou que motivam as ações das personagens, originando o enredo do texto.</a:t>
            </a:r>
            <a:endParaRPr lang="pt-BR" sz="2350" dirty="0"/>
          </a:p>
        </p:txBody>
      </p:sp>
    </p:spTree>
    <p:extLst>
      <p:ext uri="{BB962C8B-B14F-4D97-AF65-F5344CB8AC3E}">
        <p14:creationId xmlns:p14="http://schemas.microsoft.com/office/powerpoint/2010/main" val="247977083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1C20542-F9BD-BCF7-6FBD-B49600221F3D}"/>
              </a:ext>
            </a:extLst>
          </p:cNvPr>
          <p:cNvSpPr txBox="1"/>
          <p:nvPr/>
        </p:nvSpPr>
        <p:spPr>
          <a:xfrm>
            <a:off x="295835" y="810877"/>
            <a:ext cx="11600330" cy="5516895"/>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2.</a:t>
            </a:r>
            <a:r>
              <a:rPr lang="pt-BR" sz="235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romance infantojuvenil é um gênero literário destinado principalmente ao público infantil e adolescente. Suas narrativas apresentam uma linguagem clara e acessível, além de personagens jovens que vivenciam</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situações comuns</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dessa fase da vida. As histórias costumam abordar temas como amizade, aventuras, descobertas pessoais, amadurecimento, conflitos familiares, coragem, identidade e os desafios do crescimento. Além de entreter, esse gênero incentiva a reflexão e contribui para a formação dos leitores, transmitindo valores e ensinamentos por meio das experiências das personagens etc.</a:t>
            </a: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Assim, releia o quadro da resenha do livro, o fragmento de texto e responda.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a:t>
            </a:r>
            <a:r>
              <a:rPr lang="pt-BR" sz="235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Quais assuntos são explorados na história “As Aventuras de Tom Sawyer”?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O título de um romance infantojuvenil é o nome da obra literária, funcionando como a porta de entrada da narrativa para atrair a atenção de crianças e adolescentes. Ele desempenha um papel estratégico ao sintetizar a essência da história, despertar a curiosidade do jovem leitor e estabelecer uma conexão imediata com o universo dessa faixa etária. O que o título “As aventuras de Tom Sawyer” sugere?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1994412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3833131-95CC-8050-1B49-C33E63DCBE73}"/>
              </a:ext>
            </a:extLst>
          </p:cNvPr>
          <p:cNvSpPr txBox="1"/>
          <p:nvPr/>
        </p:nvSpPr>
        <p:spPr>
          <a:xfrm>
            <a:off x="340659" y="843536"/>
            <a:ext cx="11501717" cy="3708708"/>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3.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Os gêneros textuais são formas de linguagem utilizadas para realizar diferentes ações comunicativas, como informar, convencer, persuadir, narrar, entre outras. Dessa forma, responda: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Qual é a finalidade de um romance infantojuvenil?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150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15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Qual é a finalidade do romance infantojuvenil “As Aventuras de Tom Sawyer” e que ensinamentos ou reflexões ele pode proporcionar aos leitores?</a:t>
            </a:r>
          </a:p>
          <a:p>
            <a:pPr algn="just"/>
            <a:endParaRPr lang="pt-BR" sz="2350" kern="100" dirty="0">
              <a:latin typeface="Arial Narrow" panose="020B0606020202030204" pitchFamily="34" charset="0"/>
              <a:ea typeface="Calibri" panose="020F0502020204030204" pitchFamily="34" charset="0"/>
              <a:cs typeface="Times New Roman" panose="02020603050405020304" pitchFamily="18" charset="0"/>
            </a:endParaRPr>
          </a:p>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4</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Os elementos da narrativa são: enredo, narrador (que pode ser personagem, observador ou onisciente),</a:t>
            </a:r>
            <a:r>
              <a:rPr lang="pt-BR" sz="235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personagens (protagonista e os demais), tempo e espaço. Com esses elementos, toda a ação, conflito e história são construídos. Preencha o quadro: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1DB2C9AE-5651-70A8-780B-A644B3392C7E}"/>
              </a:ext>
            </a:extLst>
          </p:cNvPr>
          <p:cNvGraphicFramePr>
            <a:graphicFrameLocks noGrp="1"/>
          </p:cNvGraphicFramePr>
          <p:nvPr>
            <p:extLst>
              <p:ext uri="{D42A27DB-BD31-4B8C-83A1-F6EECF244321}">
                <p14:modId xmlns:p14="http://schemas.microsoft.com/office/powerpoint/2010/main" val="652636424"/>
              </p:ext>
            </p:extLst>
          </p:nvPr>
        </p:nvGraphicFramePr>
        <p:xfrm>
          <a:off x="349624" y="4458714"/>
          <a:ext cx="11492752" cy="1728000"/>
        </p:xfrm>
        <a:graphic>
          <a:graphicData uri="http://schemas.openxmlformats.org/drawingml/2006/table">
            <a:tbl>
              <a:tblPr firstRow="1" firstCol="1" bandRow="1">
                <a:tableStyleId>{5C22544A-7EE6-4342-B048-85BDC9FD1C3A}</a:tableStyleId>
              </a:tblPr>
              <a:tblGrid>
                <a:gridCol w="4554070">
                  <a:extLst>
                    <a:ext uri="{9D8B030D-6E8A-4147-A177-3AD203B41FA5}">
                      <a16:colId xmlns:a16="http://schemas.microsoft.com/office/drawing/2014/main" val="1331355489"/>
                    </a:ext>
                  </a:extLst>
                </a:gridCol>
                <a:gridCol w="6938682">
                  <a:extLst>
                    <a:ext uri="{9D8B030D-6E8A-4147-A177-3AD203B41FA5}">
                      <a16:colId xmlns:a16="http://schemas.microsoft.com/office/drawing/2014/main" val="3361145431"/>
                    </a:ext>
                  </a:extLst>
                </a:gridCol>
              </a:tblGrid>
              <a:tr h="432000">
                <a:tc>
                  <a:txBody>
                    <a:bodyPr/>
                    <a:lstStyle/>
                    <a:p>
                      <a:pPr>
                        <a:lnSpc>
                          <a:spcPct val="100000"/>
                        </a:lnSpc>
                        <a:spcAft>
                          <a:spcPts val="0"/>
                        </a:spcAft>
                      </a:pPr>
                      <a:r>
                        <a:rPr lang="pt-BR" sz="2350" b="0" kern="100">
                          <a:solidFill>
                            <a:schemeClr val="tx1"/>
                          </a:solidFill>
                          <a:effectLst/>
                          <a:latin typeface="Arial Narrow" panose="020B0606020202030204" pitchFamily="34" charset="0"/>
                        </a:rPr>
                        <a:t>Qual é o tipo de narrador?</a:t>
                      </a:r>
                      <a:endParaRPr lang="pt-BR" sz="23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84735062"/>
                  </a:ext>
                </a:extLst>
              </a:tr>
              <a:tr h="432000">
                <a:tc>
                  <a:txBody>
                    <a:bodyPr/>
                    <a:lstStyle/>
                    <a:p>
                      <a:pPr>
                        <a:lnSpc>
                          <a:spcPct val="100000"/>
                        </a:lnSpc>
                        <a:spcAft>
                          <a:spcPts val="0"/>
                        </a:spcAft>
                      </a:pPr>
                      <a:r>
                        <a:rPr lang="pt-BR" sz="2350" b="0" kern="100">
                          <a:solidFill>
                            <a:schemeClr val="tx1"/>
                          </a:solidFill>
                          <a:effectLst/>
                          <a:latin typeface="Arial Narrow" panose="020B0606020202030204" pitchFamily="34" charset="0"/>
                        </a:rPr>
                        <a:t>Em que tempo acontece os fatos?</a:t>
                      </a:r>
                      <a:endParaRPr lang="pt-BR" sz="23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1719124"/>
                  </a:ext>
                </a:extLst>
              </a:tr>
              <a:tr h="432000">
                <a:tc>
                  <a:txBody>
                    <a:bodyPr/>
                    <a:lstStyle/>
                    <a:p>
                      <a:pPr algn="just">
                        <a:lnSpc>
                          <a:spcPct val="100000"/>
                        </a:lnSpc>
                        <a:spcAft>
                          <a:spcPts val="0"/>
                        </a:spcAft>
                      </a:pPr>
                      <a:r>
                        <a:rPr lang="pt-BR" sz="2350" b="0" kern="100">
                          <a:solidFill>
                            <a:schemeClr val="tx1"/>
                          </a:solidFill>
                          <a:effectLst/>
                          <a:latin typeface="Arial Narrow" panose="020B0606020202030204" pitchFamily="34" charset="0"/>
                        </a:rPr>
                        <a:t>Em que espaço as ações acontecem?</a:t>
                      </a:r>
                      <a:endParaRPr lang="pt-BR" sz="23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6824265"/>
                  </a:ext>
                </a:extLst>
              </a:tr>
              <a:tr h="432000">
                <a:tc>
                  <a:txBody>
                    <a:bodyPr/>
                    <a:lstStyle/>
                    <a:p>
                      <a:pPr algn="just">
                        <a:lnSpc>
                          <a:spcPct val="100000"/>
                        </a:lnSpc>
                        <a:spcAft>
                          <a:spcPts val="0"/>
                        </a:spcAft>
                      </a:pPr>
                      <a:r>
                        <a:rPr lang="pt-BR" sz="2350" b="0" kern="100">
                          <a:solidFill>
                            <a:schemeClr val="tx1"/>
                          </a:solidFill>
                          <a:effectLst/>
                          <a:latin typeface="Arial Narrow" panose="020B0606020202030204" pitchFamily="34" charset="0"/>
                        </a:rPr>
                        <a:t>Quais são as personagens da narrativa?</a:t>
                      </a:r>
                      <a:endParaRPr lang="pt-BR" sz="2350" b="0" kern="10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tc>
                  <a:txBody>
                    <a:bodyPr/>
                    <a:lstStyle/>
                    <a:p>
                      <a:pPr algn="just">
                        <a:lnSpc>
                          <a:spcPct val="100000"/>
                        </a:lnSpc>
                        <a:spcAft>
                          <a:spcPts val="0"/>
                        </a:spcAft>
                      </a:pPr>
                      <a:endParaRPr lang="pt-BR" sz="235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541343"/>
                  </a:ext>
                </a:extLst>
              </a:tr>
            </a:tbl>
          </a:graphicData>
        </a:graphic>
      </p:graphicFrame>
    </p:spTree>
    <p:extLst>
      <p:ext uri="{BB962C8B-B14F-4D97-AF65-F5344CB8AC3E}">
        <p14:creationId xmlns:p14="http://schemas.microsoft.com/office/powerpoint/2010/main" val="808827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7DD1D250-BB9B-4D5D-5ED0-196D2A66E711}"/>
              </a:ext>
            </a:extLst>
          </p:cNvPr>
          <p:cNvSpPr txBox="1"/>
          <p:nvPr/>
        </p:nvSpPr>
        <p:spPr>
          <a:xfrm>
            <a:off x="340659" y="881961"/>
            <a:ext cx="11528612" cy="4843442"/>
          </a:xfrm>
          <a:prstGeom prst="rect">
            <a:avLst/>
          </a:prstGeom>
          <a:noFill/>
        </p:spPr>
        <p:txBody>
          <a:bodyPr wrap="square">
            <a:spAutoFit/>
          </a:bodyPr>
          <a:lstStyle/>
          <a:p>
            <a:pPr algn="just">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5.</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Nos textos narrativos há palavras/expressões que marcam o tempo na narrativa, por exemplo: era uma vez, às sextas-feiras, pela manhã. Essas palavras/expressões ajudam a organizar os acontecimentos no decorrer da história (tempo), dar sequência à narrativa e facilitar a compreensão do leitor. No texto “As aventuras de Tom Sawyer” há essas expressões? Destaque algumas.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6.</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Diferentemente das demais narrativas em prosa, o romance possui características específicas. Marque (V) ou (F) quanto às afirmativas a seguir: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história geralmente é organizada em várias partes, chamadas de capítulos.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uma história longa, com enredo elaborado, constituído por fatos que, de alguma forma, se interrelacionam.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 o enredo depende da trama, das características das personagens e de seus ambientes, bem como do estilo de escrita de cada autor.</a:t>
            </a:r>
            <a:r>
              <a:rPr lang="pt-BR" sz="2350" kern="0" dirty="0">
                <a:solidFill>
                  <a:srgbClr val="222222"/>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433297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7E531D4A-7263-6140-7703-FFDDCDE16291}"/>
              </a:ext>
            </a:extLst>
          </p:cNvPr>
          <p:cNvPicPr>
            <a:picLocks noChangeAspect="1"/>
          </p:cNvPicPr>
          <p:nvPr/>
        </p:nvPicPr>
        <p:blipFill rotWithShape="1">
          <a:blip r:embed="rId3">
            <a:extLst>
              <a:ext uri="{28A0092B-C50C-407E-A947-70E740481C1C}">
                <a14:useLocalDpi xmlns:a14="http://schemas.microsoft.com/office/drawing/2010/main" val="0"/>
              </a:ext>
            </a:extLst>
          </a:blip>
          <a:srcRect l="1201" t="2598" r="2537" b="10284"/>
          <a:stretch>
            <a:fillRect/>
          </a:stretch>
        </p:blipFill>
        <p:spPr bwMode="auto">
          <a:xfrm>
            <a:off x="3558000" y="600107"/>
            <a:ext cx="5076000" cy="653004"/>
          </a:xfrm>
          <a:prstGeom prst="rect">
            <a:avLst/>
          </a:prstGeom>
          <a:noFill/>
          <a:ln>
            <a:noFill/>
          </a:ln>
          <a:extLst>
            <a:ext uri="{53640926-AAD7-44D8-BBD7-CCE9431645EC}">
              <a14:shadowObscured xmlns:a14="http://schemas.microsoft.com/office/drawing/2010/main"/>
            </a:ext>
          </a:extLst>
        </p:spPr>
      </p:pic>
      <p:pic>
        <p:nvPicPr>
          <p:cNvPr id="3" name="Imagem 2">
            <a:extLst>
              <a:ext uri="{FF2B5EF4-FFF2-40B4-BE49-F238E27FC236}">
                <a16:creationId xmlns:a16="http://schemas.microsoft.com/office/drawing/2014/main" id="{97E6A8EB-64FD-6115-CA62-559C9AADD0D3}"/>
              </a:ext>
            </a:extLst>
          </p:cNvPr>
          <p:cNvPicPr>
            <a:picLocks noChangeAspect="1"/>
          </p:cNvPicPr>
          <p:nvPr/>
        </p:nvPicPr>
        <p:blipFill>
          <a:blip r:embed="rId4">
            <a:extLst>
              <a:ext uri="{28A0092B-C50C-407E-A947-70E740481C1C}">
                <a14:useLocalDpi xmlns:a14="http://schemas.microsoft.com/office/drawing/2010/main" val="0"/>
              </a:ext>
            </a:extLst>
          </a:blip>
          <a:srcRect r="1816"/>
          <a:stretch>
            <a:fillRect/>
          </a:stretch>
        </p:blipFill>
        <p:spPr bwMode="auto">
          <a:xfrm>
            <a:off x="351870" y="1027458"/>
            <a:ext cx="5508000" cy="1166320"/>
          </a:xfrm>
          <a:prstGeom prst="rect">
            <a:avLst/>
          </a:prstGeom>
          <a:noFill/>
          <a:ln>
            <a:noFill/>
          </a:ln>
        </p:spPr>
      </p:pic>
      <p:sp>
        <p:nvSpPr>
          <p:cNvPr id="7" name="CaixaDeTexto 6">
            <a:extLst>
              <a:ext uri="{FF2B5EF4-FFF2-40B4-BE49-F238E27FC236}">
                <a16:creationId xmlns:a16="http://schemas.microsoft.com/office/drawing/2014/main" id="{BDEB5805-4EE7-172D-F8EB-1D0E6DFE74A3}"/>
              </a:ext>
            </a:extLst>
          </p:cNvPr>
          <p:cNvSpPr txBox="1"/>
          <p:nvPr/>
        </p:nvSpPr>
        <p:spPr>
          <a:xfrm>
            <a:off x="351870" y="2262880"/>
            <a:ext cx="11508436" cy="4339650"/>
          </a:xfrm>
          <a:prstGeom prst="rect">
            <a:avLst/>
          </a:prstGeom>
          <a:solidFill>
            <a:schemeClr val="accent6">
              <a:lumMod val="20000"/>
              <a:lumOff val="80000"/>
            </a:schemeClr>
          </a:solidFill>
        </p:spPr>
        <p:txBody>
          <a:bodyPr wrap="square">
            <a:spAutoFit/>
          </a:bodyPr>
          <a:lstStyle/>
          <a:p>
            <a:pPr indent="538163" algn="just"/>
            <a:r>
              <a:rPr lang="pt-BR" sz="2300" b="1" kern="100" dirty="0">
                <a:effectLst/>
                <a:latin typeface="Arial Narrow" panose="020B0606020202030204" pitchFamily="34" charset="0"/>
                <a:ea typeface="Calibri" panose="020F0502020204030204" pitchFamily="34" charset="0"/>
                <a:cs typeface="Times New Roman" panose="02020603050405020304" pitchFamily="18" charset="0"/>
              </a:rPr>
              <a:t>Estudante, ao ler um texto narrativo, é importante observar alguns elementos que ajudam a compreender melhor a história. Um deles é o foco narrativo, que mostra de qual ponto de vista os acontecimentos são apresentados. O narrador pode ser personagem, quando participa da história e conta os fatos em primeira pessoa; observador, quando apenas acompanha e relata os acontecimentos; ou onisciente, quando sabe o que as personagens pensam, sentem e fazem. Outro aspecto importante são os tipos de discurso. O discurso direto apresenta a fala da personagem exatamente como ela acontece, permitindo que o leitor conheça sua voz e suas características. O discurso indireto ocorre quando o narrador explica com suas próprias palavras o que a personagem falou. Já o discurso indireto livre mistura a fala ou o pensamento da personagem com a voz do narrador, criando maior proximidade com os sentimentos dela. Ao identificar esses elementos, você consegue compreender melhor como o autor constrói a narrativa, como as personagens são apresentadas e de que maneira a história é contada ao leitor.</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412104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5A467B7A-5B91-FE98-BEF8-FC9E930645C5}"/>
              </a:ext>
            </a:extLst>
          </p:cNvPr>
          <p:cNvGraphicFramePr>
            <a:graphicFrameLocks noGrp="1"/>
          </p:cNvGraphicFramePr>
          <p:nvPr>
            <p:extLst>
              <p:ext uri="{D42A27DB-BD31-4B8C-83A1-F6EECF244321}">
                <p14:modId xmlns:p14="http://schemas.microsoft.com/office/powerpoint/2010/main" val="1152295264"/>
              </p:ext>
            </p:extLst>
          </p:nvPr>
        </p:nvGraphicFramePr>
        <p:xfrm>
          <a:off x="340659" y="1672590"/>
          <a:ext cx="11501717" cy="351282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50" b="0" kern="1200" dirty="0">
                          <a:solidFill>
                            <a:schemeClr val="tx1"/>
                          </a:solidFill>
                          <a:effectLst/>
                          <a:latin typeface="Arial Narrow" panose="020B0606020202030204" pitchFamily="34" charset="0"/>
                          <a:ea typeface="+mn-ea"/>
                          <a:cs typeface="+mn-cs"/>
                        </a:rPr>
                        <a:t>O texto narrativo apresenta personagens que atuam em um tempo e em um espaço. Existem três tipos de narrador, isto é, a voz de quem conta a história: </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Narrador personagem: </a:t>
                      </a:r>
                      <a:r>
                        <a:rPr lang="pt-BR" sz="2350" b="0" kern="1200" dirty="0">
                          <a:solidFill>
                            <a:schemeClr val="tx1"/>
                          </a:solidFill>
                          <a:effectLst/>
                          <a:latin typeface="Arial Narrow" panose="020B0606020202030204" pitchFamily="34" charset="0"/>
                          <a:ea typeface="+mn-ea"/>
                          <a:cs typeface="+mn-cs"/>
                        </a:rPr>
                        <a:t>é aquele que conta a história na qual é participante. Nesse caso, ele é narrador e personagem ao mesmo tempo. A história é contada em </a:t>
                      </a:r>
                      <a:r>
                        <a:rPr lang="pt-BR" sz="2350" b="1" kern="1200" dirty="0">
                          <a:solidFill>
                            <a:schemeClr val="tx1"/>
                          </a:solidFill>
                          <a:effectLst/>
                          <a:latin typeface="Arial Narrow" panose="020B0606020202030204" pitchFamily="34" charset="0"/>
                          <a:ea typeface="+mn-ea"/>
                          <a:cs typeface="+mn-cs"/>
                        </a:rPr>
                        <a:t>1ª pessoa (foco narrativo).</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Narrador observador: </a:t>
                      </a:r>
                      <a:r>
                        <a:rPr lang="pt-BR" sz="2350" b="0" kern="1200" dirty="0">
                          <a:solidFill>
                            <a:schemeClr val="tx1"/>
                          </a:solidFill>
                          <a:effectLst/>
                          <a:latin typeface="Arial Narrow" panose="020B0606020202030204" pitchFamily="34" charset="0"/>
                          <a:ea typeface="+mn-ea"/>
                          <a:cs typeface="+mn-cs"/>
                        </a:rPr>
                        <a:t>é aquele que conta a história como alguém que não participa, mas observa tudo que acontece e transmite ao leitor. A história é contada em </a:t>
                      </a:r>
                      <a:r>
                        <a:rPr lang="pt-BR" sz="2350" b="1" kern="1200" dirty="0">
                          <a:solidFill>
                            <a:schemeClr val="tx1"/>
                          </a:solidFill>
                          <a:effectLst/>
                          <a:latin typeface="Arial Narrow" panose="020B0606020202030204" pitchFamily="34" charset="0"/>
                          <a:ea typeface="+mn-ea"/>
                          <a:cs typeface="+mn-cs"/>
                        </a:rPr>
                        <a:t>3ª pessoa (foco narrativo).</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Narrador onisciente: </a:t>
                      </a:r>
                      <a:r>
                        <a:rPr lang="pt-BR" sz="2350" b="0" kern="1200" dirty="0">
                          <a:solidFill>
                            <a:schemeClr val="tx1"/>
                          </a:solidFill>
                          <a:effectLst/>
                          <a:latin typeface="Arial Narrow" panose="020B0606020202030204" pitchFamily="34" charset="0"/>
                          <a:ea typeface="+mn-ea"/>
                          <a:cs typeface="+mn-cs"/>
                        </a:rPr>
                        <a:t>é o que sabe tudo sobre a história e as personagens, revelando os pensamentos e sentimentos das personagens. A história também é contada em </a:t>
                      </a:r>
                      <a:r>
                        <a:rPr lang="pt-BR" sz="2350" b="1" kern="1200" dirty="0">
                          <a:solidFill>
                            <a:schemeClr val="tx1"/>
                          </a:solidFill>
                          <a:effectLst/>
                          <a:latin typeface="Arial Narrow" panose="020B0606020202030204" pitchFamily="34" charset="0"/>
                          <a:ea typeface="+mn-ea"/>
                          <a:cs typeface="+mn-cs"/>
                        </a:rPr>
                        <a:t>3ª pessoa (foco narrativo).</a:t>
                      </a:r>
                    </a:p>
                    <a:p>
                      <a:pPr algn="r"/>
                      <a:r>
                        <a:rPr lang="pt-BR" sz="1300" b="0" kern="1200" dirty="0">
                          <a:solidFill>
                            <a:schemeClr val="tx1"/>
                          </a:solidFill>
                          <a:effectLst/>
                          <a:latin typeface="Arial Narrow" panose="020B0606020202030204" pitchFamily="34" charset="0"/>
                          <a:ea typeface="+mn-ea"/>
                          <a:cs typeface="+mn-cs"/>
                        </a:rPr>
                        <a:t>Disponível em: https://mundoeducacao.uol.com.br/</a:t>
                      </a:r>
                      <a:r>
                        <a:rPr lang="pt-BR" sz="1300" b="0" kern="1200" dirty="0" err="1">
                          <a:solidFill>
                            <a:schemeClr val="tx1"/>
                          </a:solidFill>
                          <a:effectLst/>
                          <a:latin typeface="Arial Narrow" panose="020B0606020202030204" pitchFamily="34" charset="0"/>
                          <a:ea typeface="+mn-ea"/>
                          <a:cs typeface="+mn-cs"/>
                        </a:rPr>
                        <a:t>redacao</a:t>
                      </a:r>
                      <a:r>
                        <a:rPr lang="pt-BR" sz="1300" b="0" kern="1200" dirty="0">
                          <a:solidFill>
                            <a:schemeClr val="tx1"/>
                          </a:solidFill>
                          <a:effectLst/>
                          <a:latin typeface="Arial Narrow" panose="020B0606020202030204" pitchFamily="34" charset="0"/>
                          <a:ea typeface="+mn-ea"/>
                          <a:cs typeface="+mn-cs"/>
                        </a:rPr>
                        <a:t>/narracao.htm. Acesso em: 28 jul. 2026, Adaptado.</a:t>
                      </a:r>
                    </a:p>
                  </a:txBody>
                  <a:tcPr>
                    <a:lnL w="38100" cap="flat" cmpd="sng" algn="ctr">
                      <a:solidFill>
                        <a:srgbClr val="FFC000"/>
                      </a:solidFill>
                      <a:prstDash val="solid"/>
                      <a:round/>
                      <a:headEnd type="none" w="med" len="med"/>
                      <a:tailEnd type="none" w="med" len="med"/>
                    </a:lnL>
                    <a:lnR w="38100" cap="flat" cmpd="sng" algn="ctr">
                      <a:solidFill>
                        <a:srgbClr val="FFC000"/>
                      </a:solidFill>
                      <a:prstDash val="solid"/>
                      <a:round/>
                      <a:headEnd type="none" w="med" len="med"/>
                      <a:tailEnd type="none" w="med" len="med"/>
                    </a:lnR>
                    <a:lnT w="381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295D9006-536C-8EF5-230F-3B336059416F}"/>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0659" y="773677"/>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490208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DECD1ADD-6432-4262-95F4-127D1C15D1B2}"/>
              </a:ext>
            </a:extLst>
          </p:cNvPr>
          <p:cNvSpPr txBox="1"/>
          <p:nvPr/>
        </p:nvSpPr>
        <p:spPr>
          <a:xfrm>
            <a:off x="331694" y="871458"/>
            <a:ext cx="11564471" cy="5516895"/>
          </a:xfrm>
          <a:prstGeom prst="rect">
            <a:avLst/>
          </a:prstGeom>
          <a:noFill/>
        </p:spPr>
        <p:txBody>
          <a:bodyPr wrap="square">
            <a:spAutoFit/>
          </a:bodyPr>
          <a:lstStyle/>
          <a:p>
            <a:pPr algn="just"/>
            <a:r>
              <a:rPr lang="pt-BR" sz="235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7. </a:t>
            </a: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Na narrativa, há uma voz que conta a história (</a:t>
            </a:r>
            <a:r>
              <a:rPr lang="pt-BR" sz="235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narrador</a:t>
            </a: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 partir de um ponto de vista (</a:t>
            </a:r>
            <a:r>
              <a:rPr lang="pt-BR" sz="235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foco narrativo</a:t>
            </a: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O narrador pode ser</a:t>
            </a:r>
            <a:r>
              <a:rPr lang="pt-BR" sz="235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uma personagem da história (narrador em 1ª pessoa). O narrador pode ser observador, alguém de fora da história que apenas observa os acontecimentos (narrador em 3ª pessoa). O narrador, também, pode ser onisciente, alguém de fora da história que sabe tudo sobre a história e as personagens (narrador em 3ª pessoa). O capítulo do texto apresenta qual foco narrativo?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  1ª pessoa, ou seja, uma personagem da história.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  3ª pessoa, isto é, uma pessoa que não participa da história.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  3ª pessoa, ou seja, ele sabe tudo sobre os pensamentos e sentimentos das personagens.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8. </a:t>
            </a: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O trecho do texto que comprova que o narrador está em terceira pessoa é: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“Meu Deus, nós estamos ricos, Tom!”.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“Vamos começar agora mesmo, Tom!”.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“Eu sempre soube que nós íamos encontrar o tesouro.”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“Tom levou Huck a um lugar onde não poderiam ser escutados, para terem uma importante conversa.”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178683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FCAC51BA-112F-2234-CADC-24D99CB2FE59}"/>
              </a:ext>
            </a:extLst>
          </p:cNvPr>
          <p:cNvSpPr txBox="1"/>
          <p:nvPr/>
        </p:nvSpPr>
        <p:spPr>
          <a:xfrm>
            <a:off x="331694" y="845697"/>
            <a:ext cx="11555506" cy="881716"/>
          </a:xfrm>
          <a:prstGeom prst="rect">
            <a:avLst/>
          </a:prstGeom>
          <a:noFill/>
        </p:spPr>
        <p:txBody>
          <a:bodyPr wrap="square">
            <a:spAutoFit/>
          </a:bodyPr>
          <a:lstStyle/>
          <a:p>
            <a:pPr algn="just">
              <a:lnSpc>
                <a:spcPct val="110000"/>
              </a:lnSpc>
              <a:spcAft>
                <a:spcPts val="800"/>
              </a:spcAft>
            </a:pPr>
            <a:r>
              <a:rPr lang="pt-BR" sz="24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9. “</a:t>
            </a:r>
            <a:r>
              <a:rPr lang="pt-BR" sz="24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As aventuras de Tom Sawyer” é um romance infantojuvenil. O que diferencia um romance infantojuvenil de outras narrativas em geral? Justifique sua resposta e apresente elementos do texto.</a:t>
            </a:r>
            <a:r>
              <a:rPr lang="pt-BR" sz="24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0068412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5A467B7A-5B91-FE98-BEF8-FC9E930645C5}"/>
              </a:ext>
            </a:extLst>
          </p:cNvPr>
          <p:cNvGraphicFramePr>
            <a:graphicFrameLocks noGrp="1"/>
          </p:cNvGraphicFramePr>
          <p:nvPr>
            <p:extLst>
              <p:ext uri="{D42A27DB-BD31-4B8C-83A1-F6EECF244321}">
                <p14:modId xmlns:p14="http://schemas.microsoft.com/office/powerpoint/2010/main" val="2537630120"/>
              </p:ext>
            </p:extLst>
          </p:nvPr>
        </p:nvGraphicFramePr>
        <p:xfrm>
          <a:off x="340659" y="1672590"/>
          <a:ext cx="11501717" cy="387096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0" algn="ctr"/>
                      <a:r>
                        <a:rPr lang="pt-BR" sz="2350" b="1" kern="1200" dirty="0">
                          <a:solidFill>
                            <a:schemeClr val="tx1"/>
                          </a:solidFill>
                          <a:effectLst/>
                          <a:latin typeface="Arial Narrow" panose="020B0606020202030204" pitchFamily="34" charset="0"/>
                          <a:ea typeface="+mn-ea"/>
                          <a:cs typeface="+mn-cs"/>
                        </a:rPr>
                        <a:t>O discurso em textos narrativos</a:t>
                      </a:r>
                    </a:p>
                    <a:p>
                      <a:pPr marL="0" indent="538163" algn="just"/>
                      <a:r>
                        <a:rPr lang="pt-BR" sz="2350" b="0" kern="1200" dirty="0">
                          <a:solidFill>
                            <a:schemeClr val="tx1"/>
                          </a:solidFill>
                          <a:effectLst/>
                          <a:latin typeface="Arial Narrow" panose="020B0606020202030204" pitchFamily="34" charset="0"/>
                          <a:ea typeface="+mn-ea"/>
                          <a:cs typeface="+mn-cs"/>
                        </a:rPr>
                        <a:t>O discurso em textos narrativos é a forma como a voz e os pensamentos das personagens aparecem na história. Ele mostra o que as personagens dizem, sentem ou pensam por meio da fala direta ou da mediação do narrador.</a:t>
                      </a:r>
                    </a:p>
                    <a:p>
                      <a:pPr algn="ctr"/>
                      <a:r>
                        <a:rPr lang="pt-BR" sz="2350" b="1" kern="1200" dirty="0">
                          <a:solidFill>
                            <a:schemeClr val="tx1"/>
                          </a:solidFill>
                          <a:effectLst/>
                          <a:latin typeface="Arial Narrow" panose="020B0606020202030204" pitchFamily="34" charset="0"/>
                          <a:ea typeface="+mn-ea"/>
                          <a:cs typeface="+mn-cs"/>
                        </a:rPr>
                        <a:t>Tipos de discursos: direto, indireto e indireto livre</a:t>
                      </a:r>
                    </a:p>
                    <a:p>
                      <a:pPr marL="0" indent="538163" algn="just"/>
                      <a:r>
                        <a:rPr lang="pt-BR" sz="2350" b="0" kern="1200" dirty="0">
                          <a:solidFill>
                            <a:schemeClr val="tx1"/>
                          </a:solidFill>
                          <a:effectLst/>
                          <a:latin typeface="Arial Narrow" panose="020B0606020202030204" pitchFamily="34" charset="0"/>
                          <a:ea typeface="+mn-ea"/>
                          <a:cs typeface="+mn-cs"/>
                        </a:rPr>
                        <a:t>Os discursos direto, indireto e indireto livre são utilizados principalmente em textos narrativos com a finalidade de introduzir as diversas vozes disponíveis (personagens e narrador).</a:t>
                      </a:r>
                    </a:p>
                    <a:p>
                      <a:pPr marL="0" indent="538163" algn="just"/>
                      <a:r>
                        <a:rPr lang="pt-BR" sz="2350" b="0" kern="1200" dirty="0">
                          <a:solidFill>
                            <a:schemeClr val="tx1"/>
                          </a:solidFill>
                          <a:effectLst/>
                          <a:latin typeface="Arial Narrow" panose="020B0606020202030204" pitchFamily="34" charset="0"/>
                          <a:ea typeface="+mn-ea"/>
                          <a:cs typeface="+mn-cs"/>
                        </a:rPr>
                        <a:t>O discurso direto pode ser entendido como a reprodução exata da fala de alguém. Já o discurso indireto ocorre quando o autor expressa com suas palavras a fala de outrem. Por fim, o discurso indireto livre é uma mistura do direto e do indireto. </a:t>
                      </a:r>
                    </a:p>
                    <a:p>
                      <a:pPr algn="r"/>
                      <a:r>
                        <a:rPr lang="pt-BR" sz="1300" b="0" kern="1200" dirty="0">
                          <a:solidFill>
                            <a:schemeClr val="tx1"/>
                          </a:solidFill>
                          <a:effectLst/>
                          <a:latin typeface="Arial Narrow" panose="020B0606020202030204" pitchFamily="34" charset="0"/>
                          <a:ea typeface="+mn-ea"/>
                          <a:cs typeface="+mn-cs"/>
                        </a:rPr>
                        <a:t>Disponível em: https://mundoeducacao.uol.com.br/</a:t>
                      </a:r>
                      <a:r>
                        <a:rPr lang="pt-BR" sz="1300" b="0" kern="1200" dirty="0" err="1">
                          <a:solidFill>
                            <a:schemeClr val="tx1"/>
                          </a:solidFill>
                          <a:effectLst/>
                          <a:latin typeface="Arial Narrow" panose="020B0606020202030204" pitchFamily="34" charset="0"/>
                          <a:ea typeface="+mn-ea"/>
                          <a:cs typeface="+mn-cs"/>
                        </a:rPr>
                        <a:t>redacao</a:t>
                      </a:r>
                      <a:r>
                        <a:rPr lang="pt-BR" sz="1300" b="0" kern="1200" dirty="0">
                          <a:solidFill>
                            <a:schemeClr val="tx1"/>
                          </a:solidFill>
                          <a:effectLst/>
                          <a:latin typeface="Arial Narrow" panose="020B0606020202030204" pitchFamily="34" charset="0"/>
                          <a:ea typeface="+mn-ea"/>
                          <a:cs typeface="+mn-cs"/>
                        </a:rPr>
                        <a:t>/tipos-de-discurso-direto-indireto-e-indireto-livre. Acesso em: 28 jul. 2026. Adaptado.</a:t>
                      </a:r>
                    </a:p>
                  </a:txBody>
                  <a:tcPr>
                    <a:lnL w="38100" cap="flat" cmpd="sng" algn="ctr">
                      <a:solidFill>
                        <a:srgbClr val="FFC000"/>
                      </a:solidFill>
                      <a:prstDash val="solid"/>
                      <a:round/>
                      <a:headEnd type="none" w="med" len="med"/>
                      <a:tailEnd type="none" w="med" len="med"/>
                    </a:lnL>
                    <a:lnR w="38100" cap="flat" cmpd="sng" algn="ctr">
                      <a:solidFill>
                        <a:srgbClr val="FFC000"/>
                      </a:solidFill>
                      <a:prstDash val="solid"/>
                      <a:round/>
                      <a:headEnd type="none" w="med" len="med"/>
                      <a:tailEnd type="none" w="med" len="med"/>
                    </a:lnR>
                    <a:lnT w="381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295D9006-536C-8EF5-230F-3B336059416F}"/>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0659" y="773677"/>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8527895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4718A79-CD92-DE94-F742-B54C96C319ED}"/>
              </a:ext>
            </a:extLst>
          </p:cNvPr>
          <p:cNvSpPr txBox="1"/>
          <p:nvPr/>
        </p:nvSpPr>
        <p:spPr>
          <a:xfrm>
            <a:off x="295835" y="826511"/>
            <a:ext cx="11600330" cy="4154984"/>
          </a:xfrm>
          <a:prstGeom prst="rect">
            <a:avLst/>
          </a:prstGeom>
          <a:noFill/>
        </p:spPr>
        <p:txBody>
          <a:bodyPr wrap="square">
            <a:spAutoFit/>
          </a:bodyPr>
          <a:lstStyle/>
          <a:p>
            <a:pPr algn="just"/>
            <a:r>
              <a:rPr lang="pt-BR" sz="2400" b="1" dirty="0">
                <a:solidFill>
                  <a:srgbClr val="000000"/>
                </a:solidFill>
                <a:effectLst/>
                <a:latin typeface="Arial Narrow" panose="020B0606020202030204" pitchFamily="34" charset="0"/>
                <a:ea typeface="Times New Roman" panose="02020603050405020304" pitchFamily="18" charset="0"/>
              </a:rPr>
              <a:t>10. </a:t>
            </a:r>
            <a:r>
              <a:rPr lang="pt-BR" sz="2400" dirty="0">
                <a:solidFill>
                  <a:srgbClr val="000000"/>
                </a:solidFill>
                <a:effectLst/>
                <a:latin typeface="Arial Narrow" panose="020B0606020202030204" pitchFamily="34" charset="0"/>
                <a:ea typeface="Times New Roman" panose="02020603050405020304" pitchFamily="18" charset="0"/>
              </a:rPr>
              <a:t>Em uma narrativa, o autor pode apresentar as falas das personagens de diferentes maneiras. Os tipos de discurso utilizados em um texto narrativo contribuem para a construção da história, pois permitem identificar como as falas, pensamentos e ações das personagens são apresentados ao leitor. </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a) No romance “As aventuras de Tom Sawyer”, qual é o discurso predominante? </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FF0000"/>
                </a:solidFill>
                <a:effectLst/>
                <a:latin typeface="Arial Narrow" panose="020B0606020202030204" pitchFamily="34" charset="0"/>
                <a:ea typeface="Times New Roman" panose="02020603050405020304" pitchFamily="18" charset="0"/>
              </a:rPr>
              <a:t> </a:t>
            </a:r>
            <a:endParaRPr lang="pt-BR" sz="2400" dirty="0">
              <a:effectLst/>
              <a:latin typeface="Times New Roman" panose="02020603050405020304" pitchFamily="18" charset="0"/>
              <a:ea typeface="Times New Roman" panose="02020603050405020304" pitchFamily="18" charset="0"/>
            </a:endParaRPr>
          </a:p>
          <a:p>
            <a:pPr algn="just"/>
            <a:r>
              <a:rPr lang="pt-BR" sz="2400" dirty="0">
                <a:solidFill>
                  <a:srgbClr val="000000"/>
                </a:solidFill>
                <a:effectLst/>
                <a:latin typeface="Arial Narrow" panose="020B0606020202030204" pitchFamily="34" charset="0"/>
                <a:ea typeface="Times New Roman" panose="02020603050405020304" pitchFamily="18" charset="0"/>
              </a:rPr>
              <a:t>b)</a:t>
            </a:r>
            <a:r>
              <a:rPr lang="pt-BR" sz="2400" dirty="0">
                <a:solidFill>
                  <a:srgbClr val="000000"/>
                </a:solidFill>
                <a:effectLst/>
                <a:latin typeface="Times New Roman" panose="02020603050405020304" pitchFamily="18" charset="0"/>
                <a:ea typeface="Times New Roman" panose="02020603050405020304" pitchFamily="18" charset="0"/>
              </a:rPr>
              <a:t> </a:t>
            </a:r>
            <a:r>
              <a:rPr lang="pt-BR" sz="2400" dirty="0">
                <a:solidFill>
                  <a:srgbClr val="000000"/>
                </a:solidFill>
                <a:effectLst/>
                <a:latin typeface="Arial Narrow" panose="020B0606020202030204" pitchFamily="34" charset="0"/>
                <a:ea typeface="Times New Roman" panose="02020603050405020304" pitchFamily="18" charset="0"/>
              </a:rPr>
              <a:t>No discurso direto, o narrador descreve as falas das personagens da maneira que elas acontecem. E para reproduzir esse diálogo, ele precisa recorrer a alguns sinais de pontuação, de modo a deixar bem claro para o leitor as reais intenções das personagens envolvidas na conversa, isto é, quando elas exclamam, interrogam, interrompem um pensamento e depois o retoma. Cite um exemplo</a:t>
            </a:r>
            <a:r>
              <a:rPr lang="pt-BR" sz="2400" dirty="0">
                <a:solidFill>
                  <a:srgbClr val="000000"/>
                </a:solidFill>
                <a:effectLst/>
                <a:latin typeface="Times New Roman" panose="02020603050405020304" pitchFamily="18" charset="0"/>
                <a:ea typeface="Times New Roman" panose="02020603050405020304" pitchFamily="18" charset="0"/>
              </a:rPr>
              <a:t> </a:t>
            </a:r>
            <a:r>
              <a:rPr lang="pt-BR" sz="2400" dirty="0">
                <a:solidFill>
                  <a:srgbClr val="000000"/>
                </a:solidFill>
                <a:effectLst/>
                <a:latin typeface="Arial Narrow" panose="020B0606020202030204" pitchFamily="34" charset="0"/>
                <a:ea typeface="Times New Roman" panose="02020603050405020304" pitchFamily="18" charset="0"/>
              </a:rPr>
              <a:t>de discurso direto do texto</a:t>
            </a:r>
            <a:r>
              <a:rPr lang="pt-BR" sz="2400" dirty="0">
                <a:solidFill>
                  <a:srgbClr val="000000"/>
                </a:solidFill>
                <a:latin typeface="Arial Narrow" panose="020B0606020202030204" pitchFamily="34" charset="0"/>
                <a:ea typeface="Times New Roman" panose="02020603050405020304" pitchFamily="18" charset="0"/>
              </a:rPr>
              <a:t>.</a:t>
            </a:r>
            <a:endParaRPr lang="pt-BR"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3829496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04718A79-CD92-DE94-F742-B54C96C319ED}"/>
              </a:ext>
            </a:extLst>
          </p:cNvPr>
          <p:cNvSpPr txBox="1"/>
          <p:nvPr/>
        </p:nvSpPr>
        <p:spPr>
          <a:xfrm>
            <a:off x="295835" y="826511"/>
            <a:ext cx="11600330" cy="4524315"/>
          </a:xfrm>
          <a:prstGeom prst="rect">
            <a:avLst/>
          </a:prstGeom>
          <a:noFill/>
        </p:spPr>
        <p:txBody>
          <a:bodyPr wrap="square">
            <a:spAutoFit/>
          </a:bodyPr>
          <a:lstStyle/>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11.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textos literários, palavras e expressões podem apresentar diferentes sentidos de acordo com o contexto em que aparecem. No texto, no trecho “Os olhos de Huck reluziram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como duas brasas</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a expressão destacada foi utilizada para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a:t>
            </a:r>
            <a:r>
              <a:rPr lang="pt-BR" sz="2400" kern="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indicar que Huck estava com os olhos machucados.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mostrar que Huck estava com muito sono e cansado.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revelar que Huck estava com medo de permanecer na caverna.</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destacar a animação e o interesse de Huck diante da descoberta.</a:t>
            </a:r>
          </a:p>
          <a:p>
            <a:pPr algn="just"/>
            <a:endParaRPr lang="pt-BR" sz="2400" kern="100" dirty="0">
              <a:solidFill>
                <a:srgbClr val="000000"/>
              </a:solidFill>
              <a:latin typeface="Arial Narrow" panose="020B0606020202030204" pitchFamily="34" charset="0"/>
              <a:ea typeface="Calibri" panose="020F0502020204030204" pitchFamily="34" charset="0"/>
              <a:cs typeface="Times New Roman" panose="02020603050405020304" pitchFamily="18" charset="0"/>
            </a:endParaRPr>
          </a:p>
          <a:p>
            <a:pPr algn="just"/>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12. </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Em um texto, algumas palavras são escolhidas pelo autor para enfatizar, reforçar, sugerir e destacar determinados significados (efeitos de sentido). Na passagem “Tom conseguia levantá-la, mas de uma maneira </a:t>
            </a:r>
            <a:r>
              <a:rPr lang="pt-BR" sz="2400" b="1" u="sng"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bastante</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desajeitada”, qual é o efeito de sentido produzido pelo uso da palavra “bastante”?</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6037861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B45C6D0-29A3-F0E7-345F-0B186F588AF7}"/>
              </a:ext>
            </a:extLst>
          </p:cNvPr>
          <p:cNvSpPr txBox="1"/>
          <p:nvPr/>
        </p:nvSpPr>
        <p:spPr>
          <a:xfrm>
            <a:off x="331693" y="782735"/>
            <a:ext cx="11573435" cy="5955476"/>
          </a:xfrm>
          <a:prstGeom prst="rect">
            <a:avLst/>
          </a:prstGeom>
          <a:noFill/>
        </p:spPr>
        <p:txBody>
          <a:bodyPr wrap="square">
            <a:spAutoFit/>
          </a:bodyPr>
          <a:lstStyle/>
          <a:p>
            <a:pPr algn="just"/>
            <a:r>
              <a:rPr lang="pt-BR" sz="230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13. </a:t>
            </a:r>
            <a:r>
              <a:rPr lang="pt-BR" sz="230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pontuação em textos narrativos contribui para a construção de sentidos e pode revelar sentimentos, dúvidas, pausas ou intenções das personagens. No trecho “– Tom, por favor, seja honesto comigo –, está brincando ou é pra valer?”, o uso da vírgula e do travessão contribui para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mostrar que Tom interrompeu a fala de Huck.</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revelar que o narrador está participando do diálogo.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isolar uma conversa entre as personagens da história.</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reforçar uma pausa na fala para chamar a atenção de Tom.</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kern="0" dirty="0">
                <a:solidFill>
                  <a:srgbClr val="FF0000"/>
                </a:solidFill>
                <a:effectLst/>
                <a:latin typeface="Arial Narrow" panose="020B0606020202030204" pitchFamily="34" charset="0"/>
                <a:ea typeface="Times New Roman" panose="02020603050405020304" pitchFamily="18" charset="0"/>
                <a:cs typeface="Arial" panose="020B0604020202020204" pitchFamily="34" charset="0"/>
              </a:rPr>
              <a:t> </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14.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Nos trechos a seguir, os termos destacados retomam palavras ou expressões mencionadas anteriormente no texto. Releia o capítulo e explique a que ou a quem se referem os termos destacados.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a) “</a:t>
            </a:r>
            <a:r>
              <a:rPr lang="pt-BR" sz="2300" b="1" u="sng" kern="0" dirty="0">
                <a:effectLst/>
                <a:latin typeface="Arial Narrow" panose="020B0606020202030204" pitchFamily="34" charset="0"/>
                <a:ea typeface="Times New Roman" panose="02020603050405020304" pitchFamily="18" charset="0"/>
                <a:cs typeface="Times New Roman" panose="02020603050405020304" pitchFamily="18" charset="0"/>
              </a:rPr>
              <a:t>Ele</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levantou sua vela bem alto e disse...”</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kern="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b) “...e </a:t>
            </a:r>
            <a:r>
              <a:rPr lang="pt-BR" sz="2300" b="1" u="sng" kern="0" dirty="0">
                <a:effectLst/>
                <a:latin typeface="Arial Narrow" panose="020B0606020202030204" pitchFamily="34" charset="0"/>
                <a:ea typeface="Times New Roman" panose="02020603050405020304" pitchFamily="18" charset="0"/>
                <a:cs typeface="Times New Roman" panose="02020603050405020304" pitchFamily="18" charset="0"/>
              </a:rPr>
              <a:t>os dois meninos</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entraram no buraco.”</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kern="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c) “</a:t>
            </a:r>
            <a:r>
              <a:rPr lang="pt-BR" sz="2300" b="1" u="sng" kern="0" dirty="0">
                <a:effectLst/>
                <a:latin typeface="Arial Narrow" panose="020B0606020202030204" pitchFamily="34" charset="0"/>
                <a:ea typeface="Times New Roman" panose="02020603050405020304" pitchFamily="18" charset="0"/>
                <a:cs typeface="Times New Roman" panose="02020603050405020304" pitchFamily="18" charset="0"/>
              </a:rPr>
              <a:t>Este</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 é uma das minhas marcas.”</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kern="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d) “...mas </a:t>
            </a:r>
            <a:r>
              <a:rPr lang="pt-BR" sz="2300" b="1" u="sng" kern="0" dirty="0">
                <a:effectLst/>
                <a:latin typeface="Arial Narrow" panose="020B0606020202030204" pitchFamily="34" charset="0"/>
                <a:ea typeface="Times New Roman" panose="02020603050405020304" pitchFamily="18" charset="0"/>
                <a:cs typeface="Times New Roman" panose="02020603050405020304" pitchFamily="18" charset="0"/>
              </a:rPr>
              <a:t>ninguém</a:t>
            </a:r>
            <a:r>
              <a:rPr lang="pt-BR" sz="230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00" kern="0" dirty="0">
                <a:effectLst/>
                <a:latin typeface="Arial Narrow" panose="020B0606020202030204" pitchFamily="34" charset="0"/>
                <a:ea typeface="Times New Roman" panose="02020603050405020304" pitchFamily="18" charset="0"/>
                <a:cs typeface="Times New Roman" panose="02020603050405020304" pitchFamily="18" charset="0"/>
              </a:rPr>
              <a:t>conhece, exceto eu.”</a:t>
            </a:r>
            <a:endParaRPr lang="pt-BR" sz="2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36135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5BB204A1-4494-1C5F-5A50-B27B7E420592}"/>
              </a:ext>
            </a:extLst>
          </p:cNvPr>
          <p:cNvSpPr txBox="1"/>
          <p:nvPr/>
        </p:nvSpPr>
        <p:spPr>
          <a:xfrm>
            <a:off x="304800" y="830927"/>
            <a:ext cx="11537576" cy="5241243"/>
          </a:xfrm>
          <a:prstGeom prst="rect">
            <a:avLst/>
          </a:prstGeom>
          <a:noFill/>
        </p:spPr>
        <p:txBody>
          <a:bodyPr wrap="square">
            <a:spAutoFit/>
          </a:bodyPr>
          <a:lstStyle/>
          <a:p>
            <a:pPr algn="just">
              <a:lnSpc>
                <a:spcPct val="110000"/>
              </a:lnSpc>
            </a:pPr>
            <a:r>
              <a:rPr lang="pt-BR" sz="2350" b="1" kern="0" dirty="0">
                <a:effectLst/>
                <a:latin typeface="Arial Narrow" panose="020B0606020202030204" pitchFamily="34" charset="0"/>
                <a:ea typeface="Times New Roman" panose="02020603050405020304" pitchFamily="18" charset="0"/>
                <a:cs typeface="Times New Roman" panose="02020603050405020304" pitchFamily="18" charset="0"/>
              </a:rPr>
              <a:t>15. </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Observe os elementos/expressões articuladores(as) destacados(as) em cada trecho do texto e explique qual relação lógico-discursiva eles(as) estabelecem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a) “</a:t>
            </a:r>
            <a:r>
              <a:rPr lang="pt-BR" sz="2350" b="1" u="sng" kern="0" dirty="0">
                <a:effectLst/>
                <a:latin typeface="Arial Narrow" panose="020B0606020202030204" pitchFamily="34" charset="0"/>
                <a:ea typeface="Times New Roman" panose="02020603050405020304" pitchFamily="18" charset="0"/>
                <a:cs typeface="Times New Roman" panose="02020603050405020304" pitchFamily="18" charset="0"/>
              </a:rPr>
              <a:t>Mas</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 encontraram um pequeno nicho no quarto corredor...”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b) “</a:t>
            </a:r>
            <a:r>
              <a:rPr lang="pt-BR" sz="2350" b="1" u="sng" kern="0" dirty="0">
                <a:effectLst/>
                <a:latin typeface="Arial Narrow" panose="020B0606020202030204" pitchFamily="34" charset="0"/>
                <a:ea typeface="Times New Roman" panose="02020603050405020304" pitchFamily="18" charset="0"/>
                <a:cs typeface="Times New Roman" panose="02020603050405020304" pitchFamily="18" charset="0"/>
              </a:rPr>
              <a:t>Porque</a:t>
            </a:r>
            <a:r>
              <a:rPr lang="pt-BR" sz="2350" b="1" kern="0" dirty="0">
                <a:effectLst/>
                <a:latin typeface="Arial Narrow" panose="020B0606020202030204" pitchFamily="34" charset="0"/>
                <a:ea typeface="Times New Roman" panose="02020603050405020304" pitchFamily="18" charset="0"/>
                <a:cs typeface="Times New Roman" panose="02020603050405020304" pitchFamily="18" charset="0"/>
              </a:rPr>
              <a:t> </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bem lá na parede existe uma cruz!”</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0" dirty="0">
                <a:solidFill>
                  <a:srgbClr val="FF0000"/>
                </a:solidFill>
                <a:effectLst/>
                <a:latin typeface="Arial Narrow" panose="020B0606020202030204" pitchFamily="34" charset="0"/>
                <a:ea typeface="Times New Roman" panose="02020603050405020304" pitchFamily="18"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b="1" kern="0" dirty="0">
                <a:effectLst/>
                <a:latin typeface="Arial Narrow" panose="020B0606020202030204" pitchFamily="34" charset="0"/>
                <a:ea typeface="Times New Roman" panose="02020603050405020304" pitchFamily="18" charset="0"/>
                <a:cs typeface="Times New Roman" panose="02020603050405020304" pitchFamily="18" charset="0"/>
              </a:rPr>
              <a:t>16. </a:t>
            </a: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A escolha da linguagem em um texto literário contribui para aproximar o leitor da história e das personagens. Considerando os níveis de linguagem, formal e informal, releia o capítulo de “As Aventuras de Tom Sawyer”, e responda: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0" dirty="0">
                <a:effectLst/>
                <a:latin typeface="Arial Narrow" panose="020B0606020202030204" pitchFamily="34" charset="0"/>
                <a:ea typeface="Times New Roman" panose="02020603050405020304" pitchFamily="18" charset="0"/>
                <a:cs typeface="Times New Roman" panose="02020603050405020304" pitchFamily="18" charset="0"/>
              </a:rPr>
              <a:t>a) Identifique o nível de linguagem predominante, explicando como ele contribui para a narrativa. Retire um trecho do texto para justificar sua resposta.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Retire do texto um exemplo que apresenta o nível informal da linguagem e justifique sua resposta.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1909631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pic>
        <p:nvPicPr>
          <p:cNvPr id="2" name="Imagem 1">
            <a:extLst>
              <a:ext uri="{FF2B5EF4-FFF2-40B4-BE49-F238E27FC236}">
                <a16:creationId xmlns:a16="http://schemas.microsoft.com/office/drawing/2014/main" id="{00A68F49-3CCC-ADD2-112F-6A7E7CA7A892}"/>
              </a:ext>
            </a:extLst>
          </p:cNvPr>
          <p:cNvPicPr>
            <a:picLocks noChangeAspect="1"/>
          </p:cNvPicPr>
          <p:nvPr/>
        </p:nvPicPr>
        <p:blipFill rotWithShape="1">
          <a:blip r:embed="rId3">
            <a:extLst>
              <a:ext uri="{28A0092B-C50C-407E-A947-70E740481C1C}">
                <a14:useLocalDpi xmlns:a14="http://schemas.microsoft.com/office/drawing/2010/main" val="0"/>
              </a:ext>
            </a:extLst>
          </a:blip>
          <a:srcRect l="1442" t="10253" r="2649" b="8926"/>
          <a:stretch>
            <a:fillRect/>
          </a:stretch>
        </p:blipFill>
        <p:spPr bwMode="auto">
          <a:xfrm>
            <a:off x="3623385" y="619821"/>
            <a:ext cx="4677933" cy="598067"/>
          </a:xfrm>
          <a:prstGeom prst="rect">
            <a:avLst/>
          </a:prstGeom>
          <a:noFill/>
          <a:ln>
            <a:noFill/>
          </a:ln>
          <a:extLst>
            <a:ext uri="{53640926-AAD7-44D8-BBD7-CCE9431645EC}">
              <a14:shadowObscured xmlns:a14="http://schemas.microsoft.com/office/drawing/2010/main"/>
            </a:ext>
          </a:extLst>
        </p:spPr>
      </p:pic>
      <p:pic>
        <p:nvPicPr>
          <p:cNvPr id="3" name="Imagem 2" descr="Interface gráfica do usuário, Texto&#10;&#10;O conteúdo gerado por IA pode estar incorreto.">
            <a:extLst>
              <a:ext uri="{FF2B5EF4-FFF2-40B4-BE49-F238E27FC236}">
                <a16:creationId xmlns:a16="http://schemas.microsoft.com/office/drawing/2014/main" id="{B5001640-205F-7C21-5322-0B7873E7DDB4}"/>
              </a:ext>
            </a:extLst>
          </p:cNvPr>
          <p:cNvPicPr>
            <a:picLocks noChangeAspect="1"/>
          </p:cNvPicPr>
          <p:nvPr/>
        </p:nvPicPr>
        <p:blipFill>
          <a:blip r:embed="rId4">
            <a:extLst>
              <a:ext uri="{28A0092B-C50C-407E-A947-70E740481C1C}">
                <a14:useLocalDpi xmlns:a14="http://schemas.microsoft.com/office/drawing/2010/main" val="0"/>
              </a:ext>
            </a:extLst>
          </a:blip>
          <a:srcRect r="2009"/>
          <a:stretch>
            <a:fillRect/>
          </a:stretch>
        </p:blipFill>
        <p:spPr bwMode="auto">
          <a:xfrm>
            <a:off x="385693" y="1005294"/>
            <a:ext cx="4945225" cy="1055537"/>
          </a:xfrm>
          <a:prstGeom prst="rect">
            <a:avLst/>
          </a:prstGeom>
          <a:noFill/>
          <a:ln>
            <a:noFill/>
          </a:ln>
        </p:spPr>
      </p:pic>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7" name="CaixaDeTexto 6">
            <a:extLst>
              <a:ext uri="{FF2B5EF4-FFF2-40B4-BE49-F238E27FC236}">
                <a16:creationId xmlns:a16="http://schemas.microsoft.com/office/drawing/2014/main" id="{C7CEDE29-935F-77C0-7C8C-CB831D9EF0E9}"/>
              </a:ext>
            </a:extLst>
          </p:cNvPr>
          <p:cNvSpPr txBox="1"/>
          <p:nvPr/>
        </p:nvSpPr>
        <p:spPr>
          <a:xfrm>
            <a:off x="385693" y="2060831"/>
            <a:ext cx="11420610" cy="4593565"/>
          </a:xfrm>
          <a:prstGeom prst="rect">
            <a:avLst/>
          </a:prstGeom>
          <a:solidFill>
            <a:schemeClr val="accent6">
              <a:lumMod val="20000"/>
              <a:lumOff val="80000"/>
            </a:schemeClr>
          </a:solidFill>
        </p:spPr>
        <p:txBody>
          <a:bodyPr wrap="square">
            <a:spAutoFit/>
          </a:bodyPr>
          <a:lstStyle/>
          <a:p>
            <a:pPr indent="538163" algn="just"/>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Estudante, ao ler um texto literário, é importante perceber que o autor nem sempre utiliza as palavras apenas em seu sentido literal. Muitas vezes, ele recorre às figuras de linguagem para tornar a narrativa mais expressiva, despertar a imaginação do leitor e transmitir emoções, ideias e características das personagens de forma mais intensa.</a:t>
            </a:r>
            <a:r>
              <a:rPr lang="pt-BR" sz="2250" b="1"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As figuras de linguagem são recursos que enriquecem o texto e ajudam a construir sentidos. Entre as mais comuns estão a “comparação”, quando há uma aproximação entre elementos comparados por meio de: “como”, “parece”, “assim como” etc., a figura de linguagem “metáfora”, ocorre quando há uma comparação implícita sem o uso de termos comparativos. A “personificação” ocorre quando características humanas são atribuídas a seres não humanos. E a “hipérbole” ocorre quando há um exagero intencional para enfatizar uma ideia, para dar maior destaque ao que está sendo narrado.</a:t>
            </a:r>
            <a:r>
              <a:rPr lang="pt-BR" sz="2250" b="1"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250" b="1" kern="100" dirty="0">
                <a:effectLst/>
                <a:latin typeface="Arial Narrow" panose="020B0606020202030204" pitchFamily="34" charset="0"/>
                <a:ea typeface="Calibri" panose="020F0502020204030204" pitchFamily="34" charset="0"/>
                <a:cs typeface="Times New Roman" panose="02020603050405020304" pitchFamily="18" charset="0"/>
              </a:rPr>
              <a:t>Ao identificar essas figuras durante a leitura, procure refletir sobre o efeito de sentido que elas produzem. Pergunte-se: por que o autor escolheu essa expressão? O que ela revela sobre a personagem, o ambiente ou os acontecimentos?</a:t>
            </a:r>
            <a:endParaRPr lang="pt-BR" sz="22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105246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5A467B7A-5B91-FE98-BEF8-FC9E930645C5}"/>
              </a:ext>
            </a:extLst>
          </p:cNvPr>
          <p:cNvGraphicFramePr>
            <a:graphicFrameLocks noGrp="1"/>
          </p:cNvGraphicFramePr>
          <p:nvPr>
            <p:extLst>
              <p:ext uri="{D42A27DB-BD31-4B8C-83A1-F6EECF244321}">
                <p14:modId xmlns:p14="http://schemas.microsoft.com/office/powerpoint/2010/main" val="3923395164"/>
              </p:ext>
            </p:extLst>
          </p:nvPr>
        </p:nvGraphicFramePr>
        <p:xfrm>
          <a:off x="340659" y="1403649"/>
          <a:ext cx="11501717" cy="510540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ctr"/>
                      <a:r>
                        <a:rPr lang="pt-BR" sz="2350" b="1" kern="1200" dirty="0">
                          <a:solidFill>
                            <a:schemeClr val="tx1"/>
                          </a:solidFill>
                          <a:effectLst/>
                          <a:latin typeface="Arial Narrow" panose="020B0606020202030204" pitchFamily="34" charset="0"/>
                          <a:ea typeface="+mn-ea"/>
                          <a:cs typeface="+mn-cs"/>
                        </a:rPr>
                        <a:t>As figuras de linguagem no romance infantojuvenil</a:t>
                      </a:r>
                    </a:p>
                    <a:p>
                      <a:pPr marL="0" indent="538163" algn="just"/>
                      <a:r>
                        <a:rPr lang="pt-BR" sz="2350" b="0" kern="1200" dirty="0">
                          <a:solidFill>
                            <a:schemeClr val="tx1"/>
                          </a:solidFill>
                          <a:effectLst/>
                          <a:latin typeface="Arial Narrow" panose="020B0606020202030204" pitchFamily="34" charset="0"/>
                          <a:ea typeface="+mn-ea"/>
                          <a:cs typeface="+mn-cs"/>
                        </a:rPr>
                        <a:t>No romance infantojuvenil, as </a:t>
                      </a:r>
                      <a:r>
                        <a:rPr lang="pt-BR" sz="2350" b="1" kern="1200" dirty="0">
                          <a:solidFill>
                            <a:schemeClr val="tx1"/>
                          </a:solidFill>
                          <a:effectLst/>
                          <a:latin typeface="Arial Narrow" panose="020B0606020202030204" pitchFamily="34" charset="0"/>
                          <a:ea typeface="+mn-ea"/>
                          <a:cs typeface="+mn-cs"/>
                        </a:rPr>
                        <a:t>figuras de linguagem </a:t>
                      </a:r>
                      <a:r>
                        <a:rPr lang="pt-BR" sz="2350" b="0" kern="1200" dirty="0">
                          <a:solidFill>
                            <a:schemeClr val="tx1"/>
                          </a:solidFill>
                          <a:effectLst/>
                          <a:latin typeface="Arial Narrow" panose="020B0606020202030204" pitchFamily="34" charset="0"/>
                          <a:ea typeface="+mn-ea"/>
                          <a:cs typeface="+mn-cs"/>
                        </a:rPr>
                        <a:t>não servem apenas para enfeitar o texto, mas para </a:t>
                      </a:r>
                      <a:r>
                        <a:rPr lang="pt-BR" sz="2350" b="1" kern="1200" dirty="0">
                          <a:solidFill>
                            <a:schemeClr val="tx1"/>
                          </a:solidFill>
                          <a:effectLst/>
                          <a:latin typeface="Arial Narrow" panose="020B0606020202030204" pitchFamily="34" charset="0"/>
                          <a:ea typeface="+mn-ea"/>
                          <a:cs typeface="+mn-cs"/>
                        </a:rPr>
                        <a:t>intensificar o humor, a ironia e a crítica social</a:t>
                      </a:r>
                      <a:r>
                        <a:rPr lang="pt-BR" sz="2350" b="0" kern="1200" dirty="0">
                          <a:solidFill>
                            <a:schemeClr val="tx1"/>
                          </a:solidFill>
                          <a:effectLst/>
                          <a:latin typeface="Arial Narrow" panose="020B0606020202030204" pitchFamily="34" charset="0"/>
                          <a:ea typeface="+mn-ea"/>
                          <a:cs typeface="+mn-cs"/>
                        </a:rPr>
                        <a:t>, transformando situações simples do cotidiano em reflexões sobre o comportamento humano. Elas são usadas para ir além do significado literal das palavras ou expressões, dando-lhes um sentido conotativo.</a:t>
                      </a:r>
                    </a:p>
                    <a:p>
                      <a:pPr algn="just"/>
                      <a:r>
                        <a:rPr lang="pt-BR" sz="2350" b="0" kern="1200" dirty="0">
                          <a:solidFill>
                            <a:schemeClr val="tx1"/>
                          </a:solidFill>
                          <a:effectLst/>
                          <a:latin typeface="Arial Narrow" panose="020B0606020202030204" pitchFamily="34" charset="0"/>
                          <a:ea typeface="+mn-ea"/>
                          <a:cs typeface="+mn-cs"/>
                        </a:rPr>
                        <a:t>Alguns Exemplos:</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Metáfora: </a:t>
                      </a:r>
                      <a:r>
                        <a:rPr lang="pt-BR" sz="2350" b="0" kern="1200" dirty="0">
                          <a:solidFill>
                            <a:schemeClr val="tx1"/>
                          </a:solidFill>
                          <a:effectLst/>
                          <a:latin typeface="Arial Narrow" panose="020B0606020202030204" pitchFamily="34" charset="0"/>
                          <a:ea typeface="+mn-ea"/>
                          <a:cs typeface="+mn-cs"/>
                        </a:rPr>
                        <a:t>transmite uma ideia usando uma palavra ou expressão com um significado diferente do comum, sem utilizar "como" ou "qual".  Exemplo: “"Minha irmã é uma onça", "Aquele rapaz é um gato"</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Comparação: </a:t>
                      </a:r>
                      <a:r>
                        <a:rPr lang="pt-BR" sz="2350" b="0" kern="1200" dirty="0">
                          <a:solidFill>
                            <a:schemeClr val="tx1"/>
                          </a:solidFill>
                          <a:effectLst/>
                          <a:latin typeface="Arial Narrow" panose="020B0606020202030204" pitchFamily="34" charset="0"/>
                          <a:ea typeface="+mn-ea"/>
                          <a:cs typeface="+mn-cs"/>
                        </a:rPr>
                        <a:t>Estabelece uma relação de semelhança explícita entre dois elementos, geralmente utilizando termos como "como", "assim como" ou "tal qual". Exemplo: </a:t>
                      </a:r>
                      <a:r>
                        <a:rPr lang="pt-BR" sz="2350" b="0" i="1" kern="1200" dirty="0">
                          <a:solidFill>
                            <a:schemeClr val="tx1"/>
                          </a:solidFill>
                          <a:effectLst/>
                          <a:latin typeface="Arial Narrow" panose="020B0606020202030204" pitchFamily="34" charset="0"/>
                          <a:ea typeface="+mn-ea"/>
                          <a:cs typeface="+mn-cs"/>
                        </a:rPr>
                        <a:t>"Ela corria pelo corredor como uma flecha."</a:t>
                      </a:r>
                      <a:endParaRPr lang="pt-BR" sz="2350" b="0" kern="1200" dirty="0">
                        <a:solidFill>
                          <a:schemeClr val="tx1"/>
                        </a:solidFill>
                        <a:effectLst/>
                        <a:latin typeface="Arial Narrow" panose="020B0606020202030204" pitchFamily="34" charset="0"/>
                        <a:ea typeface="+mn-ea"/>
                        <a:cs typeface="+mn-cs"/>
                      </a:endParaRP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Gradação: </a:t>
                      </a:r>
                      <a:r>
                        <a:rPr lang="pt-BR" sz="2350" b="0" kern="1200" dirty="0">
                          <a:solidFill>
                            <a:schemeClr val="tx1"/>
                          </a:solidFill>
                          <a:effectLst/>
                          <a:latin typeface="Arial Narrow" panose="020B0606020202030204" pitchFamily="34" charset="0"/>
                          <a:ea typeface="+mn-ea"/>
                          <a:cs typeface="+mn-cs"/>
                        </a:rPr>
                        <a:t>Organiza palavras, expressões ou ideias em uma sequência crescente (ascendente) ou decrescente (descendente), produzindo um efeito de intensificação ou de enfraquecimento. Exemplo: “</a:t>
                      </a:r>
                      <a:r>
                        <a:rPr lang="pt-BR" sz="2350" b="0" i="1" kern="1200" dirty="0">
                          <a:solidFill>
                            <a:schemeClr val="tx1"/>
                          </a:solidFill>
                          <a:effectLst/>
                          <a:latin typeface="Arial Narrow" panose="020B0606020202030204" pitchFamily="34" charset="0"/>
                          <a:ea typeface="+mn-ea"/>
                          <a:cs typeface="+mn-cs"/>
                        </a:rPr>
                        <a:t>Lamentei cada dia, hora, minuto que tive a petulância de desperdiçar…”</a:t>
                      </a:r>
                      <a:r>
                        <a:rPr lang="pt-BR" sz="1300" b="0" kern="1200" dirty="0">
                          <a:solidFill>
                            <a:schemeClr val="tx1"/>
                          </a:solidFill>
                          <a:effectLst/>
                          <a:latin typeface="Arial Narrow" panose="020B0606020202030204" pitchFamily="34" charset="0"/>
                          <a:ea typeface="+mn-ea"/>
                          <a:cs typeface="+mn-cs"/>
                        </a:rPr>
                        <a:t>.</a:t>
                      </a:r>
                    </a:p>
                  </a:txBody>
                  <a:tcPr>
                    <a:lnL w="38100" cap="flat" cmpd="sng" algn="ctr">
                      <a:solidFill>
                        <a:srgbClr val="FFC000"/>
                      </a:solidFill>
                      <a:prstDash val="solid"/>
                      <a:round/>
                      <a:headEnd type="none" w="med" len="med"/>
                      <a:tailEnd type="none" w="med" len="med"/>
                    </a:lnL>
                    <a:lnR w="38100" cap="flat" cmpd="sng" algn="ctr">
                      <a:solidFill>
                        <a:srgbClr val="FFC000"/>
                      </a:solidFill>
                      <a:prstDash val="solid"/>
                      <a:round/>
                      <a:headEnd type="none" w="med" len="med"/>
                      <a:tailEnd type="none" w="med" len="med"/>
                    </a:lnR>
                    <a:lnT w="381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2" name="Imagem 1" descr="Interface gráfica do usuário, Texto, Aplicativo&#10;&#10;O conteúdo gerado por IA pode estar incorreto.">
            <a:extLst>
              <a:ext uri="{FF2B5EF4-FFF2-40B4-BE49-F238E27FC236}">
                <a16:creationId xmlns:a16="http://schemas.microsoft.com/office/drawing/2014/main" id="{295D9006-536C-8EF5-230F-3B336059416F}"/>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0659" y="522666"/>
            <a:ext cx="2608729" cy="104691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4946635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807C2-C307-31A8-3509-D1685A43FCC4}"/>
            </a:ext>
          </a:extLst>
        </p:cNvPr>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5A467B7A-5B91-FE98-BEF8-FC9E930645C5}"/>
              </a:ext>
            </a:extLst>
          </p:cNvPr>
          <p:cNvGraphicFramePr>
            <a:graphicFrameLocks noGrp="1"/>
          </p:cNvGraphicFramePr>
          <p:nvPr>
            <p:extLst>
              <p:ext uri="{D42A27DB-BD31-4B8C-83A1-F6EECF244321}">
                <p14:modId xmlns:p14="http://schemas.microsoft.com/office/powerpoint/2010/main" val="1333852119"/>
              </p:ext>
            </p:extLst>
          </p:nvPr>
        </p:nvGraphicFramePr>
        <p:xfrm>
          <a:off x="345141" y="901626"/>
          <a:ext cx="11501717" cy="31546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Antítese: </a:t>
                      </a:r>
                      <a:r>
                        <a:rPr lang="pt-BR" sz="2350" b="0" kern="1200" dirty="0">
                          <a:solidFill>
                            <a:schemeClr val="tx1"/>
                          </a:solidFill>
                          <a:effectLst/>
                          <a:latin typeface="Arial Narrow" panose="020B0606020202030204" pitchFamily="34" charset="0"/>
                          <a:ea typeface="+mn-ea"/>
                          <a:cs typeface="+mn-cs"/>
                        </a:rPr>
                        <a:t>Aproxima palavras/ideias opostas para destacar os contrastes na realidade observada. Exemplo: “</a:t>
                      </a:r>
                      <a:r>
                        <a:rPr lang="pt-BR" sz="2350" b="0" i="1" kern="1200" dirty="0">
                          <a:solidFill>
                            <a:schemeClr val="tx1"/>
                          </a:solidFill>
                          <a:effectLst/>
                          <a:latin typeface="Arial Narrow" panose="020B0606020202030204" pitchFamily="34" charset="0"/>
                          <a:ea typeface="+mn-ea"/>
                          <a:cs typeface="+mn-cs"/>
                        </a:rPr>
                        <a:t>Toda guerra finaliza por onde devia ter começado: a paz” / “Vivo só na multidão.”</a:t>
                      </a:r>
                      <a:endParaRPr lang="pt-BR" sz="2350" b="0" kern="1200" dirty="0">
                        <a:solidFill>
                          <a:schemeClr val="tx1"/>
                        </a:solidFill>
                        <a:effectLst/>
                        <a:latin typeface="Arial Narrow" panose="020B0606020202030204" pitchFamily="34" charset="0"/>
                        <a:ea typeface="+mn-ea"/>
                        <a:cs typeface="+mn-cs"/>
                      </a:endParaRP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Personificação ou prosopopeia: </a:t>
                      </a:r>
                      <a:r>
                        <a:rPr lang="pt-BR" sz="2350" b="0" kern="1200" dirty="0">
                          <a:solidFill>
                            <a:schemeClr val="tx1"/>
                          </a:solidFill>
                          <a:effectLst/>
                          <a:latin typeface="Arial Narrow" panose="020B0606020202030204" pitchFamily="34" charset="0"/>
                          <a:ea typeface="+mn-ea"/>
                          <a:cs typeface="+mn-cs"/>
                        </a:rPr>
                        <a:t>Atribuição de ações, qualidades ou sentimentos a seres inanimados. Exemplo: “</a:t>
                      </a:r>
                      <a:r>
                        <a:rPr lang="pt-BR" sz="2350" b="0" i="1" kern="1200" dirty="0">
                          <a:solidFill>
                            <a:schemeClr val="tx1"/>
                          </a:solidFill>
                          <a:effectLst/>
                          <a:latin typeface="Arial Narrow" panose="020B0606020202030204" pitchFamily="34" charset="0"/>
                          <a:ea typeface="+mn-ea"/>
                          <a:cs typeface="+mn-cs"/>
                        </a:rPr>
                        <a:t>O tempo passou na janela e só Carolina não viu.” </a:t>
                      </a:r>
                      <a:r>
                        <a:rPr lang="pt-BR" sz="2350" b="0" kern="1200" dirty="0">
                          <a:solidFill>
                            <a:schemeClr val="tx1"/>
                          </a:solidFill>
                          <a:effectLst/>
                          <a:latin typeface="Arial Narrow" panose="020B0606020202030204" pitchFamily="34" charset="0"/>
                          <a:ea typeface="+mn-ea"/>
                          <a:cs typeface="+mn-cs"/>
                        </a:rPr>
                        <a:t>(Chico Buarque de Holanda)</a:t>
                      </a: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Hipérbole: </a:t>
                      </a:r>
                      <a:r>
                        <a:rPr lang="pt-BR" sz="2350" b="0" kern="1200" dirty="0">
                          <a:solidFill>
                            <a:schemeClr val="tx1"/>
                          </a:solidFill>
                          <a:effectLst/>
                          <a:latin typeface="Arial Narrow" panose="020B0606020202030204" pitchFamily="34" charset="0"/>
                          <a:ea typeface="+mn-ea"/>
                          <a:cs typeface="+mn-cs"/>
                        </a:rPr>
                        <a:t>Exagero intencional usado para dar ênfase, dramaticidade ou humor ao texto. Exemplo: “</a:t>
                      </a:r>
                      <a:r>
                        <a:rPr lang="pt-BR" sz="2350" b="0" i="1" kern="1200" dirty="0">
                          <a:solidFill>
                            <a:schemeClr val="tx1"/>
                          </a:solidFill>
                          <a:effectLst/>
                          <a:latin typeface="Arial Narrow" panose="020B0606020202030204" pitchFamily="34" charset="0"/>
                          <a:ea typeface="+mn-ea"/>
                          <a:cs typeface="+mn-cs"/>
                        </a:rPr>
                        <a:t>Falei mil vezes para você!” / “Morri de estudar para o vestibular.”</a:t>
                      </a:r>
                      <a:endParaRPr lang="pt-BR" sz="2350" b="0" kern="1200" dirty="0">
                        <a:solidFill>
                          <a:schemeClr val="tx1"/>
                        </a:solidFill>
                        <a:effectLst/>
                        <a:latin typeface="Arial Narrow" panose="020B0606020202030204" pitchFamily="34" charset="0"/>
                        <a:ea typeface="+mn-ea"/>
                        <a:cs typeface="+mn-cs"/>
                      </a:endParaRPr>
                    </a:p>
                    <a:p>
                      <a:pPr algn="just"/>
                      <a:r>
                        <a:rPr lang="pt-BR" sz="2350" b="0" kern="1200" dirty="0">
                          <a:solidFill>
                            <a:schemeClr val="tx1"/>
                          </a:solidFill>
                          <a:effectLst/>
                          <a:latin typeface="Arial Narrow" panose="020B0606020202030204" pitchFamily="34" charset="0"/>
                          <a:ea typeface="+mn-ea"/>
                          <a:cs typeface="+mn-cs"/>
                        </a:rPr>
                        <a:t>▪ </a:t>
                      </a:r>
                      <a:r>
                        <a:rPr lang="pt-BR" sz="2350" b="1" kern="1200" dirty="0">
                          <a:solidFill>
                            <a:schemeClr val="tx1"/>
                          </a:solidFill>
                          <a:effectLst/>
                          <a:latin typeface="Arial Narrow" panose="020B0606020202030204" pitchFamily="34" charset="0"/>
                          <a:ea typeface="+mn-ea"/>
                          <a:cs typeface="+mn-cs"/>
                        </a:rPr>
                        <a:t>Eufemismo: </a:t>
                      </a:r>
                      <a:r>
                        <a:rPr lang="pt-BR" sz="2350" b="0" kern="1200" dirty="0">
                          <a:solidFill>
                            <a:schemeClr val="tx1"/>
                          </a:solidFill>
                          <a:effectLst/>
                          <a:latin typeface="Arial Narrow" panose="020B0606020202030204" pitchFamily="34" charset="0"/>
                          <a:ea typeface="+mn-ea"/>
                          <a:cs typeface="+mn-cs"/>
                        </a:rPr>
                        <a:t>Substituição de uma palavra ou expressão considerada rude, chocante ou desagradável por outra mais suave e amena. Exemplo: “</a:t>
                      </a:r>
                      <a:r>
                        <a:rPr lang="pt-BR" sz="2350" b="0" i="1" kern="1200" dirty="0">
                          <a:solidFill>
                            <a:schemeClr val="tx1"/>
                          </a:solidFill>
                          <a:effectLst/>
                          <a:latin typeface="Arial Narrow" panose="020B0606020202030204" pitchFamily="34" charset="0"/>
                          <a:ea typeface="+mn-ea"/>
                          <a:cs typeface="+mn-cs"/>
                        </a:rPr>
                        <a:t>Ele está</a:t>
                      </a:r>
                      <a:r>
                        <a:rPr lang="pt-BR" sz="2350" b="0" kern="1200" dirty="0">
                          <a:solidFill>
                            <a:schemeClr val="tx1"/>
                          </a:solidFill>
                          <a:effectLst/>
                          <a:latin typeface="Arial Narrow" panose="020B0606020202030204" pitchFamily="34" charset="0"/>
                          <a:ea typeface="+mn-ea"/>
                          <a:cs typeface="+mn-cs"/>
                        </a:rPr>
                        <a:t> </a:t>
                      </a:r>
                      <a:r>
                        <a:rPr lang="pt-BR" sz="2350" b="0" i="1" kern="1200" dirty="0">
                          <a:solidFill>
                            <a:schemeClr val="tx1"/>
                          </a:solidFill>
                          <a:effectLst/>
                          <a:latin typeface="Arial Narrow" panose="020B0606020202030204" pitchFamily="34" charset="0"/>
                          <a:ea typeface="+mn-ea"/>
                          <a:cs typeface="+mn-cs"/>
                        </a:rPr>
                        <a:t>enfrentando um problema de saúde delicado".</a:t>
                      </a:r>
                      <a:endParaRPr lang="pt-BR" sz="2350" b="0" kern="1200" dirty="0">
                        <a:solidFill>
                          <a:schemeClr val="tx1"/>
                        </a:solidFill>
                        <a:effectLst/>
                        <a:latin typeface="Arial Narrow" panose="020B0606020202030204" pitchFamily="34" charset="0"/>
                        <a:ea typeface="+mn-ea"/>
                        <a:cs typeface="+mn-cs"/>
                      </a:endParaRPr>
                    </a:p>
                    <a:p>
                      <a:pPr algn="r"/>
                      <a:r>
                        <a:rPr lang="pt-BR" sz="1300" b="0" kern="1200" dirty="0">
                          <a:solidFill>
                            <a:schemeClr val="tx1"/>
                          </a:solidFill>
                          <a:effectLst/>
                          <a:latin typeface="Arial Narrow" panose="020B0606020202030204" pitchFamily="34" charset="0"/>
                          <a:ea typeface="+mn-ea"/>
                          <a:cs typeface="+mn-cs"/>
                        </a:rPr>
                        <a:t>Disponível em: https://curriculo.sedu.es.gov.br/</a:t>
                      </a:r>
                      <a:r>
                        <a:rPr lang="pt-BR" sz="1300" b="0" kern="1200" dirty="0" err="1">
                          <a:solidFill>
                            <a:schemeClr val="tx1"/>
                          </a:solidFill>
                          <a:effectLst/>
                          <a:latin typeface="Arial Narrow" panose="020B0606020202030204" pitchFamily="34" charset="0"/>
                          <a:ea typeface="+mn-ea"/>
                          <a:cs typeface="+mn-cs"/>
                        </a:rPr>
                        <a:t>curriculo</a:t>
                      </a:r>
                      <a:r>
                        <a:rPr lang="pt-BR" sz="1300" b="0" kern="1200" dirty="0">
                          <a:solidFill>
                            <a:schemeClr val="tx1"/>
                          </a:solidFill>
                          <a:effectLst/>
                          <a:latin typeface="Arial Narrow" panose="020B0606020202030204" pitchFamily="34" charset="0"/>
                          <a:ea typeface="+mn-ea"/>
                          <a:cs typeface="+mn-cs"/>
                        </a:rPr>
                        <a:t>/</a:t>
                      </a:r>
                      <a:r>
                        <a:rPr lang="pt-BR" sz="1300" b="0" kern="1200" dirty="0" err="1">
                          <a:solidFill>
                            <a:schemeClr val="tx1"/>
                          </a:solidFill>
                          <a:effectLst/>
                          <a:latin typeface="Arial Narrow" panose="020B0606020202030204" pitchFamily="34" charset="0"/>
                          <a:ea typeface="+mn-ea"/>
                          <a:cs typeface="+mn-cs"/>
                        </a:rPr>
                        <a:t>wp-content</a:t>
                      </a:r>
                      <a:r>
                        <a:rPr lang="pt-BR" sz="1300" b="0" kern="1200" dirty="0">
                          <a:solidFill>
                            <a:schemeClr val="tx1"/>
                          </a:solidFill>
                          <a:effectLst/>
                          <a:latin typeface="Arial Narrow" panose="020B0606020202030204" pitchFamily="34" charset="0"/>
                          <a:ea typeface="+mn-ea"/>
                          <a:cs typeface="+mn-cs"/>
                        </a:rPr>
                        <a:t>/uploads/2024/04/lp1seriesemana7050424.pdf. Acesso em: 25 maio. 2026. Adaptado.</a:t>
                      </a:r>
                    </a:p>
                  </a:txBody>
                  <a:tcPr>
                    <a:lnL w="38100" cap="flat" cmpd="sng" algn="ctr">
                      <a:solidFill>
                        <a:srgbClr val="FFC000"/>
                      </a:solidFill>
                      <a:prstDash val="solid"/>
                      <a:round/>
                      <a:headEnd type="none" w="med" len="med"/>
                      <a:tailEnd type="none" w="med" len="med"/>
                    </a:lnL>
                    <a:lnR w="38100" cap="flat" cmpd="sng" algn="ctr">
                      <a:solidFill>
                        <a:srgbClr val="FFC000"/>
                      </a:solidFill>
                      <a:prstDash val="solid"/>
                      <a:round/>
                      <a:headEnd type="none" w="med" len="med"/>
                      <a:tailEnd type="none" w="med" len="med"/>
                    </a:lnR>
                    <a:lnT w="38100" cap="flat" cmpd="sng" algn="ctr">
                      <a:solidFill>
                        <a:srgbClr val="FFC000"/>
                      </a:solidFill>
                      <a:prstDash val="solid"/>
                      <a:round/>
                      <a:headEnd type="none" w="med" len="med"/>
                      <a:tailEnd type="none" w="med" len="med"/>
                    </a:lnT>
                    <a:lnB w="38100" cap="flat" cmpd="sng" algn="ctr">
                      <a:solidFill>
                        <a:srgbClr val="FFC0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sp>
        <p:nvSpPr>
          <p:cNvPr id="4" name="CaixaDeTexto 3">
            <a:extLst>
              <a:ext uri="{FF2B5EF4-FFF2-40B4-BE49-F238E27FC236}">
                <a16:creationId xmlns:a16="http://schemas.microsoft.com/office/drawing/2014/main" id="{85EFF0E9-069B-E8A1-0E1C-29217F28036D}"/>
              </a:ext>
            </a:extLst>
          </p:cNvPr>
          <p:cNvSpPr txBox="1"/>
          <p:nvPr/>
        </p:nvSpPr>
        <p:spPr>
          <a:xfrm>
            <a:off x="345141" y="4369918"/>
            <a:ext cx="11501717" cy="2262158"/>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17.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Leia o trecho: "Os olhos de Huck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reluziram como duas brasas</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 expressão destacada apresenta a figura de linguagem denominada: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Metáfora.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Hipérbole.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Comparação.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Personificação.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298237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92138-F23D-DC9F-0B62-C747C7768CA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930D401-AE0D-C349-C558-3A24B675F98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BR"/>
          </a:p>
        </p:txBody>
      </p:sp>
      <p:sp>
        <p:nvSpPr>
          <p:cNvPr id="6" name="CaixaDeTexto 5">
            <a:extLst>
              <a:ext uri="{FF2B5EF4-FFF2-40B4-BE49-F238E27FC236}">
                <a16:creationId xmlns:a16="http://schemas.microsoft.com/office/drawing/2014/main" id="{D79CC087-A68C-6F6F-01DC-3D0BCC693166}"/>
              </a:ext>
            </a:extLst>
          </p:cNvPr>
          <p:cNvSpPr txBox="1"/>
          <p:nvPr/>
        </p:nvSpPr>
        <p:spPr>
          <a:xfrm>
            <a:off x="331693" y="891612"/>
            <a:ext cx="11573435" cy="2506905"/>
          </a:xfrm>
          <a:prstGeom prst="rect">
            <a:avLst/>
          </a:prstGeom>
          <a:noFill/>
        </p:spPr>
        <p:txBody>
          <a:bodyPr wrap="square">
            <a:spAutoFit/>
          </a:bodyPr>
          <a:lstStyle/>
          <a:p>
            <a:pPr algn="just">
              <a:lnSpc>
                <a:spcPct val="110000"/>
              </a:lnSpc>
            </a:pPr>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18.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Leia o trecho: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Meu Deus,</a:t>
            </a: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nós estamos</a:t>
            </a:r>
            <a:r>
              <a:rPr lang="pt-BR" sz="2400" u="sng"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2400" b="1" u="sng" kern="100" dirty="0">
                <a:effectLst/>
                <a:latin typeface="Arial Narrow" panose="020B0606020202030204" pitchFamily="34" charset="0"/>
                <a:ea typeface="Calibri" panose="020F0502020204030204" pitchFamily="34" charset="0"/>
                <a:cs typeface="Times New Roman" panose="02020603050405020304" pitchFamily="18" charset="0"/>
              </a:rPr>
              <a:t>ricos</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O uso dessa expressão tem como principal efeito de sentido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atenuar a ideia de que o dinheiro valia muito.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descrever uma ação inesperada pelos meninos.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amenizar a atitude dos meninos ao verem o tesouro.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reforçar o entusiasmo diante da descoberta do tesouro.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727190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86210624-F1DB-C171-413E-3696D678A514}"/>
              </a:ext>
            </a:extLst>
          </p:cNvPr>
          <p:cNvGraphicFramePr>
            <a:graphicFrameLocks noGrp="1"/>
          </p:cNvGraphicFramePr>
          <p:nvPr>
            <p:extLst>
              <p:ext uri="{D42A27DB-BD31-4B8C-83A1-F6EECF244321}">
                <p14:modId xmlns:p14="http://schemas.microsoft.com/office/powerpoint/2010/main" val="3375290516"/>
              </p:ext>
            </p:extLst>
          </p:nvPr>
        </p:nvGraphicFramePr>
        <p:xfrm>
          <a:off x="345141" y="1424218"/>
          <a:ext cx="11501717" cy="2240280"/>
        </p:xfrm>
        <a:graphic>
          <a:graphicData uri="http://schemas.openxmlformats.org/drawingml/2006/table">
            <a:tbl>
              <a:tblPr firstRow="1" bandRow="1">
                <a:tableStyleId>{5C22544A-7EE6-4342-B048-85BDC9FD1C3A}</a:tableStyleId>
              </a:tblPr>
              <a:tblGrid>
                <a:gridCol w="11501717">
                  <a:extLst>
                    <a:ext uri="{9D8B030D-6E8A-4147-A177-3AD203B41FA5}">
                      <a16:colId xmlns:a16="http://schemas.microsoft.com/office/drawing/2014/main" val="2638729088"/>
                    </a:ext>
                  </a:extLst>
                </a:gridCol>
              </a:tblGrid>
              <a:tr h="370840">
                <a:tc>
                  <a:txBody>
                    <a:bodyPr/>
                    <a:lstStyle/>
                    <a:p>
                      <a:pPr marL="0" indent="538163" algn="just"/>
                      <a:r>
                        <a:rPr lang="pt-BR" sz="2350" b="0" kern="1200" dirty="0">
                          <a:solidFill>
                            <a:schemeClr val="tx1"/>
                          </a:solidFill>
                          <a:effectLst/>
                          <a:latin typeface="Arial Narrow" panose="020B0606020202030204" pitchFamily="34" charset="0"/>
                          <a:ea typeface="+mn-ea"/>
                          <a:cs typeface="+mn-cs"/>
                        </a:rPr>
                        <a:t>Na língua há alguns elementos gramaticais (morfemas) que se juntam para formar novas palavras ou alterar o significado da palavra original. Eles são chamados de afixos e se dividem em </a:t>
                      </a:r>
                      <a:r>
                        <a:rPr lang="pt-BR" sz="2350" b="1" kern="1200" dirty="0">
                          <a:solidFill>
                            <a:schemeClr val="tx1"/>
                          </a:solidFill>
                          <a:effectLst/>
                          <a:latin typeface="Arial Narrow" panose="020B0606020202030204" pitchFamily="34" charset="0"/>
                          <a:ea typeface="+mn-ea"/>
                          <a:cs typeface="+mn-cs"/>
                        </a:rPr>
                        <a:t>prefixos</a:t>
                      </a:r>
                      <a:r>
                        <a:rPr lang="pt-BR" sz="2350" b="0" kern="1200" dirty="0">
                          <a:solidFill>
                            <a:schemeClr val="tx1"/>
                          </a:solidFill>
                          <a:effectLst/>
                          <a:latin typeface="Arial Narrow" panose="020B0606020202030204" pitchFamily="34" charset="0"/>
                          <a:ea typeface="+mn-ea"/>
                          <a:cs typeface="+mn-cs"/>
                        </a:rPr>
                        <a:t>, que vem antes do radical da palavra (Exemplos: "in-" em "injusto", "</a:t>
                      </a:r>
                      <a:r>
                        <a:rPr lang="pt-BR" sz="2350" b="0" kern="1200" dirty="0" err="1">
                          <a:solidFill>
                            <a:schemeClr val="tx1"/>
                          </a:solidFill>
                          <a:effectLst/>
                          <a:latin typeface="Arial Narrow" panose="020B0606020202030204" pitchFamily="34" charset="0"/>
                          <a:ea typeface="+mn-ea"/>
                          <a:cs typeface="+mn-cs"/>
                        </a:rPr>
                        <a:t>re</a:t>
                      </a:r>
                      <a:r>
                        <a:rPr lang="pt-BR" sz="2350" b="0" kern="1200" dirty="0">
                          <a:solidFill>
                            <a:schemeClr val="tx1"/>
                          </a:solidFill>
                          <a:effectLst/>
                          <a:latin typeface="Arial Narrow" panose="020B0606020202030204" pitchFamily="34" charset="0"/>
                          <a:ea typeface="+mn-ea"/>
                          <a:cs typeface="+mn-cs"/>
                        </a:rPr>
                        <a:t>-" em "rever".), e os </a:t>
                      </a:r>
                      <a:r>
                        <a:rPr lang="pt-BR" sz="2350" b="1" kern="1200" dirty="0">
                          <a:solidFill>
                            <a:schemeClr val="tx1"/>
                          </a:solidFill>
                          <a:effectLst/>
                          <a:latin typeface="Arial Narrow" panose="020B0606020202030204" pitchFamily="34" charset="0"/>
                          <a:ea typeface="+mn-ea"/>
                          <a:cs typeface="+mn-cs"/>
                        </a:rPr>
                        <a:t>sufixos</a:t>
                      </a:r>
                      <a:r>
                        <a:rPr lang="pt-BR" sz="2350" b="0" kern="1200" dirty="0">
                          <a:solidFill>
                            <a:schemeClr val="tx1"/>
                          </a:solidFill>
                          <a:effectLst/>
                          <a:latin typeface="Arial Narrow" panose="020B0606020202030204" pitchFamily="34" charset="0"/>
                          <a:ea typeface="+mn-ea"/>
                          <a:cs typeface="+mn-cs"/>
                        </a:rPr>
                        <a:t> que vêm depois do radical (Exemplos: "-</a:t>
                      </a:r>
                      <a:r>
                        <a:rPr lang="pt-BR" sz="2350" b="0" kern="1200" dirty="0" err="1">
                          <a:solidFill>
                            <a:schemeClr val="tx1"/>
                          </a:solidFill>
                          <a:effectLst/>
                          <a:latin typeface="Arial Narrow" panose="020B0606020202030204" pitchFamily="34" charset="0"/>
                          <a:ea typeface="+mn-ea"/>
                          <a:cs typeface="+mn-cs"/>
                        </a:rPr>
                        <a:t>eiro</a:t>
                      </a:r>
                      <a:r>
                        <a:rPr lang="pt-BR" sz="2350" b="0" kern="1200" dirty="0">
                          <a:solidFill>
                            <a:schemeClr val="tx1"/>
                          </a:solidFill>
                          <a:effectLst/>
                          <a:latin typeface="Arial Narrow" panose="020B0606020202030204" pitchFamily="34" charset="0"/>
                          <a:ea typeface="+mn-ea"/>
                          <a:cs typeface="+mn-cs"/>
                        </a:rPr>
                        <a:t>" em "pedreiro", "-</a:t>
                      </a:r>
                      <a:r>
                        <a:rPr lang="pt-BR" sz="2350" b="0" kern="1200" dirty="0" err="1">
                          <a:solidFill>
                            <a:schemeClr val="tx1"/>
                          </a:solidFill>
                          <a:effectLst/>
                          <a:latin typeface="Arial Narrow" panose="020B0606020202030204" pitchFamily="34" charset="0"/>
                          <a:ea typeface="+mn-ea"/>
                          <a:cs typeface="+mn-cs"/>
                        </a:rPr>
                        <a:t>dade</a:t>
                      </a:r>
                      <a:r>
                        <a:rPr lang="pt-BR" sz="2350" b="0" kern="1200" dirty="0">
                          <a:solidFill>
                            <a:schemeClr val="tx1"/>
                          </a:solidFill>
                          <a:effectLst/>
                          <a:latin typeface="Arial Narrow" panose="020B0606020202030204" pitchFamily="34" charset="0"/>
                          <a:ea typeface="+mn-ea"/>
                          <a:cs typeface="+mn-cs"/>
                        </a:rPr>
                        <a:t>" em "felicidade", "-mente" em "felizmente".)</a:t>
                      </a:r>
                    </a:p>
                    <a:p>
                      <a:pPr marL="0" indent="0" algn="just"/>
                      <a:r>
                        <a:rPr lang="pt-BR" sz="2350" b="1" kern="1200" dirty="0">
                          <a:solidFill>
                            <a:srgbClr val="FF0000"/>
                          </a:solidFill>
                          <a:effectLst/>
                          <a:latin typeface="Arial Narrow" panose="020B0606020202030204" pitchFamily="34" charset="0"/>
                          <a:ea typeface="+mn-ea"/>
                          <a:cs typeface="+mn-cs"/>
                        </a:rPr>
                        <a:t>Atenção!</a:t>
                      </a:r>
                    </a:p>
                    <a:p>
                      <a:pPr marL="0" indent="538163" algn="just"/>
                      <a:r>
                        <a:rPr lang="pt-BR" sz="2350" b="1" kern="1200" dirty="0">
                          <a:solidFill>
                            <a:schemeClr val="tx1"/>
                          </a:solidFill>
                          <a:effectLst/>
                          <a:latin typeface="Arial Narrow" panose="020B0606020202030204" pitchFamily="34" charset="0"/>
                          <a:ea typeface="+mn-ea"/>
                          <a:cs typeface="+mn-cs"/>
                        </a:rPr>
                        <a:t>Radical</a:t>
                      </a:r>
                      <a:r>
                        <a:rPr lang="pt-BR" sz="2350" b="0" kern="1200" dirty="0">
                          <a:solidFill>
                            <a:schemeClr val="tx1"/>
                          </a:solidFill>
                          <a:effectLst/>
                          <a:latin typeface="Arial Narrow" panose="020B0606020202030204" pitchFamily="34" charset="0"/>
                          <a:ea typeface="+mn-ea"/>
                          <a:cs typeface="+mn-cs"/>
                        </a:rPr>
                        <a:t> é a raiz de uma palavra. Exemplo: flor (radical) / </a:t>
                      </a:r>
                      <a:r>
                        <a:rPr lang="pt-BR" sz="2350" b="1" kern="1200" dirty="0">
                          <a:solidFill>
                            <a:schemeClr val="tx1"/>
                          </a:solidFill>
                          <a:effectLst/>
                          <a:latin typeface="Arial Narrow" panose="020B0606020202030204" pitchFamily="34" charset="0"/>
                          <a:ea typeface="+mn-ea"/>
                          <a:cs typeface="+mn-cs"/>
                        </a:rPr>
                        <a:t>flor</a:t>
                      </a:r>
                      <a:r>
                        <a:rPr lang="pt-BR" sz="2350" b="0" kern="1200" dirty="0">
                          <a:solidFill>
                            <a:schemeClr val="tx1"/>
                          </a:solidFill>
                          <a:effectLst/>
                          <a:latin typeface="Arial Narrow" panose="020B0606020202030204" pitchFamily="34" charset="0"/>
                          <a:ea typeface="+mn-ea"/>
                          <a:cs typeface="+mn-cs"/>
                        </a:rPr>
                        <a:t>icultura.</a:t>
                      </a:r>
                      <a:endParaRPr lang="pt-BR" sz="2350" b="0" i="0" kern="1200" dirty="0">
                        <a:solidFill>
                          <a:schemeClr val="tx1"/>
                        </a:solidFill>
                        <a:effectLst/>
                        <a:latin typeface="Arial Narrow" panose="020B0606020202030204" pitchFamily="34" charset="0"/>
                        <a:ea typeface="+mn-ea"/>
                        <a:cs typeface="+mn-cs"/>
                      </a:endParaRPr>
                    </a:p>
                  </a:txBody>
                  <a:tcPr>
                    <a:lnL w="28575" cap="flat" cmpd="sng" algn="ctr">
                      <a:solidFill>
                        <a:srgbClr val="FFCE33"/>
                      </a:solidFill>
                      <a:prstDash val="solid"/>
                      <a:round/>
                      <a:headEnd type="none" w="med" len="med"/>
                      <a:tailEnd type="none" w="med" len="med"/>
                    </a:lnL>
                    <a:lnR w="28575" cap="flat" cmpd="sng" algn="ctr">
                      <a:solidFill>
                        <a:srgbClr val="FFCE33"/>
                      </a:solidFill>
                      <a:prstDash val="solid"/>
                      <a:round/>
                      <a:headEnd type="none" w="med" len="med"/>
                      <a:tailEnd type="none" w="med" len="med"/>
                    </a:lnR>
                    <a:lnT w="28575" cap="flat" cmpd="sng" algn="ctr">
                      <a:solidFill>
                        <a:srgbClr val="FFCE33"/>
                      </a:solidFill>
                      <a:prstDash val="solid"/>
                      <a:round/>
                      <a:headEnd type="none" w="med" len="med"/>
                      <a:tailEnd type="none" w="med" len="med"/>
                    </a:lnT>
                    <a:lnB w="28575" cap="flat" cmpd="sng" algn="ctr">
                      <a:solidFill>
                        <a:srgbClr val="FFCE33"/>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6F07CD59-6464-92E4-6E46-B5BF2F19C790}"/>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40659" y="522666"/>
            <a:ext cx="2608729" cy="1046918"/>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F963C3DB-2133-56A7-1ABB-BD2D179D0799}"/>
              </a:ext>
            </a:extLst>
          </p:cNvPr>
          <p:cNvSpPr txBox="1"/>
          <p:nvPr/>
        </p:nvSpPr>
        <p:spPr>
          <a:xfrm>
            <a:off x="340659" y="4017032"/>
            <a:ext cx="11501716" cy="2456635"/>
          </a:xfrm>
          <a:prstGeom prst="rect">
            <a:avLst/>
          </a:prstGeom>
          <a:noFill/>
        </p:spPr>
        <p:txBody>
          <a:bodyPr wrap="square">
            <a:spAutoFit/>
          </a:bodyPr>
          <a:lstStyle/>
          <a:p>
            <a:pPr algn="just">
              <a:lnSpc>
                <a:spcPct val="110000"/>
              </a:lnSpc>
            </a:pPr>
            <a:r>
              <a:rPr lang="pt-BR" sz="2350" b="1"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19.  </a:t>
            </a: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Leia o trecho. "Tom desapareceu e em breve retornou com a carrocinha..." A palavra </a:t>
            </a:r>
            <a:r>
              <a:rPr lang="pt-BR" sz="2350" b="1" u="sng"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desapareceu</a:t>
            </a: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é formada pelo acréscimo de um prefixo. O prefixo </a:t>
            </a:r>
            <a:r>
              <a:rPr lang="pt-BR" sz="2350" b="1" u="sng" kern="0" dirty="0" err="1">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des</a:t>
            </a:r>
            <a:r>
              <a:rPr lang="pt-BR" sz="2350" b="1" u="sng"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t>
            </a: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 acrescenta à palavra destacada a ideia de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(A) lugar.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(B) negação.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(C) repetição.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0" dirty="0">
                <a:solidFill>
                  <a:srgbClr val="000000"/>
                </a:solidFill>
                <a:effectLst/>
                <a:latin typeface="Arial Narrow" panose="020B0606020202030204" pitchFamily="34" charset="0"/>
                <a:ea typeface="Times New Roman" panose="02020603050405020304" pitchFamily="18" charset="0"/>
                <a:cs typeface="Times New Roman" panose="02020603050405020304" pitchFamily="18" charset="0"/>
              </a:rPr>
              <a:t>(D) intensidade.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535621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pic>
        <p:nvPicPr>
          <p:cNvPr id="2" name="Imagem 1" descr="Interface gráfica do usuário&#10;&#10;O conteúdo gerado por IA pode estar incorreto.">
            <a:extLst>
              <a:ext uri="{FF2B5EF4-FFF2-40B4-BE49-F238E27FC236}">
                <a16:creationId xmlns:a16="http://schemas.microsoft.com/office/drawing/2014/main" id="{3F9DD625-C76C-6464-DC9E-1D23EF58A436}"/>
              </a:ext>
            </a:extLst>
          </p:cNvPr>
          <p:cNvPicPr>
            <a:picLocks noChangeAspect="1"/>
          </p:cNvPicPr>
          <p:nvPr/>
        </p:nvPicPr>
        <p:blipFill rotWithShape="1">
          <a:blip r:embed="rId3">
            <a:extLst>
              <a:ext uri="{28A0092B-C50C-407E-A947-70E740481C1C}">
                <a14:useLocalDpi xmlns:a14="http://schemas.microsoft.com/office/drawing/2010/main" val="0"/>
              </a:ext>
            </a:extLst>
          </a:blip>
          <a:srcRect t="8292" r="-640" b="21453"/>
          <a:stretch>
            <a:fillRect/>
          </a:stretch>
        </p:blipFill>
        <p:spPr bwMode="auto">
          <a:xfrm>
            <a:off x="356449" y="982400"/>
            <a:ext cx="4496398" cy="1527718"/>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C6AB862-1772-1F64-9479-E40B493AE028}"/>
              </a:ext>
            </a:extLst>
          </p:cNvPr>
          <p:cNvSpPr txBox="1"/>
          <p:nvPr/>
        </p:nvSpPr>
        <p:spPr>
          <a:xfrm>
            <a:off x="356449" y="2969329"/>
            <a:ext cx="11479101" cy="1508105"/>
          </a:xfrm>
          <a:prstGeom prst="rect">
            <a:avLst/>
          </a:prstGeom>
          <a:solidFill>
            <a:schemeClr val="accent6">
              <a:lumMod val="20000"/>
              <a:lumOff val="80000"/>
            </a:schemeClr>
          </a:solidFill>
        </p:spPr>
        <p:txBody>
          <a:bodyPr wrap="square">
            <a:spAutoFit/>
          </a:bodyPr>
          <a:lstStyle/>
          <a:p>
            <a:pPr indent="538163" algn="just"/>
            <a:r>
              <a:rPr lang="pt-BR" sz="2300" b="1"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Caro(a) estudante, até aqui, em nossa trajetória no decorrer da realização das atividades propostas, buscamos conhecer um pouco mais sobre os gêneros textuais. </a:t>
            </a:r>
            <a:r>
              <a:rPr lang="pt-BR" sz="2300" b="1" dirty="0">
                <a:effectLst/>
                <a:latin typeface="Arial Narrow" panose="020B0606020202030204" pitchFamily="34" charset="0"/>
                <a:ea typeface="Aptos" panose="020B0004020202020204" pitchFamily="34" charset="0"/>
                <a:cs typeface="Times New Roman" panose="02020603050405020304" pitchFamily="18" charset="0"/>
              </a:rPr>
              <a:t>Agora, propomos a você a realização de algumas questões que contribuem com a sistematização dos conhecimentos adquiridos por você. Vamos lá?</a:t>
            </a:r>
            <a:endParaRPr lang="pt-BR" sz="23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3942187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AC33F0E-CC85-6962-D4BC-39015712F2F8}"/>
              </a:ext>
            </a:extLst>
          </p:cNvPr>
          <p:cNvSpPr txBox="1"/>
          <p:nvPr/>
        </p:nvSpPr>
        <p:spPr>
          <a:xfrm>
            <a:off x="358586" y="632893"/>
            <a:ext cx="11474824" cy="1123384"/>
          </a:xfrm>
          <a:prstGeom prst="rect">
            <a:avLst/>
          </a:prstGeom>
          <a:noFill/>
        </p:spPr>
        <p:txBody>
          <a:bodyPr wrap="square">
            <a:spAutoFit/>
          </a:bodyPr>
          <a:lstStyle/>
          <a:p>
            <a:r>
              <a:rPr lang="pt-BR" sz="23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Bullying de gente grande</a:t>
            </a:r>
            <a:endParaRPr lang="pt-BR" sz="2350" kern="100" dirty="0">
              <a:effectLst/>
              <a:latin typeface="Arial Narrow" panose="020B0606020202030204" pitchFamily="34" charset="0"/>
              <a:ea typeface="Calibri" panose="020F0502020204030204" pitchFamily="34" charset="0"/>
              <a:cs typeface="Times New Roman" panose="02020603050405020304" pitchFamily="18" charset="0"/>
            </a:endParaRPr>
          </a:p>
          <a:p>
            <a:pPr indent="270510" algn="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Rosely Sayão </a:t>
            </a:r>
          </a:p>
        </p:txBody>
      </p:sp>
      <p:sp>
        <p:nvSpPr>
          <p:cNvPr id="5" name="CaixaDeTexto 4">
            <a:extLst>
              <a:ext uri="{FF2B5EF4-FFF2-40B4-BE49-F238E27FC236}">
                <a16:creationId xmlns:a16="http://schemas.microsoft.com/office/drawing/2014/main" id="{C1810743-C3AB-2979-F3CC-472DDD659E6C}"/>
              </a:ext>
            </a:extLst>
          </p:cNvPr>
          <p:cNvSpPr txBox="1"/>
          <p:nvPr/>
        </p:nvSpPr>
        <p:spPr>
          <a:xfrm>
            <a:off x="358586" y="1951323"/>
            <a:ext cx="11474824" cy="4431983"/>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Não gosto do conceito de bullying e do uso que temos feito dessa palavra. Eu já disse isso e reafirmo em nossa conversa de hoje. Por que tenho rejeição em relação ao conceito? Porque ele leva o adulto a se ausentar das questões que os mais novos enfrentam na convivência com seus iguais. É como se nada do comportamento manifestado pelas crianças nos conflitos, nas provocações, brigas e desavenças, nos apelidos e nas piadas a respeito de aparência tivesse relação com o mundo adulto. E mais: é como se elas fossem totalmente responsáveis por tudo o que fazem. De errado, é claro. O conceito nos permite, portanto, ficar de fora desses problemas. Talvez por isso mesmo faça tanto sucesso entre nós, adultos.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 o que dizer, então, do uso da palavra? Temos uma especial atração pelo exagero nessa questão. Uma criança pequena que é mordida pelo colega na escola, um primo que zomba do outro que perdeu o jogo, a criança que usa óculos e ganha um apelido por isso... tudo agora é transformado no tal bullying.</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693008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C1810743-C3AB-2979-F3CC-472DDD659E6C}"/>
              </a:ext>
            </a:extLst>
          </p:cNvPr>
          <p:cNvSpPr txBox="1"/>
          <p:nvPr/>
        </p:nvSpPr>
        <p:spPr>
          <a:xfrm>
            <a:off x="358588" y="849182"/>
            <a:ext cx="11474824" cy="4270400"/>
          </a:xfrm>
          <a:prstGeom prst="rect">
            <a:avLst/>
          </a:prstGeom>
          <a:noFill/>
        </p:spPr>
        <p:txBody>
          <a:bodyPr wrap="square">
            <a:spAutoFit/>
          </a:bodyPr>
          <a:lstStyle/>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Bem, mas encontrei um bom uso para essa palavra e esse conceito e é disso que vou falar hoje. Trata-se do bullying de adultos contra crianças e adolescentes. Outro dia ouvi a mãe de uma menina chamá-la de “anta” e dizer que ela só fazia coisas erradas. Ainda ouvi a garota responder, com cara de choro, que não havia feito o que fizera por querer... Havia errado tentando acertar. Isso é bullying, concorda leitor?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Uma criança humilhada por alguém contra quem não pode ou não consegue se defender pode muito bem ser assim entendido. (...)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538163"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Talvez esteja na hora de fazermos um acordo no mundo adulto: o de só falarmos do bullying entre os mais novos quando controlarmos nosso próprio comportamento e pararmos com essa história de humilhar, depreciar, excluir, intimidar e agredir, velada ou escancaradamente, as crianças e os adolescentes.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indent="270510" algn="r"/>
            <a:r>
              <a:rPr lang="pt-BR" sz="1100" kern="100" dirty="0">
                <a:effectLst/>
                <a:latin typeface="Arial Narrow" panose="020B0606020202030204" pitchFamily="34" charset="0"/>
                <a:ea typeface="Calibri" panose="020F0502020204030204" pitchFamily="34" charset="0"/>
                <a:cs typeface="Times New Roman" panose="02020603050405020304" pitchFamily="18" charset="0"/>
              </a:rPr>
              <a:t>                                                                                           </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https://pt.scribd.com/</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presentation</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/225797127/</a:t>
            </a:r>
            <a:r>
              <a:rPr lang="pt-BR" sz="1300" kern="100" dirty="0" err="1">
                <a:effectLst/>
                <a:latin typeface="Arial Narrow" panose="020B0606020202030204" pitchFamily="34" charset="0"/>
                <a:ea typeface="Calibri" panose="020F0502020204030204" pitchFamily="34" charset="0"/>
                <a:cs typeface="Times New Roman" panose="02020603050405020304" pitchFamily="18" charset="0"/>
              </a:rPr>
              <a:t>Cronica</a:t>
            </a: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-argumentativa. Acesso em 28 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0516888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4" name="CaixaDeTexto 3">
            <a:extLst>
              <a:ext uri="{FF2B5EF4-FFF2-40B4-BE49-F238E27FC236}">
                <a16:creationId xmlns:a16="http://schemas.microsoft.com/office/drawing/2014/main" id="{8A9E0767-E1D9-ABF6-DCFA-2FBE8F300466}"/>
              </a:ext>
            </a:extLst>
          </p:cNvPr>
          <p:cNvSpPr txBox="1"/>
          <p:nvPr/>
        </p:nvSpPr>
        <p:spPr>
          <a:xfrm>
            <a:off x="291353" y="1007279"/>
            <a:ext cx="11609294" cy="4843442"/>
          </a:xfrm>
          <a:prstGeom prst="rect">
            <a:avLst/>
          </a:prstGeom>
          <a:noFill/>
        </p:spPr>
        <p:txBody>
          <a:bodyPr wrap="square">
            <a:spAutoFit/>
          </a:bodyPr>
          <a:lstStyle/>
          <a:p>
            <a:pPr algn="just">
              <a:lnSpc>
                <a:spcPct val="110000"/>
              </a:lnSpc>
            </a:pP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1.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Qual é a ideia defendida pela autora no texto?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bullying deve ser tratado apenas pelas escolas.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 bullying acontece apenas entre crianças na escola.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Os adultos devem punir mais severamente as crianças que praticam bullying.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Os adultos também praticam atitudes que podem ser consideradas bullying contra crianças e adolescentes.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2.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Qual é a finalidade desse texto?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Informar a origem da palavra bullying e seu significado.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Ensinar às crianças como reagir às provocações dos colegas.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Contar uma história sobre uma menina que sofreu bullying na escola.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Defender a ideia de que os adultos também praticam atitudes que humilham crianças.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62409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4FF838DE-BAE6-A64B-7AFF-7B4168625BE7}"/>
              </a:ext>
            </a:extLst>
          </p:cNvPr>
          <p:cNvSpPr txBox="1"/>
          <p:nvPr/>
        </p:nvSpPr>
        <p:spPr>
          <a:xfrm>
            <a:off x="340659" y="846399"/>
            <a:ext cx="11546541" cy="4843442"/>
          </a:xfrm>
          <a:prstGeom prst="rect">
            <a:avLst/>
          </a:prstGeom>
          <a:noFill/>
        </p:spPr>
        <p:txBody>
          <a:bodyPr wrap="square">
            <a:spAutoFit/>
          </a:bodyPr>
          <a:lstStyle/>
          <a:p>
            <a:pPr>
              <a:lnSpc>
                <a:spcPct val="110000"/>
              </a:lnSpc>
            </a:pPr>
            <a:r>
              <a:rPr lang="pt-BR" sz="235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3. </a:t>
            </a: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O argumento utilizado pela autora para defender seu ponto de vista é:</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O bullying só existe entre crianças.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Os apelidos sempre são brincadeiras saudáveis.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O fato é que as escolas são responsáveis por todos os conflitos.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Os adultos também humilham, intimidam e depreciam crianças e adolescentes.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4.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Leia o trecho “Trata-se do bullying de adultos contra crianças e adolescentes. Outro dia, ouvi a mãe de uma menina chamá-la de ‘anta’...”. A expressão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Outro dia</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indica uma circunstância 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lugar.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modo.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tempo.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espaço.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950026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B90B8E0-558F-5D46-F952-3D872898E91D}"/>
              </a:ext>
            </a:extLst>
          </p:cNvPr>
          <p:cNvSpPr txBox="1"/>
          <p:nvPr/>
        </p:nvSpPr>
        <p:spPr>
          <a:xfrm>
            <a:off x="322729" y="676472"/>
            <a:ext cx="11555506" cy="1900520"/>
          </a:xfrm>
          <a:prstGeom prst="rect">
            <a:avLst/>
          </a:prstGeom>
          <a:noFill/>
        </p:spPr>
        <p:txBody>
          <a:bodyPr wrap="square">
            <a:spAutoFit/>
          </a:bodyPr>
          <a:lstStyle/>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Leia o texto.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Título I</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Da Identificação, Dos Fins e Dos Objetivos do Colégio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Capítulo I</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Dos Fins e Objetivos do Colégio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FB727455-3C18-F459-A5C9-B1D38DD3FAA4}"/>
              </a:ext>
            </a:extLst>
          </p:cNvPr>
          <p:cNvSpPr txBox="1"/>
          <p:nvPr/>
        </p:nvSpPr>
        <p:spPr>
          <a:xfrm>
            <a:off x="322729" y="2667468"/>
            <a:ext cx="11555506" cy="4070345"/>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Artigo 4º - O Colégio está a serviço das necessidades e características de desenvolvimento e aprendizagem dos educandos, independentemente de raça, sexo, situação socioeconômica e cultural, credo religioso e posicionamento político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Artigo 5º - O Colégio, inspirado nos princípios de liberdade e nos ideais de solidariedade humana, desenvolve a educação escolar tendo como finalidade o pleno desenvolvimento do educando, seu preparo para o exercício da cidadania e sua formação para o trabalho.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Artigo 6º - O Colégio tem por objetivos gerais: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 propiciar ao educando a constituição de competências e habilidades que permitam a plena formação do indivíduo nas múltiplas e complexas atividades exigidas pela vida moderna, abarcando: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perspectiva cultural, que implica propiciar experiências que possibilitem a compreensão e inserção na herança histórica da humanidade;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838785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B727455-3C18-F459-A5C9-B1D38DD3FAA4}"/>
              </a:ext>
            </a:extLst>
          </p:cNvPr>
          <p:cNvSpPr txBox="1"/>
          <p:nvPr/>
        </p:nvSpPr>
        <p:spPr>
          <a:xfrm>
            <a:off x="318247" y="901421"/>
            <a:ext cx="11555506" cy="4832092"/>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perspectiva política, decorrente da inserção do indivíduo na sociedade, que exige compreender os direitos e deveres da cidadania;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perspectiva da formação para o trabalho, decorrente do desenvolvimento cultural e político da própria sociedade moderna, que deve incorporar ao processo educacional os conteúdos e procedimentos gerados pelo desenvolvimento tecnológico, a compreensão do trabalho como instrumento de emancipação dos indivíduos e da sociedade humana;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 construir a identidade do trabalho educacional através de Proposta Pedagógica própria;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III. desenvolver ações de capacitação continuada do pessoal, constituindo-se, efetivamente, em espaço</a:t>
            </a:r>
            <a:r>
              <a:rPr lang="pt-BR" sz="2350" kern="100" dirty="0">
                <a:effectLst/>
                <a:latin typeface="Calibri" panose="020F0502020204030204" pitchFamily="34" charset="0"/>
                <a:ea typeface="Calibri" panose="020F0502020204030204" pitchFamily="34" charset="0"/>
                <a:cs typeface="Times New Roman" panose="02020603050405020304" pitchFamily="18" charset="0"/>
              </a:rPr>
              <a:t>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de difusão de informações, possibilidade de estudos, troca de experiências entre educadores, aquisição de novas bases para o ensino, incorporação dos avanços da ciência e domínio de novas tecnologias;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IV. assegurar aos educandos padrão de qualidade, igualdade de condições para o acesso e permanência no Colégio.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&lt;https://planosdeaula.novaescola.org.br/fundamental/7ano/lingua-portuguesa/textos-normativos-descobrindo-o-regimento-escolar/3192#section materiaisDeApoio-2&gt; Acesso em 28 jul. 2026.</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294360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5003D38-0A3B-04ED-19A8-85CA9023E770}"/>
              </a:ext>
            </a:extLst>
          </p:cNvPr>
          <p:cNvSpPr txBox="1"/>
          <p:nvPr/>
        </p:nvSpPr>
        <p:spPr>
          <a:xfrm>
            <a:off x="313765" y="828520"/>
            <a:ext cx="11564470" cy="5516895"/>
          </a:xfrm>
          <a:prstGeom prst="rect">
            <a:avLst/>
          </a:prstGeom>
          <a:noFill/>
        </p:spPr>
        <p:txBody>
          <a:bodyPr wrap="square">
            <a:spAutoFit/>
          </a:bodyPr>
          <a:lstStyle/>
          <a:p>
            <a:pPr algn="just"/>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5.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No trecho “perspectiva da formação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para</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trabalho, decorrente do desenvolvimento cultural e político da própria sociedade moderna, que deve incorporar ao processo educacional....”, a palavra grifada dá uma ideia 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conclusão.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finalidade.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condição.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oposição.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6.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De acordo com o Art. 5º, a educação escolar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garante somente a aprovação dos estudantes.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prepara o estudante apenas para o mercado de trabalho.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desenvolve exclusivamente os conhecimentos científicos e </a:t>
            </a:r>
            <a:r>
              <a:rPr lang="pt-BR" sz="2350" kern="100" dirty="0" err="1">
                <a:effectLst/>
                <a:latin typeface="Arial Narrow" panose="020B0606020202030204" pitchFamily="34" charset="0"/>
                <a:ea typeface="Calibri" panose="020F0502020204030204" pitchFamily="34" charset="0"/>
                <a:cs typeface="Times New Roman" panose="02020603050405020304" pitchFamily="18" charset="0"/>
              </a:rPr>
              <a:t>constroi</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 identidade do trabalho educacional.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promove o pleno desenvolvimento do educando, preparando-o para o exercício da cidadania e para o trabalho.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42601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C4166B4-CAB3-2E6C-7E8B-927895C9E787}"/>
              </a:ext>
            </a:extLst>
          </p:cNvPr>
          <p:cNvSpPr txBox="1"/>
          <p:nvPr/>
        </p:nvSpPr>
        <p:spPr>
          <a:xfrm>
            <a:off x="340658" y="713668"/>
            <a:ext cx="11537576" cy="967894"/>
          </a:xfrm>
          <a:prstGeom prst="rect">
            <a:avLst/>
          </a:prstGeom>
          <a:noFill/>
        </p:spPr>
        <p:txBody>
          <a:bodyPr wrap="square">
            <a:spAutoFit/>
          </a:bodyPr>
          <a:lstStyle/>
          <a:p>
            <a:pPr>
              <a:lnSpc>
                <a:spcPct val="110000"/>
              </a:lnSpc>
              <a:spcAft>
                <a:spcPts val="800"/>
              </a:spcAft>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Leia o texto.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0000"/>
              </a:lnSpc>
              <a:spcAft>
                <a:spcPts val="800"/>
              </a:spcAft>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Um bom sujeito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aixaDeTexto 4">
            <a:extLst>
              <a:ext uri="{FF2B5EF4-FFF2-40B4-BE49-F238E27FC236}">
                <a16:creationId xmlns:a16="http://schemas.microsoft.com/office/drawing/2014/main" id="{3B089231-EA98-107E-8403-2C2D17C85A59}"/>
              </a:ext>
            </a:extLst>
          </p:cNvPr>
          <p:cNvSpPr txBox="1"/>
          <p:nvPr/>
        </p:nvSpPr>
        <p:spPr>
          <a:xfrm>
            <a:off x="340658" y="1785305"/>
            <a:ext cx="11537575" cy="4793620"/>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Foram cinco tardes de muito estudo. E Reinaldo tinha um objetivo a atingir. Por isso, tratou de prestar atenção às lições de Ricardo e raciocinar. Resultado: aprendeu direitinho o que queria.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Hoje, vou dar um show! – garantiu a uma colega, no início da aula, alguns dias depois.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Era só esperar a professora chamá-lo, pensou. Vinte minutos passados, bateu a impaciência. Será que a professora tinha esquecido dele? No quadro-negro, outro menino tinha acabado de grifar os sujeitos das orações que Márcia pedira.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Parabéns! – a professora cumprimentou os acertos.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Reinaldo levantou a mão. Olhava para a primeira oração escrita no quadro. Ela era: </a:t>
            </a:r>
            <a:r>
              <a:rPr lang="pt-BR" sz="2350" i="1" kern="100" dirty="0">
                <a:effectLst/>
                <a:latin typeface="Arial Narrow" panose="020B0606020202030204" pitchFamily="34" charset="0"/>
                <a:ea typeface="Calibri" panose="020F0502020204030204" pitchFamily="34" charset="0"/>
                <a:cs typeface="Times New Roman" panose="02020603050405020304" pitchFamily="18" charset="0"/>
              </a:rPr>
              <a:t>O time da escola venceu os visitantes por dois a zero.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sujeito da oração, </a:t>
            </a:r>
            <a:r>
              <a:rPr lang="pt-BR" sz="2350" i="1" kern="100" dirty="0">
                <a:effectLst/>
                <a:latin typeface="Arial Narrow" panose="020B0606020202030204" pitchFamily="34" charset="0"/>
                <a:ea typeface="Calibri" panose="020F0502020204030204" pitchFamily="34" charset="0"/>
                <a:cs typeface="Times New Roman" panose="02020603050405020304" pitchFamily="18" charset="0"/>
              </a:rPr>
              <a:t>O time da escola</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tinha sido sublinhado.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Só pra confirmar, professora... – Reinaldo esclareceu o motivo do aparte. – Time é o núcleo do sujeito?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5710921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B089231-EA98-107E-8403-2C2D17C85A59}"/>
              </a:ext>
            </a:extLst>
          </p:cNvPr>
          <p:cNvSpPr txBox="1"/>
          <p:nvPr/>
        </p:nvSpPr>
        <p:spPr>
          <a:xfrm>
            <a:off x="327212" y="861940"/>
            <a:ext cx="11537575" cy="5516895"/>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Exatamente – concordou Márcia.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Eu sabia! – exclamou o garoto, para marcar que sabia mesmo.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Algumas caras de espanto, outras de gozação se viraram para ele. Com o canto do olho, Reinaldo pescou o olhar que lhe interessava. Parece que Valéria tinha gostado da exibição.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Eduardo não gostou nem um pouco. Resolveu se intrometer, falando com a professora.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Esse negócio de núcleo do sujeito a gente ainda não aprendeu – disse, numa queixa.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Gol contra. Reinaldo aproveitou e continuou o show. Falou de peito cheio para os colegas: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O núcleo é a palavra central do sujeito. A mais importante de todas que fazem parte do sujeito. No caso, trata-se de time. Time é o elemento principal. O vencedor dos visitantes.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E se voltou para Valéria, lembrando: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Com a modesta participação dos meus passes para o Chico.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classe estava de queixo caído. Será que Reinaldo tinha tomado chá de enciclopédia? Até Márcia estava calada. Como todas as atenções continuassem nele, Reinaldo soltou mais um exemplo: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Naquela outra oração, </a:t>
            </a:r>
            <a:r>
              <a:rPr lang="pt-BR" sz="2350" i="1" kern="100" dirty="0">
                <a:effectLst/>
                <a:latin typeface="Arial Narrow" panose="020B0606020202030204" pitchFamily="34" charset="0"/>
                <a:ea typeface="Calibri" panose="020F0502020204030204" pitchFamily="34" charset="0"/>
                <a:cs typeface="Times New Roman" panose="02020603050405020304" pitchFamily="18" charset="0"/>
              </a:rPr>
              <a:t>A professora de Matemática não veio hoje, professora</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é o núcleo do sujeito.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É a palavra que exerce o papel central.</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12397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B089231-EA98-107E-8403-2C2D17C85A59}"/>
              </a:ext>
            </a:extLst>
          </p:cNvPr>
          <p:cNvSpPr txBox="1"/>
          <p:nvPr/>
        </p:nvSpPr>
        <p:spPr>
          <a:xfrm>
            <a:off x="327212" y="861940"/>
            <a:ext cx="11537575" cy="5516895"/>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Como é que dá para garantir isso? – perguntou a Regininha, lá no fundo da classe. Reinaldo não vacilou: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Se a gente tirar a palavra professora, a oração fica até sem sentido.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 </a:t>
            </a:r>
            <a:r>
              <a:rPr lang="pt-BR" sz="2350" i="1" kern="100" dirty="0">
                <a:effectLst/>
                <a:latin typeface="Arial Narrow" panose="020B0606020202030204" pitchFamily="34" charset="0"/>
                <a:ea typeface="Calibri" panose="020F0502020204030204" pitchFamily="34" charset="0"/>
                <a:cs typeface="Times New Roman" panose="02020603050405020304" pitchFamily="18" charset="0"/>
              </a:rPr>
              <a:t>de Matemática não veio hoje</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repetiu a Regininha em voz alta.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Fica sem sentido mesmo! – concordou Valéria.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Amigo de Eduardo, Filipe sussurrou alguma coisa em seu ouvido. O garoto levantou a cabeça.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Seus olhos brilharam.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 você sabe dizer, Reinaldo, se esse sujeito é simples ou composto? – perguntou Eduardo, certo de que colocava o colega contra a parede.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Quero ver ele sair dessa – comentou Filipe, apertando a mão do amigo.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Muita gente ficou de orelha em pé para escutar a resposta. Márcia ainda não ensinara a classificação do sujeito. Para a maioria da turma, esse assunto não podia ser coisa fácil.</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É sujeito simples – Reinaldo respondeu, superior. – Só tem um núcleo, professora. Aliás, como eu já disse.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Todo mundo se voltou para Márcia, esperando a confirmação.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936502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3B089231-EA98-107E-8403-2C2D17C85A59}"/>
              </a:ext>
            </a:extLst>
          </p:cNvPr>
          <p:cNvSpPr txBox="1"/>
          <p:nvPr/>
        </p:nvSpPr>
        <p:spPr>
          <a:xfrm>
            <a:off x="327212" y="861940"/>
            <a:ext cx="11537575" cy="5301451"/>
          </a:xfrm>
          <a:prstGeom prst="rect">
            <a:avLst/>
          </a:prstGeom>
          <a:noFill/>
        </p:spPr>
        <p:txBody>
          <a:bodyPr wrap="square">
            <a:spAutoFit/>
          </a:bodyPr>
          <a:lstStyle/>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Muito bem, Reinaldo! – a professora estava mesmo surpresa. – Continue assim.</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essa altura, o garoto queria mesmo esbanjar.</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Aí no quadro, só tem uma oração com sujeito composto. É: </a:t>
            </a:r>
            <a:r>
              <a:rPr lang="pt-BR" sz="2350" i="1" kern="100" dirty="0">
                <a:effectLst/>
                <a:latin typeface="Arial Narrow" panose="020B0606020202030204" pitchFamily="34" charset="0"/>
                <a:ea typeface="Calibri" panose="020F0502020204030204" pitchFamily="34" charset="0"/>
                <a:cs typeface="Times New Roman" panose="02020603050405020304" pitchFamily="18" charset="0"/>
              </a:rPr>
              <a:t>Meu irmão e a prima de Maria foram ao cinema</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 Reinaldo foi em frente. – Dá licença, Márcia?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Chegou até o quadro, grifando as palavras irmão e prima.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Estas são palavras principais do sujeito, são seus núcleos.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Quando o sujeito de uma oração tem mais de um núcleo, ele é um sujeito composto. Certo, professora?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Certíssimo!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sinal tocou. A confusão da saída começou. Reinaldo largou o giz. Foi buscar o material na sua carteira. Antes parou ao lado de Valéria. Respirou fundo.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Não era má ideia um cineminha hoje à tarde... – convidou.</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Se a minha mãe deixar – a menina sorriu. – Me telefona...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2000" kern="100" dirty="0">
                <a:effectLst/>
                <a:latin typeface="Arial Narrow" panose="020B0606020202030204" pitchFamily="34" charset="0"/>
                <a:ea typeface="Calibri" panose="020F0502020204030204" pitchFamily="34" charset="0"/>
                <a:cs typeface="Times New Roman" panose="02020603050405020304" pitchFamily="18" charset="0"/>
              </a:rPr>
              <a:t>Antônio Carlos Oliveira</a:t>
            </a:r>
            <a:endParaRPr lang="pt-BR"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pt-BR" sz="1300" kern="100" dirty="0">
                <a:effectLst/>
                <a:latin typeface="Arial Narrow" panose="020B0606020202030204" pitchFamily="34" charset="0"/>
                <a:ea typeface="Calibri" panose="020F0502020204030204" pitchFamily="34" charset="0"/>
                <a:cs typeface="Times New Roman" panose="02020603050405020304" pitchFamily="18" charset="0"/>
              </a:rPr>
              <a:t>Disponível em: https://educa.lagedosnegros.com/2021/08/romance-infantojuvenil-fragmento-um-bom.html. Acesso em 28 jul. 2026. Adaptado.</a:t>
            </a:r>
            <a:endParaRPr lang="pt-BR"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9500443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54E9818-A6A1-DAA5-38E2-0F4965DE1F34}"/>
              </a:ext>
            </a:extLst>
          </p:cNvPr>
          <p:cNvSpPr txBox="1"/>
          <p:nvPr/>
        </p:nvSpPr>
        <p:spPr>
          <a:xfrm>
            <a:off x="340659" y="846145"/>
            <a:ext cx="11510682" cy="4445641"/>
          </a:xfrm>
          <a:prstGeom prst="rect">
            <a:avLst/>
          </a:prstGeom>
          <a:noFill/>
        </p:spPr>
        <p:txBody>
          <a:bodyPr wrap="square">
            <a:spAutoFit/>
          </a:bodyPr>
          <a:lstStyle/>
          <a:p>
            <a:pPr>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7.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tema do texto é</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o interesse de um estudante em ajudar o colega.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o uso correto da classificação do sujeito nas orações.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a rivalidade entre estudantes durante um campeonato.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a atitude de um estudante para chamar a atenção de sua colega.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solidFill>
                  <a:srgbClr val="FF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8. </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O texto "Um bom sujeito" tem como finalidade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ensinar as normas da Língua Portuguesa.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informar as regras para identificar o núcleo do sujeito.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defender um ponto de vista sobre o ensino de gramática.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narrar uma história envolvendo personagens adolescentes.</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93179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9C2D8D6-B545-3AAA-7F49-8F5E9A008989}"/>
              </a:ext>
            </a:extLst>
          </p:cNvPr>
          <p:cNvSpPr txBox="1"/>
          <p:nvPr/>
        </p:nvSpPr>
        <p:spPr>
          <a:xfrm>
            <a:off x="349623" y="855754"/>
            <a:ext cx="11519647" cy="2058833"/>
          </a:xfrm>
          <a:prstGeom prst="rect">
            <a:avLst/>
          </a:prstGeom>
          <a:noFill/>
        </p:spPr>
        <p:txBody>
          <a:bodyPr wrap="square">
            <a:spAutoFit/>
          </a:bodyPr>
          <a:lstStyle/>
          <a:p>
            <a:pPr>
              <a:lnSpc>
                <a:spcPct val="110000"/>
              </a:lnSpc>
            </a:pPr>
            <a:r>
              <a:rPr lang="pt-BR" sz="2350" b="1" kern="100" dirty="0">
                <a:effectLst/>
                <a:latin typeface="Arial Narrow" panose="020B0606020202030204" pitchFamily="34" charset="0"/>
                <a:ea typeface="Calibri" panose="020F0502020204030204" pitchFamily="34" charset="0"/>
                <a:cs typeface="Times New Roman" panose="02020603050405020304" pitchFamily="18" charset="0"/>
              </a:rPr>
              <a:t>9</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A expressão "Falou de </a:t>
            </a:r>
            <a:r>
              <a:rPr lang="pt-BR" sz="2350" b="1" u="sng" kern="100" dirty="0">
                <a:effectLst/>
                <a:latin typeface="Arial Narrow" panose="020B0606020202030204" pitchFamily="34" charset="0"/>
                <a:ea typeface="Calibri" panose="020F0502020204030204" pitchFamily="34" charset="0"/>
                <a:cs typeface="Times New Roman" panose="02020603050405020304" pitchFamily="18" charset="0"/>
              </a:rPr>
              <a:t>peito cheio</a:t>
            </a: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 para os colegas..." a expressão indica que Reinaldo estava</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(A) nervoso.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(B) inseguro.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(C) orgulhoso e confiante.</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350" kern="100" dirty="0">
                <a:effectLst/>
                <a:latin typeface="Arial Narrow" panose="020B0606020202030204" pitchFamily="34" charset="0"/>
                <a:ea typeface="Calibri" panose="020F0502020204030204" pitchFamily="34" charset="0"/>
                <a:cs typeface="Times New Roman" panose="02020603050405020304" pitchFamily="18" charset="0"/>
              </a:rPr>
              <a:t>(D) envergonhado e calmo.</a:t>
            </a:r>
            <a:endParaRPr lang="pt-BR" sz="23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0975875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ixaDeTexto 6">
            <a:extLst>
              <a:ext uri="{FF2B5EF4-FFF2-40B4-BE49-F238E27FC236}">
                <a16:creationId xmlns:a16="http://schemas.microsoft.com/office/drawing/2014/main" id="{216B169F-C3AB-BB77-D6E5-7B09FD8BEABF}"/>
              </a:ext>
            </a:extLst>
          </p:cNvPr>
          <p:cNvSpPr txBox="1"/>
          <p:nvPr/>
        </p:nvSpPr>
        <p:spPr>
          <a:xfrm>
            <a:off x="1617896" y="728941"/>
            <a:ext cx="10241210" cy="1193853"/>
          </a:xfrm>
          <a:prstGeom prst="rect">
            <a:avLst/>
          </a:prstGeom>
          <a:solidFill>
            <a:srgbClr val="FFFAEB"/>
          </a:solidFill>
        </p:spPr>
        <p:txBody>
          <a:bodyPr wrap="square">
            <a:spAutoFit/>
          </a:bodyPr>
          <a:lstStyle/>
          <a:p>
            <a:r>
              <a:rPr lang="pt-BR" sz="2350" b="1" dirty="0">
                <a:effectLst/>
                <a:latin typeface="Arial Narrow" panose="020B0606020202030204" pitchFamily="34" charset="0"/>
                <a:ea typeface="Calibri" panose="020F0502020204030204" pitchFamily="34" charset="0"/>
                <a:cs typeface="Times New Roman" panose="02020603050405020304" pitchFamily="18" charset="0"/>
              </a:rPr>
              <a:t>Colaboração</a:t>
            </a:r>
          </a:p>
          <a:p>
            <a:r>
              <a:rPr lang="pt-BR" sz="2350" dirty="0">
                <a:latin typeface="Arial Narrow" panose="020B0606020202030204" pitchFamily="34" charset="0"/>
              </a:rPr>
              <a:t>Prof.ª: </a:t>
            </a:r>
            <a:r>
              <a:rPr lang="pt-BR" sz="235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Crislayne</a:t>
            </a:r>
            <a:r>
              <a:rPr lang="pt-BR" sz="235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Rodrigues Meireles</a:t>
            </a:r>
            <a:endParaRPr lang="pt-BR" sz="2350" dirty="0">
              <a:latin typeface="Arial Narrow" panose="020B0606020202030204" pitchFamily="34" charset="0"/>
            </a:endParaRPr>
          </a:p>
          <a:p>
            <a:pPr>
              <a:lnSpc>
                <a:spcPct val="110000"/>
              </a:lnSpc>
              <a:spcAft>
                <a:spcPts val="800"/>
              </a:spcAft>
            </a:pPr>
            <a:r>
              <a:rPr lang="pt-BR" sz="235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Colégio Estadual Eurico Veloso do Carmo/ CRE Rio </a:t>
            </a:r>
            <a:r>
              <a:rPr lang="pt-BR" sz="2350" kern="100" dirty="0" err="1">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Verde-GO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CaixaDeTexto 8">
            <a:extLst>
              <a:ext uri="{FF2B5EF4-FFF2-40B4-BE49-F238E27FC236}">
                <a16:creationId xmlns:a16="http://schemas.microsoft.com/office/drawing/2014/main" id="{481A6F5A-FB92-E14C-37E1-7CC9B845B0AF}"/>
              </a:ext>
            </a:extLst>
          </p:cNvPr>
          <p:cNvSpPr txBox="1"/>
          <p:nvPr/>
        </p:nvSpPr>
        <p:spPr>
          <a:xfrm>
            <a:off x="332894" y="1922793"/>
            <a:ext cx="11526212" cy="1123384"/>
          </a:xfrm>
          <a:prstGeom prst="rect">
            <a:avLst/>
          </a:prstGeom>
          <a:solidFill>
            <a:srgbClr val="FFFAEB"/>
          </a:solidFill>
        </p:spPr>
        <p:txBody>
          <a:bodyPr wrap="square">
            <a:spAutoFit/>
          </a:bodyPr>
          <a:lstStyle/>
          <a:p>
            <a:r>
              <a:rPr lang="pt-BR" sz="2300"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Leia o texto.</a:t>
            </a:r>
            <a:r>
              <a:rPr lang="pt-BR" sz="2300" b="1" kern="100"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endParaRPr lang="pt-BR" sz="2300" kern="100" dirty="0">
              <a:effectLst/>
              <a:latin typeface="Arial Narrow" panose="020B0606020202030204" pitchFamily="34" charset="0"/>
              <a:ea typeface="Aptos" panose="020B0004020202020204" pitchFamily="34" charset="0"/>
              <a:cs typeface="Times New Roman" panose="02020603050405020304" pitchFamily="18" charset="0"/>
            </a:endParaRPr>
          </a:p>
          <a:p>
            <a:pPr algn="ctr"/>
            <a:r>
              <a:rPr lang="pt-BR" sz="2300" b="1" i="0" u="none" strike="noStrike" baseline="0" dirty="0">
                <a:latin typeface="Arial Narrow" panose="020B0606020202030204" pitchFamily="34" charset="0"/>
              </a:rPr>
              <a:t>A Bola</a:t>
            </a:r>
          </a:p>
          <a:p>
            <a:pPr algn="r"/>
            <a:r>
              <a:rPr lang="pt-BR" sz="2000" b="0" i="0" u="none" strike="noStrike" baseline="0" dirty="0">
                <a:latin typeface="Arial Narrow" panose="020B0606020202030204" pitchFamily="34" charset="0"/>
              </a:rPr>
              <a:t>Luís Fernando Verissimo</a:t>
            </a:r>
            <a:endParaRPr lang="pt-BR" sz="2000" kern="100" dirty="0">
              <a:effectLst/>
              <a:latin typeface="Arial Narrow" panose="020B0606020202030204" pitchFamily="34" charset="0"/>
              <a:ea typeface="Aptos" panose="020B0004020202020204" pitchFamily="34" charset="0"/>
              <a:cs typeface="Times New Roman" panose="02020603050405020304" pitchFamily="18" charset="0"/>
            </a:endParaRPr>
          </a:p>
        </p:txBody>
      </p:sp>
      <p:sp>
        <p:nvSpPr>
          <p:cNvPr id="11" name="CaixaDeTexto 10">
            <a:extLst>
              <a:ext uri="{FF2B5EF4-FFF2-40B4-BE49-F238E27FC236}">
                <a16:creationId xmlns:a16="http://schemas.microsoft.com/office/drawing/2014/main" id="{7019B254-EC2B-99B0-0C90-55B63EFB9A00}"/>
              </a:ext>
            </a:extLst>
          </p:cNvPr>
          <p:cNvSpPr txBox="1"/>
          <p:nvPr/>
        </p:nvSpPr>
        <p:spPr>
          <a:xfrm>
            <a:off x="353714" y="3046177"/>
            <a:ext cx="11473276" cy="3708708"/>
          </a:xfrm>
          <a:prstGeom prst="rect">
            <a:avLst/>
          </a:prstGeom>
          <a:solidFill>
            <a:srgbClr val="FFFAEB"/>
          </a:solidFill>
        </p:spPr>
        <p:txBody>
          <a:bodyPr wrap="square">
            <a:spAutoFit/>
          </a:bodyPr>
          <a:lstStyle/>
          <a:p>
            <a:pPr indent="538163" algn="l"/>
            <a:r>
              <a:rPr lang="pt-BR" sz="2350" b="0" i="0" u="none" strike="noStrike" baseline="0" dirty="0">
                <a:latin typeface="Arial Narrow" panose="020B0606020202030204" pitchFamily="34" charset="0"/>
              </a:rPr>
              <a:t>O pai deu uma bola de presente ao filho. Lembrando o prazer que sentira ao ganhar a sua primeira bola do pai.</a:t>
            </a:r>
          </a:p>
          <a:p>
            <a:pPr indent="538163" algn="l"/>
            <a:r>
              <a:rPr lang="pt-BR" sz="2350" b="0" i="0" u="none" strike="noStrike" baseline="0" dirty="0">
                <a:latin typeface="Arial Narrow" panose="020B0606020202030204" pitchFamily="34" charset="0"/>
              </a:rPr>
              <a:t>[...]</a:t>
            </a:r>
          </a:p>
          <a:p>
            <a:pPr indent="538163" algn="l"/>
            <a:r>
              <a:rPr lang="pt-BR" sz="2350" b="0" i="0" u="none" strike="noStrike" baseline="0" dirty="0">
                <a:latin typeface="Arial Narrow" panose="020B0606020202030204" pitchFamily="34" charset="0"/>
              </a:rPr>
              <a:t>O garoto agradeceu, desembrulhou a bola e </a:t>
            </a:r>
            <a:r>
              <a:rPr lang="pt-BR" sz="2300" b="0" i="0" u="none" strike="noStrike" baseline="0" dirty="0">
                <a:latin typeface="Arial Narrow" panose="020B0606020202030204" pitchFamily="34" charset="0"/>
              </a:rPr>
              <a:t>disse</a:t>
            </a:r>
            <a:r>
              <a:rPr lang="pt-BR" sz="2350" b="0" i="0" u="none" strike="noStrike" baseline="0" dirty="0">
                <a:latin typeface="Arial Narrow" panose="020B0606020202030204" pitchFamily="34" charset="0"/>
              </a:rPr>
              <a:t> “Legal!”.</a:t>
            </a:r>
          </a:p>
          <a:p>
            <a:pPr indent="538163" algn="l"/>
            <a:r>
              <a:rPr lang="pt-BR" sz="2350" b="0" i="0" u="none" strike="noStrike" baseline="0" dirty="0">
                <a:latin typeface="Arial Narrow" panose="020B0606020202030204" pitchFamily="34" charset="0"/>
              </a:rPr>
              <a:t>[...]</a:t>
            </a:r>
          </a:p>
          <a:p>
            <a:pPr indent="538163" algn="l"/>
            <a:r>
              <a:rPr lang="pt-BR" sz="2350" b="0" i="0" u="none" strike="noStrike" baseline="0" dirty="0">
                <a:latin typeface="Arial Narrow" panose="020B0606020202030204" pitchFamily="34" charset="0"/>
              </a:rPr>
              <a:t>Depois começou a girar a bola, à procura de alguma coisa. — Como é que liga? — perguntou. — Como, como é que liga? Não se liga. [...]</a:t>
            </a:r>
          </a:p>
          <a:p>
            <a:pPr indent="538163" algn="l"/>
            <a:r>
              <a:rPr lang="pt-BR" sz="2350" b="0" i="0" u="none" strike="noStrike" baseline="0" dirty="0">
                <a:latin typeface="Arial Narrow" panose="020B0606020202030204" pitchFamily="34" charset="0"/>
              </a:rPr>
              <a:t>— O que é que ela faz?</a:t>
            </a:r>
          </a:p>
          <a:p>
            <a:pPr indent="538163"/>
            <a:r>
              <a:rPr lang="pt-BR" sz="2350" b="0" i="0" u="none" strike="noStrike" baseline="0" dirty="0">
                <a:latin typeface="Arial Narrow" panose="020B0606020202030204" pitchFamily="34" charset="0"/>
              </a:rPr>
              <a:t>— Ela não faz nada. Você é que faz coisas com ela.</a:t>
            </a:r>
          </a:p>
          <a:p>
            <a:pPr indent="538163"/>
            <a:r>
              <a:rPr lang="pt-BR" sz="2350" dirty="0">
                <a:latin typeface="Arial Narrow" panose="020B0606020202030204" pitchFamily="34" charset="0"/>
              </a:rPr>
              <a:t>[...]</a:t>
            </a:r>
            <a:endParaRPr lang="pt-BR" sz="2350" b="0" i="0" u="none" strike="noStrike" baseline="0" dirty="0">
              <a:latin typeface="Arial Narrow" panose="020B0606020202030204" pitchFamily="34" charset="0"/>
            </a:endParaRPr>
          </a:p>
        </p:txBody>
      </p:sp>
      <p:pic>
        <p:nvPicPr>
          <p:cNvPr id="3" name="Imagem 2" descr="Ícone&#10;&#10;O conteúdo gerado por IA pode estar incorreto.">
            <a:extLst>
              <a:ext uri="{FF2B5EF4-FFF2-40B4-BE49-F238E27FC236}">
                <a16:creationId xmlns:a16="http://schemas.microsoft.com/office/drawing/2014/main" id="{1BAD4249-F2EF-BAD9-E607-35CBE5589BE2}"/>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rcRect l="6504" t="4220" b="-1"/>
          <a:stretch>
            <a:fillRect/>
          </a:stretch>
        </p:blipFill>
        <p:spPr bwMode="auto">
          <a:xfrm>
            <a:off x="353714" y="728941"/>
            <a:ext cx="1209035" cy="11938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14071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7019B254-EC2B-99B0-0C90-55B63EFB9A00}"/>
              </a:ext>
            </a:extLst>
          </p:cNvPr>
          <p:cNvSpPr txBox="1"/>
          <p:nvPr/>
        </p:nvSpPr>
        <p:spPr>
          <a:xfrm>
            <a:off x="327212" y="904919"/>
            <a:ext cx="11537576" cy="5524589"/>
          </a:xfrm>
          <a:prstGeom prst="rect">
            <a:avLst/>
          </a:prstGeom>
          <a:solidFill>
            <a:srgbClr val="FFFAEB"/>
          </a:solidFill>
        </p:spPr>
        <p:txBody>
          <a:bodyPr wrap="square">
            <a:spAutoFit/>
          </a:bodyPr>
          <a:lstStyle/>
          <a:p>
            <a:pPr indent="538163" algn="just"/>
            <a:r>
              <a:rPr lang="pt-BR" sz="2300" b="0" i="0" u="none" strike="noStrike" baseline="0" dirty="0">
                <a:latin typeface="Arial Narrow" panose="020B0606020202030204" pitchFamily="34" charset="0"/>
              </a:rPr>
              <a:t>O garoto agradeceu, disse “Legal” de novo, e dali a pouco o pai o encontrou na frente da tevê, com a bola nova do lado, manejando os controles de um videogame.</a:t>
            </a:r>
          </a:p>
          <a:p>
            <a:pPr indent="538163" algn="just"/>
            <a:r>
              <a:rPr lang="pt-BR" sz="2300" b="0" i="0" u="none" strike="noStrike" baseline="0" dirty="0">
                <a:latin typeface="Arial Narrow" panose="020B0606020202030204" pitchFamily="34" charset="0"/>
              </a:rPr>
              <a:t>O pai pegou a bola nova e ensaiou algumas embaixadas.</a:t>
            </a:r>
          </a:p>
          <a:p>
            <a:pPr indent="538163" algn="just"/>
            <a:r>
              <a:rPr lang="pt-BR" sz="2300" b="0" i="0" u="none" strike="noStrike" baseline="0" dirty="0">
                <a:latin typeface="Arial Narrow" panose="020B0606020202030204" pitchFamily="34" charset="0"/>
              </a:rPr>
              <a:t>[...]</a:t>
            </a:r>
          </a:p>
          <a:p>
            <a:pPr indent="538163" algn="just"/>
            <a:r>
              <a:rPr lang="pt-BR" sz="2300" b="0" i="0" u="none" strike="noStrike" baseline="0" dirty="0">
                <a:latin typeface="Arial Narrow" panose="020B0606020202030204" pitchFamily="34" charset="0"/>
              </a:rPr>
              <a:t>— Filho, olha.</a:t>
            </a:r>
          </a:p>
          <a:p>
            <a:pPr indent="538163" algn="just"/>
            <a:r>
              <a:rPr lang="pt-BR" sz="2300" b="0" i="0" u="none" strike="noStrike" baseline="0" dirty="0">
                <a:latin typeface="Arial Narrow" panose="020B0606020202030204" pitchFamily="34" charset="0"/>
              </a:rPr>
              <a:t>O garoto disse “Legal”, mas não desviou os olhos da tela.</a:t>
            </a:r>
          </a:p>
          <a:p>
            <a:pPr indent="538163" algn="just"/>
            <a:r>
              <a:rPr lang="pt-BR" sz="2300" b="0" i="0" u="none" strike="noStrike" baseline="0" dirty="0">
                <a:latin typeface="Arial Narrow" panose="020B0606020202030204" pitchFamily="34" charset="0"/>
              </a:rPr>
              <a:t>[...]</a:t>
            </a:r>
          </a:p>
          <a:p>
            <a:pPr algn="r"/>
            <a:r>
              <a:rPr lang="pt-BR" sz="1300" b="0" i="0" u="none" strike="noStrike" baseline="0" dirty="0">
                <a:latin typeface="Arial Narrow" panose="020B0606020202030204" pitchFamily="34" charset="0"/>
              </a:rPr>
              <a:t>Disponível </a:t>
            </a:r>
            <a:r>
              <a:rPr lang="pt-BR" sz="1300" b="0" i="0" u="none" strike="noStrike" baseline="0" dirty="0" err="1">
                <a:latin typeface="Arial Narrow" panose="020B0606020202030204" pitchFamily="34" charset="0"/>
              </a:rPr>
              <a:t>em:https</a:t>
            </a:r>
            <a:r>
              <a:rPr lang="pt-BR" sz="1300" b="0" i="0" u="none" strike="noStrike" baseline="0" dirty="0">
                <a:latin typeface="Arial Narrow" panose="020B0606020202030204" pitchFamily="34" charset="0"/>
              </a:rPr>
              <a:t>://www.professoracarol.org/HOTPOTATOES/cronica-aBola-interpretacao.htm. Acesso em 13 ago. 2025.</a:t>
            </a:r>
          </a:p>
          <a:p>
            <a:pPr algn="just"/>
            <a:endParaRPr lang="pt-BR" dirty="0">
              <a:effectLst/>
              <a:latin typeface="Arial Narrow" panose="020B0606020202030204" pitchFamily="34" charset="0"/>
              <a:ea typeface="Times New Roman" panose="02020603050405020304" pitchFamily="18" charset="0"/>
            </a:endParaRPr>
          </a:p>
          <a:p>
            <a:pPr algn="just"/>
            <a:r>
              <a:rPr lang="pt-BR" sz="2300" b="1" kern="100" spc="-2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10</a:t>
            </a:r>
            <a:r>
              <a:rPr lang="pt-BR" sz="2300" kern="100" spc="-25" dirty="0">
                <a:solidFill>
                  <a:srgbClr val="000000"/>
                </a:solidFill>
                <a:effectLst/>
                <a:latin typeface="Arial Narrow" panose="020B0606020202030204" pitchFamily="34" charset="0"/>
                <a:ea typeface="Aptos" panose="020B0004020202020204" pitchFamily="34" charset="0"/>
                <a:cs typeface="Times New Roman" panose="02020603050405020304" pitchFamily="18" charset="0"/>
              </a:rPr>
              <a:t>. </a:t>
            </a:r>
            <a:r>
              <a:rPr lang="pt-BR" sz="2300" b="0" i="0" u="none" strike="noStrike" baseline="0" dirty="0">
                <a:latin typeface="Arial Narrow" panose="020B0606020202030204" pitchFamily="34" charset="0"/>
              </a:rPr>
              <a:t>A crônica argumentativa aborda situações do cotidiano e, a partir delas, apresenta um ponto de vista sobre comportamentos, costumes ou questões da sociedade. Na crônica “A Bola”, Luís Fernando Verissimo apresenta uma situação entre pai e filho. Considerando o contexto do texto, sua finalidade é</a:t>
            </a:r>
          </a:p>
          <a:p>
            <a:pPr algn="just"/>
            <a:r>
              <a:rPr lang="pt-BR" sz="2300" b="0" i="0" u="none" strike="noStrike" baseline="0" dirty="0">
                <a:latin typeface="Arial Narrow" panose="020B0606020202030204" pitchFamily="34" charset="0"/>
              </a:rPr>
              <a:t>(A) descrever as habilidades desenvolvidas pelas crianças em brincadeiras de diferentes épocas.</a:t>
            </a:r>
          </a:p>
          <a:p>
            <a:pPr algn="just"/>
            <a:r>
              <a:rPr lang="pt-BR" sz="2300" b="0" i="0" u="none" strike="noStrike" baseline="0" dirty="0">
                <a:latin typeface="Arial Narrow" panose="020B0606020202030204" pitchFamily="34" charset="0"/>
              </a:rPr>
              <a:t>(B) refletir sobre as mudanças nos hábitos de lazer das novas gerações diante das tecnologias.</a:t>
            </a:r>
          </a:p>
          <a:p>
            <a:pPr algn="just"/>
            <a:r>
              <a:rPr lang="pt-BR" sz="2300" b="0" i="0" u="none" strike="noStrike" baseline="0" dirty="0">
                <a:latin typeface="Arial Narrow" panose="020B0606020202030204" pitchFamily="34" charset="0"/>
              </a:rPr>
              <a:t>(C) explicar as diferenças de funcionamento entre brinquedos tradicionais e jogos eletrônicos.</a:t>
            </a:r>
          </a:p>
          <a:p>
            <a:pPr algn="just"/>
            <a:r>
              <a:rPr lang="pt-BR" sz="2300" b="0" i="0" u="none" strike="noStrike" baseline="0" dirty="0">
                <a:latin typeface="Arial Narrow" panose="020B0606020202030204" pitchFamily="34" charset="0"/>
              </a:rPr>
              <a:t>(D) defender a substituição dos jogos eletrônicos por brincadeiras que envolvam atividades físicas.</a:t>
            </a:r>
            <a:endParaRPr lang="pt-BR" sz="2300" dirty="0">
              <a:solidFill>
                <a:srgbClr val="000000"/>
              </a:solidFill>
              <a:latin typeface="Arial Narrow" panose="020B0606020202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3092603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Fundo preto com letras brancas&#10;&#10;O conteúdo gerado por IA pode estar incorreto.">
            <a:extLst>
              <a:ext uri="{FF2B5EF4-FFF2-40B4-BE49-F238E27FC236}">
                <a16:creationId xmlns:a16="http://schemas.microsoft.com/office/drawing/2014/main" id="{E6720FD5-EC85-BC16-B307-0A56D9D88CE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76" t="9806" r="13475" b="9494"/>
          <a:stretch>
            <a:fillRect/>
          </a:stretch>
        </p:blipFill>
        <p:spPr bwMode="auto">
          <a:xfrm>
            <a:off x="344033" y="694696"/>
            <a:ext cx="4417136" cy="1523611"/>
          </a:xfrm>
          <a:prstGeom prst="rect">
            <a:avLst/>
          </a:prstGeom>
          <a:noFill/>
          <a:ln>
            <a:noFill/>
          </a:ln>
          <a:extLst>
            <a:ext uri="{53640926-AAD7-44D8-BBD7-CCE9431645EC}">
              <a14:shadowObscured xmlns:a14="http://schemas.microsoft.com/office/drawing/2010/main"/>
            </a:ext>
          </a:extLst>
        </p:spPr>
      </p:pic>
      <p:sp>
        <p:nvSpPr>
          <p:cNvPr id="5" name="CaixaDeTexto 4">
            <a:extLst>
              <a:ext uri="{FF2B5EF4-FFF2-40B4-BE49-F238E27FC236}">
                <a16:creationId xmlns:a16="http://schemas.microsoft.com/office/drawing/2014/main" id="{008676AA-D873-1FE9-53D4-5FC5717B3663}"/>
              </a:ext>
            </a:extLst>
          </p:cNvPr>
          <p:cNvSpPr txBox="1"/>
          <p:nvPr/>
        </p:nvSpPr>
        <p:spPr>
          <a:xfrm>
            <a:off x="344033" y="2351798"/>
            <a:ext cx="11524506" cy="453970"/>
          </a:xfrm>
          <a:prstGeom prst="rect">
            <a:avLst/>
          </a:prstGeom>
          <a:noFill/>
        </p:spPr>
        <p:txBody>
          <a:bodyPr wrap="square">
            <a:spAutoFit/>
          </a:bodyPr>
          <a:lstStyle/>
          <a:p>
            <a:pPr>
              <a:buNone/>
            </a:pPr>
            <a:r>
              <a:rPr lang="pt-BR" sz="2350" kern="0" dirty="0">
                <a:effectLst/>
                <a:latin typeface="Arial Narrow" panose="020B0606020202030204" pitchFamily="34" charset="0"/>
                <a:ea typeface="Aptos" panose="020B0004020202020204" pitchFamily="34" charset="0"/>
                <a:cs typeface="Times New Roman" panose="02020603050405020304" pitchFamily="18" charset="0"/>
              </a:rPr>
              <a:t>Leia o texto abaixo.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4" name="Tabela 3">
            <a:extLst>
              <a:ext uri="{FF2B5EF4-FFF2-40B4-BE49-F238E27FC236}">
                <a16:creationId xmlns:a16="http://schemas.microsoft.com/office/drawing/2014/main" id="{63DAB0D5-865F-8607-6BDA-FF0A9E4B9077}"/>
              </a:ext>
            </a:extLst>
          </p:cNvPr>
          <p:cNvGraphicFramePr>
            <a:graphicFrameLocks noGrp="1"/>
          </p:cNvGraphicFramePr>
          <p:nvPr>
            <p:extLst>
              <p:ext uri="{D42A27DB-BD31-4B8C-83A1-F6EECF244321}">
                <p14:modId xmlns:p14="http://schemas.microsoft.com/office/powerpoint/2010/main" val="3570798449"/>
              </p:ext>
            </p:extLst>
          </p:nvPr>
        </p:nvGraphicFramePr>
        <p:xfrm>
          <a:off x="344033" y="2939259"/>
          <a:ext cx="11524506" cy="3223260"/>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2401274329"/>
                    </a:ext>
                  </a:extLst>
                </a:gridCol>
              </a:tblGrid>
              <a:tr h="2921516">
                <a:tc>
                  <a:txBody>
                    <a:bodyPr/>
                    <a:lstStyle/>
                    <a:p>
                      <a:pPr algn="ctr"/>
                      <a:r>
                        <a:rPr lang="pt-BR" sz="2350" b="1" kern="1200" dirty="0">
                          <a:solidFill>
                            <a:schemeClr val="tx1"/>
                          </a:solidFill>
                          <a:effectLst/>
                          <a:latin typeface="Arial Narrow" panose="020B0606020202030204" pitchFamily="34" charset="0"/>
                          <a:ea typeface="+mn-ea"/>
                          <a:cs typeface="+mn-cs"/>
                        </a:rPr>
                        <a:t>De celulares, computadores e selfies</a:t>
                      </a:r>
                    </a:p>
                    <a:p>
                      <a:pPr marL="0" indent="538163" algn="just"/>
                      <a:r>
                        <a:rPr lang="pt-BR" sz="2350" b="0" kern="1200" dirty="0">
                          <a:solidFill>
                            <a:schemeClr val="tx1"/>
                          </a:solidFill>
                          <a:effectLst/>
                          <a:latin typeface="Arial Narrow" panose="020B0606020202030204" pitchFamily="34" charset="0"/>
                          <a:ea typeface="+mn-ea"/>
                          <a:cs typeface="+mn-cs"/>
                        </a:rPr>
                        <a:t>Jamais tirei uma selfie em minha já longa vida. Se tanto, minha filha tirou selfies de nós três juntos, ela, eu e meu neto. </a:t>
                      </a:r>
                    </a:p>
                    <a:p>
                      <a:pPr marL="0" marR="0" lvl="0" indent="538163" algn="just" defTabSz="914400" rtl="0" eaLnBrk="1" fontAlgn="auto" latinLnBrk="0" hangingPunct="1">
                        <a:lnSpc>
                          <a:spcPct val="100000"/>
                        </a:lnSpc>
                        <a:spcBef>
                          <a:spcPts val="0"/>
                        </a:spcBef>
                        <a:spcAft>
                          <a:spcPts val="0"/>
                        </a:spcAft>
                        <a:buClrTx/>
                        <a:buSzTx/>
                        <a:buFontTx/>
                        <a:buNone/>
                        <a:tabLst/>
                        <a:defRPr/>
                      </a:pPr>
                      <a:r>
                        <a:rPr lang="pt-BR" sz="2350" b="0" kern="1200" dirty="0">
                          <a:solidFill>
                            <a:schemeClr val="tx1"/>
                          </a:solidFill>
                          <a:effectLst/>
                          <a:latin typeface="Arial Narrow" panose="020B0606020202030204" pitchFamily="34" charset="0"/>
                          <a:ea typeface="+mn-ea"/>
                          <a:cs typeface="+mn-cs"/>
                        </a:rPr>
                        <a:t>[...] Selfies não se tiram para conservar um momento significativo. Se tiram para postar. É uma espécie de constante campanha publicitária individual. O resultado dessas campanhas que não custam nada é, na maioria das vezes, igual ao seu custo. Que diferença dos álbuns de fotografias dos nossos avós, que se abriam com reverência, como se se despejasse no colo a riqueza de uma cornucópia. A riqueza era a visualização do passado. Depois vieram os filmetes domésticos, e os álbuns dos avós não foram mais abertos com a devida reverência.</a:t>
                      </a:r>
                    </a:p>
                  </a:txBody>
                  <a:tcPr marL="62045" marR="6204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094664"/>
                  </a:ext>
                </a:extLst>
              </a:tr>
            </a:tbl>
          </a:graphicData>
        </a:graphic>
      </p:graphicFrame>
    </p:spTree>
    <p:extLst>
      <p:ext uri="{BB962C8B-B14F-4D97-AF65-F5344CB8AC3E}">
        <p14:creationId xmlns:p14="http://schemas.microsoft.com/office/powerpoint/2010/main" val="394194306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a 3">
            <a:extLst>
              <a:ext uri="{FF2B5EF4-FFF2-40B4-BE49-F238E27FC236}">
                <a16:creationId xmlns:a16="http://schemas.microsoft.com/office/drawing/2014/main" id="{63DAB0D5-865F-8607-6BDA-FF0A9E4B9077}"/>
              </a:ext>
            </a:extLst>
          </p:cNvPr>
          <p:cNvGraphicFramePr>
            <a:graphicFrameLocks noGrp="1"/>
          </p:cNvGraphicFramePr>
          <p:nvPr>
            <p:extLst>
              <p:ext uri="{D42A27DB-BD31-4B8C-83A1-F6EECF244321}">
                <p14:modId xmlns:p14="http://schemas.microsoft.com/office/powerpoint/2010/main" val="3143717454"/>
              </p:ext>
            </p:extLst>
          </p:nvPr>
        </p:nvGraphicFramePr>
        <p:xfrm>
          <a:off x="333747" y="897448"/>
          <a:ext cx="11524506" cy="3939540"/>
        </p:xfrm>
        <a:graphic>
          <a:graphicData uri="http://schemas.openxmlformats.org/drawingml/2006/table">
            <a:tbl>
              <a:tblPr firstRow="1" firstCol="1" bandRow="1">
                <a:tableStyleId>{5C22544A-7EE6-4342-B048-85BDC9FD1C3A}</a:tableStyleId>
              </a:tblPr>
              <a:tblGrid>
                <a:gridCol w="11524506">
                  <a:extLst>
                    <a:ext uri="{9D8B030D-6E8A-4147-A177-3AD203B41FA5}">
                      <a16:colId xmlns:a16="http://schemas.microsoft.com/office/drawing/2014/main" val="2401274329"/>
                    </a:ext>
                  </a:extLst>
                </a:gridCol>
              </a:tblGrid>
              <a:tr h="2921516">
                <a:tc>
                  <a:txBody>
                    <a:bodyPr/>
                    <a:lstStyle/>
                    <a:p>
                      <a:pPr marL="0" indent="538163" algn="just"/>
                      <a:r>
                        <a:rPr lang="pt-BR" sz="2350" b="0" kern="1200" dirty="0">
                          <a:solidFill>
                            <a:schemeClr val="tx1"/>
                          </a:solidFill>
                          <a:effectLst/>
                          <a:latin typeface="Arial Narrow" panose="020B0606020202030204" pitchFamily="34" charset="0"/>
                          <a:ea typeface="+mn-ea"/>
                          <a:cs typeface="+mn-cs"/>
                        </a:rPr>
                        <a:t>Muito tempo depois chegaram ao planeta Terra os celulares. Hoje vejo pessoa no elevador digitando mensagens, vejo pessoas correndo e falando no viva-voz, vejo pessoas parando na calçada para atender o telefone. </a:t>
                      </a:r>
                    </a:p>
                    <a:p>
                      <a:pPr marL="0" indent="538163" algn="just"/>
                      <a:r>
                        <a:rPr lang="pt-BR" sz="2350" b="0" kern="1200" dirty="0">
                          <a:solidFill>
                            <a:schemeClr val="tx1"/>
                          </a:solidFill>
                          <a:effectLst/>
                          <a:latin typeface="Arial Narrow" panose="020B0606020202030204" pitchFamily="34" charset="0"/>
                          <a:ea typeface="+mn-ea"/>
                          <a:cs typeface="+mn-cs"/>
                        </a:rPr>
                        <a:t>Meu grande amigo, o escritor Bartolomeu Campos de Queirós dizia que estávamos nos esquecendo da “grandeza ok,…das coisas simples” e tinha razão. O celular não faz parte das coisas simples. Tornou-se indispensável, mas não tem grandeza. Bem antes do celular chegaram os computadores. Lembro que quando eu comecei a trabalhar no Jornal [...], no começo dos anos 60, ainda se usavam máquinas [...] enormes. </a:t>
                      </a:r>
                    </a:p>
                    <a:p>
                      <a:pPr marL="0" indent="538163" algn="just"/>
                      <a:r>
                        <a:rPr lang="pt-BR" sz="2350" b="0" kern="1200" dirty="0">
                          <a:solidFill>
                            <a:schemeClr val="tx1"/>
                          </a:solidFill>
                          <a:effectLst/>
                          <a:latin typeface="Arial Narrow" panose="020B0606020202030204" pitchFamily="34" charset="0"/>
                          <a:ea typeface="+mn-ea"/>
                          <a:cs typeface="+mn-cs"/>
                        </a:rPr>
                        <a:t>Contemporaneamente trabalhava na revista [...] que divulgava os computadores, grandes como armários, que eram vendidos só para empresas. Demoraria muito a sermos apresentados aos computadores individuais. Mas quando fomos, não houve mais possibilidade de retorno. </a:t>
                      </a:r>
                      <a:endParaRPr lang="pt-BR" sz="23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2045" marR="62045"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06094664"/>
                  </a:ext>
                </a:extLst>
              </a:tr>
            </a:tbl>
          </a:graphicData>
        </a:graphic>
      </p:graphicFrame>
      <p:sp>
        <p:nvSpPr>
          <p:cNvPr id="6" name="CaixaDeTexto 5">
            <a:extLst>
              <a:ext uri="{FF2B5EF4-FFF2-40B4-BE49-F238E27FC236}">
                <a16:creationId xmlns:a16="http://schemas.microsoft.com/office/drawing/2014/main" id="{24652DFF-DB19-C179-9927-908863809E37}"/>
              </a:ext>
            </a:extLst>
          </p:cNvPr>
          <p:cNvSpPr txBox="1"/>
          <p:nvPr/>
        </p:nvSpPr>
        <p:spPr>
          <a:xfrm>
            <a:off x="333747" y="5195128"/>
            <a:ext cx="11524506" cy="584775"/>
          </a:xfrm>
          <a:prstGeom prst="rect">
            <a:avLst/>
          </a:prstGeom>
          <a:noFill/>
        </p:spPr>
        <p:txBody>
          <a:bodyPr wrap="square">
            <a:spAutoFit/>
          </a:bodyPr>
          <a:lstStyle/>
          <a:p>
            <a:pPr algn="r"/>
            <a:r>
              <a:rPr lang="pt-BR" sz="1600" kern="100" dirty="0">
                <a:effectLst/>
                <a:latin typeface="Arial Narrow" panose="020B0606020202030204" pitchFamily="34" charset="0"/>
                <a:ea typeface="Calibri" panose="020F0502020204030204" pitchFamily="34" charset="0"/>
                <a:cs typeface="Times New Roman" panose="02020603050405020304" pitchFamily="18" charset="0"/>
              </a:rPr>
              <a:t>COLASANTI, Marina. De celulares, computadores e selfies. Marina Colasanti, 2022. Disponível em: https://meulink.fit/EuVYDDoeiWrhehp.Acesso em: 28 fev.2022. Fragmento. (P00052578_SUP) </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8805415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05FC1F1B-FE0E-7690-2F04-7D554595A39A}"/>
              </a:ext>
            </a:extLst>
          </p:cNvPr>
          <p:cNvSpPr txBox="1"/>
          <p:nvPr/>
        </p:nvSpPr>
        <p:spPr>
          <a:xfrm>
            <a:off x="331694" y="1082994"/>
            <a:ext cx="11528612" cy="4154984"/>
          </a:xfrm>
          <a:prstGeom prst="rect">
            <a:avLst/>
          </a:prstGeom>
          <a:noFill/>
        </p:spPr>
        <p:txBody>
          <a:bodyPr wrap="square">
            <a:spAutoFit/>
          </a:bodyPr>
          <a:lstStyle/>
          <a:p>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Item 1.</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 (P00052578) Entende-se desse texto que a narradora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acha importante as pessoas lerem obras produzidas por escritores famosos.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evita ir a restaurantes em que são feitas postagens na internet.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pensa que os bons momentos são pouco aproveitados devido ao uso de tecnologias.</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sente saudade de trabalhar na edição de um jornal.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solidFill>
                  <a:srgbClr val="EE0000"/>
                </a:solidFill>
                <a:effectLst/>
                <a:latin typeface="Arial Narrow" panose="020B0606020202030204" pitchFamily="34" charset="0"/>
                <a:ea typeface="Calibri" panose="020F0502020204030204" pitchFamily="34" charset="0"/>
                <a:cs typeface="Times New Roman" panose="02020603050405020304" pitchFamily="18" charset="0"/>
              </a:rPr>
              <a:t>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b="1" kern="100" dirty="0">
                <a:effectLst/>
                <a:latin typeface="Arial Narrow" panose="020B0606020202030204" pitchFamily="34" charset="0"/>
                <a:ea typeface="Calibri" panose="020F0502020204030204" pitchFamily="34" charset="0"/>
                <a:cs typeface="Times New Roman" panose="02020603050405020304" pitchFamily="18" charset="0"/>
              </a:rPr>
              <a:t>Item 2. </a:t>
            </a:r>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(P00052579) Nesse texto, no quarto parágrafo, as aspas foram utilizadas para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(A) acrescentar uma informação.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(B) apresentar uma gíria popular.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(C) assinalar a fala de uma pessoa.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pt-BR" sz="2400" kern="100" dirty="0">
                <a:effectLst/>
                <a:latin typeface="Arial Narrow" panose="020B0606020202030204" pitchFamily="34" charset="0"/>
                <a:ea typeface="Calibri" panose="020F0502020204030204" pitchFamily="34" charset="0"/>
                <a:cs typeface="Times New Roman" panose="02020603050405020304" pitchFamily="18" charset="0"/>
              </a:rPr>
              <a:t>(D) destacar uma mudança de assunto.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1352192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6E479A90-88F9-0A87-B4A1-477E58837831}"/>
              </a:ext>
            </a:extLst>
          </p:cNvPr>
          <p:cNvSpPr txBox="1"/>
          <p:nvPr/>
        </p:nvSpPr>
        <p:spPr>
          <a:xfrm>
            <a:off x="349624" y="641353"/>
            <a:ext cx="11510682" cy="453970"/>
          </a:xfrm>
          <a:prstGeom prst="rect">
            <a:avLst/>
          </a:prstGeom>
          <a:noFill/>
        </p:spPr>
        <p:txBody>
          <a:bodyPr wrap="square">
            <a:spAutoFit/>
          </a:bodyPr>
          <a:lstStyle/>
          <a:p>
            <a:r>
              <a:rPr lang="pt-BR" sz="2350" kern="100" dirty="0">
                <a:effectLst/>
                <a:latin typeface="Arial Narrow" panose="020B0606020202030204" pitchFamily="34" charset="0"/>
                <a:ea typeface="Aptos" panose="020B0004020202020204" pitchFamily="34" charset="0"/>
                <a:cs typeface="Times New Roman" panose="02020603050405020304" pitchFamily="18" charset="0"/>
              </a:rPr>
              <a:t>Leia o texto abaixo.</a:t>
            </a:r>
            <a:endParaRPr lang="pt-BR" sz="2350" kern="100" dirty="0">
              <a:effectLst/>
              <a:latin typeface="Aptos" panose="020B0004020202020204" pitchFamily="34" charset="0"/>
              <a:ea typeface="Aptos" panose="020B0004020202020204" pitchFamily="34" charset="0"/>
              <a:cs typeface="Times New Roman" panose="02020603050405020304" pitchFamily="18" charset="0"/>
            </a:endParaRPr>
          </a:p>
        </p:txBody>
      </p:sp>
      <p:graphicFrame>
        <p:nvGraphicFramePr>
          <p:cNvPr id="5" name="Tabela 4">
            <a:extLst>
              <a:ext uri="{FF2B5EF4-FFF2-40B4-BE49-F238E27FC236}">
                <a16:creationId xmlns:a16="http://schemas.microsoft.com/office/drawing/2014/main" id="{9A524A5F-950B-6A63-B21A-1E4080087A32}"/>
              </a:ext>
            </a:extLst>
          </p:cNvPr>
          <p:cNvGraphicFramePr>
            <a:graphicFrameLocks noGrp="1"/>
          </p:cNvGraphicFramePr>
          <p:nvPr>
            <p:extLst>
              <p:ext uri="{D42A27DB-BD31-4B8C-83A1-F6EECF244321}">
                <p14:modId xmlns:p14="http://schemas.microsoft.com/office/powerpoint/2010/main" val="1661735343"/>
              </p:ext>
            </p:extLst>
          </p:nvPr>
        </p:nvGraphicFramePr>
        <p:xfrm>
          <a:off x="340659" y="1402266"/>
          <a:ext cx="11510682" cy="5013960"/>
        </p:xfrm>
        <a:graphic>
          <a:graphicData uri="http://schemas.openxmlformats.org/drawingml/2006/table">
            <a:tbl>
              <a:tblPr firstRow="1" firstCol="1" bandRow="1">
                <a:tableStyleId>{5C22544A-7EE6-4342-B048-85BDC9FD1C3A}</a:tableStyleId>
              </a:tblPr>
              <a:tblGrid>
                <a:gridCol w="11510682">
                  <a:extLst>
                    <a:ext uri="{9D8B030D-6E8A-4147-A177-3AD203B41FA5}">
                      <a16:colId xmlns:a16="http://schemas.microsoft.com/office/drawing/2014/main" val="2581809652"/>
                    </a:ext>
                  </a:extLst>
                </a:gridCol>
              </a:tblGrid>
              <a:tr h="0">
                <a:tc>
                  <a:txBody>
                    <a:bodyPr/>
                    <a:lstStyle/>
                    <a:p>
                      <a:pPr algn="ctr"/>
                      <a:r>
                        <a:rPr lang="pt-BR" sz="2350" b="1" kern="1200" dirty="0">
                          <a:solidFill>
                            <a:schemeClr val="tx1"/>
                          </a:solidFill>
                          <a:effectLst/>
                          <a:latin typeface="Arial Narrow" panose="020B0606020202030204" pitchFamily="34" charset="0"/>
                          <a:ea typeface="+mn-ea"/>
                          <a:cs typeface="+mn-cs"/>
                        </a:rPr>
                        <a:t>Alice através do espelho</a:t>
                      </a:r>
                    </a:p>
                    <a:p>
                      <a:pPr algn="ctr"/>
                      <a:r>
                        <a:rPr lang="pt-BR" sz="2350" b="0" kern="1200" dirty="0">
                          <a:solidFill>
                            <a:schemeClr val="tx1"/>
                          </a:solidFill>
                          <a:effectLst/>
                          <a:latin typeface="Arial Narrow" panose="020B0606020202030204" pitchFamily="34" charset="0"/>
                          <a:ea typeface="+mn-ea"/>
                          <a:cs typeface="+mn-cs"/>
                        </a:rPr>
                        <a:t>Capítulo I – A casa do espelho</a:t>
                      </a:r>
                    </a:p>
                    <a:p>
                      <a:pPr algn="just"/>
                      <a:r>
                        <a:rPr lang="pt-BR" sz="2350" b="0" kern="1200" dirty="0">
                          <a:solidFill>
                            <a:schemeClr val="tx1"/>
                          </a:solidFill>
                          <a:effectLst/>
                          <a:latin typeface="Arial Narrow" panose="020B0606020202030204" pitchFamily="34" charset="0"/>
                          <a:ea typeface="+mn-ea"/>
                          <a:cs typeface="+mn-cs"/>
                        </a:rPr>
                        <a:t>Uma coisa era certa: a gatinha branca não tinha nada a ver com aquilo...[...] A gata mãe estava lavando a cara da branca há quinze minutos [...]. Portanto, você pode ver que ela não poderia estar envolvida na travessura. [...] </a:t>
                      </a:r>
                    </a:p>
                    <a:p>
                      <a:pPr algn="just"/>
                      <a:r>
                        <a:rPr lang="pt-BR" sz="2350" b="0" kern="1200" dirty="0">
                          <a:solidFill>
                            <a:schemeClr val="tx1"/>
                          </a:solidFill>
                          <a:effectLst/>
                          <a:latin typeface="Arial Narrow" panose="020B0606020202030204" pitchFamily="34" charset="0"/>
                          <a:ea typeface="+mn-ea"/>
                          <a:cs typeface="+mn-cs"/>
                        </a:rPr>
                        <a:t>E, exatamente naquele momento, como eu disse, ela estava trabalhando na gatinha branca, que, por sua vez, estava deitada, imóvel, apenas tentando ronronar...Com certeza, sentindo que tudo aquilo era para seu bem. </a:t>
                      </a:r>
                    </a:p>
                    <a:p>
                      <a:pPr algn="just"/>
                      <a:r>
                        <a:rPr lang="pt-BR" sz="2350" b="0" kern="1200" dirty="0">
                          <a:solidFill>
                            <a:schemeClr val="tx1"/>
                          </a:solidFill>
                          <a:effectLst/>
                          <a:latin typeface="Arial Narrow" panose="020B0606020202030204" pitchFamily="34" charset="0"/>
                          <a:ea typeface="+mn-ea"/>
                          <a:cs typeface="+mn-cs"/>
                        </a:rPr>
                        <a:t>Mas a limpeza da gatinha preta tinha acabado mais cedo naquela tarde, e assim, enquanto Alice se encolhia num canto da enorme poltrona, em parte falando consigo mesma, em parte cochilando, a gatinha havia se divertido empurrando para cima e para baixo o novelo de lã que a menina tinha tentado enrolar; e fez isso até ele ficar totalmente desenrolado de novo. E agora lá estava a lã, espalhada sobre o tapete em frente à lareira: um emaranhado de nós, com a gatinha no centro, correndo atrás do próprio rabo.</a:t>
                      </a: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5197713"/>
                  </a:ext>
                </a:extLst>
              </a:tr>
            </a:tbl>
          </a:graphicData>
        </a:graphic>
      </p:graphicFrame>
    </p:spTree>
    <p:extLst>
      <p:ext uri="{BB962C8B-B14F-4D97-AF65-F5344CB8AC3E}">
        <p14:creationId xmlns:p14="http://schemas.microsoft.com/office/powerpoint/2010/main" val="53518667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a:extLst>
              <a:ext uri="{FF2B5EF4-FFF2-40B4-BE49-F238E27FC236}">
                <a16:creationId xmlns:a16="http://schemas.microsoft.com/office/drawing/2014/main" id="{9A524A5F-950B-6A63-B21A-1E4080087A32}"/>
              </a:ext>
            </a:extLst>
          </p:cNvPr>
          <p:cNvGraphicFramePr>
            <a:graphicFrameLocks noGrp="1"/>
          </p:cNvGraphicFramePr>
          <p:nvPr>
            <p:extLst>
              <p:ext uri="{D42A27DB-BD31-4B8C-83A1-F6EECF244321}">
                <p14:modId xmlns:p14="http://schemas.microsoft.com/office/powerpoint/2010/main" val="1634098048"/>
              </p:ext>
            </p:extLst>
          </p:nvPr>
        </p:nvGraphicFramePr>
        <p:xfrm>
          <a:off x="340659" y="909207"/>
          <a:ext cx="11510682" cy="3939540"/>
        </p:xfrm>
        <a:graphic>
          <a:graphicData uri="http://schemas.openxmlformats.org/drawingml/2006/table">
            <a:tbl>
              <a:tblPr firstRow="1" firstCol="1" bandRow="1">
                <a:tableStyleId>{5C22544A-7EE6-4342-B048-85BDC9FD1C3A}</a:tableStyleId>
              </a:tblPr>
              <a:tblGrid>
                <a:gridCol w="11510682">
                  <a:extLst>
                    <a:ext uri="{9D8B030D-6E8A-4147-A177-3AD203B41FA5}">
                      <a16:colId xmlns:a16="http://schemas.microsoft.com/office/drawing/2014/main" val="2581809652"/>
                    </a:ext>
                  </a:extLst>
                </a:gridCol>
              </a:tblGrid>
              <a:tr h="0">
                <a:tc>
                  <a:txBody>
                    <a:bodyPr/>
                    <a:lstStyle/>
                    <a:p>
                      <a:pPr algn="just"/>
                      <a:r>
                        <a:rPr lang="pt-BR" sz="2350" b="0" kern="1200" dirty="0">
                          <a:solidFill>
                            <a:schemeClr val="tx1"/>
                          </a:solidFill>
                          <a:effectLst/>
                          <a:latin typeface="Arial Narrow" panose="020B0606020202030204" pitchFamily="34" charset="0"/>
                          <a:ea typeface="+mn-ea"/>
                          <a:cs typeface="+mn-cs"/>
                        </a:rPr>
                        <a:t>[...] Alice gritou, enquanto pegava a gatinha no colo e lhe dava um beijo rápido, para fazê-la entender que estava em maus lençóis. - Francamente, a Dinah devia ter lhe ensinado a ter boas maneiras! Você devia, Dinah, sabe que devia! – acrescentou, [...]. Depois, voltou para a poltrona, levando a gatinha preta e o novelo, e começou a enrolar a lã novamente. Mas não trabalhou muito depressa, pois estava falando o tempo todo, ora com a gatinha, ora consigo mesma. Kitty sentou-se comportadamente sobre o joelho de Alice, fingindo observar o progresso do trabalho e, às vezes, estendendo uma pata e tocando levemente o novelo, como se quisesse ajudar, se isso fosse possível. </a:t>
                      </a:r>
                    </a:p>
                    <a:p>
                      <a:pPr algn="just"/>
                      <a:r>
                        <a:rPr lang="pt-BR" sz="2350" b="0" kern="1200" dirty="0">
                          <a:solidFill>
                            <a:schemeClr val="tx1"/>
                          </a:solidFill>
                          <a:effectLst/>
                          <a:latin typeface="Arial Narrow" panose="020B0606020202030204" pitchFamily="34" charset="0"/>
                          <a:ea typeface="+mn-ea"/>
                          <a:cs typeface="+mn-cs"/>
                        </a:rPr>
                        <a:t>- Sabe que dia é amanhã, Kitty? – Alice perguntou. – Você saberia, se tivesse ficado na janela comigo...Mas Dinah estava te limpando, por isso não pôde ficar. Eu estava olhando os garotos juntarem lenha pra fogueira... E precisa de muita lenha, Kitty! Só que ficou frio demais e nevava tanto que eles tiveram de ir embora. Mas não se preocupe, Kitty, nós vamos sair pra ver a fogueira amanhã. [...]</a:t>
                      </a:r>
                      <a:endParaRPr lang="pt-BR" sz="2350" b="0" kern="100" dirty="0">
                        <a:solidFill>
                          <a:schemeClr val="tx1"/>
                        </a:solidFill>
                        <a:effectLst/>
                        <a:latin typeface="Arial Narrow" panose="020B0606020202030204" pitchFamily="34" charset="0"/>
                        <a:ea typeface="Aptos" panose="020B0004020202020204" pitchFamily="34" charset="0"/>
                        <a:cs typeface="Times New Roman" panose="02020603050405020304" pitchFamily="18" charset="0"/>
                      </a:endParaRPr>
                    </a:p>
                  </a:txBody>
                  <a:tcPr marL="68580" marR="68580" marT="0" marB="0">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95197713"/>
                  </a:ext>
                </a:extLst>
              </a:tr>
            </a:tbl>
          </a:graphicData>
        </a:graphic>
      </p:graphicFrame>
      <p:sp>
        <p:nvSpPr>
          <p:cNvPr id="3" name="CaixaDeTexto 2">
            <a:extLst>
              <a:ext uri="{FF2B5EF4-FFF2-40B4-BE49-F238E27FC236}">
                <a16:creationId xmlns:a16="http://schemas.microsoft.com/office/drawing/2014/main" id="{A72D7DE6-6358-172E-0F5E-FA94F997BA22}"/>
              </a:ext>
            </a:extLst>
          </p:cNvPr>
          <p:cNvSpPr txBox="1"/>
          <p:nvPr/>
        </p:nvSpPr>
        <p:spPr>
          <a:xfrm>
            <a:off x="340659" y="4913872"/>
            <a:ext cx="11510682" cy="342273"/>
          </a:xfrm>
          <a:prstGeom prst="rect">
            <a:avLst/>
          </a:prstGeom>
          <a:noFill/>
        </p:spPr>
        <p:txBody>
          <a:bodyPr wrap="square">
            <a:spAutoFit/>
          </a:bodyPr>
          <a:lstStyle/>
          <a:p>
            <a:pPr algn="r"/>
            <a:r>
              <a:rPr lang="pt-BR" sz="16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CARROLL, Lewis. Alice através do espelho. Belo Horizonte: Autêntica, 2017. Fragmento. (P00097538_SUP)</a:t>
            </a:r>
            <a:endParaRPr lang="pt-BR"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4164552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3D7EC-AC96-A568-EAC3-A4A68CE4BE8F}"/>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F91F9331-DF30-EDCE-62AA-A541B1E8E8F1}"/>
              </a:ext>
            </a:extLst>
          </p:cNvPr>
          <p:cNvSpPr txBox="1"/>
          <p:nvPr/>
        </p:nvSpPr>
        <p:spPr>
          <a:xfrm>
            <a:off x="358588" y="917333"/>
            <a:ext cx="11474824" cy="2100640"/>
          </a:xfrm>
          <a:prstGeom prst="rect">
            <a:avLst/>
          </a:prstGeom>
          <a:noFill/>
        </p:spPr>
        <p:txBody>
          <a:bodyPr wrap="square">
            <a:spAutoFit/>
          </a:bodyPr>
          <a:lstStyle/>
          <a:p>
            <a:pPr>
              <a:lnSpc>
                <a:spcPct val="110000"/>
              </a:lnSpc>
            </a:pP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Item 3.</a:t>
            </a: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 (P00097538) Nesse texto, há uma relação de causa e consequência no trecho:  </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 “Portanto, você pode ver que ela não poderia estar envolvida na travessura.”. ( 1ºparágrafo)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B) “E agora lá estava a lã, espalhada sobre o tapete em frente à lareira...”. ( 3º parágrafo)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C) “Depois, voltou para a poltrona, levando a gatinha preta e o novelo...” ( 4º parágrafo</a:t>
            </a:r>
            <a:r>
              <a:rPr lang="pt-BR" sz="2400" b="1"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0000"/>
              </a:lnSpc>
            </a:pPr>
            <a:r>
              <a:rPr lang="pt-BR" sz="2400" kern="100" dirty="0">
                <a:solidFill>
                  <a:srgbClr val="000000"/>
                </a:solidFill>
                <a:effectLst/>
                <a:latin typeface="Arial Narrow" panose="020B0606020202030204" pitchFamily="34" charset="0"/>
                <a:ea typeface="Calibri" panose="020F0502020204030204" pitchFamily="34" charset="0"/>
                <a:cs typeface="Times New Roman" panose="02020603050405020304" pitchFamily="18" charset="0"/>
              </a:rPr>
              <a:t>D) “Mas Dinah estava te limpando, por isso não pôde ficar.” ( 5º parágrafo)</a:t>
            </a:r>
            <a:endParaRPr lang="pt-B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755997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7" name="Espaço Reservado para Conteúdo 6">
            <a:extLst>
              <a:ext uri="{FF2B5EF4-FFF2-40B4-BE49-F238E27FC236}">
                <a16:creationId xmlns:a16="http://schemas.microsoft.com/office/drawing/2014/main" id="{B06435A1-86C0-ECDB-4B72-E62ADE9020D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Tree>
    <p:extLst>
      <p:ext uri="{BB962C8B-B14F-4D97-AF65-F5344CB8AC3E}">
        <p14:creationId xmlns:p14="http://schemas.microsoft.com/office/powerpoint/2010/main" val="306439349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3294</TotalTime>
  <Words>22424</Words>
  <Application>Microsoft Office PowerPoint</Application>
  <PresentationFormat>Widescreen</PresentationFormat>
  <Paragraphs>1021</Paragraphs>
  <Slides>133</Slides>
  <Notes>87</Notes>
  <HiddenSlides>0</HiddenSlides>
  <MMClips>0</MMClips>
  <ScaleCrop>false</ScaleCrop>
  <HeadingPairs>
    <vt:vector size="6" baseType="variant">
      <vt:variant>
        <vt:lpstr>Fontes usadas</vt:lpstr>
      </vt:variant>
      <vt:variant>
        <vt:i4>8</vt:i4>
      </vt:variant>
      <vt:variant>
        <vt:lpstr>Tema</vt:lpstr>
      </vt:variant>
      <vt:variant>
        <vt:i4>1</vt:i4>
      </vt:variant>
      <vt:variant>
        <vt:lpstr>Títulos de slides</vt:lpstr>
      </vt:variant>
      <vt:variant>
        <vt:i4>133</vt:i4>
      </vt:variant>
    </vt:vector>
  </HeadingPairs>
  <TitlesOfParts>
    <vt:vector size="142" baseType="lpstr">
      <vt:lpstr>Aptos</vt:lpstr>
      <vt:lpstr>Arial</vt:lpstr>
      <vt:lpstr>Arial Narrow</vt:lpstr>
      <vt:lpstr>Calibri</vt:lpstr>
      <vt:lpstr>Calibri Light</vt:lpstr>
      <vt:lpstr>Times New Roman</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Adriani Grun</cp:lastModifiedBy>
  <cp:revision>70</cp:revision>
  <dcterms:created xsi:type="dcterms:W3CDTF">2024-02-02T11:27:21Z</dcterms:created>
  <dcterms:modified xsi:type="dcterms:W3CDTF">2026-09-25T12:56:34Z</dcterms:modified>
</cp:coreProperties>
</file>