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4"/>
  </p:notesMasterIdLst>
  <p:sldIdLst>
    <p:sldId id="256" r:id="rId2"/>
    <p:sldId id="261" r:id="rId3"/>
    <p:sldId id="267" r:id="rId4"/>
    <p:sldId id="266" r:id="rId5"/>
    <p:sldId id="259" r:id="rId6"/>
    <p:sldId id="418" r:id="rId7"/>
    <p:sldId id="293" r:id="rId8"/>
    <p:sldId id="417" r:id="rId9"/>
    <p:sldId id="294" r:id="rId10"/>
    <p:sldId id="295" r:id="rId11"/>
    <p:sldId id="419" r:id="rId12"/>
    <p:sldId id="420" r:id="rId13"/>
    <p:sldId id="264" r:id="rId14"/>
    <p:sldId id="421" r:id="rId15"/>
    <p:sldId id="422" r:id="rId16"/>
    <p:sldId id="423" r:id="rId17"/>
    <p:sldId id="296" r:id="rId18"/>
    <p:sldId id="297" r:id="rId19"/>
    <p:sldId id="298" r:id="rId20"/>
    <p:sldId id="299" r:id="rId21"/>
    <p:sldId id="275" r:id="rId22"/>
    <p:sldId id="302" r:id="rId23"/>
    <p:sldId id="307" r:id="rId24"/>
    <p:sldId id="424" r:id="rId25"/>
    <p:sldId id="308" r:id="rId26"/>
    <p:sldId id="425" r:id="rId27"/>
    <p:sldId id="309" r:id="rId28"/>
    <p:sldId id="426" r:id="rId29"/>
    <p:sldId id="427" r:id="rId30"/>
    <p:sldId id="428" r:id="rId31"/>
    <p:sldId id="310" r:id="rId32"/>
    <p:sldId id="311" r:id="rId33"/>
    <p:sldId id="312" r:id="rId34"/>
    <p:sldId id="292" r:id="rId35"/>
    <p:sldId id="260" r:id="rId36"/>
    <p:sldId id="343" r:id="rId37"/>
    <p:sldId id="344" r:id="rId38"/>
    <p:sldId id="345" r:id="rId39"/>
    <p:sldId id="346" r:id="rId40"/>
    <p:sldId id="429" r:id="rId41"/>
    <p:sldId id="347" r:id="rId42"/>
    <p:sldId id="348" r:id="rId43"/>
    <p:sldId id="349" r:id="rId44"/>
    <p:sldId id="430" r:id="rId45"/>
    <p:sldId id="351" r:id="rId46"/>
    <p:sldId id="431" r:id="rId47"/>
    <p:sldId id="432" r:id="rId48"/>
    <p:sldId id="433" r:id="rId49"/>
    <p:sldId id="353" r:id="rId50"/>
    <p:sldId id="434" r:id="rId51"/>
    <p:sldId id="435" r:id="rId52"/>
    <p:sldId id="355" r:id="rId53"/>
    <p:sldId id="356" r:id="rId54"/>
    <p:sldId id="357" r:id="rId55"/>
    <p:sldId id="436" r:id="rId56"/>
    <p:sldId id="358" r:id="rId57"/>
    <p:sldId id="437" r:id="rId58"/>
    <p:sldId id="438" r:id="rId59"/>
    <p:sldId id="360" r:id="rId60"/>
    <p:sldId id="361" r:id="rId61"/>
    <p:sldId id="439" r:id="rId62"/>
    <p:sldId id="365" r:id="rId63"/>
    <p:sldId id="366" r:id="rId64"/>
    <p:sldId id="440" r:id="rId65"/>
    <p:sldId id="441" r:id="rId66"/>
    <p:sldId id="442" r:id="rId67"/>
    <p:sldId id="443" r:id="rId68"/>
    <p:sldId id="444" r:id="rId69"/>
    <p:sldId id="445" r:id="rId70"/>
    <p:sldId id="446" r:id="rId71"/>
    <p:sldId id="381" r:id="rId72"/>
    <p:sldId id="447" r:id="rId73"/>
    <p:sldId id="376" r:id="rId74"/>
    <p:sldId id="375" r:id="rId75"/>
    <p:sldId id="448" r:id="rId76"/>
    <p:sldId id="449" r:id="rId77"/>
    <p:sldId id="384" r:id="rId78"/>
    <p:sldId id="382" r:id="rId79"/>
    <p:sldId id="390" r:id="rId80"/>
    <p:sldId id="385" r:id="rId81"/>
    <p:sldId id="450" r:id="rId82"/>
    <p:sldId id="392" r:id="rId83"/>
    <p:sldId id="386" r:id="rId84"/>
    <p:sldId id="393" r:id="rId85"/>
    <p:sldId id="451" r:id="rId86"/>
    <p:sldId id="452" r:id="rId87"/>
    <p:sldId id="453" r:id="rId88"/>
    <p:sldId id="394" r:id="rId89"/>
    <p:sldId id="395" r:id="rId90"/>
    <p:sldId id="454" r:id="rId91"/>
    <p:sldId id="455" r:id="rId92"/>
    <p:sldId id="456" r:id="rId93"/>
    <p:sldId id="397" r:id="rId94"/>
    <p:sldId id="457" r:id="rId95"/>
    <p:sldId id="458" r:id="rId96"/>
    <p:sldId id="399" r:id="rId97"/>
    <p:sldId id="396" r:id="rId98"/>
    <p:sldId id="400" r:id="rId99"/>
    <p:sldId id="459" r:id="rId100"/>
    <p:sldId id="460" r:id="rId101"/>
    <p:sldId id="461" r:id="rId102"/>
    <p:sldId id="462" r:id="rId103"/>
    <p:sldId id="463" r:id="rId104"/>
    <p:sldId id="464" r:id="rId105"/>
    <p:sldId id="466" r:id="rId106"/>
    <p:sldId id="467" r:id="rId107"/>
    <p:sldId id="401" r:id="rId108"/>
    <p:sldId id="405" r:id="rId109"/>
    <p:sldId id="406" r:id="rId110"/>
    <p:sldId id="407" r:id="rId111"/>
    <p:sldId id="404" r:id="rId112"/>
    <p:sldId id="403" r:id="rId113"/>
    <p:sldId id="402" r:id="rId114"/>
    <p:sldId id="374" r:id="rId115"/>
    <p:sldId id="414" r:id="rId116"/>
    <p:sldId id="378" r:id="rId117"/>
    <p:sldId id="415" r:id="rId118"/>
    <p:sldId id="409" r:id="rId119"/>
    <p:sldId id="408" r:id="rId120"/>
    <p:sldId id="416" r:id="rId121"/>
    <p:sldId id="468" r:id="rId122"/>
    <p:sldId id="257" r:id="rId12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5D9"/>
    <a:srgbClr val="FFF0C5"/>
    <a:srgbClr val="FFF8E5"/>
    <a:srgbClr val="E8EEF8"/>
    <a:srgbClr val="FFE5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CEEDBA-056B-48E1-8078-2AAAD7EE602D}" type="datetimeFigureOut">
              <a:rPr lang="pt-BR" smtClean="0"/>
              <a:t>27/07/2026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12BC69-F878-4769-8241-A534E8641447}" type="slidenum">
              <a:rPr lang="pt-BR" smtClean="0"/>
              <a:t>‹nº›</a:t>
            </a:fld>
            <a:endParaRPr lang="pt-BR"/>
          </a:p>
        </p:txBody>
      </p:sp>
    </p:spTree>
    <p:extLst>
      <p:ext uri="{BB962C8B-B14F-4D97-AF65-F5344CB8AC3E}">
        <p14:creationId xmlns:p14="http://schemas.microsoft.com/office/powerpoint/2010/main" val="3876421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E2D3722-B5ED-478C-B5AD-884992C969A5}" type="slidenum">
              <a:rPr lang="pt-BR" smtClean="0"/>
              <a:t>3</a:t>
            </a:fld>
            <a:endParaRPr lang="pt-BR"/>
          </a:p>
        </p:txBody>
      </p:sp>
    </p:spTree>
    <p:extLst>
      <p:ext uri="{BB962C8B-B14F-4D97-AF65-F5344CB8AC3E}">
        <p14:creationId xmlns:p14="http://schemas.microsoft.com/office/powerpoint/2010/main" val="83887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a:t>
            </a:fld>
            <a:endParaRPr lang="pt-BR"/>
          </a:p>
        </p:txBody>
      </p:sp>
    </p:spTree>
    <p:extLst>
      <p:ext uri="{BB962C8B-B14F-4D97-AF65-F5344CB8AC3E}">
        <p14:creationId xmlns:p14="http://schemas.microsoft.com/office/powerpoint/2010/main" val="736521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a:t>
            </a:fld>
            <a:endParaRPr lang="pt-BR"/>
          </a:p>
        </p:txBody>
      </p:sp>
    </p:spTree>
    <p:extLst>
      <p:ext uri="{BB962C8B-B14F-4D97-AF65-F5344CB8AC3E}">
        <p14:creationId xmlns:p14="http://schemas.microsoft.com/office/powerpoint/2010/main" val="1093069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a:t>
            </a:fld>
            <a:endParaRPr lang="pt-BR"/>
          </a:p>
        </p:txBody>
      </p:sp>
    </p:spTree>
    <p:extLst>
      <p:ext uri="{BB962C8B-B14F-4D97-AF65-F5344CB8AC3E}">
        <p14:creationId xmlns:p14="http://schemas.microsoft.com/office/powerpoint/2010/main" val="3958464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14</a:t>
            </a:fld>
            <a:endParaRPr lang="pt-BR"/>
          </a:p>
        </p:txBody>
      </p:sp>
    </p:spTree>
    <p:extLst>
      <p:ext uri="{BB962C8B-B14F-4D97-AF65-F5344CB8AC3E}">
        <p14:creationId xmlns:p14="http://schemas.microsoft.com/office/powerpoint/2010/main" val="1222320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15</a:t>
            </a:fld>
            <a:endParaRPr lang="pt-BR"/>
          </a:p>
        </p:txBody>
      </p:sp>
    </p:spTree>
    <p:extLst>
      <p:ext uri="{BB962C8B-B14F-4D97-AF65-F5344CB8AC3E}">
        <p14:creationId xmlns:p14="http://schemas.microsoft.com/office/powerpoint/2010/main" val="25670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16</a:t>
            </a:fld>
            <a:endParaRPr lang="pt-BR"/>
          </a:p>
        </p:txBody>
      </p:sp>
    </p:spTree>
    <p:extLst>
      <p:ext uri="{BB962C8B-B14F-4D97-AF65-F5344CB8AC3E}">
        <p14:creationId xmlns:p14="http://schemas.microsoft.com/office/powerpoint/2010/main" val="3142510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17</a:t>
            </a:fld>
            <a:endParaRPr lang="pt-BR"/>
          </a:p>
        </p:txBody>
      </p:sp>
    </p:spTree>
    <p:extLst>
      <p:ext uri="{BB962C8B-B14F-4D97-AF65-F5344CB8AC3E}">
        <p14:creationId xmlns:p14="http://schemas.microsoft.com/office/powerpoint/2010/main" val="1277967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18</a:t>
            </a:fld>
            <a:endParaRPr lang="pt-BR"/>
          </a:p>
        </p:txBody>
      </p:sp>
    </p:spTree>
    <p:extLst>
      <p:ext uri="{BB962C8B-B14F-4D97-AF65-F5344CB8AC3E}">
        <p14:creationId xmlns:p14="http://schemas.microsoft.com/office/powerpoint/2010/main" val="896483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19</a:t>
            </a:fld>
            <a:endParaRPr lang="pt-BR"/>
          </a:p>
        </p:txBody>
      </p:sp>
    </p:spTree>
    <p:extLst>
      <p:ext uri="{BB962C8B-B14F-4D97-AF65-F5344CB8AC3E}">
        <p14:creationId xmlns:p14="http://schemas.microsoft.com/office/powerpoint/2010/main" val="2088103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20</a:t>
            </a:fld>
            <a:endParaRPr lang="pt-BR"/>
          </a:p>
        </p:txBody>
      </p:sp>
    </p:spTree>
    <p:extLst>
      <p:ext uri="{BB962C8B-B14F-4D97-AF65-F5344CB8AC3E}">
        <p14:creationId xmlns:p14="http://schemas.microsoft.com/office/powerpoint/2010/main" val="3669621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21</a:t>
            </a:fld>
            <a:endParaRPr lang="pt-BR"/>
          </a:p>
        </p:txBody>
      </p:sp>
    </p:spTree>
    <p:extLst>
      <p:ext uri="{BB962C8B-B14F-4D97-AF65-F5344CB8AC3E}">
        <p14:creationId xmlns:p14="http://schemas.microsoft.com/office/powerpoint/2010/main" val="39576987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22</a:t>
            </a:fld>
            <a:endParaRPr lang="pt-BR"/>
          </a:p>
        </p:txBody>
      </p:sp>
    </p:spTree>
    <p:extLst>
      <p:ext uri="{BB962C8B-B14F-4D97-AF65-F5344CB8AC3E}">
        <p14:creationId xmlns:p14="http://schemas.microsoft.com/office/powerpoint/2010/main" val="9423135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23</a:t>
            </a:fld>
            <a:endParaRPr lang="pt-BR"/>
          </a:p>
        </p:txBody>
      </p:sp>
    </p:spTree>
    <p:extLst>
      <p:ext uri="{BB962C8B-B14F-4D97-AF65-F5344CB8AC3E}">
        <p14:creationId xmlns:p14="http://schemas.microsoft.com/office/powerpoint/2010/main" val="1871558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24</a:t>
            </a:fld>
            <a:endParaRPr lang="pt-BR"/>
          </a:p>
        </p:txBody>
      </p:sp>
    </p:spTree>
    <p:extLst>
      <p:ext uri="{BB962C8B-B14F-4D97-AF65-F5344CB8AC3E}">
        <p14:creationId xmlns:p14="http://schemas.microsoft.com/office/powerpoint/2010/main" val="2176497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25</a:t>
            </a:fld>
            <a:endParaRPr lang="pt-BR"/>
          </a:p>
        </p:txBody>
      </p:sp>
    </p:spTree>
    <p:extLst>
      <p:ext uri="{BB962C8B-B14F-4D97-AF65-F5344CB8AC3E}">
        <p14:creationId xmlns:p14="http://schemas.microsoft.com/office/powerpoint/2010/main" val="16574397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26</a:t>
            </a:fld>
            <a:endParaRPr lang="pt-BR"/>
          </a:p>
        </p:txBody>
      </p:sp>
    </p:spTree>
    <p:extLst>
      <p:ext uri="{BB962C8B-B14F-4D97-AF65-F5344CB8AC3E}">
        <p14:creationId xmlns:p14="http://schemas.microsoft.com/office/powerpoint/2010/main" val="1015436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27</a:t>
            </a:fld>
            <a:endParaRPr lang="pt-BR"/>
          </a:p>
        </p:txBody>
      </p:sp>
    </p:spTree>
    <p:extLst>
      <p:ext uri="{BB962C8B-B14F-4D97-AF65-F5344CB8AC3E}">
        <p14:creationId xmlns:p14="http://schemas.microsoft.com/office/powerpoint/2010/main" val="35592377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41447689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13011740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30</a:t>
            </a:fld>
            <a:endParaRPr lang="pt-BR"/>
          </a:p>
        </p:txBody>
      </p:sp>
    </p:spTree>
    <p:extLst>
      <p:ext uri="{BB962C8B-B14F-4D97-AF65-F5344CB8AC3E}">
        <p14:creationId xmlns:p14="http://schemas.microsoft.com/office/powerpoint/2010/main" val="2887975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31</a:t>
            </a:fld>
            <a:endParaRPr lang="pt-BR"/>
          </a:p>
        </p:txBody>
      </p:sp>
    </p:spTree>
    <p:extLst>
      <p:ext uri="{BB962C8B-B14F-4D97-AF65-F5344CB8AC3E}">
        <p14:creationId xmlns:p14="http://schemas.microsoft.com/office/powerpoint/2010/main" val="4705761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32</a:t>
            </a:fld>
            <a:endParaRPr lang="pt-BR"/>
          </a:p>
        </p:txBody>
      </p:sp>
    </p:spTree>
    <p:extLst>
      <p:ext uri="{BB962C8B-B14F-4D97-AF65-F5344CB8AC3E}">
        <p14:creationId xmlns:p14="http://schemas.microsoft.com/office/powerpoint/2010/main" val="32046626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33</a:t>
            </a:fld>
            <a:endParaRPr lang="pt-BR"/>
          </a:p>
        </p:txBody>
      </p:sp>
    </p:spTree>
    <p:extLst>
      <p:ext uri="{BB962C8B-B14F-4D97-AF65-F5344CB8AC3E}">
        <p14:creationId xmlns:p14="http://schemas.microsoft.com/office/powerpoint/2010/main" val="5888829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34</a:t>
            </a:fld>
            <a:endParaRPr lang="pt-BR"/>
          </a:p>
        </p:txBody>
      </p:sp>
    </p:spTree>
    <p:extLst>
      <p:ext uri="{BB962C8B-B14F-4D97-AF65-F5344CB8AC3E}">
        <p14:creationId xmlns:p14="http://schemas.microsoft.com/office/powerpoint/2010/main" val="23483091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51</a:t>
            </a:fld>
            <a:endParaRPr lang="pt-BR"/>
          </a:p>
        </p:txBody>
      </p:sp>
    </p:spTree>
    <p:extLst>
      <p:ext uri="{BB962C8B-B14F-4D97-AF65-F5344CB8AC3E}">
        <p14:creationId xmlns:p14="http://schemas.microsoft.com/office/powerpoint/2010/main" val="28524640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58</a:t>
            </a:fld>
            <a:endParaRPr lang="pt-BR"/>
          </a:p>
        </p:txBody>
      </p:sp>
    </p:spTree>
    <p:extLst>
      <p:ext uri="{BB962C8B-B14F-4D97-AF65-F5344CB8AC3E}">
        <p14:creationId xmlns:p14="http://schemas.microsoft.com/office/powerpoint/2010/main" val="4862325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62</a:t>
            </a:fld>
            <a:endParaRPr lang="pt-BR"/>
          </a:p>
        </p:txBody>
      </p:sp>
    </p:spTree>
    <p:extLst>
      <p:ext uri="{BB962C8B-B14F-4D97-AF65-F5344CB8AC3E}">
        <p14:creationId xmlns:p14="http://schemas.microsoft.com/office/powerpoint/2010/main" val="7661906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63</a:t>
            </a:fld>
            <a:endParaRPr lang="pt-BR"/>
          </a:p>
        </p:txBody>
      </p:sp>
    </p:spTree>
    <p:extLst>
      <p:ext uri="{BB962C8B-B14F-4D97-AF65-F5344CB8AC3E}">
        <p14:creationId xmlns:p14="http://schemas.microsoft.com/office/powerpoint/2010/main" val="27783057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64</a:t>
            </a:fld>
            <a:endParaRPr lang="pt-BR"/>
          </a:p>
        </p:txBody>
      </p:sp>
    </p:spTree>
    <p:extLst>
      <p:ext uri="{BB962C8B-B14F-4D97-AF65-F5344CB8AC3E}">
        <p14:creationId xmlns:p14="http://schemas.microsoft.com/office/powerpoint/2010/main" val="6813257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65</a:t>
            </a:fld>
            <a:endParaRPr lang="pt-BR"/>
          </a:p>
        </p:txBody>
      </p:sp>
    </p:spTree>
    <p:extLst>
      <p:ext uri="{BB962C8B-B14F-4D97-AF65-F5344CB8AC3E}">
        <p14:creationId xmlns:p14="http://schemas.microsoft.com/office/powerpoint/2010/main" val="29006782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66</a:t>
            </a:fld>
            <a:endParaRPr lang="pt-BR"/>
          </a:p>
        </p:txBody>
      </p:sp>
    </p:spTree>
    <p:extLst>
      <p:ext uri="{BB962C8B-B14F-4D97-AF65-F5344CB8AC3E}">
        <p14:creationId xmlns:p14="http://schemas.microsoft.com/office/powerpoint/2010/main" val="26104564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67</a:t>
            </a:fld>
            <a:endParaRPr lang="pt-BR"/>
          </a:p>
        </p:txBody>
      </p:sp>
    </p:spTree>
    <p:extLst>
      <p:ext uri="{BB962C8B-B14F-4D97-AF65-F5344CB8AC3E}">
        <p14:creationId xmlns:p14="http://schemas.microsoft.com/office/powerpoint/2010/main" val="37239809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68</a:t>
            </a:fld>
            <a:endParaRPr lang="pt-BR"/>
          </a:p>
        </p:txBody>
      </p:sp>
    </p:spTree>
    <p:extLst>
      <p:ext uri="{BB962C8B-B14F-4D97-AF65-F5344CB8AC3E}">
        <p14:creationId xmlns:p14="http://schemas.microsoft.com/office/powerpoint/2010/main" val="150360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69</a:t>
            </a:fld>
            <a:endParaRPr lang="pt-BR"/>
          </a:p>
        </p:txBody>
      </p:sp>
    </p:spTree>
    <p:extLst>
      <p:ext uri="{BB962C8B-B14F-4D97-AF65-F5344CB8AC3E}">
        <p14:creationId xmlns:p14="http://schemas.microsoft.com/office/powerpoint/2010/main" val="37674746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70</a:t>
            </a:fld>
            <a:endParaRPr lang="pt-BR"/>
          </a:p>
        </p:txBody>
      </p:sp>
    </p:spTree>
    <p:extLst>
      <p:ext uri="{BB962C8B-B14F-4D97-AF65-F5344CB8AC3E}">
        <p14:creationId xmlns:p14="http://schemas.microsoft.com/office/powerpoint/2010/main" val="9605932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71</a:t>
            </a:fld>
            <a:endParaRPr lang="pt-BR"/>
          </a:p>
        </p:txBody>
      </p:sp>
    </p:spTree>
    <p:extLst>
      <p:ext uri="{BB962C8B-B14F-4D97-AF65-F5344CB8AC3E}">
        <p14:creationId xmlns:p14="http://schemas.microsoft.com/office/powerpoint/2010/main" val="22838204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72</a:t>
            </a:fld>
            <a:endParaRPr lang="pt-BR"/>
          </a:p>
        </p:txBody>
      </p:sp>
    </p:spTree>
    <p:extLst>
      <p:ext uri="{BB962C8B-B14F-4D97-AF65-F5344CB8AC3E}">
        <p14:creationId xmlns:p14="http://schemas.microsoft.com/office/powerpoint/2010/main" val="14162649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73</a:t>
            </a:fld>
            <a:endParaRPr lang="pt-BR"/>
          </a:p>
        </p:txBody>
      </p:sp>
    </p:spTree>
    <p:extLst>
      <p:ext uri="{BB962C8B-B14F-4D97-AF65-F5344CB8AC3E}">
        <p14:creationId xmlns:p14="http://schemas.microsoft.com/office/powerpoint/2010/main" val="30977168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74</a:t>
            </a:fld>
            <a:endParaRPr lang="pt-BR"/>
          </a:p>
        </p:txBody>
      </p:sp>
    </p:spTree>
    <p:extLst>
      <p:ext uri="{BB962C8B-B14F-4D97-AF65-F5344CB8AC3E}">
        <p14:creationId xmlns:p14="http://schemas.microsoft.com/office/powerpoint/2010/main" val="4019261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75</a:t>
            </a:fld>
            <a:endParaRPr lang="pt-BR"/>
          </a:p>
        </p:txBody>
      </p:sp>
    </p:spTree>
    <p:extLst>
      <p:ext uri="{BB962C8B-B14F-4D97-AF65-F5344CB8AC3E}">
        <p14:creationId xmlns:p14="http://schemas.microsoft.com/office/powerpoint/2010/main" val="3604247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76</a:t>
            </a:fld>
            <a:endParaRPr lang="pt-BR"/>
          </a:p>
        </p:txBody>
      </p:sp>
    </p:spTree>
    <p:extLst>
      <p:ext uri="{BB962C8B-B14F-4D97-AF65-F5344CB8AC3E}">
        <p14:creationId xmlns:p14="http://schemas.microsoft.com/office/powerpoint/2010/main" val="42703918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78</a:t>
            </a:fld>
            <a:endParaRPr lang="pt-BR"/>
          </a:p>
        </p:txBody>
      </p:sp>
    </p:spTree>
    <p:extLst>
      <p:ext uri="{BB962C8B-B14F-4D97-AF65-F5344CB8AC3E}">
        <p14:creationId xmlns:p14="http://schemas.microsoft.com/office/powerpoint/2010/main" val="37290244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80</a:t>
            </a:fld>
            <a:endParaRPr lang="pt-BR"/>
          </a:p>
        </p:txBody>
      </p:sp>
    </p:spTree>
    <p:extLst>
      <p:ext uri="{BB962C8B-B14F-4D97-AF65-F5344CB8AC3E}">
        <p14:creationId xmlns:p14="http://schemas.microsoft.com/office/powerpoint/2010/main" val="26940003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81</a:t>
            </a:fld>
            <a:endParaRPr lang="pt-BR"/>
          </a:p>
        </p:txBody>
      </p:sp>
    </p:spTree>
    <p:extLst>
      <p:ext uri="{BB962C8B-B14F-4D97-AF65-F5344CB8AC3E}">
        <p14:creationId xmlns:p14="http://schemas.microsoft.com/office/powerpoint/2010/main" val="25582362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82</a:t>
            </a:fld>
            <a:endParaRPr lang="pt-BR"/>
          </a:p>
        </p:txBody>
      </p:sp>
    </p:spTree>
    <p:extLst>
      <p:ext uri="{BB962C8B-B14F-4D97-AF65-F5344CB8AC3E}">
        <p14:creationId xmlns:p14="http://schemas.microsoft.com/office/powerpoint/2010/main" val="12187812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83</a:t>
            </a:fld>
            <a:endParaRPr lang="pt-BR"/>
          </a:p>
        </p:txBody>
      </p:sp>
    </p:spTree>
    <p:extLst>
      <p:ext uri="{BB962C8B-B14F-4D97-AF65-F5344CB8AC3E}">
        <p14:creationId xmlns:p14="http://schemas.microsoft.com/office/powerpoint/2010/main" val="22800418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84</a:t>
            </a:fld>
            <a:endParaRPr lang="pt-BR"/>
          </a:p>
        </p:txBody>
      </p:sp>
    </p:spTree>
    <p:extLst>
      <p:ext uri="{BB962C8B-B14F-4D97-AF65-F5344CB8AC3E}">
        <p14:creationId xmlns:p14="http://schemas.microsoft.com/office/powerpoint/2010/main" val="28999247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85</a:t>
            </a:fld>
            <a:endParaRPr lang="pt-BR"/>
          </a:p>
        </p:txBody>
      </p:sp>
    </p:spTree>
    <p:extLst>
      <p:ext uri="{BB962C8B-B14F-4D97-AF65-F5344CB8AC3E}">
        <p14:creationId xmlns:p14="http://schemas.microsoft.com/office/powerpoint/2010/main" val="249720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86</a:t>
            </a:fld>
            <a:endParaRPr lang="pt-BR"/>
          </a:p>
        </p:txBody>
      </p:sp>
    </p:spTree>
    <p:extLst>
      <p:ext uri="{BB962C8B-B14F-4D97-AF65-F5344CB8AC3E}">
        <p14:creationId xmlns:p14="http://schemas.microsoft.com/office/powerpoint/2010/main" val="13166569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87</a:t>
            </a:fld>
            <a:endParaRPr lang="pt-BR"/>
          </a:p>
        </p:txBody>
      </p:sp>
    </p:spTree>
    <p:extLst>
      <p:ext uri="{BB962C8B-B14F-4D97-AF65-F5344CB8AC3E}">
        <p14:creationId xmlns:p14="http://schemas.microsoft.com/office/powerpoint/2010/main" val="220262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88</a:t>
            </a:fld>
            <a:endParaRPr lang="pt-BR"/>
          </a:p>
        </p:txBody>
      </p:sp>
    </p:spTree>
    <p:extLst>
      <p:ext uri="{BB962C8B-B14F-4D97-AF65-F5344CB8AC3E}">
        <p14:creationId xmlns:p14="http://schemas.microsoft.com/office/powerpoint/2010/main" val="34943265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89</a:t>
            </a:fld>
            <a:endParaRPr lang="pt-BR"/>
          </a:p>
        </p:txBody>
      </p:sp>
    </p:spTree>
    <p:extLst>
      <p:ext uri="{BB962C8B-B14F-4D97-AF65-F5344CB8AC3E}">
        <p14:creationId xmlns:p14="http://schemas.microsoft.com/office/powerpoint/2010/main" val="14967621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90</a:t>
            </a:fld>
            <a:endParaRPr lang="pt-BR"/>
          </a:p>
        </p:txBody>
      </p:sp>
    </p:spTree>
    <p:extLst>
      <p:ext uri="{BB962C8B-B14F-4D97-AF65-F5344CB8AC3E}">
        <p14:creationId xmlns:p14="http://schemas.microsoft.com/office/powerpoint/2010/main" val="20795064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91</a:t>
            </a:fld>
            <a:endParaRPr lang="pt-BR"/>
          </a:p>
        </p:txBody>
      </p:sp>
    </p:spTree>
    <p:extLst>
      <p:ext uri="{BB962C8B-B14F-4D97-AF65-F5344CB8AC3E}">
        <p14:creationId xmlns:p14="http://schemas.microsoft.com/office/powerpoint/2010/main" val="40129902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92</a:t>
            </a:fld>
            <a:endParaRPr lang="pt-BR"/>
          </a:p>
        </p:txBody>
      </p:sp>
    </p:spTree>
    <p:extLst>
      <p:ext uri="{BB962C8B-B14F-4D97-AF65-F5344CB8AC3E}">
        <p14:creationId xmlns:p14="http://schemas.microsoft.com/office/powerpoint/2010/main" val="74638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93</a:t>
            </a:fld>
            <a:endParaRPr lang="pt-BR"/>
          </a:p>
        </p:txBody>
      </p:sp>
    </p:spTree>
    <p:extLst>
      <p:ext uri="{BB962C8B-B14F-4D97-AF65-F5344CB8AC3E}">
        <p14:creationId xmlns:p14="http://schemas.microsoft.com/office/powerpoint/2010/main" val="3576657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94</a:t>
            </a:fld>
            <a:endParaRPr lang="pt-BR"/>
          </a:p>
        </p:txBody>
      </p:sp>
    </p:spTree>
    <p:extLst>
      <p:ext uri="{BB962C8B-B14F-4D97-AF65-F5344CB8AC3E}">
        <p14:creationId xmlns:p14="http://schemas.microsoft.com/office/powerpoint/2010/main" val="18178307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95</a:t>
            </a:fld>
            <a:endParaRPr lang="pt-BR"/>
          </a:p>
        </p:txBody>
      </p:sp>
    </p:spTree>
    <p:extLst>
      <p:ext uri="{BB962C8B-B14F-4D97-AF65-F5344CB8AC3E}">
        <p14:creationId xmlns:p14="http://schemas.microsoft.com/office/powerpoint/2010/main" val="13991368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96</a:t>
            </a:fld>
            <a:endParaRPr lang="pt-BR"/>
          </a:p>
        </p:txBody>
      </p:sp>
    </p:spTree>
    <p:extLst>
      <p:ext uri="{BB962C8B-B14F-4D97-AF65-F5344CB8AC3E}">
        <p14:creationId xmlns:p14="http://schemas.microsoft.com/office/powerpoint/2010/main" val="29118684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97</a:t>
            </a:fld>
            <a:endParaRPr lang="pt-BR"/>
          </a:p>
        </p:txBody>
      </p:sp>
    </p:spTree>
    <p:extLst>
      <p:ext uri="{BB962C8B-B14F-4D97-AF65-F5344CB8AC3E}">
        <p14:creationId xmlns:p14="http://schemas.microsoft.com/office/powerpoint/2010/main" val="35098569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98</a:t>
            </a:fld>
            <a:endParaRPr lang="pt-BR"/>
          </a:p>
        </p:txBody>
      </p:sp>
    </p:spTree>
    <p:extLst>
      <p:ext uri="{BB962C8B-B14F-4D97-AF65-F5344CB8AC3E}">
        <p14:creationId xmlns:p14="http://schemas.microsoft.com/office/powerpoint/2010/main" val="38586373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99</a:t>
            </a:fld>
            <a:endParaRPr lang="pt-BR"/>
          </a:p>
        </p:txBody>
      </p:sp>
    </p:spTree>
    <p:extLst>
      <p:ext uri="{BB962C8B-B14F-4D97-AF65-F5344CB8AC3E}">
        <p14:creationId xmlns:p14="http://schemas.microsoft.com/office/powerpoint/2010/main" val="423940005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100</a:t>
            </a:fld>
            <a:endParaRPr lang="pt-BR"/>
          </a:p>
        </p:txBody>
      </p:sp>
    </p:spTree>
    <p:extLst>
      <p:ext uri="{BB962C8B-B14F-4D97-AF65-F5344CB8AC3E}">
        <p14:creationId xmlns:p14="http://schemas.microsoft.com/office/powerpoint/2010/main" val="39813185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101</a:t>
            </a:fld>
            <a:endParaRPr lang="pt-BR"/>
          </a:p>
        </p:txBody>
      </p:sp>
    </p:spTree>
    <p:extLst>
      <p:ext uri="{BB962C8B-B14F-4D97-AF65-F5344CB8AC3E}">
        <p14:creationId xmlns:p14="http://schemas.microsoft.com/office/powerpoint/2010/main" val="30517579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102</a:t>
            </a:fld>
            <a:endParaRPr lang="pt-BR"/>
          </a:p>
        </p:txBody>
      </p:sp>
    </p:spTree>
    <p:extLst>
      <p:ext uri="{BB962C8B-B14F-4D97-AF65-F5344CB8AC3E}">
        <p14:creationId xmlns:p14="http://schemas.microsoft.com/office/powerpoint/2010/main" val="12985773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103</a:t>
            </a:fld>
            <a:endParaRPr lang="pt-BR"/>
          </a:p>
        </p:txBody>
      </p:sp>
    </p:spTree>
    <p:extLst>
      <p:ext uri="{BB962C8B-B14F-4D97-AF65-F5344CB8AC3E}">
        <p14:creationId xmlns:p14="http://schemas.microsoft.com/office/powerpoint/2010/main" val="420754713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104</a:t>
            </a:fld>
            <a:endParaRPr lang="pt-BR"/>
          </a:p>
        </p:txBody>
      </p:sp>
    </p:spTree>
    <p:extLst>
      <p:ext uri="{BB962C8B-B14F-4D97-AF65-F5344CB8AC3E}">
        <p14:creationId xmlns:p14="http://schemas.microsoft.com/office/powerpoint/2010/main" val="39496824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105</a:t>
            </a:fld>
            <a:endParaRPr lang="pt-BR"/>
          </a:p>
        </p:txBody>
      </p:sp>
    </p:spTree>
    <p:extLst>
      <p:ext uri="{BB962C8B-B14F-4D97-AF65-F5344CB8AC3E}">
        <p14:creationId xmlns:p14="http://schemas.microsoft.com/office/powerpoint/2010/main" val="42197333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106</a:t>
            </a:fld>
            <a:endParaRPr lang="pt-BR"/>
          </a:p>
        </p:txBody>
      </p:sp>
    </p:spTree>
    <p:extLst>
      <p:ext uri="{BB962C8B-B14F-4D97-AF65-F5344CB8AC3E}">
        <p14:creationId xmlns:p14="http://schemas.microsoft.com/office/powerpoint/2010/main" val="118106204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107</a:t>
            </a:fld>
            <a:endParaRPr lang="pt-BR"/>
          </a:p>
        </p:txBody>
      </p:sp>
    </p:spTree>
    <p:extLst>
      <p:ext uri="{BB962C8B-B14F-4D97-AF65-F5344CB8AC3E}">
        <p14:creationId xmlns:p14="http://schemas.microsoft.com/office/powerpoint/2010/main" val="74802143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108</a:t>
            </a:fld>
            <a:endParaRPr lang="pt-BR"/>
          </a:p>
        </p:txBody>
      </p:sp>
    </p:spTree>
    <p:extLst>
      <p:ext uri="{BB962C8B-B14F-4D97-AF65-F5344CB8AC3E}">
        <p14:creationId xmlns:p14="http://schemas.microsoft.com/office/powerpoint/2010/main" val="129269505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109</a:t>
            </a:fld>
            <a:endParaRPr lang="pt-BR"/>
          </a:p>
        </p:txBody>
      </p:sp>
    </p:spTree>
    <p:extLst>
      <p:ext uri="{BB962C8B-B14F-4D97-AF65-F5344CB8AC3E}">
        <p14:creationId xmlns:p14="http://schemas.microsoft.com/office/powerpoint/2010/main" val="34860146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110</a:t>
            </a:fld>
            <a:endParaRPr lang="pt-BR"/>
          </a:p>
        </p:txBody>
      </p:sp>
    </p:spTree>
    <p:extLst>
      <p:ext uri="{BB962C8B-B14F-4D97-AF65-F5344CB8AC3E}">
        <p14:creationId xmlns:p14="http://schemas.microsoft.com/office/powerpoint/2010/main" val="20247407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111</a:t>
            </a:fld>
            <a:endParaRPr lang="pt-BR"/>
          </a:p>
        </p:txBody>
      </p:sp>
    </p:spTree>
    <p:extLst>
      <p:ext uri="{BB962C8B-B14F-4D97-AF65-F5344CB8AC3E}">
        <p14:creationId xmlns:p14="http://schemas.microsoft.com/office/powerpoint/2010/main" val="22385966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112</a:t>
            </a:fld>
            <a:endParaRPr lang="pt-BR"/>
          </a:p>
        </p:txBody>
      </p:sp>
    </p:spTree>
    <p:extLst>
      <p:ext uri="{BB962C8B-B14F-4D97-AF65-F5344CB8AC3E}">
        <p14:creationId xmlns:p14="http://schemas.microsoft.com/office/powerpoint/2010/main" val="317912501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113</a:t>
            </a:fld>
            <a:endParaRPr lang="pt-BR"/>
          </a:p>
        </p:txBody>
      </p:sp>
    </p:spTree>
    <p:extLst>
      <p:ext uri="{BB962C8B-B14F-4D97-AF65-F5344CB8AC3E}">
        <p14:creationId xmlns:p14="http://schemas.microsoft.com/office/powerpoint/2010/main" val="167391643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118</a:t>
            </a:fld>
            <a:endParaRPr lang="pt-BR"/>
          </a:p>
        </p:txBody>
      </p:sp>
    </p:spTree>
    <p:extLst>
      <p:ext uri="{BB962C8B-B14F-4D97-AF65-F5344CB8AC3E}">
        <p14:creationId xmlns:p14="http://schemas.microsoft.com/office/powerpoint/2010/main" val="338516434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119</a:t>
            </a:fld>
            <a:endParaRPr lang="pt-BR"/>
          </a:p>
        </p:txBody>
      </p:sp>
    </p:spTree>
    <p:extLst>
      <p:ext uri="{BB962C8B-B14F-4D97-AF65-F5344CB8AC3E}">
        <p14:creationId xmlns:p14="http://schemas.microsoft.com/office/powerpoint/2010/main" val="424369730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120</a:t>
            </a:fld>
            <a:endParaRPr lang="pt-BR"/>
          </a:p>
        </p:txBody>
      </p:sp>
    </p:spTree>
    <p:extLst>
      <p:ext uri="{BB962C8B-B14F-4D97-AF65-F5344CB8AC3E}">
        <p14:creationId xmlns:p14="http://schemas.microsoft.com/office/powerpoint/2010/main" val="322853132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121</a:t>
            </a:fld>
            <a:endParaRPr lang="pt-BR"/>
          </a:p>
        </p:txBody>
      </p:sp>
    </p:spTree>
    <p:extLst>
      <p:ext uri="{BB962C8B-B14F-4D97-AF65-F5344CB8AC3E}">
        <p14:creationId xmlns:p14="http://schemas.microsoft.com/office/powerpoint/2010/main" val="2793739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27/07/2026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27/07/2026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27/07/2026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27/07/2026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27/07/2026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27/07/2026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0A79A4E6-31A5-2547-BBE1-79FCFF3C27DE}"/>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descr="Diagrama&#10;&#10;O conteúdo gerado por IA pode estar incorreto.">
            <a:extLst>
              <a:ext uri="{FF2B5EF4-FFF2-40B4-BE49-F238E27FC236}">
                <a16:creationId xmlns:a16="http://schemas.microsoft.com/office/drawing/2014/main" id="{81E940BD-9F7F-AF42-87A8-481DD5858C8C}"/>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4" name="Imagem 3">
            <a:extLst>
              <a:ext uri="{FF2B5EF4-FFF2-40B4-BE49-F238E27FC236}">
                <a16:creationId xmlns:a16="http://schemas.microsoft.com/office/drawing/2014/main" id="{F3C1DEF4-BDD8-1977-E996-29BA88711B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27/07/2026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27/07/2026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27/07/2026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27/07/2026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27/07/2026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portugues.com.br/literatura/poema.html"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9.png"/></Relationships>
</file>

<file path=ppt/slides/_rels/slide8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aixaDeTexto 1">
            <a:extLst>
              <a:ext uri="{FF2B5EF4-FFF2-40B4-BE49-F238E27FC236}">
                <a16:creationId xmlns:a16="http://schemas.microsoft.com/office/drawing/2014/main" id="{728591E6-E895-DF04-9A0A-76010DD45E75}"/>
              </a:ext>
            </a:extLst>
          </p:cNvPr>
          <p:cNvSpPr txBox="1"/>
          <p:nvPr/>
        </p:nvSpPr>
        <p:spPr>
          <a:xfrm>
            <a:off x="5507996" y="4077371"/>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8º ANO</a:t>
            </a:r>
          </a:p>
        </p:txBody>
      </p:sp>
      <p:sp>
        <p:nvSpPr>
          <p:cNvPr id="5" name="CaixaDeTexto 4">
            <a:extLst>
              <a:ext uri="{FF2B5EF4-FFF2-40B4-BE49-F238E27FC236}">
                <a16:creationId xmlns:a16="http://schemas.microsoft.com/office/drawing/2014/main" id="{0163D755-BD13-AE5D-D590-5489433C6ACC}"/>
              </a:ext>
            </a:extLst>
          </p:cNvPr>
          <p:cNvSpPr txBox="1"/>
          <p:nvPr/>
        </p:nvSpPr>
        <p:spPr>
          <a:xfrm>
            <a:off x="4975259" y="5016116"/>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419878" y="1380930"/>
            <a:ext cx="5514146" cy="1185193"/>
          </a:xfrm>
          <a:prstGeom prst="rect">
            <a:avLst/>
          </a:prstGeom>
          <a:noFill/>
          <a:ln>
            <a:noFill/>
          </a:ln>
        </p:spPr>
      </p:pic>
      <p:sp>
        <p:nvSpPr>
          <p:cNvPr id="5" name="CaixaDeTexto 4">
            <a:extLst>
              <a:ext uri="{FF2B5EF4-FFF2-40B4-BE49-F238E27FC236}">
                <a16:creationId xmlns:a16="http://schemas.microsoft.com/office/drawing/2014/main" id="{C13C4205-99CC-CF46-A7F7-E6E16FF4F185}"/>
              </a:ext>
            </a:extLst>
          </p:cNvPr>
          <p:cNvSpPr txBox="1"/>
          <p:nvPr/>
        </p:nvSpPr>
        <p:spPr>
          <a:xfrm>
            <a:off x="419878" y="2974347"/>
            <a:ext cx="11355355" cy="1694246"/>
          </a:xfrm>
          <a:prstGeom prst="rect">
            <a:avLst/>
          </a:prstGeom>
          <a:solidFill>
            <a:schemeClr val="accent6">
              <a:lumMod val="20000"/>
              <a:lumOff val="80000"/>
            </a:schemeClr>
          </a:solidFill>
        </p:spPr>
        <p:txBody>
          <a:bodyPr wrap="square">
            <a:spAutoFit/>
          </a:bodyPr>
          <a:lstStyle/>
          <a:p>
            <a:pPr indent="538163" algn="just">
              <a:lnSpc>
                <a:spcPct val="110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o primeiro gênero textual que será trabalhado nas atividades, a seguir, é o “Poema”. Ele se diferencia de outros gêneros por brincar com palavras, sons e sentimentos, usando imagens e comparações para tornar a linguagem mais expressiva. Muitos poemas têm rimas e ritmo, mas o essencial é a expressão de ideias e emoções.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060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512E7-0A64-0C95-B4A9-BADE1BB6FB60}"/>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AE6BC901-A59A-BDD3-74C6-0519511D0580}"/>
              </a:ext>
            </a:extLst>
          </p:cNvPr>
          <p:cNvGraphicFramePr>
            <a:graphicFrameLocks noGrp="1"/>
          </p:cNvGraphicFramePr>
          <p:nvPr>
            <p:extLst>
              <p:ext uri="{D42A27DB-BD31-4B8C-83A1-F6EECF244321}">
                <p14:modId xmlns:p14="http://schemas.microsoft.com/office/powerpoint/2010/main" val="1901928488"/>
              </p:ext>
            </p:extLst>
          </p:nvPr>
        </p:nvGraphicFramePr>
        <p:xfrm>
          <a:off x="345141" y="1960637"/>
          <a:ext cx="11501717" cy="17526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just"/>
                      <a:r>
                        <a:rPr lang="pt-BR" sz="2400" b="1" kern="1200" dirty="0">
                          <a:solidFill>
                            <a:schemeClr val="tx1"/>
                          </a:solidFill>
                          <a:effectLst/>
                          <a:latin typeface="Arial Narrow" panose="020B0606020202030204" pitchFamily="34" charset="0"/>
                          <a:ea typeface="+mn-ea"/>
                          <a:cs typeface="+mn-cs"/>
                        </a:rPr>
                        <a:t>Sequência </a:t>
                      </a:r>
                      <a:r>
                        <a:rPr lang="pt-BR" sz="2400" b="0" kern="1200" dirty="0">
                          <a:solidFill>
                            <a:schemeClr val="tx1"/>
                          </a:solidFill>
                          <a:effectLst/>
                          <a:latin typeface="Arial Narrow" panose="020B0606020202030204" pitchFamily="34" charset="0"/>
                          <a:ea typeface="+mn-ea"/>
                          <a:cs typeface="+mn-cs"/>
                        </a:rPr>
                        <a:t>didática é um conjunto de atividades desenvolvidas para a produção de gêneros textuais. Essas atividades podem ser guiadas por um tema ou um objetivo. Além disso, ela é dividida em etapas que têm como fechamento a produção final do gênero trabalhado. São elas: apresentação da situação, produção inicial, etapas e produção final.</a:t>
                      </a:r>
                    </a:p>
                    <a:p>
                      <a:pPr algn="r"/>
                      <a:r>
                        <a:rPr lang="pt-BR" sz="1300" b="0" kern="1200" dirty="0">
                          <a:solidFill>
                            <a:schemeClr val="tx1"/>
                          </a:solidFill>
                          <a:effectLst/>
                          <a:latin typeface="Arial Narrow" panose="020B0606020202030204" pitchFamily="34" charset="0"/>
                          <a:ea typeface="+mn-ea"/>
                          <a:cs typeface="+mn-cs"/>
                        </a:rPr>
                        <a:t>Disponível em: https://educador.brasilescola.uol.com.br/estratégias-ensino/sequencia-didatica-para-ensino-genero-textual-artigo-opiniao.htm.  Acesso em: 23 maio. 2026. Adaptado.</a:t>
                      </a:r>
                      <a:endParaRPr lang="pt-BR" sz="13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4" name="Imagem 3" descr="Interface gráfica do usuário, Texto, Aplicativo&#10;&#10;O conteúdo gerado por IA pode estar incorreto.">
            <a:extLst>
              <a:ext uri="{FF2B5EF4-FFF2-40B4-BE49-F238E27FC236}">
                <a16:creationId xmlns:a16="http://schemas.microsoft.com/office/drawing/2014/main" id="{CFC68A48-40DA-CD02-1494-3E967BDC5062}"/>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865156"/>
            <a:ext cx="2892490" cy="1160795"/>
          </a:xfrm>
          <a:prstGeom prst="rect">
            <a:avLst/>
          </a:prstGeom>
          <a:noFill/>
          <a:ln>
            <a:noFill/>
          </a:ln>
          <a:extLst>
            <a:ext uri="{53640926-AAD7-44D8-BBD7-CCE9431645EC}">
              <a14:shadowObscured xmlns:a14="http://schemas.microsoft.com/office/drawing/2010/main"/>
            </a:ext>
          </a:extLst>
        </p:spPr>
      </p:pic>
      <p:graphicFrame>
        <p:nvGraphicFramePr>
          <p:cNvPr id="7" name="Tabela 6">
            <a:extLst>
              <a:ext uri="{FF2B5EF4-FFF2-40B4-BE49-F238E27FC236}">
                <a16:creationId xmlns:a16="http://schemas.microsoft.com/office/drawing/2014/main" id="{79D6FA57-1DD3-2838-A3F8-CBD64B81250A}"/>
              </a:ext>
            </a:extLst>
          </p:cNvPr>
          <p:cNvGraphicFramePr>
            <a:graphicFrameLocks noGrp="1"/>
          </p:cNvGraphicFramePr>
          <p:nvPr>
            <p:extLst>
              <p:ext uri="{D42A27DB-BD31-4B8C-83A1-F6EECF244321}">
                <p14:modId xmlns:p14="http://schemas.microsoft.com/office/powerpoint/2010/main" val="3068941639"/>
              </p:ext>
            </p:extLst>
          </p:nvPr>
        </p:nvGraphicFramePr>
        <p:xfrm>
          <a:off x="345141" y="4148025"/>
          <a:ext cx="11501717" cy="22860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r>
                        <a:rPr lang="pt-BR" sz="2400" b="1" kern="1200" dirty="0">
                          <a:solidFill>
                            <a:schemeClr val="tx1"/>
                          </a:solidFill>
                          <a:effectLst/>
                          <a:latin typeface="Arial Narrow" panose="020B0606020202030204" pitchFamily="34" charset="0"/>
                          <a:ea typeface="+mn-ea"/>
                          <a:cs typeface="+mn-cs"/>
                        </a:rPr>
                        <a:t>Prática de Oralidade </a:t>
                      </a:r>
                    </a:p>
                    <a:p>
                      <a:pPr marL="0" indent="538163" algn="just"/>
                      <a:r>
                        <a:rPr lang="pt-BR" sz="2400" b="0" kern="1200" dirty="0">
                          <a:solidFill>
                            <a:schemeClr val="tx1"/>
                          </a:solidFill>
                          <a:effectLst/>
                          <a:latin typeface="Arial Narrow" panose="020B0606020202030204" pitchFamily="34" charset="0"/>
                          <a:ea typeface="+mn-ea"/>
                          <a:cs typeface="+mn-cs"/>
                        </a:rPr>
                        <a:t>A Prática de Oralidade é realizada por meio de atividades focadas no desenvolvimento da linguagem falada, que englobam a escuta ativa, a compreensão e a produção de texto oral, como perguntas, leituras em voz alta, rodas de conversa etc. Essa prática é fundamental para a expressão individual e para o desenvolvimento de habilidades de comunicação, sendo assim, um eixo importante no ensino, conforme previsto na Base Nacional Comum Curricular (BNCC).</a:t>
                      </a:r>
                      <a:endParaRPr lang="pt-BR" sz="2400" b="0" dirty="0">
                        <a:solidFill>
                          <a:schemeClr val="tx1"/>
                        </a:solidFill>
                        <a:latin typeface="Arial Narrow" panose="020B0606020202030204" pitchFamily="34" charset="0"/>
                      </a:endParaRPr>
                    </a:p>
                  </a:txBody>
                  <a:tcPr>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810656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6AAB8F9-3844-E0F2-ED72-9124DC0FBA08}"/>
              </a:ext>
            </a:extLst>
          </p:cNvPr>
          <p:cNvGraphicFramePr>
            <a:graphicFrameLocks noGrp="1"/>
          </p:cNvGraphicFramePr>
          <p:nvPr>
            <p:extLst>
              <p:ext uri="{D42A27DB-BD31-4B8C-83A1-F6EECF244321}">
                <p14:modId xmlns:p14="http://schemas.microsoft.com/office/powerpoint/2010/main" val="929350514"/>
              </p:ext>
            </p:extLst>
          </p:nvPr>
        </p:nvGraphicFramePr>
        <p:xfrm>
          <a:off x="309282" y="1571313"/>
          <a:ext cx="11573435" cy="3520440"/>
        </p:xfrm>
        <a:graphic>
          <a:graphicData uri="http://schemas.openxmlformats.org/drawingml/2006/table">
            <a:tbl>
              <a:tblPr firstRow="1" bandRow="1">
                <a:tableStyleId>{5C22544A-7EE6-4342-B048-85BDC9FD1C3A}</a:tableStyleId>
              </a:tblPr>
              <a:tblGrid>
                <a:gridCol w="11573435">
                  <a:extLst>
                    <a:ext uri="{9D8B030D-6E8A-4147-A177-3AD203B41FA5}">
                      <a16:colId xmlns:a16="http://schemas.microsoft.com/office/drawing/2014/main" val="551635450"/>
                    </a:ext>
                  </a:extLst>
                </a:gridCol>
              </a:tblGrid>
              <a:tr h="370840">
                <a:tc>
                  <a:txBody>
                    <a:bodyPr/>
                    <a:lstStyle/>
                    <a:p>
                      <a:r>
                        <a:rPr lang="pt-BR" sz="2300" dirty="0">
                          <a:solidFill>
                            <a:schemeClr val="tx1"/>
                          </a:solidFill>
                          <a:latin typeface="Arial Narrow" panose="020B0606020202030204" pitchFamily="34" charset="0"/>
                        </a:rPr>
                        <a:t>Etapa 1</a:t>
                      </a:r>
                    </a:p>
                    <a:p>
                      <a:r>
                        <a:rPr lang="pt-BR" sz="2300" dirty="0">
                          <a:solidFill>
                            <a:schemeClr val="tx1"/>
                          </a:solidFill>
                          <a:latin typeface="Arial Narrow" panose="020B0606020202030204" pitchFamily="34" charset="0"/>
                        </a:rPr>
                        <a:t>1. </a:t>
                      </a:r>
                      <a:r>
                        <a:rPr lang="pt-BR" sz="2300" b="0" dirty="0">
                          <a:solidFill>
                            <a:schemeClr val="tx1"/>
                          </a:solidFill>
                          <a:latin typeface="Arial Narrow" panose="020B0606020202030204" pitchFamily="34" charset="0"/>
                        </a:rPr>
                        <a:t>Antes da leitura dos textos, vamos conversar?</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1800" b="0" dirty="0">
                        <a:solidFill>
                          <a:schemeClr val="tx1"/>
                        </a:solidFill>
                        <a:latin typeface="Arial Narrow" panose="020B0606020202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4127977"/>
                  </a:ext>
                </a:extLst>
              </a:tr>
            </a:tbl>
          </a:graphicData>
        </a:graphic>
      </p:graphicFrame>
      <p:sp>
        <p:nvSpPr>
          <p:cNvPr id="5" name="CaixaDeTexto 4">
            <a:extLst>
              <a:ext uri="{FF2B5EF4-FFF2-40B4-BE49-F238E27FC236}">
                <a16:creationId xmlns:a16="http://schemas.microsoft.com/office/drawing/2014/main" id="{42D40655-BEBB-0140-4A13-56F9B3DDBF4A}"/>
              </a:ext>
            </a:extLst>
          </p:cNvPr>
          <p:cNvSpPr txBox="1"/>
          <p:nvPr/>
        </p:nvSpPr>
        <p:spPr>
          <a:xfrm>
            <a:off x="368682" y="2338194"/>
            <a:ext cx="7200885" cy="2569934"/>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costuma ler poemas? Se sim, qual(</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is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t>
            </a: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conhece o nome de algum poeta? </a:t>
            </a: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Para você, o que é poema? E o que é poesia? Você acha que são a mesma coisa? </a:t>
            </a: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 Você acha que no gênero textual poema só tem a linguagem poética?</a:t>
            </a: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 Você sabe como é a estrutura (forma) de um poema?</a:t>
            </a:r>
            <a:endParaRPr lang="pt-BR" sz="2300" dirty="0">
              <a:solidFill>
                <a:schemeClr val="tx1"/>
              </a:solidFill>
              <a:latin typeface="Arial Narrow" panose="020B0606020202030204" pitchFamily="34" charset="0"/>
            </a:endParaRPr>
          </a:p>
        </p:txBody>
      </p:sp>
      <p:sp>
        <p:nvSpPr>
          <p:cNvPr id="6" name="Caixa de Texto 2">
            <a:extLst>
              <a:ext uri="{FF2B5EF4-FFF2-40B4-BE49-F238E27FC236}">
                <a16:creationId xmlns:a16="http://schemas.microsoft.com/office/drawing/2014/main" id="{9B001E43-DA7A-D54A-DEE2-F4BF5FFE6751}"/>
              </a:ext>
            </a:extLst>
          </p:cNvPr>
          <p:cNvSpPr txBox="1">
            <a:spLocks noChangeArrowheads="1"/>
          </p:cNvSpPr>
          <p:nvPr/>
        </p:nvSpPr>
        <p:spPr bwMode="auto">
          <a:xfrm>
            <a:off x="7709648" y="4397935"/>
            <a:ext cx="4143369" cy="510194"/>
          </a:xfrm>
          <a:prstGeom prst="rect">
            <a:avLst/>
          </a:prstGeom>
          <a:noFill/>
          <a:ln w="9525">
            <a:noFill/>
            <a:miter lim="800000"/>
            <a:headEnd/>
            <a:tailEnd/>
          </a:ln>
        </p:spPr>
        <p:txBody>
          <a:bodyPr rot="0" vert="horz" wrap="square" lIns="91440" tIns="45720" rIns="91440" bIns="45720" anchor="t" anchorCtr="0">
            <a:noAutofit/>
          </a:bodyPr>
          <a:lstStyle/>
          <a:p>
            <a:pPr algn="r"/>
            <a:r>
              <a:rPr lang="pt-BR" sz="1300" kern="0" dirty="0">
                <a:effectLst/>
                <a:latin typeface="Arial Narrow" panose="020B0606020202030204" pitchFamily="34" charset="0"/>
                <a:ea typeface="Calibri" panose="020F0502020204030204" pitchFamily="34" charset="0"/>
                <a:cs typeface="Times New Roman" panose="02020603050405020304" pitchFamily="18" charset="0"/>
              </a:rPr>
              <a:t>Imagem disponível em: https://img.freepik.com/vetores-gratis/pessoas-passando-tempo-na-sala-de-aula.Acesso</a:t>
            </a:r>
            <a:r>
              <a:rPr lang="pt-BR" sz="1300" kern="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20 jan. 2025. </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Vetores de Adolescentes conversando pais - Baixe vetores grátis de alta  qualidade do Freepik | Freepik">
            <a:extLst>
              <a:ext uri="{FF2B5EF4-FFF2-40B4-BE49-F238E27FC236}">
                <a16:creationId xmlns:a16="http://schemas.microsoft.com/office/drawing/2014/main" id="{958BA492-7118-25B1-D57F-E592EE9632B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09648" y="1717163"/>
            <a:ext cx="4032988" cy="2570389"/>
          </a:xfrm>
          <a:prstGeom prst="rect">
            <a:avLst/>
          </a:prstGeom>
          <a:noFill/>
          <a:ln>
            <a:noFill/>
          </a:ln>
        </p:spPr>
      </p:pic>
    </p:spTree>
    <p:extLst>
      <p:ext uri="{BB962C8B-B14F-4D97-AF65-F5344CB8AC3E}">
        <p14:creationId xmlns:p14="http://schemas.microsoft.com/office/powerpoint/2010/main" val="3398249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70384" y="811622"/>
            <a:ext cx="11451225" cy="446212"/>
          </a:xfrm>
          <a:prstGeom prst="rect">
            <a:avLst/>
          </a:prstGeom>
          <a:noFill/>
        </p:spPr>
        <p:txBody>
          <a:bodyPr wrap="square">
            <a:spAutoFit/>
          </a:bodyPr>
          <a:lstStyle/>
          <a:p>
            <a:pPr algn="just">
              <a:buNone/>
            </a:pPr>
            <a:r>
              <a:rPr lang="pt-BR" sz="225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285017517"/>
              </p:ext>
            </p:extLst>
          </p:nvPr>
        </p:nvGraphicFramePr>
        <p:xfrm>
          <a:off x="370384" y="1410235"/>
          <a:ext cx="11451225" cy="4886706"/>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lnSpc>
                          <a:spcPct val="110000"/>
                        </a:lnSpc>
                      </a:pPr>
                      <a:r>
                        <a:rPr lang="pt-BR" sz="2400" b="1" kern="1200" dirty="0">
                          <a:solidFill>
                            <a:schemeClr val="tx1"/>
                          </a:solidFill>
                          <a:effectLst/>
                          <a:latin typeface="Arial Narrow" panose="020B0606020202030204" pitchFamily="34" charset="0"/>
                          <a:ea typeface="+mn-ea"/>
                          <a:cs typeface="+mn-cs"/>
                        </a:rPr>
                        <a:t>Poema</a:t>
                      </a:r>
                    </a:p>
                    <a:p>
                      <a:pPr marL="0" indent="538163" algn="just">
                        <a:lnSpc>
                          <a:spcPct val="110000"/>
                        </a:lnSpc>
                      </a:pPr>
                      <a:r>
                        <a:rPr lang="pt-BR" sz="2400" b="0" kern="1200" dirty="0">
                          <a:solidFill>
                            <a:schemeClr val="tx1"/>
                          </a:solidFill>
                          <a:effectLst/>
                          <a:latin typeface="Arial Narrow" panose="020B0606020202030204" pitchFamily="34" charset="0"/>
                          <a:ea typeface="+mn-ea"/>
                          <a:cs typeface="+mn-cs"/>
                        </a:rPr>
                        <a:t>O</a:t>
                      </a:r>
                      <a:r>
                        <a:rPr lang="pt-BR" sz="2400" b="1" kern="1200" dirty="0">
                          <a:solidFill>
                            <a:schemeClr val="tx1"/>
                          </a:solidFill>
                          <a:effectLst/>
                          <a:latin typeface="Arial Narrow" panose="020B0606020202030204" pitchFamily="34" charset="0"/>
                          <a:ea typeface="+mn-ea"/>
                          <a:cs typeface="+mn-cs"/>
                        </a:rPr>
                        <a:t> poema </a:t>
                      </a:r>
                      <a:r>
                        <a:rPr lang="pt-BR" sz="2400" b="0" kern="1200" dirty="0">
                          <a:solidFill>
                            <a:schemeClr val="tx1"/>
                          </a:solidFill>
                          <a:effectLst/>
                          <a:latin typeface="Arial Narrow" panose="020B0606020202030204" pitchFamily="34" charset="0"/>
                          <a:ea typeface="+mn-ea"/>
                          <a:cs typeface="+mn-cs"/>
                        </a:rPr>
                        <a:t>é um gênero textual escrito em versos, organizado de forma artística para expressar sentimentos, transmitir emoções, provocar reflexões, criar imagens e sensações no leitor. </a:t>
                      </a:r>
                    </a:p>
                    <a:p>
                      <a:pPr algn="just">
                        <a:lnSpc>
                          <a:spcPct val="110000"/>
                        </a:lnSpc>
                      </a:pPr>
                      <a:r>
                        <a:rPr lang="pt-BR" sz="2400" b="1" kern="1200" dirty="0">
                          <a:solidFill>
                            <a:schemeClr val="tx1"/>
                          </a:solidFill>
                          <a:effectLst/>
                          <a:latin typeface="Arial Narrow" panose="020B0606020202030204" pitchFamily="34" charset="0"/>
                          <a:ea typeface="+mn-ea"/>
                          <a:cs typeface="+mn-cs"/>
                        </a:rPr>
                        <a:t>Características do poema</a:t>
                      </a:r>
                    </a:p>
                    <a:p>
                      <a:pPr algn="just">
                        <a:lnSpc>
                          <a:spcPct val="110000"/>
                        </a:lnSpc>
                      </a:pPr>
                      <a:r>
                        <a:rPr lang="pt-BR" sz="2400" b="0" kern="1200" dirty="0">
                          <a:solidFill>
                            <a:schemeClr val="tx1"/>
                          </a:solidFill>
                          <a:effectLst/>
                          <a:latin typeface="Arial Narrow" panose="020B0606020202030204" pitchFamily="34" charset="0"/>
                          <a:ea typeface="+mn-ea"/>
                          <a:cs typeface="+mn-cs"/>
                        </a:rPr>
                        <a:t>▪ Escrito em versos.</a:t>
                      </a:r>
                    </a:p>
                    <a:p>
                      <a:pPr algn="just">
                        <a:lnSpc>
                          <a:spcPct val="110000"/>
                        </a:lnSpc>
                      </a:pPr>
                      <a:r>
                        <a:rPr lang="pt-BR" sz="2400" b="0" kern="1200" dirty="0">
                          <a:solidFill>
                            <a:schemeClr val="tx1"/>
                          </a:solidFill>
                          <a:effectLst/>
                          <a:latin typeface="Arial Narrow" panose="020B0606020202030204" pitchFamily="34" charset="0"/>
                          <a:ea typeface="+mn-ea"/>
                          <a:cs typeface="+mn-cs"/>
                        </a:rPr>
                        <a:t>▪ Organizado em estrofes.</a:t>
                      </a:r>
                    </a:p>
                    <a:p>
                      <a:pPr algn="just">
                        <a:lnSpc>
                          <a:spcPct val="110000"/>
                        </a:lnSpc>
                      </a:pPr>
                      <a:r>
                        <a:rPr lang="pt-BR" sz="2400" b="0" kern="1200" dirty="0">
                          <a:solidFill>
                            <a:schemeClr val="tx1"/>
                          </a:solidFill>
                          <a:effectLst/>
                          <a:latin typeface="Arial Narrow" panose="020B0606020202030204" pitchFamily="34" charset="0"/>
                          <a:ea typeface="+mn-ea"/>
                          <a:cs typeface="+mn-cs"/>
                        </a:rPr>
                        <a:t>▪ Presença de ritmo e musicalidade.</a:t>
                      </a:r>
                    </a:p>
                    <a:p>
                      <a:pPr algn="just">
                        <a:lnSpc>
                          <a:spcPct val="110000"/>
                        </a:lnSpc>
                      </a:pPr>
                      <a:r>
                        <a:rPr lang="pt-BR" sz="2400" b="0" kern="1200" dirty="0">
                          <a:solidFill>
                            <a:schemeClr val="tx1"/>
                          </a:solidFill>
                          <a:effectLst/>
                          <a:latin typeface="Arial Narrow" panose="020B0606020202030204" pitchFamily="34" charset="0"/>
                          <a:ea typeface="+mn-ea"/>
                          <a:cs typeface="+mn-cs"/>
                        </a:rPr>
                        <a:t>▪ Uso de figuras de linguagem.</a:t>
                      </a:r>
                    </a:p>
                    <a:p>
                      <a:pPr algn="just">
                        <a:lnSpc>
                          <a:spcPct val="110000"/>
                        </a:lnSpc>
                      </a:pPr>
                      <a:r>
                        <a:rPr lang="pt-BR" sz="2400" b="0" kern="1200" dirty="0">
                          <a:solidFill>
                            <a:schemeClr val="tx1"/>
                          </a:solidFill>
                          <a:effectLst/>
                          <a:latin typeface="Arial Narrow" panose="020B0606020202030204" pitchFamily="34" charset="0"/>
                          <a:ea typeface="+mn-ea"/>
                          <a:cs typeface="+mn-cs"/>
                        </a:rPr>
                        <a:t>▪ Linguagem subjetiva e poética.</a:t>
                      </a:r>
                    </a:p>
                    <a:p>
                      <a:pPr algn="just">
                        <a:lnSpc>
                          <a:spcPct val="110000"/>
                        </a:lnSpc>
                      </a:pPr>
                      <a:r>
                        <a:rPr lang="pt-BR" sz="2400" b="1" kern="1200" dirty="0">
                          <a:solidFill>
                            <a:schemeClr val="tx1"/>
                          </a:solidFill>
                          <a:effectLst/>
                          <a:latin typeface="Arial Narrow" panose="020B0606020202030204" pitchFamily="34" charset="0"/>
                          <a:ea typeface="+mn-ea"/>
                          <a:cs typeface="+mn-cs"/>
                        </a:rPr>
                        <a:t>Elementos do poema </a:t>
                      </a:r>
                    </a:p>
                    <a:p>
                      <a:pPr algn="just">
                        <a:lnSpc>
                          <a:spcPct val="110000"/>
                        </a:lnSpc>
                      </a:pPr>
                      <a:r>
                        <a:rPr lang="pt-BR" sz="2400" b="1" kern="1200" dirty="0">
                          <a:solidFill>
                            <a:schemeClr val="tx1"/>
                          </a:solidFill>
                          <a:effectLst/>
                          <a:latin typeface="Arial Narrow" panose="020B0606020202030204" pitchFamily="34" charset="0"/>
                          <a:ea typeface="+mn-ea"/>
                          <a:cs typeface="+mn-cs"/>
                        </a:rPr>
                        <a:t>- Versos – </a:t>
                      </a:r>
                      <a:r>
                        <a:rPr lang="pt-BR" sz="2400" b="0" kern="1200" dirty="0">
                          <a:solidFill>
                            <a:schemeClr val="tx1"/>
                          </a:solidFill>
                          <a:effectLst/>
                          <a:latin typeface="Arial Narrow" panose="020B0606020202030204" pitchFamily="34" charset="0"/>
                          <a:ea typeface="+mn-ea"/>
                          <a:cs typeface="+mn-cs"/>
                        </a:rPr>
                        <a:t>As linhas do poema, que podem ou não rimar entre si.</a:t>
                      </a:r>
                    </a:p>
                    <a:p>
                      <a:pPr algn="just">
                        <a:lnSpc>
                          <a:spcPct val="110000"/>
                        </a:lnSpc>
                      </a:pPr>
                      <a:r>
                        <a:rPr lang="pt-BR" sz="2400" b="1" kern="1200" dirty="0">
                          <a:solidFill>
                            <a:schemeClr val="tx1"/>
                          </a:solidFill>
                          <a:effectLst/>
                          <a:latin typeface="Arial Narrow" panose="020B0606020202030204" pitchFamily="34" charset="0"/>
                          <a:ea typeface="+mn-ea"/>
                          <a:cs typeface="+mn-cs"/>
                        </a:rPr>
                        <a:t>- Estrofe – </a:t>
                      </a:r>
                      <a:r>
                        <a:rPr lang="pt-BR" sz="2400" b="0" kern="1200" dirty="0">
                          <a:solidFill>
                            <a:schemeClr val="tx1"/>
                          </a:solidFill>
                          <a:effectLst/>
                          <a:latin typeface="Arial Narrow" panose="020B0606020202030204" pitchFamily="34" charset="0"/>
                          <a:ea typeface="+mn-ea"/>
                          <a:cs typeface="+mn-cs"/>
                        </a:rPr>
                        <a:t>Cada divisão do poema, composta por versos. </a:t>
                      </a:r>
                    </a:p>
                  </a:txBody>
                  <a:tcPr>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916247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2805112994"/>
              </p:ext>
            </p:extLst>
          </p:nvPr>
        </p:nvGraphicFramePr>
        <p:xfrm>
          <a:off x="370387" y="917176"/>
          <a:ext cx="11451225" cy="1898904"/>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just">
                        <a:lnSpc>
                          <a:spcPct val="110000"/>
                        </a:lnSpc>
                      </a:pPr>
                      <a:r>
                        <a:rPr lang="pt-BR" sz="2400" b="1" kern="1200" dirty="0">
                          <a:solidFill>
                            <a:schemeClr val="tx1"/>
                          </a:solidFill>
                          <a:effectLst/>
                          <a:latin typeface="Arial Narrow" panose="020B0606020202030204" pitchFamily="34" charset="0"/>
                          <a:ea typeface="+mn-ea"/>
                          <a:cs typeface="+mn-cs"/>
                        </a:rPr>
                        <a:t>- Eu lírico – </a:t>
                      </a:r>
                      <a:r>
                        <a:rPr lang="pt-BR" sz="2400" b="0" kern="1200" dirty="0">
                          <a:solidFill>
                            <a:schemeClr val="tx1"/>
                          </a:solidFill>
                          <a:effectLst/>
                          <a:latin typeface="Arial Narrow" panose="020B0606020202030204" pitchFamily="34" charset="0"/>
                          <a:ea typeface="+mn-ea"/>
                          <a:cs typeface="+mn-cs"/>
                        </a:rPr>
                        <a:t>A voz que fala no poema.</a:t>
                      </a:r>
                    </a:p>
                    <a:p>
                      <a:pPr algn="just">
                        <a:lnSpc>
                          <a:spcPct val="110000"/>
                        </a:lnSpc>
                      </a:pPr>
                      <a:r>
                        <a:rPr lang="pt-BR" sz="2400" b="1" kern="1200" dirty="0">
                          <a:solidFill>
                            <a:schemeClr val="tx1"/>
                          </a:solidFill>
                          <a:effectLst/>
                          <a:latin typeface="Arial Narrow" panose="020B0606020202030204" pitchFamily="34" charset="0"/>
                          <a:ea typeface="+mn-ea"/>
                          <a:cs typeface="+mn-cs"/>
                        </a:rPr>
                        <a:t>- Rimas – </a:t>
                      </a:r>
                      <a:r>
                        <a:rPr lang="pt-BR" sz="2400" b="0" kern="1200" dirty="0">
                          <a:solidFill>
                            <a:schemeClr val="tx1"/>
                          </a:solidFill>
                          <a:effectLst/>
                          <a:latin typeface="Arial Narrow" panose="020B0606020202030204" pitchFamily="34" charset="0"/>
                          <a:ea typeface="+mn-ea"/>
                          <a:cs typeface="+mn-cs"/>
                        </a:rPr>
                        <a:t>Correspondência sonora entre dois ou mais versos, a qual ocorre, geralmente, no final dos versos; porém pode ocorrer também entre uma palavra no final de um verso e uma palavra no meio de outro verso.  </a:t>
                      </a:r>
                    </a:p>
                    <a:p>
                      <a:pPr algn="r"/>
                      <a:r>
                        <a:rPr lang="pt-BR" sz="1300" b="1" kern="1200" dirty="0">
                          <a:solidFill>
                            <a:schemeClr val="tx1"/>
                          </a:solidFill>
                          <a:effectLst/>
                          <a:latin typeface="Arial Narrow" panose="020B0606020202030204" pitchFamily="34" charset="0"/>
                          <a:ea typeface="+mn-ea"/>
                          <a:cs typeface="+mn-cs"/>
                        </a:rPr>
                        <a:t> </a:t>
                      </a:r>
                      <a:r>
                        <a:rPr lang="pt-BR" sz="1300" b="0" kern="1200" dirty="0">
                          <a:solidFill>
                            <a:schemeClr val="tx1"/>
                          </a:solidFill>
                          <a:effectLst/>
                          <a:latin typeface="Arial Narrow" panose="020B0606020202030204" pitchFamily="34" charset="0"/>
                          <a:ea typeface="+mn-ea"/>
                          <a:cs typeface="+mn-cs"/>
                        </a:rPr>
                        <a:t>Disponível em: https://mundoeducacao.uol.com.br/literatura/o-que-poema.htm. Acesso em 7 abr. 2026. Adaptado.</a:t>
                      </a:r>
                    </a:p>
                  </a:txBody>
                  <a:tcPr>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CD92ED29-EF00-C8C6-1EAB-52618F7786F6}"/>
              </a:ext>
            </a:extLst>
          </p:cNvPr>
          <p:cNvSpPr txBox="1"/>
          <p:nvPr/>
        </p:nvSpPr>
        <p:spPr>
          <a:xfrm>
            <a:off x="370387" y="3370890"/>
            <a:ext cx="11451225" cy="2569934"/>
          </a:xfrm>
          <a:prstGeom prst="rect">
            <a:avLst/>
          </a:prstGeom>
          <a:solidFill>
            <a:schemeClr val="accent6">
              <a:lumMod val="20000"/>
              <a:lumOff val="80000"/>
            </a:schemeClr>
          </a:solidFill>
        </p:spPr>
        <p:txBody>
          <a:bodyPr wrap="square">
            <a:spAutoFit/>
          </a:bodyPr>
          <a:lstStyle/>
          <a:p>
            <a:pPr indent="538163"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Caro(a) estudante, convidamos você a conhecer mais profundamente o gênero textual Poema. A poesia pode ser comparada a uma música, pois possui ritmo, que é a organização dos versos, e às vezes rimas, que criam sonoridade. Mesmo sem rimas, o poema pode ser expressivo e bonito. Cada leitor vive uma experiência diferente ao ler um poema, sentindo emoções como alegria, tristeza ou reflexão. Por isso, pense: você já leu algum poema que te marcou? O que você sentiu? E se você criasse um poema, como ele seria? Com rimas ou mais livre? Que sentimentos você gostaria de expressar?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4677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1400049384"/>
              </p:ext>
            </p:extLst>
          </p:nvPr>
        </p:nvGraphicFramePr>
        <p:xfrm>
          <a:off x="370387" y="1688141"/>
          <a:ext cx="11451225" cy="394716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Poesia é o mesmo que poema?</a:t>
                      </a:r>
                    </a:p>
                    <a:p>
                      <a:pPr marL="0" indent="538163" algn="just"/>
                      <a:r>
                        <a:rPr lang="pt-BR" sz="2300" b="0" kern="1200" dirty="0">
                          <a:solidFill>
                            <a:schemeClr val="tx1"/>
                          </a:solidFill>
                          <a:effectLst/>
                          <a:latin typeface="Arial Narrow" panose="020B0606020202030204" pitchFamily="34" charset="0"/>
                          <a:ea typeface="+mn-ea"/>
                          <a:cs typeface="+mn-cs"/>
                        </a:rPr>
                        <a:t>Poesia não é o mesmo que poema, embora, caminhem juntos! </a:t>
                      </a:r>
                      <a:r>
                        <a:rPr lang="pt-BR" sz="2300" b="1" kern="1200" dirty="0">
                          <a:solidFill>
                            <a:schemeClr val="tx1"/>
                          </a:solidFill>
                          <a:effectLst/>
                          <a:latin typeface="Arial Narrow" panose="020B0606020202030204" pitchFamily="34" charset="0"/>
                          <a:ea typeface="+mn-ea"/>
                          <a:cs typeface="+mn-cs"/>
                        </a:rPr>
                        <a:t>Poesia</a:t>
                      </a:r>
                      <a:r>
                        <a:rPr lang="pt-BR" sz="2300" b="0" kern="1200" dirty="0">
                          <a:solidFill>
                            <a:schemeClr val="tx1"/>
                          </a:solidFill>
                          <a:effectLst/>
                          <a:latin typeface="Arial Narrow" panose="020B0606020202030204" pitchFamily="34" charset="0"/>
                          <a:ea typeface="+mn-ea"/>
                          <a:cs typeface="+mn-cs"/>
                        </a:rPr>
                        <a:t>, no sentido original, </a:t>
                      </a:r>
                      <a:r>
                        <a:rPr lang="pt-BR" sz="2300" b="1" i="1" kern="1200" dirty="0" err="1">
                          <a:solidFill>
                            <a:schemeClr val="tx1"/>
                          </a:solidFill>
                          <a:effectLst/>
                          <a:latin typeface="Arial Narrow" panose="020B0606020202030204" pitchFamily="34" charset="0"/>
                          <a:ea typeface="+mn-ea"/>
                          <a:cs typeface="+mn-cs"/>
                        </a:rPr>
                        <a:t>poíesis</a:t>
                      </a:r>
                      <a:r>
                        <a:rPr lang="pt-BR" sz="2300" b="1" i="1" kern="1200" dirty="0">
                          <a:solidFill>
                            <a:schemeClr val="tx1"/>
                          </a:solidFill>
                          <a:effectLst/>
                          <a:latin typeface="Arial Narrow" panose="020B0606020202030204" pitchFamily="34" charset="0"/>
                          <a:ea typeface="+mn-ea"/>
                          <a:cs typeface="+mn-cs"/>
                        </a:rPr>
                        <a:t>,</a:t>
                      </a:r>
                      <a:r>
                        <a:rPr lang="pt-BR" sz="2300" b="1" kern="1200" dirty="0">
                          <a:solidFill>
                            <a:schemeClr val="tx1"/>
                          </a:solidFill>
                          <a:effectLst/>
                          <a:latin typeface="Arial Narrow" panose="020B0606020202030204" pitchFamily="34" charset="0"/>
                          <a:ea typeface="+mn-ea"/>
                          <a:cs typeface="+mn-cs"/>
                        </a:rPr>
                        <a:t> </a:t>
                      </a:r>
                      <a:r>
                        <a:rPr lang="pt-BR" sz="2300" b="0" kern="1200" dirty="0">
                          <a:solidFill>
                            <a:schemeClr val="tx1"/>
                          </a:solidFill>
                          <a:effectLst/>
                          <a:latin typeface="Arial Narrow" panose="020B0606020202030204" pitchFamily="34" charset="0"/>
                          <a:ea typeface="+mn-ea"/>
                          <a:cs typeface="+mn-cs"/>
                        </a:rPr>
                        <a:t>um termo que vem do grego, é uma atividade “do criar e do fazer artístico”. De acordo com essa definição, haverá poesia sempre que, criando ou fazendo coisas, somos dominados pelo sentimento do belo, sempre que nos comovermos com lugares, pessoas e objetos. A poesia, portanto, pode estar nos lugares, nos objetos e nas pessoas. Assim, não só os poemas, mas uma paisagem, uma pintura, uma foto, uma dança, um gesto, um conto podem estar carregados de poesia. </a:t>
                      </a:r>
                      <a:r>
                        <a:rPr lang="pt-BR" sz="2300" b="1" kern="1200" dirty="0">
                          <a:solidFill>
                            <a:schemeClr val="tx1"/>
                          </a:solidFill>
                          <a:effectLst/>
                          <a:latin typeface="Arial Narrow" panose="020B0606020202030204" pitchFamily="34" charset="0"/>
                          <a:ea typeface="+mn-ea"/>
                          <a:cs typeface="+mn-cs"/>
                        </a:rPr>
                        <a:t>Poema, </a:t>
                      </a:r>
                      <a:r>
                        <a:rPr lang="pt-BR" sz="2300" b="0" kern="1200" dirty="0">
                          <a:solidFill>
                            <a:schemeClr val="tx1"/>
                          </a:solidFill>
                          <a:effectLst/>
                          <a:latin typeface="Arial Narrow" panose="020B0606020202030204" pitchFamily="34" charset="0"/>
                          <a:ea typeface="+mn-ea"/>
                          <a:cs typeface="+mn-cs"/>
                        </a:rPr>
                        <a:t>do latim </a:t>
                      </a:r>
                      <a:r>
                        <a:rPr lang="pt-BR" sz="2300" b="1" i="1" kern="1200" dirty="0">
                          <a:solidFill>
                            <a:schemeClr val="tx1"/>
                          </a:solidFill>
                          <a:effectLst/>
                          <a:latin typeface="Arial Narrow" panose="020B0606020202030204" pitchFamily="34" charset="0"/>
                          <a:ea typeface="+mn-ea"/>
                          <a:cs typeface="+mn-cs"/>
                        </a:rPr>
                        <a:t>poema</a:t>
                      </a:r>
                      <a:r>
                        <a:rPr lang="pt-BR" sz="2300" b="1" kern="1200" dirty="0">
                          <a:solidFill>
                            <a:schemeClr val="tx1"/>
                          </a:solidFill>
                          <a:effectLst/>
                          <a:latin typeface="Arial Narrow" panose="020B0606020202030204" pitchFamily="34" charset="0"/>
                          <a:ea typeface="+mn-ea"/>
                          <a:cs typeface="+mn-cs"/>
                        </a:rPr>
                        <a:t>, </a:t>
                      </a:r>
                      <a:r>
                        <a:rPr lang="pt-BR" sz="2300" b="0" kern="1200" dirty="0">
                          <a:solidFill>
                            <a:schemeClr val="tx1"/>
                          </a:solidFill>
                          <a:effectLst/>
                          <a:latin typeface="Arial Narrow" panose="020B0606020202030204" pitchFamily="34" charset="0"/>
                          <a:ea typeface="+mn-ea"/>
                          <a:cs typeface="+mn-cs"/>
                        </a:rPr>
                        <a:t>que significava composição em 'verso, comédia ou peça teatral', e do grego</a:t>
                      </a:r>
                      <a:r>
                        <a:rPr lang="pt-BR" sz="2300" b="1" kern="1200" dirty="0">
                          <a:solidFill>
                            <a:schemeClr val="tx1"/>
                          </a:solidFill>
                          <a:effectLst/>
                          <a:latin typeface="Arial Narrow" panose="020B0606020202030204" pitchFamily="34" charset="0"/>
                          <a:ea typeface="+mn-ea"/>
                          <a:cs typeface="+mn-cs"/>
                        </a:rPr>
                        <a:t> </a:t>
                      </a:r>
                      <a:r>
                        <a:rPr lang="pt-BR" sz="2300" b="1" i="1" kern="1200" dirty="0" err="1">
                          <a:solidFill>
                            <a:schemeClr val="tx1"/>
                          </a:solidFill>
                          <a:effectLst/>
                          <a:latin typeface="Arial Narrow" panose="020B0606020202030204" pitchFamily="34" charset="0"/>
                          <a:ea typeface="+mn-ea"/>
                          <a:cs typeface="+mn-cs"/>
                        </a:rPr>
                        <a:t>poíéma</a:t>
                      </a:r>
                      <a:r>
                        <a:rPr lang="pt-BR" sz="2300" b="1" kern="1200" dirty="0">
                          <a:solidFill>
                            <a:schemeClr val="tx1"/>
                          </a:solidFill>
                          <a:effectLst/>
                          <a:latin typeface="Arial Narrow" panose="020B0606020202030204" pitchFamily="34" charset="0"/>
                          <a:ea typeface="+mn-ea"/>
                          <a:cs typeface="+mn-cs"/>
                        </a:rPr>
                        <a:t>, </a:t>
                      </a:r>
                      <a:r>
                        <a:rPr lang="pt-BR" sz="2300" b="0" kern="1200" dirty="0">
                          <a:solidFill>
                            <a:schemeClr val="tx1"/>
                          </a:solidFill>
                          <a:effectLst/>
                          <a:latin typeface="Arial Narrow" panose="020B0606020202030204" pitchFamily="34" charset="0"/>
                          <a:ea typeface="+mn-ea"/>
                          <a:cs typeface="+mn-cs"/>
                        </a:rPr>
                        <a:t>que significa 'o que se faz, manual, criação do espírito ou invenção'. </a:t>
                      </a:r>
                    </a:p>
                    <a:p>
                      <a:pPr algn="just"/>
                      <a:r>
                        <a:rPr lang="pt-BR" sz="2300" b="1" kern="1200" dirty="0">
                          <a:solidFill>
                            <a:srgbClr val="FF0000"/>
                          </a:solidFill>
                          <a:effectLst/>
                          <a:latin typeface="Arial Narrow" panose="020B0606020202030204" pitchFamily="34" charset="0"/>
                          <a:ea typeface="+mn-ea"/>
                          <a:cs typeface="+mn-cs"/>
                        </a:rPr>
                        <a:t>Atenção! </a:t>
                      </a:r>
                      <a:r>
                        <a:rPr lang="pt-BR" sz="2300" b="1" kern="1200" dirty="0">
                          <a:solidFill>
                            <a:schemeClr val="tx1"/>
                          </a:solidFill>
                          <a:effectLst/>
                          <a:latin typeface="Arial Narrow" panose="020B0606020202030204" pitchFamily="34" charset="0"/>
                          <a:ea typeface="+mn-ea"/>
                          <a:cs typeface="+mn-cs"/>
                        </a:rPr>
                        <a:t>Poema </a:t>
                      </a:r>
                      <a:r>
                        <a:rPr lang="pt-BR" sz="2300" b="0" kern="1200" dirty="0">
                          <a:solidFill>
                            <a:schemeClr val="tx1"/>
                          </a:solidFill>
                          <a:effectLst/>
                          <a:latin typeface="Arial Narrow" panose="020B0606020202030204" pitchFamily="34" charset="0"/>
                          <a:ea typeface="+mn-ea"/>
                          <a:cs typeface="+mn-cs"/>
                        </a:rPr>
                        <a:t>é o texto escrito, geralmente, em verso e, às vezes, em prosa (parágrafos) - (estrutura/forma) e </a:t>
                      </a:r>
                      <a:r>
                        <a:rPr lang="pt-BR" sz="2300" b="1" kern="1200" dirty="0">
                          <a:solidFill>
                            <a:schemeClr val="tx1"/>
                          </a:solidFill>
                          <a:effectLst/>
                          <a:latin typeface="Arial Narrow" panose="020B0606020202030204" pitchFamily="34" charset="0"/>
                          <a:ea typeface="+mn-ea"/>
                          <a:cs typeface="+mn-cs"/>
                        </a:rPr>
                        <a:t>Poesia </a:t>
                      </a:r>
                      <a:r>
                        <a:rPr lang="pt-BR" sz="2300" b="0" kern="1200" dirty="0">
                          <a:solidFill>
                            <a:schemeClr val="tx1"/>
                          </a:solidFill>
                          <a:effectLst/>
                          <a:latin typeface="Arial Narrow" panose="020B0606020202030204" pitchFamily="34" charset="0"/>
                          <a:ea typeface="+mn-ea"/>
                          <a:cs typeface="+mn-cs"/>
                        </a:rPr>
                        <a:t>é o sentimentalismo, a emoção, a subjetividade que está dentro do poema..</a:t>
                      </a:r>
                    </a:p>
                  </a:txBody>
                  <a:tcPr>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ECD30EE-FFD3-10D9-338E-85248E07A9FD}"/>
              </a:ext>
            </a:extLst>
          </p:cNvPr>
          <p:cNvPicPr>
            <a:picLocks noChangeAspect="1"/>
          </p:cNvPicPr>
          <p:nvPr/>
        </p:nvPicPr>
        <p:blipFill rotWithShape="1">
          <a:blip r:embed="rId2">
            <a:extLst>
              <a:ext uri="{28A0092B-C50C-407E-A947-70E740481C1C}">
                <a14:useLocalDpi xmlns:a14="http://schemas.microsoft.com/office/drawing/2010/main" val="0"/>
              </a:ext>
            </a:extLst>
          </a:blip>
          <a:srcRect t="9756" r="2349" b="9754"/>
          <a:stretch>
            <a:fillRect/>
          </a:stretch>
        </p:blipFill>
        <p:spPr bwMode="auto">
          <a:xfrm>
            <a:off x="370387" y="642301"/>
            <a:ext cx="2892490" cy="11607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34953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88FB93C9-8503-7C9D-CBB9-1AA5DB7BA54F}"/>
              </a:ext>
            </a:extLst>
          </p:cNvPr>
          <p:cNvSpPr txBox="1"/>
          <p:nvPr/>
        </p:nvSpPr>
        <p:spPr>
          <a:xfrm>
            <a:off x="367553" y="953931"/>
            <a:ext cx="11421035" cy="4352858"/>
          </a:xfrm>
          <a:prstGeom prst="rect">
            <a:avLst/>
          </a:prstGeom>
          <a:solidFill>
            <a:schemeClr val="accent6">
              <a:lumMod val="20000"/>
              <a:lumOff val="80000"/>
            </a:schemeClr>
          </a:solidFill>
        </p:spPr>
        <p:txBody>
          <a:bodyPr wrap="square">
            <a:spAutoFit/>
          </a:bodyPr>
          <a:lstStyle/>
          <a:p>
            <a:pPr indent="538163" algn="just">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o “Contexto” é um dos elementos mais importantes que compõe um escrito. Este elemento tem a função essencial de mostrar o sentido presente em um determinado texto, ou seja, ele define a semântica principal desse escrito. Por exemplo, “Contexto Social”: é aquele que depende diretamente dos elementos sociais, como classe social, as relações interpessoais, ambiente ou ainda o nível de instrução ou escolaridade de um determinado indivíduo para ser compreendido. / “Contexto de Produção”: é a realidade na qual o autor está inserido, assim como a realidade no leitor, o lugar onde o texto foi produzido e onde o texto será lido, são alguns aspectos que definem o contexto de produção. / “Contexto Histórico”: é o que traz como principal componente o cenário histórico no qual o texto foi produzido. O contexto político, social, econômico ou cultural também ajuda na compreensão do texto. Há outros contextos... Pense nisso!!!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4686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E80E7D74-7D8B-972D-D3CB-CDE81EE5461E}"/>
              </a:ext>
            </a:extLst>
          </p:cNvPr>
          <p:cNvSpPr txBox="1"/>
          <p:nvPr/>
        </p:nvSpPr>
        <p:spPr>
          <a:xfrm>
            <a:off x="340659" y="1027239"/>
            <a:ext cx="11510681" cy="800219"/>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a:t>
            </a: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Tem tudo a ver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3E4D0D0F-8A2B-6FED-20FE-E2C47324E069}"/>
              </a:ext>
            </a:extLst>
          </p:cNvPr>
          <p:cNvSpPr txBox="1"/>
          <p:nvPr/>
        </p:nvSpPr>
        <p:spPr>
          <a:xfrm>
            <a:off x="340660" y="567626"/>
            <a:ext cx="11510680" cy="459613"/>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F9491C4F-0D77-3857-F53B-4B7B3942A8AF}"/>
              </a:ext>
            </a:extLst>
          </p:cNvPr>
          <p:cNvGraphicFramePr>
            <a:graphicFrameLocks noGrp="1"/>
          </p:cNvGraphicFramePr>
          <p:nvPr>
            <p:extLst>
              <p:ext uri="{D42A27DB-BD31-4B8C-83A1-F6EECF244321}">
                <p14:modId xmlns:p14="http://schemas.microsoft.com/office/powerpoint/2010/main" val="1856649795"/>
              </p:ext>
            </p:extLst>
          </p:nvPr>
        </p:nvGraphicFramePr>
        <p:xfrm>
          <a:off x="340658" y="1827458"/>
          <a:ext cx="11412074" cy="4526280"/>
        </p:xfrm>
        <a:graphic>
          <a:graphicData uri="http://schemas.openxmlformats.org/drawingml/2006/table">
            <a:tbl>
              <a:tblPr firstRow="1" bandRow="1">
                <a:tableStyleId>{5C22544A-7EE6-4342-B048-85BDC9FD1C3A}</a:tableStyleId>
              </a:tblPr>
              <a:tblGrid>
                <a:gridCol w="5706037">
                  <a:extLst>
                    <a:ext uri="{9D8B030D-6E8A-4147-A177-3AD203B41FA5}">
                      <a16:colId xmlns:a16="http://schemas.microsoft.com/office/drawing/2014/main" val="2642340485"/>
                    </a:ext>
                  </a:extLst>
                </a:gridCol>
                <a:gridCol w="5706037">
                  <a:extLst>
                    <a:ext uri="{9D8B030D-6E8A-4147-A177-3AD203B41FA5}">
                      <a16:colId xmlns:a16="http://schemas.microsoft.com/office/drawing/2014/main" val="4272397471"/>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A poesia</a:t>
                      </a:r>
                    </a:p>
                    <a:p>
                      <a:r>
                        <a:rPr lang="pt-BR" sz="2300" b="0" kern="1200" dirty="0">
                          <a:solidFill>
                            <a:schemeClr val="tx1"/>
                          </a:solidFill>
                          <a:effectLst/>
                          <a:latin typeface="Arial Narrow" panose="020B0606020202030204" pitchFamily="34" charset="0"/>
                          <a:ea typeface="+mn-ea"/>
                          <a:cs typeface="+mn-cs"/>
                        </a:rPr>
                        <a:t>tem tudo a ver</a:t>
                      </a:r>
                    </a:p>
                    <a:p>
                      <a:r>
                        <a:rPr lang="pt-BR" sz="2300" b="0" kern="1200" dirty="0">
                          <a:solidFill>
                            <a:schemeClr val="tx1"/>
                          </a:solidFill>
                          <a:effectLst/>
                          <a:latin typeface="Arial Narrow" panose="020B0606020202030204" pitchFamily="34" charset="0"/>
                          <a:ea typeface="+mn-ea"/>
                          <a:cs typeface="+mn-cs"/>
                        </a:rPr>
                        <a:t>com tua dor e alegrias,</a:t>
                      </a:r>
                    </a:p>
                    <a:p>
                      <a:r>
                        <a:rPr lang="pt-BR" sz="2300" b="0" kern="1200" dirty="0">
                          <a:solidFill>
                            <a:schemeClr val="tx1"/>
                          </a:solidFill>
                          <a:effectLst/>
                          <a:latin typeface="Arial Narrow" panose="020B0606020202030204" pitchFamily="34" charset="0"/>
                          <a:ea typeface="+mn-ea"/>
                          <a:cs typeface="+mn-cs"/>
                        </a:rPr>
                        <a:t>com as cores, formas, os cheiros,</a:t>
                      </a:r>
                    </a:p>
                    <a:p>
                      <a:r>
                        <a:rPr lang="pt-BR" sz="2300" b="0" kern="1200" dirty="0">
                          <a:solidFill>
                            <a:schemeClr val="tx1"/>
                          </a:solidFill>
                          <a:effectLst/>
                          <a:latin typeface="Arial Narrow" panose="020B0606020202030204" pitchFamily="34" charset="0"/>
                          <a:ea typeface="+mn-ea"/>
                          <a:cs typeface="+mn-cs"/>
                        </a:rPr>
                        <a:t>os sabores e a música</a:t>
                      </a:r>
                    </a:p>
                    <a:p>
                      <a:r>
                        <a:rPr lang="pt-BR" sz="2300" b="0" kern="1200" dirty="0">
                          <a:solidFill>
                            <a:schemeClr val="tx1"/>
                          </a:solidFill>
                          <a:effectLst/>
                          <a:latin typeface="Arial Narrow" panose="020B0606020202030204" pitchFamily="34" charset="0"/>
                          <a:ea typeface="+mn-ea"/>
                          <a:cs typeface="+mn-cs"/>
                        </a:rPr>
                        <a:t>do mundo. </a:t>
                      </a:r>
                    </a:p>
                    <a:p>
                      <a:endParaRPr lang="pt-BR" sz="1500" b="0" dirty="0">
                        <a:solidFill>
                          <a:schemeClr val="tx1"/>
                        </a:solidFill>
                        <a:latin typeface="Arial Narrow" panose="020B0606020202030204" pitchFamily="34" charset="0"/>
                      </a:endParaRPr>
                    </a:p>
                    <a:p>
                      <a:r>
                        <a:rPr lang="pt-BR" sz="2300" b="0" kern="1200" dirty="0">
                          <a:solidFill>
                            <a:schemeClr val="tx1"/>
                          </a:solidFill>
                          <a:effectLst/>
                          <a:latin typeface="Arial Narrow" panose="020B0606020202030204" pitchFamily="34" charset="0"/>
                          <a:ea typeface="+mn-ea"/>
                          <a:cs typeface="+mn-cs"/>
                        </a:rPr>
                        <a:t>A poesia</a:t>
                      </a:r>
                    </a:p>
                    <a:p>
                      <a:r>
                        <a:rPr lang="pt-BR" sz="2300" b="0" kern="1200" dirty="0">
                          <a:solidFill>
                            <a:schemeClr val="tx1"/>
                          </a:solidFill>
                          <a:effectLst/>
                          <a:latin typeface="Arial Narrow" panose="020B0606020202030204" pitchFamily="34" charset="0"/>
                          <a:ea typeface="+mn-ea"/>
                          <a:cs typeface="+mn-cs"/>
                        </a:rPr>
                        <a:t>tem tudo a ver</a:t>
                      </a:r>
                    </a:p>
                    <a:p>
                      <a:r>
                        <a:rPr lang="pt-BR" sz="2300" b="0" kern="1200" dirty="0">
                          <a:solidFill>
                            <a:schemeClr val="tx1"/>
                          </a:solidFill>
                          <a:effectLst/>
                          <a:latin typeface="Arial Narrow" panose="020B0606020202030204" pitchFamily="34" charset="0"/>
                          <a:ea typeface="+mn-ea"/>
                          <a:cs typeface="+mn-cs"/>
                        </a:rPr>
                        <a:t>com o sorriso da criança,</a:t>
                      </a:r>
                    </a:p>
                    <a:p>
                      <a:r>
                        <a:rPr lang="pt-BR" sz="2300" b="0" kern="1200" dirty="0">
                          <a:solidFill>
                            <a:schemeClr val="tx1"/>
                          </a:solidFill>
                          <a:effectLst/>
                          <a:latin typeface="Arial Narrow" panose="020B0606020202030204" pitchFamily="34" charset="0"/>
                          <a:ea typeface="+mn-ea"/>
                          <a:cs typeface="+mn-cs"/>
                        </a:rPr>
                        <a:t>o diálogo dos namorados,</a:t>
                      </a:r>
                    </a:p>
                    <a:p>
                      <a:r>
                        <a:rPr lang="pt-BR" sz="2300" b="0" kern="1200" dirty="0">
                          <a:solidFill>
                            <a:schemeClr val="tx1"/>
                          </a:solidFill>
                          <a:effectLst/>
                          <a:latin typeface="Arial Narrow" panose="020B0606020202030204" pitchFamily="34" charset="0"/>
                          <a:ea typeface="+mn-ea"/>
                          <a:cs typeface="+mn-cs"/>
                        </a:rPr>
                        <a:t>as lágrimas diante da morte,</a:t>
                      </a:r>
                    </a:p>
                    <a:p>
                      <a:r>
                        <a:rPr lang="pt-BR" sz="2300" b="0" kern="1200" dirty="0">
                          <a:solidFill>
                            <a:schemeClr val="tx1"/>
                          </a:solidFill>
                          <a:effectLst/>
                          <a:latin typeface="Arial Narrow" panose="020B0606020202030204" pitchFamily="34" charset="0"/>
                          <a:ea typeface="+mn-ea"/>
                          <a:cs typeface="+mn-cs"/>
                        </a:rPr>
                        <a:t>os olhos pedindo pão. </a:t>
                      </a:r>
                    </a:p>
                  </a:txBody>
                  <a:tcPr>
                    <a:noFill/>
                  </a:tcPr>
                </a:tc>
                <a:tc>
                  <a:txBody>
                    <a:bodyPr/>
                    <a:lstStyle/>
                    <a:p>
                      <a:r>
                        <a:rPr lang="pt-BR" sz="2300" b="0" kern="1200" dirty="0">
                          <a:solidFill>
                            <a:schemeClr val="tx1"/>
                          </a:solidFill>
                          <a:effectLst/>
                          <a:latin typeface="Arial Narrow" panose="020B0606020202030204" pitchFamily="34" charset="0"/>
                          <a:ea typeface="+mn-ea"/>
                          <a:cs typeface="+mn-cs"/>
                        </a:rPr>
                        <a:t>A poesia tem tudo a ver</a:t>
                      </a:r>
                    </a:p>
                    <a:p>
                      <a:r>
                        <a:rPr lang="pt-BR" sz="2300" b="0" kern="1200" dirty="0">
                          <a:solidFill>
                            <a:schemeClr val="tx1"/>
                          </a:solidFill>
                          <a:effectLst/>
                          <a:latin typeface="Arial Narrow" panose="020B0606020202030204" pitchFamily="34" charset="0"/>
                          <a:ea typeface="+mn-ea"/>
                          <a:cs typeface="+mn-cs"/>
                        </a:rPr>
                        <a:t>com a plumagem, o voo,</a:t>
                      </a:r>
                    </a:p>
                    <a:p>
                      <a:r>
                        <a:rPr lang="pt-BR" sz="2300" b="0" kern="1200" dirty="0">
                          <a:solidFill>
                            <a:schemeClr val="tx1"/>
                          </a:solidFill>
                          <a:effectLst/>
                          <a:latin typeface="Arial Narrow" panose="020B0606020202030204" pitchFamily="34" charset="0"/>
                          <a:ea typeface="+mn-ea"/>
                          <a:cs typeface="+mn-cs"/>
                        </a:rPr>
                        <a:t>e o canto dos pássaros,</a:t>
                      </a:r>
                    </a:p>
                    <a:p>
                      <a:r>
                        <a:rPr lang="pt-BR" sz="2300" b="0" kern="1200" dirty="0">
                          <a:solidFill>
                            <a:schemeClr val="tx1"/>
                          </a:solidFill>
                          <a:effectLst/>
                          <a:latin typeface="Arial Narrow" panose="020B0606020202030204" pitchFamily="34" charset="0"/>
                          <a:ea typeface="+mn-ea"/>
                          <a:cs typeface="+mn-cs"/>
                        </a:rPr>
                        <a:t>a veloz acrobacia dos peixes,</a:t>
                      </a:r>
                    </a:p>
                    <a:p>
                      <a:r>
                        <a:rPr lang="pt-BR" sz="2300" b="0" kern="1200" dirty="0">
                          <a:solidFill>
                            <a:schemeClr val="tx1"/>
                          </a:solidFill>
                          <a:effectLst/>
                          <a:latin typeface="Arial Narrow" panose="020B0606020202030204" pitchFamily="34" charset="0"/>
                          <a:ea typeface="+mn-ea"/>
                          <a:cs typeface="+mn-cs"/>
                        </a:rPr>
                        <a:t>as cores todas do arco-íris,</a:t>
                      </a:r>
                    </a:p>
                    <a:p>
                      <a:r>
                        <a:rPr lang="pt-BR" sz="2300" b="0" kern="1200" dirty="0">
                          <a:solidFill>
                            <a:schemeClr val="tx1"/>
                          </a:solidFill>
                          <a:effectLst/>
                          <a:latin typeface="Arial Narrow" panose="020B0606020202030204" pitchFamily="34" charset="0"/>
                          <a:ea typeface="+mn-ea"/>
                          <a:cs typeface="+mn-cs"/>
                        </a:rPr>
                        <a:t>o ritmo dos rios e cachoeiras,</a:t>
                      </a:r>
                    </a:p>
                    <a:p>
                      <a:r>
                        <a:rPr lang="pt-BR" sz="2300" b="0" kern="1200" dirty="0">
                          <a:solidFill>
                            <a:schemeClr val="tx1"/>
                          </a:solidFill>
                          <a:effectLst/>
                          <a:latin typeface="Arial Narrow" panose="020B0606020202030204" pitchFamily="34" charset="0"/>
                          <a:ea typeface="+mn-ea"/>
                          <a:cs typeface="+mn-cs"/>
                        </a:rPr>
                        <a:t>o brilho da lua, do sol e das estrelas,</a:t>
                      </a:r>
                    </a:p>
                    <a:p>
                      <a:r>
                        <a:rPr lang="pt-BR" sz="2300" b="0" kern="1200" dirty="0">
                          <a:solidFill>
                            <a:schemeClr val="tx1"/>
                          </a:solidFill>
                          <a:effectLst/>
                          <a:latin typeface="Arial Narrow" panose="020B0606020202030204" pitchFamily="34" charset="0"/>
                          <a:ea typeface="+mn-ea"/>
                          <a:cs typeface="+mn-cs"/>
                        </a:rPr>
                        <a:t>a explosão em verde, em flores e frutos. </a:t>
                      </a:r>
                    </a:p>
                    <a:p>
                      <a:r>
                        <a:rPr lang="pt-BR" sz="1500" b="0" kern="1200" dirty="0">
                          <a:solidFill>
                            <a:schemeClr val="tx1"/>
                          </a:solidFill>
                          <a:effectLst/>
                          <a:latin typeface="Arial Narrow" panose="020B0606020202030204" pitchFamily="34" charset="0"/>
                          <a:ea typeface="+mn-ea"/>
                          <a:cs typeface="+mn-cs"/>
                        </a:rPr>
                        <a:t> </a:t>
                      </a:r>
                    </a:p>
                    <a:p>
                      <a:r>
                        <a:rPr lang="pt-BR" sz="2300" b="0" kern="1200" dirty="0">
                          <a:solidFill>
                            <a:schemeClr val="tx1"/>
                          </a:solidFill>
                          <a:effectLst/>
                          <a:latin typeface="Arial Narrow" panose="020B0606020202030204" pitchFamily="34" charset="0"/>
                          <a:ea typeface="+mn-ea"/>
                          <a:cs typeface="+mn-cs"/>
                        </a:rPr>
                        <a:t>A poesia</a:t>
                      </a:r>
                    </a:p>
                    <a:p>
                      <a:r>
                        <a:rPr lang="pt-BR" sz="2300" b="0" kern="1200" dirty="0">
                          <a:solidFill>
                            <a:schemeClr val="tx1"/>
                          </a:solidFill>
                          <a:effectLst/>
                          <a:latin typeface="Arial Narrow" panose="020B0606020202030204" pitchFamily="34" charset="0"/>
                          <a:ea typeface="+mn-ea"/>
                          <a:cs typeface="+mn-cs"/>
                        </a:rPr>
                        <a:t>– é só abrir os olhos e ver –</a:t>
                      </a:r>
                    </a:p>
                    <a:p>
                      <a:r>
                        <a:rPr lang="pt-BR" sz="2300" b="0" kern="1200" dirty="0">
                          <a:solidFill>
                            <a:schemeClr val="tx1"/>
                          </a:solidFill>
                          <a:effectLst/>
                          <a:latin typeface="Arial Narrow" panose="020B0606020202030204" pitchFamily="34" charset="0"/>
                          <a:ea typeface="+mn-ea"/>
                          <a:cs typeface="+mn-cs"/>
                        </a:rPr>
                        <a:t>tem tudo a ver com tudo. </a:t>
                      </a:r>
                    </a:p>
                    <a:p>
                      <a:endParaRPr lang="pt-BR" sz="2300" b="0" dirty="0">
                        <a:solidFill>
                          <a:schemeClr val="tx1"/>
                        </a:solidFill>
                        <a:latin typeface="Arial Narrow" panose="020B0606020202030204" pitchFamily="34" charset="0"/>
                      </a:endParaRPr>
                    </a:p>
                  </a:txBody>
                  <a:tcPr>
                    <a:noFill/>
                  </a:tcPr>
                </a:tc>
                <a:extLst>
                  <a:ext uri="{0D108BD9-81ED-4DB2-BD59-A6C34878D82A}">
                    <a16:rowId xmlns:a16="http://schemas.microsoft.com/office/drawing/2014/main" val="3859338081"/>
                  </a:ext>
                </a:extLst>
              </a:tr>
            </a:tbl>
          </a:graphicData>
        </a:graphic>
      </p:graphicFrame>
      <p:sp>
        <p:nvSpPr>
          <p:cNvPr id="10" name="CaixaDeTexto 9">
            <a:extLst>
              <a:ext uri="{FF2B5EF4-FFF2-40B4-BE49-F238E27FC236}">
                <a16:creationId xmlns:a16="http://schemas.microsoft.com/office/drawing/2014/main" id="{669D855F-667B-F2BC-F84B-787581C1443D}"/>
              </a:ext>
            </a:extLst>
          </p:cNvPr>
          <p:cNvSpPr txBox="1"/>
          <p:nvPr/>
        </p:nvSpPr>
        <p:spPr>
          <a:xfrm>
            <a:off x="4975411" y="6044995"/>
            <a:ext cx="6777321" cy="738664"/>
          </a:xfrm>
          <a:prstGeom prst="rect">
            <a:avLst/>
          </a:prstGeom>
          <a:noFill/>
        </p:spPr>
        <p:txBody>
          <a:bodyPr wrap="square">
            <a:spAutoFit/>
          </a:bodyPr>
          <a:lstStyle/>
          <a:p>
            <a:pPr algn="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Elias José. In: Segredinhos de Amor </a:t>
            </a:r>
          </a:p>
          <a:p>
            <a:pPr algn="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 Disponível em: https://www.tudosaladeaula.com/2020/10/atividade-simulado-de-portugues-genero-poema-interpretacao-e-compreensao-5o-6o-ano/</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Acesso em 7 abr. 2026.</a:t>
            </a:r>
            <a:endParaRPr lang="pt-BR" sz="13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55415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4756229E-8652-E795-ACBE-D6DFB25B083C}"/>
              </a:ext>
            </a:extLst>
          </p:cNvPr>
          <p:cNvSpPr txBox="1"/>
          <p:nvPr/>
        </p:nvSpPr>
        <p:spPr>
          <a:xfrm>
            <a:off x="394447" y="905232"/>
            <a:ext cx="11403106" cy="5047536"/>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gênero poema</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tema é o assunto, a ideia principal ou a temática abstrata que motiva a criação da obra, geralmente, explorada por meio de emoções e subjetividade pelo eu lírico.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O tema/ assunto do texto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Tem tudo a ver</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Um tema/assunto de um texto pode ser encontrado por meio de palavras/expressões-chave. Transcreva do texto palavras e expressões que confirmam ou estabelecem diálogos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 o tema/assunto do texto.</a:t>
            </a:r>
          </a:p>
          <a:p>
            <a:pPr algn="just"/>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Todo texto tem sua função social (finalidade/objetivo/propósito comunicativo) e, por isso, pretende, por exemplo, informar ou esclarecer, expor um ponto de vista, refutar (contradizer) uma posição, narrar um acontecimento, fazer uma advertência, persuadir alguém de alguma coisa etc. Agora,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Qual é a finalidade do gênero textual 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E a finalidade do poema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Tem tudo a ver</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6370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nvGraphicFramePr>
        <p:xfrm>
          <a:off x="358591" y="1226509"/>
          <a:ext cx="11501717" cy="18059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250" b="1" kern="1200" dirty="0">
                          <a:solidFill>
                            <a:schemeClr val="tx1"/>
                          </a:solidFill>
                          <a:effectLst/>
                          <a:latin typeface="Arial Narrow" panose="020B0606020202030204" pitchFamily="34" charset="0"/>
                          <a:ea typeface="+mn-ea"/>
                          <a:cs typeface="+mn-cs"/>
                        </a:rPr>
                        <a:t>Inferência</a:t>
                      </a:r>
                    </a:p>
                    <a:p>
                      <a:pPr marL="0" indent="538163" algn="just"/>
                      <a:r>
                        <a:rPr lang="pt-BR" sz="2250" b="1" kern="1200" dirty="0">
                          <a:solidFill>
                            <a:schemeClr val="tx1"/>
                          </a:solidFill>
                          <a:effectLst/>
                          <a:latin typeface="Arial Narrow" panose="020B0606020202030204" pitchFamily="34" charset="0"/>
                          <a:ea typeface="+mn-ea"/>
                          <a:cs typeface="+mn-cs"/>
                        </a:rPr>
                        <a:t>Inferir informações </a:t>
                      </a:r>
                      <a:r>
                        <a:rPr lang="pt-BR" sz="2250" b="0" kern="1200" dirty="0">
                          <a:solidFill>
                            <a:schemeClr val="tx1"/>
                          </a:solidFill>
                          <a:effectLst/>
                          <a:latin typeface="Arial Narrow" panose="020B0606020202030204" pitchFamily="34" charset="0"/>
                          <a:ea typeface="+mn-ea"/>
                          <a:cs typeface="+mn-cs"/>
                        </a:rPr>
                        <a:t>é a capacidade de deduzir sentidos implícitos em um texto ou contexto, indo além do que está escrito explicitamente. Envolve ler as pistas que o autor coloca no texto e o conhecimento prévio que o leitor já tem para concluir informações subentendidas (implícitas), sendo um processo de raciocínio lógico e interpretação, não de adivinhação.</a:t>
                      </a:r>
                      <a:endParaRPr lang="pt-BR" sz="2250" b="0" dirty="0">
                        <a:solidFill>
                          <a:schemeClr val="tx1"/>
                        </a:solidFill>
                        <a:latin typeface="Arial Narrow" panose="020B0606020202030204" pitchFamily="34" charset="0"/>
                      </a:endParaRP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377866"/>
            <a:ext cx="2572868" cy="1032526"/>
          </a:xfrm>
          <a:prstGeom prst="rect">
            <a:avLst/>
          </a:prstGeom>
          <a:noFill/>
          <a:ln>
            <a:noFill/>
          </a:ln>
          <a:extLst>
            <a:ext uri="{53640926-AAD7-44D8-BBD7-CCE9431645EC}">
              <a14:shadowObscured xmlns:a14="http://schemas.microsoft.com/office/drawing/2010/main"/>
            </a:ext>
          </a:extLst>
        </p:spPr>
      </p:pic>
      <p:graphicFrame>
        <p:nvGraphicFramePr>
          <p:cNvPr id="4" name="Tabela 3">
            <a:extLst>
              <a:ext uri="{FF2B5EF4-FFF2-40B4-BE49-F238E27FC236}">
                <a16:creationId xmlns:a16="http://schemas.microsoft.com/office/drawing/2014/main" id="{DAD72427-61C2-9827-ECBB-11F86C4D641B}"/>
              </a:ext>
            </a:extLst>
          </p:cNvPr>
          <p:cNvGraphicFramePr>
            <a:graphicFrameLocks noGrp="1"/>
          </p:cNvGraphicFramePr>
          <p:nvPr>
            <p:extLst>
              <p:ext uri="{D42A27DB-BD31-4B8C-83A1-F6EECF244321}">
                <p14:modId xmlns:p14="http://schemas.microsoft.com/office/powerpoint/2010/main" val="666292201"/>
              </p:ext>
            </p:extLst>
          </p:nvPr>
        </p:nvGraphicFramePr>
        <p:xfrm>
          <a:off x="345141" y="3315285"/>
          <a:ext cx="11501717" cy="28956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just"/>
                      <a:r>
                        <a:rPr lang="pt-BR" sz="2300" b="0" kern="1200" dirty="0">
                          <a:solidFill>
                            <a:schemeClr val="tx1"/>
                          </a:solidFill>
                          <a:effectLst/>
                          <a:latin typeface="Arial Narrow" panose="020B0606020202030204" pitchFamily="34" charset="0"/>
                          <a:ea typeface="+mn-ea"/>
                          <a:cs typeface="+mn-cs"/>
                        </a:rPr>
                        <a:t>A linguagem no gênero textual </a:t>
                      </a:r>
                      <a:r>
                        <a:rPr lang="pt-BR" sz="2300" b="1" kern="1200" dirty="0">
                          <a:solidFill>
                            <a:schemeClr val="tx1"/>
                          </a:solidFill>
                          <a:effectLst/>
                          <a:latin typeface="Arial Narrow" panose="020B0606020202030204" pitchFamily="34" charset="0"/>
                          <a:ea typeface="+mn-ea"/>
                          <a:cs typeface="+mn-cs"/>
                        </a:rPr>
                        <a:t>poema </a:t>
                      </a:r>
                      <a:r>
                        <a:rPr lang="pt-BR" sz="2300" b="0" kern="1200" dirty="0">
                          <a:solidFill>
                            <a:schemeClr val="tx1"/>
                          </a:solidFill>
                          <a:effectLst/>
                          <a:latin typeface="Arial Narrow" panose="020B0606020202030204" pitchFamily="34" charset="0"/>
                          <a:ea typeface="+mn-ea"/>
                          <a:cs typeface="+mn-cs"/>
                        </a:rPr>
                        <a:t>é usada de forma artística, criativa, expressiva e subjetiva. O poeta trabalha as palavras para transmitir sentimentos, emoções, ideias, reflexões, imagens e sensações.</a:t>
                      </a:r>
                    </a:p>
                    <a:p>
                      <a:pPr marL="0" indent="0" algn="just"/>
                      <a:r>
                        <a:rPr lang="pt-BR" sz="2300" b="1" kern="1200" dirty="0">
                          <a:solidFill>
                            <a:schemeClr val="tx1"/>
                          </a:solidFill>
                          <a:effectLst/>
                          <a:latin typeface="Arial Narrow" panose="020B0606020202030204" pitchFamily="34" charset="0"/>
                          <a:ea typeface="+mn-ea"/>
                          <a:cs typeface="+mn-cs"/>
                        </a:rPr>
                        <a:t>Características da linguagem no poema</a:t>
                      </a:r>
                    </a:p>
                    <a:p>
                      <a:pPr marL="0" indent="0" algn="just"/>
                      <a:r>
                        <a:rPr lang="pt-BR" sz="2300" b="1" kern="1200" dirty="0">
                          <a:solidFill>
                            <a:schemeClr val="tx1"/>
                          </a:solidFill>
                          <a:effectLst/>
                          <a:latin typeface="Arial Narrow" panose="020B0606020202030204" pitchFamily="34" charset="0"/>
                          <a:ea typeface="+mn-ea"/>
                          <a:cs typeface="+mn-cs"/>
                        </a:rPr>
                        <a:t>1. Linguagem figurada: </a:t>
                      </a:r>
                      <a:r>
                        <a:rPr lang="pt-BR" sz="2300" b="0" kern="1200" dirty="0">
                          <a:solidFill>
                            <a:schemeClr val="tx1"/>
                          </a:solidFill>
                          <a:effectLst/>
                          <a:latin typeface="Arial Narrow" panose="020B0606020202030204" pitchFamily="34" charset="0"/>
                          <a:ea typeface="+mn-ea"/>
                          <a:cs typeface="+mn-cs"/>
                        </a:rPr>
                        <a:t>No poema, as palavras muitas vezes aparecem em sentido conotativo (figurado). Exemplo: “</a:t>
                      </a:r>
                      <a:r>
                        <a:rPr lang="pt-BR" sz="2300" b="0" i="1" kern="1200" dirty="0">
                          <a:solidFill>
                            <a:schemeClr val="tx1"/>
                          </a:solidFill>
                          <a:effectLst/>
                          <a:latin typeface="Arial Narrow" panose="020B0606020202030204" pitchFamily="34" charset="0"/>
                          <a:ea typeface="+mn-ea"/>
                          <a:cs typeface="+mn-cs"/>
                        </a:rPr>
                        <a:t>os olhos pedindo pão</a:t>
                      </a:r>
                      <a:r>
                        <a:rPr lang="pt-BR" sz="2300" b="0" kern="1200" dirty="0">
                          <a:solidFill>
                            <a:schemeClr val="tx1"/>
                          </a:solidFill>
                          <a:effectLst/>
                          <a:latin typeface="Arial Narrow" panose="020B0606020202030204" pitchFamily="34" charset="0"/>
                          <a:ea typeface="+mn-ea"/>
                          <a:cs typeface="+mn-cs"/>
                        </a:rPr>
                        <a:t>” - Não significa apenas os olhos literalmente, mas representa fome, necessidade e sofrimento.</a:t>
                      </a:r>
                    </a:p>
                    <a:p>
                      <a:pPr marL="0" indent="0" algn="just"/>
                      <a:r>
                        <a:rPr lang="pt-BR" sz="2300" b="1" kern="1200" dirty="0">
                          <a:solidFill>
                            <a:schemeClr val="tx1"/>
                          </a:solidFill>
                          <a:effectLst/>
                          <a:latin typeface="Arial Narrow" panose="020B0606020202030204" pitchFamily="34" charset="0"/>
                          <a:ea typeface="+mn-ea"/>
                          <a:cs typeface="+mn-cs"/>
                        </a:rPr>
                        <a:t>2. Subjetividade: </a:t>
                      </a:r>
                      <a:r>
                        <a:rPr lang="pt-BR" sz="2300" b="0" kern="1200" dirty="0">
                          <a:solidFill>
                            <a:schemeClr val="tx1"/>
                          </a:solidFill>
                          <a:effectLst/>
                          <a:latin typeface="Arial Narrow" panose="020B0606020202030204" pitchFamily="34" charset="0"/>
                          <a:ea typeface="+mn-ea"/>
                          <a:cs typeface="+mn-cs"/>
                        </a:rPr>
                        <a:t>A linguagem poética expressa emoções, pensamentos e sentimentos do eu lírico. Exemplo: “</a:t>
                      </a:r>
                      <a:r>
                        <a:rPr lang="pt-BR" sz="2300" b="0" i="1" kern="1200" dirty="0">
                          <a:solidFill>
                            <a:schemeClr val="tx1"/>
                          </a:solidFill>
                          <a:effectLst/>
                          <a:latin typeface="Arial Narrow" panose="020B0606020202030204" pitchFamily="34" charset="0"/>
                          <a:ea typeface="+mn-ea"/>
                          <a:cs typeface="+mn-cs"/>
                        </a:rPr>
                        <a:t>as lágrimas diante da morte” - </a:t>
                      </a:r>
                      <a:r>
                        <a:rPr lang="pt-BR" sz="2300" b="0" kern="1200" dirty="0">
                          <a:solidFill>
                            <a:schemeClr val="tx1"/>
                          </a:solidFill>
                          <a:effectLst/>
                          <a:latin typeface="Arial Narrow" panose="020B0606020202030204" pitchFamily="34" charset="0"/>
                          <a:ea typeface="+mn-ea"/>
                          <a:cs typeface="+mn-cs"/>
                        </a:rPr>
                        <a:t>O verso expressa sentimentos profundos e emocionais.</a:t>
                      </a:r>
                    </a:p>
                  </a:txBody>
                  <a:tcPr>
                    <a:lnL w="38100" cap="flat" cmpd="sng" algn="ctr">
                      <a:solidFill>
                        <a:schemeClr val="accent4">
                          <a:lumMod val="60000"/>
                          <a:lumOff val="40000"/>
                        </a:schemeClr>
                      </a:solidFill>
                      <a:prstDash val="solid"/>
                      <a:round/>
                      <a:headEnd type="none" w="med" len="med"/>
                      <a:tailEnd type="none" w="med" len="med"/>
                    </a:lnL>
                    <a:lnR w="38100" cap="flat" cmpd="sng" algn="ctr">
                      <a:solidFill>
                        <a:schemeClr val="accent4">
                          <a:lumMod val="60000"/>
                          <a:lumOff val="40000"/>
                        </a:schemeClr>
                      </a:solidFill>
                      <a:prstDash val="solid"/>
                      <a:round/>
                      <a:headEnd type="none" w="med" len="med"/>
                      <a:tailEnd type="none" w="med" len="med"/>
                    </a:lnR>
                    <a:lnT w="38100" cap="flat" cmpd="sng" algn="ctr">
                      <a:solidFill>
                        <a:schemeClr val="accent4">
                          <a:lumMod val="60000"/>
                          <a:lumOff val="40000"/>
                        </a:schemeClr>
                      </a:solidFill>
                      <a:prstDash val="solid"/>
                      <a:round/>
                      <a:headEnd type="none" w="med" len="med"/>
                      <a:tailEnd type="none" w="med" len="med"/>
                    </a:lnT>
                    <a:lnB w="38100"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896964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DAD72427-61C2-9827-ECBB-11F86C4D641B}"/>
              </a:ext>
            </a:extLst>
          </p:cNvPr>
          <p:cNvGraphicFramePr>
            <a:graphicFrameLocks noGrp="1"/>
          </p:cNvGraphicFramePr>
          <p:nvPr>
            <p:extLst>
              <p:ext uri="{D42A27DB-BD31-4B8C-83A1-F6EECF244321}">
                <p14:modId xmlns:p14="http://schemas.microsoft.com/office/powerpoint/2010/main" val="345426545"/>
              </p:ext>
            </p:extLst>
          </p:nvPr>
        </p:nvGraphicFramePr>
        <p:xfrm>
          <a:off x="345141" y="849991"/>
          <a:ext cx="11501717" cy="32461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0" algn="just"/>
                      <a:r>
                        <a:rPr lang="pt-BR" sz="2300" b="1" kern="1200" dirty="0">
                          <a:solidFill>
                            <a:schemeClr val="tx1"/>
                          </a:solidFill>
                          <a:effectLst/>
                          <a:latin typeface="Arial Narrow" panose="020B0606020202030204" pitchFamily="34" charset="0"/>
                          <a:ea typeface="+mn-ea"/>
                          <a:cs typeface="+mn-cs"/>
                        </a:rPr>
                        <a:t>3. Musicalidade: </a:t>
                      </a:r>
                      <a:r>
                        <a:rPr lang="pt-BR" sz="2300" b="0" kern="1200" dirty="0">
                          <a:solidFill>
                            <a:schemeClr val="tx1"/>
                          </a:solidFill>
                          <a:effectLst/>
                          <a:latin typeface="Arial Narrow" panose="020B0606020202030204" pitchFamily="34" charset="0"/>
                          <a:ea typeface="+mn-ea"/>
                          <a:cs typeface="+mn-cs"/>
                        </a:rPr>
                        <a:t>Os poemas apresentam ritmo, sonoridade, repetições e rimas. Esses elementos tornam o texto mais agradável e expressivo.</a:t>
                      </a:r>
                    </a:p>
                    <a:p>
                      <a:pPr marL="0" indent="0" algn="just"/>
                      <a:r>
                        <a:rPr lang="pt-BR" sz="2300" b="1" kern="1200" dirty="0">
                          <a:solidFill>
                            <a:schemeClr val="tx1"/>
                          </a:solidFill>
                          <a:effectLst/>
                          <a:latin typeface="Arial Narrow" panose="020B0606020202030204" pitchFamily="34" charset="0"/>
                          <a:ea typeface="+mn-ea"/>
                          <a:cs typeface="+mn-cs"/>
                        </a:rPr>
                        <a:t>4. Uso de figuras de linguagem: </a:t>
                      </a:r>
                      <a:r>
                        <a:rPr lang="pt-BR" sz="2300" b="0" kern="1200" dirty="0">
                          <a:solidFill>
                            <a:schemeClr val="tx1"/>
                          </a:solidFill>
                          <a:effectLst/>
                          <a:latin typeface="Arial Narrow" panose="020B0606020202030204" pitchFamily="34" charset="0"/>
                          <a:ea typeface="+mn-ea"/>
                          <a:cs typeface="+mn-cs"/>
                        </a:rPr>
                        <a:t>O poema utiliza recursos como metáfora, comparação, personificação hipérbole e antítese. Exemplo: “o brilho da lua, do sol e das estrelas” - Cria imagens poéticas para o leitor.</a:t>
                      </a:r>
                    </a:p>
                    <a:p>
                      <a:pPr marL="0" indent="0" algn="just"/>
                      <a:r>
                        <a:rPr lang="pt-BR" sz="2300" b="1" kern="1200" dirty="0">
                          <a:solidFill>
                            <a:schemeClr val="tx1"/>
                          </a:solidFill>
                          <a:effectLst/>
                          <a:latin typeface="Arial Narrow" panose="020B0606020202030204" pitchFamily="34" charset="0"/>
                          <a:ea typeface="+mn-ea"/>
                          <a:cs typeface="+mn-cs"/>
                        </a:rPr>
                        <a:t>5. Plurissignificação: </a:t>
                      </a:r>
                      <a:r>
                        <a:rPr lang="pt-BR" sz="2300" b="0" kern="1200" dirty="0">
                          <a:solidFill>
                            <a:schemeClr val="tx1"/>
                          </a:solidFill>
                          <a:effectLst/>
                          <a:latin typeface="Arial Narrow" panose="020B0606020202030204" pitchFamily="34" charset="0"/>
                          <a:ea typeface="+mn-ea"/>
                          <a:cs typeface="+mn-cs"/>
                        </a:rPr>
                        <a:t>As palavras podem apresentar vários sentidos. O leitor pode interpretar o poema de maneiras diferentes. Exemplo: “abrir os olhos” - Pode significar enxergar, perceber e/ou compreender a realidade.</a:t>
                      </a:r>
                    </a:p>
                    <a:p>
                      <a:pPr marL="0" indent="0" algn="just"/>
                      <a:r>
                        <a:rPr lang="pt-BR" sz="2300" b="1" kern="1200" dirty="0">
                          <a:solidFill>
                            <a:schemeClr val="tx1"/>
                          </a:solidFill>
                          <a:effectLst/>
                          <a:latin typeface="Arial Narrow" panose="020B0606020202030204" pitchFamily="34" charset="0"/>
                          <a:ea typeface="+mn-ea"/>
                          <a:cs typeface="+mn-cs"/>
                        </a:rPr>
                        <a:t>6. Função estética da linguagem: </a:t>
                      </a:r>
                      <a:r>
                        <a:rPr lang="pt-BR" sz="2300" b="0" kern="1200" dirty="0">
                          <a:solidFill>
                            <a:schemeClr val="tx1"/>
                          </a:solidFill>
                          <a:effectLst/>
                          <a:latin typeface="Arial Narrow" panose="020B0606020202030204" pitchFamily="34" charset="0"/>
                          <a:ea typeface="+mn-ea"/>
                          <a:cs typeface="+mn-cs"/>
                        </a:rPr>
                        <a:t>O poema valoriza a beleza das palavras, os efeitos sonoros e a construção artística do texto.</a:t>
                      </a:r>
                    </a:p>
                  </a:txBody>
                  <a:tcPr>
                    <a:lnL w="38100" cap="flat" cmpd="sng" algn="ctr">
                      <a:solidFill>
                        <a:schemeClr val="accent4">
                          <a:lumMod val="60000"/>
                          <a:lumOff val="40000"/>
                        </a:schemeClr>
                      </a:solidFill>
                      <a:prstDash val="solid"/>
                      <a:round/>
                      <a:headEnd type="none" w="med" len="med"/>
                      <a:tailEnd type="none" w="med" len="med"/>
                    </a:lnL>
                    <a:lnR w="38100" cap="flat" cmpd="sng" algn="ctr">
                      <a:solidFill>
                        <a:schemeClr val="accent4">
                          <a:lumMod val="60000"/>
                          <a:lumOff val="40000"/>
                        </a:schemeClr>
                      </a:solidFill>
                      <a:prstDash val="solid"/>
                      <a:round/>
                      <a:headEnd type="none" w="med" len="med"/>
                      <a:tailEnd type="none" w="med" len="med"/>
                    </a:lnR>
                    <a:lnT w="38100" cap="flat" cmpd="sng" algn="ctr">
                      <a:solidFill>
                        <a:schemeClr val="accent4">
                          <a:lumMod val="60000"/>
                          <a:lumOff val="40000"/>
                        </a:schemeClr>
                      </a:solidFill>
                      <a:prstDash val="solid"/>
                      <a:round/>
                      <a:headEnd type="none" w="med" len="med"/>
                      <a:tailEnd type="none" w="med" len="med"/>
                    </a:lnT>
                    <a:lnB w="38100"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
        <p:nvSpPr>
          <p:cNvPr id="6" name="CaixaDeTexto 5">
            <a:extLst>
              <a:ext uri="{FF2B5EF4-FFF2-40B4-BE49-F238E27FC236}">
                <a16:creationId xmlns:a16="http://schemas.microsoft.com/office/drawing/2014/main" id="{7381BF6C-9528-3B94-C44A-5715FA2F4ECD}"/>
              </a:ext>
            </a:extLst>
          </p:cNvPr>
          <p:cNvSpPr txBox="1"/>
          <p:nvPr/>
        </p:nvSpPr>
        <p:spPr>
          <a:xfrm>
            <a:off x="345141" y="4342247"/>
            <a:ext cx="11501716" cy="2215991"/>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Inferência é a capacidade de interpretar sentidos implícitos, ou seja, descobrir ideias, sentimentos ou intenções que o poeta não escreveu de forma explícita.</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Nos versos “A poesia” / “tem tudo a ver” / “com tua dor e alegrias”, infere-se que 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poesia não tem relação com a vida.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poesia está relacionada às emoções humanas.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poesia é difícil de entender.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57036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435F7A0-CB26-5790-E941-4F8395B94D2D}"/>
              </a:ext>
            </a:extLst>
          </p:cNvPr>
          <p:cNvSpPr txBox="1"/>
          <p:nvPr/>
        </p:nvSpPr>
        <p:spPr>
          <a:xfrm>
            <a:off x="349624" y="795388"/>
            <a:ext cx="11492752" cy="3631763"/>
          </a:xfrm>
          <a:prstGeom prst="rect">
            <a:avLst/>
          </a:prstGeom>
          <a:no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Em textos literários, como poema, os autores utilizam alguns recursos para enriquecer o texto, como as palavras conotativas e a plurissignificação entre outros. Assim, observe o verso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diálogo dos namorados”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seguir e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Pesquise no dicionário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significado da palavra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diálogo”.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Em qual dos sentidos a palavra “diálogo” foi empregada no 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Briga.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Silêncio.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Conversa.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Despedida.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1120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313314022"/>
              </p:ext>
            </p:extLst>
          </p:nvPr>
        </p:nvGraphicFramePr>
        <p:xfrm>
          <a:off x="358591" y="1145827"/>
          <a:ext cx="11501717" cy="53492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Os recursos linguísticos e estilísticos presentes nos poemas</a:t>
                      </a:r>
                    </a:p>
                    <a:p>
                      <a:pPr marL="0" indent="538163" algn="just"/>
                      <a:r>
                        <a:rPr lang="pt-BR" sz="2300" b="0" kern="1200" dirty="0">
                          <a:solidFill>
                            <a:schemeClr val="tx1"/>
                          </a:solidFill>
                          <a:effectLst/>
                          <a:latin typeface="Arial Narrow" panose="020B0606020202030204" pitchFamily="34" charset="0"/>
                          <a:ea typeface="+mn-ea"/>
                          <a:cs typeface="+mn-cs"/>
                        </a:rPr>
                        <a:t>Os recursos linguísticos e estilísticos no gênero textual poema são ferramentas utilizadas pelo autor para criar musicalidade, expressividade e novos sentidos, indo além do uso denotativo (literal) da linguagem. Eles focam na estética e na emoção.</a:t>
                      </a:r>
                    </a:p>
                    <a:p>
                      <a:pPr algn="just"/>
                      <a:r>
                        <a:rPr lang="pt-BR" sz="2300" b="1" kern="1200" dirty="0">
                          <a:solidFill>
                            <a:schemeClr val="tx1"/>
                          </a:solidFill>
                          <a:effectLst/>
                          <a:latin typeface="Arial Narrow" panose="020B0606020202030204" pitchFamily="34" charset="0"/>
                          <a:ea typeface="+mn-ea"/>
                          <a:cs typeface="+mn-cs"/>
                        </a:rPr>
                        <a:t>1. Recursos Sonoros e Rítmicos - </a:t>
                      </a:r>
                      <a:r>
                        <a:rPr lang="pt-BR" sz="2300" b="0" kern="1200" dirty="0">
                          <a:solidFill>
                            <a:schemeClr val="tx1"/>
                          </a:solidFill>
                          <a:effectLst/>
                          <a:latin typeface="Arial Narrow" panose="020B0606020202030204" pitchFamily="34" charset="0"/>
                          <a:ea typeface="+mn-ea"/>
                          <a:cs typeface="+mn-cs"/>
                        </a:rPr>
                        <a:t>Esses recursos constroem a musicalidade do poema: </a:t>
                      </a:r>
                      <a:r>
                        <a:rPr lang="pt-BR" sz="2300" b="0" u="sng" kern="1200" dirty="0">
                          <a:solidFill>
                            <a:schemeClr val="tx1"/>
                          </a:solidFill>
                          <a:effectLst/>
                          <a:latin typeface="Arial Narrow" panose="020B0606020202030204" pitchFamily="34" charset="0"/>
                          <a:ea typeface="+mn-ea"/>
                          <a:cs typeface="+mn-cs"/>
                        </a:rPr>
                        <a:t>Rima</a:t>
                      </a:r>
                      <a:r>
                        <a:rPr lang="pt-BR" sz="2300" b="0" kern="1200" dirty="0">
                          <a:solidFill>
                            <a:schemeClr val="tx1"/>
                          </a:solidFill>
                          <a:effectLst/>
                          <a:latin typeface="Arial Narrow" panose="020B0606020202030204" pitchFamily="34" charset="0"/>
                          <a:ea typeface="+mn-ea"/>
                          <a:cs typeface="+mn-cs"/>
                        </a:rPr>
                        <a:t>, é a repetição de sons iguais ou semelhantes no final dos versos (ou no interior deles); </a:t>
                      </a:r>
                      <a:r>
                        <a:rPr lang="pt-BR" sz="2300" b="0" u="sng" kern="1200" dirty="0">
                          <a:solidFill>
                            <a:schemeClr val="tx1"/>
                          </a:solidFill>
                          <a:effectLst/>
                          <a:latin typeface="Arial Narrow" panose="020B0606020202030204" pitchFamily="34" charset="0"/>
                          <a:ea typeface="+mn-ea"/>
                          <a:cs typeface="+mn-cs"/>
                        </a:rPr>
                        <a:t>Ritmo</a:t>
                      </a:r>
                      <a:r>
                        <a:rPr lang="pt-BR" sz="2300" b="0" kern="1200" dirty="0">
                          <a:solidFill>
                            <a:schemeClr val="tx1"/>
                          </a:solidFill>
                          <a:effectLst/>
                          <a:latin typeface="Arial Narrow" panose="020B0606020202030204" pitchFamily="34" charset="0"/>
                          <a:ea typeface="+mn-ea"/>
                          <a:cs typeface="+mn-cs"/>
                        </a:rPr>
                        <a:t>, é a alternância entre sílabas fortes (tônicas) e fracas (átonas), criando uma cadência; </a:t>
                      </a:r>
                      <a:r>
                        <a:rPr lang="pt-BR" sz="2300" b="0" u="sng" kern="1200" dirty="0">
                          <a:solidFill>
                            <a:schemeClr val="tx1"/>
                          </a:solidFill>
                          <a:effectLst/>
                          <a:latin typeface="Arial Narrow" panose="020B0606020202030204" pitchFamily="34" charset="0"/>
                          <a:ea typeface="+mn-ea"/>
                          <a:cs typeface="+mn-cs"/>
                        </a:rPr>
                        <a:t>Aliteração</a:t>
                      </a:r>
                      <a:r>
                        <a:rPr lang="pt-BR" sz="2300" b="0" kern="1200" dirty="0">
                          <a:solidFill>
                            <a:schemeClr val="tx1"/>
                          </a:solidFill>
                          <a:effectLst/>
                          <a:latin typeface="Arial Narrow" panose="020B0606020202030204" pitchFamily="34" charset="0"/>
                          <a:ea typeface="+mn-ea"/>
                          <a:cs typeface="+mn-cs"/>
                        </a:rPr>
                        <a:t>, é a repetição de sons consonantais (ex.: "O rato roeu a roupa..."), </a:t>
                      </a:r>
                      <a:r>
                        <a:rPr lang="pt-BR" sz="2300" b="0" u="sng" kern="1200" dirty="0">
                          <a:solidFill>
                            <a:schemeClr val="tx1"/>
                          </a:solidFill>
                          <a:effectLst/>
                          <a:latin typeface="Arial Narrow" panose="020B0606020202030204" pitchFamily="34" charset="0"/>
                          <a:ea typeface="+mn-ea"/>
                          <a:cs typeface="+mn-cs"/>
                        </a:rPr>
                        <a:t>Assonância</a:t>
                      </a:r>
                      <a:r>
                        <a:rPr lang="pt-BR" sz="2300" b="0" kern="1200" dirty="0">
                          <a:solidFill>
                            <a:schemeClr val="tx1"/>
                          </a:solidFill>
                          <a:effectLst/>
                          <a:latin typeface="Arial Narrow" panose="020B0606020202030204" pitchFamily="34" charset="0"/>
                          <a:ea typeface="+mn-ea"/>
                          <a:cs typeface="+mn-cs"/>
                        </a:rPr>
                        <a:t> - repetição de sons vocálicos, e </a:t>
                      </a:r>
                      <a:r>
                        <a:rPr lang="pt-BR" sz="2300" b="0" u="sng" kern="1200" dirty="0">
                          <a:solidFill>
                            <a:schemeClr val="tx1"/>
                          </a:solidFill>
                          <a:effectLst/>
                          <a:latin typeface="Arial Narrow" panose="020B0606020202030204" pitchFamily="34" charset="0"/>
                          <a:ea typeface="+mn-ea"/>
                          <a:cs typeface="+mn-cs"/>
                        </a:rPr>
                        <a:t>Onomatopeia</a:t>
                      </a:r>
                      <a:r>
                        <a:rPr lang="pt-BR" sz="2300" b="0" kern="1200" dirty="0">
                          <a:solidFill>
                            <a:schemeClr val="tx1"/>
                          </a:solidFill>
                          <a:effectLst/>
                          <a:latin typeface="Arial Narrow" panose="020B0606020202030204" pitchFamily="34" charset="0"/>
                          <a:ea typeface="+mn-ea"/>
                          <a:cs typeface="+mn-cs"/>
                        </a:rPr>
                        <a:t> - palavras que imitam sons reais (ex.: "</a:t>
                      </a:r>
                      <a:r>
                        <a:rPr lang="pt-BR" sz="2300" b="0" kern="1200" dirty="0" err="1">
                          <a:solidFill>
                            <a:schemeClr val="tx1"/>
                          </a:solidFill>
                          <a:effectLst/>
                          <a:latin typeface="Arial Narrow" panose="020B0606020202030204" pitchFamily="34" charset="0"/>
                          <a:ea typeface="+mn-ea"/>
                          <a:cs typeface="+mn-cs"/>
                        </a:rPr>
                        <a:t>tic-tac</a:t>
                      </a:r>
                      <a:r>
                        <a:rPr lang="pt-BR" sz="2300" b="0" kern="1200" dirty="0">
                          <a:solidFill>
                            <a:schemeClr val="tx1"/>
                          </a:solidFill>
                          <a:effectLst/>
                          <a:latin typeface="Arial Narrow" panose="020B0606020202030204" pitchFamily="34" charset="0"/>
                          <a:ea typeface="+mn-ea"/>
                          <a:cs typeface="+mn-cs"/>
                        </a:rPr>
                        <a:t>", "bum").</a:t>
                      </a:r>
                    </a:p>
                    <a:p>
                      <a:pPr algn="just"/>
                      <a:r>
                        <a:rPr lang="pt-BR" sz="2300" b="1" kern="1200" dirty="0">
                          <a:solidFill>
                            <a:schemeClr val="tx1"/>
                          </a:solidFill>
                          <a:effectLst/>
                          <a:latin typeface="Arial Narrow" panose="020B0606020202030204" pitchFamily="34" charset="0"/>
                          <a:ea typeface="+mn-ea"/>
                          <a:cs typeface="+mn-cs"/>
                        </a:rPr>
                        <a:t>2. Recursos Estruturais (Métrica) - Verso: </a:t>
                      </a:r>
                      <a:r>
                        <a:rPr lang="pt-BR" sz="2300" b="0" kern="1200" dirty="0">
                          <a:solidFill>
                            <a:schemeClr val="tx1"/>
                          </a:solidFill>
                          <a:effectLst/>
                          <a:latin typeface="Arial Narrow" panose="020B0606020202030204" pitchFamily="34" charset="0"/>
                          <a:ea typeface="+mn-ea"/>
                          <a:cs typeface="+mn-cs"/>
                        </a:rPr>
                        <a:t>Cada linha de um poema; </a:t>
                      </a:r>
                      <a:r>
                        <a:rPr lang="pt-BR" sz="2300" b="1" kern="1200" dirty="0">
                          <a:solidFill>
                            <a:schemeClr val="tx1"/>
                          </a:solidFill>
                          <a:effectLst/>
                          <a:latin typeface="Arial Narrow" panose="020B0606020202030204" pitchFamily="34" charset="0"/>
                          <a:ea typeface="+mn-ea"/>
                          <a:cs typeface="+mn-cs"/>
                        </a:rPr>
                        <a:t>Estrofe: </a:t>
                      </a:r>
                      <a:r>
                        <a:rPr lang="pt-BR" sz="2300" b="0" kern="1200" dirty="0">
                          <a:solidFill>
                            <a:schemeClr val="tx1"/>
                          </a:solidFill>
                          <a:effectLst/>
                          <a:latin typeface="Arial Narrow" panose="020B0606020202030204" pitchFamily="34" charset="0"/>
                          <a:ea typeface="+mn-ea"/>
                          <a:cs typeface="+mn-cs"/>
                        </a:rPr>
                        <a:t>Conjunto de versos; </a:t>
                      </a:r>
                      <a:r>
                        <a:rPr lang="pt-BR" sz="2300" b="1" kern="1200" dirty="0">
                          <a:solidFill>
                            <a:schemeClr val="tx1"/>
                          </a:solidFill>
                          <a:effectLst/>
                          <a:latin typeface="Arial Narrow" panose="020B0606020202030204" pitchFamily="34" charset="0"/>
                          <a:ea typeface="+mn-ea"/>
                          <a:cs typeface="+mn-cs"/>
                        </a:rPr>
                        <a:t>Métrica: </a:t>
                      </a:r>
                      <a:r>
                        <a:rPr lang="pt-BR" sz="2300" b="0" kern="1200" dirty="0">
                          <a:solidFill>
                            <a:schemeClr val="tx1"/>
                          </a:solidFill>
                          <a:effectLst/>
                          <a:latin typeface="Arial Narrow" panose="020B0606020202030204" pitchFamily="34" charset="0"/>
                          <a:ea typeface="+mn-ea"/>
                          <a:cs typeface="+mn-cs"/>
                        </a:rPr>
                        <a:t>Medida dos versos, contada pelo número de sílabas poéticas; </a:t>
                      </a:r>
                      <a:r>
                        <a:rPr lang="pt-BR" sz="2300" b="1" kern="1200" dirty="0">
                          <a:solidFill>
                            <a:schemeClr val="tx1"/>
                          </a:solidFill>
                          <a:effectLst/>
                          <a:latin typeface="Arial Narrow" panose="020B0606020202030204" pitchFamily="34" charset="0"/>
                          <a:ea typeface="+mn-ea"/>
                          <a:cs typeface="+mn-cs"/>
                        </a:rPr>
                        <a:t>Poesia Livre: </a:t>
                      </a:r>
                      <a:r>
                        <a:rPr lang="pt-BR" sz="2300" b="0" kern="1200" dirty="0">
                          <a:solidFill>
                            <a:schemeClr val="tx1"/>
                          </a:solidFill>
                          <a:effectLst/>
                          <a:latin typeface="Arial Narrow" panose="020B0606020202030204" pitchFamily="34" charset="0"/>
                          <a:ea typeface="+mn-ea"/>
                          <a:cs typeface="+mn-cs"/>
                        </a:rPr>
                        <a:t>Versos sem métrica ou rima fixa.</a:t>
                      </a:r>
                    </a:p>
                    <a:p>
                      <a:pPr algn="just"/>
                      <a:r>
                        <a:rPr lang="pt-BR" sz="2300" b="1" kern="1200" dirty="0">
                          <a:solidFill>
                            <a:schemeClr val="tx1"/>
                          </a:solidFill>
                          <a:effectLst/>
                          <a:latin typeface="Arial Narrow" panose="020B0606020202030204" pitchFamily="34" charset="0"/>
                          <a:ea typeface="+mn-ea"/>
                          <a:cs typeface="+mn-cs"/>
                        </a:rPr>
                        <a:t>3. Recursos Estilísticos e Figuras de Linguagem - </a:t>
                      </a:r>
                      <a:r>
                        <a:rPr lang="pt-BR" sz="2300" b="0" kern="1200" dirty="0">
                          <a:solidFill>
                            <a:schemeClr val="tx1"/>
                          </a:solidFill>
                          <a:effectLst/>
                          <a:latin typeface="Arial Narrow" panose="020B0606020202030204" pitchFamily="34" charset="0"/>
                          <a:ea typeface="+mn-ea"/>
                          <a:cs typeface="+mn-cs"/>
                        </a:rPr>
                        <a:t>São recursos semânticos e sintáticos que manipulam o sentido das palavras, com a finalidade de embelezar, intensificar o sentido e aumentar a expressividade da mensagem, indo além do significado literal das palavras.</a:t>
                      </a: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282251"/>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67250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128783433"/>
              </p:ext>
            </p:extLst>
          </p:nvPr>
        </p:nvGraphicFramePr>
        <p:xfrm>
          <a:off x="345141" y="894815"/>
          <a:ext cx="11501717" cy="21945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1" kern="1200" dirty="0">
                          <a:solidFill>
                            <a:schemeClr val="tx1"/>
                          </a:solidFill>
                          <a:effectLst/>
                          <a:latin typeface="Arial Narrow" panose="020B0606020202030204" pitchFamily="34" charset="0"/>
                          <a:ea typeface="+mn-ea"/>
                          <a:cs typeface="+mn-cs"/>
                        </a:rPr>
                        <a:t>4. Recursos Linguísticos - </a:t>
                      </a:r>
                      <a:r>
                        <a:rPr lang="pt-BR" sz="2300" b="0" u="sng" kern="1200" dirty="0">
                          <a:solidFill>
                            <a:schemeClr val="tx1"/>
                          </a:solidFill>
                          <a:effectLst/>
                          <a:latin typeface="Arial Narrow" panose="020B0606020202030204" pitchFamily="34" charset="0"/>
                          <a:ea typeface="+mn-ea"/>
                          <a:cs typeface="+mn-cs"/>
                        </a:rPr>
                        <a:t>Linguagem Conotativa</a:t>
                      </a:r>
                      <a:r>
                        <a:rPr lang="pt-BR" sz="2300" b="0" kern="1200" dirty="0">
                          <a:solidFill>
                            <a:schemeClr val="tx1"/>
                          </a:solidFill>
                          <a:effectLst/>
                          <a:latin typeface="Arial Narrow" panose="020B0606020202030204" pitchFamily="34" charset="0"/>
                          <a:ea typeface="+mn-ea"/>
                          <a:cs typeface="+mn-cs"/>
                        </a:rPr>
                        <a:t>: Sentido figurado, criativo e subjetivo; </a:t>
                      </a:r>
                      <a:r>
                        <a:rPr lang="pt-BR" sz="2300" b="0" u="sng" kern="1200" dirty="0">
                          <a:solidFill>
                            <a:schemeClr val="tx1"/>
                          </a:solidFill>
                          <a:effectLst/>
                          <a:latin typeface="Arial Narrow" panose="020B0606020202030204" pitchFamily="34" charset="0"/>
                          <a:ea typeface="+mn-ea"/>
                          <a:cs typeface="+mn-cs"/>
                        </a:rPr>
                        <a:t>Ambiguidade</a:t>
                      </a:r>
                      <a:r>
                        <a:rPr lang="pt-BR" sz="2300" b="0" kern="1200" dirty="0">
                          <a:solidFill>
                            <a:schemeClr val="tx1"/>
                          </a:solidFill>
                          <a:effectLst/>
                          <a:latin typeface="Arial Narrow" panose="020B0606020202030204" pitchFamily="34" charset="0"/>
                          <a:ea typeface="+mn-ea"/>
                          <a:cs typeface="+mn-cs"/>
                        </a:rPr>
                        <a:t>: Uso de palavras que permitem mais de uma interpretação, enriquecendo o sentido; </a:t>
                      </a:r>
                      <a:r>
                        <a:rPr lang="pt-BR" sz="2300" b="0" u="sng" kern="1200" dirty="0">
                          <a:solidFill>
                            <a:schemeClr val="tx1"/>
                          </a:solidFill>
                          <a:effectLst/>
                          <a:latin typeface="Arial Narrow" panose="020B0606020202030204" pitchFamily="34" charset="0"/>
                          <a:ea typeface="+mn-ea"/>
                          <a:cs typeface="+mn-cs"/>
                        </a:rPr>
                        <a:t>Seleção Lexical</a:t>
                      </a:r>
                      <a:r>
                        <a:rPr lang="pt-BR" sz="2300" b="0" kern="1200" dirty="0">
                          <a:solidFill>
                            <a:schemeClr val="tx1"/>
                          </a:solidFill>
                          <a:effectLst/>
                          <a:latin typeface="Arial Narrow" panose="020B0606020202030204" pitchFamily="34" charset="0"/>
                          <a:ea typeface="+mn-ea"/>
                          <a:cs typeface="+mn-cs"/>
                        </a:rPr>
                        <a:t>: Escolha cuidadosa das palavras pelo seu som e significado (campo semântico) para construir o clima do poema.</a:t>
                      </a:r>
                    </a:p>
                    <a:p>
                      <a:pPr marL="0" indent="538163" algn="just"/>
                      <a:r>
                        <a:rPr lang="pt-BR" sz="2300" b="0" kern="1200" dirty="0">
                          <a:solidFill>
                            <a:schemeClr val="tx1"/>
                          </a:solidFill>
                          <a:effectLst/>
                          <a:latin typeface="Arial Narrow" panose="020B0606020202030204" pitchFamily="34" charset="0"/>
                          <a:ea typeface="+mn-ea"/>
                          <a:cs typeface="+mn-cs"/>
                        </a:rPr>
                        <a:t>O uso conjunto desses recursos transforma a linguagem comum em linguagem poética, focando não apenas na mensagem, mas na forma como ela é transmitida.</a:t>
                      </a:r>
                      <a:endParaRPr lang="pt-BR" sz="2300" b="0" dirty="0">
                        <a:solidFill>
                          <a:schemeClr val="tx1"/>
                        </a:solidFill>
                        <a:latin typeface="Arial Narrow" panose="020B0606020202030204" pitchFamily="34" charset="0"/>
                      </a:endParaRP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graphicFrame>
        <p:nvGraphicFramePr>
          <p:cNvPr id="4" name="Tabela 3">
            <a:extLst>
              <a:ext uri="{FF2B5EF4-FFF2-40B4-BE49-F238E27FC236}">
                <a16:creationId xmlns:a16="http://schemas.microsoft.com/office/drawing/2014/main" id="{18ACC87E-95B7-FFC0-DECE-60D0CF459347}"/>
              </a:ext>
            </a:extLst>
          </p:cNvPr>
          <p:cNvGraphicFramePr>
            <a:graphicFrameLocks noGrp="1"/>
          </p:cNvGraphicFramePr>
          <p:nvPr>
            <p:extLst>
              <p:ext uri="{D42A27DB-BD31-4B8C-83A1-F6EECF244321}">
                <p14:modId xmlns:p14="http://schemas.microsoft.com/office/powerpoint/2010/main" val="1178699271"/>
              </p:ext>
            </p:extLst>
          </p:nvPr>
        </p:nvGraphicFramePr>
        <p:xfrm>
          <a:off x="345141" y="3357536"/>
          <a:ext cx="11501716" cy="2804160"/>
        </p:xfrm>
        <a:graphic>
          <a:graphicData uri="http://schemas.openxmlformats.org/drawingml/2006/table">
            <a:tbl>
              <a:tblPr firstRow="1" firstCol="1" bandRow="1">
                <a:tableStyleId>{5C22544A-7EE6-4342-B048-85BDC9FD1C3A}</a:tableStyleId>
              </a:tblPr>
              <a:tblGrid>
                <a:gridCol w="11501716">
                  <a:extLst>
                    <a:ext uri="{9D8B030D-6E8A-4147-A177-3AD203B41FA5}">
                      <a16:colId xmlns:a16="http://schemas.microsoft.com/office/drawing/2014/main" val="1073536302"/>
                    </a:ext>
                  </a:extLst>
                </a:gridCol>
              </a:tblGrid>
              <a:tr h="0">
                <a:tc>
                  <a:txBody>
                    <a:bodyPr/>
                    <a:lstStyle/>
                    <a:p>
                      <a:pPr algn="ctr">
                        <a:lnSpc>
                          <a:spcPct val="100000"/>
                        </a:lnSpc>
                        <a:spcAft>
                          <a:spcPts val="0"/>
                        </a:spcAft>
                      </a:pPr>
                      <a:r>
                        <a:rPr lang="pt-BR" sz="2300" kern="100" dirty="0">
                          <a:solidFill>
                            <a:schemeClr val="tx1"/>
                          </a:solidFill>
                          <a:effectLst/>
                          <a:latin typeface="Arial Narrow" panose="020B0606020202030204" pitchFamily="34" charset="0"/>
                        </a:rPr>
                        <a:t>Figuras de linguagem</a:t>
                      </a:r>
                    </a:p>
                    <a:p>
                      <a:pPr marL="0" indent="538163" algn="just">
                        <a:lnSpc>
                          <a:spcPct val="100000"/>
                        </a:lnSpc>
                        <a:spcAft>
                          <a:spcPts val="0"/>
                        </a:spcAft>
                      </a:pPr>
                      <a:r>
                        <a:rPr lang="pt-BR" sz="2300" b="0" kern="100" dirty="0">
                          <a:solidFill>
                            <a:schemeClr val="tx1"/>
                          </a:solidFill>
                          <a:effectLst/>
                          <a:latin typeface="Arial Narrow" panose="020B0606020202030204" pitchFamily="34" charset="0"/>
                        </a:rPr>
                        <a:t>As</a:t>
                      </a:r>
                      <a:r>
                        <a:rPr lang="pt-BR" sz="2300" kern="100" dirty="0">
                          <a:solidFill>
                            <a:schemeClr val="tx1"/>
                          </a:solidFill>
                          <a:effectLst/>
                          <a:latin typeface="Arial Narrow" panose="020B0606020202030204" pitchFamily="34" charset="0"/>
                        </a:rPr>
                        <a:t> figuras de linguagem </a:t>
                      </a:r>
                      <a:r>
                        <a:rPr lang="pt-BR" sz="2300" b="0" kern="100" dirty="0">
                          <a:solidFill>
                            <a:schemeClr val="tx1"/>
                          </a:solidFill>
                          <a:effectLst/>
                          <a:latin typeface="Arial Narrow" panose="020B0606020202030204" pitchFamily="34" charset="0"/>
                        </a:rPr>
                        <a:t>são recursos que tornam o poema mais expressivo, criativo e cheio de significado. Elas ajudam o autor (poeta) a </a:t>
                      </a:r>
                      <a:r>
                        <a:rPr lang="pt-BR" sz="2300" kern="100" dirty="0">
                          <a:solidFill>
                            <a:schemeClr val="tx1"/>
                          </a:solidFill>
                          <a:effectLst/>
                          <a:latin typeface="Arial Narrow" panose="020B0606020202030204" pitchFamily="34" charset="0"/>
                        </a:rPr>
                        <a:t>transmitir emoções, criar imagens e dar mais beleza ao texto.</a:t>
                      </a:r>
                    </a:p>
                    <a:p>
                      <a:pPr algn="just">
                        <a:lnSpc>
                          <a:spcPct val="100000"/>
                        </a:lnSpc>
                        <a:spcAft>
                          <a:spcPts val="0"/>
                        </a:spcAft>
                      </a:pPr>
                      <a:r>
                        <a:rPr lang="pt-BR" sz="2300" kern="100" dirty="0">
                          <a:solidFill>
                            <a:schemeClr val="tx1"/>
                          </a:solidFill>
                          <a:effectLst/>
                          <a:latin typeface="Arial Narrow" panose="020B0606020202030204" pitchFamily="34" charset="0"/>
                        </a:rPr>
                        <a:t>▪ Metáfora: </a:t>
                      </a:r>
                      <a:r>
                        <a:rPr lang="pt-BR" sz="2300" b="0" kern="100" dirty="0">
                          <a:solidFill>
                            <a:schemeClr val="tx1"/>
                          </a:solidFill>
                          <a:effectLst/>
                          <a:latin typeface="Arial Narrow" panose="020B0606020202030204" pitchFamily="34" charset="0"/>
                        </a:rPr>
                        <a:t>Comparação implícita sem conectivo. Exemplo: “</a:t>
                      </a:r>
                      <a:r>
                        <a:rPr lang="pt-BR" sz="2300" b="0" i="1" kern="100" dirty="0">
                          <a:solidFill>
                            <a:schemeClr val="tx1"/>
                          </a:solidFill>
                          <a:effectLst/>
                          <a:latin typeface="Arial Narrow" panose="020B0606020202030204" pitchFamily="34" charset="0"/>
                        </a:rPr>
                        <a:t>meu coração é um deserto</a:t>
                      </a:r>
                      <a:r>
                        <a:rPr lang="pt-BR" sz="2300" b="0" kern="100" dirty="0">
                          <a:solidFill>
                            <a:schemeClr val="tx1"/>
                          </a:solidFill>
                          <a:effectLst/>
                          <a:latin typeface="Arial Narrow" panose="020B0606020202030204" pitchFamily="34" charset="0"/>
                        </a:rPr>
                        <a:t>”.</a:t>
                      </a:r>
                    </a:p>
                    <a:p>
                      <a:pPr algn="just">
                        <a:lnSpc>
                          <a:spcPct val="100000"/>
                        </a:lnSpc>
                        <a:spcAft>
                          <a:spcPts val="0"/>
                        </a:spcAft>
                      </a:pPr>
                      <a:r>
                        <a:rPr lang="pt-BR" sz="2300" kern="100" dirty="0">
                          <a:solidFill>
                            <a:schemeClr val="tx1"/>
                          </a:solidFill>
                          <a:effectLst/>
                          <a:latin typeface="Arial Narrow" panose="020B0606020202030204" pitchFamily="34" charset="0"/>
                        </a:rPr>
                        <a:t>▪ Comparação: </a:t>
                      </a:r>
                      <a:r>
                        <a:rPr lang="pt-BR" sz="2300" b="0" kern="100" dirty="0">
                          <a:solidFill>
                            <a:schemeClr val="tx1"/>
                          </a:solidFill>
                          <a:effectLst/>
                          <a:latin typeface="Arial Narrow" panose="020B0606020202030204" pitchFamily="34" charset="0"/>
                        </a:rPr>
                        <a:t>Aproxima dois elementos com características semelhantes de forma explícita, geralmente, com o uso de conectivo/palavra que marca ideia de comparação. Exemplo: "</a:t>
                      </a:r>
                      <a:r>
                        <a:rPr lang="pt-BR" sz="2300" b="0" i="1" kern="100" dirty="0">
                          <a:solidFill>
                            <a:schemeClr val="tx1"/>
                          </a:solidFill>
                          <a:effectLst/>
                          <a:latin typeface="Arial Narrow" panose="020B0606020202030204" pitchFamily="34" charset="0"/>
                        </a:rPr>
                        <a:t>Seus olhos brilham como estrelas</a:t>
                      </a:r>
                      <a:r>
                        <a:rPr lang="pt-BR" sz="2300" b="0" kern="100" dirty="0">
                          <a:solidFill>
                            <a:schemeClr val="tx1"/>
                          </a:solidFill>
                          <a:effectLst/>
                          <a:latin typeface="Arial Narrow" panose="020B0606020202030204" pitchFamily="34" charset="0"/>
                        </a:rPr>
                        <a:t>."</a:t>
                      </a:r>
                    </a:p>
                  </a:txBody>
                  <a:tcPr marL="68580" marR="68580" marT="0" marB="0">
                    <a:lnL w="38100" cap="flat" cmpd="sng" algn="ctr">
                      <a:solidFill>
                        <a:schemeClr val="accent5">
                          <a:lumMod val="60000"/>
                          <a:lumOff val="40000"/>
                        </a:schemeClr>
                      </a:solidFill>
                      <a:prstDash val="solid"/>
                      <a:round/>
                      <a:headEnd type="none" w="med" len="med"/>
                      <a:tailEnd type="none" w="med" len="med"/>
                    </a:lnL>
                    <a:lnR w="38100" cap="flat" cmpd="sng" algn="ctr">
                      <a:solidFill>
                        <a:schemeClr val="accent5">
                          <a:lumMod val="60000"/>
                          <a:lumOff val="40000"/>
                        </a:schemeClr>
                      </a:solidFill>
                      <a:prstDash val="solid"/>
                      <a:round/>
                      <a:headEnd type="none" w="med" len="med"/>
                      <a:tailEnd type="none" w="med" len="med"/>
                    </a:lnR>
                    <a:lnT w="38100" cap="flat" cmpd="sng" algn="ctr">
                      <a:solidFill>
                        <a:schemeClr val="accent5">
                          <a:lumMod val="60000"/>
                          <a:lumOff val="40000"/>
                        </a:schemeClr>
                      </a:solidFill>
                      <a:prstDash val="solid"/>
                      <a:round/>
                      <a:headEnd type="none" w="med" len="med"/>
                      <a:tailEnd type="none" w="med" len="med"/>
                    </a:lnT>
                    <a:lnB w="38100" cap="flat" cmpd="sng" algn="ctr">
                      <a:solidFill>
                        <a:schemeClr val="accent5">
                          <a:lumMod val="60000"/>
                          <a:lumOff val="40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113339299"/>
                  </a:ext>
                </a:extLst>
              </a:tr>
            </a:tbl>
          </a:graphicData>
        </a:graphic>
      </p:graphicFrame>
    </p:spTree>
    <p:extLst>
      <p:ext uri="{BB962C8B-B14F-4D97-AF65-F5344CB8AC3E}">
        <p14:creationId xmlns:p14="http://schemas.microsoft.com/office/powerpoint/2010/main" val="3775563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18ACC87E-95B7-FFC0-DECE-60D0CF459347}"/>
              </a:ext>
            </a:extLst>
          </p:cNvPr>
          <p:cNvGraphicFramePr>
            <a:graphicFrameLocks noGrp="1"/>
          </p:cNvGraphicFramePr>
          <p:nvPr>
            <p:extLst>
              <p:ext uri="{D42A27DB-BD31-4B8C-83A1-F6EECF244321}">
                <p14:modId xmlns:p14="http://schemas.microsoft.com/office/powerpoint/2010/main" val="1688956681"/>
              </p:ext>
            </p:extLst>
          </p:nvPr>
        </p:nvGraphicFramePr>
        <p:xfrm>
          <a:off x="345142" y="865348"/>
          <a:ext cx="11501716" cy="3855720"/>
        </p:xfrm>
        <a:graphic>
          <a:graphicData uri="http://schemas.openxmlformats.org/drawingml/2006/table">
            <a:tbl>
              <a:tblPr firstRow="1" firstCol="1" bandRow="1">
                <a:tableStyleId>{5C22544A-7EE6-4342-B048-85BDC9FD1C3A}</a:tableStyleId>
              </a:tblPr>
              <a:tblGrid>
                <a:gridCol w="11501716">
                  <a:extLst>
                    <a:ext uri="{9D8B030D-6E8A-4147-A177-3AD203B41FA5}">
                      <a16:colId xmlns:a16="http://schemas.microsoft.com/office/drawing/2014/main" val="1073536302"/>
                    </a:ext>
                  </a:extLst>
                </a:gridCol>
              </a:tblGrid>
              <a:tr h="0">
                <a:tc>
                  <a:txBody>
                    <a:bodyPr/>
                    <a:lstStyle/>
                    <a:p>
                      <a:pPr algn="just">
                        <a:lnSpc>
                          <a:spcPct val="100000"/>
                        </a:lnSpc>
                        <a:spcAft>
                          <a:spcPts val="0"/>
                        </a:spcAft>
                      </a:pPr>
                      <a:r>
                        <a:rPr lang="pt-BR" sz="2300" kern="100" dirty="0">
                          <a:solidFill>
                            <a:schemeClr val="tx1"/>
                          </a:solidFill>
                          <a:effectLst/>
                          <a:latin typeface="Arial Narrow" panose="020B0606020202030204" pitchFamily="34" charset="0"/>
                        </a:rPr>
                        <a:t>▪ Personificação/Prosopopeia: </a:t>
                      </a:r>
                      <a:r>
                        <a:rPr lang="pt-BR" sz="2300" b="0" kern="100" dirty="0">
                          <a:solidFill>
                            <a:schemeClr val="tx1"/>
                          </a:solidFill>
                          <a:effectLst/>
                          <a:latin typeface="Arial Narrow" panose="020B0606020202030204" pitchFamily="34" charset="0"/>
                        </a:rPr>
                        <a:t>Atribui características, sentimentos ou ações humanas a seres inanimados (objetos, irracionais (animais) ou ideias abstratas. Exemplo: “</a:t>
                      </a:r>
                      <a:r>
                        <a:rPr lang="pt-BR" sz="2300" b="0" i="1" kern="100" dirty="0">
                          <a:solidFill>
                            <a:schemeClr val="tx1"/>
                          </a:solidFill>
                          <a:effectLst/>
                          <a:latin typeface="Arial Narrow" panose="020B0606020202030204" pitchFamily="34" charset="0"/>
                        </a:rPr>
                        <a:t>O vento sussurrou no meu ouvido</a:t>
                      </a:r>
                      <a:r>
                        <a:rPr lang="pt-BR" sz="2300" b="0" kern="100" dirty="0">
                          <a:solidFill>
                            <a:schemeClr val="tx1"/>
                          </a:solidFill>
                          <a:effectLst/>
                          <a:latin typeface="Arial Narrow" panose="020B0606020202030204" pitchFamily="34" charset="0"/>
                        </a:rPr>
                        <a:t>”. </a:t>
                      </a:r>
                    </a:p>
                    <a:p>
                      <a:pPr algn="just">
                        <a:lnSpc>
                          <a:spcPct val="100000"/>
                        </a:lnSpc>
                        <a:spcAft>
                          <a:spcPts val="0"/>
                        </a:spcAft>
                      </a:pPr>
                      <a:r>
                        <a:rPr lang="pt-BR" sz="2300" kern="100" dirty="0">
                          <a:solidFill>
                            <a:schemeClr val="tx1"/>
                          </a:solidFill>
                          <a:effectLst/>
                          <a:latin typeface="Arial Narrow" panose="020B0606020202030204" pitchFamily="34" charset="0"/>
                        </a:rPr>
                        <a:t>▪ Aliteração: </a:t>
                      </a:r>
                      <a:r>
                        <a:rPr lang="pt-BR" sz="2300" b="0" kern="100" dirty="0">
                          <a:solidFill>
                            <a:schemeClr val="tx1"/>
                          </a:solidFill>
                          <a:effectLst/>
                          <a:latin typeface="Arial Narrow" panose="020B0606020202030204" pitchFamily="34" charset="0"/>
                        </a:rPr>
                        <a:t>É a repetição intencional de sons consonantais para criar ritmo, musicalidade ou um efeito sonoro específico. Exemplo: “</a:t>
                      </a:r>
                      <a:r>
                        <a:rPr lang="pt-BR" sz="2300" b="0" i="1" kern="100" dirty="0">
                          <a:solidFill>
                            <a:schemeClr val="tx1"/>
                          </a:solidFill>
                          <a:effectLst/>
                          <a:latin typeface="Arial Narrow" panose="020B0606020202030204" pitchFamily="34" charset="0"/>
                        </a:rPr>
                        <a:t>Vozes veladas, veludosas vozes</a:t>
                      </a:r>
                      <a:r>
                        <a:rPr lang="pt-BR" sz="2300" b="0" kern="100" dirty="0">
                          <a:solidFill>
                            <a:schemeClr val="tx1"/>
                          </a:solidFill>
                          <a:effectLst/>
                          <a:latin typeface="Arial Narrow" panose="020B0606020202030204" pitchFamily="34" charset="0"/>
                        </a:rPr>
                        <a:t>" (Cruz e Sousa).</a:t>
                      </a:r>
                    </a:p>
                    <a:p>
                      <a:pPr algn="just">
                        <a:lnSpc>
                          <a:spcPct val="100000"/>
                        </a:lnSpc>
                        <a:spcAft>
                          <a:spcPts val="0"/>
                        </a:spcAft>
                      </a:pPr>
                      <a:r>
                        <a:rPr lang="pt-BR" sz="2300" kern="100" dirty="0">
                          <a:solidFill>
                            <a:schemeClr val="tx1"/>
                          </a:solidFill>
                          <a:effectLst/>
                          <a:latin typeface="Arial Narrow" panose="020B0606020202030204" pitchFamily="34" charset="0"/>
                        </a:rPr>
                        <a:t>▪ Assonância: </a:t>
                      </a:r>
                      <a:r>
                        <a:rPr lang="pt-BR" sz="2300" b="0" kern="100" dirty="0">
                          <a:solidFill>
                            <a:schemeClr val="tx1"/>
                          </a:solidFill>
                          <a:effectLst/>
                          <a:latin typeface="Arial Narrow" panose="020B0606020202030204" pitchFamily="34" charset="0"/>
                        </a:rPr>
                        <a:t>Caracterizada pela repetição ordenada de sons vocálicos (vogais) idênticos ou similares em palavras próximas, geralmente sílabas tônicas, para criar efeitos de ritmo, musicalidade ou ênfase. Exemplo: “</a:t>
                      </a:r>
                      <a:r>
                        <a:rPr lang="pt-BR" sz="2300" b="0" i="1" kern="100" dirty="0">
                          <a:solidFill>
                            <a:schemeClr val="tx1"/>
                          </a:solidFill>
                          <a:effectLst/>
                          <a:latin typeface="Arial Narrow" panose="020B0606020202030204" pitchFamily="34" charset="0"/>
                        </a:rPr>
                        <a:t>Essa desmesura de paixão, é loucura do coração</a:t>
                      </a:r>
                      <a:r>
                        <a:rPr lang="pt-BR" sz="2300" b="0" kern="100" dirty="0">
                          <a:solidFill>
                            <a:schemeClr val="tx1"/>
                          </a:solidFill>
                          <a:effectLst/>
                          <a:latin typeface="Arial Narrow" panose="020B0606020202030204" pitchFamily="34" charset="0"/>
                        </a:rPr>
                        <a:t>" (Djavan) - Repetição do som de “</a:t>
                      </a:r>
                      <a:r>
                        <a:rPr lang="pt-BR" sz="2300" b="1" kern="100" dirty="0">
                          <a:solidFill>
                            <a:schemeClr val="tx1"/>
                          </a:solidFill>
                          <a:effectLst/>
                          <a:latin typeface="Arial Narrow" panose="020B0606020202030204" pitchFamily="34" charset="0"/>
                        </a:rPr>
                        <a:t>a</a:t>
                      </a:r>
                      <a:r>
                        <a:rPr lang="pt-BR" sz="2300" b="0" kern="100" dirty="0">
                          <a:solidFill>
                            <a:schemeClr val="tx1"/>
                          </a:solidFill>
                          <a:effectLst/>
                          <a:latin typeface="Arial Narrow" panose="020B0606020202030204" pitchFamily="34" charset="0"/>
                        </a:rPr>
                        <a:t>” / "</a:t>
                      </a:r>
                      <a:r>
                        <a:rPr lang="pt-BR" sz="2300" b="1" kern="100" dirty="0" err="1">
                          <a:solidFill>
                            <a:schemeClr val="tx1"/>
                          </a:solidFill>
                          <a:effectLst/>
                          <a:latin typeface="Arial Narrow" panose="020B0606020202030204" pitchFamily="34" charset="0"/>
                        </a:rPr>
                        <a:t>ão</a:t>
                      </a:r>
                      <a:r>
                        <a:rPr lang="pt-BR" sz="2300" b="0" kern="100" dirty="0">
                          <a:solidFill>
                            <a:schemeClr val="tx1"/>
                          </a:solidFill>
                          <a:effectLst/>
                          <a:latin typeface="Arial Narrow" panose="020B0606020202030204" pitchFamily="34" charset="0"/>
                        </a:rPr>
                        <a:t>".</a:t>
                      </a:r>
                    </a:p>
                    <a:p>
                      <a:pPr marL="0" indent="538163" algn="just">
                        <a:lnSpc>
                          <a:spcPct val="100000"/>
                        </a:lnSpc>
                        <a:spcAft>
                          <a:spcPts val="0"/>
                        </a:spcAft>
                      </a:pPr>
                      <a:r>
                        <a:rPr lang="pt-BR" sz="2300" b="0" kern="100" dirty="0">
                          <a:solidFill>
                            <a:schemeClr val="tx1"/>
                          </a:solidFill>
                          <a:effectLst/>
                          <a:latin typeface="Arial Narrow" panose="020B0606020202030204" pitchFamily="34" charset="0"/>
                        </a:rPr>
                        <a:t>Essas figuras enriquecem o poema, tornando a leitura mais envolvente e permitindo diferentes interpretações. Por meio delas, o poeta consegue expressar sentimentos e ideias de maneira mais intensa e artística.</a:t>
                      </a:r>
                      <a:endParaRPr lang="pt-BR" sz="2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accent5">
                          <a:lumMod val="60000"/>
                          <a:lumOff val="40000"/>
                        </a:schemeClr>
                      </a:solidFill>
                      <a:prstDash val="solid"/>
                      <a:round/>
                      <a:headEnd type="none" w="med" len="med"/>
                      <a:tailEnd type="none" w="med" len="med"/>
                    </a:lnL>
                    <a:lnR w="38100" cap="flat" cmpd="sng" algn="ctr">
                      <a:solidFill>
                        <a:schemeClr val="accent5">
                          <a:lumMod val="60000"/>
                          <a:lumOff val="40000"/>
                        </a:schemeClr>
                      </a:solidFill>
                      <a:prstDash val="solid"/>
                      <a:round/>
                      <a:headEnd type="none" w="med" len="med"/>
                      <a:tailEnd type="none" w="med" len="med"/>
                    </a:lnR>
                    <a:lnT w="38100" cap="flat" cmpd="sng" algn="ctr">
                      <a:solidFill>
                        <a:schemeClr val="accent5">
                          <a:lumMod val="60000"/>
                          <a:lumOff val="40000"/>
                        </a:schemeClr>
                      </a:solidFill>
                      <a:prstDash val="solid"/>
                      <a:round/>
                      <a:headEnd type="none" w="med" len="med"/>
                      <a:tailEnd type="none" w="med" len="med"/>
                    </a:lnT>
                    <a:lnB w="38100" cap="flat" cmpd="sng" algn="ctr">
                      <a:solidFill>
                        <a:schemeClr val="accent5">
                          <a:lumMod val="60000"/>
                          <a:lumOff val="40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113339299"/>
                  </a:ext>
                </a:extLst>
              </a:tr>
            </a:tbl>
          </a:graphicData>
        </a:graphic>
      </p:graphicFrame>
    </p:spTree>
    <p:extLst>
      <p:ext uri="{BB962C8B-B14F-4D97-AF65-F5344CB8AC3E}">
        <p14:creationId xmlns:p14="http://schemas.microsoft.com/office/powerpoint/2010/main" val="2357016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D0A3404-37B3-0295-9C15-DC6B04150624}"/>
              </a:ext>
            </a:extLst>
          </p:cNvPr>
          <p:cNvSpPr txBox="1"/>
          <p:nvPr/>
        </p:nvSpPr>
        <p:spPr>
          <a:xfrm>
            <a:off x="345141" y="876423"/>
            <a:ext cx="11501717" cy="3985706"/>
          </a:xfrm>
          <a:prstGeom prst="rect">
            <a:avLst/>
          </a:prstGeom>
          <a:no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poeta utiliza palavras que despertam os sentidos do leitor (visão, olfato, paladar, tato e audição). Ao falar de cores, ele ativa a visão; ao mencionar cheiros, ativa o olfato; e, ao citar sabores, ativa o paladar. Esse recurso torna o poema mais vivo, concreto e envolvente, pois faz o leitor “sentir” o que está sendo descrito, como se estivesse vivendo aquela experiência.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No poema, o autor desperta os sentidos do leitor por meio de elementos como “cores”, “cheiros” e “sabores”. O uso dessas palavras no poema ajuda 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deixar o texto mais científico.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tornar o poema mais vivo e sensorial.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construir uma crítica social.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Como esses elementos ajudam na construção do tema desse 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7044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2CE6CB5-3FDA-FBC1-F3A9-D1DD9D0F85E5}"/>
              </a:ext>
            </a:extLst>
          </p:cNvPr>
          <p:cNvSpPr txBox="1"/>
          <p:nvPr/>
        </p:nvSpPr>
        <p:spPr>
          <a:xfrm>
            <a:off x="340659" y="905232"/>
            <a:ext cx="11510682" cy="5047536"/>
          </a:xfrm>
          <a:prstGeom prst="rect">
            <a:avLst/>
          </a:prstGeom>
          <a:no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7.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verso “– é só abrir os olhos e ver –”, o uso dessa expressão indica que o autor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afirma que somente os poetas conseguem enxergar a beleza do mundo.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sugere que a poesia pode ser percebida nas coisas simples da vida.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acredita que a poesia existe apenas nos livros.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critica as pessoas que gostam de poesia.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 </a:t>
            </a:r>
            <a:r>
              <a:rPr lang="pt-BR" sz="23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Em um texto poético, muitos autores se valem da repetição, que pode ser analisada como um elemento de intensificação, de diminuição, de exagero, de ironia, dentre outros. Ao longo do poema, </a:t>
            </a:r>
            <a:r>
              <a:rPr lang="pt-BR" sz="2300" kern="100" dirty="0">
                <a:solidFill>
                  <a:srgbClr val="000000"/>
                </a:solidFill>
                <a:effectLst/>
                <a:latin typeface="Arial Narrow" panose="020B0606020202030204" pitchFamily="34" charset="0"/>
                <a:ea typeface="Calibri" panose="020F0502020204030204" pitchFamily="34" charset="0"/>
                <a:cs typeface="Helvetica" panose="020B0604020202020204" pitchFamily="34" charset="0"/>
              </a:rPr>
              <a:t>há a repetição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da expressão “A poesia tem tudo a ver”. Nas afirmações a seguir, marque as que demonstram a </a:t>
            </a: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intencionalidade do poeta ao empregar esse recurso expressivo.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Criar musicalidade e reforça o sentido do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Tornar o poema confuso e repetitivo.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Destacar a relação entre poesia e elementos do cotidiano.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Enfatizar o tema do 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4570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DC203D3-629F-C31A-F7DB-E678F96E94A3}"/>
              </a:ext>
            </a:extLst>
          </p:cNvPr>
          <p:cNvSpPr txBox="1"/>
          <p:nvPr/>
        </p:nvSpPr>
        <p:spPr>
          <a:xfrm>
            <a:off x="340659" y="853074"/>
            <a:ext cx="11483788" cy="4693593"/>
          </a:xfrm>
          <a:prstGeom prst="rect">
            <a:avLst/>
          </a:prstGeom>
          <a:no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9. </a:t>
            </a:r>
            <a:r>
              <a:rPr lang="pt-BR" sz="2300" b="1" kern="100" spc="15"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Eu poético ou eu lírico </a:t>
            </a:r>
            <a:r>
              <a:rPr lang="pt-BR" sz="2300" kern="100" spc="15"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como chamamos o enunciador </a:t>
            </a:r>
            <a:r>
              <a:rPr lang="pt-BR" sz="2300" u="sng" kern="100" spc="15"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hlinkClick r:id="rId3"/>
              </a:rPr>
              <a:t>do poema</a:t>
            </a:r>
            <a:r>
              <a:rPr lang="pt-BR" sz="2300" kern="100" spc="15"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isto é, a voz que se expressa por meio de uma poesia. Ele pode ser masculino ou feminino e apresentar ou não suas características no poema.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Nos versos “</a:t>
            </a:r>
            <a:r>
              <a:rPr lang="pt-BR" sz="23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tem tudo a ver” / “com tua dor e alegrias</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eu lírico quer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afirma que a poesia é apenas fantasia.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demonstra que sentimentos não têm importância.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apresenta a poesia como algo distante da realidade.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mostra que a poesia pode representar emoções variadas.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10.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poema</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3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Tem tudo a ver</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eu-lírico convida o leitor a olhar o mundo com mais sensibilidade, percebendo que a poesia faz parte do cotidiano</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verso “</a:t>
            </a:r>
            <a:r>
              <a:rPr lang="pt-BR" sz="23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olhos pedindo pão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infere-se que o autor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demonstra sensibilidade diante das dificuldades humanas.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afirma que poesia deve falar apenas de felicidade.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valoriza apenas as coisas bonitas da vida.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3522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A6EDC8C-7D1A-4738-8776-DD550CDB9CE8}"/>
              </a:ext>
            </a:extLst>
          </p:cNvPr>
          <p:cNvSpPr txBox="1"/>
          <p:nvPr/>
        </p:nvSpPr>
        <p:spPr>
          <a:xfrm>
            <a:off x="349624" y="840281"/>
            <a:ext cx="11465858" cy="4339650"/>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verso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a explosão em verde, em flores e frutos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palavra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explosão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utilizada como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eufemismo para falar da terra.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hipérbole que indica destruição.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comparação literal de um estrondo físico.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metáfora que mostra abundância e vitalidade da natureza.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12.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Em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os olhos pedindo pão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expressão atribui ação humana a algo simbólico. Esse recurso literário é chamado 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Metáfora.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Hipérbole.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Comparação.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Personificação.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3257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698719"/>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228796"/>
            <a:ext cx="5508000" cy="1166320"/>
          </a:xfrm>
          <a:prstGeom prst="rect">
            <a:avLst/>
          </a:prstGeom>
          <a:noFill/>
          <a:ln>
            <a:noFill/>
          </a:ln>
        </p:spPr>
      </p:pic>
      <p:graphicFrame>
        <p:nvGraphicFramePr>
          <p:cNvPr id="5" name="Tabela 4">
            <a:extLst>
              <a:ext uri="{FF2B5EF4-FFF2-40B4-BE49-F238E27FC236}">
                <a16:creationId xmlns:a16="http://schemas.microsoft.com/office/drawing/2014/main" id="{B9C93746-03CA-F5CE-44C4-C7BCCBE51B11}"/>
              </a:ext>
            </a:extLst>
          </p:cNvPr>
          <p:cNvGraphicFramePr>
            <a:graphicFrameLocks noGrp="1"/>
          </p:cNvGraphicFramePr>
          <p:nvPr>
            <p:extLst>
              <p:ext uri="{D42A27DB-BD31-4B8C-83A1-F6EECF244321}">
                <p14:modId xmlns:p14="http://schemas.microsoft.com/office/powerpoint/2010/main" val="358864339"/>
              </p:ext>
            </p:extLst>
          </p:nvPr>
        </p:nvGraphicFramePr>
        <p:xfrm>
          <a:off x="416926" y="3551035"/>
          <a:ext cx="11507337" cy="3146171"/>
        </p:xfrm>
        <a:graphic>
          <a:graphicData uri="http://schemas.openxmlformats.org/drawingml/2006/table">
            <a:tbl>
              <a:tblPr firstRow="1" bandRow="1">
                <a:tableStyleId>{5C22544A-7EE6-4342-B048-85BDC9FD1C3A}</a:tableStyleId>
              </a:tblPr>
              <a:tblGrid>
                <a:gridCol w="11507337">
                  <a:extLst>
                    <a:ext uri="{9D8B030D-6E8A-4147-A177-3AD203B41FA5}">
                      <a16:colId xmlns:a16="http://schemas.microsoft.com/office/drawing/2014/main" val="966823941"/>
                    </a:ext>
                  </a:extLst>
                </a:gridCol>
              </a:tblGrid>
              <a:tr h="370840">
                <a:tc>
                  <a:txBody>
                    <a:bodyPr/>
                    <a:lstStyle/>
                    <a:p>
                      <a:pPr>
                        <a:lnSpc>
                          <a:spcPct val="114000"/>
                        </a:lnSpc>
                      </a:pPr>
                      <a:r>
                        <a:rPr lang="pt-BR" sz="2300" b="1" kern="1200" dirty="0">
                          <a:solidFill>
                            <a:schemeClr val="tx1"/>
                          </a:solidFill>
                          <a:effectLst/>
                          <a:latin typeface="Arial Narrow" panose="020B0606020202030204" pitchFamily="34" charset="0"/>
                          <a:ea typeface="+mn-ea"/>
                          <a:cs typeface="+mn-cs"/>
                        </a:rPr>
                        <a:t>Etapa 2</a:t>
                      </a:r>
                    </a:p>
                    <a:p>
                      <a:pPr marL="0" indent="0">
                        <a:lnSpc>
                          <a:spcPct val="114000"/>
                        </a:lnSpc>
                        <a:buNone/>
                      </a:pPr>
                      <a:r>
                        <a:rPr lang="pt-BR" sz="2300" b="1" kern="1200" dirty="0">
                          <a:solidFill>
                            <a:schemeClr val="tx1"/>
                          </a:solidFill>
                          <a:effectLst/>
                          <a:latin typeface="Arial Narrow" panose="020B0606020202030204" pitchFamily="34" charset="0"/>
                          <a:ea typeface="+mn-ea"/>
                          <a:cs typeface="+mn-cs"/>
                        </a:rPr>
                        <a:t>1. </a:t>
                      </a:r>
                      <a:r>
                        <a:rPr lang="pt-BR" sz="2300" b="0" kern="1200" dirty="0">
                          <a:solidFill>
                            <a:schemeClr val="tx1"/>
                          </a:solidFill>
                          <a:effectLst/>
                          <a:latin typeface="Arial Narrow" panose="020B0606020202030204" pitchFamily="34" charset="0"/>
                          <a:ea typeface="+mn-ea"/>
                          <a:cs typeface="+mn-cs"/>
                        </a:rPr>
                        <a:t>Vamos continuar conversando?</a:t>
                      </a:r>
                    </a:p>
                    <a:p>
                      <a:pPr marL="457200" indent="-457200">
                        <a:buAutoNum type="arabicPeriod"/>
                      </a:pPr>
                      <a:endParaRPr lang="pt-BR" sz="2300" b="0" kern="1200" dirty="0">
                        <a:solidFill>
                          <a:schemeClr val="tx1"/>
                        </a:solidFill>
                        <a:effectLst/>
                        <a:latin typeface="Arial Narrow" panose="020B0606020202030204" pitchFamily="34" charset="0"/>
                        <a:ea typeface="+mn-ea"/>
                        <a:cs typeface="+mn-cs"/>
                      </a:endParaRPr>
                    </a:p>
                    <a:p>
                      <a:pPr marL="457200" indent="-457200">
                        <a:buAutoNum type="arabicPeriod"/>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1000" b="1" kern="1200" dirty="0">
                        <a:solidFill>
                          <a:schemeClr val="tx1"/>
                        </a:solidFill>
                        <a:effectLst/>
                        <a:latin typeface="Arial Narrow" panose="020B0606020202030204" pitchFamily="34" charset="0"/>
                        <a:ea typeface="+mn-ea"/>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1828893"/>
                  </a:ext>
                </a:extLst>
              </a:tr>
            </a:tbl>
          </a:graphicData>
        </a:graphic>
      </p:graphicFrame>
      <p:sp>
        <p:nvSpPr>
          <p:cNvPr id="7" name="CaixaDeTexto 6">
            <a:extLst>
              <a:ext uri="{FF2B5EF4-FFF2-40B4-BE49-F238E27FC236}">
                <a16:creationId xmlns:a16="http://schemas.microsoft.com/office/drawing/2014/main" id="{284CE2E7-5E42-DC35-5FCA-EE563185BA9D}"/>
              </a:ext>
            </a:extLst>
          </p:cNvPr>
          <p:cNvSpPr txBox="1"/>
          <p:nvPr/>
        </p:nvSpPr>
        <p:spPr>
          <a:xfrm>
            <a:off x="416930" y="4319311"/>
            <a:ext cx="7414771" cy="2233688"/>
          </a:xfrm>
          <a:prstGeom prst="rect">
            <a:avLst/>
          </a:prstGeom>
          <a:noFill/>
        </p:spPr>
        <p:txBody>
          <a:bodyPr wrap="square">
            <a:spAutoFit/>
          </a:bodyPr>
          <a:lstStyle/>
          <a:p>
            <a:pPr algn="just"/>
            <a:r>
              <a:rPr lang="pt-BR" sz="2300" dirty="0">
                <a:latin typeface="Arial Narrow" panose="020B0606020202030204" pitchFamily="34"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repetição de palavras e expressões ajuda a transmitir a ideia/tema de um poema?</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0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 o ritmo? Como é percebido na leitura de um 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dirty="0">
                <a:effectLst/>
                <a:latin typeface="Arial Narrow" panose="020B0606020202030204" pitchFamily="34" charset="0"/>
                <a:ea typeface="Calibri" panose="020F0502020204030204" pitchFamily="34" charset="0"/>
                <a:cs typeface="Times New Roman" panose="02020603050405020304" pitchFamily="18" charset="0"/>
              </a:rPr>
              <a:t>- Agora, você vai ler o poema “Saber viver”, de Cora Coralina. Observe esses recursos durante a leitura.</a:t>
            </a:r>
          </a:p>
          <a:p>
            <a:pPr algn="just"/>
            <a:r>
              <a:rPr lang="pt-BR" sz="2300" dirty="0">
                <a:latin typeface="Arial Narrow" panose="020B0606020202030204" pitchFamily="34"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Na sua opinião, onde podemos encontrar poesia no dia a dia?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8178D9D0-4501-1AA5-B86C-F32BD27C3BDE}"/>
              </a:ext>
            </a:extLst>
          </p:cNvPr>
          <p:cNvSpPr txBox="1"/>
          <p:nvPr/>
        </p:nvSpPr>
        <p:spPr>
          <a:xfrm>
            <a:off x="416927" y="2505670"/>
            <a:ext cx="11507337" cy="800219"/>
          </a:xfrm>
          <a:prstGeom prst="rect">
            <a:avLst/>
          </a:prstGeom>
          <a:solidFill>
            <a:schemeClr val="accent6">
              <a:lumMod val="20000"/>
              <a:lumOff val="80000"/>
            </a:schemeClr>
          </a:solidFill>
        </p:spPr>
        <p:txBody>
          <a:bodyPr wrap="square">
            <a:spAutoFit/>
          </a:bodyPr>
          <a:lstStyle/>
          <a:p>
            <a:pPr algn="just"/>
            <a:r>
              <a:rPr lang="pt-BR" sz="2300" b="1" dirty="0">
                <a:effectLst/>
                <a:latin typeface="Arial Narrow" panose="020B0606020202030204" pitchFamily="34" charset="0"/>
                <a:ea typeface="Calibri" panose="020F0502020204030204" pitchFamily="34" charset="0"/>
                <a:cs typeface="Times New Roman" panose="02020603050405020304" pitchFamily="18" charset="0"/>
              </a:rPr>
              <a:t>Estudante, agora que você já iniciou seu aprendizado sobre o gênero textual Poema, vamos continuar adquirindo mais conhecimentos sobre este gênero textual! Conto com você!!!</a:t>
            </a:r>
            <a:endParaRPr lang="pt-BR" sz="2300" dirty="0"/>
          </a:p>
        </p:txBody>
      </p:sp>
      <p:pic>
        <p:nvPicPr>
          <p:cNvPr id="9" name="Imagem 8" descr="estudantes diversos felizes em um intervalo escolar. meninas e um cara  conversando. grupo de pessoas. ilustração vetorial plana. 7983364 Vetor no  Vecteezy">
            <a:extLst>
              <a:ext uri="{FF2B5EF4-FFF2-40B4-BE49-F238E27FC236}">
                <a16:creationId xmlns:a16="http://schemas.microsoft.com/office/drawing/2014/main" id="{3D611332-630B-D1B9-9851-2CEA3135D71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46879" y="3644624"/>
            <a:ext cx="3828192" cy="2215992"/>
          </a:xfrm>
          <a:prstGeom prst="rect">
            <a:avLst/>
          </a:prstGeom>
          <a:noFill/>
          <a:ln>
            <a:noFill/>
          </a:ln>
        </p:spPr>
      </p:pic>
      <p:sp>
        <p:nvSpPr>
          <p:cNvPr id="11" name="Caixa de Texto 2">
            <a:extLst>
              <a:ext uri="{FF2B5EF4-FFF2-40B4-BE49-F238E27FC236}">
                <a16:creationId xmlns:a16="http://schemas.microsoft.com/office/drawing/2014/main" id="{95021DA9-2E74-654E-10E8-1EBABB27CBD7}"/>
              </a:ext>
            </a:extLst>
          </p:cNvPr>
          <p:cNvSpPr txBox="1">
            <a:spLocks noChangeArrowheads="1"/>
          </p:cNvSpPr>
          <p:nvPr/>
        </p:nvSpPr>
        <p:spPr bwMode="auto">
          <a:xfrm>
            <a:off x="7929917" y="5798574"/>
            <a:ext cx="4051935" cy="800219"/>
          </a:xfrm>
          <a:prstGeom prst="rect">
            <a:avLst/>
          </a:prstGeom>
          <a:noFill/>
          <a:ln w="9525">
            <a:noFill/>
            <a:miter lim="800000"/>
            <a:headEnd/>
            <a:tailEnd/>
          </a:ln>
        </p:spPr>
        <p:txBody>
          <a:bodyPr rot="0" vert="horz" wrap="square" lIns="91440" tIns="45720" rIns="91440" bIns="45720" anchor="t" anchorCtr="0">
            <a:noAutofit/>
          </a:bodyPr>
          <a:lstStyle/>
          <a:p>
            <a:pPr algn="r">
              <a:spcAft>
                <a:spcPts val="800"/>
              </a:spcAft>
            </a:pPr>
            <a:r>
              <a:rPr lang="pt-BR" sz="1300" kern="100">
                <a:effectLst/>
                <a:latin typeface="Arial Narrow" panose="020B0606020202030204" pitchFamily="34" charset="0"/>
                <a:ea typeface="Calibri" panose="020F0502020204030204" pitchFamily="34" charset="0"/>
                <a:cs typeface="Times New Roman" panose="02020603050405020304" pitchFamily="18" charset="0"/>
              </a:rPr>
              <a:t>Disponível em: https://static.vecteezy.com/ti/vetor-gratis/p1/7983364-feliz-diversidade-alunos-em-um-intervalo-escolar-meninas-e-um-cara-falando-grupo-de-pessoas-ilustracaoial-plana-vetor.jpg. Acesso em 25 abr  2026.</a:t>
            </a:r>
            <a:endParaRPr lang="pt-BR" sz="1300" kern="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03936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61EC350-B025-A9F0-9D21-00234961E0CE}"/>
              </a:ext>
            </a:extLst>
          </p:cNvPr>
          <p:cNvSpPr txBox="1"/>
          <p:nvPr/>
        </p:nvSpPr>
        <p:spPr>
          <a:xfrm>
            <a:off x="286109" y="1536174"/>
            <a:ext cx="11619781" cy="3785652"/>
          </a:xfrm>
          <a:prstGeom prst="rect">
            <a:avLst/>
          </a:prstGeom>
          <a:solidFill>
            <a:schemeClr val="accent6">
              <a:lumMod val="20000"/>
              <a:lumOff val="80000"/>
            </a:schemeClr>
          </a:solidFill>
        </p:spPr>
        <p:txBody>
          <a:bodyPr wrap="square">
            <a:spAutoFit/>
          </a:bodyPr>
          <a:lstStyle/>
          <a:p>
            <a:pPr indent="269875" algn="just"/>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Olá, estudante! Vamos conversar um pouco sobre o poema “Saber viver”, de Cora Coralina. Você perceberá que algumas palavras e expressões se repetem, como “que acolhe”, “que envolve” e “que conforta”. Essa repetição serve para mostrar que viver bem envolve muitos pequenos gestos de cuidado e carinho. Cada ação, por menor que seja, ajuda a dar sentido à vida. O poema também tem ritmo. Quando você lê em voz alta, percebe que os versos curtos e as palavras repetidas criam um movimento parecido com uma música. Isso torna a leitura mais agradável e ajuda a fixar as ideias do texto. Agora, pense: onde podemos encontrar poesia no nosso dia a dia? Você já percebeu poesia em um abraço, em um sorriso, em um gesto de ajuda, ou até na natureza? A poesia não está só nos livros, ela está em tudo aquilo que desperta sentimentos e beleza.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9735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ED24208-6DED-A179-953D-E8311A4C5D2A}"/>
              </a:ext>
            </a:extLst>
          </p:cNvPr>
          <p:cNvGraphicFramePr>
            <a:graphicFrameLocks noGrp="1"/>
          </p:cNvGraphicFramePr>
          <p:nvPr>
            <p:extLst>
              <p:ext uri="{D42A27DB-BD31-4B8C-83A1-F6EECF244321}">
                <p14:modId xmlns:p14="http://schemas.microsoft.com/office/powerpoint/2010/main" val="393867680"/>
              </p:ext>
            </p:extLst>
          </p:nvPr>
        </p:nvGraphicFramePr>
        <p:xfrm>
          <a:off x="345142" y="847249"/>
          <a:ext cx="11501716" cy="5608320"/>
        </p:xfrm>
        <a:graphic>
          <a:graphicData uri="http://schemas.openxmlformats.org/drawingml/2006/table">
            <a:tbl>
              <a:tblPr firstRow="1" firstCol="1" bandRow="1">
                <a:tableStyleId>{5C22544A-7EE6-4342-B048-85BDC9FD1C3A}</a:tableStyleId>
              </a:tblPr>
              <a:tblGrid>
                <a:gridCol w="11501716">
                  <a:extLst>
                    <a:ext uri="{9D8B030D-6E8A-4147-A177-3AD203B41FA5}">
                      <a16:colId xmlns:a16="http://schemas.microsoft.com/office/drawing/2014/main" val="1073536302"/>
                    </a:ext>
                  </a:extLst>
                </a:gridCol>
              </a:tblGrid>
              <a:tr h="0">
                <a:tc>
                  <a:txBody>
                    <a:bodyPr/>
                    <a:lstStyle/>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txBody>
                  <a:tcPr marL="68580" marR="68580" marT="0" marB="0">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13339299"/>
                  </a:ext>
                </a:extLst>
              </a:tr>
            </a:tbl>
          </a:graphicData>
        </a:graphic>
      </p:graphicFrame>
      <p:pic>
        <p:nvPicPr>
          <p:cNvPr id="3" name="Imagem 2">
            <a:extLst>
              <a:ext uri="{FF2B5EF4-FFF2-40B4-BE49-F238E27FC236}">
                <a16:creationId xmlns:a16="http://schemas.microsoft.com/office/drawing/2014/main" id="{E4EFA9C6-8145-A873-423E-3FE879A911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219" y="922230"/>
            <a:ext cx="2599025" cy="2371141"/>
          </a:xfrm>
          <a:prstGeom prst="rect">
            <a:avLst/>
          </a:prstGeom>
        </p:spPr>
      </p:pic>
      <p:sp>
        <p:nvSpPr>
          <p:cNvPr id="4" name="Caixa de Texto 2">
            <a:extLst>
              <a:ext uri="{FF2B5EF4-FFF2-40B4-BE49-F238E27FC236}">
                <a16:creationId xmlns:a16="http://schemas.microsoft.com/office/drawing/2014/main" id="{FD7C15EE-DF49-0B21-CF85-AB6EF77E14B7}"/>
              </a:ext>
            </a:extLst>
          </p:cNvPr>
          <p:cNvSpPr txBox="1">
            <a:spLocks noChangeArrowheads="1"/>
          </p:cNvSpPr>
          <p:nvPr/>
        </p:nvSpPr>
        <p:spPr bwMode="auto">
          <a:xfrm>
            <a:off x="420218" y="3293370"/>
            <a:ext cx="2599025" cy="110610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pt-BR" sz="1300" kern="0">
                <a:effectLst/>
                <a:latin typeface="Arial Narrow" panose="020B0606020202030204" pitchFamily="34" charset="0"/>
                <a:ea typeface="Times New Roman" panose="02020603050405020304" pitchFamily="18" charset="0"/>
                <a:cs typeface="Times New Roman" panose="02020603050405020304" pitchFamily="18" charset="0"/>
              </a:rPr>
              <a:t>Disponível em: https://encrypted-tbn0.gstatic.com/images?q=tbn:ANd9GcRky014yGWpTFpITuKvZKPh_-8wRPFOEnF46g&amp;s . Acesso em: 13 abr. 2026.</a:t>
            </a:r>
            <a:endParaRPr lang="pt-BR" sz="13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EC530C6A-DA57-76FE-184E-68542FFDC864}"/>
              </a:ext>
            </a:extLst>
          </p:cNvPr>
          <p:cNvSpPr txBox="1"/>
          <p:nvPr/>
        </p:nvSpPr>
        <p:spPr>
          <a:xfrm>
            <a:off x="3094321" y="922230"/>
            <a:ext cx="8677460" cy="3631763"/>
          </a:xfrm>
          <a:prstGeom prst="rect">
            <a:avLst/>
          </a:prstGeom>
          <a:noFill/>
        </p:spPr>
        <p:txBody>
          <a:bodyPr wrap="square">
            <a:spAutoFit/>
          </a:bodyPr>
          <a:lstStyle/>
          <a:p>
            <a:pPr algn="just"/>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Cora Coralina</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(1889–1985) foi uma importante poetisa e contista brasileira, reconhecida por sua escrita simples, sensível e profundamente ligada à vida cotidiana. Seu nome verdadeiro era Ana Lins dos Guimarães Peixoto Bretas, e ela nasceu na cidade de Goiás.</a:t>
            </a:r>
          </a:p>
          <a:p>
            <a:pPr algn="just"/>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Principais características da obra de Cora Coralina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3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Linguagem simples e acessível - </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Cora escrevia de forma clara, sem linguagem rebuscada. Seus poemas parecem conversas, o que aproxima o leitor e torna sua obra fácil de entender.</a:t>
            </a:r>
          </a:p>
          <a:p>
            <a:pPr algn="just"/>
            <a:r>
              <a:rPr lang="pt-BR" sz="2300" b="1" dirty="0"/>
              <a:t>-</a:t>
            </a:r>
            <a:r>
              <a:rPr lang="pt-BR" sz="2300" dirty="0"/>
              <a:t> </a:t>
            </a:r>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Valorização do cotidiano</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 Ela retratava a vida simples: a casa, a cozinha, o trabalho, a cidade pequena, as pessoas comuns. Transformava experiências</a:t>
            </a:r>
            <a:endParaRPr lang="pt-BR" sz="2300" dirty="0"/>
          </a:p>
        </p:txBody>
      </p:sp>
      <p:sp>
        <p:nvSpPr>
          <p:cNvPr id="11" name="CaixaDeTexto 10">
            <a:extLst>
              <a:ext uri="{FF2B5EF4-FFF2-40B4-BE49-F238E27FC236}">
                <a16:creationId xmlns:a16="http://schemas.microsoft.com/office/drawing/2014/main" id="{F09A7A90-CC08-3BF8-901B-664EF262C5F1}"/>
              </a:ext>
            </a:extLst>
          </p:cNvPr>
          <p:cNvSpPr txBox="1"/>
          <p:nvPr/>
        </p:nvSpPr>
        <p:spPr>
          <a:xfrm>
            <a:off x="420217" y="4470616"/>
            <a:ext cx="11351564" cy="1862048"/>
          </a:xfrm>
          <a:prstGeom prst="rect">
            <a:avLst/>
          </a:prstGeom>
          <a:noFill/>
        </p:spPr>
        <p:txBody>
          <a:bodyPr wrap="square">
            <a:spAutoFit/>
          </a:bodyPr>
          <a:lstStyle/>
          <a:p>
            <a:pPr algn="just"/>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do dia a dia em poesia.</a:t>
            </a:r>
          </a:p>
          <a:p>
            <a:pPr algn="just"/>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 Sensibilidade e humanidade</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 Seus textos são marcados por empatia, ternura e olhar humano, especialmente voltado para: mulheres, idosos, trabalhadores, pessoas marginalizadas.</a:t>
            </a:r>
          </a:p>
          <a:p>
            <a:pPr algn="just"/>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 Memória e</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tempo</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 A lembrança do passado e da infância aparece com frequência. Ela valoriza a história pessoal e coletiva.</a:t>
            </a:r>
          </a:p>
        </p:txBody>
      </p:sp>
    </p:spTree>
    <p:extLst>
      <p:ext uri="{BB962C8B-B14F-4D97-AF65-F5344CB8AC3E}">
        <p14:creationId xmlns:p14="http://schemas.microsoft.com/office/powerpoint/2010/main" val="1184723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ED24208-6DED-A179-953D-E8311A4C5D2A}"/>
              </a:ext>
            </a:extLst>
          </p:cNvPr>
          <p:cNvGraphicFramePr>
            <a:graphicFrameLocks noGrp="1"/>
          </p:cNvGraphicFramePr>
          <p:nvPr>
            <p:extLst>
              <p:ext uri="{D42A27DB-BD31-4B8C-83A1-F6EECF244321}">
                <p14:modId xmlns:p14="http://schemas.microsoft.com/office/powerpoint/2010/main" val="401874601"/>
              </p:ext>
            </p:extLst>
          </p:nvPr>
        </p:nvGraphicFramePr>
        <p:xfrm>
          <a:off x="345142" y="847249"/>
          <a:ext cx="11501716" cy="2923877"/>
        </p:xfrm>
        <a:graphic>
          <a:graphicData uri="http://schemas.openxmlformats.org/drawingml/2006/table">
            <a:tbl>
              <a:tblPr firstRow="1" firstCol="1" bandRow="1">
                <a:tableStyleId>{5C22544A-7EE6-4342-B048-85BDC9FD1C3A}</a:tableStyleId>
              </a:tblPr>
              <a:tblGrid>
                <a:gridCol w="11501716">
                  <a:extLst>
                    <a:ext uri="{9D8B030D-6E8A-4147-A177-3AD203B41FA5}">
                      <a16:colId xmlns:a16="http://schemas.microsoft.com/office/drawing/2014/main" val="1073536302"/>
                    </a:ext>
                  </a:extLst>
                </a:gridCol>
              </a:tblGrid>
              <a:tr h="2923877">
                <a:tc>
                  <a:txBody>
                    <a:bodyPr/>
                    <a:lstStyle/>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p>
                      <a:pPr algn="ctr">
                        <a:lnSpc>
                          <a:spcPct val="100000"/>
                        </a:lnSpc>
                        <a:spcAft>
                          <a:spcPts val="0"/>
                        </a:spcAft>
                      </a:pPr>
                      <a:endParaRPr lang="pt-BR" sz="2300" b="0" kern="100" dirty="0">
                        <a:solidFill>
                          <a:schemeClr val="tx1"/>
                        </a:solidFill>
                        <a:effectLst/>
                        <a:latin typeface="Arial Narrow" panose="020B0606020202030204" pitchFamily="34" charset="0"/>
                      </a:endParaRPr>
                    </a:p>
                  </a:txBody>
                  <a:tcPr marL="68580" marR="68580" marT="0" marB="0">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lnT w="285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13339299"/>
                  </a:ext>
                </a:extLst>
              </a:tr>
            </a:tbl>
          </a:graphicData>
        </a:graphic>
      </p:graphicFrame>
      <p:sp>
        <p:nvSpPr>
          <p:cNvPr id="11" name="CaixaDeTexto 10">
            <a:extLst>
              <a:ext uri="{FF2B5EF4-FFF2-40B4-BE49-F238E27FC236}">
                <a16:creationId xmlns:a16="http://schemas.microsoft.com/office/drawing/2014/main" id="{F09A7A90-CC08-3BF8-901B-664EF262C5F1}"/>
              </a:ext>
            </a:extLst>
          </p:cNvPr>
          <p:cNvSpPr txBox="1"/>
          <p:nvPr/>
        </p:nvSpPr>
        <p:spPr>
          <a:xfrm>
            <a:off x="420218" y="847249"/>
            <a:ext cx="11351564" cy="2923877"/>
          </a:xfrm>
          <a:prstGeom prst="rect">
            <a:avLst/>
          </a:prstGeom>
          <a:noFill/>
        </p:spPr>
        <p:txBody>
          <a:bodyPr wrap="square">
            <a:spAutoFit/>
          </a:bodyPr>
          <a:lstStyle/>
          <a:p>
            <a:pPr algn="just"/>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 Força feminina</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 Cora Coralina destacou a força da mulher, especialmente da mulher simples, batalhadora e muitas vezes invisibilizada pela sociedade.</a:t>
            </a:r>
          </a:p>
          <a:p>
            <a:pPr algn="just"/>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 Regionalismo </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Sua obra é muito ligada à cultura e ao ambiente do interior de Goiás, mostrando costumes, tradições e paisagens locais.</a:t>
            </a:r>
          </a:p>
          <a:p>
            <a:pPr algn="just"/>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Publicação tardia</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 Um fato marcante: ela publicou seu primeiro livro, “</a:t>
            </a:r>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Poemas dos Becos de Goiás e Estórias Mais</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já idosa, o que a torna símbolo de perseverança. Cora Carolina é considerada uma das grandes vozes da literatura brasileira porque mostrou que a poesia pode nascer das coisas simples da vida — e que nunca é tarde para realizar um sonho. </a:t>
            </a:r>
            <a:endParaRPr lang="pt-BR" sz="2300" dirty="0"/>
          </a:p>
        </p:txBody>
      </p:sp>
    </p:spTree>
    <p:extLst>
      <p:ext uri="{BB962C8B-B14F-4D97-AF65-F5344CB8AC3E}">
        <p14:creationId xmlns:p14="http://schemas.microsoft.com/office/powerpoint/2010/main" val="16774348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D582AD7-D637-CCA4-9125-A95F7148CDEB}"/>
              </a:ext>
            </a:extLst>
          </p:cNvPr>
          <p:cNvSpPr txBox="1"/>
          <p:nvPr/>
        </p:nvSpPr>
        <p:spPr>
          <a:xfrm>
            <a:off x="286109" y="793473"/>
            <a:ext cx="11619781" cy="1154162"/>
          </a:xfrm>
          <a:prstGeom prst="rect">
            <a:avLst/>
          </a:prstGeom>
          <a:noFill/>
        </p:spPr>
        <p:txBody>
          <a:bodyPr wrap="square">
            <a:spAutoFit/>
          </a:bodyPr>
          <a:lstStyle/>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Saber viver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Cora Coralina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4B8D3C5E-923B-3085-5700-3A2DE5E899BE}"/>
              </a:ext>
            </a:extLst>
          </p:cNvPr>
          <p:cNvGraphicFramePr>
            <a:graphicFrameLocks noGrp="1"/>
          </p:cNvGraphicFramePr>
          <p:nvPr>
            <p:extLst>
              <p:ext uri="{D42A27DB-BD31-4B8C-83A1-F6EECF244321}">
                <p14:modId xmlns:p14="http://schemas.microsoft.com/office/powerpoint/2010/main" val="2249922141"/>
              </p:ext>
            </p:extLst>
          </p:nvPr>
        </p:nvGraphicFramePr>
        <p:xfrm>
          <a:off x="286109" y="1999236"/>
          <a:ext cx="11619780" cy="3947160"/>
        </p:xfrm>
        <a:graphic>
          <a:graphicData uri="http://schemas.openxmlformats.org/drawingml/2006/table">
            <a:tbl>
              <a:tblPr firstRow="1" bandRow="1">
                <a:tableStyleId>{5C22544A-7EE6-4342-B048-85BDC9FD1C3A}</a:tableStyleId>
              </a:tblPr>
              <a:tblGrid>
                <a:gridCol w="5809890">
                  <a:extLst>
                    <a:ext uri="{9D8B030D-6E8A-4147-A177-3AD203B41FA5}">
                      <a16:colId xmlns:a16="http://schemas.microsoft.com/office/drawing/2014/main" val="318979610"/>
                    </a:ext>
                  </a:extLst>
                </a:gridCol>
                <a:gridCol w="5809890">
                  <a:extLst>
                    <a:ext uri="{9D8B030D-6E8A-4147-A177-3AD203B41FA5}">
                      <a16:colId xmlns:a16="http://schemas.microsoft.com/office/drawing/2014/main" val="197087041"/>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Não sei… se a vida é curta </a:t>
                      </a:r>
                    </a:p>
                    <a:p>
                      <a:r>
                        <a:rPr lang="pt-BR" sz="2300" b="0" kern="1200" dirty="0">
                          <a:solidFill>
                            <a:schemeClr val="tx1"/>
                          </a:solidFill>
                          <a:effectLst/>
                          <a:latin typeface="Arial Narrow" panose="020B0606020202030204" pitchFamily="34" charset="0"/>
                          <a:ea typeface="+mn-ea"/>
                          <a:cs typeface="+mn-cs"/>
                        </a:rPr>
                        <a:t>ou longa demais para nós,</a:t>
                      </a:r>
                    </a:p>
                    <a:p>
                      <a:r>
                        <a:rPr lang="pt-BR" sz="2300" b="0" kern="1200" dirty="0">
                          <a:solidFill>
                            <a:schemeClr val="tx1"/>
                          </a:solidFill>
                          <a:effectLst/>
                          <a:latin typeface="Arial Narrow" panose="020B0606020202030204" pitchFamily="34" charset="0"/>
                          <a:ea typeface="+mn-ea"/>
                          <a:cs typeface="+mn-cs"/>
                        </a:rPr>
                        <a:t>mas, sei que nada  </a:t>
                      </a:r>
                    </a:p>
                    <a:p>
                      <a:r>
                        <a:rPr lang="pt-BR" sz="2300" b="0" kern="1200" dirty="0">
                          <a:solidFill>
                            <a:schemeClr val="tx1"/>
                          </a:solidFill>
                          <a:effectLst/>
                          <a:latin typeface="Arial Narrow" panose="020B0606020202030204" pitchFamily="34" charset="0"/>
                          <a:ea typeface="+mn-ea"/>
                          <a:cs typeface="+mn-cs"/>
                        </a:rPr>
                        <a:t>do que vivemos tem sentido, </a:t>
                      </a:r>
                    </a:p>
                    <a:p>
                      <a:r>
                        <a:rPr lang="pt-BR" sz="2300" b="0" kern="1200" dirty="0">
                          <a:solidFill>
                            <a:schemeClr val="tx1"/>
                          </a:solidFill>
                          <a:effectLst/>
                          <a:latin typeface="Arial Narrow" panose="020B0606020202030204" pitchFamily="34" charset="0"/>
                          <a:ea typeface="+mn-ea"/>
                          <a:cs typeface="+mn-cs"/>
                        </a:rPr>
                        <a:t>se não tocamos o coração das pessoas.</a:t>
                      </a:r>
                    </a:p>
                    <a:p>
                      <a:r>
                        <a:rPr lang="pt-BR" sz="2300" b="0" kern="1200" dirty="0">
                          <a:solidFill>
                            <a:schemeClr val="tx1"/>
                          </a:solidFill>
                          <a:effectLst/>
                          <a:latin typeface="Arial Narrow" panose="020B0606020202030204" pitchFamily="34" charset="0"/>
                          <a:ea typeface="+mn-ea"/>
                          <a:cs typeface="+mn-cs"/>
                        </a:rPr>
                        <a:t>Muitas vezes basta ser:</a:t>
                      </a:r>
                    </a:p>
                    <a:p>
                      <a:r>
                        <a:rPr lang="pt-BR" sz="2300" b="0" kern="1200" dirty="0">
                          <a:solidFill>
                            <a:schemeClr val="tx1"/>
                          </a:solidFill>
                          <a:effectLst/>
                          <a:latin typeface="Arial Narrow" panose="020B0606020202030204" pitchFamily="34" charset="0"/>
                          <a:ea typeface="+mn-ea"/>
                          <a:cs typeface="+mn-cs"/>
                        </a:rPr>
                        <a:t>o colo que acolhe,</a:t>
                      </a:r>
                    </a:p>
                    <a:p>
                      <a:r>
                        <a:rPr lang="pt-BR" sz="2300" b="0" kern="1200" dirty="0">
                          <a:solidFill>
                            <a:schemeClr val="tx1"/>
                          </a:solidFill>
                          <a:effectLst/>
                          <a:latin typeface="Arial Narrow" panose="020B0606020202030204" pitchFamily="34" charset="0"/>
                          <a:ea typeface="+mn-ea"/>
                          <a:cs typeface="+mn-cs"/>
                        </a:rPr>
                        <a:t>o braço que envolve,</a:t>
                      </a:r>
                    </a:p>
                    <a:p>
                      <a:r>
                        <a:rPr lang="pt-BR" sz="2300" b="0" kern="1200" dirty="0">
                          <a:solidFill>
                            <a:schemeClr val="tx1"/>
                          </a:solidFill>
                          <a:effectLst/>
                          <a:latin typeface="Arial Narrow" panose="020B0606020202030204" pitchFamily="34" charset="0"/>
                          <a:ea typeface="+mn-ea"/>
                          <a:cs typeface="+mn-cs"/>
                        </a:rPr>
                        <a:t>a palavra que conforta,</a:t>
                      </a:r>
                    </a:p>
                    <a:p>
                      <a:r>
                        <a:rPr lang="pt-BR" sz="2300" b="0" kern="1200" dirty="0">
                          <a:solidFill>
                            <a:schemeClr val="tx1"/>
                          </a:solidFill>
                          <a:effectLst/>
                          <a:latin typeface="Arial Narrow" panose="020B0606020202030204" pitchFamily="34" charset="0"/>
                          <a:ea typeface="+mn-ea"/>
                          <a:cs typeface="+mn-cs"/>
                        </a:rPr>
                        <a:t>o silêncio que respeita,</a:t>
                      </a:r>
                    </a:p>
                    <a:p>
                      <a:endParaRPr lang="pt-BR" sz="2300" b="0" dirty="0">
                        <a:solidFill>
                          <a:schemeClr val="tx1"/>
                        </a:solidFill>
                        <a:latin typeface="Arial Narrow" panose="020B0606020202030204" pitchFamily="34" charset="0"/>
                      </a:endParaRPr>
                    </a:p>
                  </a:txBody>
                  <a:tcPr>
                    <a:noFill/>
                  </a:tcPr>
                </a:tc>
                <a:tc>
                  <a:txBody>
                    <a:bodyPr/>
                    <a:lstStyle/>
                    <a:p>
                      <a:r>
                        <a:rPr lang="pt-BR" sz="2300" b="0" kern="1200" dirty="0">
                          <a:solidFill>
                            <a:schemeClr val="tx1"/>
                          </a:solidFill>
                          <a:effectLst/>
                          <a:latin typeface="Arial Narrow" panose="020B0606020202030204" pitchFamily="34" charset="0"/>
                          <a:ea typeface="+mn-ea"/>
                          <a:cs typeface="+mn-cs"/>
                        </a:rPr>
                        <a:t>a alegria que contagia,</a:t>
                      </a:r>
                    </a:p>
                    <a:p>
                      <a:r>
                        <a:rPr lang="pt-BR" sz="2300" b="0" kern="1200" dirty="0">
                          <a:solidFill>
                            <a:schemeClr val="tx1"/>
                          </a:solidFill>
                          <a:effectLst/>
                          <a:latin typeface="Arial Narrow" panose="020B0606020202030204" pitchFamily="34" charset="0"/>
                          <a:ea typeface="+mn-ea"/>
                          <a:cs typeface="+mn-cs"/>
                        </a:rPr>
                        <a:t>a lágrima que corre,</a:t>
                      </a:r>
                    </a:p>
                    <a:p>
                      <a:r>
                        <a:rPr lang="pt-BR" sz="2300" b="0" kern="1200" dirty="0">
                          <a:solidFill>
                            <a:schemeClr val="tx1"/>
                          </a:solidFill>
                          <a:effectLst/>
                          <a:latin typeface="Arial Narrow" panose="020B0606020202030204" pitchFamily="34" charset="0"/>
                          <a:ea typeface="+mn-ea"/>
                          <a:cs typeface="+mn-cs"/>
                        </a:rPr>
                        <a:t>o olhar que acaricia,</a:t>
                      </a:r>
                    </a:p>
                    <a:p>
                      <a:r>
                        <a:rPr lang="pt-BR" sz="2300" b="0" kern="1200" dirty="0">
                          <a:solidFill>
                            <a:schemeClr val="tx1"/>
                          </a:solidFill>
                          <a:effectLst/>
                          <a:latin typeface="Arial Narrow" panose="020B0606020202030204" pitchFamily="34" charset="0"/>
                          <a:ea typeface="+mn-ea"/>
                          <a:cs typeface="+mn-cs"/>
                        </a:rPr>
                        <a:t>o desejo que sacia,</a:t>
                      </a:r>
                    </a:p>
                    <a:p>
                      <a:r>
                        <a:rPr lang="pt-BR" sz="2300" b="0" kern="1200" dirty="0">
                          <a:solidFill>
                            <a:schemeClr val="tx1"/>
                          </a:solidFill>
                          <a:effectLst/>
                          <a:latin typeface="Arial Narrow" panose="020B0606020202030204" pitchFamily="34" charset="0"/>
                          <a:ea typeface="+mn-ea"/>
                          <a:cs typeface="+mn-cs"/>
                        </a:rPr>
                        <a:t>o amor que promove. </a:t>
                      </a:r>
                    </a:p>
                    <a:p>
                      <a:r>
                        <a:rPr lang="pt-BR" sz="2300" b="0" kern="1200" dirty="0">
                          <a:solidFill>
                            <a:schemeClr val="tx1"/>
                          </a:solidFill>
                          <a:effectLst/>
                          <a:latin typeface="Arial Narrow" panose="020B0606020202030204" pitchFamily="34" charset="0"/>
                          <a:ea typeface="+mn-ea"/>
                          <a:cs typeface="+mn-cs"/>
                        </a:rPr>
                        <a:t>E isso não é coisa de outro mundo,</a:t>
                      </a:r>
                    </a:p>
                    <a:p>
                      <a:r>
                        <a:rPr lang="pt-BR" sz="2300" b="0" kern="1200" dirty="0">
                          <a:solidFill>
                            <a:schemeClr val="tx1"/>
                          </a:solidFill>
                          <a:effectLst/>
                          <a:latin typeface="Arial Narrow" panose="020B0606020202030204" pitchFamily="34" charset="0"/>
                          <a:ea typeface="+mn-ea"/>
                          <a:cs typeface="+mn-cs"/>
                        </a:rPr>
                        <a:t>é o que dá sentido à vida.   </a:t>
                      </a:r>
                    </a:p>
                    <a:p>
                      <a:r>
                        <a:rPr lang="pt-BR" sz="2300" b="0" kern="1200" dirty="0">
                          <a:solidFill>
                            <a:schemeClr val="tx1"/>
                          </a:solidFill>
                          <a:effectLst/>
                          <a:latin typeface="Arial Narrow" panose="020B0606020202030204" pitchFamily="34" charset="0"/>
                          <a:ea typeface="+mn-ea"/>
                          <a:cs typeface="+mn-cs"/>
                        </a:rPr>
                        <a:t>É o que faz com que ela não</a:t>
                      </a:r>
                    </a:p>
                    <a:p>
                      <a:r>
                        <a:rPr lang="pt-BR" sz="2300" b="0" kern="1200" dirty="0">
                          <a:solidFill>
                            <a:schemeClr val="tx1"/>
                          </a:solidFill>
                          <a:effectLst/>
                          <a:latin typeface="Arial Narrow" panose="020B0606020202030204" pitchFamily="34" charset="0"/>
                          <a:ea typeface="+mn-ea"/>
                          <a:cs typeface="+mn-cs"/>
                        </a:rPr>
                        <a:t>seja nem curta, nem longa demais,</a:t>
                      </a:r>
                    </a:p>
                    <a:p>
                      <a:r>
                        <a:rPr lang="pt-BR" sz="2300" b="0" kern="1200" dirty="0">
                          <a:solidFill>
                            <a:schemeClr val="tx1"/>
                          </a:solidFill>
                          <a:effectLst/>
                          <a:latin typeface="Arial Narrow" panose="020B0606020202030204" pitchFamily="34" charset="0"/>
                          <a:ea typeface="+mn-ea"/>
                          <a:cs typeface="+mn-cs"/>
                        </a:rPr>
                        <a:t>mas que seja intensa, verdadeira,</a:t>
                      </a:r>
                    </a:p>
                    <a:p>
                      <a:r>
                        <a:rPr lang="pt-BR" sz="2300" b="0" kern="1200" dirty="0">
                          <a:solidFill>
                            <a:schemeClr val="tx1"/>
                          </a:solidFill>
                          <a:effectLst/>
                          <a:latin typeface="Arial Narrow" panose="020B0606020202030204" pitchFamily="34" charset="0"/>
                          <a:ea typeface="+mn-ea"/>
                          <a:cs typeface="+mn-cs"/>
                        </a:rPr>
                        <a:t>pura enquanto ela durar...</a:t>
                      </a:r>
                      <a:endParaRPr lang="pt-BR" sz="2300" b="0" dirty="0">
                        <a:solidFill>
                          <a:schemeClr val="tx1"/>
                        </a:solidFill>
                        <a:latin typeface="Arial Narrow" panose="020B0606020202030204" pitchFamily="34" charset="0"/>
                      </a:endParaRPr>
                    </a:p>
                  </a:txBody>
                  <a:tcPr>
                    <a:noFill/>
                  </a:tcPr>
                </a:tc>
                <a:extLst>
                  <a:ext uri="{0D108BD9-81ED-4DB2-BD59-A6C34878D82A}">
                    <a16:rowId xmlns:a16="http://schemas.microsoft.com/office/drawing/2014/main" val="2151120844"/>
                  </a:ext>
                </a:extLst>
              </a:tr>
            </a:tbl>
          </a:graphicData>
        </a:graphic>
      </p:graphicFrame>
      <p:sp>
        <p:nvSpPr>
          <p:cNvPr id="6" name="CaixaDeTexto 5">
            <a:extLst>
              <a:ext uri="{FF2B5EF4-FFF2-40B4-BE49-F238E27FC236}">
                <a16:creationId xmlns:a16="http://schemas.microsoft.com/office/drawing/2014/main" id="{2CF9FD92-1338-3C46-CE4F-0AD3696AF2E5}"/>
              </a:ext>
            </a:extLst>
          </p:cNvPr>
          <p:cNvSpPr txBox="1"/>
          <p:nvPr/>
        </p:nvSpPr>
        <p:spPr>
          <a:xfrm>
            <a:off x="286109" y="6064527"/>
            <a:ext cx="11619780" cy="295402"/>
          </a:xfrm>
          <a:prstGeom prst="rect">
            <a:avLst/>
          </a:prstGeom>
          <a:noFill/>
        </p:spPr>
        <p:txBody>
          <a:bodyPr wrap="square">
            <a:spAutoFit/>
          </a:bodyPr>
          <a:lstStyle/>
          <a:p>
            <a:pPr algn="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https://50emais.com.br/cora-coralina-saber-viver/</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Acesso em 13 abr.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39477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165FF56E-3272-56DA-529E-EF9176C3D1CD}"/>
              </a:ext>
            </a:extLst>
          </p:cNvPr>
          <p:cNvSpPr txBox="1"/>
          <p:nvPr/>
        </p:nvSpPr>
        <p:spPr>
          <a:xfrm>
            <a:off x="276044" y="845601"/>
            <a:ext cx="11654287" cy="5910336"/>
          </a:xfrm>
          <a:prstGeom prst="rect">
            <a:avLst/>
          </a:prstGeom>
          <a:noFill/>
        </p:spPr>
        <p:txBody>
          <a:bodyPr wrap="square">
            <a:spAutoFit/>
          </a:bodyPr>
          <a:lstStyle/>
          <a:p>
            <a:pPr algn="just">
              <a:lnSpc>
                <a:spcPct val="110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Um poema expressa o sentimento interior do eu poético, ou seja, um poema pode falar sobre qualquer assunto: pessoas, ideias, sentimentos, lugares ou acontecimentos comuns. Desse modo, sobre o poema “Saber viver”,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Qual é o tema/assunto do 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O título do poema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Saber viver</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dá alguma pista sobre o tema? Explique.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Retire do texto em estudo, alguns trechos que comprovam / confirmam o tema do poema.</a:t>
            </a:r>
          </a:p>
          <a:p>
            <a:pPr algn="just">
              <a:lnSpc>
                <a:spcPct val="110000"/>
              </a:lnSpc>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poema tem como finalidade expressar sentimentos, emoções e pensamentos de quem escreve. O poema “Saber Viver” tem como principal finalidade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mostrar o lado melancólico das pessoas que ajudam os outros.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criticar as atitudes egoístas e preconceituosas dos seres humanos.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despertar curiosidades diversas nas pessoas que vivem apressadas no dia a dia.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expressar que o sentido da vida está nos gestos simples de amor, cuidado e convivência humana.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41670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3628716522"/>
              </p:ext>
            </p:extLst>
          </p:nvPr>
        </p:nvGraphicFramePr>
        <p:xfrm>
          <a:off x="345141" y="1475997"/>
          <a:ext cx="11501717" cy="49987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Marcas linguísticas no gênero textual Poema</a:t>
                      </a:r>
                    </a:p>
                    <a:p>
                      <a:pPr algn="just"/>
                      <a:r>
                        <a:rPr lang="pt-BR" sz="2300" b="0" kern="1200" dirty="0">
                          <a:solidFill>
                            <a:schemeClr val="tx1"/>
                          </a:solidFill>
                          <a:effectLst/>
                          <a:latin typeface="Arial Narrow" panose="020B0606020202030204" pitchFamily="34" charset="0"/>
                          <a:ea typeface="+mn-ea"/>
                          <a:cs typeface="+mn-cs"/>
                        </a:rPr>
                        <a:t>O</a:t>
                      </a:r>
                      <a:r>
                        <a:rPr lang="pt-BR" sz="2300" b="1" kern="1200" dirty="0">
                          <a:solidFill>
                            <a:schemeClr val="tx1"/>
                          </a:solidFill>
                          <a:effectLst/>
                          <a:latin typeface="Arial Narrow" panose="020B0606020202030204" pitchFamily="34" charset="0"/>
                          <a:ea typeface="+mn-ea"/>
                          <a:cs typeface="+mn-cs"/>
                        </a:rPr>
                        <a:t> poema </a:t>
                      </a:r>
                      <a:r>
                        <a:rPr lang="pt-BR" sz="2300" b="0" kern="1200" dirty="0">
                          <a:solidFill>
                            <a:schemeClr val="tx1"/>
                          </a:solidFill>
                          <a:effectLst/>
                          <a:latin typeface="Arial Narrow" panose="020B0606020202030204" pitchFamily="34" charset="0"/>
                          <a:ea typeface="+mn-ea"/>
                          <a:cs typeface="+mn-cs"/>
                        </a:rPr>
                        <a:t>é um gênero textual literário caracterizado por uma </a:t>
                      </a:r>
                      <a:r>
                        <a:rPr lang="pt-BR" sz="2300" b="1" kern="1200" dirty="0">
                          <a:solidFill>
                            <a:schemeClr val="tx1"/>
                          </a:solidFill>
                          <a:effectLst/>
                          <a:latin typeface="Arial Narrow" panose="020B0606020202030204" pitchFamily="34" charset="0"/>
                          <a:ea typeface="+mn-ea"/>
                          <a:cs typeface="+mn-cs"/>
                        </a:rPr>
                        <a:t>linguagem altamente expressiva, </a:t>
                      </a:r>
                      <a:r>
                        <a:rPr lang="pt-BR" sz="2300" b="0" kern="1200" dirty="0">
                          <a:solidFill>
                            <a:schemeClr val="tx1"/>
                          </a:solidFill>
                          <a:effectLst/>
                          <a:latin typeface="Arial Narrow" panose="020B0606020202030204" pitchFamily="34" charset="0"/>
                          <a:ea typeface="+mn-ea"/>
                          <a:cs typeface="+mn-cs"/>
                        </a:rPr>
                        <a:t>centrada na </a:t>
                      </a:r>
                      <a:r>
                        <a:rPr lang="pt-BR" sz="2300" b="1" kern="1200" dirty="0">
                          <a:solidFill>
                            <a:schemeClr val="tx1"/>
                          </a:solidFill>
                          <a:effectLst/>
                          <a:latin typeface="Arial Narrow" panose="020B0606020202030204" pitchFamily="34" charset="0"/>
                          <a:ea typeface="+mn-ea"/>
                          <a:cs typeface="+mn-cs"/>
                        </a:rPr>
                        <a:t>subjetividade </a:t>
                      </a:r>
                      <a:r>
                        <a:rPr lang="pt-BR" sz="2300" b="0" kern="1200" dirty="0">
                          <a:solidFill>
                            <a:schemeClr val="tx1"/>
                          </a:solidFill>
                          <a:effectLst/>
                          <a:latin typeface="Arial Narrow" panose="020B0606020202030204" pitchFamily="34" charset="0"/>
                          <a:ea typeface="+mn-ea"/>
                          <a:cs typeface="+mn-cs"/>
                        </a:rPr>
                        <a:t>e na </a:t>
                      </a:r>
                      <a:r>
                        <a:rPr lang="pt-BR" sz="2300" b="1" kern="1200" dirty="0">
                          <a:solidFill>
                            <a:schemeClr val="tx1"/>
                          </a:solidFill>
                          <a:effectLst/>
                          <a:latin typeface="Arial Narrow" panose="020B0606020202030204" pitchFamily="34" charset="0"/>
                          <a:ea typeface="+mn-ea"/>
                          <a:cs typeface="+mn-cs"/>
                        </a:rPr>
                        <a:t>exploração sonora e visual das palavras. </a:t>
                      </a:r>
                      <a:r>
                        <a:rPr lang="pt-BR" sz="2300" b="0" kern="1200" dirty="0">
                          <a:solidFill>
                            <a:schemeClr val="tx1"/>
                          </a:solidFill>
                          <a:effectLst/>
                          <a:latin typeface="Arial Narrow" panose="020B0606020202030204" pitchFamily="34" charset="0"/>
                          <a:ea typeface="+mn-ea"/>
                          <a:cs typeface="+mn-cs"/>
                        </a:rPr>
                        <a:t>Suas marcas linguísticas </a:t>
                      </a:r>
                      <a:r>
                        <a:rPr lang="pt-BR" sz="2300" b="1" kern="1200" dirty="0">
                          <a:solidFill>
                            <a:schemeClr val="tx1"/>
                          </a:solidFill>
                          <a:effectLst/>
                          <a:latin typeface="Arial Narrow" panose="020B0606020202030204" pitchFamily="34" charset="0"/>
                          <a:ea typeface="+mn-ea"/>
                          <a:cs typeface="+mn-cs"/>
                        </a:rPr>
                        <a:t>visam criar ritmo, emoção e múltiplos sentidos, </a:t>
                      </a:r>
                      <a:r>
                        <a:rPr lang="pt-BR" sz="2300" b="0" kern="1200" dirty="0">
                          <a:solidFill>
                            <a:schemeClr val="tx1"/>
                          </a:solidFill>
                          <a:effectLst/>
                          <a:latin typeface="Arial Narrow" panose="020B0606020202030204" pitchFamily="34" charset="0"/>
                          <a:ea typeface="+mn-ea"/>
                          <a:cs typeface="+mn-cs"/>
                        </a:rPr>
                        <a:t>diferenciando-se da prosa.</a:t>
                      </a:r>
                    </a:p>
                    <a:p>
                      <a:pPr algn="just"/>
                      <a:r>
                        <a:rPr lang="pt-BR" sz="2300" b="1" kern="1200" dirty="0">
                          <a:solidFill>
                            <a:schemeClr val="tx1"/>
                          </a:solidFill>
                          <a:effectLst/>
                          <a:latin typeface="Arial Narrow" panose="020B0606020202030204" pitchFamily="34" charset="0"/>
                          <a:ea typeface="+mn-ea"/>
                          <a:cs typeface="+mn-cs"/>
                        </a:rPr>
                        <a:t>▪ Subjetividade e Linguagem Conotativa: </a:t>
                      </a:r>
                    </a:p>
                    <a:p>
                      <a:pPr lvl="0" algn="just"/>
                      <a:r>
                        <a:rPr lang="pt-BR" sz="2300" b="0" kern="1200" dirty="0">
                          <a:solidFill>
                            <a:schemeClr val="tx1"/>
                          </a:solidFill>
                          <a:effectLst/>
                          <a:latin typeface="Arial Narrow" panose="020B0606020202030204" pitchFamily="34" charset="0"/>
                          <a:ea typeface="+mn-ea"/>
                          <a:cs typeface="+mn-cs"/>
                          <a:sym typeface="Symbol" panose="05050102010706020507" pitchFamily="18" charset="2"/>
                        </a:rPr>
                        <a:t></a:t>
                      </a:r>
                      <a:r>
                        <a:rPr lang="pt-BR" sz="2300" b="1" kern="1200" dirty="0">
                          <a:solidFill>
                            <a:schemeClr val="tx1"/>
                          </a:solidFill>
                          <a:effectLst/>
                          <a:latin typeface="Arial Narrow" panose="020B0606020202030204" pitchFamily="34" charset="0"/>
                          <a:ea typeface="+mn-ea"/>
                          <a:cs typeface="+mn-cs"/>
                          <a:sym typeface="Symbol" panose="05050102010706020507" pitchFamily="18" charset="2"/>
                        </a:rPr>
                        <a:t> </a:t>
                      </a:r>
                      <a:r>
                        <a:rPr lang="pt-BR" sz="2300" b="1" kern="1200" dirty="0">
                          <a:solidFill>
                            <a:schemeClr val="tx1"/>
                          </a:solidFill>
                          <a:effectLst/>
                          <a:latin typeface="Arial Narrow" panose="020B0606020202030204" pitchFamily="34" charset="0"/>
                          <a:ea typeface="+mn-ea"/>
                          <a:cs typeface="+mn-cs"/>
                        </a:rPr>
                        <a:t>Eu lírico (ou eu poético): </a:t>
                      </a:r>
                      <a:r>
                        <a:rPr lang="pt-BR" sz="2300" b="0" kern="1200" dirty="0">
                          <a:solidFill>
                            <a:schemeClr val="tx1"/>
                          </a:solidFill>
                          <a:effectLst/>
                          <a:latin typeface="Arial Narrow" panose="020B0606020202030204" pitchFamily="34" charset="0"/>
                          <a:ea typeface="+mn-ea"/>
                          <a:cs typeface="+mn-cs"/>
                        </a:rPr>
                        <a:t>O poema é marcado pela voz que expressa emoções, sentimentos e opiniões, frequentemente indicando a inclusão do emissor no contexto.</a:t>
                      </a:r>
                    </a:p>
                    <a:p>
                      <a:pPr lvl="0" algn="just"/>
                      <a:r>
                        <a:rPr lang="pt-BR" sz="2300" b="0" kern="1200" dirty="0">
                          <a:solidFill>
                            <a:schemeClr val="tx1"/>
                          </a:solidFill>
                          <a:effectLst/>
                          <a:latin typeface="Arial Narrow" panose="020B0606020202030204" pitchFamily="34" charset="0"/>
                          <a:ea typeface="+mn-ea"/>
                          <a:cs typeface="+mn-cs"/>
                          <a:sym typeface="Symbol" panose="05050102010706020507" pitchFamily="18" charset="2"/>
                        </a:rPr>
                        <a:t> </a:t>
                      </a:r>
                      <a:r>
                        <a:rPr lang="pt-BR" sz="2300" b="1" kern="1200" dirty="0">
                          <a:solidFill>
                            <a:schemeClr val="tx1"/>
                          </a:solidFill>
                          <a:effectLst/>
                          <a:latin typeface="Arial Narrow" panose="020B0606020202030204" pitchFamily="34" charset="0"/>
                          <a:ea typeface="+mn-ea"/>
                          <a:cs typeface="+mn-cs"/>
                        </a:rPr>
                        <a:t>Sentido Conotativo (Figurado): Predomínio do uso de palavras em sentido simbólico, poético e subjetivo, em vez do literal.</a:t>
                      </a:r>
                    </a:p>
                    <a:p>
                      <a:pPr lvl="0" algn="just"/>
                      <a:r>
                        <a:rPr lang="pt-BR" sz="2300" b="0" kern="1200" dirty="0">
                          <a:solidFill>
                            <a:schemeClr val="tx1"/>
                          </a:solidFill>
                          <a:effectLst/>
                          <a:latin typeface="Arial Narrow" panose="020B0606020202030204" pitchFamily="34" charset="0"/>
                          <a:ea typeface="+mn-ea"/>
                          <a:cs typeface="+mn-cs"/>
                          <a:sym typeface="Symbol" panose="05050102010706020507" pitchFamily="18" charset="2"/>
                        </a:rPr>
                        <a:t> </a:t>
                      </a:r>
                      <a:r>
                        <a:rPr lang="pt-BR" sz="2300" b="1" kern="1200" dirty="0">
                          <a:solidFill>
                            <a:schemeClr val="tx1"/>
                          </a:solidFill>
                          <a:effectLst/>
                          <a:latin typeface="Arial Narrow" panose="020B0606020202030204" pitchFamily="34" charset="0"/>
                          <a:ea typeface="+mn-ea"/>
                          <a:cs typeface="+mn-cs"/>
                        </a:rPr>
                        <a:t>Figuras de Linguagem: </a:t>
                      </a:r>
                      <a:r>
                        <a:rPr lang="pt-BR" sz="2300" b="0" kern="1200" dirty="0">
                          <a:solidFill>
                            <a:schemeClr val="tx1"/>
                          </a:solidFill>
                          <a:effectLst/>
                          <a:latin typeface="Arial Narrow" panose="020B0606020202030204" pitchFamily="34" charset="0"/>
                          <a:ea typeface="+mn-ea"/>
                          <a:cs typeface="+mn-cs"/>
                        </a:rPr>
                        <a:t>Uso frequente de metáforas, comparações, antíteses, aliterações e outras figuras que enriquecem o sentido.</a:t>
                      </a:r>
                    </a:p>
                    <a:p>
                      <a:pPr algn="just"/>
                      <a:r>
                        <a:rPr lang="pt-BR" sz="2300" b="1" kern="1200" dirty="0">
                          <a:solidFill>
                            <a:schemeClr val="tx1"/>
                          </a:solidFill>
                          <a:effectLst/>
                          <a:latin typeface="Arial Narrow" panose="020B0606020202030204" pitchFamily="34" charset="0"/>
                          <a:ea typeface="+mn-ea"/>
                          <a:cs typeface="+mn-cs"/>
                        </a:rPr>
                        <a:t>▪ Aspectos Sintáticos e Lexicais</a:t>
                      </a:r>
                    </a:p>
                    <a:p>
                      <a:pPr lvl="0" algn="just"/>
                      <a:r>
                        <a:rPr lang="pt-BR" sz="2300" b="0" kern="1200" dirty="0">
                          <a:solidFill>
                            <a:schemeClr val="tx1"/>
                          </a:solidFill>
                          <a:effectLst/>
                          <a:latin typeface="Arial Narrow" panose="020B0606020202030204" pitchFamily="34" charset="0"/>
                          <a:ea typeface="+mn-ea"/>
                          <a:cs typeface="+mn-cs"/>
                          <a:sym typeface="Symbol" panose="05050102010706020507" pitchFamily="18" charset="2"/>
                        </a:rPr>
                        <a:t> </a:t>
                      </a:r>
                      <a:r>
                        <a:rPr lang="pt-BR" sz="2300" b="1" kern="1200" dirty="0">
                          <a:solidFill>
                            <a:schemeClr val="tx1"/>
                          </a:solidFill>
                          <a:effectLst/>
                          <a:latin typeface="Arial Narrow" panose="020B0606020202030204" pitchFamily="34" charset="0"/>
                          <a:ea typeface="+mn-ea"/>
                          <a:cs typeface="+mn-cs"/>
                        </a:rPr>
                        <a:t>Quebra de Sintaxe: </a:t>
                      </a:r>
                      <a:r>
                        <a:rPr lang="pt-BR" sz="2300" b="0" kern="1200" dirty="0">
                          <a:solidFill>
                            <a:schemeClr val="tx1"/>
                          </a:solidFill>
                          <a:effectLst/>
                          <a:latin typeface="Arial Narrow" panose="020B0606020202030204" pitchFamily="34" charset="0"/>
                          <a:ea typeface="+mn-ea"/>
                          <a:cs typeface="+mn-cs"/>
                        </a:rPr>
                        <a:t>O poeta frequentemente altera a ordem direta da oração (hipérbato) para dar ênfase a certas palavras.</a:t>
                      </a:r>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3393479E-C03C-C917-8555-3AB1751EC0E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1692" y="542258"/>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262288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2836017997"/>
              </p:ext>
            </p:extLst>
          </p:nvPr>
        </p:nvGraphicFramePr>
        <p:xfrm>
          <a:off x="345141" y="889402"/>
          <a:ext cx="11501717" cy="11430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lvl="0" algn="just"/>
                      <a:r>
                        <a:rPr lang="pt-BR" sz="2300" b="0" kern="1200" dirty="0">
                          <a:solidFill>
                            <a:schemeClr val="tx1"/>
                          </a:solidFill>
                          <a:effectLst/>
                          <a:latin typeface="Arial Narrow" panose="020B0606020202030204" pitchFamily="34" charset="0"/>
                          <a:ea typeface="+mn-ea"/>
                          <a:cs typeface="+mn-cs"/>
                          <a:sym typeface="Symbol" panose="05050102010706020507" pitchFamily="18" charset="2"/>
                        </a:rPr>
                        <a:t> </a:t>
                      </a:r>
                      <a:r>
                        <a:rPr lang="pt-BR" sz="2300" b="1" kern="1200" dirty="0">
                          <a:solidFill>
                            <a:schemeClr val="tx1"/>
                          </a:solidFill>
                          <a:effectLst/>
                          <a:latin typeface="Arial Narrow" panose="020B0606020202030204" pitchFamily="34" charset="0"/>
                          <a:ea typeface="+mn-ea"/>
                          <a:cs typeface="+mn-cs"/>
                        </a:rPr>
                        <a:t>Polissemia (Plurissignificação): </a:t>
                      </a:r>
                      <a:r>
                        <a:rPr lang="pt-BR" sz="2300" b="0" kern="1200" dirty="0">
                          <a:solidFill>
                            <a:schemeClr val="tx1"/>
                          </a:solidFill>
                          <a:effectLst/>
                          <a:latin typeface="Arial Narrow" panose="020B0606020202030204" pitchFamily="34" charset="0"/>
                          <a:ea typeface="+mn-ea"/>
                          <a:cs typeface="+mn-cs"/>
                        </a:rPr>
                        <a:t>As palavras são escolhidas para transmitir múltiplos sentidos e gerar estranhamento ou reflexão.</a:t>
                      </a:r>
                    </a:p>
                    <a:p>
                      <a:pPr algn="just"/>
                      <a:r>
                        <a:rPr lang="pt-BR" sz="2300" b="0" kern="1200" dirty="0">
                          <a:solidFill>
                            <a:schemeClr val="tx1"/>
                          </a:solidFill>
                          <a:effectLst/>
                          <a:latin typeface="Arial Narrow" panose="020B0606020202030204" pitchFamily="34" charset="0"/>
                          <a:ea typeface="+mn-ea"/>
                          <a:cs typeface="+mn-cs"/>
                          <a:sym typeface="Symbol" panose="05050102010706020507" pitchFamily="18" charset="2"/>
                        </a:rPr>
                        <a:t> </a:t>
                      </a:r>
                      <a:r>
                        <a:rPr lang="pt-BR" sz="2300" b="1" kern="1200" dirty="0">
                          <a:solidFill>
                            <a:schemeClr val="tx1"/>
                          </a:solidFill>
                          <a:effectLst/>
                          <a:latin typeface="Arial Narrow" panose="020B0606020202030204" pitchFamily="34" charset="0"/>
                          <a:ea typeface="+mn-ea"/>
                          <a:cs typeface="+mn-cs"/>
                        </a:rPr>
                        <a:t>Abundância de Adjetivos e Substantivos: </a:t>
                      </a:r>
                      <a:r>
                        <a:rPr lang="pt-BR" sz="2300" b="0" kern="1200" dirty="0">
                          <a:solidFill>
                            <a:schemeClr val="tx1"/>
                          </a:solidFill>
                          <a:effectLst/>
                          <a:latin typeface="Arial Narrow" panose="020B0606020202030204" pitchFamily="34" charset="0"/>
                          <a:ea typeface="+mn-ea"/>
                          <a:cs typeface="+mn-cs"/>
                        </a:rPr>
                        <a:t>Utilizados para construir imagens e sensações.</a:t>
                      </a:r>
                    </a:p>
                  </a:txBody>
                  <a:tcPr>
                    <a:lnL w="28575" cap="flat" cmpd="sng" algn="ctr">
                      <a:solidFill>
                        <a:schemeClr val="accent5">
                          <a:lumMod val="75000"/>
                        </a:schemeClr>
                      </a:solidFill>
                      <a:prstDash val="solid"/>
                      <a:round/>
                      <a:headEnd type="none" w="med" len="med"/>
                      <a:tailEnd type="none" w="med" len="med"/>
                    </a:lnL>
                    <a:lnR w="28575" cap="flat" cmpd="sng" algn="ctr">
                      <a:solidFill>
                        <a:schemeClr val="accent5">
                          <a:lumMod val="75000"/>
                        </a:schemeClr>
                      </a:solidFill>
                      <a:prstDash val="solid"/>
                      <a:round/>
                      <a:headEnd type="none" w="med" len="med"/>
                      <a:tailEnd type="none" w="med" len="med"/>
                    </a:lnR>
                    <a:lnT w="28575" cap="flat" cmpd="sng" algn="ctr">
                      <a:solidFill>
                        <a:schemeClr val="accent5">
                          <a:lumMod val="75000"/>
                        </a:schemeClr>
                      </a:solidFill>
                      <a:prstDash val="solid"/>
                      <a:round/>
                      <a:headEnd type="none" w="med" len="med"/>
                      <a:tailEnd type="none" w="med" len="med"/>
                    </a:lnT>
                    <a:lnB w="28575"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8F48FEC7-6DD4-F2DB-AC4C-E0AAEA55D9CA}"/>
              </a:ext>
            </a:extLst>
          </p:cNvPr>
          <p:cNvSpPr txBox="1"/>
          <p:nvPr/>
        </p:nvSpPr>
        <p:spPr>
          <a:xfrm>
            <a:off x="345140" y="2344782"/>
            <a:ext cx="11501717" cy="4352987"/>
          </a:xfrm>
          <a:prstGeom prst="rect">
            <a:avLst/>
          </a:prstGeom>
          <a:noFill/>
        </p:spPr>
        <p:txBody>
          <a:bodyPr wrap="square">
            <a:spAutoFit/>
          </a:bodyPr>
          <a:lstStyle/>
          <a:p>
            <a:pPr algn="just">
              <a:lnSpc>
                <a:spcPct val="110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As marcas linguísticas no gênero textual poema são os recursos da linguagem que o poeta usa para construir sentidos, expressar emoções e dar forma ao texto poético. Elas ajudam a identificar o poema e mostram como a linguagem é trabalhada de maneira artística.</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poema “Saber Viver”, observa-se o uso de marcas linguísticas que revelam a subjetividade da autora.</a:t>
            </a:r>
          </a:p>
          <a:p>
            <a:pPr algn="just">
              <a:lnSpc>
                <a:spcPct val="110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No poema, como a subjetividade aparece?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Quais trechos a seguir, identificam marca linguística de subjetividade presente no poema “Saber Viver”?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“Não sei… se a vida é curta”.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“é o que dá sentido à vida”.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 lágrima que corre”.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90351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B4DC5E8-E4AD-59A5-062A-1BE5DE91A9EA}"/>
              </a:ext>
            </a:extLst>
          </p:cNvPr>
          <p:cNvSpPr txBox="1"/>
          <p:nvPr/>
        </p:nvSpPr>
        <p:spPr>
          <a:xfrm>
            <a:off x="290422" y="824404"/>
            <a:ext cx="11611155" cy="4131965"/>
          </a:xfrm>
          <a:prstGeom prst="rect">
            <a:avLst/>
          </a:prstGeom>
          <a:noFill/>
        </p:spPr>
        <p:txBody>
          <a:bodyPr wrap="square">
            <a:spAutoFit/>
          </a:bodyPr>
          <a:lstStyle/>
          <a:p>
            <a:pPr algn="just">
              <a:lnSpc>
                <a:spcPct val="110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a:t>
            </a:r>
            <a:r>
              <a:rPr lang="pt-BR"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poema, por meio de sua linguagem plurissignificativa, nos indica caminhos possíveis em busca de uma vida mais rica e expressiva.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Dessa forma, ele apresenta uma linguagem mais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técnica.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literária.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científica.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jornalística.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poema “Saber Viver”, nos versos “o colo que acolhe” / “a lágrima que corre” / “Não sei… se a vida é curta” / “seja nem curta, nem longa demais”, predomina uma linguagem conotativa (figurada) ou denotativa (real/ literal)? Explique.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718186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0CCDF27-4E2F-EFB4-B853-5074CFECD0A7}"/>
              </a:ext>
            </a:extLst>
          </p:cNvPr>
          <p:cNvSpPr txBox="1"/>
          <p:nvPr/>
        </p:nvSpPr>
        <p:spPr>
          <a:xfrm>
            <a:off x="303362" y="891950"/>
            <a:ext cx="11585275" cy="2591735"/>
          </a:xfrm>
          <a:prstGeom prst="rect">
            <a:avLst/>
          </a:prstGeom>
          <a:noFill/>
        </p:spPr>
        <p:txBody>
          <a:bodyPr wrap="square">
            <a:spAutoFit/>
          </a:bodyPr>
          <a:lstStyle/>
          <a:p>
            <a:pPr algn="just">
              <a:lnSpc>
                <a:spcPct val="114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7.</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Ao afirmar “sei que nada do que vivemos tem sentido” / “se não tocamos o coração das pessoas”, a autora sugere 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 vida depende exclusivamente do tempo vivido.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o sofrimento é essencial para dar sentido à vida.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o valor da vida está nas relações humanas e afetivas.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a experiência individual é mais importante que a coletiva.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80209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C926BF-B38C-7358-F4C0-456EFBA4886E}"/>
              </a:ext>
            </a:extLst>
          </p:cNvPr>
          <p:cNvGraphicFramePr>
            <a:graphicFrameLocks noGrp="1"/>
          </p:cNvGraphicFramePr>
          <p:nvPr>
            <p:extLst>
              <p:ext uri="{D42A27DB-BD31-4B8C-83A1-F6EECF244321}">
                <p14:modId xmlns:p14="http://schemas.microsoft.com/office/powerpoint/2010/main" val="3265353870"/>
              </p:ext>
            </p:extLst>
          </p:nvPr>
        </p:nvGraphicFramePr>
        <p:xfrm>
          <a:off x="345142" y="1482765"/>
          <a:ext cx="11501717" cy="46482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O uso dos elementos articuladores em Poemas</a:t>
                      </a:r>
                    </a:p>
                    <a:p>
                      <a:pPr marL="0" indent="538163" algn="just"/>
                      <a:r>
                        <a:rPr lang="pt-BR" sz="2300" b="0" kern="1200" dirty="0">
                          <a:solidFill>
                            <a:schemeClr val="tx1"/>
                          </a:solidFill>
                          <a:effectLst/>
                          <a:latin typeface="Arial Narrow" panose="020B0606020202030204" pitchFamily="34" charset="0"/>
                          <a:ea typeface="+mn-ea"/>
                          <a:cs typeface="+mn-cs"/>
                        </a:rPr>
                        <a:t>O uso de elementos articuladores no </a:t>
                      </a:r>
                      <a:r>
                        <a:rPr lang="pt-BR" sz="2300" b="1" kern="1200" dirty="0">
                          <a:solidFill>
                            <a:schemeClr val="tx1"/>
                          </a:solidFill>
                          <a:effectLst/>
                          <a:latin typeface="Arial Narrow" panose="020B0606020202030204" pitchFamily="34" charset="0"/>
                          <a:ea typeface="+mn-ea"/>
                          <a:cs typeface="+mn-cs"/>
                        </a:rPr>
                        <a:t>gênero textual poema </a:t>
                      </a:r>
                      <a:r>
                        <a:rPr lang="pt-BR" sz="2300" b="0" kern="1200" dirty="0">
                          <a:solidFill>
                            <a:schemeClr val="tx1"/>
                          </a:solidFill>
                          <a:effectLst/>
                          <a:latin typeface="Arial Narrow" panose="020B0606020202030204" pitchFamily="34" charset="0"/>
                          <a:ea typeface="+mn-ea"/>
                          <a:cs typeface="+mn-cs"/>
                        </a:rPr>
                        <a:t>é apresentado de maneira diferente do uso em textos expositivos e/ou argumentativos. As conjunções, preposições, advérbios entre outros, são utilizados para garantir a coesão e a coerência, considerando as retomadas, conexões (ligações) entre palavras, parágrafos para dar ênfase aos sentidos das palavras, dos discursos. Já no gênero textual poema, esses recursos, além de contribuir com a coesão e a coerência, são utilizados, também, como recursos sonoros, rítmicos e semânticos, permitindo que os articuladores explícitos sejam, às vezes, omitidos para aumentar a intensidade e a liberdade interpretativa. </a:t>
                      </a:r>
                    </a:p>
                    <a:p>
                      <a:pPr algn="just"/>
                      <a:r>
                        <a:rPr lang="pt-BR" sz="2300" b="1" kern="1200" dirty="0">
                          <a:solidFill>
                            <a:schemeClr val="tx1"/>
                          </a:solidFill>
                          <a:effectLst/>
                          <a:latin typeface="Arial Narrow" panose="020B0606020202030204" pitchFamily="34" charset="0"/>
                          <a:ea typeface="+mn-ea"/>
                          <a:cs typeface="+mn-cs"/>
                        </a:rPr>
                        <a:t>▪ Rimas e Assonâncias: </a:t>
                      </a:r>
                      <a:r>
                        <a:rPr lang="pt-BR" sz="2300" b="0" kern="1200" dirty="0">
                          <a:solidFill>
                            <a:schemeClr val="tx1"/>
                          </a:solidFill>
                          <a:effectLst/>
                          <a:latin typeface="Arial Narrow" panose="020B0606020202030204" pitchFamily="34" charset="0"/>
                          <a:ea typeface="+mn-ea"/>
                          <a:cs typeface="+mn-cs"/>
                        </a:rPr>
                        <a:t>Articulam o final dos versos, criando uma relação de semelhança sonora.</a:t>
                      </a:r>
                    </a:p>
                    <a:p>
                      <a:pPr algn="just"/>
                      <a:r>
                        <a:rPr lang="pt-BR" sz="2300" b="1" kern="1200" dirty="0">
                          <a:solidFill>
                            <a:schemeClr val="tx1"/>
                          </a:solidFill>
                          <a:effectLst/>
                          <a:latin typeface="Arial Narrow" panose="020B0606020202030204" pitchFamily="34" charset="0"/>
                          <a:ea typeface="+mn-ea"/>
                          <a:cs typeface="+mn-cs"/>
                        </a:rPr>
                        <a:t>▪ Pontuação Funcional: </a:t>
                      </a:r>
                      <a:r>
                        <a:rPr lang="pt-BR" sz="2300" b="0" kern="1200" dirty="0">
                          <a:solidFill>
                            <a:schemeClr val="tx1"/>
                          </a:solidFill>
                          <a:effectLst/>
                          <a:latin typeface="Arial Narrow" panose="020B0606020202030204" pitchFamily="34" charset="0"/>
                          <a:ea typeface="+mn-ea"/>
                          <a:cs typeface="+mn-cs"/>
                        </a:rPr>
                        <a:t>A presença ou ausência de vírgulas e pontos finais no meio dos versos funciona como articulador de sentido, forçando o leitor a pausar ou seguir rapidamente para o próximo verso.</a:t>
                      </a:r>
                    </a:p>
                    <a:p>
                      <a:pPr algn="just"/>
                      <a:r>
                        <a:rPr lang="pt-BR" sz="2300" b="1" kern="1200" dirty="0">
                          <a:solidFill>
                            <a:schemeClr val="tx1"/>
                          </a:solidFill>
                          <a:effectLst/>
                          <a:latin typeface="Arial Narrow" panose="020B0606020202030204" pitchFamily="34" charset="0"/>
                          <a:ea typeface="+mn-ea"/>
                          <a:cs typeface="+mn-cs"/>
                        </a:rPr>
                        <a:t>▪ Coerência por Imagens: </a:t>
                      </a:r>
                      <a:r>
                        <a:rPr lang="pt-BR" sz="2300" b="0" kern="1200" dirty="0">
                          <a:solidFill>
                            <a:schemeClr val="tx1"/>
                          </a:solidFill>
                          <a:effectLst/>
                          <a:latin typeface="Arial Narrow" panose="020B0606020202030204" pitchFamily="34" charset="0"/>
                          <a:ea typeface="+mn-ea"/>
                          <a:cs typeface="+mn-cs"/>
                        </a:rPr>
                        <a:t>A articulação entre as partes de um poema é frequentemente garantida pela repetição de fonemas, paralelismos sintáticos ou pela progressão de ideias e emoções do eu lírico.</a:t>
                      </a:r>
                      <a:endParaRPr lang="pt-BR" sz="2300" b="0" dirty="0">
                        <a:solidFill>
                          <a:schemeClr val="tx1"/>
                        </a:solidFill>
                        <a:latin typeface="Arial Narrow" panose="020B0606020202030204" pitchFamily="34" charset="0"/>
                      </a:endParaRPr>
                    </a:p>
                  </a:txBody>
                  <a:tcPr>
                    <a:lnL w="28575"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57A6D38B-BDD9-8F15-2088-BE17800F634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5141" y="550884"/>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351419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89074B1-D723-D43D-18B6-01C743E135F3}"/>
              </a:ext>
            </a:extLst>
          </p:cNvPr>
          <p:cNvSpPr txBox="1"/>
          <p:nvPr/>
        </p:nvSpPr>
        <p:spPr>
          <a:xfrm>
            <a:off x="277906" y="847684"/>
            <a:ext cx="11636188" cy="4944495"/>
          </a:xfrm>
          <a:prstGeom prst="rect">
            <a:avLst/>
          </a:prstGeom>
          <a:noFill/>
        </p:spPr>
        <p:txBody>
          <a:bodyPr wrap="square">
            <a:spAutoFit/>
          </a:bodyPr>
          <a:lstStyle/>
          <a:p>
            <a:pPr algn="just">
              <a:lnSpc>
                <a:spcPct val="110000"/>
              </a:lnSpc>
            </a:pPr>
            <a:r>
              <a:rPr lang="pt-BR" sz="2400" b="1" kern="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8</a:t>
            </a:r>
            <a:r>
              <a:rPr lang="pt-BR" sz="2400" kern="0" dirty="0">
                <a:solidFill>
                  <a:srgbClr val="212529"/>
                </a:solidFill>
                <a:effectLst/>
                <a:latin typeface="Arial Narrow" panose="020B0606020202030204" pitchFamily="34" charset="0"/>
                <a:ea typeface="Times New Roman" panose="02020603050405020304" pitchFamily="18" charset="0"/>
                <a:cs typeface="Times New Roman" panose="02020603050405020304" pitchFamily="18" charset="0"/>
              </a:rPr>
              <a:t>. Ao escrever um texto, é fundamental que se tenha ideias claras. Para que isso ocorra, as frases devem estar bem articuladas. Essa articulação pode ser alcançada por meio de elementos conectivos, </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normalmente conjunções, advérbios, preposições, que estabelecem relações de adição (e, também), oposição (porém, contudo), explicação (pois, porque) entre outros.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Assim, nos versos “</a:t>
            </a:r>
            <a:r>
              <a:rPr lang="pt-BR" sz="24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Não sei… se a vida é curta” / “</a:t>
            </a:r>
            <a:r>
              <a:rPr lang="pt-BR" sz="2400" b="1" i="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ou</a:t>
            </a:r>
            <a:r>
              <a:rPr lang="pt-BR" sz="2400" b="1"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longa demais para nós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qual relação lógico-discursiva o termo destacado estabelece?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9</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verso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não tocamos o coração das pessoas” a palavra destacada indica uma relação 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adição.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condição.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conclusão.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explicação.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10235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8DCDD9F-B951-DBBD-1108-F0C102EA683E}"/>
              </a:ext>
            </a:extLst>
          </p:cNvPr>
          <p:cNvSpPr txBox="1"/>
          <p:nvPr/>
        </p:nvSpPr>
        <p:spPr>
          <a:xfrm>
            <a:off x="286870" y="847684"/>
            <a:ext cx="11618259" cy="3854773"/>
          </a:xfrm>
          <a:prstGeom prst="rect">
            <a:avLst/>
          </a:prstGeom>
          <a:noFill/>
        </p:spPr>
        <p:txBody>
          <a:bodyPr wrap="square">
            <a:spAutoFit/>
          </a:bodyPr>
          <a:lstStyle/>
          <a:p>
            <a:pPr algn="just">
              <a:lnSpc>
                <a:spcPct val="114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10.</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poema, no verso “mas que seja</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intensa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palavra destacada significa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animada.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profunda.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fervorosa.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excessiva.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11. </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Reflita sobre o poema “Saber viver”, de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Cora Coralina,</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elabore um comentário</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sobre o que ele nos ensina destacando os gestos como amor, empatia e atenção às pessoas. Cada gesto de cuidado é importante para que a vida tenha mais sentido? Por quê?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30395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7" y="776682"/>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9" y="1296953"/>
            <a:ext cx="5508000" cy="1175659"/>
          </a:xfrm>
          <a:prstGeom prst="rect">
            <a:avLst/>
          </a:prstGeom>
          <a:noFill/>
          <a:ln>
            <a:noFill/>
          </a:ln>
        </p:spPr>
      </p:pic>
      <p:graphicFrame>
        <p:nvGraphicFramePr>
          <p:cNvPr id="5" name="Tabela 4">
            <a:extLst>
              <a:ext uri="{FF2B5EF4-FFF2-40B4-BE49-F238E27FC236}">
                <a16:creationId xmlns:a16="http://schemas.microsoft.com/office/drawing/2014/main" id="{8F088526-DEBB-3A0F-8975-38E12BE5569A}"/>
              </a:ext>
            </a:extLst>
          </p:cNvPr>
          <p:cNvGraphicFramePr>
            <a:graphicFrameLocks noGrp="1"/>
          </p:cNvGraphicFramePr>
          <p:nvPr>
            <p:extLst>
              <p:ext uri="{D42A27DB-BD31-4B8C-83A1-F6EECF244321}">
                <p14:modId xmlns:p14="http://schemas.microsoft.com/office/powerpoint/2010/main" val="1183275453"/>
              </p:ext>
            </p:extLst>
          </p:nvPr>
        </p:nvGraphicFramePr>
        <p:xfrm>
          <a:off x="385909" y="2768447"/>
          <a:ext cx="11445305" cy="2895600"/>
        </p:xfrm>
        <a:graphic>
          <a:graphicData uri="http://schemas.openxmlformats.org/drawingml/2006/table">
            <a:tbl>
              <a:tblPr firstRow="1" bandRow="1">
                <a:tableStyleId>{5C22544A-7EE6-4342-B048-85BDC9FD1C3A}</a:tableStyleId>
              </a:tblPr>
              <a:tblGrid>
                <a:gridCol w="11445305">
                  <a:extLst>
                    <a:ext uri="{9D8B030D-6E8A-4147-A177-3AD203B41FA5}">
                      <a16:colId xmlns:a16="http://schemas.microsoft.com/office/drawing/2014/main" val="1817937020"/>
                    </a:ext>
                  </a:extLst>
                </a:gridCol>
              </a:tblGrid>
              <a:tr h="370840">
                <a:tc>
                  <a:txBody>
                    <a:bodyPr/>
                    <a:lstStyle/>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042929"/>
                  </a:ext>
                </a:extLst>
              </a:tr>
            </a:tbl>
          </a:graphicData>
        </a:graphic>
      </p:graphicFrame>
      <p:sp>
        <p:nvSpPr>
          <p:cNvPr id="8" name="CaixaDeTexto 7">
            <a:extLst>
              <a:ext uri="{FF2B5EF4-FFF2-40B4-BE49-F238E27FC236}">
                <a16:creationId xmlns:a16="http://schemas.microsoft.com/office/drawing/2014/main" id="{EBB29F7F-8F90-866F-1FC2-9249AF903962}"/>
              </a:ext>
            </a:extLst>
          </p:cNvPr>
          <p:cNvSpPr txBox="1"/>
          <p:nvPr/>
        </p:nvSpPr>
        <p:spPr>
          <a:xfrm>
            <a:off x="4055283" y="2897713"/>
            <a:ext cx="7667795" cy="2569934"/>
          </a:xfrm>
          <a:prstGeom prst="rect">
            <a:avLst/>
          </a:prstGeom>
          <a:noFill/>
        </p:spPr>
        <p:txBody>
          <a:bodyPr wrap="square">
            <a:spAutoFit/>
          </a:bodyPr>
          <a:lstStyle/>
          <a:p>
            <a:pPr algn="just"/>
            <a:r>
              <a:rPr lang="pt-BR" sz="2300" b="1" kern="1200" dirty="0">
                <a:solidFill>
                  <a:schemeClr val="tx1"/>
                </a:solidFill>
                <a:effectLst/>
                <a:latin typeface="Arial Narrow" panose="020B0606020202030204" pitchFamily="34" charset="0"/>
                <a:ea typeface="+mn-ea"/>
                <a:cs typeface="+mn-cs"/>
              </a:rPr>
              <a:t>Etapa 3</a:t>
            </a:r>
          </a:p>
          <a:p>
            <a:pPr marL="0" marR="0" lvl="0" indent="0" algn="just" defTabSz="914400" rtl="0" eaLnBrk="1" fontAlgn="auto" latinLnBrk="0" hangingPunct="1">
              <a:buClrTx/>
              <a:buSzTx/>
              <a:buFontTx/>
              <a:buNone/>
              <a:tabLst/>
              <a:defRPr/>
            </a:pPr>
            <a:r>
              <a:rPr lang="pt-BR" sz="2300" b="1" kern="1200" dirty="0">
                <a:solidFill>
                  <a:schemeClr val="tx1"/>
                </a:solidFill>
                <a:effectLst/>
                <a:latin typeface="Arial Narrow" panose="020B0606020202030204" pitchFamily="34" charset="0"/>
                <a:ea typeface="+mn-ea"/>
                <a:cs typeface="+mn-cs"/>
              </a:rPr>
              <a:t>1. </a:t>
            </a:r>
            <a:r>
              <a:rPr lang="pt-BR" sz="2300" b="0" kern="1200" dirty="0">
                <a:solidFill>
                  <a:schemeClr val="tx1"/>
                </a:solidFill>
                <a:effectLst/>
                <a:latin typeface="Arial Narrow" panose="020B0606020202030204" pitchFamily="34" charset="0"/>
                <a:ea typeface="+mn-ea"/>
                <a:cs typeface="+mn-cs"/>
              </a:rPr>
              <a:t>Vamos conversar?</a:t>
            </a: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que você já sabe sobre o gênero textual “poema”?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sabe diferenciar “poema” de “poesia”?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Quais são as principais características do gênero textual 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dirty="0">
                <a:effectLst/>
                <a:latin typeface="Arial Narrow" panose="020B0606020202030204" pitchFamily="34" charset="0"/>
                <a:ea typeface="Calibri" panose="020F0502020204030204" pitchFamily="34" charset="0"/>
                <a:cs typeface="Times New Roman" panose="02020603050405020304" pitchFamily="18" charset="0"/>
              </a:rPr>
              <a:t>- Você concorda que para produzir um poema, as palavras são escolhidas para transmitir múltiplos sentidos?</a:t>
            </a:r>
          </a:p>
        </p:txBody>
      </p:sp>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10" name="Imagem 9" descr="De volta à escola - Vetor de Estudante royalty-free">
            <a:extLst>
              <a:ext uri="{FF2B5EF4-FFF2-40B4-BE49-F238E27FC236}">
                <a16:creationId xmlns:a16="http://schemas.microsoft.com/office/drawing/2014/main" id="{DD50B369-0DE9-848E-9D2D-5DB9066DB170}"/>
              </a:ext>
            </a:extLst>
          </p:cNvPr>
          <p:cNvPicPr>
            <a:picLocks noChangeAspect="1"/>
          </p:cNvPicPr>
          <p:nvPr/>
        </p:nvPicPr>
        <p:blipFill rotWithShape="1">
          <a:blip r:embed="rId5">
            <a:extLst>
              <a:ext uri="{28A0092B-C50C-407E-A947-70E740481C1C}">
                <a14:useLocalDpi xmlns:a14="http://schemas.microsoft.com/office/drawing/2010/main" val="0"/>
              </a:ext>
            </a:extLst>
          </a:blip>
          <a:srcRect b="50864"/>
          <a:stretch>
            <a:fillRect/>
          </a:stretch>
        </p:blipFill>
        <p:spPr bwMode="auto">
          <a:xfrm>
            <a:off x="468922" y="2872914"/>
            <a:ext cx="3586361" cy="268666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484194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1EEB067-FF97-62A2-64DD-5A9A70405AE2}"/>
              </a:ext>
            </a:extLst>
          </p:cNvPr>
          <p:cNvSpPr txBox="1"/>
          <p:nvPr/>
        </p:nvSpPr>
        <p:spPr>
          <a:xfrm>
            <a:off x="345141" y="1068812"/>
            <a:ext cx="11501717" cy="4893647"/>
          </a:xfrm>
          <a:prstGeom prst="rect">
            <a:avLst/>
          </a:prstGeom>
          <a:solidFill>
            <a:schemeClr val="accent6">
              <a:lumMod val="20000"/>
              <a:lumOff val="80000"/>
            </a:schemeClr>
          </a:solidFill>
        </p:spPr>
        <p:txBody>
          <a:bodyPr wrap="square">
            <a:spAutoFit/>
          </a:bodyPr>
          <a:lstStyle/>
          <a:p>
            <a:pPr indent="538163" algn="just"/>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Estudante, hoje vamos conversar sobre a produção que vocês vão desenvolver: um poema. Diferente de outros tipos de texto, no poema você pode explorar sentimentos, ideias e percepções de forma mais livre e criativa. Pense no poema como uma forma de expressão pessoal. Você pode falar sobre algo que viveu, que observou no mundo, um sentimento marcante ou até uma reflexão sobre a vida. Não existe uma única forma de escrever um poema — o importante é que ele tenha sentido e que consiga transmitir algo para quem lê. Lembre-se de usar recursos da linguagem poética, como metáforas, comparações, repetições e jogos de palavras. Esses elementos ajudam a dar mais expressividade ao texto. A subjetividade é muito importante aqui: o poema deve trazer um pouco de você, das suas opiniões e emoções. Também preste atenção na organização dos versos e das estrofes. Você pode escolher fazer rimas ou não, escrever versos curtos ou mais longos, isso tudo faz parte da construção do estilo do poema. Ao final, vamos compartilhar algumas produções, então caprichem e aproveitem esse momento para se expressar!!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68667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1467D1C-C25A-49D8-1FC6-7F5D2320766C}"/>
              </a:ext>
            </a:extLst>
          </p:cNvPr>
          <p:cNvSpPr txBox="1"/>
          <p:nvPr/>
        </p:nvSpPr>
        <p:spPr>
          <a:xfrm>
            <a:off x="304800" y="739817"/>
            <a:ext cx="11582400" cy="5909310"/>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Produção do gênero textual Poema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0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O </a:t>
            </a:r>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Poema </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é um gênero textual essencialmente literário, composto por versos e estrofes, que pode ou não conter rimas. Essa forma de escrita se diferencia da prosa por sua estrutura e pela maneira como explora a linguagem e os sons. O poema é um gênero específico com características muito próprias, como a preocupação com a musicalidade, que se faz por meio do ritmo e das rimas. Além disso, há o uso de recursos estilísticos, principalmente pela linguagem conotativa a partir das figuras de linguagem.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Proposta de Produção do gênero textual 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dirty="0">
                <a:effectLst/>
                <a:latin typeface="Arial Narrow" panose="020B0606020202030204" pitchFamily="34" charset="0"/>
                <a:ea typeface="Calibri" panose="020F0502020204030204" pitchFamily="34" charset="0"/>
                <a:cs typeface="Times New Roman" panose="02020603050405020304" pitchFamily="18" charset="0"/>
              </a:rPr>
              <a:t>A partir da leitura dos textos motivadores, considerando a sua leitura de mundo e o que você aprendeu sobre o gênero textual  “Poema”, reflita sobre os textos, sobre a sua visão do que seja “Felicidade” e deixe a sua criatividade e a sua sensibilidade falar mais alto... Todos nós temos um grande potencial criativo que muitas vezes não é explorado. Imagine-se um(uma) poeta (poetisa) e escreva um poema sobre o tema: </a:t>
            </a:r>
            <a:r>
              <a:rPr lang="pt-BR" sz="2300" b="1" dirty="0">
                <a:effectLst/>
                <a:latin typeface="Arial Narrow" panose="020B0606020202030204" pitchFamily="34" charset="0"/>
                <a:ea typeface="Calibri" panose="020F0502020204030204" pitchFamily="34" charset="0"/>
                <a:cs typeface="Times New Roman" panose="02020603050405020304" pitchFamily="18" charset="0"/>
              </a:rPr>
              <a:t>A felicidade está nas pequenas coisas</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O poema é uma forma literária que nasce muitas vezes da nossa interação com o mundo, com as pessoas, com a leitura de textos diversos e as sensações, associadas aos sentidos. Seu texto pode ser dividido em estrofes, ser escrito em versos, ter rimas ou não. Não se esqueça de atribuir um título para o seu texto.</a:t>
            </a:r>
            <a:endParaRPr lang="pt-BR" sz="2300" dirty="0"/>
          </a:p>
        </p:txBody>
      </p:sp>
    </p:spTree>
    <p:extLst>
      <p:ext uri="{BB962C8B-B14F-4D97-AF65-F5344CB8AC3E}">
        <p14:creationId xmlns:p14="http://schemas.microsoft.com/office/powerpoint/2010/main" val="35454008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54CCF03-BA78-2FD2-B424-670459E2EC71}"/>
              </a:ext>
            </a:extLst>
          </p:cNvPr>
          <p:cNvSpPr txBox="1"/>
          <p:nvPr/>
        </p:nvSpPr>
        <p:spPr>
          <a:xfrm>
            <a:off x="349624" y="849065"/>
            <a:ext cx="11483788" cy="1077218"/>
          </a:xfrm>
          <a:prstGeom prst="rect">
            <a:avLst/>
          </a:prstGeom>
          <a:noFill/>
        </p:spPr>
        <p:txBody>
          <a:bodyPr wrap="square">
            <a:spAutoFit/>
          </a:bodyPr>
          <a:lstStyle/>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3.</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Leia os textos motivadores:</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dirty="0">
                <a:effectLst/>
                <a:latin typeface="Arial Narrow" panose="020B0606020202030204" pitchFamily="34" charset="0"/>
                <a:ea typeface="Aptos" panose="020B0004020202020204" pitchFamily="34" charset="0"/>
                <a:cs typeface="Times New Roman" panose="02020603050405020304" pitchFamily="18" charset="0"/>
              </a:rPr>
              <a:t> </a:t>
            </a:r>
            <a:endParaRPr lang="pt-BR" dirty="0">
              <a:effectLst/>
              <a:latin typeface="Aptos" panose="020B0004020202020204" pitchFamily="34" charset="0"/>
              <a:ea typeface="Aptos" panose="020B0004020202020204" pitchFamily="34" charset="0"/>
              <a:cs typeface="Times New Roman" panose="02020603050405020304" pitchFamily="18" charset="0"/>
            </a:endParaRPr>
          </a:p>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0DD645DC-6625-5BF5-9AC0-73F86C5BD776}"/>
              </a:ext>
            </a:extLst>
          </p:cNvPr>
          <p:cNvPicPr>
            <a:picLocks noChangeAspect="1"/>
          </p:cNvPicPr>
          <p:nvPr/>
        </p:nvPicPr>
        <p:blipFill>
          <a:blip r:embed="rId2"/>
          <a:stretch>
            <a:fillRect/>
          </a:stretch>
        </p:blipFill>
        <p:spPr>
          <a:xfrm>
            <a:off x="2498227" y="1817551"/>
            <a:ext cx="7195545" cy="4260520"/>
          </a:xfrm>
          <a:prstGeom prst="rect">
            <a:avLst/>
          </a:prstGeom>
        </p:spPr>
      </p:pic>
      <p:sp>
        <p:nvSpPr>
          <p:cNvPr id="5" name="CaixaDeTexto 4">
            <a:extLst>
              <a:ext uri="{FF2B5EF4-FFF2-40B4-BE49-F238E27FC236}">
                <a16:creationId xmlns:a16="http://schemas.microsoft.com/office/drawing/2014/main" id="{19F2DE0C-E6A9-4A9B-5B4E-974A118B8BDC}"/>
              </a:ext>
            </a:extLst>
          </p:cNvPr>
          <p:cNvSpPr txBox="1"/>
          <p:nvPr/>
        </p:nvSpPr>
        <p:spPr>
          <a:xfrm>
            <a:off x="349624" y="6143020"/>
            <a:ext cx="11483788" cy="295402"/>
          </a:xfrm>
          <a:prstGeom prst="rect">
            <a:avLst/>
          </a:prstGeom>
          <a:noFill/>
        </p:spPr>
        <p:txBody>
          <a:bodyPr wrap="square">
            <a:spAutoFit/>
          </a:bodyPr>
          <a:lstStyle/>
          <a:p>
            <a:pPr algn="ct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https://www.plataformaredigir.com.br/tema-</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redacao</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/_</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efaf</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---poema---</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felicidade_poema</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ef</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-anos-finais</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Acesso em 17 abr.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21739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02F1B11-E9CB-FA13-13D0-8C2F700B7E24}"/>
              </a:ext>
            </a:extLst>
          </p:cNvPr>
          <p:cNvSpPr txBox="1"/>
          <p:nvPr/>
        </p:nvSpPr>
        <p:spPr>
          <a:xfrm>
            <a:off x="322729" y="787402"/>
            <a:ext cx="11510683" cy="1154162"/>
          </a:xfrm>
          <a:prstGeom prst="rect">
            <a:avLst/>
          </a:prstGeom>
          <a:noFill/>
        </p:spPr>
        <p:txBody>
          <a:bodyPr wrap="square">
            <a:spAutoFit/>
          </a:bodyPr>
          <a:lstStyle/>
          <a:p>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Felicidade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Seu Jorge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6C2C7CFE-C7D9-1817-822D-E23FD67D51E7}"/>
              </a:ext>
            </a:extLst>
          </p:cNvPr>
          <p:cNvGraphicFramePr>
            <a:graphicFrameLocks noGrp="1"/>
          </p:cNvGraphicFramePr>
          <p:nvPr>
            <p:extLst>
              <p:ext uri="{D42A27DB-BD31-4B8C-83A1-F6EECF244321}">
                <p14:modId xmlns:p14="http://schemas.microsoft.com/office/powerpoint/2010/main" val="3183921425"/>
              </p:ext>
            </p:extLst>
          </p:nvPr>
        </p:nvGraphicFramePr>
        <p:xfrm>
          <a:off x="286109" y="1999236"/>
          <a:ext cx="11619780" cy="3947160"/>
        </p:xfrm>
        <a:graphic>
          <a:graphicData uri="http://schemas.openxmlformats.org/drawingml/2006/table">
            <a:tbl>
              <a:tblPr firstRow="1" bandRow="1">
                <a:tableStyleId>{5C22544A-7EE6-4342-B048-85BDC9FD1C3A}</a:tableStyleId>
              </a:tblPr>
              <a:tblGrid>
                <a:gridCol w="5809890">
                  <a:extLst>
                    <a:ext uri="{9D8B030D-6E8A-4147-A177-3AD203B41FA5}">
                      <a16:colId xmlns:a16="http://schemas.microsoft.com/office/drawing/2014/main" val="318979610"/>
                    </a:ext>
                  </a:extLst>
                </a:gridCol>
                <a:gridCol w="5809890">
                  <a:extLst>
                    <a:ext uri="{9D8B030D-6E8A-4147-A177-3AD203B41FA5}">
                      <a16:colId xmlns:a16="http://schemas.microsoft.com/office/drawing/2014/main" val="197087041"/>
                    </a:ext>
                  </a:extLst>
                </a:gridCol>
              </a:tblGrid>
              <a:tr h="370840">
                <a:tc>
                  <a:txBody>
                    <a:bodyPr/>
                    <a:lstStyle/>
                    <a:p>
                      <a:r>
                        <a:rPr lang="pt-BR" sz="2300" b="0" kern="1200" dirty="0">
                          <a:solidFill>
                            <a:schemeClr val="tx1"/>
                          </a:solidFill>
                          <a:effectLst/>
                          <a:latin typeface="Arial Narrow" panose="020B0606020202030204" pitchFamily="34" charset="0"/>
                          <a:ea typeface="+mn-ea"/>
                          <a:cs typeface="+mn-cs"/>
                        </a:rPr>
                        <a:t>Felicidade é viver na sua companhia</a:t>
                      </a:r>
                    </a:p>
                    <a:p>
                      <a:r>
                        <a:rPr lang="pt-BR" sz="2300" b="0" kern="1200" dirty="0">
                          <a:solidFill>
                            <a:schemeClr val="tx1"/>
                          </a:solidFill>
                          <a:effectLst/>
                          <a:latin typeface="Arial Narrow" panose="020B0606020202030204" pitchFamily="34" charset="0"/>
                          <a:ea typeface="+mn-ea"/>
                          <a:cs typeface="+mn-cs"/>
                        </a:rPr>
                        <a:t>Felicidade é estar contigo todo dia</a:t>
                      </a:r>
                    </a:p>
                    <a:p>
                      <a:r>
                        <a:rPr lang="pt-BR" sz="2300" b="0" kern="1200" dirty="0">
                          <a:solidFill>
                            <a:schemeClr val="tx1"/>
                          </a:solidFill>
                          <a:effectLst/>
                          <a:latin typeface="Arial Narrow" panose="020B0606020202030204" pitchFamily="34" charset="0"/>
                          <a:ea typeface="+mn-ea"/>
                          <a:cs typeface="+mn-cs"/>
                        </a:rPr>
                        <a:t>Felicidade é sentir o cheiro dessa flor</a:t>
                      </a:r>
                    </a:p>
                    <a:p>
                      <a:r>
                        <a:rPr lang="pt-BR" sz="2300" b="0" kern="1200" dirty="0">
                          <a:solidFill>
                            <a:schemeClr val="tx1"/>
                          </a:solidFill>
                          <a:effectLst/>
                          <a:latin typeface="Arial Narrow" panose="020B0606020202030204" pitchFamily="34" charset="0"/>
                          <a:ea typeface="+mn-ea"/>
                          <a:cs typeface="+mn-cs"/>
                        </a:rPr>
                        <a:t>Felicidade é saber que eu tenho seu amor</a:t>
                      </a:r>
                    </a:p>
                    <a:p>
                      <a:r>
                        <a:rPr lang="pt-BR" sz="2300" b="0" kern="1200" dirty="0">
                          <a:solidFill>
                            <a:schemeClr val="tx1"/>
                          </a:solidFill>
                          <a:effectLst/>
                          <a:latin typeface="Arial Narrow" panose="020B0606020202030204" pitchFamily="34" charset="0"/>
                          <a:ea typeface="+mn-ea"/>
                          <a:cs typeface="+mn-cs"/>
                        </a:rPr>
                        <a:t>é viver na sua companhia</a:t>
                      </a:r>
                    </a:p>
                    <a:p>
                      <a:r>
                        <a:rPr lang="pt-BR" sz="2300" b="0" kern="1200" dirty="0">
                          <a:solidFill>
                            <a:schemeClr val="tx1"/>
                          </a:solidFill>
                          <a:effectLst/>
                          <a:latin typeface="Arial Narrow" panose="020B0606020202030204" pitchFamily="34" charset="0"/>
                          <a:ea typeface="+mn-ea"/>
                          <a:cs typeface="+mn-cs"/>
                        </a:rPr>
                        <a:t>(Felicidade) é estar contigo todo dia</a:t>
                      </a:r>
                    </a:p>
                    <a:p>
                      <a:r>
                        <a:rPr lang="pt-BR" sz="2300" b="0" kern="1200" dirty="0">
                          <a:solidFill>
                            <a:schemeClr val="tx1"/>
                          </a:solidFill>
                          <a:effectLst/>
                          <a:latin typeface="Arial Narrow" panose="020B0606020202030204" pitchFamily="34" charset="0"/>
                          <a:ea typeface="+mn-ea"/>
                          <a:cs typeface="+mn-cs"/>
                        </a:rPr>
                        <a:t>(Felicidade) é sentir o cheiro dessa flor</a:t>
                      </a:r>
                    </a:p>
                    <a:p>
                      <a:r>
                        <a:rPr lang="pt-BR" sz="2300" b="0" kern="1200" dirty="0">
                          <a:solidFill>
                            <a:schemeClr val="tx1"/>
                          </a:solidFill>
                          <a:effectLst/>
                          <a:latin typeface="Arial Narrow" panose="020B0606020202030204" pitchFamily="34" charset="0"/>
                          <a:ea typeface="+mn-ea"/>
                          <a:cs typeface="+mn-cs"/>
                        </a:rPr>
                        <a:t>(Felicidade) é saber que eu tenho seu amor</a:t>
                      </a:r>
                    </a:p>
                    <a:p>
                      <a:r>
                        <a:rPr lang="pt-BR" sz="2300" b="0" kern="1200" dirty="0">
                          <a:solidFill>
                            <a:schemeClr val="tx1"/>
                          </a:solidFill>
                          <a:effectLst/>
                          <a:latin typeface="Arial Narrow" panose="020B0606020202030204" pitchFamily="34" charset="0"/>
                          <a:ea typeface="+mn-ea"/>
                          <a:cs typeface="+mn-cs"/>
                        </a:rPr>
                        <a:t>é saber de verdade</a:t>
                      </a:r>
                    </a:p>
                    <a:p>
                      <a:r>
                        <a:rPr lang="pt-BR" sz="2300" b="0" kern="1200" dirty="0">
                          <a:solidFill>
                            <a:schemeClr val="tx1"/>
                          </a:solidFill>
                          <a:effectLst/>
                          <a:latin typeface="Arial Narrow" panose="020B0606020202030204" pitchFamily="34" charset="0"/>
                          <a:ea typeface="+mn-ea"/>
                          <a:cs typeface="+mn-cs"/>
                        </a:rPr>
                        <a:t>Que a gente sente saudade</a:t>
                      </a:r>
                    </a:p>
                    <a:p>
                      <a:r>
                        <a:rPr lang="pt-BR" sz="2300" b="0" kern="1200" dirty="0">
                          <a:solidFill>
                            <a:schemeClr val="tx1"/>
                          </a:solidFill>
                          <a:effectLst/>
                          <a:latin typeface="Arial Narrow" panose="020B0606020202030204" pitchFamily="34" charset="0"/>
                          <a:ea typeface="+mn-ea"/>
                          <a:cs typeface="+mn-cs"/>
                        </a:rPr>
                        <a:t>Quando não consegue se ver</a:t>
                      </a:r>
                      <a:endParaRPr lang="pt-BR" sz="2300" b="0" dirty="0">
                        <a:solidFill>
                          <a:schemeClr val="tx1"/>
                        </a:solidFill>
                        <a:latin typeface="Arial Narrow" panose="020B0606020202030204" pitchFamily="34" charset="0"/>
                      </a:endParaRPr>
                    </a:p>
                  </a:txBody>
                  <a:tcPr>
                    <a:noFill/>
                  </a:tcPr>
                </a:tc>
                <a:tc>
                  <a:txBody>
                    <a:bodyPr/>
                    <a:lstStyle/>
                    <a:p>
                      <a:r>
                        <a:rPr lang="pt-BR" sz="2300" b="0" kern="1200" dirty="0">
                          <a:solidFill>
                            <a:schemeClr val="tx1"/>
                          </a:solidFill>
                          <a:effectLst/>
                          <a:latin typeface="Arial Narrow" panose="020B0606020202030204" pitchFamily="34" charset="0"/>
                          <a:ea typeface="+mn-ea"/>
                          <a:cs typeface="+mn-cs"/>
                        </a:rPr>
                        <a:t>é acordar do seu lado</a:t>
                      </a:r>
                    </a:p>
                    <a:p>
                      <a:r>
                        <a:rPr lang="pt-BR" sz="2300" b="0" kern="1200" dirty="0">
                          <a:solidFill>
                            <a:schemeClr val="tx1"/>
                          </a:solidFill>
                          <a:effectLst/>
                          <a:latin typeface="Arial Narrow" panose="020B0606020202030204" pitchFamily="34" charset="0"/>
                          <a:ea typeface="+mn-ea"/>
                          <a:cs typeface="+mn-cs"/>
                        </a:rPr>
                        <a:t>Tomar um café reforçado</a:t>
                      </a:r>
                    </a:p>
                    <a:p>
                      <a:r>
                        <a:rPr lang="pt-BR" sz="2300" b="0" kern="1200" dirty="0">
                          <a:solidFill>
                            <a:schemeClr val="tx1"/>
                          </a:solidFill>
                          <a:effectLst/>
                          <a:latin typeface="Arial Narrow" panose="020B0606020202030204" pitchFamily="34" charset="0"/>
                          <a:ea typeface="+mn-ea"/>
                          <a:cs typeface="+mn-cs"/>
                        </a:rPr>
                        <a:t>Depois sair pra correr com você</a:t>
                      </a:r>
                    </a:p>
                    <a:p>
                      <a:r>
                        <a:rPr lang="pt-BR" sz="2300" b="0" kern="1200" dirty="0">
                          <a:solidFill>
                            <a:schemeClr val="tx1"/>
                          </a:solidFill>
                          <a:effectLst/>
                          <a:latin typeface="Arial Narrow" panose="020B0606020202030204" pitchFamily="34" charset="0"/>
                          <a:ea typeface="+mn-ea"/>
                          <a:cs typeface="+mn-cs"/>
                        </a:rPr>
                        <a:t>é poder jogar um pano</a:t>
                      </a:r>
                    </a:p>
                    <a:p>
                      <a:r>
                        <a:rPr lang="pt-BR" sz="2300" b="0" kern="1200" dirty="0">
                          <a:solidFill>
                            <a:schemeClr val="tx1"/>
                          </a:solidFill>
                          <a:effectLst/>
                          <a:latin typeface="Arial Narrow" panose="020B0606020202030204" pitchFamily="34" charset="0"/>
                          <a:ea typeface="+mn-ea"/>
                          <a:cs typeface="+mn-cs"/>
                        </a:rPr>
                        <a:t>Colar no show do Caetano</a:t>
                      </a:r>
                    </a:p>
                    <a:p>
                      <a:r>
                        <a:rPr lang="pt-BR" sz="2300" b="0" kern="1200" dirty="0">
                          <a:solidFill>
                            <a:schemeClr val="tx1"/>
                          </a:solidFill>
                          <a:effectLst/>
                          <a:latin typeface="Arial Narrow" panose="020B0606020202030204" pitchFamily="34" charset="0"/>
                          <a:ea typeface="+mn-ea"/>
                          <a:cs typeface="+mn-cs"/>
                        </a:rPr>
                        <a:t>Cantar Odara até o dia raiar</a:t>
                      </a:r>
                    </a:p>
                    <a:p>
                      <a:r>
                        <a:rPr lang="pt-BR" sz="2300" b="0" kern="1200" dirty="0">
                          <a:solidFill>
                            <a:schemeClr val="tx1"/>
                          </a:solidFill>
                          <a:effectLst/>
                          <a:latin typeface="Arial Narrow" panose="020B0606020202030204" pitchFamily="34" charset="0"/>
                          <a:ea typeface="+mn-ea"/>
                          <a:cs typeface="+mn-cs"/>
                        </a:rPr>
                        <a:t>é num fim de semana</a:t>
                      </a:r>
                    </a:p>
                    <a:p>
                      <a:r>
                        <a:rPr lang="pt-BR" sz="2300" b="0" kern="1200" dirty="0">
                          <a:solidFill>
                            <a:schemeClr val="tx1"/>
                          </a:solidFill>
                          <a:effectLst/>
                          <a:latin typeface="Arial Narrow" panose="020B0606020202030204" pitchFamily="34" charset="0"/>
                          <a:ea typeface="+mn-ea"/>
                          <a:cs typeface="+mn-cs"/>
                        </a:rPr>
                        <a:t>Curtir uma praia bacana</a:t>
                      </a:r>
                    </a:p>
                    <a:p>
                      <a:r>
                        <a:rPr lang="pt-BR" sz="2300" b="0" kern="1200" dirty="0">
                          <a:solidFill>
                            <a:schemeClr val="tx1"/>
                          </a:solidFill>
                          <a:effectLst/>
                          <a:latin typeface="Arial Narrow" panose="020B0606020202030204" pitchFamily="34" charset="0"/>
                          <a:ea typeface="+mn-ea"/>
                          <a:cs typeface="+mn-cs"/>
                        </a:rPr>
                        <a:t>Com um pôr do sol de arrasar</a:t>
                      </a:r>
                    </a:p>
                    <a:p>
                      <a:r>
                        <a:rPr lang="pt-BR" sz="2300" b="0" kern="1200" dirty="0">
                          <a:solidFill>
                            <a:schemeClr val="tx1"/>
                          </a:solidFill>
                          <a:effectLst/>
                          <a:latin typeface="Arial Narrow" panose="020B0606020202030204" pitchFamily="34" charset="0"/>
                          <a:ea typeface="+mn-ea"/>
                          <a:cs typeface="+mn-cs"/>
                        </a:rPr>
                        <a:t>é viver na sua companhia</a:t>
                      </a:r>
                    </a:p>
                    <a:p>
                      <a:r>
                        <a:rPr lang="pt-BR" sz="2300" b="0" kern="1200" dirty="0">
                          <a:solidFill>
                            <a:schemeClr val="tx1"/>
                          </a:solidFill>
                          <a:effectLst/>
                          <a:latin typeface="Arial Narrow" panose="020B0606020202030204" pitchFamily="34" charset="0"/>
                          <a:ea typeface="+mn-ea"/>
                          <a:cs typeface="+mn-cs"/>
                        </a:rPr>
                        <a:t>[...]</a:t>
                      </a:r>
                    </a:p>
                  </a:txBody>
                  <a:tcPr>
                    <a:noFill/>
                  </a:tcPr>
                </a:tc>
                <a:extLst>
                  <a:ext uri="{0D108BD9-81ED-4DB2-BD59-A6C34878D82A}">
                    <a16:rowId xmlns:a16="http://schemas.microsoft.com/office/drawing/2014/main" val="2151120844"/>
                  </a:ext>
                </a:extLst>
              </a:tr>
            </a:tbl>
          </a:graphicData>
        </a:graphic>
      </p:graphicFrame>
      <p:sp>
        <p:nvSpPr>
          <p:cNvPr id="7" name="CaixaDeTexto 6">
            <a:extLst>
              <a:ext uri="{FF2B5EF4-FFF2-40B4-BE49-F238E27FC236}">
                <a16:creationId xmlns:a16="http://schemas.microsoft.com/office/drawing/2014/main" id="{38299824-983F-6981-9603-0BEA4438902C}"/>
              </a:ext>
            </a:extLst>
          </p:cNvPr>
          <p:cNvSpPr txBox="1"/>
          <p:nvPr/>
        </p:nvSpPr>
        <p:spPr>
          <a:xfrm>
            <a:off x="322347" y="6004068"/>
            <a:ext cx="11547303" cy="553998"/>
          </a:xfrm>
          <a:prstGeom prst="rect">
            <a:avLst/>
          </a:prstGeom>
          <a:noFill/>
        </p:spPr>
        <p:txBody>
          <a:bodyPr wrap="square">
            <a:spAutoFit/>
          </a:bodyPr>
          <a:lstStyle/>
          <a:p>
            <a:pPr algn="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Compositores: Jorge Mario Da Silva / Gabriel De Moura Passos / </a:t>
            </a:r>
            <a:r>
              <a:rPr lang="pt-BR" sz="16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Angelo</a:t>
            </a: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Vitor Simplicio Da Silva / Jorge Leandro Pereira Da Silva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https://www.letras.mus.br/seu-</a:t>
            </a:r>
            <a:r>
              <a:rPr lang="pt-BR" sz="1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jorge</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/felicidade/. Acesso em: 3 out. 2025. Adaptado.</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74489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7F53CCD-06E9-D882-42FB-9A3AED74FF15}"/>
              </a:ext>
            </a:extLst>
          </p:cNvPr>
          <p:cNvSpPr txBox="1"/>
          <p:nvPr/>
        </p:nvSpPr>
        <p:spPr>
          <a:xfrm>
            <a:off x="327211" y="839175"/>
            <a:ext cx="11537577" cy="800219"/>
          </a:xfrm>
          <a:prstGeom prst="rect">
            <a:avLst/>
          </a:prstGeom>
          <a:noFill/>
        </p:spPr>
        <p:txBody>
          <a:bodyPr wrap="square">
            <a:spAutoFit/>
          </a:bodyPr>
          <a:lstStyle/>
          <a:p>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“Ser feliz sem motivo é a mais autêntica forma de felicidade”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2A3567C1-3B3F-F723-A921-80A52224749F}"/>
              </a:ext>
            </a:extLst>
          </p:cNvPr>
          <p:cNvSpPr txBox="1"/>
          <p:nvPr/>
        </p:nvSpPr>
        <p:spPr>
          <a:xfrm>
            <a:off x="327212" y="1639394"/>
            <a:ext cx="11537576" cy="4908844"/>
          </a:xfrm>
          <a:prstGeom prst="rect">
            <a:avLst/>
          </a:prstGeom>
          <a:noFill/>
        </p:spPr>
        <p:txBody>
          <a:bodyPr wrap="square">
            <a:spAutoFit/>
          </a:bodyPr>
          <a:lstStyle/>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Essa frase genial aí do título, do poeta e escritor Carlos Drummond de Andrade, expressa bem demais que a felicidade de que tanto buscamos lá fora está, sempre esteve e sempre estará dentro de nós mesmos a cada instante... agora inclusive.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Ainda que nos aconteçam fatos desagradáveis, seja o que for, a felicidade, na sua máxima intensidade, não vai embora, continua em nós e nunca nos abandona, pelo contrário, está sempre pronta a se expressar no nosso dia a dia.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Por isso é que o presente é um presente, pois nos oferece a vida plenamente feliz, sem parar, nós é que decidimos aceitar ou rejeitar essa dádiva, assim: ou damos total importância ao que nos faz bem de verdade ou nos apegamos ao que nos torna infelizes, só depende de nós, pois estamos no comando das nossas atitudes através do nosso livre-arbítrio.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quando deixamos de nos incomodar e sofrer por fatos e coisas que antes nos faziam ficar incomodados e sofrendo, como mágoas, discórdias ou pelo motivo que for, então permitimos que a</a:t>
            </a:r>
            <a:endParaRPr lang="pt-BR" sz="1300" dirty="0"/>
          </a:p>
        </p:txBody>
      </p:sp>
    </p:spTree>
    <p:extLst>
      <p:ext uri="{BB962C8B-B14F-4D97-AF65-F5344CB8AC3E}">
        <p14:creationId xmlns:p14="http://schemas.microsoft.com/office/powerpoint/2010/main" val="16032141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2A3567C1-3B3F-F723-A921-80A52224749F}"/>
              </a:ext>
            </a:extLst>
          </p:cNvPr>
          <p:cNvSpPr txBox="1"/>
          <p:nvPr/>
        </p:nvSpPr>
        <p:spPr>
          <a:xfrm>
            <a:off x="327212" y="1020829"/>
            <a:ext cx="11537576" cy="2713435"/>
          </a:xfrm>
          <a:prstGeom prst="rect">
            <a:avLst/>
          </a:prstGeom>
          <a:noFill/>
        </p:spPr>
        <p:txBody>
          <a:bodyPr wrap="square">
            <a:spAutoFit/>
          </a:bodyPr>
          <a:lstStyle/>
          <a:p>
            <a:pPr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felicidade se expresse realmente na nossa vida, aconteça o que acontecer lá fora.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mais incrível é que ao pararmos de nos infelicitar pelo que nos tornava infelizes é que percebemos que nada disso tinha a menor importância se comparado com a felicidade que está em nós para ser vivida a cada instante.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Que sejamos sempre merecedores do que há de mais feliz nessa vida: a nossa própria felicidade.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300" dirty="0">
                <a:effectLst/>
                <a:latin typeface="Arial Narrow" panose="020B0606020202030204" pitchFamily="34" charset="0"/>
                <a:ea typeface="Calibri" panose="020F0502020204030204" pitchFamily="34" charset="0"/>
                <a:cs typeface="Times New Roman" panose="02020603050405020304" pitchFamily="18" charset="0"/>
              </a:rPr>
              <a:t>Disponível em: https://ocorreio.com.br/ser-feliz-sem-motivo-e-a-mais-autentica-forma-de-felicidade/. Acesso em: 17 abr. 2026. Adaptado.</a:t>
            </a:r>
            <a:endParaRPr lang="pt-BR" sz="1300" dirty="0"/>
          </a:p>
        </p:txBody>
      </p:sp>
    </p:spTree>
    <p:extLst>
      <p:ext uri="{BB962C8B-B14F-4D97-AF65-F5344CB8AC3E}">
        <p14:creationId xmlns:p14="http://schemas.microsoft.com/office/powerpoint/2010/main" val="18706893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8C9D94E-6682-AF2E-6955-556FB14A0142}"/>
              </a:ext>
            </a:extLst>
          </p:cNvPr>
          <p:cNvSpPr txBox="1"/>
          <p:nvPr/>
        </p:nvSpPr>
        <p:spPr>
          <a:xfrm>
            <a:off x="349624" y="953931"/>
            <a:ext cx="11582400" cy="4538102"/>
          </a:xfrm>
          <a:prstGeom prst="rect">
            <a:avLst/>
          </a:prstGeom>
          <a:solidFill>
            <a:schemeClr val="accent6">
              <a:lumMod val="20000"/>
              <a:lumOff val="80000"/>
            </a:schemeClr>
          </a:solidFill>
        </p:spPr>
        <p:txBody>
          <a:bodyPr wrap="square">
            <a:spAutoFit/>
          </a:bodyPr>
          <a:lstStyle/>
          <a:p>
            <a:pPr indent="538163" algn="just">
              <a:lnSpc>
                <a:spcPct val="110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você participará junto com seu(sua) professor(a) e seus colegas de uma correção/avaliação coletiva. Esse é um momento muito rico no qual juntos(as) vocês farão o aprimoramento da escrita de um Poema. Aproveite e acompanhe os questionamentos que serão feitos pelo(a) professor(a): o que você aprendeu sobre esse gênero? O título está adequado para um poema? Por quê? O eu lírico se revela com clareza? Há sentimentos ou ideias sendo expressas no texto? Existem imagens poéticas? O poema apresenta ritmo, sonoridade ou musicalidade? Há vozes no poema? De quem são e o que revelam? As palavras foram bem escolhidas, carregando sentidos além do literal(real)? O poema emociona, provoca ou leva à reflexão? Há conexões entre os versos? Foram utilizados recursos expressivos, como metáforas, comparações ou repetições? Os elementos do texto contribuem para a construção de sentido?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70592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180E607-C3D8-813E-A023-A5D0822201CE}"/>
              </a:ext>
            </a:extLst>
          </p:cNvPr>
          <p:cNvSpPr txBox="1"/>
          <p:nvPr/>
        </p:nvSpPr>
        <p:spPr>
          <a:xfrm>
            <a:off x="331693" y="844947"/>
            <a:ext cx="11537577" cy="2923877"/>
          </a:xfrm>
          <a:prstGeom prst="rect">
            <a:avLst/>
          </a:prstGeom>
          <a:solidFill>
            <a:schemeClr val="accent6">
              <a:lumMod val="20000"/>
              <a:lumOff val="80000"/>
            </a:schemeClr>
          </a:solidFill>
        </p:spPr>
        <p:txBody>
          <a:bodyPr wrap="square">
            <a:spAutoFit/>
          </a:bodyPr>
          <a:lstStyle/>
          <a:p>
            <a:pPr indent="538163"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Estudante, você participará junto com seu(sua) professor(a) e seus colegas de uma correção/avaliação coletiva. Esse é um momento muito rico no qual juntos(as) vocês farão o aprimoramento da escrita de uma narrativa de enigma.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Aproveite e acompanhe estes questionamentos que serão feitos pelo seu(sua) professor(a): O título está adequado para uma narrativa de enigma? Por quê? A narrativa é organizada em primeira ou terceira pessoa? As marcas do tempo e lugar revelam mistério e raciocínio investigativo? Qual o tom o autor utiliza: humorístico, irônico, reflexivo, crítico? São utilizados elementos articuladores e modalizadores do discurso?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F5CED9D8-55CE-C224-4E81-767D5864098E}"/>
              </a:ext>
            </a:extLst>
          </p:cNvPr>
          <p:cNvSpPr txBox="1"/>
          <p:nvPr/>
        </p:nvSpPr>
        <p:spPr>
          <a:xfrm>
            <a:off x="331693" y="4107595"/>
            <a:ext cx="11537577" cy="1508105"/>
          </a:xfrm>
          <a:prstGeom prst="rect">
            <a:avLst/>
          </a:prstGeom>
          <a:solidFill>
            <a:schemeClr val="accent6">
              <a:lumMod val="20000"/>
              <a:lumOff val="80000"/>
            </a:schemeClr>
          </a:solidFill>
        </p:spPr>
        <p:txBody>
          <a:bodyPr wrap="square">
            <a:spAutoFit/>
          </a:bodyPr>
          <a:lstStyle/>
          <a:p>
            <a:pPr indent="270510"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Estudante, após a escrita do seu texto, com a orientação do seu(sua) professor(a) faça a reescrita. Esse momento é fundamental à escrita. Siga as orientações: leia o seu texto com muita atenção e vá procurando dentro dele, os elementos apontados nas orientações, à medida que for necessário, vá reescrevendo e aprimorando o seu texto.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638363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28B39DF-6A3C-7A5F-8CA5-79A704647956}"/>
              </a:ext>
            </a:extLst>
          </p:cNvPr>
          <p:cNvGraphicFramePr>
            <a:graphicFrameLocks noGrp="1"/>
          </p:cNvGraphicFramePr>
          <p:nvPr>
            <p:extLst>
              <p:ext uri="{D42A27DB-BD31-4B8C-83A1-F6EECF244321}">
                <p14:modId xmlns:p14="http://schemas.microsoft.com/office/powerpoint/2010/main" val="2521880931"/>
              </p:ext>
            </p:extLst>
          </p:nvPr>
        </p:nvGraphicFramePr>
        <p:xfrm>
          <a:off x="349622" y="1899365"/>
          <a:ext cx="11492753" cy="4556760"/>
        </p:xfrm>
        <a:graphic>
          <a:graphicData uri="http://schemas.openxmlformats.org/drawingml/2006/table">
            <a:tbl>
              <a:tblPr firstRow="1" firstCol="1" bandRow="1">
                <a:tableStyleId>{5C22544A-7EE6-4342-B048-85BDC9FD1C3A}</a:tableStyleId>
              </a:tblPr>
              <a:tblGrid>
                <a:gridCol w="11492753">
                  <a:extLst>
                    <a:ext uri="{9D8B030D-6E8A-4147-A177-3AD203B41FA5}">
                      <a16:colId xmlns:a16="http://schemas.microsoft.com/office/drawing/2014/main" val="1742567727"/>
                    </a:ext>
                  </a:extLst>
                </a:gridCol>
              </a:tblGrid>
              <a:tr h="0">
                <a:tc>
                  <a:txBody>
                    <a:bodyPr/>
                    <a:lstStyle/>
                    <a:p>
                      <a:pPr algn="ctr"/>
                      <a:r>
                        <a:rPr lang="pt-BR" sz="2300" b="1" kern="1200" dirty="0">
                          <a:solidFill>
                            <a:schemeClr val="tx1"/>
                          </a:solidFill>
                          <a:effectLst/>
                          <a:latin typeface="Arial Narrow" panose="020B0606020202030204" pitchFamily="34" charset="0"/>
                          <a:ea typeface="+mn-ea"/>
                          <a:cs typeface="+mn-cs"/>
                        </a:rPr>
                        <a:t>Orientações para a reescrita – Poema</a:t>
                      </a:r>
                    </a:p>
                    <a:p>
                      <a:pPr algn="just"/>
                      <a:r>
                        <a:rPr lang="pt-BR" sz="2300" b="1" kern="1200" dirty="0">
                          <a:solidFill>
                            <a:schemeClr val="tx1"/>
                          </a:solidFill>
                          <a:effectLst/>
                          <a:latin typeface="Arial Narrow" panose="020B0606020202030204" pitchFamily="34" charset="0"/>
                          <a:ea typeface="+mn-ea"/>
                          <a:cs typeface="+mn-cs"/>
                        </a:rPr>
                        <a:t>• </a:t>
                      </a:r>
                      <a:r>
                        <a:rPr lang="pt-BR" sz="2300" b="0" kern="1200" dirty="0">
                          <a:solidFill>
                            <a:schemeClr val="tx1"/>
                          </a:solidFill>
                          <a:effectLst/>
                          <a:latin typeface="Arial Narrow" panose="020B0606020202030204" pitchFamily="34" charset="0"/>
                          <a:ea typeface="+mn-ea"/>
                          <a:cs typeface="+mn-cs"/>
                        </a:rPr>
                        <a:t>Seu texto desenvolve o tema proposto de forma pertinente e reflexiva, relacionando-o ao contexto social ou ao cotidiano?</a:t>
                      </a:r>
                    </a:p>
                    <a:p>
                      <a:pPr algn="just"/>
                      <a:r>
                        <a:rPr lang="pt-BR" sz="2300" b="0" kern="1200" dirty="0">
                          <a:solidFill>
                            <a:schemeClr val="tx1"/>
                          </a:solidFill>
                          <a:effectLst/>
                          <a:latin typeface="Arial Narrow" panose="020B0606020202030204" pitchFamily="34" charset="0"/>
                          <a:ea typeface="+mn-ea"/>
                          <a:cs typeface="+mn-cs"/>
                        </a:rPr>
                        <a:t>• Seu texto expressa sentimentos, ideias ou percepções de forma clara, revelando seu olhar sobre o tema?</a:t>
                      </a:r>
                    </a:p>
                    <a:p>
                      <a:pPr algn="just"/>
                      <a:r>
                        <a:rPr lang="pt-BR" sz="2300" b="0" kern="1200" dirty="0">
                          <a:solidFill>
                            <a:schemeClr val="tx1"/>
                          </a:solidFill>
                          <a:effectLst/>
                          <a:latin typeface="Arial Narrow" panose="020B0606020202030204" pitchFamily="34" charset="0"/>
                          <a:ea typeface="+mn-ea"/>
                          <a:cs typeface="+mn-cs"/>
                        </a:rPr>
                        <a:t>• Seu texto apresenta características do gênero poema, como presença de eu lírico, linguagem subjetiva e liberdade criativa?</a:t>
                      </a:r>
                    </a:p>
                    <a:p>
                      <a:pPr algn="just"/>
                      <a:r>
                        <a:rPr lang="pt-BR" sz="2300" b="0" kern="1200" dirty="0">
                          <a:solidFill>
                            <a:schemeClr val="tx1"/>
                          </a:solidFill>
                          <a:effectLst/>
                          <a:latin typeface="Arial Narrow" panose="020B0606020202030204" pitchFamily="34" charset="0"/>
                          <a:ea typeface="+mn-ea"/>
                          <a:cs typeface="+mn-cs"/>
                        </a:rPr>
                        <a:t>• Você utiliza imagens poéticas, metáforas ou comparações que enriquecem o sentido do texto?</a:t>
                      </a:r>
                    </a:p>
                    <a:p>
                      <a:pPr algn="just"/>
                      <a:r>
                        <a:rPr lang="pt-BR" sz="2300" b="0" kern="1200" dirty="0">
                          <a:solidFill>
                            <a:schemeClr val="tx1"/>
                          </a:solidFill>
                          <a:effectLst/>
                          <a:latin typeface="Arial Narrow" panose="020B0606020202030204" pitchFamily="34" charset="0"/>
                          <a:ea typeface="+mn-ea"/>
                          <a:cs typeface="+mn-cs"/>
                        </a:rPr>
                        <a:t>• As palavras escolhidas contribuem para criar efeitos de sentido, emoção ou reflexão no leitor?</a:t>
                      </a:r>
                    </a:p>
                    <a:p>
                      <a:pPr algn="just"/>
                      <a:r>
                        <a:rPr lang="pt-BR" sz="2300" b="0" kern="1200" dirty="0">
                          <a:solidFill>
                            <a:schemeClr val="tx1"/>
                          </a:solidFill>
                          <a:effectLst/>
                          <a:latin typeface="Arial Narrow" panose="020B0606020202030204" pitchFamily="34" charset="0"/>
                          <a:ea typeface="+mn-ea"/>
                          <a:cs typeface="+mn-cs"/>
                        </a:rPr>
                        <a:t>• O poema apresenta ritmo, musicalidade ou sonoridade (rimas, repetições a serviço da construção do texto)?</a:t>
                      </a:r>
                    </a:p>
                    <a:p>
                      <a:pPr algn="just"/>
                      <a:r>
                        <a:rPr lang="pt-BR" sz="2300" b="0" kern="1200" dirty="0">
                          <a:solidFill>
                            <a:schemeClr val="tx1"/>
                          </a:solidFill>
                          <a:effectLst/>
                          <a:latin typeface="Arial Narrow" panose="020B0606020202030204" pitchFamily="34" charset="0"/>
                          <a:ea typeface="+mn-ea"/>
                          <a:cs typeface="+mn-cs"/>
                        </a:rPr>
                        <a:t>• Há coerência entre os versos, permitindo que o leitor compreenda a mensagem, mesmo com linguagem figurada?</a:t>
                      </a:r>
                    </a:p>
                  </a:txBody>
                  <a:tcPr marL="68580" marR="68580" marT="0" marB="0">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8953886"/>
                  </a:ext>
                </a:extLst>
              </a:tr>
            </a:tbl>
          </a:graphicData>
        </a:graphic>
      </p:graphicFrame>
      <p:sp>
        <p:nvSpPr>
          <p:cNvPr id="4" name="CaixaDeTexto 3">
            <a:extLst>
              <a:ext uri="{FF2B5EF4-FFF2-40B4-BE49-F238E27FC236}">
                <a16:creationId xmlns:a16="http://schemas.microsoft.com/office/drawing/2014/main" id="{31A1362A-10C4-EA80-13CC-051F6107B78A}"/>
              </a:ext>
            </a:extLst>
          </p:cNvPr>
          <p:cNvSpPr txBox="1"/>
          <p:nvPr/>
        </p:nvSpPr>
        <p:spPr>
          <a:xfrm>
            <a:off x="349622" y="841164"/>
            <a:ext cx="11492753" cy="800219"/>
          </a:xfrm>
          <a:prstGeom prst="rect">
            <a:avLst/>
          </a:prstGeom>
          <a:solidFill>
            <a:schemeClr val="accent6">
              <a:lumMod val="20000"/>
              <a:lumOff val="80000"/>
            </a:schemeClr>
          </a:solidFill>
        </p:spPr>
        <p:txBody>
          <a:bodyPr wrap="square">
            <a:spAutoFit/>
          </a:bodyPr>
          <a:lstStyle/>
          <a:p>
            <a:pPr indent="538163"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chegou o grande momento, agora você fará a versão final do seu texto, ou seja, fará a reescrita.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48196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28B39DF-6A3C-7A5F-8CA5-79A704647956}"/>
              </a:ext>
            </a:extLst>
          </p:cNvPr>
          <p:cNvGraphicFramePr>
            <a:graphicFrameLocks noGrp="1"/>
          </p:cNvGraphicFramePr>
          <p:nvPr>
            <p:extLst>
              <p:ext uri="{D42A27DB-BD31-4B8C-83A1-F6EECF244321}">
                <p14:modId xmlns:p14="http://schemas.microsoft.com/office/powerpoint/2010/main" val="850986236"/>
              </p:ext>
            </p:extLst>
          </p:nvPr>
        </p:nvGraphicFramePr>
        <p:xfrm>
          <a:off x="349623" y="922212"/>
          <a:ext cx="11492753" cy="3154680"/>
        </p:xfrm>
        <a:graphic>
          <a:graphicData uri="http://schemas.openxmlformats.org/drawingml/2006/table">
            <a:tbl>
              <a:tblPr firstRow="1" firstCol="1" bandRow="1">
                <a:tableStyleId>{5C22544A-7EE6-4342-B048-85BDC9FD1C3A}</a:tableStyleId>
              </a:tblPr>
              <a:tblGrid>
                <a:gridCol w="11492753">
                  <a:extLst>
                    <a:ext uri="{9D8B030D-6E8A-4147-A177-3AD203B41FA5}">
                      <a16:colId xmlns:a16="http://schemas.microsoft.com/office/drawing/2014/main" val="1742567727"/>
                    </a:ext>
                  </a:extLst>
                </a:gridCol>
              </a:tblGrid>
              <a:tr h="0">
                <a:tc>
                  <a:txBody>
                    <a:bodyPr/>
                    <a:lstStyle/>
                    <a:p>
                      <a:pPr algn="just"/>
                      <a:r>
                        <a:rPr lang="pt-BR" sz="2300" b="0" kern="1200" dirty="0">
                          <a:solidFill>
                            <a:schemeClr val="tx1"/>
                          </a:solidFill>
                          <a:effectLst/>
                          <a:latin typeface="Arial Narrow" panose="020B0606020202030204" pitchFamily="34" charset="0"/>
                          <a:ea typeface="+mn-ea"/>
                          <a:cs typeface="+mn-cs"/>
                        </a:rPr>
                        <a:t>• O texto é coeso? Os versos se conectam de maneira fluida, mesmo com possíveis quebras e pausas?</a:t>
                      </a:r>
                    </a:p>
                    <a:p>
                      <a:pPr algn="just"/>
                      <a:r>
                        <a:rPr lang="pt-BR" sz="2300" b="0" kern="1200" dirty="0">
                          <a:solidFill>
                            <a:schemeClr val="tx1"/>
                          </a:solidFill>
                          <a:effectLst/>
                          <a:latin typeface="Arial Narrow" panose="020B0606020202030204" pitchFamily="34" charset="0"/>
                          <a:ea typeface="+mn-ea"/>
                          <a:cs typeface="+mn-cs"/>
                        </a:rPr>
                        <a:t>• Você se expressa de forma pessoal, trazendo sensibilidade, criatividade e um olhar próprio sobre o tema?</a:t>
                      </a:r>
                    </a:p>
                    <a:p>
                      <a:pPr algn="just"/>
                      <a:r>
                        <a:rPr lang="pt-BR" sz="2300" b="0" kern="1200" dirty="0">
                          <a:solidFill>
                            <a:schemeClr val="tx1"/>
                          </a:solidFill>
                          <a:effectLst/>
                          <a:latin typeface="Arial Narrow" panose="020B0606020202030204" pitchFamily="34" charset="0"/>
                          <a:ea typeface="+mn-ea"/>
                          <a:cs typeface="+mn-cs"/>
                        </a:rPr>
                        <a:t>• As imagens, ideias e sentimentos estão organizados de forma a provocar emoção, reflexão ou impacto no leitor?</a:t>
                      </a:r>
                    </a:p>
                    <a:p>
                      <a:pPr algn="just"/>
                      <a:r>
                        <a:rPr lang="pt-BR" sz="2300" b="0" kern="1200" dirty="0">
                          <a:solidFill>
                            <a:schemeClr val="tx1"/>
                          </a:solidFill>
                          <a:effectLst/>
                          <a:latin typeface="Arial Narrow" panose="020B0606020202030204" pitchFamily="34" charset="0"/>
                          <a:ea typeface="+mn-ea"/>
                          <a:cs typeface="+mn-cs"/>
                        </a:rPr>
                        <a:t>• Seu título dialoga com o poema, despertando interesse e antecipando sentidos?</a:t>
                      </a:r>
                    </a:p>
                    <a:p>
                      <a:pPr algn="just"/>
                      <a:r>
                        <a:rPr lang="pt-BR" sz="2300" b="0" kern="1200" dirty="0">
                          <a:solidFill>
                            <a:schemeClr val="tx1"/>
                          </a:solidFill>
                          <a:effectLst/>
                          <a:latin typeface="Arial Narrow" panose="020B0606020202030204" pitchFamily="34" charset="0"/>
                          <a:ea typeface="+mn-ea"/>
                          <a:cs typeface="+mn-cs"/>
                        </a:rPr>
                        <a:t>• Seu texto apresenta domínio da escrita, com ortografia e pontuação adequadas (considerando a liberdade poética)?</a:t>
                      </a:r>
                    </a:p>
                    <a:p>
                      <a:pPr algn="just"/>
                      <a:r>
                        <a:rPr lang="pt-BR" sz="2300" b="0" kern="1200" dirty="0">
                          <a:solidFill>
                            <a:schemeClr val="tx1"/>
                          </a:solidFill>
                          <a:effectLst/>
                          <a:latin typeface="Arial Narrow" panose="020B0606020202030204" pitchFamily="34" charset="0"/>
                          <a:ea typeface="+mn-ea"/>
                          <a:cs typeface="+mn-cs"/>
                        </a:rPr>
                        <a:t>• Você utilizou recursos expressivos que fortalecem a estética e o significado do poema?</a:t>
                      </a:r>
                      <a:endParaRPr lang="pt-BR" sz="2300" b="0" kern="100" dirty="0">
                        <a:solidFill>
                          <a:schemeClr val="tx1"/>
                        </a:solidFill>
                        <a:effectLst/>
                        <a:latin typeface="Arial Narrow" panose="020B0606020202030204" pitchFamily="34" charset="0"/>
                      </a:endParaRPr>
                    </a:p>
                  </a:txBody>
                  <a:tcPr marL="68580" marR="68580" marT="0" marB="0">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8953886"/>
                  </a:ext>
                </a:extLst>
              </a:tr>
            </a:tbl>
          </a:graphicData>
        </a:graphic>
      </p:graphicFrame>
    </p:spTree>
    <p:extLst>
      <p:ext uri="{BB962C8B-B14F-4D97-AF65-F5344CB8AC3E}">
        <p14:creationId xmlns:p14="http://schemas.microsoft.com/office/powerpoint/2010/main" val="34814033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349624" y="1380930"/>
            <a:ext cx="5514146" cy="1185193"/>
          </a:xfrm>
          <a:prstGeom prst="rect">
            <a:avLst/>
          </a:prstGeom>
          <a:noFill/>
          <a:ln>
            <a:noFill/>
          </a:ln>
        </p:spPr>
      </p:pic>
      <p:sp>
        <p:nvSpPr>
          <p:cNvPr id="5" name="CaixaDeTexto 4">
            <a:extLst>
              <a:ext uri="{FF2B5EF4-FFF2-40B4-BE49-F238E27FC236}">
                <a16:creationId xmlns:a16="http://schemas.microsoft.com/office/drawing/2014/main" id="{71218842-A909-16DA-7A75-FA3A13CF8BE5}"/>
              </a:ext>
            </a:extLst>
          </p:cNvPr>
          <p:cNvSpPr txBox="1"/>
          <p:nvPr/>
        </p:nvSpPr>
        <p:spPr>
          <a:xfrm>
            <a:off x="349624" y="2908975"/>
            <a:ext cx="11492752" cy="1749582"/>
          </a:xfrm>
          <a:prstGeom prst="rect">
            <a:avLst/>
          </a:prstGeom>
          <a:solidFill>
            <a:schemeClr val="accent6">
              <a:lumMod val="20000"/>
              <a:lumOff val="80000"/>
            </a:schemeClr>
          </a:solidFill>
        </p:spPr>
        <p:txBody>
          <a:bodyPr wrap="square">
            <a:spAutoFit/>
          </a:bodyPr>
          <a:lstStyle/>
          <a:p>
            <a:pPr indent="538163" algn="just">
              <a:lnSpc>
                <a:spcPct val="114000"/>
              </a:lnSpc>
            </a:pPr>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Estudante,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vamos conhecer o gênero textual Meme? Convido você a conhecer mais sobre esse gênero multissemiótico, ou seja, um gênero que combina texto e imagem, com criticidade e humor, características que demarcam essa modalidade de linguagem. “Será???” “Você que sabe”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48163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B774B71A-5133-33D7-4CE9-811CD6177E6E}"/>
              </a:ext>
            </a:extLst>
          </p:cNvPr>
          <p:cNvSpPr txBox="1"/>
          <p:nvPr/>
        </p:nvSpPr>
        <p:spPr>
          <a:xfrm>
            <a:off x="349624" y="795666"/>
            <a:ext cx="11492752" cy="449995"/>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Vamos conversar? Observe as imagens.</a:t>
            </a:r>
          </a:p>
        </p:txBody>
      </p:sp>
      <p:graphicFrame>
        <p:nvGraphicFramePr>
          <p:cNvPr id="9" name="Tabela 8">
            <a:extLst>
              <a:ext uri="{FF2B5EF4-FFF2-40B4-BE49-F238E27FC236}">
                <a16:creationId xmlns:a16="http://schemas.microsoft.com/office/drawing/2014/main" id="{334E9B79-78C2-2A5A-FAD2-718F74F8B98A}"/>
              </a:ext>
            </a:extLst>
          </p:cNvPr>
          <p:cNvGraphicFramePr>
            <a:graphicFrameLocks noGrp="1"/>
          </p:cNvGraphicFramePr>
          <p:nvPr>
            <p:extLst>
              <p:ext uri="{D42A27DB-BD31-4B8C-83A1-F6EECF244321}">
                <p14:modId xmlns:p14="http://schemas.microsoft.com/office/powerpoint/2010/main" val="2907915378"/>
              </p:ext>
            </p:extLst>
          </p:nvPr>
        </p:nvGraphicFramePr>
        <p:xfrm>
          <a:off x="349624" y="1455420"/>
          <a:ext cx="11619780" cy="441960"/>
        </p:xfrm>
        <a:graphic>
          <a:graphicData uri="http://schemas.openxmlformats.org/drawingml/2006/table">
            <a:tbl>
              <a:tblPr firstRow="1" bandRow="1">
                <a:tableStyleId>{5C22544A-7EE6-4342-B048-85BDC9FD1C3A}</a:tableStyleId>
              </a:tblPr>
              <a:tblGrid>
                <a:gridCol w="5809890">
                  <a:extLst>
                    <a:ext uri="{9D8B030D-6E8A-4147-A177-3AD203B41FA5}">
                      <a16:colId xmlns:a16="http://schemas.microsoft.com/office/drawing/2014/main" val="318979610"/>
                    </a:ext>
                  </a:extLst>
                </a:gridCol>
                <a:gridCol w="5809890">
                  <a:extLst>
                    <a:ext uri="{9D8B030D-6E8A-4147-A177-3AD203B41FA5}">
                      <a16:colId xmlns:a16="http://schemas.microsoft.com/office/drawing/2014/main" val="197087041"/>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Imagem 1</a:t>
                      </a:r>
                      <a:endParaRPr lang="pt-BR" sz="2300" b="0" dirty="0">
                        <a:solidFill>
                          <a:schemeClr val="tx1"/>
                        </a:solidFill>
                        <a:latin typeface="Arial Narrow" panose="020B0606020202030204" pitchFamily="34" charset="0"/>
                      </a:endParaRPr>
                    </a:p>
                  </a:txBody>
                  <a:tcPr>
                    <a:noFill/>
                  </a:tcPr>
                </a:tc>
                <a:tc>
                  <a:txBody>
                    <a:bodyPr/>
                    <a:lstStyle/>
                    <a:p>
                      <a:pPr algn="ctr"/>
                      <a:r>
                        <a:rPr lang="pt-BR" sz="2300" b="1" kern="1200" dirty="0">
                          <a:solidFill>
                            <a:schemeClr val="tx1"/>
                          </a:solidFill>
                          <a:effectLst/>
                          <a:latin typeface="Arial Narrow" panose="020B0606020202030204" pitchFamily="34" charset="0"/>
                          <a:ea typeface="+mn-ea"/>
                          <a:cs typeface="+mn-cs"/>
                        </a:rPr>
                        <a:t>Imagem 2</a:t>
                      </a:r>
                      <a:endParaRPr lang="pt-BR" sz="2300" b="0" kern="1200" dirty="0">
                        <a:solidFill>
                          <a:schemeClr val="tx1"/>
                        </a:solidFill>
                        <a:effectLst/>
                        <a:latin typeface="Arial Narrow" panose="020B0606020202030204" pitchFamily="34" charset="0"/>
                        <a:ea typeface="+mn-ea"/>
                        <a:cs typeface="+mn-cs"/>
                      </a:endParaRPr>
                    </a:p>
                  </a:txBody>
                  <a:tcPr>
                    <a:noFill/>
                  </a:tcPr>
                </a:tc>
                <a:extLst>
                  <a:ext uri="{0D108BD9-81ED-4DB2-BD59-A6C34878D82A}">
                    <a16:rowId xmlns:a16="http://schemas.microsoft.com/office/drawing/2014/main" val="2151120844"/>
                  </a:ext>
                </a:extLst>
              </a:tr>
            </a:tbl>
          </a:graphicData>
        </a:graphic>
      </p:graphicFrame>
      <p:pic>
        <p:nvPicPr>
          <p:cNvPr id="10" name="Imagem 9">
            <a:extLst>
              <a:ext uri="{FF2B5EF4-FFF2-40B4-BE49-F238E27FC236}">
                <a16:creationId xmlns:a16="http://schemas.microsoft.com/office/drawing/2014/main" id="{C2FE44CA-E4DD-8516-8593-A1E0284E7C7E}"/>
              </a:ext>
            </a:extLst>
          </p:cNvPr>
          <p:cNvPicPr>
            <a:picLocks noChangeAspect="1"/>
          </p:cNvPicPr>
          <p:nvPr/>
        </p:nvPicPr>
        <p:blipFill>
          <a:blip r:embed="rId2"/>
          <a:stretch>
            <a:fillRect/>
          </a:stretch>
        </p:blipFill>
        <p:spPr>
          <a:xfrm>
            <a:off x="1775013" y="1843591"/>
            <a:ext cx="3175727" cy="4371078"/>
          </a:xfrm>
          <a:prstGeom prst="rect">
            <a:avLst/>
          </a:prstGeom>
        </p:spPr>
      </p:pic>
      <p:pic>
        <p:nvPicPr>
          <p:cNvPr id="11" name="Imagem 10">
            <a:extLst>
              <a:ext uri="{FF2B5EF4-FFF2-40B4-BE49-F238E27FC236}">
                <a16:creationId xmlns:a16="http://schemas.microsoft.com/office/drawing/2014/main" id="{A359732C-0AB9-E582-D017-7CE53D2597F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02815" y="1843591"/>
            <a:ext cx="3151457" cy="4371078"/>
          </a:xfrm>
          <a:prstGeom prst="rect">
            <a:avLst/>
          </a:prstGeom>
          <a:noFill/>
        </p:spPr>
      </p:pic>
      <p:sp>
        <p:nvSpPr>
          <p:cNvPr id="13" name="CaixaDeTexto 12">
            <a:extLst>
              <a:ext uri="{FF2B5EF4-FFF2-40B4-BE49-F238E27FC236}">
                <a16:creationId xmlns:a16="http://schemas.microsoft.com/office/drawing/2014/main" id="{AAC9B677-106A-A2A5-542C-AE181B569BC5}"/>
              </a:ext>
            </a:extLst>
          </p:cNvPr>
          <p:cNvSpPr txBox="1"/>
          <p:nvPr/>
        </p:nvSpPr>
        <p:spPr>
          <a:xfrm>
            <a:off x="349624" y="6225762"/>
            <a:ext cx="11492751" cy="292388"/>
          </a:xfrm>
          <a:prstGeom prst="rect">
            <a:avLst/>
          </a:prstGeom>
          <a:noFill/>
        </p:spPr>
        <p:txBody>
          <a:bodyPr wrap="square">
            <a:spAutoFit/>
          </a:bodyPr>
          <a:lstStyle/>
          <a:p>
            <a:pPr algn="ctr"/>
            <a:r>
              <a:rPr lang="pt-BR" sz="1300" dirty="0">
                <a:effectLst/>
                <a:latin typeface="Arial Narrow" panose="020B0606020202030204" pitchFamily="34" charset="0"/>
                <a:ea typeface="Calibri" panose="020F0502020204030204" pitchFamily="34" charset="0"/>
                <a:cs typeface="Times New Roman" panose="02020603050405020304" pitchFamily="18" charset="0"/>
              </a:rPr>
              <a:t>Disponível em: https://www.tiktok.com/</a:t>
            </a:r>
            <a:r>
              <a:rPr lang="pt-BR" sz="1300" dirty="0" err="1">
                <a:effectLst/>
                <a:latin typeface="Arial Narrow" panose="020B0606020202030204" pitchFamily="34" charset="0"/>
                <a:ea typeface="Calibri" panose="020F0502020204030204" pitchFamily="34" charset="0"/>
                <a:cs typeface="Times New Roman" panose="02020603050405020304" pitchFamily="18" charset="0"/>
              </a:rPr>
              <a:t>discover</a:t>
            </a:r>
            <a:r>
              <a:rPr lang="pt-BR" sz="1300" dirty="0">
                <a:effectLst/>
                <a:latin typeface="Arial Narrow" panose="020B0606020202030204" pitchFamily="34" charset="0"/>
                <a:ea typeface="Calibri" panose="020F0502020204030204" pitchFamily="34" charset="0"/>
                <a:cs typeface="Times New Roman" panose="02020603050405020304" pitchFamily="18" charset="0"/>
              </a:rPr>
              <a:t>/meme-do-</a:t>
            </a:r>
            <a:r>
              <a:rPr lang="pt-BR" sz="1300" dirty="0" err="1">
                <a:effectLst/>
                <a:latin typeface="Arial Narrow" panose="020B0606020202030204" pitchFamily="34" charset="0"/>
                <a:ea typeface="Calibri" panose="020F0502020204030204" pitchFamily="34" charset="0"/>
                <a:cs typeface="Times New Roman" panose="02020603050405020304" pitchFamily="18" charset="0"/>
              </a:rPr>
              <a:t>sera</a:t>
            </a:r>
            <a:r>
              <a:rPr lang="pt-BR" sz="1300" dirty="0">
                <a:effectLst/>
                <a:latin typeface="Arial Narrow" panose="020B0606020202030204" pitchFamily="34" charset="0"/>
                <a:ea typeface="Calibri" panose="020F0502020204030204" pitchFamily="34" charset="0"/>
                <a:cs typeface="Times New Roman" panose="02020603050405020304" pitchFamily="18" charset="0"/>
              </a:rPr>
              <a:t>-figurinha. Acesso em 06.mai.2026.</a:t>
            </a:r>
            <a:endParaRPr lang="pt-BR" sz="1300" dirty="0"/>
          </a:p>
        </p:txBody>
      </p:sp>
    </p:spTree>
    <p:extLst>
      <p:ext uri="{BB962C8B-B14F-4D97-AF65-F5344CB8AC3E}">
        <p14:creationId xmlns:p14="http://schemas.microsoft.com/office/powerpoint/2010/main" val="21513869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ela 8">
            <a:extLst>
              <a:ext uri="{FF2B5EF4-FFF2-40B4-BE49-F238E27FC236}">
                <a16:creationId xmlns:a16="http://schemas.microsoft.com/office/drawing/2014/main" id="{334E9B79-78C2-2A5A-FAD2-718F74F8B98A}"/>
              </a:ext>
            </a:extLst>
          </p:cNvPr>
          <p:cNvGraphicFramePr>
            <a:graphicFrameLocks noGrp="1"/>
          </p:cNvGraphicFramePr>
          <p:nvPr>
            <p:extLst>
              <p:ext uri="{D42A27DB-BD31-4B8C-83A1-F6EECF244321}">
                <p14:modId xmlns:p14="http://schemas.microsoft.com/office/powerpoint/2010/main" val="1686216196"/>
              </p:ext>
            </p:extLst>
          </p:nvPr>
        </p:nvGraphicFramePr>
        <p:xfrm>
          <a:off x="349624" y="863750"/>
          <a:ext cx="11619780" cy="441960"/>
        </p:xfrm>
        <a:graphic>
          <a:graphicData uri="http://schemas.openxmlformats.org/drawingml/2006/table">
            <a:tbl>
              <a:tblPr firstRow="1" bandRow="1">
                <a:tableStyleId>{5C22544A-7EE6-4342-B048-85BDC9FD1C3A}</a:tableStyleId>
              </a:tblPr>
              <a:tblGrid>
                <a:gridCol w="5809890">
                  <a:extLst>
                    <a:ext uri="{9D8B030D-6E8A-4147-A177-3AD203B41FA5}">
                      <a16:colId xmlns:a16="http://schemas.microsoft.com/office/drawing/2014/main" val="318979610"/>
                    </a:ext>
                  </a:extLst>
                </a:gridCol>
                <a:gridCol w="5809890">
                  <a:extLst>
                    <a:ext uri="{9D8B030D-6E8A-4147-A177-3AD203B41FA5}">
                      <a16:colId xmlns:a16="http://schemas.microsoft.com/office/drawing/2014/main" val="197087041"/>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Imagem 3</a:t>
                      </a:r>
                      <a:endParaRPr lang="pt-BR" sz="2300" b="0" dirty="0">
                        <a:solidFill>
                          <a:schemeClr val="tx1"/>
                        </a:solidFill>
                        <a:latin typeface="Arial Narrow" panose="020B0606020202030204" pitchFamily="34" charset="0"/>
                      </a:endParaRPr>
                    </a:p>
                  </a:txBody>
                  <a:tcPr>
                    <a:noFill/>
                  </a:tcPr>
                </a:tc>
                <a:tc>
                  <a:txBody>
                    <a:bodyPr/>
                    <a:lstStyle/>
                    <a:p>
                      <a:pPr algn="ctr"/>
                      <a:r>
                        <a:rPr lang="pt-BR" sz="2300" b="1" kern="1200" dirty="0">
                          <a:solidFill>
                            <a:schemeClr val="tx1"/>
                          </a:solidFill>
                          <a:effectLst/>
                          <a:latin typeface="Arial Narrow" panose="020B0606020202030204" pitchFamily="34" charset="0"/>
                          <a:ea typeface="+mn-ea"/>
                          <a:cs typeface="+mn-cs"/>
                        </a:rPr>
                        <a:t>Imagem 4</a:t>
                      </a:r>
                      <a:endParaRPr lang="pt-BR" sz="2300" b="0" kern="1200" dirty="0">
                        <a:solidFill>
                          <a:schemeClr val="tx1"/>
                        </a:solidFill>
                        <a:effectLst/>
                        <a:latin typeface="Arial Narrow" panose="020B0606020202030204" pitchFamily="34" charset="0"/>
                        <a:ea typeface="+mn-ea"/>
                        <a:cs typeface="+mn-cs"/>
                      </a:endParaRPr>
                    </a:p>
                  </a:txBody>
                  <a:tcPr>
                    <a:noFill/>
                  </a:tcPr>
                </a:tc>
                <a:extLst>
                  <a:ext uri="{0D108BD9-81ED-4DB2-BD59-A6C34878D82A}">
                    <a16:rowId xmlns:a16="http://schemas.microsoft.com/office/drawing/2014/main" val="2151120844"/>
                  </a:ext>
                </a:extLst>
              </a:tr>
            </a:tbl>
          </a:graphicData>
        </a:graphic>
      </p:graphicFrame>
      <p:pic>
        <p:nvPicPr>
          <p:cNvPr id="2" name="Imagem 1">
            <a:extLst>
              <a:ext uri="{FF2B5EF4-FFF2-40B4-BE49-F238E27FC236}">
                <a16:creationId xmlns:a16="http://schemas.microsoft.com/office/drawing/2014/main" id="{AA27F44A-E975-A093-5E9D-4C3F60563F40}"/>
              </a:ext>
            </a:extLst>
          </p:cNvPr>
          <p:cNvPicPr>
            <a:picLocks noChangeAspect="1"/>
          </p:cNvPicPr>
          <p:nvPr/>
        </p:nvPicPr>
        <p:blipFill>
          <a:blip r:embed="rId2"/>
          <a:stretch>
            <a:fillRect/>
          </a:stretch>
        </p:blipFill>
        <p:spPr>
          <a:xfrm>
            <a:off x="1614469" y="1330417"/>
            <a:ext cx="3486449" cy="4549156"/>
          </a:xfrm>
          <a:prstGeom prst="rect">
            <a:avLst/>
          </a:prstGeom>
        </p:spPr>
      </p:pic>
      <p:pic>
        <p:nvPicPr>
          <p:cNvPr id="3" name="Imagem 2">
            <a:extLst>
              <a:ext uri="{FF2B5EF4-FFF2-40B4-BE49-F238E27FC236}">
                <a16:creationId xmlns:a16="http://schemas.microsoft.com/office/drawing/2014/main" id="{C9FD5AD2-8950-775F-9D90-A07C8864BD70}"/>
              </a:ext>
            </a:extLst>
          </p:cNvPr>
          <p:cNvPicPr>
            <a:picLocks noChangeAspect="1"/>
          </p:cNvPicPr>
          <p:nvPr/>
        </p:nvPicPr>
        <p:blipFill rotWithShape="1">
          <a:blip r:embed="rId3">
            <a:extLst>
              <a:ext uri="{28A0092B-C50C-407E-A947-70E740481C1C}">
                <a14:useLocalDpi xmlns:a14="http://schemas.microsoft.com/office/drawing/2010/main" val="0"/>
              </a:ext>
            </a:extLst>
          </a:blip>
          <a:srcRect b="5824"/>
          <a:stretch>
            <a:fillRect/>
          </a:stretch>
        </p:blipFill>
        <p:spPr bwMode="auto">
          <a:xfrm>
            <a:off x="7386918" y="1330418"/>
            <a:ext cx="3254187" cy="4516924"/>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98511443-80AE-7977-525D-9D5A3359BBAA}"/>
              </a:ext>
            </a:extLst>
          </p:cNvPr>
          <p:cNvSpPr txBox="1"/>
          <p:nvPr/>
        </p:nvSpPr>
        <p:spPr>
          <a:xfrm>
            <a:off x="349624" y="5904280"/>
            <a:ext cx="5746376" cy="692497"/>
          </a:xfrm>
          <a:prstGeom prst="rect">
            <a:avLst/>
          </a:prstGeom>
          <a:noFill/>
        </p:spPr>
        <p:txBody>
          <a:bodyPr wrap="square">
            <a:spAutoFit/>
          </a:bodyPr>
          <a:lstStyle/>
          <a:p>
            <a:pPr algn="ctr"/>
            <a:r>
              <a:rPr lang="pt-BR" sz="1300" kern="0" dirty="0">
                <a:effectLst/>
                <a:latin typeface="Arial Narrow" panose="020B0606020202030204" pitchFamily="34" charset="0"/>
                <a:ea typeface="Times New Roman" panose="02020603050405020304" pitchFamily="18" charset="0"/>
                <a:cs typeface="Times New Roman" panose="02020603050405020304" pitchFamily="18" charset="0"/>
              </a:rPr>
              <a:t>Disponível em: https://encrypted-tbn0.gstatic.com/images?q=tbn:ANd9GcS3t_PegrFJPvvbH5e9PZ53FMq5aGdkpraJpw</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1300" kern="0" dirty="0">
                <a:effectLst/>
                <a:latin typeface="Arial Narrow" panose="020B0606020202030204" pitchFamily="34" charset="0"/>
                <a:ea typeface="Times New Roman" panose="02020603050405020304" pitchFamily="18" charset="0"/>
                <a:cs typeface="Times New Roman" panose="02020603050405020304" pitchFamily="18" charset="0"/>
              </a:rPr>
              <a:t>&amp;s. Acesso em: 6.maio 2026.</a:t>
            </a:r>
            <a:endParaRPr lang="pt-BR" sz="1300" dirty="0"/>
          </a:p>
        </p:txBody>
      </p:sp>
      <p:sp>
        <p:nvSpPr>
          <p:cNvPr id="8" name="CaixaDeTexto 7">
            <a:extLst>
              <a:ext uri="{FF2B5EF4-FFF2-40B4-BE49-F238E27FC236}">
                <a16:creationId xmlns:a16="http://schemas.microsoft.com/office/drawing/2014/main" id="{D001258D-5260-FF03-788A-2B49ABC8A9D9}"/>
              </a:ext>
            </a:extLst>
          </p:cNvPr>
          <p:cNvSpPr txBox="1"/>
          <p:nvPr/>
        </p:nvSpPr>
        <p:spPr>
          <a:xfrm>
            <a:off x="6248400" y="5904280"/>
            <a:ext cx="5593976" cy="692497"/>
          </a:xfrm>
          <a:prstGeom prst="rect">
            <a:avLst/>
          </a:prstGeom>
          <a:noFill/>
        </p:spPr>
        <p:txBody>
          <a:bodyPr wrap="square">
            <a:spAutoFit/>
          </a:bodyPr>
          <a:lstStyle/>
          <a:p>
            <a:pPr algn="ctr"/>
            <a:r>
              <a:rPr lang="pt-BR" sz="1300" kern="0" dirty="0">
                <a:effectLst/>
                <a:latin typeface="Arial Narrow" panose="020B0606020202030204" pitchFamily="34" charset="0"/>
                <a:ea typeface="Times New Roman" panose="02020603050405020304" pitchFamily="18" charset="0"/>
                <a:cs typeface="Times New Roman" panose="02020603050405020304" pitchFamily="18" charset="0"/>
              </a:rPr>
              <a:t>Disponível em: https://img2.lovecell.com.br/40a373282482fc1f909a94eb3bba977ecfd937f820ef6fe1b3f93cd03a4d0a03.webp. Acesso em: 6.maio 2026.</a:t>
            </a:r>
            <a:endParaRPr lang="pt-BR" sz="1300" dirty="0"/>
          </a:p>
        </p:txBody>
      </p:sp>
    </p:spTree>
    <p:extLst>
      <p:ext uri="{BB962C8B-B14F-4D97-AF65-F5344CB8AC3E}">
        <p14:creationId xmlns:p14="http://schemas.microsoft.com/office/powerpoint/2010/main" val="30176948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C42EFBBF-4D08-832B-A74D-587253DB54EA}"/>
              </a:ext>
            </a:extLst>
          </p:cNvPr>
          <p:cNvSpPr txBox="1"/>
          <p:nvPr/>
        </p:nvSpPr>
        <p:spPr>
          <a:xfrm>
            <a:off x="304799" y="862980"/>
            <a:ext cx="11573435" cy="5047536"/>
          </a:xfrm>
          <a:prstGeom prst="rect">
            <a:avLst/>
          </a:prstGeom>
          <a:noFill/>
        </p:spPr>
        <p:txBody>
          <a:bodyPr wrap="square">
            <a:spAutoFit/>
          </a:bodyPr>
          <a:lstStyle/>
          <a:p>
            <a:pPr algn="just"/>
            <a:r>
              <a:rPr lang="pt-BR" sz="2300" i="1" kern="0" dirty="0">
                <a:effectLst/>
                <a:latin typeface="Arial Narrow" panose="020B0606020202030204" pitchFamily="34" charset="0"/>
                <a:ea typeface="Times New Roman" panose="02020603050405020304" pitchFamily="18" charset="0"/>
                <a:cs typeface="Times New Roman" panose="02020603050405020304" pitchFamily="18" charset="0"/>
              </a:rPr>
              <a:t>Vocês já perceberam como algumas frases, músicas ou vídeos ficam famosos rapidamente na internet? Isso acontece porque surgem as chamadas “trends”. “Trend” é uma tendência da internet. Pode ser uma música, uma fala, uma dança ou uma expressão que muitas pessoas repetem e adaptam nas redes sociais. Quando uma “trend” é usada para provocar humor ou identificação, ela pode se transformar em meme. O meme geralmente mistura linguagem informal, imagens e situações do cotidiano.</a:t>
            </a:r>
          </a:p>
          <a:p>
            <a:pPr algn="just"/>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Por que algumas “trends” fazem tanto sucesso?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O humor ajuda uma “trend” a viralizar?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Toda “trend” vira meme?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Será que todo meme deve ser compartilhado?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Você consegue definir o que é um meme?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O que esses memes estão mostrando? O que você acha que ele diz?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Na sua opinião, qual é a intenção desta mensagem?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Onde encontramos memes?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860635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70384" y="515787"/>
            <a:ext cx="1145122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596022936"/>
              </p:ext>
            </p:extLst>
          </p:nvPr>
        </p:nvGraphicFramePr>
        <p:xfrm>
          <a:off x="370384" y="961999"/>
          <a:ext cx="11451225" cy="557784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spcAft>
                          <a:spcPts val="0"/>
                        </a:spcAft>
                      </a:pPr>
                      <a:r>
                        <a:rPr lang="pt-BR" sz="2250" b="1" kern="1200" dirty="0">
                          <a:solidFill>
                            <a:schemeClr val="tx1"/>
                          </a:solidFill>
                          <a:effectLst/>
                          <a:latin typeface="Arial Narrow" panose="020B0606020202030204" pitchFamily="34" charset="0"/>
                          <a:ea typeface="+mn-ea"/>
                          <a:cs typeface="+mn-cs"/>
                        </a:rPr>
                        <a:t>Memes</a:t>
                      </a:r>
                    </a:p>
                    <a:p>
                      <a:pPr marL="0" indent="538163" algn="just">
                        <a:spcAft>
                          <a:spcPts val="0"/>
                        </a:spcAft>
                      </a:pPr>
                      <a:r>
                        <a:rPr lang="pt-BR" sz="2250" b="0" kern="1200" dirty="0">
                          <a:solidFill>
                            <a:schemeClr val="tx1"/>
                          </a:solidFill>
                          <a:effectLst/>
                          <a:latin typeface="Arial Narrow" panose="020B0606020202030204" pitchFamily="34" charset="0"/>
                          <a:ea typeface="+mn-ea"/>
                          <a:cs typeface="+mn-cs"/>
                        </a:rPr>
                        <a:t>O</a:t>
                      </a:r>
                      <a:r>
                        <a:rPr lang="pt-BR" sz="2250" b="1" kern="1200" dirty="0">
                          <a:solidFill>
                            <a:schemeClr val="tx1"/>
                          </a:solidFill>
                          <a:effectLst/>
                          <a:latin typeface="Arial Narrow" panose="020B0606020202030204" pitchFamily="34" charset="0"/>
                          <a:ea typeface="+mn-ea"/>
                          <a:cs typeface="+mn-cs"/>
                        </a:rPr>
                        <a:t> Meme </a:t>
                      </a:r>
                      <a:r>
                        <a:rPr lang="pt-BR" sz="2250" b="0" kern="1200" dirty="0">
                          <a:solidFill>
                            <a:schemeClr val="tx1"/>
                          </a:solidFill>
                          <a:effectLst/>
                          <a:latin typeface="Arial Narrow" panose="020B0606020202030204" pitchFamily="34" charset="0"/>
                          <a:ea typeface="+mn-ea"/>
                          <a:cs typeface="+mn-cs"/>
                        </a:rPr>
                        <a:t>é um gênero textual que combina palavras e imagens para transmitir uma mensagem de forma rápida e divertida. Normalmente muito breve, o meme tem como finalidade principal fazer as pessoas rirem, usando a ironia ou a crítica para comentar sobre acontecimentos do dia a dia. </a:t>
                      </a:r>
                    </a:p>
                    <a:p>
                      <a:pPr algn="just">
                        <a:spcAft>
                          <a:spcPts val="0"/>
                        </a:spcAft>
                      </a:pPr>
                      <a:r>
                        <a:rPr lang="pt-BR" sz="2250" b="1" kern="1200" dirty="0">
                          <a:solidFill>
                            <a:schemeClr val="tx1"/>
                          </a:solidFill>
                          <a:effectLst/>
                          <a:latin typeface="Arial Narrow" panose="020B0606020202030204" pitchFamily="34" charset="0"/>
                          <a:ea typeface="+mn-ea"/>
                          <a:cs typeface="+mn-cs"/>
                        </a:rPr>
                        <a:t>Ele pode ser composto por:</a:t>
                      </a:r>
                    </a:p>
                    <a:p>
                      <a:pPr algn="just">
                        <a:spcAft>
                          <a:spcPts val="0"/>
                        </a:spcAft>
                      </a:pPr>
                      <a:r>
                        <a:rPr lang="pt-BR" sz="2250" b="1" kern="1200" dirty="0">
                          <a:solidFill>
                            <a:schemeClr val="tx1"/>
                          </a:solidFill>
                          <a:effectLst/>
                          <a:latin typeface="Arial Narrow" panose="020B0606020202030204" pitchFamily="34" charset="0"/>
                          <a:ea typeface="+mn-ea"/>
                          <a:cs typeface="+mn-cs"/>
                        </a:rPr>
                        <a:t>▪ Frases curtas.</a:t>
                      </a:r>
                    </a:p>
                    <a:p>
                      <a:pPr algn="just">
                        <a:spcAft>
                          <a:spcPts val="0"/>
                        </a:spcAft>
                      </a:pPr>
                      <a:r>
                        <a:rPr lang="pt-BR" sz="2250" b="1" kern="1200" dirty="0">
                          <a:solidFill>
                            <a:schemeClr val="tx1"/>
                          </a:solidFill>
                          <a:effectLst/>
                          <a:latin typeface="Arial Narrow" panose="020B0606020202030204" pitchFamily="34" charset="0"/>
                          <a:ea typeface="+mn-ea"/>
                          <a:cs typeface="+mn-cs"/>
                        </a:rPr>
                        <a:t>▪ Fotos ou vídeos. </a:t>
                      </a:r>
                    </a:p>
                    <a:p>
                      <a:pPr marL="0" indent="538163" algn="just">
                        <a:spcAft>
                          <a:spcPts val="0"/>
                        </a:spcAft>
                      </a:pPr>
                      <a:r>
                        <a:rPr lang="pt-BR" sz="2250" b="0" kern="1200" dirty="0">
                          <a:solidFill>
                            <a:schemeClr val="tx1"/>
                          </a:solidFill>
                          <a:effectLst/>
                          <a:latin typeface="Arial Narrow" panose="020B0606020202030204" pitchFamily="34" charset="0"/>
                          <a:ea typeface="+mn-ea"/>
                          <a:cs typeface="+mn-cs"/>
                        </a:rPr>
                        <a:t>Muito comum nas redes sociais e outros sites de entretenimento na internet. Espalham rapidamente pela internet, especialmente quando se tornam populares na cultura digital. Quanto mais um meme é compartilhado e adaptado, mas ele influencia a criação de novos memes. No Brasil, a prática de compartilhar memes é muito popular e reflete o senso de humor característico do país, que frequentemente incorpora temas da cultura pop, esportes e política.</a:t>
                      </a:r>
                    </a:p>
                    <a:p>
                      <a:pPr algn="just">
                        <a:spcAft>
                          <a:spcPts val="0"/>
                        </a:spcAft>
                      </a:pPr>
                      <a:r>
                        <a:rPr lang="pt-BR" sz="2250" b="0" kern="1200" dirty="0">
                          <a:solidFill>
                            <a:schemeClr val="tx1"/>
                          </a:solidFill>
                          <a:effectLst/>
                          <a:latin typeface="Arial Narrow" panose="020B0606020202030204" pitchFamily="34" charset="0"/>
                          <a:ea typeface="+mn-ea"/>
                          <a:cs typeface="+mn-cs"/>
                        </a:rPr>
                        <a:t>Para criar um meme, pode-se usar tanto imagens já existentes quanto criar algo a partir de uma piada ou um vídeo que esteja fazendo sucesso. Ficar de olho nas tendências atuais e ter um bom senso de humor são essenciais para criar memes que possam viralizar nas redes sociais, que são os principais meios de difusão desses textos engraçados e críticos.</a:t>
                      </a: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3755411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1615625955"/>
              </p:ext>
            </p:extLst>
          </p:nvPr>
        </p:nvGraphicFramePr>
        <p:xfrm>
          <a:off x="370387" y="935105"/>
          <a:ext cx="11451225" cy="379476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just">
                        <a:spcAft>
                          <a:spcPts val="0"/>
                        </a:spcAft>
                      </a:pPr>
                      <a:r>
                        <a:rPr lang="pt-BR" sz="2300" b="1" kern="1200" dirty="0">
                          <a:solidFill>
                            <a:schemeClr val="tx1"/>
                          </a:solidFill>
                          <a:effectLst/>
                          <a:latin typeface="Arial Narrow" panose="020B0606020202030204" pitchFamily="34" charset="0"/>
                          <a:ea typeface="+mn-ea"/>
                          <a:cs typeface="+mn-cs"/>
                        </a:rPr>
                        <a:t>Principais características do gênero meme  </a:t>
                      </a:r>
                    </a:p>
                    <a:p>
                      <a:pPr algn="just">
                        <a:spcAft>
                          <a:spcPts val="0"/>
                        </a:spcAft>
                      </a:pPr>
                      <a:r>
                        <a:rPr lang="pt-BR" sz="2300" b="1" kern="1200" dirty="0">
                          <a:solidFill>
                            <a:schemeClr val="tx1"/>
                          </a:solidFill>
                          <a:effectLst/>
                          <a:latin typeface="Arial Narrow" panose="020B0606020202030204" pitchFamily="34" charset="0"/>
                          <a:ea typeface="+mn-ea"/>
                          <a:cs typeface="+mn-cs"/>
                        </a:rPr>
                        <a:t>Viralização: </a:t>
                      </a:r>
                      <a:r>
                        <a:rPr lang="pt-BR" sz="2300" b="0" kern="1200" dirty="0">
                          <a:solidFill>
                            <a:schemeClr val="tx1"/>
                          </a:solidFill>
                          <a:effectLst/>
                          <a:latin typeface="Arial Narrow" panose="020B0606020202030204" pitchFamily="34" charset="0"/>
                          <a:ea typeface="+mn-ea"/>
                          <a:cs typeface="+mn-cs"/>
                        </a:rPr>
                        <a:t>Capacidade de se espalhar rapidamente no ambiente digital.</a:t>
                      </a:r>
                    </a:p>
                    <a:p>
                      <a:pPr algn="just">
                        <a:spcAft>
                          <a:spcPts val="0"/>
                        </a:spcAft>
                      </a:pPr>
                      <a:r>
                        <a:rPr lang="pt-BR" sz="2300" b="1" kern="1200" dirty="0">
                          <a:solidFill>
                            <a:schemeClr val="tx1"/>
                          </a:solidFill>
                          <a:effectLst/>
                          <a:latin typeface="Arial Narrow" panose="020B0606020202030204" pitchFamily="34" charset="0"/>
                          <a:ea typeface="+mn-ea"/>
                          <a:cs typeface="+mn-cs"/>
                        </a:rPr>
                        <a:t>Multimodalidade: </a:t>
                      </a:r>
                      <a:r>
                        <a:rPr lang="pt-BR" sz="2300" b="0" kern="1200" dirty="0">
                          <a:solidFill>
                            <a:schemeClr val="tx1"/>
                          </a:solidFill>
                          <a:effectLst/>
                          <a:latin typeface="Arial Narrow" panose="020B0606020202030204" pitchFamily="34" charset="0"/>
                          <a:ea typeface="+mn-ea"/>
                          <a:cs typeface="+mn-cs"/>
                        </a:rPr>
                        <a:t>Utilizam combinação de texto e imagem, ou apenas imagens/vídeos.</a:t>
                      </a:r>
                    </a:p>
                    <a:p>
                      <a:pPr algn="just">
                        <a:spcAft>
                          <a:spcPts val="0"/>
                        </a:spcAft>
                      </a:pPr>
                      <a:r>
                        <a:rPr lang="pt-BR" sz="2300" b="1" kern="1200" dirty="0">
                          <a:solidFill>
                            <a:schemeClr val="tx1"/>
                          </a:solidFill>
                          <a:effectLst/>
                          <a:latin typeface="Arial Narrow" panose="020B0606020202030204" pitchFamily="34" charset="0"/>
                          <a:ea typeface="+mn-ea"/>
                          <a:cs typeface="+mn-cs"/>
                        </a:rPr>
                        <a:t>Humor e Ironia: </a:t>
                      </a:r>
                      <a:r>
                        <a:rPr lang="pt-BR" sz="2300" b="0" kern="1200" dirty="0">
                          <a:solidFill>
                            <a:schemeClr val="tx1"/>
                          </a:solidFill>
                          <a:effectLst/>
                          <a:latin typeface="Arial Narrow" panose="020B0606020202030204" pitchFamily="34" charset="0"/>
                          <a:ea typeface="+mn-ea"/>
                          <a:cs typeface="+mn-cs"/>
                        </a:rPr>
                        <a:t>O objetivo principal é provocar riso, sátira ou crítica a situações cotidianas ou temas atuais.</a:t>
                      </a:r>
                    </a:p>
                    <a:p>
                      <a:pPr algn="just">
                        <a:spcAft>
                          <a:spcPts val="0"/>
                        </a:spcAft>
                      </a:pPr>
                      <a:r>
                        <a:rPr lang="pt-BR" sz="2300" b="1" kern="1200" dirty="0">
                          <a:solidFill>
                            <a:schemeClr val="tx1"/>
                          </a:solidFill>
                          <a:effectLst/>
                          <a:latin typeface="Arial Narrow" panose="020B0606020202030204" pitchFamily="34" charset="0"/>
                          <a:ea typeface="+mn-ea"/>
                          <a:cs typeface="+mn-cs"/>
                        </a:rPr>
                        <a:t>Intertextualidade: </a:t>
                      </a:r>
                      <a:r>
                        <a:rPr lang="pt-BR" sz="2300" b="0" kern="1200" dirty="0">
                          <a:solidFill>
                            <a:schemeClr val="tx1"/>
                          </a:solidFill>
                          <a:effectLst/>
                          <a:latin typeface="Arial Narrow" panose="020B0606020202030204" pitchFamily="34" charset="0"/>
                          <a:ea typeface="+mn-ea"/>
                          <a:cs typeface="+mn-cs"/>
                        </a:rPr>
                        <a:t>Frequentemente, fazem referência a outros conteúdos populares, cenas de filmes ou fatos noticiados.</a:t>
                      </a:r>
                    </a:p>
                    <a:p>
                      <a:pPr algn="just">
                        <a:spcAft>
                          <a:spcPts val="0"/>
                        </a:spcAft>
                      </a:pPr>
                      <a:r>
                        <a:rPr lang="pt-BR" sz="2300" b="1" kern="1200" dirty="0">
                          <a:solidFill>
                            <a:schemeClr val="tx1"/>
                          </a:solidFill>
                          <a:effectLst/>
                          <a:latin typeface="Arial Narrow" panose="020B0606020202030204" pitchFamily="34" charset="0"/>
                          <a:ea typeface="+mn-ea"/>
                          <a:cs typeface="+mn-cs"/>
                        </a:rPr>
                        <a:t>Linguagem Coloquial: </a:t>
                      </a:r>
                      <a:r>
                        <a:rPr lang="pt-BR" sz="2300" b="0" kern="1200" dirty="0">
                          <a:solidFill>
                            <a:schemeClr val="tx1"/>
                          </a:solidFill>
                          <a:effectLst/>
                          <a:latin typeface="Arial Narrow" panose="020B0606020202030204" pitchFamily="34" charset="0"/>
                          <a:ea typeface="+mn-ea"/>
                          <a:cs typeface="+mn-cs"/>
                        </a:rPr>
                        <a:t>Uso de gírias, frases curtas, duplos sentidos e desvios ortográficos propositais.</a:t>
                      </a:r>
                    </a:p>
                    <a:p>
                      <a:pPr algn="just">
                        <a:spcAft>
                          <a:spcPts val="0"/>
                        </a:spcAft>
                      </a:pPr>
                      <a:r>
                        <a:rPr lang="pt-BR" sz="2300" b="1" kern="1200" dirty="0">
                          <a:solidFill>
                            <a:schemeClr val="tx1"/>
                          </a:solidFill>
                          <a:effectLst/>
                          <a:latin typeface="Arial Narrow" panose="020B0606020202030204" pitchFamily="34" charset="0"/>
                          <a:ea typeface="+mn-ea"/>
                          <a:cs typeface="+mn-cs"/>
                        </a:rPr>
                        <a:t>Efemeridade: </a:t>
                      </a:r>
                      <a:r>
                        <a:rPr lang="pt-BR" sz="2300" b="0" kern="1200" dirty="0">
                          <a:solidFill>
                            <a:schemeClr val="tx1"/>
                          </a:solidFill>
                          <a:effectLst/>
                          <a:latin typeface="Arial Narrow" panose="020B0606020202030204" pitchFamily="34" charset="0"/>
                          <a:ea typeface="+mn-ea"/>
                          <a:cs typeface="+mn-cs"/>
                        </a:rPr>
                        <a:t>Embora alguns durem mais, a maioria possui vida curta, sendo adaptados constantemente para se manterem relevantes.</a:t>
                      </a:r>
                    </a:p>
                    <a:p>
                      <a:pPr algn="r">
                        <a:spcAft>
                          <a:spcPts val="0"/>
                        </a:spcAft>
                      </a:pPr>
                      <a:r>
                        <a:rPr lang="pt-BR" sz="1300" b="0" kern="1200" dirty="0">
                          <a:solidFill>
                            <a:schemeClr val="tx1"/>
                          </a:solidFill>
                          <a:effectLst/>
                          <a:latin typeface="Arial Narrow" panose="020B0606020202030204" pitchFamily="34" charset="0"/>
                          <a:ea typeface="+mn-ea"/>
                          <a:cs typeface="+mn-cs"/>
                        </a:rPr>
                        <a:t>Disponível em: https://brasilescola.uol.com.br/curiosidades/memes.htm. Acesso em: 4 maio 2026. Adaptado.</a:t>
                      </a: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7300991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086644934"/>
              </p:ext>
            </p:extLst>
          </p:nvPr>
        </p:nvGraphicFramePr>
        <p:xfrm>
          <a:off x="372036" y="1434622"/>
          <a:ext cx="11501717" cy="18440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just"/>
                      <a:r>
                        <a:rPr lang="pt-BR" sz="2300" b="0" kern="1200" dirty="0">
                          <a:solidFill>
                            <a:schemeClr val="tx1"/>
                          </a:solidFill>
                          <a:effectLst/>
                          <a:latin typeface="Arial Narrow" panose="020B0606020202030204" pitchFamily="34" charset="0"/>
                          <a:ea typeface="+mn-ea"/>
                          <a:cs typeface="+mn-cs"/>
                        </a:rPr>
                        <a:t>Os memes são parte da linguagem da internet e das redes sociais. Atualmente, é quase impossível um usuário da internet com contas ativas no Instagram, Twitter e TikTok não se deparar com algum meme viral. Entre a população mais jovem, esse fenômeno virtual é ainda mais intenso. Muitos dos memes são ainda mais difundidos entre adolescentes, principalmente aqueles de redes sociais mais focadas em imagens, como é o caso do Instagram e do TikTok.</a:t>
                      </a:r>
                      <a:endParaRPr lang="pt-BR" sz="2300" b="0" i="0" kern="1200" dirty="0">
                        <a:solidFill>
                          <a:schemeClr val="tx1"/>
                        </a:solidFill>
                        <a:effectLst/>
                        <a:latin typeface="Arial Narrow" panose="020B0606020202030204" pitchFamily="34" charset="0"/>
                        <a:ea typeface="+mn-ea"/>
                        <a:cs typeface="+mn-cs"/>
                      </a:endParaRP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B6ED2DD4-47DA-4D84-8306-9587DA1732DB}"/>
              </a:ext>
            </a:extLst>
          </p:cNvPr>
          <p:cNvPicPr>
            <a:picLocks noChangeAspect="1"/>
          </p:cNvPicPr>
          <p:nvPr/>
        </p:nvPicPr>
        <p:blipFill rotWithShape="1">
          <a:blip r:embed="rId3">
            <a:extLst>
              <a:ext uri="{28A0092B-C50C-407E-A947-70E740481C1C}">
                <a14:useLocalDpi xmlns:a14="http://schemas.microsoft.com/office/drawing/2010/main" val="0"/>
              </a:ext>
            </a:extLst>
          </a:blip>
          <a:srcRect l="3046" t="9936" b="9530"/>
          <a:stretch>
            <a:fillRect/>
          </a:stretch>
        </p:blipFill>
        <p:spPr bwMode="auto">
          <a:xfrm>
            <a:off x="372036" y="474487"/>
            <a:ext cx="2658035" cy="1082478"/>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68496BC7-50D6-4E83-C03D-91C4F702EF35}"/>
              </a:ext>
            </a:extLst>
          </p:cNvPr>
          <p:cNvSpPr txBox="1"/>
          <p:nvPr/>
        </p:nvSpPr>
        <p:spPr>
          <a:xfrm>
            <a:off x="372037" y="3795881"/>
            <a:ext cx="11501716" cy="1627497"/>
          </a:xfrm>
          <a:prstGeom prst="rect">
            <a:avLst/>
          </a:prstGeom>
          <a:solidFill>
            <a:schemeClr val="accent6">
              <a:lumMod val="20000"/>
              <a:lumOff val="80000"/>
            </a:schemeClr>
          </a:solidFill>
        </p:spPr>
        <p:txBody>
          <a:bodyPr wrap="square">
            <a:spAutoFit/>
          </a:bodyPr>
          <a:lstStyle/>
          <a:p>
            <a:pPr indent="538163" algn="just">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vamos conversar sobre o gênero textual Meme, que é um gênero que circula em ambientes virtuais (redes sociais, blogs, WhatsApp etc.) e é constituído por representações verbais, visuais ou verbo-visuais. Uma das suas características mais marcantes é a ironia e o humor, que é provocado por meio de imagens, fatos e frases com o objetivo de divertir o leitor.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423141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CE65C353-B9CE-DBBB-84F8-70DE01C4A32C}"/>
              </a:ext>
            </a:extLst>
          </p:cNvPr>
          <p:cNvGraphicFramePr>
            <a:graphicFrameLocks noGrp="1"/>
          </p:cNvGraphicFramePr>
          <p:nvPr>
            <p:extLst>
              <p:ext uri="{D42A27DB-BD31-4B8C-83A1-F6EECF244321}">
                <p14:modId xmlns:p14="http://schemas.microsoft.com/office/powerpoint/2010/main" val="3926305678"/>
              </p:ext>
            </p:extLst>
          </p:nvPr>
        </p:nvGraphicFramePr>
        <p:xfrm>
          <a:off x="345141" y="2060089"/>
          <a:ext cx="11501717" cy="239268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Origem da palavra “meme”  </a:t>
                      </a:r>
                    </a:p>
                    <a:p>
                      <a:pPr marL="0" indent="538163" algn="just"/>
                      <a:r>
                        <a:rPr lang="pt-BR" sz="2300" b="0" kern="1200" dirty="0">
                          <a:solidFill>
                            <a:schemeClr val="tx1"/>
                          </a:solidFill>
                          <a:effectLst/>
                          <a:latin typeface="Arial Narrow" panose="020B0606020202030204" pitchFamily="34" charset="0"/>
                          <a:ea typeface="+mn-ea"/>
                          <a:cs typeface="+mn-cs"/>
                        </a:rPr>
                        <a:t>Apesar de ter sua ascensão nos últimos 10 anos, a origem da palavra meme é da década de 1970. O termo foi criado pelo biólogo evolucionista Richard Dawkins, em 1976. A palavra foi citada no livro "O Gene Egoísta", no qual, segundo o autor, representava uma nova forma de gene do cérebro que poderia se propagar por réplicas para sobreviver. A ideia do autor era relacionada aos processos de replicação e evolução cultural de ideias, propondo uma espécie de evolucionismo cultural. </a:t>
                      </a:r>
                    </a:p>
                    <a:p>
                      <a:pPr algn="r"/>
                      <a:r>
                        <a:rPr lang="pt-BR" sz="1300" b="0" kern="1200" dirty="0">
                          <a:solidFill>
                            <a:schemeClr val="tx1"/>
                          </a:solidFill>
                          <a:effectLst/>
                          <a:latin typeface="Arial Narrow" panose="020B0606020202030204" pitchFamily="34" charset="0"/>
                          <a:ea typeface="+mn-ea"/>
                          <a:cs typeface="+mn-cs"/>
                        </a:rPr>
                        <a:t>Disponível em: https://brasilescola.uol.com.br/curiosidades/</a:t>
                      </a:r>
                      <a:r>
                        <a:rPr lang="pt-BR" sz="1300" b="0" kern="1200" dirty="0" err="1">
                          <a:solidFill>
                            <a:schemeClr val="tx1"/>
                          </a:solidFill>
                          <a:effectLst/>
                          <a:latin typeface="Arial Narrow" panose="020B0606020202030204" pitchFamily="34" charset="0"/>
                          <a:ea typeface="+mn-ea"/>
                          <a:cs typeface="+mn-cs"/>
                        </a:rPr>
                        <a:t>memes.htm#Origem+da+palavra</a:t>
                      </a:r>
                      <a:r>
                        <a:rPr lang="pt-BR" sz="1300" b="0" kern="1200" dirty="0">
                          <a:solidFill>
                            <a:schemeClr val="tx1"/>
                          </a:solidFill>
                          <a:effectLst/>
                          <a:latin typeface="Arial Narrow" panose="020B0606020202030204" pitchFamily="34" charset="0"/>
                          <a:ea typeface="+mn-ea"/>
                          <a:cs typeface="+mn-cs"/>
                        </a:rPr>
                        <a:t>+%E2%80%9Cmeme%E2%80%9D+. Acesso em: 4 maio 2026.</a:t>
                      </a:r>
                      <a:endParaRPr lang="pt-BR" sz="1300" b="0" i="0" kern="1200" dirty="0">
                        <a:solidFill>
                          <a:schemeClr val="tx1"/>
                        </a:solidFill>
                        <a:effectLst/>
                        <a:latin typeface="Arial Narrow" panose="020B0606020202030204" pitchFamily="34" charset="0"/>
                        <a:ea typeface="+mn-ea"/>
                        <a:cs typeface="+mn-cs"/>
                      </a:endParaRP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4" name="Imagem 3" descr="Interface gráfica do usuário, Texto, Aplicativo&#10;&#10;O conteúdo gerado por IA pode estar incorreto.">
            <a:extLst>
              <a:ext uri="{FF2B5EF4-FFF2-40B4-BE49-F238E27FC236}">
                <a16:creationId xmlns:a16="http://schemas.microsoft.com/office/drawing/2014/main" id="{6EA2245A-148F-917E-4107-898C3F8683CF}"/>
              </a:ext>
            </a:extLst>
          </p:cNvPr>
          <p:cNvPicPr>
            <a:picLocks noChangeAspect="1"/>
          </p:cNvPicPr>
          <p:nvPr/>
        </p:nvPicPr>
        <p:blipFill rotWithShape="1">
          <a:blip r:embed="rId2">
            <a:extLst>
              <a:ext uri="{28A0092B-C50C-407E-A947-70E740481C1C}">
                <a14:useLocalDpi xmlns:a14="http://schemas.microsoft.com/office/drawing/2010/main" val="0"/>
              </a:ext>
            </a:extLst>
          </a:blip>
          <a:srcRect t="9756" r="2349" b="9754"/>
          <a:stretch>
            <a:fillRect/>
          </a:stretch>
        </p:blipFill>
        <p:spPr bwMode="auto">
          <a:xfrm>
            <a:off x="345141" y="1187378"/>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511468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CD47A9E0-46EC-0A15-7161-D366A579C076}"/>
              </a:ext>
            </a:extLst>
          </p:cNvPr>
          <p:cNvSpPr txBox="1"/>
          <p:nvPr/>
        </p:nvSpPr>
        <p:spPr>
          <a:xfrm>
            <a:off x="322729" y="856642"/>
            <a:ext cx="11591365" cy="1077218"/>
          </a:xfrm>
          <a:prstGeom prst="rect">
            <a:avLst/>
          </a:prstGeom>
          <a:noFill/>
        </p:spPr>
        <p:txBody>
          <a:bodyPr wrap="square">
            <a:spAutoFit/>
          </a:bodyPr>
          <a:lstStyle/>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A6F8E3F4-E1D9-B61F-BB03-60626E486E1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55459" y="1858494"/>
            <a:ext cx="3214322" cy="4215034"/>
          </a:xfrm>
          <a:prstGeom prst="rect">
            <a:avLst/>
          </a:prstGeom>
          <a:noFill/>
        </p:spPr>
      </p:pic>
      <p:sp>
        <p:nvSpPr>
          <p:cNvPr id="7" name="CaixaDeTexto 6">
            <a:extLst>
              <a:ext uri="{FF2B5EF4-FFF2-40B4-BE49-F238E27FC236}">
                <a16:creationId xmlns:a16="http://schemas.microsoft.com/office/drawing/2014/main" id="{CAD87893-0533-AE83-E9FB-B667C0027B69}"/>
              </a:ext>
            </a:extLst>
          </p:cNvPr>
          <p:cNvSpPr txBox="1"/>
          <p:nvPr/>
        </p:nvSpPr>
        <p:spPr>
          <a:xfrm>
            <a:off x="322729" y="6077781"/>
            <a:ext cx="11591364" cy="292388"/>
          </a:xfrm>
          <a:prstGeom prst="rect">
            <a:avLst/>
          </a:prstGeom>
          <a:noFill/>
        </p:spPr>
        <p:txBody>
          <a:bodyPr wrap="square">
            <a:spAutoFit/>
          </a:bodyPr>
          <a:lstStyle/>
          <a:p>
            <a:pPr algn="ct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https://www.whatstube.com.br/</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wp-content</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/uploads/2016/09/meu-sinal-de-socorro.png</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Acesso em: 5 maio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78438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B7A2D995-2906-8770-4CDA-31B5DA7A92EE}"/>
              </a:ext>
            </a:extLst>
          </p:cNvPr>
          <p:cNvSpPr txBox="1"/>
          <p:nvPr/>
        </p:nvSpPr>
        <p:spPr>
          <a:xfrm>
            <a:off x="295835" y="828071"/>
            <a:ext cx="11600330" cy="2913042"/>
          </a:xfrm>
          <a:prstGeom prst="rect">
            <a:avLst/>
          </a:prstGeom>
          <a:solidFill>
            <a:schemeClr val="accent6">
              <a:lumMod val="20000"/>
              <a:lumOff val="80000"/>
            </a:schemeClr>
          </a:solidFill>
        </p:spPr>
        <p:txBody>
          <a:bodyPr wrap="square">
            <a:spAutoFit/>
          </a:bodyPr>
          <a:lstStyle/>
          <a:p>
            <a:pPr indent="538163"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esse meme se constrói em cima de uma situação exagerada: a pessoa considera tão impossível comer salada por livre e espontânea vontade que, se isso acontecer, só pode ser um pedido de socorro disfarçado. O tema/assunto são os hábitos alimentares e o desgosto por vegetais. O recurso humorístico utilizado é o uso da hipérbole (exagero) ao associar um hábito saudável a um sequestro. A imagem de fundo utiliza a famosa expressão sarcástica e desconfiada da garotinha Chloe, um clássico das redes sociais para demonstrar estranhamento.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02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93384F72-6F82-5A06-9B7C-478306300E49}"/>
              </a:ext>
            </a:extLst>
          </p:cNvPr>
          <p:cNvSpPr txBox="1"/>
          <p:nvPr/>
        </p:nvSpPr>
        <p:spPr>
          <a:xfrm>
            <a:off x="295835" y="858344"/>
            <a:ext cx="11600330" cy="5755422"/>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meme é um gênero textual digital e multimodal ( utiliza a combinação de imagens, vídeos,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GIFs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 textos). É caracterizado por textos curtos, alta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viralidade</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(modificado e compartilhado em massa rapidamente), e forte apelo humorístico ou crítico. Ele combina linguagem verbal e não verbal para satirizar situações cotidianas e é amplamente replicado e adaptado pelos usuários nas redes sociais. Assim, responda.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Que situação cotidiana esse meme apresenta?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Esse meme apresenta a aversão ou o hábito de não consumir vegetais.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Ele brinca com a ideia de que, por ser algo tão fora da rotina ou desagradável para a pessoa, a única explicação lógica para ela estar comendo uma salada seria uma situação extrema de perigo.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Quais pontos esse meme ironiza?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 aversão alimentar ou o contraste entre a dieta normal da pessoa e uma refeição saudável.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O humor de identificação porque muitas pessoas compartilham dessa mesma resistência em comer folhas e legumes por vontade própria.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Um exagero cômico, pois há uma comparação dramática de sequestro e pedido de socorro apenas para expressar o desprazer com a comida.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821771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0263664-5649-D920-6136-8C8818350D4D}"/>
              </a:ext>
            </a:extLst>
          </p:cNvPr>
          <p:cNvSpPr txBox="1"/>
          <p:nvPr/>
        </p:nvSpPr>
        <p:spPr>
          <a:xfrm>
            <a:off x="300318" y="1018484"/>
            <a:ext cx="11591364" cy="4122026"/>
          </a:xfrm>
          <a:prstGeom prst="rect">
            <a:avLst/>
          </a:prstGeom>
          <a:noFill/>
        </p:spPr>
        <p:txBody>
          <a:bodyPr wrap="square">
            <a:spAutoFit/>
          </a:bodyPr>
          <a:lstStyle/>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Muitas pessoas, personagens de ficção e até criações digitais viram memes. Agora responda.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Quem é a personagem desse meme?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Há exagero na fala da personagem? Justifique com um trecho do meme.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que a personagem parece sentir em relação à salada?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meme utiliza duas linguagens para construir o humor: a verbal (o texto escrito) e a não verbal (a imagem da menina). O que a combinação do texto escrito como a expressão facial da garota expressa?</a:t>
            </a:r>
          </a:p>
        </p:txBody>
      </p:sp>
    </p:spTree>
    <p:extLst>
      <p:ext uri="{BB962C8B-B14F-4D97-AF65-F5344CB8AC3E}">
        <p14:creationId xmlns:p14="http://schemas.microsoft.com/office/powerpoint/2010/main" val="40615132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0263664-5649-D920-6136-8C8818350D4D}"/>
              </a:ext>
            </a:extLst>
          </p:cNvPr>
          <p:cNvSpPr txBox="1"/>
          <p:nvPr/>
        </p:nvSpPr>
        <p:spPr>
          <a:xfrm>
            <a:off x="300318" y="928837"/>
            <a:ext cx="11591364" cy="4538102"/>
          </a:xfrm>
          <a:prstGeom prst="rect">
            <a:avLst/>
          </a:prstGeom>
          <a:noFill/>
        </p:spPr>
        <p:txBody>
          <a:bodyPr wrap="square">
            <a:spAutoFit/>
          </a:bodyPr>
          <a:lstStyle/>
          <a:p>
            <a:pPr algn="just">
              <a:lnSpc>
                <a:spcPct val="110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tema de um gênero textual é a ideia central, o assunto principal ou a mensagem que ele transmite. Ele representa o recorte específico do conteúdo que o autor deseja comunicar dentro de uma situação de comunicação, guiando o propósito e a função social do texto. Em um meme, o tema é o assunto central, a ideia ou a situação da vida real que está sendo abordada, satirizada ou criticada. Ele representa o "pano de fundo" da mensagem — como um comportamento social, um acontecimento político, uma fofoca recente ou um estereótipo. O tema/assunto desse meme é:</a:t>
            </a:r>
          </a:p>
          <a:p>
            <a:pPr algn="just">
              <a:lnSpc>
                <a:spcPct val="110000"/>
              </a:lnSpc>
            </a:pPr>
            <a:endParaRPr lang="pt-BR" sz="24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6.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Releia o meme e responda</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O que a personagem do meme compara?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Por que a aproximação dessas duas ideias gera humor?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63903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923682535"/>
              </p:ext>
            </p:extLst>
          </p:nvPr>
        </p:nvGraphicFramePr>
        <p:xfrm>
          <a:off x="372036" y="1434622"/>
          <a:ext cx="11501717" cy="18440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Inferência</a:t>
                      </a:r>
                    </a:p>
                    <a:p>
                      <a:pPr marL="0" indent="538163" algn="just"/>
                      <a:r>
                        <a:rPr lang="pt-BR" sz="2300" b="0" kern="1200" dirty="0">
                          <a:solidFill>
                            <a:schemeClr val="tx1"/>
                          </a:solidFill>
                          <a:effectLst/>
                          <a:latin typeface="Arial Narrow" panose="020B0606020202030204" pitchFamily="34" charset="0"/>
                          <a:ea typeface="+mn-ea"/>
                          <a:cs typeface="+mn-cs"/>
                        </a:rPr>
                        <a:t>Inferir informações é a capacidade de deduzir sentidos implícitos em um texto ou contexto, indo além do que está escrito explicitamente. Envolve ler as pistas que o autor coloca no texto e o conhecimento prévio que o leitor já tem para concluir informações subentendidas, sendo um processo de raciocínio lógico e interpretação, não de adivinhação.</a:t>
                      </a:r>
                      <a:endParaRPr lang="pt-BR" sz="2300" b="0" i="0" kern="1200" dirty="0">
                        <a:solidFill>
                          <a:schemeClr val="tx1"/>
                        </a:solidFill>
                        <a:effectLst/>
                        <a:latin typeface="Arial Narrow" panose="020B0606020202030204" pitchFamily="34" charset="0"/>
                        <a:ea typeface="+mn-ea"/>
                        <a:cs typeface="+mn-cs"/>
                      </a:endParaRPr>
                    </a:p>
                  </a:txBody>
                  <a:tcPr>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sp>
        <p:nvSpPr>
          <p:cNvPr id="6" name="CaixaDeTexto 5">
            <a:extLst>
              <a:ext uri="{FF2B5EF4-FFF2-40B4-BE49-F238E27FC236}">
                <a16:creationId xmlns:a16="http://schemas.microsoft.com/office/drawing/2014/main" id="{68496BC7-50D6-4E83-C03D-91C4F702EF35}"/>
              </a:ext>
            </a:extLst>
          </p:cNvPr>
          <p:cNvSpPr txBox="1"/>
          <p:nvPr/>
        </p:nvSpPr>
        <p:spPr>
          <a:xfrm>
            <a:off x="372037" y="3579339"/>
            <a:ext cx="11501716" cy="1862048"/>
          </a:xfrm>
          <a:prstGeom prst="rect">
            <a:avLst/>
          </a:prstGeom>
          <a:solidFill>
            <a:schemeClr val="accent4">
              <a:lumMod val="20000"/>
              <a:lumOff val="80000"/>
            </a:schemeClr>
          </a:solidFill>
          <a:ln w="38100">
            <a:solidFill>
              <a:schemeClr val="accent4">
                <a:lumMod val="60000"/>
                <a:lumOff val="40000"/>
              </a:schemeClr>
            </a:solidFill>
          </a:ln>
        </p:spPr>
        <p:txBody>
          <a:bodyPr wrap="square">
            <a:spAutoFit/>
          </a:bodyPr>
          <a:lstStyle/>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Denotação e Conotação em Memes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Os memes costumam explorar tanto a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denotação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quanto a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conotação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para produzir humor, ironia, crítica ou reflexão.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Denotação: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É o</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uso da palavra em seu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sentido literal</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ou seja, real.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b="1" dirty="0">
                <a:effectLst/>
                <a:latin typeface="Arial Narrow" panose="020B0606020202030204" pitchFamily="34" charset="0"/>
                <a:ea typeface="Calibri" panose="020F0502020204030204" pitchFamily="34" charset="0"/>
                <a:cs typeface="Times New Roman" panose="02020603050405020304" pitchFamily="18" charset="0"/>
              </a:rPr>
              <a:t>Conotação:</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É o uso da palavra em </a:t>
            </a:r>
            <a:r>
              <a:rPr lang="pt-BR" sz="2300" b="1" dirty="0">
                <a:effectLst/>
                <a:latin typeface="Arial Narrow" panose="020B0606020202030204" pitchFamily="34" charset="0"/>
                <a:ea typeface="Calibri" panose="020F0502020204030204" pitchFamily="34" charset="0"/>
                <a:cs typeface="Times New Roman" panose="02020603050405020304" pitchFamily="18" charset="0"/>
              </a:rPr>
              <a:t>sentido figurado</a:t>
            </a:r>
            <a:r>
              <a:rPr lang="pt-BR" sz="2300" dirty="0">
                <a:effectLst/>
                <a:latin typeface="Arial Narrow" panose="020B0606020202030204" pitchFamily="34" charset="0"/>
                <a:ea typeface="Calibri" panose="020F0502020204030204" pitchFamily="34" charset="0"/>
                <a:cs typeface="Times New Roman" panose="02020603050405020304" pitchFamily="18" charset="0"/>
              </a:rPr>
              <a:t>, atribuindo novos significados às expressões.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m 1" descr="Interface gráfica do usuário, Texto, Aplicativo&#10;&#10;O conteúdo gerado por IA pode estar incorreto.">
            <a:extLst>
              <a:ext uri="{FF2B5EF4-FFF2-40B4-BE49-F238E27FC236}">
                <a16:creationId xmlns:a16="http://schemas.microsoft.com/office/drawing/2014/main" id="{641A01F4-C741-801E-E1CE-5BAA978D3E3D}"/>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72036" y="452743"/>
            <a:ext cx="2799611" cy="11235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320860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3DDFFAA-FA81-DFE3-4A21-298F95B81423}"/>
              </a:ext>
            </a:extLst>
          </p:cNvPr>
          <p:cNvSpPr txBox="1"/>
          <p:nvPr/>
        </p:nvSpPr>
        <p:spPr>
          <a:xfrm>
            <a:off x="304800" y="846940"/>
            <a:ext cx="11627224" cy="4742324"/>
          </a:xfrm>
          <a:prstGeom prst="rect">
            <a:avLst/>
          </a:prstGeom>
          <a:noFill/>
        </p:spPr>
        <p:txBody>
          <a:bodyPr wrap="square">
            <a:spAutoFit/>
          </a:bodyPr>
          <a:lstStyle/>
          <a:p>
            <a:pPr algn="just">
              <a:lnSpc>
                <a:spcPct val="110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7.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inferência no meme ocorre quando você lê os elementos visuais e o texto para preencher as "lacunas" da piada, conectando o conteúdo a conhecimentos prévios. A graça surge no exato momento em que o cérebro cruza as pistas dadas com o contexto cultural para deduzir a mensagem oculta. Infere-se que a personagem do meme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está em perigo real.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gosta de comer vegetais.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tem forte rejeição à salada.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prefere alimentos saudáveis.</a:t>
            </a:r>
          </a:p>
          <a:p>
            <a:pPr>
              <a:lnSpc>
                <a:spcPct val="110000"/>
              </a:lnSpc>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Uma das características dos memes é a capacidade de ser transformado, permitindo que qualquer um crie novas versões e compartilhe suas próprias ideias de maneira rápida e criativa. Reescreva o meme mantendo a estrutura “Se um dia você me vir..., saiba que...” criando um novo efeito de humor.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689424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5556D3D-A1A6-0210-F74C-63E95159A2B7}"/>
              </a:ext>
            </a:extLst>
          </p:cNvPr>
          <p:cNvSpPr txBox="1"/>
          <p:nvPr/>
        </p:nvSpPr>
        <p:spPr>
          <a:xfrm>
            <a:off x="313765" y="857631"/>
            <a:ext cx="11546541" cy="5131661"/>
          </a:xfrm>
          <a:prstGeom prst="rect">
            <a:avLst/>
          </a:prstGeom>
          <a:noFill/>
        </p:spPr>
        <p:txBody>
          <a:bodyPr wrap="square">
            <a:spAutoFit/>
          </a:bodyPr>
          <a:lstStyle/>
          <a:p>
            <a:pPr algn="just">
              <a:lnSpc>
                <a:spcPct val="110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9.</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Os memes frequentemente utilizam expressões populares e figuradas (conotação) para provocar humor ou crítica. A conotação ajuda a tornar a mensagem mais expressiva e aproxima o meme da linguagem cotidiana. Agora,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Pesquise o significado da palavra “sinal”.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No meme, a palavra “sinal” foi usada, predominantemente, em sentido denotativo (literal) ou conotativo (figurado)?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Qual o significado da palavra “sinal” no meme?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aviso de que está satisfeita.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gesto de cumprimento.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meio de pedir ajuda.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pedido de comida.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632080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C1BD4C0-ADB5-5BEF-06EF-BA8707A8DCD1}"/>
              </a:ext>
            </a:extLst>
          </p:cNvPr>
          <p:cNvSpPr txBox="1"/>
          <p:nvPr/>
        </p:nvSpPr>
        <p:spPr>
          <a:xfrm>
            <a:off x="331693" y="843938"/>
            <a:ext cx="11573435" cy="3574312"/>
          </a:xfrm>
          <a:prstGeom prst="rect">
            <a:avLst/>
          </a:prstGeom>
          <a:noFill/>
        </p:spPr>
        <p:txBody>
          <a:bodyPr wrap="square">
            <a:spAutoFit/>
          </a:bodyPr>
          <a:lstStyle/>
          <a:p>
            <a:pPr algn="just">
              <a:lnSpc>
                <a:spcPct val="110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10.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finalidade/objetivo de um gênero textual é a sua função social e comunicativa. Ela define para que o texto foi criado e qual efeito prático ele deseja causar no leitor ou ouvinte, como informar, instruir, persuadir ou entreter. Assim,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Qual é o objetivo principal do gênero textual meme?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 finalidade desse meme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é informar sobre os benefícios de uma alimentação saudável, como saladas do restaurante.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é gerar humor por meio da identificação com o leitor, criticando o desinteresse comum por alimentos saudáveis (como saladas).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65188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698719"/>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121220"/>
            <a:ext cx="5508000" cy="1166320"/>
          </a:xfrm>
          <a:prstGeom prst="rect">
            <a:avLst/>
          </a:prstGeom>
          <a:noFill/>
          <a:ln>
            <a:noFill/>
          </a:ln>
        </p:spPr>
      </p:pic>
      <p:sp>
        <p:nvSpPr>
          <p:cNvPr id="5" name="CaixaDeTexto 4">
            <a:extLst>
              <a:ext uri="{FF2B5EF4-FFF2-40B4-BE49-F238E27FC236}">
                <a16:creationId xmlns:a16="http://schemas.microsoft.com/office/drawing/2014/main" id="{EE49942D-D13A-A9F0-AB8B-2007123B964B}"/>
              </a:ext>
            </a:extLst>
          </p:cNvPr>
          <p:cNvSpPr txBox="1"/>
          <p:nvPr/>
        </p:nvSpPr>
        <p:spPr>
          <a:xfrm>
            <a:off x="351870" y="2818084"/>
            <a:ext cx="11490506" cy="1694246"/>
          </a:xfrm>
          <a:prstGeom prst="rect">
            <a:avLst/>
          </a:prstGeom>
          <a:solidFill>
            <a:schemeClr val="accent6">
              <a:lumMod val="20000"/>
              <a:lumOff val="80000"/>
            </a:schemeClr>
          </a:solidFill>
        </p:spPr>
        <p:txBody>
          <a:bodyPr wrap="square">
            <a:spAutoFit/>
          </a:bodyPr>
          <a:lstStyle/>
          <a:p>
            <a:pPr indent="538163" algn="just">
              <a:lnSpc>
                <a:spcPct val="110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Caro(a) estudante, você já percebeu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como em histórias, poemas, objetos e animais, às vezes, apresentam características humanas? Quando dizemos que “a chuva cantava no telhado”, estamos usando personificação. É uma forma de atribuir sentimentos e ações humanas a seres inanimados (sem vida) e irracionais (animais).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34263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584674403"/>
              </p:ext>
            </p:extLst>
          </p:nvPr>
        </p:nvGraphicFramePr>
        <p:xfrm>
          <a:off x="358591" y="1262368"/>
          <a:ext cx="11501717" cy="414528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Personificação/Prosopopeia</a:t>
                      </a:r>
                    </a:p>
                    <a:p>
                      <a:pPr marL="0" indent="538163" algn="just"/>
                      <a:r>
                        <a:rPr lang="pt-BR" sz="2300" b="0" kern="1200" dirty="0">
                          <a:solidFill>
                            <a:schemeClr val="tx1"/>
                          </a:solidFill>
                          <a:effectLst/>
                          <a:latin typeface="Arial Narrow" panose="020B0606020202030204" pitchFamily="34" charset="0"/>
                          <a:ea typeface="+mn-ea"/>
                          <a:cs typeface="+mn-cs"/>
                        </a:rPr>
                        <a:t>A</a:t>
                      </a:r>
                      <a:r>
                        <a:rPr lang="pt-BR" sz="2300" b="1" kern="1200" dirty="0">
                          <a:solidFill>
                            <a:schemeClr val="tx1"/>
                          </a:solidFill>
                          <a:effectLst/>
                          <a:latin typeface="Arial Narrow" panose="020B0606020202030204" pitchFamily="34" charset="0"/>
                          <a:ea typeface="+mn-ea"/>
                          <a:cs typeface="+mn-cs"/>
                        </a:rPr>
                        <a:t> personificação, </a:t>
                      </a:r>
                      <a:r>
                        <a:rPr lang="pt-BR" sz="2300" b="0" kern="1200" dirty="0">
                          <a:solidFill>
                            <a:schemeClr val="tx1"/>
                          </a:solidFill>
                          <a:effectLst/>
                          <a:latin typeface="Arial Narrow" panose="020B0606020202030204" pitchFamily="34" charset="0"/>
                          <a:ea typeface="+mn-ea"/>
                          <a:cs typeface="+mn-cs"/>
                        </a:rPr>
                        <a:t>também conhecida como </a:t>
                      </a:r>
                      <a:r>
                        <a:rPr lang="pt-BR" sz="2300" b="1" kern="1200" dirty="0">
                          <a:solidFill>
                            <a:schemeClr val="tx1"/>
                          </a:solidFill>
                          <a:effectLst/>
                          <a:latin typeface="Arial Narrow" panose="020B0606020202030204" pitchFamily="34" charset="0"/>
                          <a:ea typeface="+mn-ea"/>
                          <a:cs typeface="+mn-cs"/>
                        </a:rPr>
                        <a:t>prosopopeia, </a:t>
                      </a:r>
                      <a:r>
                        <a:rPr lang="pt-BR" sz="2300" b="0" kern="1200" dirty="0">
                          <a:solidFill>
                            <a:schemeClr val="tx1"/>
                          </a:solidFill>
                          <a:effectLst/>
                          <a:latin typeface="Arial Narrow" panose="020B0606020202030204" pitchFamily="34" charset="0"/>
                          <a:ea typeface="+mn-ea"/>
                          <a:cs typeface="+mn-cs"/>
                        </a:rPr>
                        <a:t>é usada quando se humaniza (personifica) objetos inanimados ou animais não pertencentes à espécie humana, atribuindo-lhes características e ações tipicamente humanas. Essa figura de linguagem é muito utilizada na ficção, como em textos literários, letras de música e na publicidade, por permitir um efeito lírico ou cômico em sua composição. Desenhos animados e quadrinhos utilizam, frequentemente, essa figura de linguagem com personagens personificadas. </a:t>
                      </a:r>
                    </a:p>
                    <a:p>
                      <a:pPr algn="just"/>
                      <a:r>
                        <a:rPr lang="pt-BR" sz="2300" b="1" kern="1200" dirty="0">
                          <a:solidFill>
                            <a:schemeClr val="tx1"/>
                          </a:solidFill>
                          <a:effectLst/>
                          <a:latin typeface="Arial Narrow" panose="020B0606020202030204" pitchFamily="34" charset="0"/>
                          <a:ea typeface="+mn-ea"/>
                          <a:cs typeface="+mn-cs"/>
                        </a:rPr>
                        <a:t>Exemplo: </a:t>
                      </a:r>
                    </a:p>
                    <a:p>
                      <a:pPr marL="0" indent="538163" algn="just"/>
                      <a:r>
                        <a:rPr lang="pt-BR" sz="2300" b="0" kern="1200" dirty="0">
                          <a:solidFill>
                            <a:schemeClr val="tx1"/>
                          </a:solidFill>
                          <a:effectLst/>
                          <a:latin typeface="Arial Narrow" panose="020B0606020202030204" pitchFamily="34" charset="0"/>
                          <a:ea typeface="+mn-ea"/>
                          <a:cs typeface="+mn-cs"/>
                        </a:rPr>
                        <a:t>A saga da animação “Toy </a:t>
                      </a:r>
                      <a:r>
                        <a:rPr lang="pt-BR" sz="2300" b="0" kern="1200" dirty="0" err="1">
                          <a:solidFill>
                            <a:schemeClr val="tx1"/>
                          </a:solidFill>
                          <a:effectLst/>
                          <a:latin typeface="Arial Narrow" panose="020B0606020202030204" pitchFamily="34" charset="0"/>
                          <a:ea typeface="+mn-ea"/>
                          <a:cs typeface="+mn-cs"/>
                        </a:rPr>
                        <a:t>Story</a:t>
                      </a:r>
                      <a:r>
                        <a:rPr lang="pt-BR" sz="2300" b="0" kern="1200" dirty="0">
                          <a:solidFill>
                            <a:schemeClr val="tx1"/>
                          </a:solidFill>
                          <a:effectLst/>
                          <a:latin typeface="Arial Narrow" panose="020B0606020202030204" pitchFamily="34" charset="0"/>
                          <a:ea typeface="+mn-ea"/>
                          <a:cs typeface="+mn-cs"/>
                        </a:rPr>
                        <a:t>” conta uma história totalmente baseada na personificação, pois seus protagonistas são brinquedos (portanto, objetos inanimados) que têm atributos humanos, como a racionalidade e a capacidade de ter e expressar sentimentos. </a:t>
                      </a:r>
                    </a:p>
                    <a:p>
                      <a:pPr algn="r"/>
                      <a:r>
                        <a:rPr lang="pt-BR" sz="1300" b="0" kern="1200" dirty="0">
                          <a:solidFill>
                            <a:schemeClr val="tx1"/>
                          </a:solidFill>
                          <a:effectLst/>
                          <a:latin typeface="Arial Narrow" panose="020B0606020202030204" pitchFamily="34" charset="0"/>
                          <a:ea typeface="+mn-ea"/>
                          <a:cs typeface="+mn-cs"/>
                        </a:rPr>
                        <a:t>Disponível em: https://brasilescola.uol.com.br/gramatica/personificacao-prosopopeia.htm. Acesso em: 11 maio 2026.</a:t>
                      </a:r>
                    </a:p>
                  </a:txBody>
                  <a:tcPr>
                    <a:lnL w="28575" cap="flat" cmpd="sng" algn="ctr">
                      <a:solidFill>
                        <a:srgbClr val="92D050"/>
                      </a:solidFill>
                      <a:prstDash val="solid"/>
                      <a:round/>
                      <a:headEnd type="none" w="med" len="med"/>
                      <a:tailEnd type="none" w="med" len="med"/>
                    </a:lnL>
                    <a:lnR w="28575" cap="flat" cmpd="sng" algn="ctr">
                      <a:solidFill>
                        <a:srgbClr val="92D050"/>
                      </a:solidFill>
                      <a:prstDash val="solid"/>
                      <a:round/>
                      <a:headEnd type="none" w="med" len="med"/>
                      <a:tailEnd type="none" w="med" len="med"/>
                    </a:lnR>
                    <a:lnT w="28575" cap="flat" cmpd="sng" algn="ctr">
                      <a:solidFill>
                        <a:srgbClr val="92D050"/>
                      </a:solidFill>
                      <a:prstDash val="solid"/>
                      <a:round/>
                      <a:headEnd type="none" w="med" len="med"/>
                      <a:tailEnd type="none" w="med" len="med"/>
                    </a:lnT>
                    <a:lnB w="28575" cap="flat" cmpd="sng" algn="ctr">
                      <a:solidFill>
                        <a:srgbClr val="92D05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403930"/>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235706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C596966E-434B-0B6C-E1EC-BADB31692971}"/>
              </a:ext>
            </a:extLst>
          </p:cNvPr>
          <p:cNvSpPr txBox="1"/>
          <p:nvPr/>
        </p:nvSpPr>
        <p:spPr>
          <a:xfrm>
            <a:off x="295835" y="802853"/>
            <a:ext cx="11600329" cy="1077218"/>
          </a:xfrm>
          <a:prstGeom prst="rect">
            <a:avLst/>
          </a:prstGeom>
          <a:noFill/>
        </p:spPr>
        <p:txBody>
          <a:bodyPr wrap="square">
            <a:spAutoFit/>
          </a:bodyPr>
          <a:lstStyle/>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FB39CFFA-2943-B137-B5F4-4367A1F17FE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45444" y="1871338"/>
            <a:ext cx="3301110" cy="4183809"/>
          </a:xfrm>
          <a:prstGeom prst="rect">
            <a:avLst/>
          </a:prstGeom>
          <a:noFill/>
        </p:spPr>
      </p:pic>
      <p:sp>
        <p:nvSpPr>
          <p:cNvPr id="8" name="CaixaDeTexto 7">
            <a:extLst>
              <a:ext uri="{FF2B5EF4-FFF2-40B4-BE49-F238E27FC236}">
                <a16:creationId xmlns:a16="http://schemas.microsoft.com/office/drawing/2014/main" id="{9D5208FA-180F-3BB5-75F6-0F6EC2B2F511}"/>
              </a:ext>
            </a:extLst>
          </p:cNvPr>
          <p:cNvSpPr txBox="1"/>
          <p:nvPr/>
        </p:nvSpPr>
        <p:spPr>
          <a:xfrm>
            <a:off x="295835" y="6188785"/>
            <a:ext cx="11600329" cy="295402"/>
          </a:xfrm>
          <a:prstGeom prst="rect">
            <a:avLst/>
          </a:prstGeom>
          <a:noFill/>
        </p:spPr>
        <p:txBody>
          <a:bodyPr wrap="square">
            <a:spAutoFit/>
          </a:bodyPr>
          <a:lstStyle/>
          <a:p>
            <a:pPr algn="ct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https://encrypted-tbn0.gstatic.com/</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images?q</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=tbn:ANd9GcRvOO193D5PmqRh4-pGKPebqXKm33eyRoKOIg&amp;s. Acesso em: 06.maio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722771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06AC02E-C1B5-5ED0-D3A8-8029C41ACEC7}"/>
              </a:ext>
            </a:extLst>
          </p:cNvPr>
          <p:cNvSpPr txBox="1"/>
          <p:nvPr/>
        </p:nvSpPr>
        <p:spPr>
          <a:xfrm>
            <a:off x="291353" y="857473"/>
            <a:ext cx="11609294" cy="4742324"/>
          </a:xfrm>
          <a:prstGeom prst="rect">
            <a:avLst/>
          </a:prstGeom>
          <a:noFill/>
        </p:spPr>
        <p:txBody>
          <a:bodyPr wrap="square">
            <a:spAutoFit/>
          </a:bodyPr>
          <a:lstStyle/>
          <a:p>
            <a:pPr algn="just">
              <a:lnSpc>
                <a:spcPct val="110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11.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meme utiliza a imagem de um gato com "olhos marejados" para ilustrar uma situação vivida por um ser humano. Com base nos seus conhecimentos sobre figuras de linguagem,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Qual é a figura de linguagem predominante na escolha da imagem do gato para representar o candidato da entrevista? Justifique.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Que sentimento humano a expressão do gato está comunicando no contexto do meme?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humor desse meme se constrói a partir de uma quebra de expectativa baseada na palavra "experiência".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O que o entrevistador esperava como resposta para a pergunta "Você tem experiência?"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Como a personificação do gato (a feição de choro) reforça a ironia da resposta dada pelo candidato?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351808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06AC02E-C1B5-5ED0-D3A8-8029C41ACEC7}"/>
              </a:ext>
            </a:extLst>
          </p:cNvPr>
          <p:cNvSpPr txBox="1"/>
          <p:nvPr/>
        </p:nvSpPr>
        <p:spPr>
          <a:xfrm>
            <a:off x="291353" y="857473"/>
            <a:ext cx="11609294" cy="2786147"/>
          </a:xfrm>
          <a:prstGeom prst="rect">
            <a:avLst/>
          </a:prstGeom>
          <a:noFill/>
        </p:spPr>
        <p:txBody>
          <a:bodyPr wrap="square">
            <a:spAutoFit/>
          </a:bodyPr>
          <a:lstStyle/>
          <a:p>
            <a:pPr algn="just">
              <a:lnSpc>
                <a:spcPct val="110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tema principal desse meme é a dificuldade e a frustração de conseguir inserção no mercado de trabalho. Quais afirmações justificam o tema desse meme? Marque-as. </a:t>
            </a:r>
          </a:p>
          <a:p>
            <a:pPr>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O número alto de tentativas (25 entrevistas) retrata a busca exaustiva por uma vaga. </a:t>
            </a:r>
          </a:p>
          <a:p>
            <a:pPr>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O texto ironiza o paradoxo do mercado, que exige bagagem profissional até para quem está tentando começar.</a:t>
            </a:r>
          </a:p>
          <a:p>
            <a:pPr>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 expressão de choro do gato (personificação) ilustra o cansaço psicológico e o desânimo causados pelas sucessivas rejeições.</a:t>
            </a:r>
          </a:p>
        </p:txBody>
      </p:sp>
    </p:spTree>
    <p:extLst>
      <p:ext uri="{BB962C8B-B14F-4D97-AF65-F5344CB8AC3E}">
        <p14:creationId xmlns:p14="http://schemas.microsoft.com/office/powerpoint/2010/main" val="12946262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C3CB705-3BE1-2B22-0BBE-0C64086C0A5E}"/>
              </a:ext>
            </a:extLst>
          </p:cNvPr>
          <p:cNvSpPr txBox="1"/>
          <p:nvPr/>
        </p:nvSpPr>
        <p:spPr>
          <a:xfrm>
            <a:off x="354106" y="881708"/>
            <a:ext cx="11483788" cy="1508105"/>
          </a:xfrm>
          <a:prstGeom prst="rect">
            <a:avLst/>
          </a:prstGeom>
          <a:solidFill>
            <a:schemeClr val="accent6">
              <a:lumMod val="20000"/>
              <a:lumOff val="80000"/>
            </a:schemeClr>
          </a:solidFill>
        </p:spPr>
        <p:txBody>
          <a:bodyPr wrap="square">
            <a:spAutoFit/>
          </a:bodyPr>
          <a:lstStyle/>
          <a:p>
            <a:pPr indent="538163"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os memes não servem apenas para fazer rir. Muitas vezes, eles são usados para mostrar problemas da sociedade de maneira engraçada e reflexiva. Chamamos isso de crítica social. Por meio do humor, os memes podem falar sobre desemprego, escola, desigualdade, preconceito, tecnologia, entre outros assuntos do cotidiano.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49261B78-9D67-01B7-4591-AC37F616542A}"/>
              </a:ext>
            </a:extLst>
          </p:cNvPr>
          <p:cNvSpPr txBox="1"/>
          <p:nvPr/>
        </p:nvSpPr>
        <p:spPr>
          <a:xfrm>
            <a:off x="354105" y="2642583"/>
            <a:ext cx="11483787" cy="3631763"/>
          </a:xfrm>
          <a:prstGeom prst="rect">
            <a:avLst/>
          </a:prstGeom>
          <a:noFill/>
        </p:spPr>
        <p:txBody>
          <a:bodyPr wrap="square">
            <a:spAutoFit/>
          </a:bodyPr>
          <a:lstStyle/>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14.</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Os memes são gêneros digitais que misturam elementos verbais e não-verbais para produzir humor e, frequentemente, veicular críticas sociais. A partir da leitura do meme, percebe-se que o humor é construído para retratar uma problemática do mundo do trabalho contemporâneo. A crítica social central presente nesse meme reside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na falta de qualificação técnica dos jovens que buscam o primeiro emprego.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no esgotamento mental do trabalhador (representado pelo choro contido do gato) diante de um mercado altamente excludente.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na</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resignação do trabalhador que prefere acumular entrevistas a aceitar cargos menores.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15.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que esse meme ironiza?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195133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21EAFD4-0EF8-D39C-0AEE-AB16C3C42709}"/>
              </a:ext>
            </a:extLst>
          </p:cNvPr>
          <p:cNvSpPr txBox="1"/>
          <p:nvPr/>
        </p:nvSpPr>
        <p:spPr>
          <a:xfrm>
            <a:off x="331694" y="823158"/>
            <a:ext cx="11528611" cy="1154162"/>
          </a:xfrm>
          <a:prstGeom prst="rect">
            <a:avLst/>
          </a:prstGeom>
          <a:noFill/>
        </p:spPr>
        <p:txBody>
          <a:bodyPr wrap="square">
            <a:spAutoFit/>
          </a:bodyPr>
          <a:lstStyle/>
          <a:p>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effectLst/>
                <a:highlight>
                  <a:srgbClr val="FFFF00"/>
                </a:highligh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34132F09-E3FB-75B8-D781-D8BAB7733D1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39152" y="1887668"/>
            <a:ext cx="4313693" cy="4209927"/>
          </a:xfrm>
          <a:prstGeom prst="rect">
            <a:avLst/>
          </a:prstGeom>
          <a:noFill/>
          <a:ln>
            <a:noFill/>
          </a:ln>
        </p:spPr>
      </p:pic>
      <p:sp>
        <p:nvSpPr>
          <p:cNvPr id="9" name="CaixaDeTexto 8">
            <a:extLst>
              <a:ext uri="{FF2B5EF4-FFF2-40B4-BE49-F238E27FC236}">
                <a16:creationId xmlns:a16="http://schemas.microsoft.com/office/drawing/2014/main" id="{A6BA4B30-F6D4-FA7C-41C9-D1BC3E6A7030}"/>
              </a:ext>
            </a:extLst>
          </p:cNvPr>
          <p:cNvSpPr txBox="1"/>
          <p:nvPr/>
        </p:nvSpPr>
        <p:spPr>
          <a:xfrm>
            <a:off x="331694" y="6097595"/>
            <a:ext cx="11528611" cy="295402"/>
          </a:xfrm>
          <a:prstGeom prst="rect">
            <a:avLst/>
          </a:prstGeom>
          <a:noFill/>
        </p:spPr>
        <p:txBody>
          <a:bodyPr wrap="square">
            <a:spAutoFit/>
          </a:bodyPr>
          <a:lstStyle/>
          <a:p>
            <a:pPr algn="ct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https//static.tudointeressante.com.br/uploads/2016/09/</a:t>
            </a:r>
            <a:r>
              <a:rPr lang="pt-BR" sz="13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gato.jpg.Acesso</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18.jun.2026.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13389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E2A85C7-0CE0-1639-42DA-CCE66ACB0771}"/>
              </a:ext>
            </a:extLst>
          </p:cNvPr>
          <p:cNvSpPr txBox="1"/>
          <p:nvPr/>
        </p:nvSpPr>
        <p:spPr>
          <a:xfrm>
            <a:off x="313765" y="850592"/>
            <a:ext cx="11573435" cy="5538824"/>
          </a:xfrm>
          <a:prstGeom prst="rect">
            <a:avLst/>
          </a:prstGeom>
          <a:noFill/>
        </p:spPr>
        <p:txBody>
          <a:bodyPr wrap="square">
            <a:spAutoFit/>
          </a:bodyPr>
          <a:lstStyle/>
          <a:p>
            <a:pPr algn="just">
              <a:lnSpc>
                <a:spcPct val="114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16</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Memes são imagens estáticas, textos, vídeos e até áudios que compartilham ideias, críticas ou apenas piadas. A partir da análise do meme acima, responda: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 expressão em primeira pessoa “</a:t>
            </a:r>
            <a:r>
              <a:rPr lang="pt-BR" sz="24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tô</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comendo” refere-se à fala de qual personagem na foto?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Que linguagens são usadas nesse meme?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17</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que veículos ou suportes de comunicação são comuns de encontrarmos esse tipo de texto?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18</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personificação/prosopopeia ocorre pela “atribuição de ações, qualidades ou sentimentos humanos a seres inanimados ou irracionais”.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Qual é a importância da personificação como recurso linguístico em um meme?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De que modo a personificação se constrói nesse meme?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84984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E2A85C7-0CE0-1639-42DA-CCE66ACB0771}"/>
              </a:ext>
            </a:extLst>
          </p:cNvPr>
          <p:cNvSpPr txBox="1"/>
          <p:nvPr/>
        </p:nvSpPr>
        <p:spPr>
          <a:xfrm>
            <a:off x="313765" y="850592"/>
            <a:ext cx="11573435" cy="1240853"/>
          </a:xfrm>
          <a:prstGeom prst="rect">
            <a:avLst/>
          </a:prstGeom>
          <a:noFill/>
        </p:spPr>
        <p:txBody>
          <a:bodyPr wrap="square">
            <a:spAutoFit/>
          </a:bodyPr>
          <a:lstStyle/>
          <a:p>
            <a:pPr algn="just">
              <a:lnSpc>
                <a:spcPct val="114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19</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Pela leitura do meme, o que é possível inferir sobre o comportamento dos seres humanos?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19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9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20</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Pelo fato do meme ser engraçado, ele tem por objetivo divertir ou levar o interlocutor à reflexão?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70114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7" y="776682"/>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9" y="1296953"/>
            <a:ext cx="5508000" cy="1175659"/>
          </a:xfrm>
          <a:prstGeom prst="rect">
            <a:avLst/>
          </a:prstGeom>
          <a:noFill/>
          <a:ln>
            <a:noFill/>
          </a:ln>
        </p:spPr>
      </p:pic>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0" name="CaixaDeTexto 9">
            <a:extLst>
              <a:ext uri="{FF2B5EF4-FFF2-40B4-BE49-F238E27FC236}">
                <a16:creationId xmlns:a16="http://schemas.microsoft.com/office/drawing/2014/main" id="{71AF4B91-886A-4433-A006-EF96CD65BCBA}"/>
              </a:ext>
            </a:extLst>
          </p:cNvPr>
          <p:cNvSpPr txBox="1"/>
          <p:nvPr/>
        </p:nvSpPr>
        <p:spPr>
          <a:xfrm>
            <a:off x="385909" y="2906577"/>
            <a:ext cx="11438538" cy="2100511"/>
          </a:xfrm>
          <a:prstGeom prst="rect">
            <a:avLst/>
          </a:prstGeom>
          <a:solidFill>
            <a:schemeClr val="accent6">
              <a:lumMod val="20000"/>
              <a:lumOff val="80000"/>
            </a:schemeClr>
          </a:solidFill>
        </p:spPr>
        <p:txBody>
          <a:bodyPr wrap="square">
            <a:spAutoFit/>
          </a:bodyPr>
          <a:lstStyle/>
          <a:p>
            <a:pPr indent="538163" algn="just">
              <a:lnSpc>
                <a:spcPct val="110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você já percebeu que muitos memes só fazem sentido porque lembram alguma situação, filme, notícia ou expressão que a gente já conhece? Isso acontece por causa da intertextualidade. O humor em memes baseados em referências, dá-se pela identificação imediata e pelo sentimento de inclusão ao compreender uma piada interna. E um dos pontos principais de como esse humor funciona é a necessidade de repertório.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81419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2094612820"/>
              </p:ext>
            </p:extLst>
          </p:nvPr>
        </p:nvGraphicFramePr>
        <p:xfrm>
          <a:off x="358591" y="1262368"/>
          <a:ext cx="11501717" cy="18440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A intertextualidade nos “Memes”</a:t>
                      </a:r>
                    </a:p>
                    <a:p>
                      <a:pPr marL="0" indent="538163" algn="just"/>
                      <a:r>
                        <a:rPr lang="pt-BR" sz="2300" b="0" kern="1200" dirty="0">
                          <a:solidFill>
                            <a:schemeClr val="tx1"/>
                          </a:solidFill>
                          <a:effectLst/>
                          <a:latin typeface="Arial Narrow" panose="020B0606020202030204" pitchFamily="34" charset="0"/>
                          <a:ea typeface="+mn-ea"/>
                          <a:cs typeface="+mn-cs"/>
                        </a:rPr>
                        <a:t>A intertextualidade é a ferramenta central para o funcionamento e a compreensão dos memes na cultura digital. Por definição, um meme raramente existe de forma isolada; ele nasce, sobrevive e se transforma ao cruzar referências de outros textos, imagens, músicas ou eventos históricos. Sem o diálogo com outras obras, o meme perde o contexto e, consequentemente, a sua graça.</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403930"/>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98987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FD71A5A-3740-2D68-076C-9B057D552D94}"/>
              </a:ext>
            </a:extLst>
          </p:cNvPr>
          <p:cNvSpPr txBox="1"/>
          <p:nvPr/>
        </p:nvSpPr>
        <p:spPr>
          <a:xfrm>
            <a:off x="336176" y="717176"/>
            <a:ext cx="11519647" cy="1077218"/>
          </a:xfrm>
          <a:prstGeom prst="rect">
            <a:avLst/>
          </a:prstGeom>
          <a:noFill/>
        </p:spPr>
        <p:txBody>
          <a:bodyPr wrap="square">
            <a:spAutoFit/>
          </a:bodyPr>
          <a:lstStyle/>
          <a:p>
            <a:pPr algn="just"/>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IV</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5A918CA2-BB1B-C217-5C12-6B4547E14B9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07800" y="1746695"/>
            <a:ext cx="4776398" cy="4664451"/>
          </a:xfrm>
          <a:prstGeom prst="rect">
            <a:avLst/>
          </a:prstGeom>
          <a:noFill/>
        </p:spPr>
      </p:pic>
      <p:sp>
        <p:nvSpPr>
          <p:cNvPr id="7" name="CaixaDeTexto 6">
            <a:extLst>
              <a:ext uri="{FF2B5EF4-FFF2-40B4-BE49-F238E27FC236}">
                <a16:creationId xmlns:a16="http://schemas.microsoft.com/office/drawing/2014/main" id="{BBECB8BA-6D74-8B76-8380-BF7A42760732}"/>
              </a:ext>
            </a:extLst>
          </p:cNvPr>
          <p:cNvSpPr txBox="1"/>
          <p:nvPr/>
        </p:nvSpPr>
        <p:spPr>
          <a:xfrm>
            <a:off x="336176" y="6363446"/>
            <a:ext cx="11519647" cy="292388"/>
          </a:xfrm>
          <a:prstGeom prst="rect">
            <a:avLst/>
          </a:prstGeom>
          <a:noFill/>
        </p:spPr>
        <p:txBody>
          <a:bodyPr wrap="square">
            <a:spAutoFit/>
          </a:bodyPr>
          <a:lstStyle/>
          <a:p>
            <a:pPr algn="ct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https://i.pinimg.com/originals/56/56/8d/56568dfd5cec28b406a6d20e629aacf3.png.Acesso</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13 maio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84466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8D63679-9780-B3CC-D5EE-5F70C252F9EA}"/>
              </a:ext>
            </a:extLst>
          </p:cNvPr>
          <p:cNvSpPr txBox="1"/>
          <p:nvPr/>
        </p:nvSpPr>
        <p:spPr>
          <a:xfrm>
            <a:off x="336176" y="956375"/>
            <a:ext cx="11519647" cy="4742324"/>
          </a:xfrm>
          <a:prstGeom prst="rect">
            <a:avLst/>
          </a:prstGeom>
          <a:noFill/>
        </p:spPr>
        <p:txBody>
          <a:bodyPr wrap="square">
            <a:spAutoFit/>
          </a:bodyPr>
          <a:lstStyle/>
          <a:p>
            <a:pPr algn="just">
              <a:lnSpc>
                <a:spcPct val="110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Os memes são conteúdos de humor que podem viralizar na internet. Este meme utiliza personagens da Marvel para traçar um paralelo humorístico com os estereótipos comuns encontrados em salas de aula ou ambientes escolares. É um clássico meme em formato de grade (quadro comparativo). Divide-se em 12 quadrantes, em que cada um associa a foto de um herói ou vilão a um rótulo comportamental. O título "TODA SALA TEM" gera conexão instantânea. Ele faz o leitor lembrar automaticamente de pessoas reais que se encaixam naquelas descrições. Assim, responda:</a:t>
            </a: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Qual é a finalidade desse meme?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Qual é o tema desse meme?</a:t>
            </a:r>
          </a:p>
          <a:p>
            <a:pPr algn="just">
              <a:lnSpc>
                <a:spcPct val="110000"/>
              </a:lnSpc>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22.</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meme aborda o tema por meio da intertextualidade, que é o cruzamento de dois temas secundários. Quais são esses dois temas secundários?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693619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8D63679-9780-B3CC-D5EE-5F70C252F9EA}"/>
              </a:ext>
            </a:extLst>
          </p:cNvPr>
          <p:cNvSpPr txBox="1"/>
          <p:nvPr/>
        </p:nvSpPr>
        <p:spPr>
          <a:xfrm>
            <a:off x="336176" y="956375"/>
            <a:ext cx="11519647" cy="5520999"/>
          </a:xfrm>
          <a:prstGeom prst="rect">
            <a:avLst/>
          </a:prstGeom>
          <a:noFill/>
        </p:spPr>
        <p:txBody>
          <a:bodyPr wrap="square">
            <a:spAutoFit/>
          </a:bodyPr>
          <a:lstStyle/>
          <a:p>
            <a:pPr algn="just">
              <a:lnSpc>
                <a:spcPct val="110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23.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efeito de humor é um recurso linguístico e narrativo que provoca o riso, a surpresa ou a comicidade por meio de uma quebra de expectativa. Ele ocorre quando o leitor ou ouvinte é levado a pensar que a história seguirá um caminho lógico e previsível, mas, de repente, depara-se com um elemento inesperado. Como ocorre o efeito de humor nesse meme? Justifique.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24.</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meme, quando o Thor deixa de ser o Deus do Trovão que salva o universo para virar apenas "o menino vaidoso da sala que se acha lindo" ocorre</a:t>
            </a:r>
          </a:p>
          <a:p>
            <a:pPr algn="just">
              <a:lnSpc>
                <a:spcPct val="110000"/>
              </a:lnSpc>
            </a:pPr>
            <a:r>
              <a:rPr lang="pt-BR" sz="23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    ) uma ironia.			(    ) uma crítica social.			(    ) o humor.</a:t>
            </a:r>
          </a:p>
          <a:p>
            <a:pPr algn="just">
              <a:lnSpc>
                <a:spcPct val="110000"/>
              </a:lnSpc>
            </a:pPr>
            <a:endParaRPr lang="pt-BR" sz="2300" kern="1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25.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que se pode inferir a partir do meme apresentado?</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Os estudantes retratados não convivem entre si.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Os estudantes possuem o mesmo comportamento.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As personagens de filmes podem representar estudantes.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As salas de aula apresentam diferentes perfis de estudantes.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50008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8D63679-9780-B3CC-D5EE-5F70C252F9EA}"/>
              </a:ext>
            </a:extLst>
          </p:cNvPr>
          <p:cNvSpPr txBox="1"/>
          <p:nvPr/>
        </p:nvSpPr>
        <p:spPr>
          <a:xfrm>
            <a:off x="336176" y="956375"/>
            <a:ext cx="11519647" cy="3715761"/>
          </a:xfrm>
          <a:prstGeom prst="rect">
            <a:avLst/>
          </a:prstGeom>
          <a:noFill/>
        </p:spPr>
        <p:txBody>
          <a:bodyPr wrap="square">
            <a:spAutoFit/>
          </a:bodyPr>
          <a:lstStyle/>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26.</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Pesquise o significado de estereótipo e responda. </a:t>
            </a: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que é um "estereótipo"? A partir da leitura do meme, defina esse conceito com suas palavras e explique por que a expressão "Toda sala tem" reforça essa ideia.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Os arquétipos (exemplos) clássicos da Marvel (MCU) se alinham de forma cômica com as figuras que encontramos em praticamente qualquer sala de aula. Quais são as personagens da Marvel que você conhece nesse meme? </a:t>
            </a: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Se você estivesse nessa grade da Marvel, com qual desses perfis você mais se identificaria?</a:t>
            </a:r>
          </a:p>
        </p:txBody>
      </p:sp>
    </p:spTree>
    <p:extLst>
      <p:ext uri="{BB962C8B-B14F-4D97-AF65-F5344CB8AC3E}">
        <p14:creationId xmlns:p14="http://schemas.microsoft.com/office/powerpoint/2010/main" val="24457720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611686"/>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349624" y="1107333"/>
            <a:ext cx="5075853" cy="1090988"/>
          </a:xfrm>
          <a:prstGeom prst="rect">
            <a:avLst/>
          </a:prstGeom>
          <a:noFill/>
          <a:ln>
            <a:noFill/>
          </a:ln>
        </p:spPr>
      </p:pic>
      <p:sp>
        <p:nvSpPr>
          <p:cNvPr id="5" name="CaixaDeTexto 4">
            <a:extLst>
              <a:ext uri="{FF2B5EF4-FFF2-40B4-BE49-F238E27FC236}">
                <a16:creationId xmlns:a16="http://schemas.microsoft.com/office/drawing/2014/main" id="{5C2B4FB8-159E-F639-256E-3715E02A1542}"/>
              </a:ext>
            </a:extLst>
          </p:cNvPr>
          <p:cNvSpPr txBox="1"/>
          <p:nvPr/>
        </p:nvSpPr>
        <p:spPr>
          <a:xfrm>
            <a:off x="349623" y="2198321"/>
            <a:ext cx="11492752" cy="800219"/>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Antes de ler os textos, vamos conversar?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Observe as imagens.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8672F898-3039-EF82-6130-0B249BC61F40}"/>
              </a:ext>
            </a:extLst>
          </p:cNvPr>
          <p:cNvGraphicFramePr>
            <a:graphicFrameLocks noGrp="1"/>
          </p:cNvGraphicFramePr>
          <p:nvPr>
            <p:extLst>
              <p:ext uri="{D42A27DB-BD31-4B8C-83A1-F6EECF244321}">
                <p14:modId xmlns:p14="http://schemas.microsoft.com/office/powerpoint/2010/main" val="2282140007"/>
              </p:ext>
            </p:extLst>
          </p:nvPr>
        </p:nvGraphicFramePr>
        <p:xfrm>
          <a:off x="349623" y="2949080"/>
          <a:ext cx="11619780" cy="441960"/>
        </p:xfrm>
        <a:graphic>
          <a:graphicData uri="http://schemas.openxmlformats.org/drawingml/2006/table">
            <a:tbl>
              <a:tblPr firstRow="1" bandRow="1">
                <a:tableStyleId>{5C22544A-7EE6-4342-B048-85BDC9FD1C3A}</a:tableStyleId>
              </a:tblPr>
              <a:tblGrid>
                <a:gridCol w="5809890">
                  <a:extLst>
                    <a:ext uri="{9D8B030D-6E8A-4147-A177-3AD203B41FA5}">
                      <a16:colId xmlns:a16="http://schemas.microsoft.com/office/drawing/2014/main" val="318979610"/>
                    </a:ext>
                  </a:extLst>
                </a:gridCol>
                <a:gridCol w="5809890">
                  <a:extLst>
                    <a:ext uri="{9D8B030D-6E8A-4147-A177-3AD203B41FA5}">
                      <a16:colId xmlns:a16="http://schemas.microsoft.com/office/drawing/2014/main" val="197087041"/>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Imagem 1</a:t>
                      </a:r>
                      <a:endParaRPr lang="pt-BR" sz="2300" b="0" dirty="0">
                        <a:solidFill>
                          <a:schemeClr val="tx1"/>
                        </a:solidFill>
                        <a:latin typeface="Arial Narrow" panose="020B0606020202030204" pitchFamily="34" charset="0"/>
                      </a:endParaRPr>
                    </a:p>
                  </a:txBody>
                  <a:tcPr>
                    <a:noFill/>
                  </a:tcPr>
                </a:tc>
                <a:tc>
                  <a:txBody>
                    <a:bodyPr/>
                    <a:lstStyle/>
                    <a:p>
                      <a:pPr algn="ctr"/>
                      <a:r>
                        <a:rPr lang="pt-BR" sz="2300" b="1" kern="1200" dirty="0">
                          <a:solidFill>
                            <a:schemeClr val="tx1"/>
                          </a:solidFill>
                          <a:effectLst/>
                          <a:latin typeface="Arial Narrow" panose="020B0606020202030204" pitchFamily="34" charset="0"/>
                          <a:ea typeface="+mn-ea"/>
                          <a:cs typeface="+mn-cs"/>
                        </a:rPr>
                        <a:t>Imagem 2</a:t>
                      </a:r>
                      <a:endParaRPr lang="pt-BR" sz="2300" b="0" kern="1200" dirty="0">
                        <a:solidFill>
                          <a:schemeClr val="tx1"/>
                        </a:solidFill>
                        <a:effectLst/>
                        <a:latin typeface="Arial Narrow" panose="020B0606020202030204" pitchFamily="34" charset="0"/>
                        <a:ea typeface="+mn-ea"/>
                        <a:cs typeface="+mn-cs"/>
                      </a:endParaRPr>
                    </a:p>
                  </a:txBody>
                  <a:tcPr>
                    <a:noFill/>
                  </a:tcPr>
                </a:tc>
                <a:extLst>
                  <a:ext uri="{0D108BD9-81ED-4DB2-BD59-A6C34878D82A}">
                    <a16:rowId xmlns:a16="http://schemas.microsoft.com/office/drawing/2014/main" val="2151120844"/>
                  </a:ext>
                </a:extLst>
              </a:tr>
            </a:tbl>
          </a:graphicData>
        </a:graphic>
      </p:graphicFrame>
      <p:pic>
        <p:nvPicPr>
          <p:cNvPr id="6" name="Imagem 5" descr="O que é trabalho infantil?">
            <a:extLst>
              <a:ext uri="{FF2B5EF4-FFF2-40B4-BE49-F238E27FC236}">
                <a16:creationId xmlns:a16="http://schemas.microsoft.com/office/drawing/2014/main" id="{C4779598-37B6-89F5-9BDC-FA660E7C6A2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944" y="3391040"/>
            <a:ext cx="4506775" cy="2754192"/>
          </a:xfrm>
          <a:prstGeom prst="rect">
            <a:avLst/>
          </a:prstGeom>
          <a:noFill/>
          <a:ln>
            <a:noFill/>
          </a:ln>
        </p:spPr>
      </p:pic>
      <p:pic>
        <p:nvPicPr>
          <p:cNvPr id="8" name="Imagem 7" descr="Imagem ganhadora do World Press Photo 2017">
            <a:extLst>
              <a:ext uri="{FF2B5EF4-FFF2-40B4-BE49-F238E27FC236}">
                <a16:creationId xmlns:a16="http://schemas.microsoft.com/office/drawing/2014/main" id="{3B5D9CBC-48DC-ECC6-3283-BFCDB0AB095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31505" y="3391040"/>
            <a:ext cx="4938102" cy="2754192"/>
          </a:xfrm>
          <a:prstGeom prst="rect">
            <a:avLst/>
          </a:prstGeom>
          <a:noFill/>
          <a:ln>
            <a:noFill/>
          </a:ln>
        </p:spPr>
      </p:pic>
      <p:sp>
        <p:nvSpPr>
          <p:cNvPr id="13" name="CaixaDeTexto 12">
            <a:extLst>
              <a:ext uri="{FF2B5EF4-FFF2-40B4-BE49-F238E27FC236}">
                <a16:creationId xmlns:a16="http://schemas.microsoft.com/office/drawing/2014/main" id="{A17E73D3-CFA4-82C1-413A-7A3738A7C72A}"/>
              </a:ext>
            </a:extLst>
          </p:cNvPr>
          <p:cNvSpPr txBox="1"/>
          <p:nvPr/>
        </p:nvSpPr>
        <p:spPr>
          <a:xfrm>
            <a:off x="349623" y="6145232"/>
            <a:ext cx="5405718" cy="492443"/>
          </a:xfrm>
          <a:prstGeom prst="rect">
            <a:avLst/>
          </a:prstGeom>
          <a:noFill/>
        </p:spPr>
        <p:txBody>
          <a:bodyPr wrap="square">
            <a:spAutoFit/>
          </a:bodyPr>
          <a:lstStyle/>
          <a:p>
            <a:pPr algn="ctr"/>
            <a:r>
              <a:rPr lang="pt-BR" sz="1300" dirty="0">
                <a:effectLst/>
                <a:latin typeface="Arial Narrow" panose="020B0606020202030204" pitchFamily="34" charset="0"/>
                <a:ea typeface="Calibri" panose="020F0502020204030204" pitchFamily="34" charset="0"/>
                <a:cs typeface="Times New Roman" panose="02020603050405020304" pitchFamily="18" charset="0"/>
              </a:rPr>
              <a:t>Disponível em: https://fadc.org.br/noticias/trabalho-infantil-o-que-e. Acesso em: 27 abr. 2026.</a:t>
            </a:r>
            <a:endParaRPr lang="pt-BR" sz="1300" dirty="0"/>
          </a:p>
        </p:txBody>
      </p:sp>
      <p:sp>
        <p:nvSpPr>
          <p:cNvPr id="17" name="CaixaDeTexto 16">
            <a:extLst>
              <a:ext uri="{FF2B5EF4-FFF2-40B4-BE49-F238E27FC236}">
                <a16:creationId xmlns:a16="http://schemas.microsoft.com/office/drawing/2014/main" id="{0658B264-80A2-1F38-8B52-936FB5837024}"/>
              </a:ext>
            </a:extLst>
          </p:cNvPr>
          <p:cNvSpPr txBox="1"/>
          <p:nvPr/>
        </p:nvSpPr>
        <p:spPr>
          <a:xfrm>
            <a:off x="5979459" y="6145232"/>
            <a:ext cx="5862916" cy="692497"/>
          </a:xfrm>
          <a:prstGeom prst="rect">
            <a:avLst/>
          </a:prstGeom>
          <a:noFill/>
        </p:spPr>
        <p:txBody>
          <a:bodyPr wrap="square">
            <a:spAutoFit/>
          </a:bodyPr>
          <a:lstStyle/>
          <a:p>
            <a:pPr algn="ct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https://noticias.uol.com.br/cotidiano/ultimas</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1300" dirty="0">
                <a:effectLst/>
                <a:latin typeface="Arial Narrow" panose="020B0606020202030204" pitchFamily="34" charset="0"/>
                <a:ea typeface="Calibri" panose="020F0502020204030204" pitchFamily="34" charset="0"/>
                <a:cs typeface="Times New Roman" panose="02020603050405020304" pitchFamily="18" charset="0"/>
              </a:rPr>
              <a:t>noticias/2024/04/10/moradia-e-direitos-de-criancas-em-situacao-de-rua.htm. Acesso em: 27 abr. 2026.</a:t>
            </a:r>
            <a:endParaRPr lang="pt-BR" sz="1300" dirty="0"/>
          </a:p>
        </p:txBody>
      </p:sp>
    </p:spTree>
    <p:extLst>
      <p:ext uri="{BB962C8B-B14F-4D97-AF65-F5344CB8AC3E}">
        <p14:creationId xmlns:p14="http://schemas.microsoft.com/office/powerpoint/2010/main" val="34186058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D132FB8-B3D6-490C-3632-66740441256D}"/>
              </a:ext>
            </a:extLst>
          </p:cNvPr>
          <p:cNvSpPr txBox="1"/>
          <p:nvPr/>
        </p:nvSpPr>
        <p:spPr>
          <a:xfrm>
            <a:off x="376518" y="859868"/>
            <a:ext cx="11456894" cy="2100640"/>
          </a:xfrm>
          <a:prstGeom prst="rect">
            <a:avLst/>
          </a:prstGeom>
          <a:noFill/>
        </p:spPr>
        <p:txBody>
          <a:bodyPr wrap="square">
            <a:spAutoFit/>
          </a:bodyPr>
          <a:lstStyle/>
          <a:p>
            <a:pPr algn="just">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que você acha dessas fotos? Elas têm situações que poderiam ser denunciadas?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fotografia parece ser um gênero eficaz para a realização de uma denúncia? Por quê?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Qual o objetivo da fotodenúncia?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Que foto denúncia já chamou a sua atenção? Por quê?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Por que as imagens têm o poder de provocar reações?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90712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70385" y="587505"/>
            <a:ext cx="1145122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2766614797"/>
              </p:ext>
            </p:extLst>
          </p:nvPr>
        </p:nvGraphicFramePr>
        <p:xfrm>
          <a:off x="370385" y="1033717"/>
          <a:ext cx="11451225" cy="5072634"/>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lnSpc>
                          <a:spcPct val="110000"/>
                        </a:lnSpc>
                      </a:pPr>
                      <a:r>
                        <a:rPr lang="pt-BR" sz="2300" b="1" kern="1200" dirty="0">
                          <a:solidFill>
                            <a:schemeClr val="tx1"/>
                          </a:solidFill>
                          <a:effectLst/>
                          <a:latin typeface="Arial Narrow" panose="020B0606020202030204" pitchFamily="34" charset="0"/>
                          <a:ea typeface="+mn-ea"/>
                          <a:cs typeface="+mn-cs"/>
                        </a:rPr>
                        <a:t>Fotodenúncia</a:t>
                      </a:r>
                    </a:p>
                    <a:p>
                      <a:pPr marL="0" indent="538163" algn="just">
                        <a:lnSpc>
                          <a:spcPct val="110000"/>
                        </a:lnSpc>
                      </a:pPr>
                      <a:r>
                        <a:rPr lang="pt-BR" sz="2300" b="0" kern="1200" dirty="0">
                          <a:solidFill>
                            <a:schemeClr val="tx1"/>
                          </a:solidFill>
                          <a:effectLst/>
                          <a:latin typeface="Arial Narrow" panose="020B0606020202030204" pitchFamily="34" charset="0"/>
                          <a:ea typeface="+mn-ea"/>
                          <a:cs typeface="+mn-cs"/>
                        </a:rPr>
                        <a:t>O gênero textual Fotodenúncia é uma forma de relatar um crime ou uma situação ilícita, fazer uma denúncia por meio de fotos. Assim, os acontecimentos retratados se constituem uma prova visual. É uma ferramenta muito poderosa que objetiva provocar uma reflexão na sociedade e promover mudanças sociais.</a:t>
                      </a:r>
                    </a:p>
                    <a:p>
                      <a:pPr marL="0" indent="538163" algn="just">
                        <a:lnSpc>
                          <a:spcPct val="110000"/>
                        </a:lnSpc>
                      </a:pPr>
                      <a:r>
                        <a:rPr lang="pt-BR" sz="2300" b="0" kern="1200" dirty="0">
                          <a:solidFill>
                            <a:schemeClr val="tx1"/>
                          </a:solidFill>
                          <a:effectLst/>
                          <a:latin typeface="Arial Narrow" panose="020B0606020202030204" pitchFamily="34" charset="0"/>
                          <a:ea typeface="+mn-ea"/>
                          <a:cs typeface="+mn-cs"/>
                        </a:rPr>
                        <a:t>Por meio de fotos, o autor denuncia fatos ou acontecimentos reais que julga serem injustos ou ilícitos, ou que, de certa forma, transgridam as leis vigentes. A fotodenúncia é uma ferramenta muito utilizada em notícias ou reportagens jornalísticas para denunciar algum problema social. Ela geralmente fala por si só, mas é muito comum o uso de legenda para inteirar melhor o leitor sobre o contexto completo da foto e dos acontecimentos que a compõem.</a:t>
                      </a:r>
                    </a:p>
                    <a:p>
                      <a:pPr algn="just">
                        <a:lnSpc>
                          <a:spcPct val="110000"/>
                        </a:lnSpc>
                      </a:pPr>
                      <a:r>
                        <a:rPr lang="pt-BR" sz="2300" b="1" kern="1200" dirty="0">
                          <a:solidFill>
                            <a:schemeClr val="tx1"/>
                          </a:solidFill>
                          <a:effectLst/>
                          <a:latin typeface="Arial Narrow" panose="020B0606020202030204" pitchFamily="34" charset="0"/>
                          <a:ea typeface="+mn-ea"/>
                          <a:cs typeface="+mn-cs"/>
                        </a:rPr>
                        <a:t>Características:</a:t>
                      </a:r>
                    </a:p>
                    <a:p>
                      <a:pPr algn="just">
                        <a:lnSpc>
                          <a:spcPct val="110000"/>
                        </a:lnSpc>
                      </a:pPr>
                      <a:r>
                        <a:rPr lang="pt-BR" sz="2300" b="0" kern="1200" dirty="0">
                          <a:solidFill>
                            <a:schemeClr val="tx1"/>
                          </a:solidFill>
                          <a:effectLst/>
                          <a:latin typeface="Arial Narrow" panose="020B0606020202030204" pitchFamily="34" charset="0"/>
                          <a:ea typeface="+mn-ea"/>
                          <a:cs typeface="+mn-cs"/>
                        </a:rPr>
                        <a:t>▪ Texto jornalístico/midiático. / ▪ Transmite uma informação. / ▪ Retrata a realidade. / ▪ Expõe um problema social. / ▪ Faz uma denúncia. / ▪ Promove uma reflexão. / ▪ Mobiliza a sociedade.</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5616903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FA667F72-B247-21A6-37A0-3E9063AEA8CD}"/>
              </a:ext>
            </a:extLst>
          </p:cNvPr>
          <p:cNvSpPr txBox="1"/>
          <p:nvPr/>
        </p:nvSpPr>
        <p:spPr>
          <a:xfrm>
            <a:off x="327211" y="834972"/>
            <a:ext cx="11537577" cy="4742324"/>
          </a:xfrm>
          <a:prstGeom prst="rect">
            <a:avLst/>
          </a:prstGeom>
          <a:noFill/>
        </p:spPr>
        <p:txBody>
          <a:bodyPr wrap="square">
            <a:spAutoFit/>
          </a:bodyPr>
          <a:lstStyle/>
          <a:p>
            <a:pPr algn="just">
              <a:lnSpc>
                <a:spcPct val="110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fotografia de denúncia é uma forma de expressão visual que tem o objetivo de documentar e evidenciar situações de injustiça, violação de direitos humanos e problemas sociais. É uma ferramenta poderosa que pode gerar conscientização, mobilizar a opinião pública e até mesmo influenciar políticas públicas. Reveja as imagens 1 e 2 e  responda.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Qual a finalidade de uma fotodenúncia?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Qual é a finalidade de cada fotodenúncia (Imagens 1 e 2?</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Em uma fotodenúncia, o tema/assunto é o problema, a situação ou a questão social que a fotografia busca mostrar e denunciar ao público. A fotodenúncia utiliza a imagem para chamar a atenção para fatos que precisam ser conhecidos, discutidos ou solucionados. Qual é a temática de cada fotodenúncia (Imagens 1 e 2)?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22897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FA667F72-B247-21A6-37A0-3E9063AEA8CD}"/>
              </a:ext>
            </a:extLst>
          </p:cNvPr>
          <p:cNvSpPr txBox="1"/>
          <p:nvPr/>
        </p:nvSpPr>
        <p:spPr>
          <a:xfrm>
            <a:off x="327211" y="834972"/>
            <a:ext cx="11537577" cy="2406300"/>
          </a:xfrm>
          <a:prstGeom prst="rect">
            <a:avLst/>
          </a:prstGeom>
          <a:noFill/>
        </p:spPr>
        <p:txBody>
          <a:bodyPr wrap="square">
            <a:spAutoFit/>
          </a:bodyPr>
          <a:lstStyle/>
          <a:p>
            <a:pPr algn="just">
              <a:lnSpc>
                <a:spcPct val="110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Onde as fotodenúncias costumam ser veiculadas?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Quais as leituras você pode fazer após analisar essas imagens? Fale sobre os elementos semióticos (a cor da imagem, expressão facial da menina e da tartaruga, o local...). Escreva um parágrafo retratando o que você consegue ver nas imagens, descreva também as emoções/sentimentos que elas produzem em você.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25545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698719"/>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121220"/>
            <a:ext cx="5508000" cy="1166320"/>
          </a:xfrm>
          <a:prstGeom prst="rect">
            <a:avLst/>
          </a:prstGeom>
          <a:noFill/>
          <a:ln>
            <a:noFill/>
          </a:ln>
        </p:spPr>
      </p:pic>
      <p:graphicFrame>
        <p:nvGraphicFramePr>
          <p:cNvPr id="4" name="Tabela 3">
            <a:extLst>
              <a:ext uri="{FF2B5EF4-FFF2-40B4-BE49-F238E27FC236}">
                <a16:creationId xmlns:a16="http://schemas.microsoft.com/office/drawing/2014/main" id="{01B42DEF-6A40-1FDA-D290-50D107551E67}"/>
              </a:ext>
            </a:extLst>
          </p:cNvPr>
          <p:cNvGraphicFramePr>
            <a:graphicFrameLocks noGrp="1"/>
          </p:cNvGraphicFramePr>
          <p:nvPr>
            <p:extLst>
              <p:ext uri="{D42A27DB-BD31-4B8C-83A1-F6EECF244321}">
                <p14:modId xmlns:p14="http://schemas.microsoft.com/office/powerpoint/2010/main" val="4195368823"/>
              </p:ext>
            </p:extLst>
          </p:nvPr>
        </p:nvGraphicFramePr>
        <p:xfrm>
          <a:off x="351870" y="3557333"/>
          <a:ext cx="11501717" cy="11430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“Tirar foto “ e “fazer foto”</a:t>
                      </a:r>
                    </a:p>
                    <a:p>
                      <a:pPr marL="0" indent="538163"/>
                      <a:r>
                        <a:rPr lang="pt-BR" sz="2300" b="0" kern="1200" dirty="0">
                          <a:solidFill>
                            <a:schemeClr val="tx1"/>
                          </a:solidFill>
                          <a:effectLst/>
                          <a:latin typeface="Arial Narrow" panose="020B0606020202030204" pitchFamily="34" charset="0"/>
                          <a:ea typeface="+mn-ea"/>
                          <a:cs typeface="+mn-cs"/>
                        </a:rPr>
                        <a:t>"Tirar foto" sugere certa informalidade, sobretudo no contexto familiar ou recreativo, enquanto "fazer foto" sugere certo profissionalismo, com caráter documental, utilitário.</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6" name="Imagem 5" descr="Interface gráfica do usuário, Texto, Aplicativo&#10;&#10;O conteúdo gerado por IA pode estar incorreto.">
            <a:extLst>
              <a:ext uri="{FF2B5EF4-FFF2-40B4-BE49-F238E27FC236}">
                <a16:creationId xmlns:a16="http://schemas.microsoft.com/office/drawing/2014/main" id="{3BB33B6C-B71B-AD16-68BD-BC38CBE3F5CA}"/>
              </a:ext>
            </a:extLst>
          </p:cNvPr>
          <p:cNvPicPr>
            <a:picLocks noChangeAspect="1"/>
          </p:cNvPicPr>
          <p:nvPr/>
        </p:nvPicPr>
        <p:blipFill rotWithShape="1">
          <a:blip r:embed="rId5">
            <a:extLst>
              <a:ext uri="{28A0092B-C50C-407E-A947-70E740481C1C}">
                <a14:useLocalDpi xmlns:a14="http://schemas.microsoft.com/office/drawing/2010/main" val="0"/>
              </a:ext>
            </a:extLst>
          </a:blip>
          <a:srcRect t="9756" r="2349" b="9754"/>
          <a:stretch>
            <a:fillRect/>
          </a:stretch>
        </p:blipFill>
        <p:spPr bwMode="auto">
          <a:xfrm>
            <a:off x="338413" y="2710041"/>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941210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05F405F-D9E1-0579-C9E8-43E361E538C2}"/>
              </a:ext>
            </a:extLst>
          </p:cNvPr>
          <p:cNvSpPr txBox="1"/>
          <p:nvPr/>
        </p:nvSpPr>
        <p:spPr>
          <a:xfrm>
            <a:off x="349623" y="811818"/>
            <a:ext cx="11519647" cy="1154162"/>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Observe a imagem.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AB2D5B7B-3453-CA80-D284-95E1E3953B3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12190" y="1771500"/>
            <a:ext cx="4194511" cy="4194511"/>
          </a:xfrm>
          <a:prstGeom prst="rect">
            <a:avLst/>
          </a:prstGeom>
          <a:noFill/>
          <a:ln>
            <a:noFill/>
          </a:ln>
        </p:spPr>
      </p:pic>
      <p:sp>
        <p:nvSpPr>
          <p:cNvPr id="7" name="CaixaDeTexto 6">
            <a:extLst>
              <a:ext uri="{FF2B5EF4-FFF2-40B4-BE49-F238E27FC236}">
                <a16:creationId xmlns:a16="http://schemas.microsoft.com/office/drawing/2014/main" id="{38AD9B38-BA8C-C895-4193-E4983711E1BB}"/>
              </a:ext>
            </a:extLst>
          </p:cNvPr>
          <p:cNvSpPr txBox="1"/>
          <p:nvPr/>
        </p:nvSpPr>
        <p:spPr>
          <a:xfrm>
            <a:off x="389963" y="6046182"/>
            <a:ext cx="11438964" cy="292388"/>
          </a:xfrm>
          <a:prstGeom prst="rect">
            <a:avLst/>
          </a:prstGeom>
          <a:noFill/>
        </p:spPr>
        <p:txBody>
          <a:bodyPr wrap="square">
            <a:spAutoFit/>
          </a:bodyPr>
          <a:lstStyle/>
          <a:p>
            <a:pPr algn="ct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https://guiadoestudante.abril.com.br/atualidades/crise-de-refugiados-a-realidade-de-quem-e-forcado-a-deixar-seu-pais/. Acesso em: 27 abr. 2026. Adaptado.</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178683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E0DD787-30C7-984E-A4D6-AA00F34C16BF}"/>
              </a:ext>
            </a:extLst>
          </p:cNvPr>
          <p:cNvSpPr txBox="1"/>
          <p:nvPr/>
        </p:nvSpPr>
        <p:spPr>
          <a:xfrm>
            <a:off x="318247" y="1121199"/>
            <a:ext cx="11555506" cy="4065728"/>
          </a:xfrm>
          <a:prstGeom prst="rect">
            <a:avLst/>
          </a:prstGeom>
          <a:noFill/>
        </p:spPr>
        <p:txBody>
          <a:bodyPr wrap="square">
            <a:spAutoFit/>
          </a:bodyPr>
          <a:lstStyle/>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Fotodenúncia é uma estratégia que utiliza fotografias para chamar atenção sobre questões sociais, ambientais e injustiças, combinando o visual com a mensagem de alerta. Responda.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O que você vê nessa imagem?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 situação apresentada pode ser denunciada?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Qual é o objetivo dessa fotodenúncia?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fotodenúncia aborda qual tema/assunto?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 realidade do abandono de animais e a espera por adoção em abrigos.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 importância de proteger cães de guarda por meio de grades.</a:t>
            </a:r>
          </a:p>
        </p:txBody>
      </p:sp>
    </p:spTree>
    <p:extLst>
      <p:ext uri="{BB962C8B-B14F-4D97-AF65-F5344CB8AC3E}">
        <p14:creationId xmlns:p14="http://schemas.microsoft.com/office/powerpoint/2010/main" val="12006841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E0DD787-30C7-984E-A4D6-AA00F34C16BF}"/>
              </a:ext>
            </a:extLst>
          </p:cNvPr>
          <p:cNvSpPr txBox="1"/>
          <p:nvPr/>
        </p:nvSpPr>
        <p:spPr>
          <a:xfrm>
            <a:off x="331694" y="825364"/>
            <a:ext cx="11555506" cy="3416320"/>
          </a:xfrm>
          <a:prstGeom prst="rect">
            <a:avLst/>
          </a:prstGeom>
          <a:noFill/>
        </p:spPr>
        <p:txBody>
          <a:bodyPr wrap="square">
            <a:spAutoFit/>
          </a:bodyPr>
          <a:lstStyle/>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7</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fotodenúncia é um gênero textual que usa fotografias para denunciar violações de direitos humanos ou degradação ambiental. Ela apresenta provas visuais de um fato problemático capturado no local e momento em que ocorreu com o objetivo de denunciá-lo como um problema social. Essa </a:t>
            </a: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fotodenúncia mostra o problema de maus tratos a animais.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Um dos objetivos da fotodenúncia é o registro do que o olhar pode ver/enxergar e, para isso, a fotografia usa a linguagem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verbal.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visual.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escrita.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sonora.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0249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793131741"/>
              </p:ext>
            </p:extLst>
          </p:nvPr>
        </p:nvGraphicFramePr>
        <p:xfrm>
          <a:off x="358591" y="1609840"/>
          <a:ext cx="11501717" cy="46482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Os elementos semióticos no gênero fotodenúncia</a:t>
                      </a:r>
                    </a:p>
                    <a:p>
                      <a:pPr marL="0" indent="538163" algn="just"/>
                      <a:r>
                        <a:rPr lang="pt-BR" sz="2300" b="0" kern="1200" dirty="0">
                          <a:solidFill>
                            <a:schemeClr val="tx1"/>
                          </a:solidFill>
                          <a:effectLst/>
                          <a:latin typeface="Arial Narrow" panose="020B0606020202030204" pitchFamily="34" charset="0"/>
                          <a:ea typeface="+mn-ea"/>
                          <a:cs typeface="+mn-cs"/>
                        </a:rPr>
                        <a:t>No gênero textual </a:t>
                      </a:r>
                      <a:r>
                        <a:rPr lang="pt-BR" sz="2300" b="1" kern="1200" dirty="0">
                          <a:solidFill>
                            <a:schemeClr val="tx1"/>
                          </a:solidFill>
                          <a:effectLst/>
                          <a:latin typeface="Arial Narrow" panose="020B0606020202030204" pitchFamily="34" charset="0"/>
                          <a:ea typeface="+mn-ea"/>
                          <a:cs typeface="+mn-cs"/>
                        </a:rPr>
                        <a:t>fotodenúncia</a:t>
                      </a:r>
                      <a:r>
                        <a:rPr lang="pt-BR" sz="2300" b="0" kern="1200" dirty="0">
                          <a:solidFill>
                            <a:schemeClr val="tx1"/>
                          </a:solidFill>
                          <a:effectLst/>
                          <a:latin typeface="Arial Narrow" panose="020B0606020202030204" pitchFamily="34" charset="0"/>
                          <a:ea typeface="+mn-ea"/>
                          <a:cs typeface="+mn-cs"/>
                        </a:rPr>
                        <a:t>, os </a:t>
                      </a:r>
                      <a:r>
                        <a:rPr lang="pt-BR" sz="2300" b="1" kern="1200" dirty="0">
                          <a:solidFill>
                            <a:schemeClr val="tx1"/>
                          </a:solidFill>
                          <a:effectLst/>
                          <a:latin typeface="Arial Narrow" panose="020B0606020202030204" pitchFamily="34" charset="0"/>
                          <a:ea typeface="+mn-ea"/>
                          <a:cs typeface="+mn-cs"/>
                        </a:rPr>
                        <a:t>elementos semióticos </a:t>
                      </a:r>
                      <a:r>
                        <a:rPr lang="pt-BR" sz="2300" b="0" kern="1200" dirty="0">
                          <a:solidFill>
                            <a:schemeClr val="tx1"/>
                          </a:solidFill>
                          <a:effectLst/>
                          <a:latin typeface="Arial Narrow" panose="020B0606020202030204" pitchFamily="34" charset="0"/>
                          <a:ea typeface="+mn-ea"/>
                          <a:cs typeface="+mn-cs"/>
                        </a:rPr>
                        <a:t>são todos os recursos visuais que ajudam a construir sentido e transmitir a mensagem de denúncia. Como esse gênero depende fortemente da imagem, esses elementos não são apenas decorativos — eles são essenciais para provocar </a:t>
                      </a:r>
                      <a:r>
                        <a:rPr lang="pt-BR" sz="2300" b="1" kern="1200" dirty="0">
                          <a:solidFill>
                            <a:schemeClr val="tx1"/>
                          </a:solidFill>
                          <a:effectLst/>
                          <a:latin typeface="Arial Narrow" panose="020B0606020202030204" pitchFamily="34" charset="0"/>
                          <a:ea typeface="+mn-ea"/>
                          <a:cs typeface="+mn-cs"/>
                        </a:rPr>
                        <a:t>impacto, reflexão e posicionamento crítico no leitor.</a:t>
                      </a:r>
                    </a:p>
                    <a:p>
                      <a:pPr algn="just"/>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Gestos e expressões </a:t>
                      </a:r>
                      <a:r>
                        <a:rPr lang="pt-BR" sz="2300" b="0" kern="1200" dirty="0">
                          <a:solidFill>
                            <a:schemeClr val="tx1"/>
                          </a:solidFill>
                          <a:effectLst/>
                          <a:latin typeface="Arial Narrow" panose="020B0606020202030204" pitchFamily="34" charset="0"/>
                          <a:ea typeface="+mn-ea"/>
                          <a:cs typeface="+mn-cs"/>
                        </a:rPr>
                        <a:t>- Revelam emoções (dor, tristeza, sofrimento, medo). Exemplo: </a:t>
                      </a:r>
                      <a:r>
                        <a:rPr lang="pt-BR" sz="2300" b="0" i="1" kern="1200" dirty="0">
                          <a:solidFill>
                            <a:schemeClr val="tx1"/>
                          </a:solidFill>
                          <a:effectLst/>
                          <a:latin typeface="Arial Narrow" panose="020B0606020202030204" pitchFamily="34" charset="0"/>
                          <a:ea typeface="+mn-ea"/>
                          <a:cs typeface="+mn-cs"/>
                        </a:rPr>
                        <a:t>um olhar triste ou um corpo ferido pode denunciar uma situação de injustiça.</a:t>
                      </a:r>
                      <a:endParaRPr lang="pt-BR" sz="2300" b="0" kern="1200" dirty="0">
                        <a:solidFill>
                          <a:schemeClr val="tx1"/>
                        </a:solidFill>
                        <a:effectLst/>
                        <a:latin typeface="Arial Narrow" panose="020B0606020202030204" pitchFamily="34" charset="0"/>
                        <a:ea typeface="+mn-ea"/>
                        <a:cs typeface="+mn-cs"/>
                      </a:endParaRPr>
                    </a:p>
                    <a:p>
                      <a:pPr algn="just"/>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Postura corporal </a:t>
                      </a:r>
                      <a:r>
                        <a:rPr lang="pt-BR" sz="2300" b="0" kern="1200" dirty="0">
                          <a:solidFill>
                            <a:schemeClr val="tx1"/>
                          </a:solidFill>
                          <a:effectLst/>
                          <a:latin typeface="Arial Narrow" panose="020B0606020202030204" pitchFamily="34" charset="0"/>
                          <a:ea typeface="+mn-ea"/>
                          <a:cs typeface="+mn-cs"/>
                        </a:rPr>
                        <a:t>- Indica a condição do sujeito (fragilidade, exploração, submissão). Exemplo: </a:t>
                      </a:r>
                      <a:r>
                        <a:rPr lang="pt-BR" sz="2300" b="0" i="1" kern="1200" dirty="0">
                          <a:solidFill>
                            <a:schemeClr val="tx1"/>
                          </a:solidFill>
                          <a:effectLst/>
                          <a:latin typeface="Arial Narrow" panose="020B0606020202030204" pitchFamily="34" charset="0"/>
                          <a:ea typeface="+mn-ea"/>
                          <a:cs typeface="+mn-cs"/>
                        </a:rPr>
                        <a:t>uma criança trabalhando sentada no chão pode sugerir vulnerabilidade.</a:t>
                      </a:r>
                      <a:endParaRPr lang="pt-BR" sz="2300" b="0" kern="1200" dirty="0">
                        <a:solidFill>
                          <a:schemeClr val="tx1"/>
                        </a:solidFill>
                        <a:effectLst/>
                        <a:latin typeface="Arial Narrow" panose="020B0606020202030204" pitchFamily="34" charset="0"/>
                        <a:ea typeface="+mn-ea"/>
                        <a:cs typeface="+mn-cs"/>
                      </a:endParaRPr>
                    </a:p>
                    <a:p>
                      <a:pPr algn="just"/>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Cores</a:t>
                      </a:r>
                      <a:r>
                        <a:rPr lang="pt-BR" sz="2300" b="0" kern="1200" dirty="0">
                          <a:solidFill>
                            <a:schemeClr val="tx1"/>
                          </a:solidFill>
                          <a:effectLst/>
                          <a:latin typeface="Arial Narrow" panose="020B0606020202030204" pitchFamily="34" charset="0"/>
                          <a:ea typeface="+mn-ea"/>
                          <a:cs typeface="+mn-cs"/>
                        </a:rPr>
                        <a:t> - Têm forte valor simbólico. Cores escuras → tristeza, gravidade / Cores vibrantes → contraste ou alerta. Exemplo: </a:t>
                      </a:r>
                      <a:r>
                        <a:rPr lang="pt-BR" sz="2300" b="0" i="1" kern="1200" dirty="0">
                          <a:solidFill>
                            <a:schemeClr val="tx1"/>
                          </a:solidFill>
                          <a:effectLst/>
                          <a:latin typeface="Arial Narrow" panose="020B0606020202030204" pitchFamily="34" charset="0"/>
                          <a:ea typeface="+mn-ea"/>
                          <a:cs typeface="+mn-cs"/>
                        </a:rPr>
                        <a:t>o azul do mar contrastando com o verde de redes plásticas destaca a poluição.</a:t>
                      </a:r>
                      <a:endParaRPr lang="pt-BR" sz="2300" b="0" kern="1200" dirty="0">
                        <a:solidFill>
                          <a:schemeClr val="tx1"/>
                        </a:solidFill>
                        <a:effectLst/>
                        <a:latin typeface="Arial Narrow" panose="020B0606020202030204" pitchFamily="34" charset="0"/>
                        <a:ea typeface="+mn-ea"/>
                        <a:cs typeface="+mn-cs"/>
                      </a:endParaRPr>
                    </a:p>
                    <a:p>
                      <a:pPr algn="just"/>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Luz e sombra </a:t>
                      </a:r>
                      <a:r>
                        <a:rPr lang="pt-BR" sz="2300" b="0" kern="1200" dirty="0">
                          <a:solidFill>
                            <a:schemeClr val="tx1"/>
                          </a:solidFill>
                          <a:effectLst/>
                          <a:latin typeface="Arial Narrow" panose="020B0606020202030204" pitchFamily="34" charset="0"/>
                          <a:ea typeface="+mn-ea"/>
                          <a:cs typeface="+mn-cs"/>
                        </a:rPr>
                        <a:t>- Direcionam o olhar do observador. Luz forte → evidencia o problema / Sombra → pode sugerir mistério ou abandono.</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705330"/>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8521468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107089678"/>
              </p:ext>
            </p:extLst>
          </p:nvPr>
        </p:nvGraphicFramePr>
        <p:xfrm>
          <a:off x="345141" y="905752"/>
          <a:ext cx="11501717" cy="21945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1" kern="1200" dirty="0">
                          <a:solidFill>
                            <a:schemeClr val="tx1"/>
                          </a:solidFill>
                          <a:effectLst/>
                          <a:latin typeface="Arial Narrow" panose="020B0606020202030204" pitchFamily="34" charset="0"/>
                          <a:ea typeface="+mn-ea"/>
                          <a:cs typeface="+mn-cs"/>
                        </a:rPr>
                        <a:t>▪ Enquadramento (foco da imagem) - </a:t>
                      </a:r>
                      <a:r>
                        <a:rPr lang="pt-BR" sz="2300" b="0" kern="1200" dirty="0">
                          <a:solidFill>
                            <a:schemeClr val="tx1"/>
                          </a:solidFill>
                          <a:effectLst/>
                          <a:latin typeface="Arial Narrow" panose="020B0606020202030204" pitchFamily="34" charset="0"/>
                          <a:ea typeface="+mn-ea"/>
                          <a:cs typeface="+mn-cs"/>
                        </a:rPr>
                        <a:t>Define o que deve chamar mais atenção. Close (aproximação) → intensifica o impacto emocional / Plano aberto → mostra o contexto social </a:t>
                      </a:r>
                    </a:p>
                    <a:p>
                      <a:pPr algn="just"/>
                      <a:r>
                        <a:rPr lang="pt-BR" sz="2300" b="1" kern="1200" dirty="0">
                          <a:solidFill>
                            <a:schemeClr val="tx1"/>
                          </a:solidFill>
                          <a:effectLst/>
                          <a:latin typeface="Arial Narrow" panose="020B0606020202030204" pitchFamily="34" charset="0"/>
                          <a:ea typeface="+mn-ea"/>
                          <a:cs typeface="+mn-cs"/>
                        </a:rPr>
                        <a:t>▪ Elementos visuais (objetos/ambiente) - </a:t>
                      </a:r>
                      <a:r>
                        <a:rPr lang="pt-BR" sz="2300" b="0" kern="1200" dirty="0">
                          <a:solidFill>
                            <a:schemeClr val="tx1"/>
                          </a:solidFill>
                          <a:effectLst/>
                          <a:latin typeface="Arial Narrow" panose="020B0606020202030204" pitchFamily="34" charset="0"/>
                          <a:ea typeface="+mn-ea"/>
                          <a:cs typeface="+mn-cs"/>
                        </a:rPr>
                        <a:t>Representam causas ou consequências do problema. Exemplo: </a:t>
                      </a:r>
                      <a:r>
                        <a:rPr lang="pt-BR" sz="2300" b="0" i="1" kern="1200" dirty="0">
                          <a:solidFill>
                            <a:schemeClr val="tx1"/>
                          </a:solidFill>
                          <a:effectLst/>
                          <a:latin typeface="Arial Narrow" panose="020B0606020202030204" pitchFamily="34" charset="0"/>
                          <a:ea typeface="+mn-ea"/>
                          <a:cs typeface="+mn-cs"/>
                        </a:rPr>
                        <a:t>lixo, ferramentas de trabalho, redes, ambientes degradados. </a:t>
                      </a:r>
                      <a:endParaRPr lang="pt-BR" sz="2300" b="0" kern="1200" dirty="0">
                        <a:solidFill>
                          <a:schemeClr val="tx1"/>
                        </a:solidFill>
                        <a:effectLst/>
                        <a:latin typeface="Arial Narrow" panose="020B0606020202030204" pitchFamily="34" charset="0"/>
                        <a:ea typeface="+mn-ea"/>
                        <a:cs typeface="+mn-cs"/>
                      </a:endParaRPr>
                    </a:p>
                    <a:p>
                      <a:pPr algn="just"/>
                      <a:r>
                        <a:rPr lang="pt-BR" sz="2300" b="1" kern="1200" dirty="0">
                          <a:solidFill>
                            <a:schemeClr val="tx1"/>
                          </a:solidFill>
                          <a:effectLst/>
                          <a:latin typeface="Arial Narrow" panose="020B0606020202030204" pitchFamily="34" charset="0"/>
                          <a:ea typeface="+mn-ea"/>
                          <a:cs typeface="+mn-cs"/>
                        </a:rPr>
                        <a:t>▪ Composição da imagem - </a:t>
                      </a:r>
                      <a:r>
                        <a:rPr lang="pt-BR" sz="2300" b="0" kern="1200" dirty="0">
                          <a:solidFill>
                            <a:schemeClr val="tx1"/>
                          </a:solidFill>
                          <a:effectLst/>
                          <a:latin typeface="Arial Narrow" panose="020B0606020202030204" pitchFamily="34" charset="0"/>
                          <a:ea typeface="+mn-ea"/>
                          <a:cs typeface="+mn-cs"/>
                        </a:rPr>
                        <a:t>Organização dos elementos no espaço. Pode criar contraste, equilíbrio ou tensão para reforçar a mensagem.</a:t>
                      </a:r>
                    </a:p>
                  </a:txBody>
                  <a:tcPr>
                    <a:lnL w="28575" cap="flat" cmpd="sng" algn="ctr">
                      <a:solidFill>
                        <a:schemeClr val="accent4">
                          <a:lumMod val="60000"/>
                          <a:lumOff val="40000"/>
                        </a:schemeClr>
                      </a:solidFill>
                      <a:prstDash val="solid"/>
                      <a:round/>
                      <a:headEnd type="none" w="med" len="med"/>
                      <a:tailEnd type="none" w="med" len="med"/>
                    </a:lnL>
                    <a:lnR w="28575" cap="flat" cmpd="sng" algn="ctr">
                      <a:solidFill>
                        <a:schemeClr val="accent4">
                          <a:lumMod val="60000"/>
                          <a:lumOff val="40000"/>
                        </a:schemeClr>
                      </a:solidFill>
                      <a:prstDash val="solid"/>
                      <a:round/>
                      <a:headEnd type="none" w="med" len="med"/>
                      <a:tailEnd type="none" w="med" len="med"/>
                    </a:lnR>
                    <a:lnT w="28575" cap="flat" cmpd="sng" algn="ctr">
                      <a:solidFill>
                        <a:schemeClr val="accent4">
                          <a:lumMod val="60000"/>
                          <a:lumOff val="40000"/>
                        </a:schemeClr>
                      </a:solidFill>
                      <a:prstDash val="solid"/>
                      <a:round/>
                      <a:headEnd type="none" w="med" len="med"/>
                      <a:tailEnd type="none" w="med" len="med"/>
                    </a:lnT>
                    <a:lnB w="28575"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35389280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AA772B2-CF6C-A528-0ED7-4988357A941F}"/>
              </a:ext>
            </a:extLst>
          </p:cNvPr>
          <p:cNvSpPr txBox="1"/>
          <p:nvPr/>
        </p:nvSpPr>
        <p:spPr>
          <a:xfrm>
            <a:off x="349623" y="819242"/>
            <a:ext cx="11492753" cy="3963649"/>
          </a:xfrm>
          <a:prstGeom prst="rect">
            <a:avLst/>
          </a:prstGeom>
          <a:noFill/>
        </p:spPr>
        <p:txBody>
          <a:bodyPr wrap="square">
            <a:spAutoFit/>
          </a:bodyPr>
          <a:lstStyle/>
          <a:p>
            <a:pPr algn="just">
              <a:lnSpc>
                <a:spcPct val="110000"/>
              </a:lnSpc>
            </a:pPr>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8</a:t>
            </a: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Os elementos semióticos (gestos, postura, ilustrações, cores, luz) que compõem a fotodenúncia são utilizados pelo autor para promover uma reflexão sobre o tema abordado. Sobre esses elementos no texto I, marque as alternativas a seguir.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 A luz forte e o chão de terra reforçam a ideia de um ambiente simples e exposto, mostrando a realidade crua de um abrigo.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 O animal está com as orelhas erguidas e olha diretamente para a lente da câmera, como um pedido de atenção para quem está vendo a foto.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 A iluminação escura esconde o cachorro, impedindo que o leitor saiba como ele se sente.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 Os elementos semióticos constroem sentido e reforçam a crítica social/ambiental.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    ) A grade transmite a ideia de isolamento, solidão e o desejo de liberdade que o animal sente.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382949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C75EB1C-F89E-D10E-FF37-519EC62FF132}"/>
              </a:ext>
            </a:extLst>
          </p:cNvPr>
          <p:cNvSpPr txBox="1"/>
          <p:nvPr/>
        </p:nvSpPr>
        <p:spPr>
          <a:xfrm>
            <a:off x="327211" y="943456"/>
            <a:ext cx="11537577" cy="5301451"/>
          </a:xfrm>
          <a:prstGeom prst="rect">
            <a:avLst/>
          </a:prstGeom>
          <a:noFill/>
        </p:spPr>
        <p:txBody>
          <a:bodyPr wrap="square">
            <a:spAutoFit/>
          </a:bodyPr>
          <a:lstStyle/>
          <a:p>
            <a:pPr algn="just"/>
            <a:r>
              <a:rPr lang="pt-BR" sz="2250" b="1" kern="1800" dirty="0">
                <a:effectLst/>
                <a:latin typeface="Arial Narrow" panose="020B0606020202030204" pitchFamily="34" charset="0"/>
                <a:ea typeface="Times New Roman" panose="02020603050405020304" pitchFamily="18" charset="0"/>
                <a:cs typeface="Times New Roman" panose="02020603050405020304" pitchFamily="18" charset="0"/>
              </a:rPr>
              <a:t>9</a:t>
            </a:r>
            <a:r>
              <a:rPr lang="pt-BR" sz="2250" kern="1800" dirty="0">
                <a:effectLst/>
                <a:latin typeface="Arial Narrow" panose="020B0606020202030204" pitchFamily="34" charset="0"/>
                <a:ea typeface="Times New Roman" panose="02020603050405020304" pitchFamily="18" charset="0"/>
                <a:cs typeface="Times New Roman" panose="02020603050405020304" pitchFamily="18" charset="0"/>
              </a:rPr>
              <a:t>. As cores e a iluminação são elementos semióticos fundamentais. As cores do ambiente (tons neutros e pouco vibrantes) contribuem para:</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800" dirty="0">
                <a:effectLst/>
                <a:latin typeface="Arial Narrow" panose="020B0606020202030204" pitchFamily="34" charset="0"/>
                <a:ea typeface="Times New Roman" panose="02020603050405020304" pitchFamily="18" charset="0"/>
                <a:cs typeface="Times New Roman" panose="02020603050405020304" pitchFamily="18" charset="0"/>
              </a:rPr>
              <a:t>(A) Tornar a imagem do animal mais alegre.</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800" dirty="0">
                <a:effectLst/>
                <a:latin typeface="Arial Narrow" panose="020B0606020202030204" pitchFamily="34" charset="0"/>
                <a:ea typeface="Times New Roman" panose="02020603050405020304" pitchFamily="18" charset="0"/>
                <a:cs typeface="Times New Roman" panose="02020603050405020304" pitchFamily="18" charset="0"/>
              </a:rPr>
              <a:t>(B) Criar um clima de seriedade e possível abandono.</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800" dirty="0">
                <a:effectLst/>
                <a:latin typeface="Arial Narrow" panose="020B0606020202030204" pitchFamily="34" charset="0"/>
                <a:ea typeface="Times New Roman" panose="02020603050405020304" pitchFamily="18" charset="0"/>
                <a:cs typeface="Times New Roman" panose="02020603050405020304" pitchFamily="18" charset="0"/>
              </a:rPr>
              <a:t>(C) Destacar o conforto do local de abrigo de animais.</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800" dirty="0">
                <a:effectLst/>
                <a:latin typeface="Arial Narrow" panose="020B0606020202030204" pitchFamily="34" charset="0"/>
                <a:ea typeface="Times New Roman" panose="02020603050405020304" pitchFamily="18" charset="0"/>
                <a:cs typeface="Times New Roman" panose="02020603050405020304" pitchFamily="18" charset="0"/>
              </a:rPr>
              <a:t>(D) Confundir o observador quanto ao bem estar do animal.</a:t>
            </a:r>
          </a:p>
          <a:p>
            <a:pPr algn="just"/>
            <a:endParaRPr lang="pt-BR" sz="2300" kern="18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50" b="1" kern="1800" dirty="0">
                <a:effectLst/>
                <a:latin typeface="Arial Narrow" panose="020B0606020202030204" pitchFamily="34" charset="0"/>
                <a:ea typeface="Times New Roman" panose="02020603050405020304" pitchFamily="18" charset="0"/>
                <a:cs typeface="Times New Roman" panose="02020603050405020304" pitchFamily="18" charset="0"/>
              </a:rPr>
              <a:t>10</a:t>
            </a:r>
            <a:r>
              <a:rPr lang="pt-BR" sz="2250" kern="1800" dirty="0">
                <a:effectLst/>
                <a:latin typeface="Arial Narrow" panose="020B0606020202030204" pitchFamily="34" charset="0"/>
                <a:ea typeface="Times New Roman" panose="02020603050405020304" pitchFamily="18" charset="0"/>
                <a:cs typeface="Times New Roman" panose="02020603050405020304" pitchFamily="18" charset="0"/>
              </a:rPr>
              <a:t>. A fotodenúncia leva o leitor a refletir sobre:</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800" dirty="0">
                <a:effectLst/>
                <a:latin typeface="Arial Narrow" panose="020B0606020202030204" pitchFamily="34" charset="0"/>
                <a:ea typeface="Times New Roman" panose="02020603050405020304" pitchFamily="18" charset="0"/>
                <a:cs typeface="Times New Roman" panose="02020603050405020304" pitchFamily="18" charset="0"/>
              </a:rPr>
              <a:t>(    ) O tratamento dos animais.			 (    ) A responsabilidade das pessoas.</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800" dirty="0">
                <a:effectLst/>
                <a:latin typeface="Arial Narrow" panose="020B0606020202030204" pitchFamily="34" charset="0"/>
                <a:ea typeface="Times New Roman" panose="02020603050405020304" pitchFamily="18" charset="0"/>
                <a:cs typeface="Times New Roman" panose="02020603050405020304" pitchFamily="18" charset="0"/>
              </a:rPr>
              <a:t>(    ) A importância do lucro.			 (    ) O bem-estar animal.</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800" dirty="0">
                <a:solidFill>
                  <a:srgbClr val="EE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b="1" kern="1800" dirty="0">
                <a:effectLst/>
                <a:latin typeface="Arial Narrow" panose="020B0606020202030204" pitchFamily="34" charset="0"/>
                <a:ea typeface="Times New Roman" panose="02020603050405020304" pitchFamily="18" charset="0"/>
                <a:cs typeface="Times New Roman" panose="02020603050405020304" pitchFamily="18" charset="0"/>
              </a:rPr>
              <a:t>11</a:t>
            </a:r>
            <a:r>
              <a:rPr lang="pt-BR" sz="2250" kern="1800" dirty="0">
                <a:effectLst/>
                <a:latin typeface="Arial Narrow" panose="020B0606020202030204" pitchFamily="34" charset="0"/>
                <a:ea typeface="Times New Roman" panose="02020603050405020304" pitchFamily="18" charset="0"/>
                <a:cs typeface="Times New Roman" panose="02020603050405020304" pitchFamily="18" charset="0"/>
              </a:rPr>
              <a:t>. A fotodenúncia do cachorro no abrigo busca despertar um valor humano que nos permite sentir a dor ou a solidão do outro (seja pessoa ou animal). Esse valor é a:</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800" dirty="0">
                <a:effectLst/>
                <a:latin typeface="Arial Narrow" panose="020B0606020202030204" pitchFamily="34" charset="0"/>
                <a:ea typeface="Times New Roman" panose="02020603050405020304" pitchFamily="18" charset="0"/>
                <a:cs typeface="Times New Roman" panose="02020603050405020304" pitchFamily="18" charset="0"/>
              </a:rPr>
              <a:t>(A) Indiferença.					(C) Teimosia.</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250" kern="1800" dirty="0">
                <a:effectLst/>
                <a:latin typeface="Arial Narrow" panose="020B0606020202030204" pitchFamily="34" charset="0"/>
                <a:ea typeface="Times New Roman" panose="02020603050405020304" pitchFamily="18" charset="0"/>
                <a:cs typeface="Times New Roman" panose="02020603050405020304" pitchFamily="18" charset="0"/>
              </a:rPr>
              <a:t>(B) Ganância.					(D) Empatia.</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613546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172981B-C11F-C20B-3305-7CC0AE92F21B}"/>
              </a:ext>
            </a:extLst>
          </p:cNvPr>
          <p:cNvSpPr txBox="1"/>
          <p:nvPr/>
        </p:nvSpPr>
        <p:spPr>
          <a:xfrm>
            <a:off x="304800" y="856641"/>
            <a:ext cx="11555506" cy="1077218"/>
          </a:xfrm>
          <a:prstGeom prst="rect">
            <a:avLst/>
          </a:prstGeom>
          <a:noFill/>
        </p:spPr>
        <p:txBody>
          <a:bodyPr wrap="square">
            <a:spAutoFit/>
          </a:bodyPr>
          <a:lstStyle/>
          <a:p>
            <a:pPr algn="just"/>
            <a:r>
              <a:rPr lang="pt-BR" sz="2300" kern="1800" dirty="0">
                <a:effectLst/>
                <a:latin typeface="Arial Narrow" panose="020B0606020202030204" pitchFamily="34" charset="0"/>
                <a:ea typeface="Times New Roman" panose="02020603050405020304" pitchFamily="18"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kern="1800" dirty="0">
                <a:solidFill>
                  <a:srgbClr val="EE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800" dirty="0">
                <a:effectLst/>
                <a:latin typeface="Arial Narrow" panose="020B0606020202030204" pitchFamily="34" charset="0"/>
                <a:ea typeface="Times New Roman" panose="02020603050405020304" pitchFamily="18" charset="0"/>
                <a:cs typeface="Times New Roman" panose="02020603050405020304" pitchFamily="18"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1FC45044-4591-8064-1935-A902584E9BDF}"/>
              </a:ext>
            </a:extLst>
          </p:cNvPr>
          <p:cNvPicPr>
            <a:picLocks noChangeAspect="1"/>
          </p:cNvPicPr>
          <p:nvPr/>
        </p:nvPicPr>
        <p:blipFill>
          <a:blip r:embed="rId3"/>
          <a:stretch>
            <a:fillRect/>
          </a:stretch>
        </p:blipFill>
        <p:spPr>
          <a:xfrm>
            <a:off x="1789080" y="1933859"/>
            <a:ext cx="8613839" cy="4223216"/>
          </a:xfrm>
          <a:prstGeom prst="rect">
            <a:avLst/>
          </a:prstGeom>
        </p:spPr>
      </p:pic>
      <p:sp>
        <p:nvSpPr>
          <p:cNvPr id="7" name="CaixaDeTexto 6">
            <a:extLst>
              <a:ext uri="{FF2B5EF4-FFF2-40B4-BE49-F238E27FC236}">
                <a16:creationId xmlns:a16="http://schemas.microsoft.com/office/drawing/2014/main" id="{5766A826-7D6C-6244-C02C-D2B6E7E96136}"/>
              </a:ext>
            </a:extLst>
          </p:cNvPr>
          <p:cNvSpPr txBox="1"/>
          <p:nvPr/>
        </p:nvSpPr>
        <p:spPr>
          <a:xfrm>
            <a:off x="331693" y="6237758"/>
            <a:ext cx="11528613" cy="295402"/>
          </a:xfrm>
          <a:prstGeom prst="rect">
            <a:avLst/>
          </a:prstGeom>
          <a:noFill/>
        </p:spPr>
        <p:txBody>
          <a:bodyPr wrap="square">
            <a:spAutoFit/>
          </a:bodyPr>
          <a:lstStyle/>
          <a:p>
            <a:pPr algn="ctr">
              <a:lnSpc>
                <a:spcPct val="107000"/>
              </a:lnSpc>
              <a:spcAft>
                <a:spcPts val="800"/>
              </a:spcAft>
            </a:pP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https://propmark.com.br/mercado/10-campanhas-que-ilustram-crise-atual-na-amazonia/ Acesso: 18, jun.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8167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B28B0C7-20E1-749E-E191-692D793F5B4D}"/>
              </a:ext>
            </a:extLst>
          </p:cNvPr>
          <p:cNvSpPr txBox="1"/>
          <p:nvPr/>
        </p:nvSpPr>
        <p:spPr>
          <a:xfrm>
            <a:off x="313764" y="870094"/>
            <a:ext cx="11564471" cy="5117811"/>
          </a:xfrm>
          <a:prstGeom prst="rect">
            <a:avLst/>
          </a:prstGeom>
          <a:noFill/>
        </p:spPr>
        <p:txBody>
          <a:bodyPr wrap="square">
            <a:spAutoFit/>
          </a:bodyPr>
          <a:lstStyle/>
          <a:p>
            <a:pPr algn="just">
              <a:lnSpc>
                <a:spcPct val="114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12</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gênero fotodenúncia, a denúncia é a exposição de um problema, injustiça ou situação que precisa chamar a atenção da sociedade. A fotografia não apenas mostra uma cena, mas também busca alertar, criticar ou sensibilizar o público sobre uma questão social, ambiental, política ou econômica. A denúncia feita pela imagem refere-se ao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reflorestamento e à preservação das florestas.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aumento da produção agrícola nas áreas rurais.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desmatamento excessivo e à destruição dos recursos naturais.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13.</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Os fatos retratados abordam um problema corriqueiro ou de ordem social/ambiental? Justifique.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4000"/>
              </a:lnSpc>
            </a:pPr>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14.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fotodenúncia é um gênero textual que tem a finalidade de chamar a atenção do público para problemas sociais e ambientais. Qual é a finalidade dessa fotodenúncia?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83005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B28B0C7-20E1-749E-E191-692D793F5B4D}"/>
              </a:ext>
            </a:extLst>
          </p:cNvPr>
          <p:cNvSpPr txBox="1"/>
          <p:nvPr/>
        </p:nvSpPr>
        <p:spPr>
          <a:xfrm>
            <a:off x="322729" y="805422"/>
            <a:ext cx="11564471" cy="1508105"/>
          </a:xfrm>
          <a:prstGeom prst="rect">
            <a:avLst/>
          </a:prstGeom>
          <a:noFill/>
        </p:spPr>
        <p:txBody>
          <a:bodyPr wrap="square">
            <a:spAutoFit/>
          </a:bodyPr>
          <a:lstStyle/>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15</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gênero textual fotodenúncia há vários efeitos multissemióticos, isto é, são imagens, palavras, cores e outros recursos visuais que se combinam, para transmitir uma denúncia, sensibilizar o leitor e reforçar a mensagem que o autor deseja comunicar. Assim, explique como os elementos visuais da imagem ajudam a transmitir a mensagem sobre o desmatamento.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6774441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6" y="855168"/>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8" y="1414683"/>
            <a:ext cx="5508000" cy="1175659"/>
          </a:xfrm>
          <a:prstGeom prst="rect">
            <a:avLst/>
          </a:prstGeom>
          <a:noFill/>
          <a:ln>
            <a:noFill/>
          </a:ln>
        </p:spPr>
      </p:pic>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9EB468FF-2A5E-4F84-2304-828CA1571F82}"/>
              </a:ext>
            </a:extLst>
          </p:cNvPr>
          <p:cNvSpPr txBox="1"/>
          <p:nvPr/>
        </p:nvSpPr>
        <p:spPr>
          <a:xfrm>
            <a:off x="385907" y="2853943"/>
            <a:ext cx="11438539" cy="1627497"/>
          </a:xfrm>
          <a:prstGeom prst="rect">
            <a:avLst/>
          </a:prstGeom>
          <a:solidFill>
            <a:schemeClr val="accent6">
              <a:lumMod val="20000"/>
              <a:lumOff val="80000"/>
            </a:schemeClr>
          </a:solidFill>
        </p:spPr>
        <p:txBody>
          <a:bodyPr wrap="square">
            <a:spAutoFit/>
          </a:bodyPr>
          <a:lstStyle/>
          <a:p>
            <a:pPr indent="538163" algn="just">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Caro estudante, agora que você já aprendeu sobre o gênero textual Fotodenúncia, vamos aprender também sobre a Fotorreportagem? A Fotorreportagem é um gênero textual que utiliza imagens (linguagem não verbal) e palavras (linguagem verbal) para contar sobre um fato, um acontecimento real ou uma história. Vamos aprender mais???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10524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902201413"/>
              </p:ext>
            </p:extLst>
          </p:nvPr>
        </p:nvGraphicFramePr>
        <p:xfrm>
          <a:off x="358591" y="1609840"/>
          <a:ext cx="11501717" cy="32461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Fotorreportagem</a:t>
                      </a:r>
                    </a:p>
                    <a:p>
                      <a:pPr marL="0" indent="538163" algn="just"/>
                      <a:r>
                        <a:rPr lang="pt-BR" sz="2300" b="0" kern="1200" dirty="0">
                          <a:solidFill>
                            <a:schemeClr val="tx1"/>
                          </a:solidFill>
                          <a:effectLst/>
                          <a:latin typeface="Arial Narrow" panose="020B0606020202030204" pitchFamily="34" charset="0"/>
                          <a:ea typeface="+mn-ea"/>
                          <a:cs typeface="+mn-cs"/>
                        </a:rPr>
                        <a:t>A </a:t>
                      </a:r>
                      <a:r>
                        <a:rPr lang="pt-BR" sz="2300" b="1" kern="1200" dirty="0">
                          <a:solidFill>
                            <a:schemeClr val="tx1"/>
                          </a:solidFill>
                          <a:effectLst/>
                          <a:latin typeface="Arial Narrow" panose="020B0606020202030204" pitchFamily="34" charset="0"/>
                          <a:ea typeface="+mn-ea"/>
                          <a:cs typeface="+mn-cs"/>
                        </a:rPr>
                        <a:t>Fotorreportagem</a:t>
                      </a:r>
                      <a:r>
                        <a:rPr lang="pt-BR" sz="2300" b="0" kern="1200" dirty="0">
                          <a:solidFill>
                            <a:schemeClr val="tx1"/>
                          </a:solidFill>
                          <a:effectLst/>
                          <a:latin typeface="Arial Narrow" panose="020B0606020202030204" pitchFamily="34" charset="0"/>
                          <a:ea typeface="+mn-ea"/>
                          <a:cs typeface="+mn-cs"/>
                        </a:rPr>
                        <a:t> é um gênero textual do fotojornalismo, que </a:t>
                      </a:r>
                      <a:r>
                        <a:rPr lang="pt-BR" sz="2300" b="1" kern="1200" dirty="0">
                          <a:solidFill>
                            <a:schemeClr val="tx1"/>
                          </a:solidFill>
                          <a:effectLst/>
                          <a:latin typeface="Arial Narrow" panose="020B0606020202030204" pitchFamily="34" charset="0"/>
                          <a:ea typeface="+mn-ea"/>
                          <a:cs typeface="+mn-cs"/>
                        </a:rPr>
                        <a:t>conta histórias por meio de fotografias. </a:t>
                      </a:r>
                      <a:r>
                        <a:rPr lang="pt-BR" sz="2300" b="0" kern="1200" dirty="0">
                          <a:solidFill>
                            <a:schemeClr val="tx1"/>
                          </a:solidFill>
                          <a:effectLst/>
                          <a:latin typeface="Arial Narrow" panose="020B0606020202030204" pitchFamily="34" charset="0"/>
                          <a:ea typeface="+mn-ea"/>
                          <a:cs typeface="+mn-cs"/>
                        </a:rPr>
                        <a:t>As imagens de uma fotorreportagem </a:t>
                      </a:r>
                      <a:r>
                        <a:rPr lang="pt-BR" sz="2300" b="1" kern="1200" dirty="0">
                          <a:solidFill>
                            <a:schemeClr val="tx1"/>
                          </a:solidFill>
                          <a:effectLst/>
                          <a:latin typeface="Arial Narrow" panose="020B0606020202030204" pitchFamily="34" charset="0"/>
                          <a:ea typeface="+mn-ea"/>
                          <a:cs typeface="+mn-cs"/>
                        </a:rPr>
                        <a:t>são acompanhadas de pouco texto (linguagem verbal), seja ele introdutório para cada imagem, ou legendas que a acompanham</a:t>
                      </a:r>
                      <a:r>
                        <a:rPr lang="pt-BR" sz="2300" b="0" kern="1200" dirty="0">
                          <a:solidFill>
                            <a:schemeClr val="tx1"/>
                          </a:solidFill>
                          <a:effectLst/>
                          <a:latin typeface="Arial Narrow" panose="020B0606020202030204" pitchFamily="34" charset="0"/>
                          <a:ea typeface="+mn-ea"/>
                          <a:cs typeface="+mn-cs"/>
                        </a:rPr>
                        <a:t>. É uma combinação de fotografia e reportagem, na qual o fotógrafo busca capturar momentos e eventos significativos e transmitir uma mensagem ou contar uma história por meio das imagens (linguagem não verbal), por isso, é muito importante dar os créditos, isto é, citar o nome do repórter fotográfico. Assim, </a:t>
                      </a:r>
                      <a:r>
                        <a:rPr lang="pt-BR" sz="2300" b="1" kern="1200" dirty="0">
                          <a:solidFill>
                            <a:schemeClr val="tx1"/>
                          </a:solidFill>
                          <a:effectLst/>
                          <a:latin typeface="Arial Narrow" panose="020B0606020202030204" pitchFamily="34" charset="0"/>
                          <a:ea typeface="+mn-ea"/>
                          <a:cs typeface="+mn-cs"/>
                        </a:rPr>
                        <a:t>a fotorreportagem nada mais é do que uma reportagem na qual o peso da informação encontra-se, sobretudo, contido na(s) fotografia(s). </a:t>
                      </a:r>
                    </a:p>
                  </a:txBody>
                  <a:tcPr>
                    <a:lnL w="38100" cap="flat" cmpd="sng" algn="ctr">
                      <a:solidFill>
                        <a:schemeClr val="accent5">
                          <a:lumMod val="75000"/>
                        </a:schemeClr>
                      </a:solidFill>
                      <a:prstDash val="solid"/>
                      <a:round/>
                      <a:headEnd type="none" w="med" len="med"/>
                      <a:tailEnd type="none" w="med" len="med"/>
                    </a:lnL>
                    <a:lnR w="38100" cap="flat" cmpd="sng" algn="ctr">
                      <a:solidFill>
                        <a:schemeClr val="accent5">
                          <a:lumMod val="75000"/>
                        </a:schemeClr>
                      </a:solidFill>
                      <a:prstDash val="solid"/>
                      <a:round/>
                      <a:headEnd type="none" w="med" len="med"/>
                      <a:tailEnd type="none" w="med" len="med"/>
                    </a:lnR>
                    <a:lnT w="38100" cap="flat" cmpd="sng" algn="ctr">
                      <a:solidFill>
                        <a:schemeClr val="accent5">
                          <a:lumMod val="75000"/>
                        </a:schemeClr>
                      </a:solidFill>
                      <a:prstDash val="solid"/>
                      <a:round/>
                      <a:headEnd type="none" w="med" len="med"/>
                      <a:tailEnd type="none" w="med" len="med"/>
                    </a:lnT>
                    <a:lnB w="38100" cap="flat" cmpd="sng" algn="ctr">
                      <a:solidFill>
                        <a:schemeClr val="accent5">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705330"/>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787289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7A724F9E-EE42-18C3-0C8B-FECB08E79F3E}"/>
              </a:ext>
            </a:extLst>
          </p:cNvPr>
          <p:cNvGraphicFramePr>
            <a:graphicFrameLocks noGrp="1"/>
          </p:cNvGraphicFramePr>
          <p:nvPr>
            <p:extLst>
              <p:ext uri="{D42A27DB-BD31-4B8C-83A1-F6EECF244321}">
                <p14:modId xmlns:p14="http://schemas.microsoft.com/office/powerpoint/2010/main" val="1711488283"/>
              </p:ext>
            </p:extLst>
          </p:nvPr>
        </p:nvGraphicFramePr>
        <p:xfrm>
          <a:off x="358591" y="2153071"/>
          <a:ext cx="11474818" cy="3688080"/>
        </p:xfrm>
        <a:graphic>
          <a:graphicData uri="http://schemas.openxmlformats.org/drawingml/2006/table">
            <a:tbl>
              <a:tblPr firstRow="1" bandRow="1">
                <a:tableStyleId>{5C22544A-7EE6-4342-B048-85BDC9FD1C3A}</a:tableStyleId>
              </a:tblPr>
              <a:tblGrid>
                <a:gridCol w="5737409">
                  <a:extLst>
                    <a:ext uri="{9D8B030D-6E8A-4147-A177-3AD203B41FA5}">
                      <a16:colId xmlns:a16="http://schemas.microsoft.com/office/drawing/2014/main" val="2086817468"/>
                    </a:ext>
                  </a:extLst>
                </a:gridCol>
                <a:gridCol w="5737409">
                  <a:extLst>
                    <a:ext uri="{9D8B030D-6E8A-4147-A177-3AD203B41FA5}">
                      <a16:colId xmlns:a16="http://schemas.microsoft.com/office/drawing/2014/main" val="3032361446"/>
                    </a:ext>
                  </a:extLst>
                </a:gridCol>
              </a:tblGrid>
              <a:tr h="370840">
                <a:tc gridSpan="2">
                  <a:txBody>
                    <a:bodyPr/>
                    <a:lstStyle/>
                    <a:p>
                      <a:pPr algn="ctr"/>
                      <a:r>
                        <a:rPr lang="pt-BR" sz="2300" b="1" kern="1200" dirty="0">
                          <a:solidFill>
                            <a:schemeClr val="tx1"/>
                          </a:solidFill>
                          <a:effectLst/>
                          <a:latin typeface="Arial Narrow" panose="020B0606020202030204" pitchFamily="34" charset="0"/>
                          <a:ea typeface="+mn-ea"/>
                          <a:cs typeface="+mn-cs"/>
                        </a:rPr>
                        <a:t>Fotodenúncia X Fotorreportagem</a:t>
                      </a:r>
                      <a:endParaRPr lang="pt-BR" sz="2300" dirty="0">
                        <a:solidFill>
                          <a:schemeClr val="tx1"/>
                        </a:solidFill>
                        <a:latin typeface="Arial Narrow" panose="020B0606020202030204" pitchFamily="34" charset="0"/>
                      </a:endParaRPr>
                    </a:p>
                  </a:txBody>
                  <a:tcPr>
                    <a:lnL w="38100" cap="flat" cmpd="sng" algn="ctr">
                      <a:solidFill>
                        <a:srgbClr val="ED7A2B"/>
                      </a:solidFill>
                      <a:prstDash val="solid"/>
                      <a:round/>
                      <a:headEnd type="none" w="med" len="med"/>
                      <a:tailEnd type="none" w="med" len="med"/>
                    </a:lnL>
                    <a:lnR w="38100" cap="flat" cmpd="sng" algn="ctr">
                      <a:solidFill>
                        <a:srgbClr val="ED7A2B"/>
                      </a:solidFill>
                      <a:prstDash val="solid"/>
                      <a:round/>
                      <a:headEnd type="none" w="med" len="med"/>
                      <a:tailEnd type="none" w="med" len="med"/>
                    </a:lnR>
                    <a:lnT w="38100" cap="flat" cmpd="sng" algn="ctr">
                      <a:solidFill>
                        <a:srgbClr val="ED7A2B"/>
                      </a:solidFill>
                      <a:prstDash val="solid"/>
                      <a:round/>
                      <a:headEnd type="none" w="med" len="med"/>
                      <a:tailEnd type="none" w="med" len="med"/>
                    </a:lnT>
                    <a:lnB w="38100" cap="flat" cmpd="sng" algn="ctr">
                      <a:noFill/>
                      <a:prstDash val="solid"/>
                      <a:round/>
                      <a:headEnd type="none" w="med" len="med"/>
                      <a:tailEnd type="none" w="med" len="med"/>
                    </a:lnB>
                    <a:solidFill>
                      <a:schemeClr val="accent2">
                        <a:lumMod val="20000"/>
                        <a:lumOff val="80000"/>
                      </a:schemeClr>
                    </a:solidFill>
                  </a:tcPr>
                </a:tc>
                <a:tc hMerge="1">
                  <a:txBody>
                    <a:bodyPr/>
                    <a:lstStyle/>
                    <a:p>
                      <a:endParaRPr lang="pt-BR" dirty="0"/>
                    </a:p>
                  </a:txBody>
                  <a:tcPr>
                    <a:lnL w="12700" cap="flat" cmpd="sng" algn="ctr">
                      <a:solidFill>
                        <a:schemeClr val="tx1"/>
                      </a:solidFill>
                      <a:prstDash val="solid"/>
                      <a:round/>
                      <a:headEnd type="none" w="med" len="med"/>
                      <a:tailEnd type="none" w="med" len="med"/>
                    </a:lnL>
                    <a:lnR w="38100" cap="flat" cmpd="sng" algn="ctr">
                      <a:solidFill>
                        <a:schemeClr val="accent4">
                          <a:lumMod val="60000"/>
                          <a:lumOff val="40000"/>
                        </a:schemeClr>
                      </a:solidFill>
                      <a:prstDash val="solid"/>
                      <a:round/>
                      <a:headEnd type="none" w="med" len="med"/>
                      <a:tailEnd type="none" w="med" len="med"/>
                    </a:lnR>
                    <a:lnT w="38100" cap="flat" cmpd="sng" algn="ctr">
                      <a:solidFill>
                        <a:schemeClr val="accent4">
                          <a:lumMod val="60000"/>
                          <a:lumOff val="40000"/>
                        </a:schemeClr>
                      </a:solidFill>
                      <a:prstDash val="solid"/>
                      <a:round/>
                      <a:headEnd type="none" w="med" len="med"/>
                      <a:tailEnd type="none" w="med" len="med"/>
                    </a:lnT>
                    <a:lnB w="38100" cap="flat" cmpd="sng" algn="ctr">
                      <a:solidFill>
                        <a:schemeClr val="accent4">
                          <a:lumMod val="60000"/>
                          <a:lumOff val="40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054887210"/>
                  </a:ext>
                </a:extLst>
              </a:tr>
              <a:tr h="370840">
                <a:tc>
                  <a:txBody>
                    <a:bodyPr/>
                    <a:lstStyle/>
                    <a:p>
                      <a:pPr marL="0" indent="538163" algn="just">
                        <a:lnSpc>
                          <a:spcPct val="100000"/>
                        </a:lnSpc>
                        <a:spcAft>
                          <a:spcPts val="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Fotodenúncia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gênero do jornalismo que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usa imagens (fotografias) para denunciar problemas sociais, políticos ou ambientais.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objetivo da fotodenúncia é informar a opinião pública sobre assuntos importantes e chamar a atenção das autoridades responsáveis por esses temas.</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rgbClr val="ED7A2B"/>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ED7A2B"/>
                      </a:solidFill>
                      <a:prstDash val="solid"/>
                      <a:round/>
                      <a:headEnd type="none" w="med" len="med"/>
                      <a:tailEnd type="none" w="med" len="med"/>
                    </a:lnB>
                    <a:solidFill>
                      <a:schemeClr val="accent2">
                        <a:lumMod val="20000"/>
                        <a:lumOff val="80000"/>
                      </a:schemeClr>
                    </a:solidFill>
                  </a:tcPr>
                </a:tc>
                <a:tc>
                  <a:txBody>
                    <a:bodyPr/>
                    <a:lstStyle/>
                    <a:p>
                      <a:pPr marL="0" indent="538163" algn="just">
                        <a:lnSpc>
                          <a:spcPct val="100000"/>
                        </a:lnSpc>
                        <a:spcAft>
                          <a:spcPts val="0"/>
                        </a:spcAft>
                      </a:pPr>
                      <a:r>
                        <a:rPr lang="pt-BR" sz="2300" kern="1200" dirty="0">
                          <a:solidFill>
                            <a:schemeClr val="dk1"/>
                          </a:solidFill>
                          <a:effectLst/>
                          <a:latin typeface="Arial Narrow" panose="020B0606020202030204" pitchFamily="34" charset="0"/>
                          <a:ea typeface="+mn-ea"/>
                          <a:cs typeface="+mn-cs"/>
                        </a:rPr>
                        <a:t>A</a:t>
                      </a:r>
                      <a:r>
                        <a:rPr lang="pt-BR" sz="2300" b="1" kern="1200" dirty="0">
                          <a:solidFill>
                            <a:schemeClr val="dk1"/>
                          </a:solidFill>
                          <a:effectLst/>
                          <a:latin typeface="Arial Narrow" panose="020B0606020202030204" pitchFamily="34" charset="0"/>
                          <a:ea typeface="+mn-ea"/>
                          <a:cs typeface="+mn-cs"/>
                        </a:rPr>
                        <a:t> Fotorreportagem</a:t>
                      </a:r>
                      <a:r>
                        <a:rPr lang="pt-BR" sz="2300" kern="1200" dirty="0">
                          <a:solidFill>
                            <a:schemeClr val="dk1"/>
                          </a:solidFill>
                          <a:effectLst/>
                          <a:latin typeface="Arial Narrow" panose="020B0606020202030204" pitchFamily="34" charset="0"/>
                          <a:ea typeface="+mn-ea"/>
                          <a:cs typeface="+mn-cs"/>
                        </a:rPr>
                        <a:t> é um gênero jornalístico que </a:t>
                      </a:r>
                      <a:r>
                        <a:rPr lang="pt-BR" sz="2300" b="1" kern="1200" dirty="0">
                          <a:solidFill>
                            <a:schemeClr val="dk1"/>
                          </a:solidFill>
                          <a:effectLst/>
                          <a:latin typeface="Arial Narrow" panose="020B0606020202030204" pitchFamily="34" charset="0"/>
                          <a:ea typeface="+mn-ea"/>
                          <a:cs typeface="+mn-cs"/>
                        </a:rPr>
                        <a:t>narra/conta uma história/acontecimento por meio de uma ou mais fotografias acompanhadas de legendas ou pequenos textos explicativos. </a:t>
                      </a:r>
                      <a:r>
                        <a:rPr lang="pt-BR" sz="2300" kern="1200" dirty="0">
                          <a:solidFill>
                            <a:schemeClr val="dk1"/>
                          </a:solidFill>
                          <a:effectLst/>
                          <a:latin typeface="Arial Narrow" panose="020B0606020202030204" pitchFamily="34" charset="0"/>
                          <a:ea typeface="+mn-ea"/>
                          <a:cs typeface="+mn-cs"/>
                        </a:rPr>
                        <a:t>As imagens recebem destaque nesse gênero textual e buscam despertar o interesse dos leitores para assuntos de interesse da população.</a:t>
                      </a:r>
                    </a:p>
                    <a:p>
                      <a:pPr marL="0" indent="538163" algn="just">
                        <a:lnSpc>
                          <a:spcPct val="100000"/>
                        </a:lnSpc>
                        <a:spcAft>
                          <a:spcPts val="0"/>
                        </a:spcAft>
                      </a:pPr>
                      <a:r>
                        <a:rPr lang="pt-BR" sz="2300" kern="1200" dirty="0">
                          <a:solidFill>
                            <a:schemeClr val="dk1"/>
                          </a:solidFill>
                          <a:effectLst/>
                          <a:latin typeface="Arial Narrow" panose="020B0606020202030204" pitchFamily="34" charset="0"/>
                          <a:ea typeface="+mn-ea"/>
                          <a:cs typeface="+mn-cs"/>
                        </a:rPr>
                        <a:t>A fotorreportagem utiliza uma linguagem clara, objetiva e, geralmente, formal.</a:t>
                      </a:r>
                      <a:endParaRPr lang="pt-BR" sz="230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38100" cap="flat" cmpd="sng" algn="ctr">
                      <a:solidFill>
                        <a:srgbClr val="ED7A2B"/>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rgbClr val="ED7A2B"/>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037907101"/>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1243212"/>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8239946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A631EB24-5BE8-410C-4E5F-6B539DD0859F}"/>
              </a:ext>
            </a:extLst>
          </p:cNvPr>
          <p:cNvSpPr txBox="1"/>
          <p:nvPr/>
        </p:nvSpPr>
        <p:spPr>
          <a:xfrm>
            <a:off x="322728" y="723876"/>
            <a:ext cx="11546541" cy="2139047"/>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Crianças vendem objetos e pedem esmolas em semáforo da Zona Leste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Quatro crianças de Timon, no Maranhão, vendiam pás de recolher lixo. Com uma câmera escondida, o G1 conversou com uma das crianças.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kern="100" dirty="0" err="1">
                <a:effectLst/>
                <a:latin typeface="Arial Narrow" panose="020B0606020202030204" pitchFamily="34" charset="0"/>
                <a:ea typeface="Calibri" panose="020F0502020204030204" pitchFamily="34" charset="0"/>
                <a:cs typeface="Times New Roman" panose="02020603050405020304" pitchFamily="18" charset="0"/>
              </a:rPr>
              <a:t>Ellyo</a:t>
            </a:r>
            <a:r>
              <a:rPr lang="pt-BR" kern="100" dirty="0">
                <a:effectLst/>
                <a:latin typeface="Arial Narrow" panose="020B0606020202030204" pitchFamily="34" charset="0"/>
                <a:ea typeface="Calibri" panose="020F0502020204030204" pitchFamily="34" charset="0"/>
                <a:cs typeface="Times New Roman" panose="02020603050405020304" pitchFamily="18" charset="0"/>
              </a:rPr>
              <a:t> Teixeira</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descr="Criança de 11 anos sendo explorada em semáforo de Teresina (Foto: Ellyo Teixeira/G1)">
            <a:extLst>
              <a:ext uri="{FF2B5EF4-FFF2-40B4-BE49-F238E27FC236}">
                <a16:creationId xmlns:a16="http://schemas.microsoft.com/office/drawing/2014/main" id="{FF1156FC-C8EB-464F-929C-3DC0672FA23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56494" y="2775586"/>
            <a:ext cx="4479012" cy="3358538"/>
          </a:xfrm>
          <a:prstGeom prst="rect">
            <a:avLst/>
          </a:prstGeom>
          <a:noFill/>
          <a:ln>
            <a:noFill/>
          </a:ln>
        </p:spPr>
      </p:pic>
      <p:sp>
        <p:nvSpPr>
          <p:cNvPr id="8" name="CaixaDeTexto 7">
            <a:extLst>
              <a:ext uri="{FF2B5EF4-FFF2-40B4-BE49-F238E27FC236}">
                <a16:creationId xmlns:a16="http://schemas.microsoft.com/office/drawing/2014/main" id="{4EDFD96B-3A11-E2F7-A203-7188190944F5}"/>
              </a:ext>
            </a:extLst>
          </p:cNvPr>
          <p:cNvSpPr txBox="1"/>
          <p:nvPr/>
        </p:nvSpPr>
        <p:spPr>
          <a:xfrm>
            <a:off x="322728" y="6134124"/>
            <a:ext cx="11546541" cy="538609"/>
          </a:xfrm>
          <a:prstGeom prst="rect">
            <a:avLst/>
          </a:prstGeom>
          <a:noFill/>
        </p:spPr>
        <p:txBody>
          <a:bodyPr wrap="square">
            <a:spAutoFit/>
          </a:bodyPr>
          <a:lstStyle/>
          <a:p>
            <a:pPr algn="ct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Criança de 11 anos sendo explorada em semáforo de Teresina (Foto: </a:t>
            </a:r>
            <a:r>
              <a:rPr lang="pt-BR" sz="1600" kern="100" dirty="0" err="1">
                <a:effectLst/>
                <a:latin typeface="Arial Narrow" panose="020B0606020202030204" pitchFamily="34" charset="0"/>
                <a:ea typeface="Calibri" panose="020F0502020204030204" pitchFamily="34" charset="0"/>
                <a:cs typeface="Times New Roman" panose="02020603050405020304" pitchFamily="18" charset="0"/>
              </a:rPr>
              <a:t>Ellyo</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 Teixeira/G1)</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https://g1.globo.com/pi/</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piaui</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/noticia/2013/11/criancas-vendem-objetos-e-pedem-esmolas-em-semaforo-da-zona-leste.html. Acesso em: 28 abr.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35621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07B1C33-1DDB-B2D9-8A62-02163754F3C1}"/>
              </a:ext>
            </a:extLst>
          </p:cNvPr>
          <p:cNvSpPr txBox="1"/>
          <p:nvPr/>
        </p:nvSpPr>
        <p:spPr>
          <a:xfrm>
            <a:off x="322729" y="846424"/>
            <a:ext cx="11591365" cy="4540923"/>
          </a:xfrm>
          <a:prstGeom prst="rect">
            <a:avLst/>
          </a:prstGeom>
          <a:noFill/>
        </p:spPr>
        <p:txBody>
          <a:bodyPr wrap="square">
            <a:spAutoFit/>
          </a:bodyPr>
          <a:lstStyle/>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16.</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a:t>
            </a: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m uma fotorreportagem, as fotos desempenham papel central, acompanhadas de breves textos introdutórios, de legendas ou ainda de textos explicativos curtos.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a) Em sua opinião, a imagem, nessa fotorreportagem, ilustra o texto, complementa-o ou é mais importante que o texto? Explique sua resposta por meio de um exemplo.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b="1" kern="18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b) A foto está acompanhada de texto verbal. Qual é a função desse texto no contexto da fotorreportagem?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b="1" kern="1800" dirty="0">
                <a:effectLst/>
                <a:latin typeface="Arial Narrow" panose="020B0606020202030204" pitchFamily="34" charset="0"/>
                <a:ea typeface="Times New Roman" panose="02020603050405020304" pitchFamily="18" charset="0"/>
                <a:cs typeface="Times New Roman" panose="02020603050405020304" pitchFamily="18" charset="0"/>
              </a:rPr>
              <a:t>17</a:t>
            </a: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 Em sua opinião, se o autor (</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Ellyo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Teixeira</a:t>
            </a: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 tivesse publicado apenas o texto verbal, sem uma única foto, teria causado o mesmo impacto produzido por sua matéria?</a:t>
            </a:r>
            <a:r>
              <a:rPr lang="pt-BR" sz="2400" kern="1800" dirty="0">
                <a:effectLst/>
                <a:latin typeface="Arial" panose="020B0604020202020204" pitchFamily="34" charset="0"/>
                <a:ea typeface="Times New Roman" panose="02020603050405020304" pitchFamily="18" charset="0"/>
                <a:cs typeface="Times New Roman" panose="02020603050405020304" pitchFamily="18" charset="0"/>
              </a:rPr>
              <a:t> ​</a:t>
            </a: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 24</a:t>
            </a:r>
          </a:p>
          <a:p>
            <a:pPr algn="just">
              <a:lnSpc>
                <a:spcPct val="110000"/>
              </a:lnSpc>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297107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0A51D47-BEDF-7B78-BA51-E8987D4A07CD}"/>
              </a:ext>
            </a:extLst>
          </p:cNvPr>
          <p:cNvSpPr txBox="1"/>
          <p:nvPr/>
        </p:nvSpPr>
        <p:spPr>
          <a:xfrm>
            <a:off x="336176" y="911317"/>
            <a:ext cx="11519647" cy="4131965"/>
          </a:xfrm>
          <a:prstGeom prst="rect">
            <a:avLst/>
          </a:prstGeom>
          <a:noFill/>
        </p:spPr>
        <p:txBody>
          <a:bodyPr wrap="square">
            <a:spAutoFit/>
          </a:bodyPr>
          <a:lstStyle/>
          <a:p>
            <a:pPr algn="just">
              <a:lnSpc>
                <a:spcPct val="110000"/>
              </a:lnSpc>
            </a:pPr>
            <a:r>
              <a:rPr lang="pt-BR" sz="2400" b="1" kern="1800" dirty="0">
                <a:effectLst/>
                <a:latin typeface="Arial Narrow" panose="020B0606020202030204" pitchFamily="34" charset="0"/>
                <a:ea typeface="Times New Roman" panose="02020603050405020304" pitchFamily="18" charset="0"/>
                <a:cs typeface="Times New Roman" panose="02020603050405020304" pitchFamily="18" charset="0"/>
              </a:rPr>
              <a:t>18</a:t>
            </a: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 Fotorreportagem é um gênero do fotojornalismo que tem o objetivo de registrar o decorrer de um acontecimento real e das pessoas envolvidas nesse fato. Normalmente as imagens de uma fotorreportagem são acompanhadas de pouco texto, seja ele introdutório para cada imagem ou legendas que acompanham cada clique.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a) Qual a finalidade da foto do texto III? Retire do texto exemplo que justifica sua resposta.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b="1" kern="18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b) Qual é o tema abordado no texto III?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800" dirty="0">
                <a:effectLst/>
                <a:latin typeface="Arial Narrow" panose="020B0606020202030204" pitchFamily="34" charset="0"/>
                <a:ea typeface="Times New Roman" panose="02020603050405020304" pitchFamily="18" charset="0"/>
                <a:cs typeface="Times New Roman" panose="02020603050405020304" pitchFamily="18" charset="0"/>
              </a:rPr>
              <a:t>c) Os fatos retratados no texto III abordam um problema corriqueiro ou de ordem social?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9335698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0A51D47-BEDF-7B78-BA51-E8987D4A07CD}"/>
              </a:ext>
            </a:extLst>
          </p:cNvPr>
          <p:cNvSpPr txBox="1"/>
          <p:nvPr/>
        </p:nvSpPr>
        <p:spPr>
          <a:xfrm>
            <a:off x="340659" y="848564"/>
            <a:ext cx="11519647" cy="5743111"/>
          </a:xfrm>
          <a:prstGeom prst="rect">
            <a:avLst/>
          </a:prstGeom>
          <a:noFill/>
        </p:spPr>
        <p:txBody>
          <a:bodyPr wrap="square">
            <a:spAutoFit/>
          </a:bodyPr>
          <a:lstStyle/>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A relação de causa e consequência é fundamental na fotorreportagem, pois permite ao fotógrafo/repórter contar uma história completa, mostrando não apenas o que aconteceu (o fato), mas também por que aconteceu (a causa) e quais foram os seus desdobramentos (a consequência). Na fotorreportagem analisada (texto III), quais são as possíveis causas e consequências do fato apresentado? Coloque (1) para Causa e (2) para Consequência.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Pobreza e desigualdade social.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Trabalho infantil (crianças vendendo objetos no semáforo).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Falta de condições básicas para a família.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Exposição a riscos nas ruas (trânsito, violência, exploração).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Necessidade de aumentar a renda familiar.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Prejuízos à educação (possível afastamento da escola).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Ausência ou falha na proteção dos direitos da criança.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Comprometimento do desenvolvimento físico, social e emocional entre outras.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211494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0A51D47-BEDF-7B78-BA51-E8987D4A07CD}"/>
              </a:ext>
            </a:extLst>
          </p:cNvPr>
          <p:cNvSpPr txBox="1"/>
          <p:nvPr/>
        </p:nvSpPr>
        <p:spPr>
          <a:xfrm>
            <a:off x="340659" y="848564"/>
            <a:ext cx="11519647" cy="5350632"/>
          </a:xfrm>
          <a:prstGeom prst="rect">
            <a:avLst/>
          </a:prstGeom>
          <a:noFill/>
        </p:spPr>
        <p:txBody>
          <a:bodyPr wrap="square">
            <a:spAutoFit/>
          </a:bodyPr>
          <a:lstStyle/>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19</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fotografia é um recorte da realidade, ou seja, a imagem retratada pelo fotógrafo é parte de uma cena, de um lugar, de um contexto selecionado por ele. Especialmente em uma fotorreportagem, por que a fotografia, apesar de ser um instante da realidade, possui tanta força expressiva?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    ) A fotografia, possui tanta força expressiva pela própria capacidade de síntese, isto é, ela condensa significados e favorece às pessoas que interpretem de modo mais detalhado a cena retratada.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    ) A fotografia, por ser o registro de um momento de dada realidade, permite um olhar mais atento para os detalhes e mais aprofundado para o tema/assunto que está sendo representado, porque congela esse momento.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    ) O olhar atento de quem vê uma fotografia, especialmente, em uma fotorreportagem, pode revelar uma realidade que está por trás da imagem.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20.</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Onde, geralmente, as fotorreportagens são publicadas?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633026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0A51D47-BEDF-7B78-BA51-E8987D4A07CD}"/>
              </a:ext>
            </a:extLst>
          </p:cNvPr>
          <p:cNvSpPr txBox="1"/>
          <p:nvPr/>
        </p:nvSpPr>
        <p:spPr>
          <a:xfrm>
            <a:off x="340659" y="848564"/>
            <a:ext cx="11519647" cy="1288110"/>
          </a:xfrm>
          <a:prstGeom prst="rect">
            <a:avLst/>
          </a:prstGeom>
          <a:noFill/>
        </p:spPr>
        <p:txBody>
          <a:bodyPr wrap="square">
            <a:spAutoFit/>
          </a:bodyPr>
          <a:lstStyle/>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21.</a:t>
            </a: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Considerando que a fotorreportagem é uma combinação de fotografia e reportagem, é muito importante dar os créditos, isto é, dizer quem é</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fotógrafo e a fonte da imagem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local onde ela foi publicada). Assim, quem é o repórter fotográfico e onde essa fotorreportagem foi publicada?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753687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C51B809-9FEF-1297-8B0D-B6935B8B691D}"/>
              </a:ext>
            </a:extLst>
          </p:cNvPr>
          <p:cNvSpPr txBox="1"/>
          <p:nvPr/>
        </p:nvSpPr>
        <p:spPr>
          <a:xfrm>
            <a:off x="309282" y="790442"/>
            <a:ext cx="11573436" cy="1508105"/>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IV</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MÃOS À OBRA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Por Marcos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Zanutto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6986E9BD-8FE9-31C8-1CBD-199C6FF2EBD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9282" y="2226829"/>
            <a:ext cx="5894294" cy="3977068"/>
          </a:xfrm>
          <a:prstGeom prst="rect">
            <a:avLst/>
          </a:prstGeom>
          <a:noFill/>
          <a:ln>
            <a:noFill/>
          </a:ln>
        </p:spPr>
      </p:pic>
      <p:sp>
        <p:nvSpPr>
          <p:cNvPr id="7" name="CaixaDeTexto 6">
            <a:extLst>
              <a:ext uri="{FF2B5EF4-FFF2-40B4-BE49-F238E27FC236}">
                <a16:creationId xmlns:a16="http://schemas.microsoft.com/office/drawing/2014/main" id="{B013C12F-6324-F4A3-16F7-660590676032}"/>
              </a:ext>
            </a:extLst>
          </p:cNvPr>
          <p:cNvSpPr txBox="1"/>
          <p:nvPr/>
        </p:nvSpPr>
        <p:spPr>
          <a:xfrm>
            <a:off x="6311153" y="2397333"/>
            <a:ext cx="5520896" cy="3636060"/>
          </a:xfrm>
          <a:prstGeom prst="rect">
            <a:avLst/>
          </a:prstGeom>
          <a:noFill/>
        </p:spPr>
        <p:txBody>
          <a:bodyPr wrap="square">
            <a:spAutoFit/>
          </a:bodyPr>
          <a:lstStyle/>
          <a:p>
            <a:pPr indent="538163"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evolução do homem está diretamente ligada à utilização das mãos como ferramenta de trabalho. Neste dia do trabalho, o ensaio fotográfico se propõe a ilustrar diversas atividades profissionais desenvolvidas, especialmente, com as mãos. É uma forma de homenagear os trabalhadores que colocam suas mãos a serviço da comunidade, tirando delas o seu sustento.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521A746F-2E57-2EA0-7792-222AD030F5E3}"/>
              </a:ext>
            </a:extLst>
          </p:cNvPr>
          <p:cNvSpPr txBox="1"/>
          <p:nvPr/>
        </p:nvSpPr>
        <p:spPr>
          <a:xfrm>
            <a:off x="309282" y="6210993"/>
            <a:ext cx="11522767" cy="295402"/>
          </a:xfrm>
          <a:prstGeom prst="rect">
            <a:avLst/>
          </a:prstGeom>
          <a:noFill/>
        </p:spPr>
        <p:txBody>
          <a:bodyPr wrap="square">
            <a:spAutoFit/>
          </a:bodyPr>
          <a:lstStyle/>
          <a:p>
            <a:pPr algn="r">
              <a:lnSpc>
                <a:spcPct val="107000"/>
              </a:lnSpc>
              <a:spcAft>
                <a:spcPts val="800"/>
              </a:spcAft>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https://www.portuguescompartilhadoblog.com.br/2020/08/fotorreportagem-6ano-interpretacao-de.html. Acesso em: 17 jun.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00590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4C3DA26-0EBC-AD56-E252-8001EBFE2A8B}"/>
              </a:ext>
            </a:extLst>
          </p:cNvPr>
          <p:cNvSpPr txBox="1"/>
          <p:nvPr/>
        </p:nvSpPr>
        <p:spPr>
          <a:xfrm>
            <a:off x="336176" y="804663"/>
            <a:ext cx="11519647" cy="4944495"/>
          </a:xfrm>
          <a:prstGeom prst="rect">
            <a:avLst/>
          </a:prstGeom>
          <a:noFill/>
        </p:spPr>
        <p:txBody>
          <a:bodyPr wrap="square">
            <a:spAutoFit/>
          </a:bodyPr>
          <a:lstStyle/>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22</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fotorreportagem é um gênero jornalístico que utiliza imagens e textos para informar, sensibilizar e levar o leitor à reflexão sobre um tema. As fotografias têm papel central na construção dos sentidos, complementadas por títulos, legendas ou pequenos textos explicativos. Agora responda: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Qual é o tema/assunto da fotorreportagem "Mãos à Obra"?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Você sabe o que significa a expressão “mãos à obra”? Se necessário, pesquise o significado dessa expressão.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O título "Mãos à Obra" é adequado para a fotorreportagem?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Como as fotografias contribuem para a compreensão do tema?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314642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14C3DA26-0EBC-AD56-E252-8001EBFE2A8B}"/>
              </a:ext>
            </a:extLst>
          </p:cNvPr>
          <p:cNvSpPr txBox="1"/>
          <p:nvPr/>
        </p:nvSpPr>
        <p:spPr>
          <a:xfrm>
            <a:off x="336176" y="804663"/>
            <a:ext cx="11519647" cy="4934428"/>
          </a:xfrm>
          <a:prstGeom prst="rect">
            <a:avLst/>
          </a:prstGeom>
          <a:noFill/>
        </p:spPr>
        <p:txBody>
          <a:bodyPr wrap="square">
            <a:spAutoFit/>
          </a:bodyPr>
          <a:lstStyle/>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23</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função social em um gênero textual é o papel que cada texto desempenha na sociedade, isto é, o objetivo para o qual ele foi criado, como informar, convencer, emocionar, divertir, ensinar ou orientar os leitores. Assim, qual é a finalidade da fotorreportagem “Mãos à Obra”?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Considerando a fotorreportagem “Mãos à Obra”, leia as afirmativas e marque V (verdadeiro) ou F (falso).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 fotorreportagem utiliza imagens para transmitir informações.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texto procura valorizar os trabalhadores.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As fotografias retratam diferentes profissões.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tema da fotorreportagem é a preservação ambiental.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25</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Na sua opinião, por que todas as profissões devem ser valorizadas? Justifique sua resposta.24</a:t>
            </a:r>
          </a:p>
        </p:txBody>
      </p:sp>
    </p:spTree>
    <p:extLst>
      <p:ext uri="{BB962C8B-B14F-4D97-AF65-F5344CB8AC3E}">
        <p14:creationId xmlns:p14="http://schemas.microsoft.com/office/powerpoint/2010/main" val="390548345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689191434"/>
              </p:ext>
            </p:extLst>
          </p:nvPr>
        </p:nvGraphicFramePr>
        <p:xfrm>
          <a:off x="358591" y="1609840"/>
          <a:ext cx="11501717" cy="39471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00" b="1" kern="1200" dirty="0">
                          <a:solidFill>
                            <a:schemeClr val="tx1"/>
                          </a:solidFill>
                          <a:effectLst/>
                          <a:latin typeface="Arial Narrow" panose="020B0606020202030204" pitchFamily="34" charset="0"/>
                          <a:ea typeface="+mn-ea"/>
                          <a:cs typeface="+mn-cs"/>
                        </a:rPr>
                        <a:t>A objetividade e a formalidade em fotorreportagens</a:t>
                      </a:r>
                    </a:p>
                    <a:p>
                      <a:pPr marL="0" indent="538163" algn="just"/>
                      <a:r>
                        <a:rPr lang="pt-BR" sz="2300" b="0" kern="1200" dirty="0">
                          <a:solidFill>
                            <a:schemeClr val="tx1"/>
                          </a:solidFill>
                          <a:effectLst/>
                          <a:latin typeface="Arial Narrow" panose="020B0606020202030204" pitchFamily="34" charset="0"/>
                          <a:ea typeface="+mn-ea"/>
                          <a:cs typeface="+mn-cs"/>
                        </a:rPr>
                        <a:t>A </a:t>
                      </a:r>
                      <a:r>
                        <a:rPr lang="pt-BR" sz="2300" b="1" kern="1200" dirty="0">
                          <a:solidFill>
                            <a:schemeClr val="tx1"/>
                          </a:solidFill>
                          <a:effectLst/>
                          <a:latin typeface="Arial Narrow" panose="020B0606020202030204" pitchFamily="34" charset="0"/>
                          <a:ea typeface="+mn-ea"/>
                          <a:cs typeface="+mn-cs"/>
                        </a:rPr>
                        <a:t>objetividade e a formalidade </a:t>
                      </a:r>
                      <a:r>
                        <a:rPr lang="pt-BR" sz="2300" b="0" kern="1200" dirty="0">
                          <a:solidFill>
                            <a:schemeClr val="tx1"/>
                          </a:solidFill>
                          <a:effectLst/>
                          <a:latin typeface="Arial Narrow" panose="020B0606020202030204" pitchFamily="34" charset="0"/>
                          <a:ea typeface="+mn-ea"/>
                          <a:cs typeface="+mn-cs"/>
                        </a:rPr>
                        <a:t>são características importantes da fotorreportagem, pois garantem que a informação seja apresentada </a:t>
                      </a:r>
                      <a:r>
                        <a:rPr lang="pt-BR" sz="2300" b="1" kern="1200" dirty="0">
                          <a:solidFill>
                            <a:schemeClr val="tx1"/>
                          </a:solidFill>
                          <a:effectLst/>
                          <a:latin typeface="Arial Narrow" panose="020B0606020202030204" pitchFamily="34" charset="0"/>
                          <a:ea typeface="+mn-ea"/>
                          <a:cs typeface="+mn-cs"/>
                        </a:rPr>
                        <a:t>de forma clara, confiável e imparcial</a:t>
                      </a:r>
                      <a:r>
                        <a:rPr lang="pt-BR" sz="2300" b="0" kern="1200" dirty="0">
                          <a:solidFill>
                            <a:schemeClr val="tx1"/>
                          </a:solidFill>
                          <a:effectLst/>
                          <a:latin typeface="Arial Narrow" panose="020B0606020202030204" pitchFamily="34" charset="0"/>
                          <a:ea typeface="+mn-ea"/>
                          <a:cs typeface="+mn-cs"/>
                        </a:rPr>
                        <a:t>.</a:t>
                      </a:r>
                    </a:p>
                    <a:p>
                      <a:pPr algn="just"/>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Objetividade:</a:t>
                      </a:r>
                      <a:r>
                        <a:rPr lang="pt-BR" sz="2300" b="0" kern="1200" dirty="0">
                          <a:solidFill>
                            <a:schemeClr val="tx1"/>
                          </a:solidFill>
                          <a:effectLst/>
                          <a:latin typeface="Arial Narrow" panose="020B0606020202030204" pitchFamily="34" charset="0"/>
                          <a:ea typeface="+mn-ea"/>
                          <a:cs typeface="+mn-cs"/>
                        </a:rPr>
                        <a:t> Refere-se à apresentação dos fatos de maneira </a:t>
                      </a:r>
                      <a:r>
                        <a:rPr lang="pt-BR" sz="2300" b="1" kern="1200" dirty="0">
                          <a:solidFill>
                            <a:schemeClr val="tx1"/>
                          </a:solidFill>
                          <a:effectLst/>
                          <a:latin typeface="Arial Narrow" panose="020B0606020202030204" pitchFamily="34" charset="0"/>
                          <a:ea typeface="+mn-ea"/>
                          <a:cs typeface="+mn-cs"/>
                        </a:rPr>
                        <a:t>direta e sem opiniões </a:t>
                      </a:r>
                      <a:r>
                        <a:rPr lang="pt-BR" sz="2300" b="0" kern="1200" dirty="0">
                          <a:solidFill>
                            <a:schemeClr val="tx1"/>
                          </a:solidFill>
                          <a:effectLst/>
                          <a:latin typeface="Arial Narrow" panose="020B0606020202030204" pitchFamily="34" charset="0"/>
                          <a:ea typeface="+mn-ea"/>
                          <a:cs typeface="+mn-cs"/>
                        </a:rPr>
                        <a:t>pessoais do autor. Na fotorreportagem o foco está </a:t>
                      </a:r>
                      <a:r>
                        <a:rPr lang="pt-BR" sz="2300" b="1" kern="1200" dirty="0">
                          <a:solidFill>
                            <a:schemeClr val="tx1"/>
                          </a:solidFill>
                          <a:effectLst/>
                          <a:latin typeface="Arial Narrow" panose="020B0606020202030204" pitchFamily="34" charset="0"/>
                          <a:ea typeface="+mn-ea"/>
                          <a:cs typeface="+mn-cs"/>
                        </a:rPr>
                        <a:t>no que aconteceu</a:t>
                      </a:r>
                      <a:r>
                        <a:rPr lang="pt-BR" sz="2300" b="0" kern="1200" dirty="0">
                          <a:solidFill>
                            <a:schemeClr val="tx1"/>
                          </a:solidFill>
                          <a:effectLst/>
                          <a:latin typeface="Arial Narrow" panose="020B0606020202030204" pitchFamily="34" charset="0"/>
                          <a:ea typeface="+mn-ea"/>
                          <a:cs typeface="+mn-cs"/>
                        </a:rPr>
                        <a:t>, sem julgamentos explícitos, as imagens e legendas mostram a realidade </a:t>
                      </a:r>
                      <a:r>
                        <a:rPr lang="pt-BR" sz="2300" b="1" kern="1200" dirty="0">
                          <a:solidFill>
                            <a:schemeClr val="tx1"/>
                          </a:solidFill>
                          <a:effectLst/>
                          <a:latin typeface="Arial Narrow" panose="020B0606020202030204" pitchFamily="34" charset="0"/>
                          <a:ea typeface="+mn-ea"/>
                          <a:cs typeface="+mn-cs"/>
                        </a:rPr>
                        <a:t>como ela é </a:t>
                      </a:r>
                      <a:r>
                        <a:rPr lang="pt-BR" sz="2300" b="0" kern="1200" dirty="0">
                          <a:solidFill>
                            <a:schemeClr val="tx1"/>
                          </a:solidFill>
                          <a:effectLst/>
                          <a:latin typeface="Arial Narrow" panose="020B0606020202030204" pitchFamily="34" charset="0"/>
                          <a:ea typeface="+mn-ea"/>
                          <a:cs typeface="+mn-cs"/>
                        </a:rPr>
                        <a:t>e </a:t>
                      </a:r>
                      <a:r>
                        <a:rPr lang="pt-BR" sz="2300" b="1" kern="1200" dirty="0">
                          <a:solidFill>
                            <a:schemeClr val="tx1"/>
                          </a:solidFill>
                          <a:effectLst/>
                          <a:latin typeface="Arial Narrow" panose="020B0606020202030204" pitchFamily="34" charset="0"/>
                          <a:ea typeface="+mn-ea"/>
                          <a:cs typeface="+mn-cs"/>
                        </a:rPr>
                        <a:t>há uso de dados concretos </a:t>
                      </a:r>
                      <a:r>
                        <a:rPr lang="pt-BR" sz="2300" b="0" kern="1200" dirty="0">
                          <a:solidFill>
                            <a:schemeClr val="tx1"/>
                          </a:solidFill>
                          <a:effectLst/>
                          <a:latin typeface="Arial Narrow" panose="020B0606020202030204" pitchFamily="34" charset="0"/>
                          <a:ea typeface="+mn-ea"/>
                          <a:cs typeface="+mn-cs"/>
                        </a:rPr>
                        <a:t>(quem, onde, quando, o quê). </a:t>
                      </a:r>
                    </a:p>
                    <a:p>
                      <a:pPr algn="just"/>
                      <a:r>
                        <a:rPr lang="pt-BR" sz="2300" b="0" kern="1200" dirty="0">
                          <a:solidFill>
                            <a:schemeClr val="tx1"/>
                          </a:solidFill>
                          <a:effectLst/>
                          <a:latin typeface="Arial Narrow" panose="020B0606020202030204" pitchFamily="34" charset="0"/>
                          <a:ea typeface="+mn-ea"/>
                          <a:cs typeface="+mn-cs"/>
                        </a:rPr>
                        <a:t>▪ </a:t>
                      </a:r>
                      <a:r>
                        <a:rPr lang="pt-BR" sz="2300" b="1" kern="1200" dirty="0">
                          <a:solidFill>
                            <a:schemeClr val="tx1"/>
                          </a:solidFill>
                          <a:effectLst/>
                          <a:latin typeface="Arial Narrow" panose="020B0606020202030204" pitchFamily="34" charset="0"/>
                          <a:ea typeface="+mn-ea"/>
                          <a:cs typeface="+mn-cs"/>
                        </a:rPr>
                        <a:t>Formalidade:</a:t>
                      </a:r>
                      <a:r>
                        <a:rPr lang="pt-BR" sz="2300" b="0" kern="1200" dirty="0">
                          <a:solidFill>
                            <a:schemeClr val="tx1"/>
                          </a:solidFill>
                          <a:effectLst/>
                          <a:latin typeface="Arial Narrow" panose="020B0606020202030204" pitchFamily="34" charset="0"/>
                          <a:ea typeface="+mn-ea"/>
                          <a:cs typeface="+mn-cs"/>
                        </a:rPr>
                        <a:t> Está relacionada ao uso de uma linguagem </a:t>
                      </a:r>
                      <a:r>
                        <a:rPr lang="pt-BR" sz="2300" b="1" kern="1200" dirty="0">
                          <a:solidFill>
                            <a:schemeClr val="tx1"/>
                          </a:solidFill>
                          <a:effectLst/>
                          <a:latin typeface="Arial Narrow" panose="020B0606020202030204" pitchFamily="34" charset="0"/>
                          <a:ea typeface="+mn-ea"/>
                          <a:cs typeface="+mn-cs"/>
                        </a:rPr>
                        <a:t>adequada, clara e padrão</a:t>
                      </a:r>
                      <a:r>
                        <a:rPr lang="pt-BR" sz="2300" b="0" kern="1200" dirty="0">
                          <a:solidFill>
                            <a:schemeClr val="tx1"/>
                          </a:solidFill>
                          <a:effectLst/>
                          <a:latin typeface="Arial Narrow" panose="020B0606020202030204" pitchFamily="34" charset="0"/>
                          <a:ea typeface="+mn-ea"/>
                          <a:cs typeface="+mn-cs"/>
                        </a:rPr>
                        <a:t>, típica de textos jornalísticos. Na fotorreportagem utiliza-se </a:t>
                      </a:r>
                      <a:r>
                        <a:rPr lang="pt-BR" sz="2300" b="1" kern="1200" dirty="0">
                          <a:solidFill>
                            <a:schemeClr val="tx1"/>
                          </a:solidFill>
                          <a:effectLst/>
                          <a:latin typeface="Arial Narrow" panose="020B0606020202030204" pitchFamily="34" charset="0"/>
                          <a:ea typeface="+mn-ea"/>
                          <a:cs typeface="+mn-cs"/>
                        </a:rPr>
                        <a:t>linguagem norma padrão da língua</a:t>
                      </a:r>
                      <a:r>
                        <a:rPr lang="pt-BR" sz="2300" b="0" kern="1200" dirty="0">
                          <a:solidFill>
                            <a:schemeClr val="tx1"/>
                          </a:solidFill>
                          <a:effectLst/>
                          <a:latin typeface="Arial Narrow" panose="020B0606020202030204" pitchFamily="34" charset="0"/>
                          <a:ea typeface="+mn-ea"/>
                          <a:cs typeface="+mn-cs"/>
                        </a:rPr>
                        <a:t>, evita-se gírias e expressões informais e as informações são organizadas de forma </a:t>
                      </a:r>
                      <a:r>
                        <a:rPr lang="pt-BR" sz="2300" b="1" kern="1200" dirty="0">
                          <a:solidFill>
                            <a:schemeClr val="tx1"/>
                          </a:solidFill>
                          <a:effectLst/>
                          <a:latin typeface="Arial Narrow" panose="020B0606020202030204" pitchFamily="34" charset="0"/>
                          <a:ea typeface="+mn-ea"/>
                          <a:cs typeface="+mn-cs"/>
                        </a:rPr>
                        <a:t>coerente e precisa</a:t>
                      </a:r>
                      <a:r>
                        <a:rPr lang="pt-BR" sz="2300" b="0" kern="1200" dirty="0">
                          <a:solidFill>
                            <a:schemeClr val="tx1"/>
                          </a:solidFill>
                          <a:effectLst/>
                          <a:latin typeface="Arial Narrow" panose="020B0606020202030204" pitchFamily="34" charset="0"/>
                          <a:ea typeface="+mn-ea"/>
                          <a:cs typeface="+mn-cs"/>
                        </a:rPr>
                        <a:t>.</a:t>
                      </a:r>
                    </a:p>
                    <a:p>
                      <a:pPr algn="just"/>
                      <a:r>
                        <a:rPr lang="pt-BR" sz="2300" b="0" kern="1200" dirty="0">
                          <a:solidFill>
                            <a:schemeClr val="tx1"/>
                          </a:solidFill>
                          <a:effectLst/>
                          <a:latin typeface="Arial Narrow" panose="020B0606020202030204" pitchFamily="34" charset="0"/>
                          <a:ea typeface="+mn-ea"/>
                          <a:cs typeface="+mn-cs"/>
                        </a:rPr>
                        <a:t>Essas características </a:t>
                      </a:r>
                      <a:r>
                        <a:rPr lang="pt-BR" sz="2300" b="1" kern="1200" dirty="0">
                          <a:solidFill>
                            <a:schemeClr val="tx1"/>
                          </a:solidFill>
                          <a:effectLst/>
                          <a:latin typeface="Arial Narrow" panose="020B0606020202030204" pitchFamily="34" charset="0"/>
                          <a:ea typeface="+mn-ea"/>
                          <a:cs typeface="+mn-cs"/>
                        </a:rPr>
                        <a:t>aumentam a credibilidade </a:t>
                      </a:r>
                      <a:r>
                        <a:rPr lang="pt-BR" sz="2300" b="0" kern="1200" dirty="0">
                          <a:solidFill>
                            <a:schemeClr val="tx1"/>
                          </a:solidFill>
                          <a:effectLst/>
                          <a:latin typeface="Arial Narrow" panose="020B0606020202030204" pitchFamily="34" charset="0"/>
                          <a:ea typeface="+mn-ea"/>
                          <a:cs typeface="+mn-cs"/>
                        </a:rPr>
                        <a:t>da informação, permitem que o </a:t>
                      </a:r>
                      <a:r>
                        <a:rPr lang="pt-BR" sz="2300" b="1" kern="1200" dirty="0">
                          <a:solidFill>
                            <a:schemeClr val="tx1"/>
                          </a:solidFill>
                          <a:effectLst/>
                          <a:latin typeface="Arial Narrow" panose="020B0606020202030204" pitchFamily="34" charset="0"/>
                          <a:ea typeface="+mn-ea"/>
                          <a:cs typeface="+mn-cs"/>
                        </a:rPr>
                        <a:t>leitor forme sua própria opinião e garantem clareza e compreensão </a:t>
                      </a:r>
                      <a:r>
                        <a:rPr lang="pt-BR" sz="2300" b="0" kern="1200" dirty="0">
                          <a:solidFill>
                            <a:schemeClr val="tx1"/>
                          </a:solidFill>
                          <a:effectLst/>
                          <a:latin typeface="Arial Narrow" panose="020B0606020202030204" pitchFamily="34" charset="0"/>
                          <a:ea typeface="+mn-ea"/>
                          <a:cs typeface="+mn-cs"/>
                        </a:rPr>
                        <a:t>dos fatos.</a:t>
                      </a:r>
                    </a:p>
                  </a:txBody>
                  <a:tcPr>
                    <a:lnL w="38100" cap="flat" cmpd="sng" algn="ctr">
                      <a:solidFill>
                        <a:srgbClr val="EC7728"/>
                      </a:solidFill>
                      <a:prstDash val="solid"/>
                      <a:round/>
                      <a:headEnd type="none" w="med" len="med"/>
                      <a:tailEnd type="none" w="med" len="med"/>
                    </a:lnL>
                    <a:lnR w="38100" cap="flat" cmpd="sng" algn="ctr">
                      <a:solidFill>
                        <a:srgbClr val="EC7728"/>
                      </a:solidFill>
                      <a:prstDash val="solid"/>
                      <a:round/>
                      <a:headEnd type="none" w="med" len="med"/>
                      <a:tailEnd type="none" w="med" len="med"/>
                    </a:lnR>
                    <a:lnT w="38100" cap="flat" cmpd="sng" algn="ctr">
                      <a:solidFill>
                        <a:srgbClr val="EC7728"/>
                      </a:solidFill>
                      <a:prstDash val="solid"/>
                      <a:round/>
                      <a:headEnd type="none" w="med" len="med"/>
                      <a:tailEnd type="none" w="med" len="med"/>
                    </a:lnT>
                    <a:lnB w="38100" cap="flat" cmpd="sng" algn="ctr">
                      <a:solidFill>
                        <a:srgbClr val="EC7728"/>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705330"/>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4100534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BB65E6E7-86A1-2410-F311-5837E63F92B0}"/>
              </a:ext>
            </a:extLst>
          </p:cNvPr>
          <p:cNvSpPr txBox="1"/>
          <p:nvPr/>
        </p:nvSpPr>
        <p:spPr>
          <a:xfrm>
            <a:off x="313765" y="834552"/>
            <a:ext cx="11564470" cy="4944495"/>
          </a:xfrm>
          <a:prstGeom prst="rect">
            <a:avLst/>
          </a:prstGeom>
          <a:noFill/>
        </p:spPr>
        <p:txBody>
          <a:bodyPr wrap="square">
            <a:spAutoFit/>
          </a:bodyPr>
          <a:lstStyle/>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26</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fotorreportagem é um gênero do fotojornalismo que combina a narrativa visual (fotografias) com textos concisos (legendas, títulos) para relatar fatos reais, documentar acontecimentos e informar o público. A objetividade e a formalidade são pilares fundamentais, garantindo que o registro da realidade seja ético, claro e informativo. Em relação à fotorreportagem analisada (texto II), marque as alternativas.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Apresenta os fatos, há clareza nas informa</a:t>
            </a:r>
            <a:r>
              <a:rPr lang="pt-BR" sz="2400" kern="100" dirty="0">
                <a:effectLst/>
                <a:latin typeface="Arial Narrow" panose="020B0606020202030204" pitchFamily="34" charset="0"/>
                <a:ea typeface="Calibri" panose="020F0502020204030204" pitchFamily="34" charset="0"/>
                <a:cs typeface="Arial Narrow" panose="020B0606020202030204" pitchFamily="34" charset="0"/>
              </a:rPr>
              <a:t>çõ</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es e a linguagem é direta.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Informa o leitor, sensibiliza o p</a:t>
            </a:r>
            <a:r>
              <a:rPr lang="pt-BR" sz="2400" kern="100" dirty="0">
                <a:effectLst/>
                <a:latin typeface="Arial Narrow" panose="020B0606020202030204" pitchFamily="34" charset="0"/>
                <a:ea typeface="Calibri" panose="020F0502020204030204" pitchFamily="34" charset="0"/>
                <a:cs typeface="Arial Narrow" panose="020B0606020202030204" pitchFamily="34" charset="0"/>
              </a:rPr>
              <a:t>ú</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blico e denuncia um problema social.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Há opinião pessoal, a narrativa é inventada e apresenta uso de gírias.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 legenda da imagem tem a função de informar e contextualizar a imagem.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 relação entre imagem e texto mantém a objetividade porque a imagem mostra a realidade e o texto explica o que está sendo visto, complementando as informações.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Utiliza expressões populares, faz uso do humor e apresenta linguagem informal.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7457625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2" name="Imagem 1" descr="Interface gráfica do usuário&#10;&#10;O conteúdo gerado por IA pode estar incorreto.">
            <a:extLst>
              <a:ext uri="{FF2B5EF4-FFF2-40B4-BE49-F238E27FC236}">
                <a16:creationId xmlns:a16="http://schemas.microsoft.com/office/drawing/2014/main" id="{3F9DD625-C76C-6464-DC9E-1D23EF58A436}"/>
              </a:ext>
            </a:extLst>
          </p:cNvPr>
          <p:cNvPicPr>
            <a:picLocks noChangeAspect="1"/>
          </p:cNvPicPr>
          <p:nvPr/>
        </p:nvPicPr>
        <p:blipFill rotWithShape="1">
          <a:blip r:embed="rId3">
            <a:extLst>
              <a:ext uri="{28A0092B-C50C-407E-A947-70E740481C1C}">
                <a14:useLocalDpi xmlns:a14="http://schemas.microsoft.com/office/drawing/2010/main" val="0"/>
              </a:ext>
            </a:extLst>
          </a:blip>
          <a:srcRect t="8292" r="-640" b="21453"/>
          <a:stretch>
            <a:fillRect/>
          </a:stretch>
        </p:blipFill>
        <p:spPr bwMode="auto">
          <a:xfrm>
            <a:off x="356449" y="982400"/>
            <a:ext cx="4496398" cy="1527718"/>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0C6AB862-1772-1F64-9479-E40B493AE028}"/>
              </a:ext>
            </a:extLst>
          </p:cNvPr>
          <p:cNvSpPr txBox="1"/>
          <p:nvPr/>
        </p:nvSpPr>
        <p:spPr>
          <a:xfrm>
            <a:off x="356449" y="2969329"/>
            <a:ext cx="11479101" cy="1684307"/>
          </a:xfrm>
          <a:prstGeom prst="rect">
            <a:avLst/>
          </a:prstGeom>
          <a:solidFill>
            <a:schemeClr val="accent6">
              <a:lumMod val="20000"/>
              <a:lumOff val="80000"/>
            </a:schemeClr>
          </a:solidFill>
        </p:spPr>
        <p:txBody>
          <a:bodyPr wrap="square">
            <a:spAutoFit/>
          </a:bodyPr>
          <a:lstStyle/>
          <a:p>
            <a:pPr indent="538163" algn="just">
              <a:lnSpc>
                <a:spcPct val="110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Caro(a) estudante, até aqui, em nossa trajetória no decorrer da realização das atividades propostas, buscamos conhecer um pouco mais sobre os gêneros textuais.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Agora, propomos a você a realização de algumas questões que contribuirão com os conhecimentos adquiridos por você. Vamos lá?</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3942187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AC33F0E-CC85-6962-D4BC-39015712F2F8}"/>
              </a:ext>
            </a:extLst>
          </p:cNvPr>
          <p:cNvSpPr txBox="1"/>
          <p:nvPr/>
        </p:nvSpPr>
        <p:spPr>
          <a:xfrm>
            <a:off x="358588" y="798251"/>
            <a:ext cx="11474824" cy="461665"/>
          </a:xfrm>
          <a:prstGeom prst="rect">
            <a:avLst/>
          </a:prstGeom>
          <a:noFill/>
        </p:spPr>
        <p:txBody>
          <a:bodyPr wrap="square">
            <a:spAutoFit/>
          </a:bodyPr>
          <a:lstStyle/>
          <a:p>
            <a:r>
              <a:rPr lang="pt-BR" sz="24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Leia o texto.</a:t>
            </a: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0DDF1EEF-5CB8-2151-7758-6034C9CA10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388" y="1687886"/>
            <a:ext cx="5060712" cy="4291573"/>
          </a:xfrm>
          <a:prstGeom prst="rect">
            <a:avLst/>
          </a:prstGeom>
        </p:spPr>
      </p:pic>
      <p:sp>
        <p:nvSpPr>
          <p:cNvPr id="7" name="CaixaDeTexto 6">
            <a:extLst>
              <a:ext uri="{FF2B5EF4-FFF2-40B4-BE49-F238E27FC236}">
                <a16:creationId xmlns:a16="http://schemas.microsoft.com/office/drawing/2014/main" id="{0B9C26BF-61A8-9885-F7B3-F2205355BBFD}"/>
              </a:ext>
            </a:extLst>
          </p:cNvPr>
          <p:cNvSpPr txBox="1"/>
          <p:nvPr/>
        </p:nvSpPr>
        <p:spPr>
          <a:xfrm>
            <a:off x="358588" y="6050785"/>
            <a:ext cx="11474823" cy="492443"/>
          </a:xfrm>
          <a:prstGeom prst="rect">
            <a:avLst/>
          </a:prstGeom>
          <a:noFill/>
        </p:spPr>
        <p:txBody>
          <a:bodyPr wrap="square">
            <a:spAutoFit/>
          </a:bodyPr>
          <a:lstStyle/>
          <a:p>
            <a:pPr algn="ct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https://www.google.com/url?sa=i&amp;url=https%3A%2F%2Fbrainly.com.br%2Ftarefa%2F47146382&amp;psig=AOvVaw1r6Y30aaX-JbA-5OjaJUwH&amp;ust=1751114759297000&amp;source=images&amp;cd=vfe&amp;opi=89978449&amp;ved=0CBQQjRxqFwoTCNim__vRkY4DFQAAAAAdAAAAABAL acesso em: 7 maio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C994B1E7-F951-966C-F083-CC0A3132949D}"/>
              </a:ext>
            </a:extLst>
          </p:cNvPr>
          <p:cNvSpPr txBox="1"/>
          <p:nvPr/>
        </p:nvSpPr>
        <p:spPr>
          <a:xfrm>
            <a:off x="5880846" y="2001651"/>
            <a:ext cx="5952565" cy="1938992"/>
          </a:xfrm>
          <a:prstGeom prst="rect">
            <a:avLst/>
          </a:prstGeom>
          <a:noFill/>
        </p:spPr>
        <p:txBody>
          <a:bodyPr wrap="square">
            <a:spAutoFit/>
          </a:bodyPr>
          <a:lstStyle/>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texto aborda qual tema/assunto?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 alimentação dos animais marinhos.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O descarte correto de lixo.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Os copos descartáveis.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A poluição dos mares.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693008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3AF07B7-F0B9-2741-851A-8ED536D3EDB0}"/>
              </a:ext>
            </a:extLst>
          </p:cNvPr>
          <p:cNvSpPr txBox="1"/>
          <p:nvPr/>
        </p:nvSpPr>
        <p:spPr>
          <a:xfrm>
            <a:off x="309282" y="963788"/>
            <a:ext cx="11573436" cy="4154984"/>
          </a:xfrm>
          <a:prstGeom prst="rect">
            <a:avLst/>
          </a:prstGeom>
          <a:noFill/>
        </p:spPr>
        <p:txBody>
          <a:bodyPr wrap="square">
            <a:spAutoFit/>
          </a:bodyPr>
          <a:lstStyle/>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Esse texto é um/uma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anúncio publicitário.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fotorreportagem.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fotodenúncia.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cartaz.</a:t>
            </a:r>
          </a:p>
          <a:p>
            <a:pPr algn="just"/>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finalidade desse texto é</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denunciar a poluição dos oceanos.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apresentar paisagens submarinas.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incentivar o turismo marítimo.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divulgar espécies marinhas.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624098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58408A4-43DF-94BA-EE29-C0506E885D1F}"/>
              </a:ext>
            </a:extLst>
          </p:cNvPr>
          <p:cNvSpPr txBox="1"/>
          <p:nvPr/>
        </p:nvSpPr>
        <p:spPr>
          <a:xfrm>
            <a:off x="331694" y="712140"/>
            <a:ext cx="11519647" cy="459613"/>
          </a:xfrm>
          <a:prstGeom prst="rect">
            <a:avLst/>
          </a:prstGeom>
          <a:noFill/>
        </p:spPr>
        <p:txBody>
          <a:bodyPr wrap="square">
            <a:spAutoFit/>
          </a:bodyPr>
          <a:lstStyle/>
          <a:p>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98C3D259-EECF-DE4A-57D0-19BB6D8D42AF}"/>
              </a:ext>
            </a:extLst>
          </p:cNvPr>
          <p:cNvSpPr txBox="1"/>
          <p:nvPr/>
        </p:nvSpPr>
        <p:spPr>
          <a:xfrm>
            <a:off x="331694" y="1375228"/>
            <a:ext cx="7332390" cy="4524315"/>
          </a:xfrm>
          <a:prstGeom prst="rect">
            <a:avLst/>
          </a:prstGeom>
          <a:noFill/>
        </p:spPr>
        <p:txBody>
          <a:bodyPr wrap="square">
            <a:spAutoFit/>
          </a:bodyPr>
          <a:lstStyle/>
          <a:p>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ironia presente no meme ocorre porque 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a:t>
            </a:r>
            <a:r>
              <a:rPr lang="pt-BR"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cachorro representa um treinador famoso.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a:t>
            </a:r>
            <a:r>
              <a:rPr lang="pt-BR"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funcionário deseja ser técnico da Seleção.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t>
            </a:r>
            <a:r>
              <a:rPr lang="pt-BR"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chefe acredita que a Copa será cancelada.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chefe pergunta se o funcionário foi convocado.</a:t>
            </a:r>
          </a:p>
          <a:p>
            <a:pPr algn="just"/>
            <a:endParaRPr lang="pt-BR" sz="24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finalidade desse meme é</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divulgar a contratação de um técnico estrangeiro.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provocar humor a partir de uma resposta inesperada.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informar sobre a convocação oficial da Seleção Brasileira.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ensinar regras sobre o funcionamento das empresas na Copa.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96C46044-9B08-4D29-C28A-3E376A2DEC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9024" y="1278250"/>
            <a:ext cx="3786342" cy="4957482"/>
          </a:xfrm>
          <a:prstGeom prst="rect">
            <a:avLst/>
          </a:prstGeom>
        </p:spPr>
      </p:pic>
      <p:sp>
        <p:nvSpPr>
          <p:cNvPr id="11" name="CaixaDeTexto 10">
            <a:extLst>
              <a:ext uri="{FF2B5EF4-FFF2-40B4-BE49-F238E27FC236}">
                <a16:creationId xmlns:a16="http://schemas.microsoft.com/office/drawing/2014/main" id="{3F036347-1688-EFEB-AAD0-D539F356B6A2}"/>
              </a:ext>
            </a:extLst>
          </p:cNvPr>
          <p:cNvSpPr txBox="1"/>
          <p:nvPr/>
        </p:nvSpPr>
        <p:spPr>
          <a:xfrm>
            <a:off x="340659" y="6275652"/>
            <a:ext cx="11519647" cy="295402"/>
          </a:xfrm>
          <a:prstGeom prst="rect">
            <a:avLst/>
          </a:prstGeom>
          <a:noFill/>
        </p:spPr>
        <p:txBody>
          <a:bodyPr wrap="square">
            <a:spAutoFit/>
          </a:bodyPr>
          <a:lstStyle/>
          <a:p>
            <a:pPr algn="ct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https://encrypted-tbn0.gstatic.com/</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images?q</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=tbn:ANd9GcRpBJemZ8tA-2XcPydISZXlUv3dosALrRypgA&amp;s</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Acesso em 20 mai.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950026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4AEB6A4-0D2C-679D-564A-D74E6D4277C6}"/>
              </a:ext>
            </a:extLst>
          </p:cNvPr>
          <p:cNvSpPr txBox="1"/>
          <p:nvPr/>
        </p:nvSpPr>
        <p:spPr>
          <a:xfrm>
            <a:off x="327211" y="846145"/>
            <a:ext cx="11537577" cy="4538230"/>
          </a:xfrm>
          <a:prstGeom prst="rect">
            <a:avLst/>
          </a:prstGeom>
          <a:noFill/>
        </p:spPr>
        <p:txBody>
          <a:bodyPr wrap="square">
            <a:spAutoFit/>
          </a:bodyPr>
          <a:lstStyle/>
          <a:p>
            <a:pPr>
              <a:lnSpc>
                <a:spcPct val="110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tema/assunto abordado nesse meme é 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demissão de funcionários em ano de Copa.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adoção de animais durante eventos esportivos.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relação entre trabalho e os jogos da Copa do Mundo.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convocação oficial de jogadores para a Seleção Brasileira.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7.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meme, a expressão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 convocou</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significa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“te proibiu” de faltar ao serviço.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“te selecionou” para jogar futebol.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“te convidou” para assistir aos jogos.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“te chamou” para trabalhar na empresa.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8931798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9D86FA4-10E3-1540-1F85-D7DA329F0E4A}"/>
              </a:ext>
            </a:extLst>
          </p:cNvPr>
          <p:cNvSpPr txBox="1"/>
          <p:nvPr/>
        </p:nvSpPr>
        <p:spPr>
          <a:xfrm>
            <a:off x="349623" y="785386"/>
            <a:ext cx="11546541" cy="830997"/>
          </a:xfrm>
          <a:prstGeom prst="rect">
            <a:avLst/>
          </a:prstGeom>
          <a:noFill/>
        </p:spPr>
        <p:txBody>
          <a:bodyPr wrap="square">
            <a:spAutoFit/>
          </a:bodyPr>
          <a:lstStyle/>
          <a:p>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Leilão de jardim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00AEACFC-9A69-8BCF-6CEA-AF118C0992F3}"/>
              </a:ext>
            </a:extLst>
          </p:cNvPr>
          <p:cNvGraphicFramePr>
            <a:graphicFrameLocks noGrp="1"/>
          </p:cNvGraphicFramePr>
          <p:nvPr>
            <p:extLst>
              <p:ext uri="{D42A27DB-BD31-4B8C-83A1-F6EECF244321}">
                <p14:modId xmlns:p14="http://schemas.microsoft.com/office/powerpoint/2010/main" val="2515207420"/>
              </p:ext>
            </p:extLst>
          </p:nvPr>
        </p:nvGraphicFramePr>
        <p:xfrm>
          <a:off x="313003" y="1748224"/>
          <a:ext cx="11619780" cy="3383280"/>
        </p:xfrm>
        <a:graphic>
          <a:graphicData uri="http://schemas.openxmlformats.org/drawingml/2006/table">
            <a:tbl>
              <a:tblPr firstRow="1" bandRow="1">
                <a:tableStyleId>{5C22544A-7EE6-4342-B048-85BDC9FD1C3A}</a:tableStyleId>
              </a:tblPr>
              <a:tblGrid>
                <a:gridCol w="5809890">
                  <a:extLst>
                    <a:ext uri="{9D8B030D-6E8A-4147-A177-3AD203B41FA5}">
                      <a16:colId xmlns:a16="http://schemas.microsoft.com/office/drawing/2014/main" val="318979610"/>
                    </a:ext>
                  </a:extLst>
                </a:gridCol>
                <a:gridCol w="5809890">
                  <a:extLst>
                    <a:ext uri="{9D8B030D-6E8A-4147-A177-3AD203B41FA5}">
                      <a16:colId xmlns:a16="http://schemas.microsoft.com/office/drawing/2014/main" val="197087041"/>
                    </a:ext>
                  </a:extLst>
                </a:gridCol>
              </a:tblGrid>
              <a:tr h="370840">
                <a:tc>
                  <a:txBody>
                    <a:bodyPr/>
                    <a:lstStyle/>
                    <a:p>
                      <a:r>
                        <a:rPr lang="pt-BR" sz="2400" b="0" kern="1200" dirty="0">
                          <a:solidFill>
                            <a:schemeClr val="tx1"/>
                          </a:solidFill>
                          <a:effectLst/>
                          <a:latin typeface="Arial Narrow" panose="020B0606020202030204" pitchFamily="34" charset="0"/>
                          <a:ea typeface="+mn-ea"/>
                          <a:cs typeface="+mn-cs"/>
                        </a:rPr>
                        <a:t>Quem me compra um jardim com flores?</a:t>
                      </a:r>
                    </a:p>
                    <a:p>
                      <a:r>
                        <a:rPr lang="pt-BR" sz="2400" b="0" kern="1200" dirty="0">
                          <a:solidFill>
                            <a:schemeClr val="tx1"/>
                          </a:solidFill>
                          <a:effectLst/>
                          <a:latin typeface="Arial Narrow" panose="020B0606020202030204" pitchFamily="34" charset="0"/>
                          <a:ea typeface="+mn-ea"/>
                          <a:cs typeface="+mn-cs"/>
                        </a:rPr>
                        <a:t>Borboletas de muitas cores,</a:t>
                      </a:r>
                    </a:p>
                    <a:p>
                      <a:r>
                        <a:rPr lang="pt-BR" sz="2400" b="0" kern="1200" dirty="0">
                          <a:solidFill>
                            <a:schemeClr val="tx1"/>
                          </a:solidFill>
                          <a:effectLst/>
                          <a:latin typeface="Arial Narrow" panose="020B0606020202030204" pitchFamily="34" charset="0"/>
                          <a:ea typeface="+mn-ea"/>
                          <a:cs typeface="+mn-cs"/>
                        </a:rPr>
                        <a:t>lavadeiras e passarinhos,</a:t>
                      </a:r>
                    </a:p>
                    <a:p>
                      <a:r>
                        <a:rPr lang="pt-BR" sz="2400" b="0" kern="1200" dirty="0">
                          <a:solidFill>
                            <a:schemeClr val="tx1"/>
                          </a:solidFill>
                          <a:effectLst/>
                          <a:latin typeface="Arial Narrow" panose="020B0606020202030204" pitchFamily="34" charset="0"/>
                          <a:ea typeface="+mn-ea"/>
                          <a:cs typeface="+mn-cs"/>
                        </a:rPr>
                        <a:t>ovos verdes e azuis nos ninhos?</a:t>
                      </a:r>
                    </a:p>
                    <a:p>
                      <a:r>
                        <a:rPr lang="pt-BR" sz="2400" b="0" kern="1200" dirty="0">
                          <a:solidFill>
                            <a:schemeClr val="tx1"/>
                          </a:solidFill>
                          <a:effectLst/>
                          <a:latin typeface="Arial Narrow" panose="020B0606020202030204" pitchFamily="34" charset="0"/>
                          <a:ea typeface="+mn-ea"/>
                          <a:cs typeface="+mn-cs"/>
                        </a:rPr>
                        <a:t> </a:t>
                      </a:r>
                    </a:p>
                    <a:p>
                      <a:r>
                        <a:rPr lang="pt-BR" sz="2400" b="0" kern="1200" dirty="0">
                          <a:solidFill>
                            <a:schemeClr val="tx1"/>
                          </a:solidFill>
                          <a:effectLst/>
                          <a:latin typeface="Arial Narrow" panose="020B0606020202030204" pitchFamily="34" charset="0"/>
                          <a:ea typeface="+mn-ea"/>
                          <a:cs typeface="+mn-cs"/>
                        </a:rPr>
                        <a:t>Quem me compra este caracol?</a:t>
                      </a:r>
                    </a:p>
                    <a:p>
                      <a:r>
                        <a:rPr lang="pt-BR" sz="2400" b="0" kern="1200" dirty="0">
                          <a:solidFill>
                            <a:schemeClr val="tx1"/>
                          </a:solidFill>
                          <a:effectLst/>
                          <a:latin typeface="Arial Narrow" panose="020B0606020202030204" pitchFamily="34" charset="0"/>
                          <a:ea typeface="+mn-ea"/>
                          <a:cs typeface="+mn-cs"/>
                        </a:rPr>
                        <a:t>Quem me compra um raio de sol?</a:t>
                      </a:r>
                    </a:p>
                    <a:p>
                      <a:r>
                        <a:rPr lang="pt-BR" sz="2400" b="0" kern="1200" dirty="0">
                          <a:solidFill>
                            <a:schemeClr val="tx1"/>
                          </a:solidFill>
                          <a:effectLst/>
                          <a:latin typeface="Arial Narrow" panose="020B0606020202030204" pitchFamily="34" charset="0"/>
                          <a:ea typeface="+mn-ea"/>
                          <a:cs typeface="+mn-cs"/>
                        </a:rPr>
                        <a:t>Um lagarto entre o muro e a hera,</a:t>
                      </a:r>
                    </a:p>
                    <a:p>
                      <a:r>
                        <a:rPr lang="pt-BR" sz="2400" b="0" kern="1200" dirty="0">
                          <a:solidFill>
                            <a:schemeClr val="tx1"/>
                          </a:solidFill>
                          <a:effectLst/>
                          <a:latin typeface="Arial Narrow" panose="020B0606020202030204" pitchFamily="34" charset="0"/>
                          <a:ea typeface="+mn-ea"/>
                          <a:cs typeface="+mn-cs"/>
                        </a:rPr>
                        <a:t>uma estátua da Primavera?</a:t>
                      </a:r>
                      <a:endParaRPr lang="pt-BR" sz="2400" b="0" dirty="0">
                        <a:solidFill>
                          <a:schemeClr val="tx1"/>
                        </a:solidFill>
                        <a:latin typeface="Arial Narrow" panose="020B0606020202030204" pitchFamily="34" charset="0"/>
                      </a:endParaRPr>
                    </a:p>
                  </a:txBody>
                  <a:tcPr>
                    <a:noFill/>
                  </a:tcPr>
                </a:tc>
                <a:tc>
                  <a:txBody>
                    <a:bodyPr/>
                    <a:lstStyle/>
                    <a:p>
                      <a:r>
                        <a:rPr lang="pt-BR" sz="2400" b="0" kern="1200" dirty="0">
                          <a:solidFill>
                            <a:schemeClr val="tx1"/>
                          </a:solidFill>
                          <a:effectLst/>
                          <a:latin typeface="Arial Narrow" panose="020B0606020202030204" pitchFamily="34" charset="0"/>
                          <a:ea typeface="+mn-ea"/>
                          <a:cs typeface="+mn-cs"/>
                        </a:rPr>
                        <a:t>Quem me compra este formigueiro?</a:t>
                      </a:r>
                    </a:p>
                    <a:p>
                      <a:r>
                        <a:rPr lang="pt-BR" sz="2400" b="0" kern="1200" dirty="0">
                          <a:solidFill>
                            <a:schemeClr val="tx1"/>
                          </a:solidFill>
                          <a:effectLst/>
                          <a:latin typeface="Arial Narrow" panose="020B0606020202030204" pitchFamily="34" charset="0"/>
                          <a:ea typeface="+mn-ea"/>
                          <a:cs typeface="+mn-cs"/>
                        </a:rPr>
                        <a:t>E este sapo, que é jardineiro?</a:t>
                      </a:r>
                    </a:p>
                    <a:p>
                      <a:r>
                        <a:rPr lang="pt-BR" sz="2400" b="0" kern="1200" dirty="0">
                          <a:solidFill>
                            <a:schemeClr val="tx1"/>
                          </a:solidFill>
                          <a:effectLst/>
                          <a:latin typeface="Arial Narrow" panose="020B0606020202030204" pitchFamily="34" charset="0"/>
                          <a:ea typeface="+mn-ea"/>
                          <a:cs typeface="+mn-cs"/>
                        </a:rPr>
                        <a:t>E a cigarra e a sua canção?</a:t>
                      </a:r>
                    </a:p>
                    <a:p>
                      <a:r>
                        <a:rPr lang="pt-BR" sz="2400" b="0" kern="1200" dirty="0">
                          <a:solidFill>
                            <a:schemeClr val="tx1"/>
                          </a:solidFill>
                          <a:effectLst/>
                          <a:latin typeface="Arial Narrow" panose="020B0606020202030204" pitchFamily="34" charset="0"/>
                          <a:ea typeface="+mn-ea"/>
                          <a:cs typeface="+mn-cs"/>
                        </a:rPr>
                        <a:t>E o grilinho dentro do chão?</a:t>
                      </a:r>
                    </a:p>
                    <a:p>
                      <a:r>
                        <a:rPr lang="pt-BR" sz="2400" b="0" kern="1200" dirty="0">
                          <a:solidFill>
                            <a:schemeClr val="tx1"/>
                          </a:solidFill>
                          <a:effectLst/>
                          <a:latin typeface="Arial Narrow" panose="020B0606020202030204" pitchFamily="34" charset="0"/>
                          <a:ea typeface="+mn-ea"/>
                          <a:cs typeface="+mn-cs"/>
                        </a:rPr>
                        <a:t> </a:t>
                      </a:r>
                    </a:p>
                    <a:p>
                      <a:r>
                        <a:rPr lang="pt-BR" sz="2400" b="0" kern="1200" dirty="0">
                          <a:solidFill>
                            <a:schemeClr val="tx1"/>
                          </a:solidFill>
                          <a:effectLst/>
                          <a:latin typeface="Arial Narrow" panose="020B0606020202030204" pitchFamily="34" charset="0"/>
                          <a:ea typeface="+mn-ea"/>
                          <a:cs typeface="+mn-cs"/>
                        </a:rPr>
                        <a:t>(Este é o meu leilão.)</a:t>
                      </a:r>
                    </a:p>
                  </a:txBody>
                  <a:tcPr>
                    <a:noFill/>
                  </a:tcPr>
                </a:tc>
                <a:extLst>
                  <a:ext uri="{0D108BD9-81ED-4DB2-BD59-A6C34878D82A}">
                    <a16:rowId xmlns:a16="http://schemas.microsoft.com/office/drawing/2014/main" val="2151120844"/>
                  </a:ext>
                </a:extLst>
              </a:tr>
            </a:tbl>
          </a:graphicData>
        </a:graphic>
      </p:graphicFrame>
      <p:sp>
        <p:nvSpPr>
          <p:cNvPr id="7" name="CaixaDeTexto 6">
            <a:extLst>
              <a:ext uri="{FF2B5EF4-FFF2-40B4-BE49-F238E27FC236}">
                <a16:creationId xmlns:a16="http://schemas.microsoft.com/office/drawing/2014/main" id="{50AD9732-921C-8226-AD21-83C80BDCF1A0}"/>
              </a:ext>
            </a:extLst>
          </p:cNvPr>
          <p:cNvSpPr txBox="1"/>
          <p:nvPr/>
        </p:nvSpPr>
        <p:spPr>
          <a:xfrm>
            <a:off x="349623" y="5455842"/>
            <a:ext cx="11546541" cy="569387"/>
          </a:xfrm>
          <a:prstGeom prst="rect">
            <a:avLst/>
          </a:prstGeom>
          <a:noFill/>
        </p:spPr>
        <p:txBody>
          <a:bodyPr wrap="square">
            <a:spAutoFit/>
          </a:bodyPr>
          <a:lstStyle/>
          <a:p>
            <a:pPr algn="r"/>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Cecília Meireles</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https://www.culturagenial.com/</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leilao</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-de-jardim/</a:t>
            </a: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Acesso em 20 maio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0975875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B55C43E-873B-2CF4-13EE-A7E452576110}"/>
              </a:ext>
            </a:extLst>
          </p:cNvPr>
          <p:cNvSpPr txBox="1"/>
          <p:nvPr/>
        </p:nvSpPr>
        <p:spPr>
          <a:xfrm>
            <a:off x="358588" y="921365"/>
            <a:ext cx="11474824" cy="4538230"/>
          </a:xfrm>
          <a:prstGeom prst="rect">
            <a:avLst/>
          </a:prstGeom>
          <a:noFill/>
        </p:spPr>
        <p:txBody>
          <a:bodyPr wrap="square">
            <a:spAutoFit/>
          </a:bodyPr>
          <a:lstStyle/>
          <a:p>
            <a:pPr>
              <a:lnSpc>
                <a:spcPct val="110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Qual é o tema/assunto do texto?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 criação de animais domésticos.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 venda de objetos caros em um leilão.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 tristeza pela destruição de um jardim.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A valorização dos elementos da natureza.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9.</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poema, a repetição na expressão “Quem me compra...”, indica que o eu lírico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explica regras de jardinagem.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narra uma história de aventura.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deseja encerrar rapidamente o poema.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conversa diretamente com possíveis ouvintes.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087615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216B169F-C3AB-BB77-D6E5-7B09FD8BEABF}"/>
              </a:ext>
            </a:extLst>
          </p:cNvPr>
          <p:cNvSpPr txBox="1"/>
          <p:nvPr/>
        </p:nvSpPr>
        <p:spPr>
          <a:xfrm>
            <a:off x="1632352" y="633559"/>
            <a:ext cx="10281741" cy="1154162"/>
          </a:xfrm>
          <a:prstGeom prst="rect">
            <a:avLst/>
          </a:prstGeom>
          <a:solidFill>
            <a:srgbClr val="FFF5D9"/>
          </a:solidFill>
        </p:spPr>
        <p:txBody>
          <a:bodyPr wrap="square">
            <a:spAutoFit/>
          </a:bodyPr>
          <a:lstStyle/>
          <a:p>
            <a:r>
              <a:rPr lang="pt-BR" sz="2300" b="1" dirty="0">
                <a:effectLst/>
                <a:latin typeface="Arial Narrow" panose="020B0606020202030204" pitchFamily="34" charset="0"/>
                <a:ea typeface="Calibri" panose="020F0502020204030204" pitchFamily="34" charset="0"/>
                <a:cs typeface="Times New Roman" panose="02020603050405020304" pitchFamily="18" charset="0"/>
              </a:rPr>
              <a:t>Colaboração</a:t>
            </a:r>
          </a:p>
          <a:p>
            <a:r>
              <a:rPr lang="pt-BR" sz="2300" dirty="0">
                <a:latin typeface="Arial Narrow" panose="020B0606020202030204" pitchFamily="34" charset="0"/>
              </a:rPr>
              <a:t>Prof.º: </a:t>
            </a:r>
            <a:r>
              <a:rPr lang="pt-BR" sz="2300" kern="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Jadson Borges de Assis</a:t>
            </a:r>
            <a:endParaRPr lang="pt-BR" sz="2300" dirty="0">
              <a:latin typeface="Arial Narrow" panose="020B0606020202030204" pitchFamily="34" charset="0"/>
            </a:endParaRPr>
          </a:p>
          <a:p>
            <a:r>
              <a:rPr lang="pt-BR" sz="2300" dirty="0">
                <a:latin typeface="Arial Narrow" panose="020B0606020202030204" pitchFamily="34" charset="0"/>
              </a:rPr>
              <a:t>Colégio Estadual </a:t>
            </a:r>
            <a:r>
              <a:rPr lang="pt-BR" sz="2300" kern="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Dário de Paiva Sampaio – Araguapaz-GO/ CRE Goiás-GO</a:t>
            </a:r>
            <a:endParaRPr lang="pt-BR" sz="2300" dirty="0">
              <a:latin typeface="Arial Narrow" panose="020B0606020202030204" pitchFamily="34" charset="0"/>
            </a:endParaRPr>
          </a:p>
        </p:txBody>
      </p:sp>
      <p:sp>
        <p:nvSpPr>
          <p:cNvPr id="9" name="CaixaDeTexto 8">
            <a:extLst>
              <a:ext uri="{FF2B5EF4-FFF2-40B4-BE49-F238E27FC236}">
                <a16:creationId xmlns:a16="http://schemas.microsoft.com/office/drawing/2014/main" id="{481A6F5A-FB92-E14C-37E1-7CC9B845B0AF}"/>
              </a:ext>
            </a:extLst>
          </p:cNvPr>
          <p:cNvSpPr txBox="1"/>
          <p:nvPr/>
        </p:nvSpPr>
        <p:spPr>
          <a:xfrm>
            <a:off x="367544" y="1812715"/>
            <a:ext cx="11546550" cy="1231556"/>
          </a:xfrm>
          <a:prstGeom prst="rect">
            <a:avLst/>
          </a:prstGeom>
          <a:solidFill>
            <a:srgbClr val="FFF5D9"/>
          </a:solidFill>
        </p:spPr>
        <p:txBody>
          <a:bodyPr wrap="square">
            <a:spAutoFit/>
          </a:bodyPr>
          <a:lstStyle/>
          <a:p>
            <a:pPr algn="just" fontAlgn="base">
              <a:lnSpc>
                <a:spcPct val="110000"/>
              </a:lnSpc>
              <a:buNone/>
            </a:pPr>
            <a:r>
              <a:rPr lang="pt-BR" sz="2300" kern="0" dirty="0">
                <a:effectLst/>
                <a:latin typeface="Arial Narrow" panose="020B0606020202030204" pitchFamily="34" charset="0"/>
                <a:ea typeface="Aptos" panose="020B0004020202020204" pitchFamily="34" charset="0"/>
                <a:cs typeface="Arial" panose="020B0604020202020204" pitchFamily="34" charset="0"/>
              </a:rPr>
              <a:t>Leia o texto.</a:t>
            </a:r>
          </a:p>
          <a:p>
            <a:pPr algn="ctr">
              <a:lnSpc>
                <a:spcPct val="110000"/>
              </a:lnSpc>
            </a:pPr>
            <a:r>
              <a:rPr lang="pt-BR" sz="2300" b="1" dirty="0">
                <a:solidFill>
                  <a:srgbClr val="000000"/>
                </a:solidFill>
                <a:effectLst/>
                <a:latin typeface="Arial Narrow" panose="020B0606020202030204" pitchFamily="34" charset="0"/>
                <a:ea typeface="Times New Roman" panose="02020603050405020304" pitchFamily="18" charset="0"/>
              </a:rPr>
              <a:t>Bolo de Arroz</a:t>
            </a:r>
            <a:endParaRPr lang="pt-BR" sz="2300" dirty="0">
              <a:effectLst/>
              <a:latin typeface="Times New Roman" panose="02020603050405020304" pitchFamily="18" charset="0"/>
              <a:ea typeface="Times New Roman" panose="02020603050405020304" pitchFamily="18" charset="0"/>
            </a:endParaRPr>
          </a:p>
          <a:p>
            <a:pPr algn="ctr">
              <a:lnSpc>
                <a:spcPct val="110000"/>
              </a:lnSpc>
            </a:pPr>
            <a:r>
              <a:rPr lang="pt-BR" sz="2300" i="1" dirty="0">
                <a:solidFill>
                  <a:srgbClr val="000000"/>
                </a:solidFill>
                <a:effectLst/>
                <a:latin typeface="Arial Narrow" panose="020B0606020202030204" pitchFamily="34" charset="0"/>
                <a:ea typeface="Times New Roman" panose="02020603050405020304" pitchFamily="18" charset="0"/>
              </a:rPr>
              <a:t>(Fragmento)</a:t>
            </a:r>
            <a:endParaRPr lang="pt-BR" sz="2300" dirty="0">
              <a:effectLst/>
              <a:latin typeface="Times New Roman" panose="02020603050405020304" pitchFamily="18" charset="0"/>
              <a:ea typeface="Times New Roman" panose="02020603050405020304" pitchFamily="18" charset="0"/>
            </a:endParaRPr>
          </a:p>
        </p:txBody>
      </p:sp>
      <p:pic>
        <p:nvPicPr>
          <p:cNvPr id="3" name="Imagem 2" descr="Ícone&#10;&#10;O conteúdo gerado por IA pode estar incorreto.">
            <a:extLst>
              <a:ext uri="{FF2B5EF4-FFF2-40B4-BE49-F238E27FC236}">
                <a16:creationId xmlns:a16="http://schemas.microsoft.com/office/drawing/2014/main" id="{1BAD4249-F2EF-BAD9-E607-35CBE5589BE2}"/>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6504" t="4220" b="-1"/>
          <a:stretch>
            <a:fillRect/>
          </a:stretch>
        </p:blipFill>
        <p:spPr bwMode="auto">
          <a:xfrm>
            <a:off x="367545" y="633559"/>
            <a:ext cx="1174384" cy="1159637"/>
          </a:xfrm>
          <a:prstGeom prst="rect">
            <a:avLst/>
          </a:prstGeom>
          <a:ln>
            <a:noFill/>
          </a:ln>
          <a:extLst>
            <a:ext uri="{53640926-AAD7-44D8-BBD7-CCE9431645EC}">
              <a14:shadowObscured xmlns:a14="http://schemas.microsoft.com/office/drawing/2010/main"/>
            </a:ext>
          </a:extLst>
        </p:spPr>
      </p:pic>
      <p:graphicFrame>
        <p:nvGraphicFramePr>
          <p:cNvPr id="2" name="Tabela 1">
            <a:extLst>
              <a:ext uri="{FF2B5EF4-FFF2-40B4-BE49-F238E27FC236}">
                <a16:creationId xmlns:a16="http://schemas.microsoft.com/office/drawing/2014/main" id="{E1559ACF-892D-9A80-150B-B720653DA5F3}"/>
              </a:ext>
            </a:extLst>
          </p:cNvPr>
          <p:cNvGraphicFramePr>
            <a:graphicFrameLocks noGrp="1"/>
          </p:cNvGraphicFramePr>
          <p:nvPr>
            <p:extLst>
              <p:ext uri="{D42A27DB-BD31-4B8C-83A1-F6EECF244321}">
                <p14:modId xmlns:p14="http://schemas.microsoft.com/office/powerpoint/2010/main" val="1396006348"/>
              </p:ext>
            </p:extLst>
          </p:nvPr>
        </p:nvGraphicFramePr>
        <p:xfrm>
          <a:off x="367543" y="3063790"/>
          <a:ext cx="11546552" cy="2759583"/>
        </p:xfrm>
        <a:graphic>
          <a:graphicData uri="http://schemas.openxmlformats.org/drawingml/2006/table">
            <a:tbl>
              <a:tblPr firstRow="1" bandRow="1">
                <a:tableStyleId>{5C22544A-7EE6-4342-B048-85BDC9FD1C3A}</a:tableStyleId>
              </a:tblPr>
              <a:tblGrid>
                <a:gridCol w="5773276">
                  <a:extLst>
                    <a:ext uri="{9D8B030D-6E8A-4147-A177-3AD203B41FA5}">
                      <a16:colId xmlns:a16="http://schemas.microsoft.com/office/drawing/2014/main" val="318979610"/>
                    </a:ext>
                  </a:extLst>
                </a:gridCol>
                <a:gridCol w="5773276">
                  <a:extLst>
                    <a:ext uri="{9D8B030D-6E8A-4147-A177-3AD203B41FA5}">
                      <a16:colId xmlns:a16="http://schemas.microsoft.com/office/drawing/2014/main" val="197087041"/>
                    </a:ext>
                  </a:extLst>
                </a:gridCol>
              </a:tblGrid>
              <a:tr h="370840">
                <a:tc>
                  <a:txBody>
                    <a:bodyPr/>
                    <a:lstStyle/>
                    <a:p>
                      <a:pPr>
                        <a:lnSpc>
                          <a:spcPct val="110000"/>
                        </a:lnSpc>
                      </a:pPr>
                      <a:r>
                        <a:rPr lang="pt-BR" sz="2300" b="0" kern="1200" dirty="0">
                          <a:solidFill>
                            <a:schemeClr val="tx1"/>
                          </a:solidFill>
                          <a:effectLst/>
                          <a:latin typeface="Arial Narrow" panose="020B0606020202030204" pitchFamily="34" charset="0"/>
                          <a:ea typeface="+mn-ea"/>
                          <a:cs typeface="+mn-cs"/>
                        </a:rPr>
                        <a:t>Madrugada fria...</a:t>
                      </a:r>
                    </a:p>
                    <a:p>
                      <a:pPr>
                        <a:lnSpc>
                          <a:spcPct val="110000"/>
                        </a:lnSpc>
                      </a:pPr>
                      <a:r>
                        <a:rPr lang="pt-BR" sz="2300" b="0" kern="1200" dirty="0">
                          <a:solidFill>
                            <a:schemeClr val="tx1"/>
                          </a:solidFill>
                          <a:effectLst/>
                          <a:latin typeface="Arial Narrow" panose="020B0606020202030204" pitchFamily="34" charset="0"/>
                          <a:ea typeface="+mn-ea"/>
                          <a:cs typeface="+mn-cs"/>
                        </a:rPr>
                        <a:t>Na quietude da velha Vila Boa,</a:t>
                      </a:r>
                    </a:p>
                    <a:p>
                      <a:pPr>
                        <a:lnSpc>
                          <a:spcPct val="110000"/>
                        </a:lnSpc>
                      </a:pPr>
                      <a:r>
                        <a:rPr lang="pt-BR" sz="2300" b="0" kern="1200" dirty="0">
                          <a:solidFill>
                            <a:schemeClr val="tx1"/>
                          </a:solidFill>
                          <a:effectLst/>
                          <a:latin typeface="Arial Narrow" panose="020B0606020202030204" pitchFamily="34" charset="0"/>
                          <a:ea typeface="+mn-ea"/>
                          <a:cs typeface="+mn-cs"/>
                        </a:rPr>
                        <a:t>ouve-se o eco de passos miúdos no calçamento.</a:t>
                      </a:r>
                    </a:p>
                    <a:p>
                      <a:pPr>
                        <a:lnSpc>
                          <a:spcPct val="110000"/>
                        </a:lnSpc>
                      </a:pPr>
                      <a:r>
                        <a:rPr lang="pt-BR" sz="2300" b="0" kern="1200" dirty="0">
                          <a:solidFill>
                            <a:schemeClr val="tx1"/>
                          </a:solidFill>
                          <a:effectLst/>
                          <a:latin typeface="Arial Narrow" panose="020B0606020202030204" pitchFamily="34" charset="0"/>
                          <a:ea typeface="+mn-ea"/>
                          <a:cs typeface="+mn-cs"/>
                        </a:rPr>
                        <a:t>São vozes infantis que cortam o silêncio,</a:t>
                      </a:r>
                    </a:p>
                    <a:p>
                      <a:pPr>
                        <a:lnSpc>
                          <a:spcPct val="110000"/>
                        </a:lnSpc>
                      </a:pPr>
                      <a:r>
                        <a:rPr lang="pt-BR" sz="2300" b="0" kern="1200" dirty="0">
                          <a:solidFill>
                            <a:schemeClr val="tx1"/>
                          </a:solidFill>
                          <a:effectLst/>
                          <a:latin typeface="Arial Narrow" panose="020B0606020202030204" pitchFamily="34" charset="0"/>
                          <a:ea typeface="+mn-ea"/>
                          <a:cs typeface="+mn-cs"/>
                        </a:rPr>
                        <a:t>pregando o sustento antes que o sol desponte:</a:t>
                      </a:r>
                    </a:p>
                    <a:p>
                      <a:pPr>
                        <a:lnSpc>
                          <a:spcPct val="110000"/>
                        </a:lnSpc>
                      </a:pPr>
                      <a:r>
                        <a:rPr lang="pt-BR" sz="2300" b="0" kern="1200" dirty="0">
                          <a:solidFill>
                            <a:schemeClr val="tx1"/>
                          </a:solidFill>
                          <a:effectLst/>
                          <a:latin typeface="Arial Narrow" panose="020B0606020202030204" pitchFamily="34" charset="0"/>
                          <a:ea typeface="+mn-ea"/>
                          <a:cs typeface="+mn-cs"/>
                        </a:rPr>
                        <a:t>— </a:t>
                      </a:r>
                      <a:r>
                        <a:rPr lang="pt-BR" sz="2300" b="0" i="1" kern="1200" dirty="0">
                          <a:solidFill>
                            <a:schemeClr val="tx1"/>
                          </a:solidFill>
                          <a:effectLst/>
                          <a:latin typeface="Arial Narrow" panose="020B0606020202030204" pitchFamily="34" charset="0"/>
                          <a:ea typeface="+mn-ea"/>
                          <a:cs typeface="+mn-cs"/>
                        </a:rPr>
                        <a:t>Olha o bolo de arroz quente!</a:t>
                      </a:r>
                      <a:r>
                        <a:rPr lang="pt-BR" sz="2300" b="0" kern="1200" dirty="0">
                          <a:solidFill>
                            <a:schemeClr val="tx1"/>
                          </a:solidFill>
                          <a:effectLst/>
                          <a:latin typeface="Arial Narrow" panose="020B0606020202030204" pitchFamily="34" charset="0"/>
                          <a:ea typeface="+mn-ea"/>
                          <a:cs typeface="+mn-cs"/>
                        </a:rPr>
                        <a:t> — </a:t>
                      </a:r>
                      <a:r>
                        <a:rPr lang="pt-BR" sz="2300" b="0" i="1" kern="1200" dirty="0">
                          <a:solidFill>
                            <a:schemeClr val="tx1"/>
                          </a:solidFill>
                          <a:effectLst/>
                          <a:latin typeface="Arial Narrow" panose="020B0606020202030204" pitchFamily="34" charset="0"/>
                          <a:ea typeface="+mn-ea"/>
                          <a:cs typeface="+mn-cs"/>
                        </a:rPr>
                        <a:t>Bolo de arroz madrugador!</a:t>
                      </a:r>
                      <a:r>
                        <a:rPr lang="pt-BR" sz="2300" b="0" kern="1200" dirty="0">
                          <a:solidFill>
                            <a:schemeClr val="tx1"/>
                          </a:solidFill>
                          <a:effectLst/>
                          <a:latin typeface="Arial Narrow" panose="020B0606020202030204" pitchFamily="34" charset="0"/>
                          <a:ea typeface="+mn-ea"/>
                          <a:cs typeface="+mn-cs"/>
                        </a:rPr>
                        <a:t> </a:t>
                      </a:r>
                    </a:p>
                  </a:txBody>
                  <a:tcPr>
                    <a:solidFill>
                      <a:srgbClr val="FFF5D9"/>
                    </a:solidFill>
                  </a:tcPr>
                </a:tc>
                <a:tc>
                  <a:txBody>
                    <a:bodyPr/>
                    <a:lstStyle/>
                    <a:p>
                      <a:pPr>
                        <a:lnSpc>
                          <a:spcPct val="110000"/>
                        </a:lnSpc>
                      </a:pPr>
                      <a:r>
                        <a:rPr lang="pt-BR" sz="2300" b="0" kern="1200" dirty="0">
                          <a:solidFill>
                            <a:schemeClr val="tx1"/>
                          </a:solidFill>
                          <a:effectLst/>
                          <a:latin typeface="Arial Narrow" panose="020B0606020202030204" pitchFamily="34" charset="0"/>
                          <a:ea typeface="+mn-ea"/>
                          <a:cs typeface="+mn-cs"/>
                        </a:rPr>
                        <a:t>Meninos de pés descalços,</a:t>
                      </a:r>
                    </a:p>
                    <a:p>
                      <a:pPr>
                        <a:lnSpc>
                          <a:spcPct val="110000"/>
                        </a:lnSpc>
                      </a:pPr>
                      <a:r>
                        <a:rPr lang="pt-BR" sz="2300" b="0" kern="1200" dirty="0">
                          <a:solidFill>
                            <a:schemeClr val="tx1"/>
                          </a:solidFill>
                          <a:effectLst/>
                          <a:latin typeface="Arial Narrow" panose="020B0606020202030204" pitchFamily="34" charset="0"/>
                          <a:ea typeface="+mn-ea"/>
                          <a:cs typeface="+mn-cs"/>
                        </a:rPr>
                        <a:t>olhos pesados de sono,</a:t>
                      </a:r>
                    </a:p>
                    <a:p>
                      <a:pPr>
                        <a:lnSpc>
                          <a:spcPct val="110000"/>
                        </a:lnSpc>
                      </a:pPr>
                      <a:r>
                        <a:rPr lang="pt-BR" sz="2300" b="0" kern="1200" dirty="0">
                          <a:solidFill>
                            <a:schemeClr val="tx1"/>
                          </a:solidFill>
                          <a:effectLst/>
                          <a:latin typeface="Arial Narrow" panose="020B0606020202030204" pitchFamily="34" charset="0"/>
                          <a:ea typeface="+mn-ea"/>
                          <a:cs typeface="+mn-cs"/>
                        </a:rPr>
                        <a:t>carregando tabuleiros maiores que seus braços.</a:t>
                      </a:r>
                    </a:p>
                    <a:p>
                      <a:pPr>
                        <a:lnSpc>
                          <a:spcPct val="110000"/>
                        </a:lnSpc>
                      </a:pPr>
                      <a:r>
                        <a:rPr lang="pt-BR" sz="2300" b="0" kern="1200" dirty="0">
                          <a:solidFill>
                            <a:schemeClr val="tx1"/>
                          </a:solidFill>
                          <a:effectLst/>
                          <a:latin typeface="Arial Narrow" panose="020B0606020202030204" pitchFamily="34" charset="0"/>
                          <a:ea typeface="+mn-ea"/>
                          <a:cs typeface="+mn-cs"/>
                        </a:rPr>
                        <a:t>Vão vendendo o doce sabor da tradição,</a:t>
                      </a:r>
                    </a:p>
                    <a:p>
                      <a:pPr>
                        <a:lnSpc>
                          <a:spcPct val="110000"/>
                        </a:lnSpc>
                      </a:pPr>
                      <a:r>
                        <a:rPr lang="pt-BR" sz="2300" b="0" kern="1200" dirty="0">
                          <a:solidFill>
                            <a:schemeClr val="tx1"/>
                          </a:solidFill>
                          <a:effectLst/>
                          <a:latin typeface="Arial Narrow" panose="020B0606020202030204" pitchFamily="34" charset="0"/>
                          <a:ea typeface="+mn-ea"/>
                          <a:cs typeface="+mn-cs"/>
                        </a:rPr>
                        <a:t>enquanto deixam na infância</a:t>
                      </a:r>
                    </a:p>
                    <a:p>
                      <a:pPr>
                        <a:lnSpc>
                          <a:spcPct val="110000"/>
                        </a:lnSpc>
                      </a:pPr>
                      <a:r>
                        <a:rPr lang="pt-BR" sz="2300" b="0" kern="1200" dirty="0">
                          <a:solidFill>
                            <a:schemeClr val="tx1"/>
                          </a:solidFill>
                          <a:effectLst/>
                          <a:latin typeface="Arial Narrow" panose="020B0606020202030204" pitchFamily="34" charset="0"/>
                          <a:ea typeface="+mn-ea"/>
                          <a:cs typeface="+mn-cs"/>
                        </a:rPr>
                        <a:t>a marca dura da obrigação.</a:t>
                      </a:r>
                    </a:p>
                    <a:p>
                      <a:pPr>
                        <a:lnSpc>
                          <a:spcPct val="110000"/>
                        </a:lnSpc>
                      </a:pPr>
                      <a:endParaRPr lang="pt-BR" sz="2300" b="0" kern="1200" dirty="0">
                        <a:solidFill>
                          <a:schemeClr val="tx1"/>
                        </a:solidFill>
                        <a:effectLst/>
                        <a:latin typeface="Arial Narrow" panose="020B0606020202030204" pitchFamily="34" charset="0"/>
                        <a:ea typeface="+mn-ea"/>
                        <a:cs typeface="+mn-cs"/>
                      </a:endParaRPr>
                    </a:p>
                  </a:txBody>
                  <a:tcPr>
                    <a:solidFill>
                      <a:srgbClr val="FFF5D9"/>
                    </a:solidFill>
                  </a:tcPr>
                </a:tc>
                <a:extLst>
                  <a:ext uri="{0D108BD9-81ED-4DB2-BD59-A6C34878D82A}">
                    <a16:rowId xmlns:a16="http://schemas.microsoft.com/office/drawing/2014/main" val="2151120844"/>
                  </a:ext>
                </a:extLst>
              </a:tr>
            </a:tbl>
          </a:graphicData>
        </a:graphic>
      </p:graphicFrame>
      <p:sp>
        <p:nvSpPr>
          <p:cNvPr id="5" name="CaixaDeTexto 4">
            <a:extLst>
              <a:ext uri="{FF2B5EF4-FFF2-40B4-BE49-F238E27FC236}">
                <a16:creationId xmlns:a16="http://schemas.microsoft.com/office/drawing/2014/main" id="{B01DACC1-DE45-1A0F-DFB9-5FD986DB8837}"/>
              </a:ext>
            </a:extLst>
          </p:cNvPr>
          <p:cNvSpPr txBox="1"/>
          <p:nvPr/>
        </p:nvSpPr>
        <p:spPr>
          <a:xfrm>
            <a:off x="367543" y="5823373"/>
            <a:ext cx="11546552" cy="553998"/>
          </a:xfrm>
          <a:prstGeom prst="rect">
            <a:avLst/>
          </a:prstGeom>
          <a:solidFill>
            <a:srgbClr val="FFF5D9"/>
          </a:solidFill>
        </p:spPr>
        <p:txBody>
          <a:bodyPr wrap="square">
            <a:spAutoFit/>
          </a:bodyPr>
          <a:lstStyle/>
          <a:p>
            <a:pPr algn="r"/>
            <a:r>
              <a:rPr lang="pt-BR" sz="1500" dirty="0">
                <a:solidFill>
                  <a:srgbClr val="000000"/>
                </a:solidFill>
                <a:effectLst/>
                <a:latin typeface="Arial Narrow" panose="020B0606020202030204" pitchFamily="34" charset="0"/>
                <a:ea typeface="Times New Roman" panose="02020603050405020304" pitchFamily="18" charset="0"/>
              </a:rPr>
              <a:t>LACERDA, Regina. </a:t>
            </a:r>
            <a:r>
              <a:rPr lang="pt-BR" sz="1500" i="1" dirty="0">
                <a:solidFill>
                  <a:srgbClr val="000000"/>
                </a:solidFill>
                <a:effectLst/>
                <a:latin typeface="Arial Narrow" panose="020B0606020202030204" pitchFamily="34" charset="0"/>
                <a:ea typeface="Times New Roman" panose="02020603050405020304" pitchFamily="18" charset="0"/>
              </a:rPr>
              <a:t>Vila Boa: história e folclore</a:t>
            </a:r>
            <a:r>
              <a:rPr lang="pt-BR" sz="1500" dirty="0">
                <a:solidFill>
                  <a:srgbClr val="000000"/>
                </a:solidFill>
                <a:effectLst/>
                <a:latin typeface="Arial Narrow" panose="020B0606020202030204" pitchFamily="34" charset="0"/>
                <a:ea typeface="Times New Roman" panose="02020603050405020304" pitchFamily="18" charset="0"/>
              </a:rPr>
              <a:t>. Goiânia: Editora Oriente, 1977 (Adaptado para fins pedagógicos). Referência e consulta sobre o patrimônio e a obra da autora disponíveis em: Governo de Goiás - Culinária Regional e Memória e Acervo da Biblioteca Digital de Literatura Goiana - UFG.</a:t>
            </a:r>
            <a:endParaRPr lang="pt-BR" sz="15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614071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ixaDeTexto 10">
            <a:extLst>
              <a:ext uri="{FF2B5EF4-FFF2-40B4-BE49-F238E27FC236}">
                <a16:creationId xmlns:a16="http://schemas.microsoft.com/office/drawing/2014/main" id="{7019B254-EC2B-99B0-0C90-55B63EFB9A00}"/>
              </a:ext>
            </a:extLst>
          </p:cNvPr>
          <p:cNvSpPr txBox="1"/>
          <p:nvPr/>
        </p:nvSpPr>
        <p:spPr>
          <a:xfrm>
            <a:off x="359362" y="899602"/>
            <a:ext cx="11473276" cy="2594749"/>
          </a:xfrm>
          <a:prstGeom prst="rect">
            <a:avLst/>
          </a:prstGeom>
          <a:solidFill>
            <a:srgbClr val="FFF5D9"/>
          </a:solidFill>
        </p:spPr>
        <p:txBody>
          <a:bodyPr wrap="square">
            <a:spAutoFit/>
          </a:bodyPr>
          <a:lstStyle/>
          <a:p>
            <a:pPr algn="just">
              <a:lnSpc>
                <a:spcPct val="114000"/>
              </a:lnSpc>
            </a:pPr>
            <a:r>
              <a:rPr lang="pt-BR" sz="2400" b="1" i="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10. </a:t>
            </a:r>
            <a:r>
              <a:rPr lang="pt-BR" sz="2400" i="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No poema de Regina Lacerda, os versos </a:t>
            </a:r>
            <a:r>
              <a:rPr lang="pt-BR" sz="2400" b="1" i="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“enquanto deixam na infância / a marca dura da obrigação” </a:t>
            </a:r>
            <a:r>
              <a:rPr lang="pt-BR" sz="2400" i="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sugerem que as crianças</a:t>
            </a:r>
            <a:endParaRPr lang="pt-BR" sz="2400" i="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gn="just">
              <a:lnSpc>
                <a:spcPct val="114000"/>
              </a:lnSpc>
            </a:pPr>
            <a:r>
              <a:rPr lang="pt-BR" sz="2400" dirty="0">
                <a:solidFill>
                  <a:srgbClr val="000000"/>
                </a:solidFill>
                <a:effectLst/>
                <a:latin typeface="Arial Narrow" panose="020B0606020202030204" pitchFamily="34" charset="0"/>
                <a:ea typeface="Times New Roman" panose="02020603050405020304" pitchFamily="18" charset="0"/>
              </a:rPr>
              <a:t>(A) aproveitam a madrugada fria para brincar pelas ruas históricas da cidade.</a:t>
            </a:r>
            <a:endParaRPr lang="pt-BR" sz="2400" dirty="0">
              <a:effectLst/>
              <a:latin typeface="Times New Roman" panose="02020603050405020304" pitchFamily="18" charset="0"/>
              <a:ea typeface="Times New Roman" panose="02020603050405020304" pitchFamily="18" charset="0"/>
            </a:endParaRPr>
          </a:p>
          <a:p>
            <a:pPr algn="just">
              <a:lnSpc>
                <a:spcPct val="114000"/>
              </a:lnSpc>
            </a:pPr>
            <a:r>
              <a:rPr lang="pt-BR" sz="2400" dirty="0">
                <a:solidFill>
                  <a:srgbClr val="000000"/>
                </a:solidFill>
                <a:effectLst/>
                <a:latin typeface="Arial Narrow" panose="020B0606020202030204" pitchFamily="34" charset="0"/>
                <a:ea typeface="Times New Roman" panose="02020603050405020304" pitchFamily="18" charset="0"/>
              </a:rPr>
              <a:t>(B) têm orgulho de acordar cedo para manter viva a tradição do bolo de arroz.</a:t>
            </a:r>
            <a:endParaRPr lang="pt-BR" sz="2400" dirty="0">
              <a:effectLst/>
              <a:latin typeface="Times New Roman" panose="02020603050405020304" pitchFamily="18" charset="0"/>
              <a:ea typeface="Times New Roman" panose="02020603050405020304" pitchFamily="18" charset="0"/>
            </a:endParaRPr>
          </a:p>
          <a:p>
            <a:pPr algn="just">
              <a:lnSpc>
                <a:spcPct val="114000"/>
              </a:lnSpc>
            </a:pPr>
            <a:r>
              <a:rPr lang="pt-BR" sz="2400" dirty="0">
                <a:solidFill>
                  <a:srgbClr val="000000"/>
                </a:solidFill>
                <a:effectLst/>
                <a:latin typeface="Arial Narrow" panose="020B0606020202030204" pitchFamily="34" charset="0"/>
                <a:ea typeface="Times New Roman" panose="02020603050405020304" pitchFamily="18" charset="0"/>
              </a:rPr>
              <a:t>(C) demonstram preferência pelas tarefas comerciais em vez de irem à escola.</a:t>
            </a:r>
            <a:endParaRPr lang="pt-BR" sz="2400" dirty="0">
              <a:effectLst/>
              <a:latin typeface="Times New Roman" panose="02020603050405020304" pitchFamily="18" charset="0"/>
              <a:ea typeface="Times New Roman" panose="02020603050405020304" pitchFamily="18" charset="0"/>
            </a:endParaRPr>
          </a:p>
          <a:p>
            <a:pPr algn="just">
              <a:lnSpc>
                <a:spcPct val="114000"/>
              </a:lnSpc>
            </a:pPr>
            <a:r>
              <a:rPr lang="pt-BR" sz="2400" dirty="0">
                <a:solidFill>
                  <a:srgbClr val="000000"/>
                </a:solidFill>
                <a:effectLst/>
                <a:latin typeface="Arial Narrow" panose="020B0606020202030204" pitchFamily="34" charset="0"/>
                <a:ea typeface="Times New Roman" panose="02020603050405020304" pitchFamily="18" charset="0"/>
              </a:rPr>
              <a:t>(D) realizam um trabalho precoce que substitui o tempo de vivência da infância.</a:t>
            </a:r>
            <a:r>
              <a:rPr lang="pt-BR" sz="24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4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5703401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undo preto com letras brancas&#10;&#10;O conteúdo gerado por IA pode estar incorreto.">
            <a:extLst>
              <a:ext uri="{FF2B5EF4-FFF2-40B4-BE49-F238E27FC236}">
                <a16:creationId xmlns:a16="http://schemas.microsoft.com/office/drawing/2014/main" id="{E6720FD5-EC85-BC16-B307-0A56D9D88CE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76" t="9806" r="13475" b="9494"/>
          <a:stretch>
            <a:fillRect/>
          </a:stretch>
        </p:blipFill>
        <p:spPr bwMode="auto">
          <a:xfrm>
            <a:off x="333747" y="341334"/>
            <a:ext cx="4216731" cy="1245419"/>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008676AA-D873-1FE9-53D4-5FC5717B3663}"/>
              </a:ext>
            </a:extLst>
          </p:cNvPr>
          <p:cNvSpPr txBox="1"/>
          <p:nvPr/>
        </p:nvSpPr>
        <p:spPr>
          <a:xfrm>
            <a:off x="309928" y="1586753"/>
            <a:ext cx="11524506" cy="459613"/>
          </a:xfrm>
          <a:prstGeom prst="rect">
            <a:avLst/>
          </a:prstGeom>
          <a:noFill/>
        </p:spPr>
        <p:txBody>
          <a:bodyPr wrap="square">
            <a:spAutoFit/>
          </a:bodyPr>
          <a:lstStyle/>
          <a:p>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os textos.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96BC2B0A-4D3B-1BE0-ED3D-3FD66CBA1C88}"/>
              </a:ext>
            </a:extLst>
          </p:cNvPr>
          <p:cNvGraphicFramePr>
            <a:graphicFrameLocks noGrp="1"/>
          </p:cNvGraphicFramePr>
          <p:nvPr>
            <p:extLst>
              <p:ext uri="{D42A27DB-BD31-4B8C-83A1-F6EECF244321}">
                <p14:modId xmlns:p14="http://schemas.microsoft.com/office/powerpoint/2010/main" val="1756556979"/>
              </p:ext>
            </p:extLst>
          </p:nvPr>
        </p:nvGraphicFramePr>
        <p:xfrm>
          <a:off x="309928" y="2039814"/>
          <a:ext cx="11572144" cy="4671060"/>
        </p:xfrm>
        <a:graphic>
          <a:graphicData uri="http://schemas.openxmlformats.org/drawingml/2006/table">
            <a:tbl>
              <a:tblPr firstRow="1" bandRow="1">
                <a:tableStyleId>{5C22544A-7EE6-4342-B048-85BDC9FD1C3A}</a:tableStyleId>
              </a:tblPr>
              <a:tblGrid>
                <a:gridCol w="5463343">
                  <a:extLst>
                    <a:ext uri="{9D8B030D-6E8A-4147-A177-3AD203B41FA5}">
                      <a16:colId xmlns:a16="http://schemas.microsoft.com/office/drawing/2014/main" val="318979610"/>
                    </a:ext>
                  </a:extLst>
                </a:gridCol>
                <a:gridCol w="6108801">
                  <a:extLst>
                    <a:ext uri="{9D8B030D-6E8A-4147-A177-3AD203B41FA5}">
                      <a16:colId xmlns:a16="http://schemas.microsoft.com/office/drawing/2014/main" val="197087041"/>
                    </a:ext>
                  </a:extLst>
                </a:gridCol>
              </a:tblGrid>
              <a:tr h="370840">
                <a:tc>
                  <a:txBody>
                    <a:bodyPr/>
                    <a:lstStyle/>
                    <a:p>
                      <a:pPr algn="ctr"/>
                      <a:r>
                        <a:rPr lang="pt-BR" sz="2250" b="1" kern="1200" dirty="0">
                          <a:solidFill>
                            <a:schemeClr val="tx1"/>
                          </a:solidFill>
                          <a:effectLst/>
                          <a:latin typeface="Arial Narrow" panose="020B0606020202030204" pitchFamily="34" charset="0"/>
                          <a:ea typeface="+mn-ea"/>
                          <a:cs typeface="+mn-cs"/>
                        </a:rPr>
                        <a:t>Texto 1</a:t>
                      </a:r>
                      <a:endParaRPr lang="pt-BR" sz="225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t-BR" sz="2250" b="1" kern="1200" dirty="0">
                          <a:solidFill>
                            <a:schemeClr val="tx1"/>
                          </a:solidFill>
                          <a:effectLst/>
                          <a:latin typeface="Arial Narrow" panose="020B0606020202030204" pitchFamily="34" charset="0"/>
                          <a:ea typeface="+mn-ea"/>
                          <a:cs typeface="+mn-cs"/>
                        </a:rPr>
                        <a:t>Texto 1</a:t>
                      </a:r>
                      <a:endParaRPr lang="pt-BR" sz="2250" b="0" kern="1200" dirty="0">
                        <a:solidFill>
                          <a:schemeClr val="tx1"/>
                        </a:solidFill>
                        <a:effectLst/>
                        <a:latin typeface="Arial Narrow" panose="020B060602020203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0210036"/>
                  </a:ext>
                </a:extLst>
              </a:tr>
              <a:tr h="370840">
                <a:tc>
                  <a:txBody>
                    <a:bodyPr/>
                    <a:lstStyle/>
                    <a:p>
                      <a:pPr algn="ctr"/>
                      <a:r>
                        <a:rPr lang="pt-BR" sz="2250" b="1" kern="1200" dirty="0">
                          <a:solidFill>
                            <a:schemeClr val="dk1"/>
                          </a:solidFill>
                          <a:effectLst/>
                          <a:latin typeface="Arial Narrow" panose="020B0606020202030204" pitchFamily="34" charset="0"/>
                          <a:ea typeface="+mn-ea"/>
                          <a:cs typeface="+mn-cs"/>
                        </a:rPr>
                        <a:t>O retrato do sertão</a:t>
                      </a:r>
                      <a:endParaRPr lang="pt-BR" sz="2250" kern="1200" dirty="0">
                        <a:solidFill>
                          <a:schemeClr val="dk1"/>
                        </a:solidFill>
                        <a:effectLst/>
                        <a:latin typeface="Arial Narrow" panose="020B0606020202030204" pitchFamily="34" charset="0"/>
                        <a:ea typeface="+mn-ea"/>
                        <a:cs typeface="+mn-cs"/>
                      </a:endParaRPr>
                    </a:p>
                    <a:p>
                      <a:r>
                        <a:rPr lang="pt-BR" sz="2250" b="1" kern="1200" dirty="0">
                          <a:solidFill>
                            <a:schemeClr val="dk1"/>
                          </a:solidFill>
                          <a:effectLst/>
                          <a:latin typeface="Arial Narrow" panose="020B0606020202030204" pitchFamily="34" charset="0"/>
                          <a:ea typeface="+mn-ea"/>
                          <a:cs typeface="+mn-cs"/>
                        </a:rPr>
                        <a:t> </a:t>
                      </a:r>
                      <a:r>
                        <a:rPr lang="pt-BR" sz="2250" kern="1200" dirty="0">
                          <a:solidFill>
                            <a:schemeClr val="dk1"/>
                          </a:solidFill>
                          <a:effectLst/>
                          <a:latin typeface="Arial Narrow" panose="020B0606020202030204" pitchFamily="34" charset="0"/>
                          <a:ea typeface="+mn-ea"/>
                          <a:cs typeface="+mn-cs"/>
                        </a:rPr>
                        <a:t>Se o poeta marinheiro  </a:t>
                      </a:r>
                    </a:p>
                    <a:p>
                      <a:r>
                        <a:rPr lang="pt-BR" sz="2250" kern="1200" dirty="0">
                          <a:solidFill>
                            <a:schemeClr val="dk1"/>
                          </a:solidFill>
                          <a:effectLst/>
                          <a:latin typeface="Arial Narrow" panose="020B0606020202030204" pitchFamily="34" charset="0"/>
                          <a:ea typeface="+mn-ea"/>
                          <a:cs typeface="+mn-cs"/>
                        </a:rPr>
                        <a:t> Canta as belezas do mar,   </a:t>
                      </a:r>
                    </a:p>
                    <a:p>
                      <a:r>
                        <a:rPr lang="pt-BR" sz="2250" kern="1200" dirty="0">
                          <a:solidFill>
                            <a:schemeClr val="dk1"/>
                          </a:solidFill>
                          <a:effectLst/>
                          <a:latin typeface="Arial Narrow" panose="020B0606020202030204" pitchFamily="34" charset="0"/>
                          <a:ea typeface="+mn-ea"/>
                          <a:cs typeface="+mn-cs"/>
                        </a:rPr>
                        <a:t> Como poeta roceiro   </a:t>
                      </a:r>
                    </a:p>
                    <a:p>
                      <a:r>
                        <a:rPr lang="pt-BR" sz="1200" kern="1200" dirty="0">
                          <a:solidFill>
                            <a:schemeClr val="dk1"/>
                          </a:solidFill>
                          <a:effectLst/>
                          <a:latin typeface="Arial Narrow" panose="020B0606020202030204" pitchFamily="34" charset="0"/>
                          <a:ea typeface="+mn-ea"/>
                          <a:cs typeface="+mn-cs"/>
                        </a:rPr>
                        <a:t>  </a:t>
                      </a:r>
                    </a:p>
                    <a:p>
                      <a:r>
                        <a:rPr lang="pt-BR" sz="2300" kern="1200" dirty="0">
                          <a:solidFill>
                            <a:schemeClr val="dk1"/>
                          </a:solidFill>
                          <a:effectLst/>
                          <a:latin typeface="Arial Narrow" panose="020B0606020202030204" pitchFamily="34" charset="0"/>
                          <a:ea typeface="+mn-ea"/>
                          <a:cs typeface="+mn-cs"/>
                        </a:rPr>
                        <a:t> </a:t>
                      </a:r>
                      <a:r>
                        <a:rPr lang="pt-BR" sz="2250" kern="1200" dirty="0">
                          <a:solidFill>
                            <a:schemeClr val="dk1"/>
                          </a:solidFill>
                          <a:effectLst/>
                          <a:latin typeface="Arial Narrow" panose="020B0606020202030204" pitchFamily="34" charset="0"/>
                          <a:ea typeface="+mn-ea"/>
                          <a:cs typeface="+mn-cs"/>
                        </a:rPr>
                        <a:t>Meu abrigo, meu cantinho,    </a:t>
                      </a:r>
                    </a:p>
                    <a:p>
                      <a:r>
                        <a:rPr lang="pt-BR" sz="2250" kern="1200" dirty="0">
                          <a:solidFill>
                            <a:schemeClr val="dk1"/>
                          </a:solidFill>
                          <a:effectLst/>
                          <a:latin typeface="Arial Narrow" panose="020B0606020202030204" pitchFamily="34" charset="0"/>
                          <a:ea typeface="+mn-ea"/>
                          <a:cs typeface="+mn-cs"/>
                        </a:rPr>
                        <a:t> Onde viveram meus pais.  </a:t>
                      </a:r>
                    </a:p>
                    <a:p>
                      <a:r>
                        <a:rPr lang="pt-BR" sz="2250" kern="1200" dirty="0">
                          <a:solidFill>
                            <a:schemeClr val="dk1"/>
                          </a:solidFill>
                          <a:effectLst/>
                          <a:latin typeface="Arial Narrow" panose="020B0606020202030204" pitchFamily="34" charset="0"/>
                          <a:ea typeface="+mn-ea"/>
                          <a:cs typeface="+mn-cs"/>
                        </a:rPr>
                        <a:t> O mais puro amor dedico </a:t>
                      </a:r>
                    </a:p>
                    <a:p>
                      <a:r>
                        <a:rPr lang="pt-BR" sz="2250" kern="1200" dirty="0">
                          <a:solidFill>
                            <a:schemeClr val="dk1"/>
                          </a:solidFill>
                          <a:effectLst/>
                          <a:latin typeface="Arial Narrow" panose="020B0606020202030204" pitchFamily="34" charset="0"/>
                          <a:ea typeface="+mn-ea"/>
                          <a:cs typeface="+mn-cs"/>
                        </a:rPr>
                        <a:t> Ao meu sertão caro e rico  </a:t>
                      </a:r>
                    </a:p>
                    <a:p>
                      <a:r>
                        <a:rPr lang="pt-BR" sz="2250" kern="1200" dirty="0">
                          <a:solidFill>
                            <a:schemeClr val="dk1"/>
                          </a:solidFill>
                          <a:effectLst/>
                          <a:latin typeface="Arial Narrow" panose="020B0606020202030204" pitchFamily="34" charset="0"/>
                          <a:ea typeface="+mn-ea"/>
                          <a:cs typeface="+mn-cs"/>
                        </a:rPr>
                        <a:t> De belezas naturais. [...]</a:t>
                      </a:r>
                      <a:r>
                        <a:rPr lang="pt-BR" sz="2250" b="1" kern="1200" dirty="0">
                          <a:solidFill>
                            <a:schemeClr val="dk1"/>
                          </a:solidFill>
                          <a:effectLst/>
                          <a:latin typeface="Arial Narrow" panose="020B0606020202030204" pitchFamily="34" charset="0"/>
                          <a:ea typeface="+mn-ea"/>
                          <a:cs typeface="+mn-cs"/>
                        </a:rPr>
                        <a:t>   </a:t>
                      </a:r>
                      <a:endParaRPr lang="pt-BR" sz="2250" kern="1200" dirty="0">
                        <a:solidFill>
                          <a:schemeClr val="dk1"/>
                        </a:solidFill>
                        <a:effectLst/>
                        <a:latin typeface="Arial Narrow" panose="020B0606020202030204" pitchFamily="34" charset="0"/>
                        <a:ea typeface="+mn-ea"/>
                        <a:cs typeface="+mn-cs"/>
                      </a:endParaRPr>
                    </a:p>
                    <a:p>
                      <a:r>
                        <a:rPr lang="pt-BR" sz="1200" b="1" kern="1200" dirty="0">
                          <a:solidFill>
                            <a:schemeClr val="dk1"/>
                          </a:solidFill>
                          <a:effectLst/>
                          <a:latin typeface="Arial Narrow" panose="020B0606020202030204" pitchFamily="34" charset="0"/>
                          <a:ea typeface="+mn-ea"/>
                          <a:cs typeface="+mn-cs"/>
                        </a:rPr>
                        <a:t> </a:t>
                      </a:r>
                      <a:endParaRPr lang="pt-BR" sz="1200" kern="1200" dirty="0">
                        <a:solidFill>
                          <a:schemeClr val="dk1"/>
                        </a:solidFill>
                        <a:effectLst/>
                        <a:latin typeface="Arial Narrow" panose="020B0606020202030204" pitchFamily="34" charset="0"/>
                        <a:ea typeface="+mn-ea"/>
                        <a:cs typeface="+mn-cs"/>
                      </a:endParaRPr>
                    </a:p>
                    <a:p>
                      <a:pPr algn="r"/>
                      <a:r>
                        <a:rPr lang="pt-BR" sz="1500" kern="1200" dirty="0">
                          <a:solidFill>
                            <a:schemeClr val="dk1"/>
                          </a:solidFill>
                          <a:effectLst/>
                          <a:latin typeface="Arial Narrow" panose="020B0606020202030204" pitchFamily="34" charset="0"/>
                          <a:ea typeface="+mn-ea"/>
                          <a:cs typeface="+mn-cs"/>
                        </a:rPr>
                        <a:t>ASSARÉ, Patativa do. O retrato do sertão. In: Melhores poemas Patativa do Assaré. – seleção Cláudio Portella. 1ª edição digital. São Paulo: Editora Global, 2012. Fragmento.</a:t>
                      </a:r>
                      <a:endParaRPr lang="pt-BR" sz="15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pt-BR" sz="2250" b="1" kern="1200" dirty="0">
                          <a:solidFill>
                            <a:schemeClr val="dk1"/>
                          </a:solidFill>
                          <a:effectLst/>
                          <a:latin typeface="Arial Narrow" panose="020B0606020202030204" pitchFamily="34" charset="0"/>
                          <a:ea typeface="+mn-ea"/>
                          <a:cs typeface="+mn-cs"/>
                        </a:rPr>
                        <a:t>O cantor do sertão</a:t>
                      </a:r>
                      <a:endParaRPr lang="pt-BR" sz="2250" kern="1200" dirty="0">
                        <a:solidFill>
                          <a:schemeClr val="dk1"/>
                        </a:solidFill>
                        <a:effectLst/>
                        <a:latin typeface="Arial Narrow" panose="020B0606020202030204" pitchFamily="34" charset="0"/>
                        <a:ea typeface="+mn-ea"/>
                        <a:cs typeface="+mn-cs"/>
                      </a:endParaRPr>
                    </a:p>
                    <a:p>
                      <a:pPr algn="just"/>
                      <a:r>
                        <a:rPr lang="pt-BR" sz="2250" kern="1200" dirty="0">
                          <a:solidFill>
                            <a:schemeClr val="dk1"/>
                          </a:solidFill>
                          <a:effectLst/>
                          <a:latin typeface="Arial Narrow" panose="020B0606020202030204" pitchFamily="34" charset="0"/>
                          <a:ea typeface="+mn-ea"/>
                          <a:cs typeface="+mn-cs"/>
                        </a:rPr>
                        <a:t>Numa casinha de luz, no meio desse sertão </a:t>
                      </a:r>
                    </a:p>
                    <a:p>
                      <a:pPr algn="just"/>
                      <a:r>
                        <a:rPr lang="pt-BR" sz="2250" kern="1200" dirty="0">
                          <a:solidFill>
                            <a:schemeClr val="dk1"/>
                          </a:solidFill>
                          <a:effectLst/>
                          <a:latin typeface="Arial Narrow" panose="020B0606020202030204" pitchFamily="34" charset="0"/>
                          <a:ea typeface="+mn-ea"/>
                          <a:cs typeface="+mn-cs"/>
                        </a:rPr>
                        <a:t>Vivo sonhando a tocar a vida e um violão </a:t>
                      </a:r>
                    </a:p>
                    <a:p>
                      <a:pPr algn="just"/>
                      <a:r>
                        <a:rPr lang="pt-BR" sz="2250" kern="1200" dirty="0">
                          <a:solidFill>
                            <a:schemeClr val="dk1"/>
                          </a:solidFill>
                          <a:effectLst/>
                          <a:latin typeface="Arial Narrow" panose="020B0606020202030204" pitchFamily="34" charset="0"/>
                          <a:ea typeface="+mn-ea"/>
                          <a:cs typeface="+mn-cs"/>
                        </a:rPr>
                        <a:t>E vou ver a Lua brilhar no céu que viajo voando a cantar </a:t>
                      </a:r>
                    </a:p>
                    <a:p>
                      <a:endParaRPr lang="pt-BR" sz="1200" kern="1200" dirty="0">
                        <a:solidFill>
                          <a:schemeClr val="dk1"/>
                        </a:solidFill>
                        <a:effectLst/>
                        <a:latin typeface="Arial Narrow" panose="020B0606020202030204" pitchFamily="34" charset="0"/>
                        <a:ea typeface="+mn-ea"/>
                        <a:cs typeface="+mn-cs"/>
                      </a:endParaRPr>
                    </a:p>
                    <a:p>
                      <a:r>
                        <a:rPr lang="pt-BR" sz="2250" kern="1200" dirty="0">
                          <a:solidFill>
                            <a:schemeClr val="dk1"/>
                          </a:solidFill>
                          <a:effectLst/>
                          <a:latin typeface="Arial Narrow" panose="020B0606020202030204" pitchFamily="34" charset="0"/>
                          <a:ea typeface="+mn-ea"/>
                          <a:cs typeface="+mn-cs"/>
                        </a:rPr>
                        <a:t>E a madrugada vai ser cheia de sons e canções [...]</a:t>
                      </a:r>
                    </a:p>
                    <a:p>
                      <a:r>
                        <a:rPr lang="pt-BR" sz="1200" kern="1200" dirty="0">
                          <a:solidFill>
                            <a:schemeClr val="dk1"/>
                          </a:solidFill>
                          <a:effectLst/>
                          <a:latin typeface="Arial Narrow" panose="020B0606020202030204" pitchFamily="34" charset="0"/>
                          <a:ea typeface="+mn-ea"/>
                          <a:cs typeface="+mn-cs"/>
                        </a:rPr>
                        <a:t> </a:t>
                      </a:r>
                    </a:p>
                    <a:p>
                      <a:r>
                        <a:rPr lang="pt-BR" sz="2250" kern="1200" dirty="0">
                          <a:solidFill>
                            <a:schemeClr val="dk1"/>
                          </a:solidFill>
                          <a:effectLst/>
                          <a:latin typeface="Arial Narrow" panose="020B0606020202030204" pitchFamily="34" charset="0"/>
                          <a:ea typeface="+mn-ea"/>
                          <a:cs typeface="+mn-cs"/>
                        </a:rPr>
                        <a:t>Sou apenas cantor do sertão </a:t>
                      </a:r>
                    </a:p>
                    <a:p>
                      <a:r>
                        <a:rPr lang="pt-BR" sz="2250" kern="1200" dirty="0">
                          <a:solidFill>
                            <a:schemeClr val="dk1"/>
                          </a:solidFill>
                          <a:effectLst/>
                          <a:latin typeface="Arial Narrow" panose="020B0606020202030204" pitchFamily="34" charset="0"/>
                          <a:ea typeface="+mn-ea"/>
                          <a:cs typeface="+mn-cs"/>
                        </a:rPr>
                        <a:t>E não vivo sem terra e paixão  </a:t>
                      </a:r>
                    </a:p>
                    <a:p>
                      <a:r>
                        <a:rPr lang="pt-BR" sz="2250" kern="1200" dirty="0">
                          <a:solidFill>
                            <a:schemeClr val="dk1"/>
                          </a:solidFill>
                          <a:effectLst/>
                          <a:latin typeface="Arial Narrow" panose="020B0606020202030204" pitchFamily="34" charset="0"/>
                          <a:ea typeface="+mn-ea"/>
                          <a:cs typeface="+mn-cs"/>
                        </a:rPr>
                        <a:t>Sou apenas cantor do sertão </a:t>
                      </a:r>
                    </a:p>
                    <a:p>
                      <a:r>
                        <a:rPr lang="pt-BR" sz="2250" kern="1200" dirty="0">
                          <a:solidFill>
                            <a:schemeClr val="dk1"/>
                          </a:solidFill>
                          <a:effectLst/>
                          <a:latin typeface="Arial Narrow" panose="020B0606020202030204" pitchFamily="34" charset="0"/>
                          <a:ea typeface="+mn-ea"/>
                          <a:cs typeface="+mn-cs"/>
                        </a:rPr>
                        <a:t>Vejo tudo com meu coração </a:t>
                      </a:r>
                    </a:p>
                    <a:p>
                      <a:endParaRPr lang="pt-BR" sz="1200" kern="1200" dirty="0">
                        <a:solidFill>
                          <a:schemeClr val="dk1"/>
                        </a:solidFill>
                        <a:effectLst/>
                        <a:latin typeface="Arial Narrow" panose="020B0606020202030204" pitchFamily="34" charset="0"/>
                        <a:ea typeface="+mn-ea"/>
                        <a:cs typeface="+mn-cs"/>
                      </a:endParaRPr>
                    </a:p>
                    <a:p>
                      <a:pPr algn="r"/>
                      <a:r>
                        <a:rPr lang="pt-BR" sz="1500" kern="1200" dirty="0">
                          <a:solidFill>
                            <a:schemeClr val="dk1"/>
                          </a:solidFill>
                          <a:effectLst/>
                          <a:latin typeface="Arial Narrow" panose="020B0606020202030204" pitchFamily="34" charset="0"/>
                          <a:ea typeface="+mn-ea"/>
                          <a:cs typeface="+mn-cs"/>
                        </a:rPr>
                        <a:t>PIMENTEL. Vitor Chaves </a:t>
                      </a:r>
                      <a:r>
                        <a:rPr lang="pt-BR" sz="1500" kern="1200" dirty="0" err="1">
                          <a:solidFill>
                            <a:schemeClr val="dk1"/>
                          </a:solidFill>
                          <a:effectLst/>
                          <a:latin typeface="Arial Narrow" panose="020B0606020202030204" pitchFamily="34" charset="0"/>
                          <a:ea typeface="+mn-ea"/>
                          <a:cs typeface="+mn-cs"/>
                        </a:rPr>
                        <a:t>Zapalá</a:t>
                      </a:r>
                      <a:r>
                        <a:rPr lang="pt-BR" sz="1500" kern="1200" dirty="0">
                          <a:solidFill>
                            <a:schemeClr val="dk1"/>
                          </a:solidFill>
                          <a:effectLst/>
                          <a:latin typeface="Arial Narrow" panose="020B0606020202030204" pitchFamily="34" charset="0"/>
                          <a:ea typeface="+mn-ea"/>
                          <a:cs typeface="+mn-cs"/>
                        </a:rPr>
                        <a:t>. O cantor do sertão. Intérprete: Victor &amp; Leo, 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1120844"/>
                  </a:ext>
                </a:extLst>
              </a:tr>
            </a:tbl>
          </a:graphicData>
        </a:graphic>
      </p:graphicFrame>
    </p:spTree>
    <p:extLst>
      <p:ext uri="{BB962C8B-B14F-4D97-AF65-F5344CB8AC3E}">
        <p14:creationId xmlns:p14="http://schemas.microsoft.com/office/powerpoint/2010/main" val="394194306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413FC354-D6AC-FB32-D123-0F470B753B8A}"/>
              </a:ext>
            </a:extLst>
          </p:cNvPr>
          <p:cNvSpPr txBox="1"/>
          <p:nvPr/>
        </p:nvSpPr>
        <p:spPr>
          <a:xfrm>
            <a:off x="333747" y="803797"/>
            <a:ext cx="11524506" cy="2581797"/>
          </a:xfrm>
          <a:prstGeom prst="rect">
            <a:avLst/>
          </a:prstGeom>
          <a:noFill/>
        </p:spPr>
        <p:txBody>
          <a:bodyPr wrap="square">
            <a:spAutoFit/>
          </a:bodyPr>
          <a:lstStyle/>
          <a:p>
            <a:pPr>
              <a:lnSpc>
                <a:spcPct val="114000"/>
              </a:lnSpc>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Item 1</a:t>
            </a:r>
            <a:r>
              <a:rPr lang="pt-BR" sz="2400" dirty="0">
                <a:effectLst/>
                <a:latin typeface="Arial Narrow" panose="020B0606020202030204" pitchFamily="34" charset="0"/>
                <a:ea typeface="Aptos" panose="020B000402020202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(P121999H6) Embora pertençam a épocas diferentes, esses textos são semelhantes, pois em ambos</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os eu líricos declaram que cantam as belezas do sertão. </a:t>
            </a:r>
          </a:p>
          <a:p>
            <a:pPr>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os eu líricos citam a importância de ver com o coração. </a:t>
            </a:r>
          </a:p>
          <a:p>
            <a:pPr>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os eu líricos retratam a casa em que residem. </a:t>
            </a:r>
          </a:p>
          <a:p>
            <a:pPr>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os eu líricos sabem tocar instrumentos musicais. </a:t>
            </a:r>
          </a:p>
        </p:txBody>
      </p:sp>
    </p:spTree>
    <p:extLst>
      <p:ext uri="{BB962C8B-B14F-4D97-AF65-F5344CB8AC3E}">
        <p14:creationId xmlns:p14="http://schemas.microsoft.com/office/powerpoint/2010/main" val="53518667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1AE838A-D9BF-B856-4ED9-8391E6B40171}"/>
              </a:ext>
            </a:extLst>
          </p:cNvPr>
          <p:cNvSpPr txBox="1"/>
          <p:nvPr/>
        </p:nvSpPr>
        <p:spPr>
          <a:xfrm>
            <a:off x="313001" y="1038948"/>
            <a:ext cx="11528611" cy="459613"/>
          </a:xfrm>
          <a:prstGeom prst="rect">
            <a:avLst/>
          </a:prstGeom>
          <a:noFill/>
        </p:spPr>
        <p:txBody>
          <a:bodyPr wrap="square">
            <a:spAutoFit/>
          </a:bodyPr>
          <a:lstStyle/>
          <a:p>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5E37EEDD-6C2B-36C4-0EE4-BED411893D56}"/>
              </a:ext>
            </a:extLst>
          </p:cNvPr>
          <p:cNvGraphicFramePr>
            <a:graphicFrameLocks noGrp="1"/>
          </p:cNvGraphicFramePr>
          <p:nvPr>
            <p:extLst>
              <p:ext uri="{D42A27DB-BD31-4B8C-83A1-F6EECF244321}">
                <p14:modId xmlns:p14="http://schemas.microsoft.com/office/powerpoint/2010/main" val="933312268"/>
              </p:ext>
            </p:extLst>
          </p:nvPr>
        </p:nvGraphicFramePr>
        <p:xfrm>
          <a:off x="313001" y="1882553"/>
          <a:ext cx="11592888" cy="3734689"/>
        </p:xfrm>
        <a:graphic>
          <a:graphicData uri="http://schemas.openxmlformats.org/drawingml/2006/table">
            <a:tbl>
              <a:tblPr firstRow="1" bandRow="1">
                <a:tableStyleId>{5C22544A-7EE6-4342-B048-85BDC9FD1C3A}</a:tableStyleId>
              </a:tblPr>
              <a:tblGrid>
                <a:gridCol w="5796444">
                  <a:extLst>
                    <a:ext uri="{9D8B030D-6E8A-4147-A177-3AD203B41FA5}">
                      <a16:colId xmlns:a16="http://schemas.microsoft.com/office/drawing/2014/main" val="318979610"/>
                    </a:ext>
                  </a:extLst>
                </a:gridCol>
                <a:gridCol w="5796444">
                  <a:extLst>
                    <a:ext uri="{9D8B030D-6E8A-4147-A177-3AD203B41FA5}">
                      <a16:colId xmlns:a16="http://schemas.microsoft.com/office/drawing/2014/main" val="197087041"/>
                    </a:ext>
                  </a:extLst>
                </a:gridCol>
              </a:tblGrid>
              <a:tr h="3708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2400" b="1" kern="1200" dirty="0">
                          <a:solidFill>
                            <a:schemeClr val="tx1"/>
                          </a:solidFill>
                          <a:effectLst/>
                          <a:latin typeface="Arial Narrow" panose="020B0606020202030204" pitchFamily="34" charset="0"/>
                          <a:ea typeface="+mn-ea"/>
                          <a:cs typeface="+mn-cs"/>
                        </a:rPr>
                        <a:t>Brincadeira de roda de Carlos</a:t>
                      </a:r>
                      <a:endParaRPr lang="pt-BR" sz="2400" b="0" dirty="0">
                        <a:solidFill>
                          <a:schemeClr val="tx1"/>
                        </a:solidFill>
                        <a:latin typeface="Arial Narrow" panose="020B0606020202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hMerge="1">
                  <a:txBody>
                    <a:bodyPr/>
                    <a:lstStyle/>
                    <a:p>
                      <a:endParaRPr lang="pt-BR" sz="2400" b="0" kern="1200" dirty="0">
                        <a:solidFill>
                          <a:schemeClr val="tx1"/>
                        </a:solidFill>
                        <a:effectLst/>
                        <a:latin typeface="Arial Narrow" panose="020B0606020202030204" pitchFamily="34" charset="0"/>
                        <a:ea typeface="+mn-ea"/>
                        <a:cs typeface="+mn-cs"/>
                      </a:endParaRPr>
                    </a:p>
                  </a:txBody>
                  <a:tcPr>
                    <a:noFill/>
                  </a:tcPr>
                </a:tc>
                <a:extLst>
                  <a:ext uri="{0D108BD9-81ED-4DB2-BD59-A6C34878D82A}">
                    <a16:rowId xmlns:a16="http://schemas.microsoft.com/office/drawing/2014/main" val="3141661734"/>
                  </a:ext>
                </a:extLst>
              </a:tr>
              <a:tr h="370840">
                <a:tc>
                  <a:txBody>
                    <a:bodyPr/>
                    <a:lstStyle/>
                    <a:p>
                      <a:pPr>
                        <a:lnSpc>
                          <a:spcPct val="110000"/>
                        </a:lnSpc>
                      </a:pPr>
                      <a:r>
                        <a:rPr lang="pt-BR" sz="2400" kern="1200" dirty="0">
                          <a:solidFill>
                            <a:schemeClr val="dk1"/>
                          </a:solidFill>
                          <a:effectLst/>
                          <a:latin typeface="Arial Narrow" panose="020B0606020202030204" pitchFamily="34" charset="0"/>
                          <a:ea typeface="+mn-ea"/>
                          <a:cs typeface="+mn-cs"/>
                        </a:rPr>
                        <a:t>Alfa amava Beto que amava Carla</a:t>
                      </a:r>
                    </a:p>
                    <a:p>
                      <a:pPr>
                        <a:lnSpc>
                          <a:spcPct val="110000"/>
                        </a:lnSpc>
                      </a:pPr>
                      <a:r>
                        <a:rPr lang="pt-BR" sz="2400" kern="1200" dirty="0">
                          <a:solidFill>
                            <a:schemeClr val="dk1"/>
                          </a:solidFill>
                          <a:effectLst/>
                          <a:latin typeface="Arial Narrow" panose="020B0606020202030204" pitchFamily="34" charset="0"/>
                          <a:ea typeface="+mn-ea"/>
                          <a:cs typeface="+mn-cs"/>
                        </a:rPr>
                        <a:t>que amava Dado que amava Érica</a:t>
                      </a:r>
                    </a:p>
                    <a:p>
                      <a:pPr>
                        <a:lnSpc>
                          <a:spcPct val="110000"/>
                        </a:lnSpc>
                      </a:pPr>
                      <a:r>
                        <a:rPr lang="pt-BR" sz="2400" kern="1200" dirty="0">
                          <a:solidFill>
                            <a:schemeClr val="dk1"/>
                          </a:solidFill>
                          <a:effectLst/>
                          <a:latin typeface="Arial Narrow" panose="020B0606020202030204" pitchFamily="34" charset="0"/>
                          <a:ea typeface="+mn-ea"/>
                          <a:cs typeface="+mn-cs"/>
                        </a:rPr>
                        <a:t>que amava Fábio que amava Gilda</a:t>
                      </a:r>
                    </a:p>
                    <a:p>
                      <a:pPr>
                        <a:lnSpc>
                          <a:spcPct val="110000"/>
                        </a:lnSpc>
                      </a:pPr>
                      <a:r>
                        <a:rPr lang="pt-BR" sz="2400" kern="1200" dirty="0">
                          <a:solidFill>
                            <a:schemeClr val="dk1"/>
                          </a:solidFill>
                          <a:effectLst/>
                          <a:latin typeface="Arial Narrow" panose="020B0606020202030204" pitchFamily="34" charset="0"/>
                          <a:ea typeface="+mn-ea"/>
                          <a:cs typeface="+mn-cs"/>
                        </a:rPr>
                        <a:t>que amava Hélio que beliscava Ida</a:t>
                      </a:r>
                    </a:p>
                    <a:p>
                      <a:pPr>
                        <a:lnSpc>
                          <a:spcPct val="110000"/>
                        </a:lnSpc>
                      </a:pPr>
                      <a:r>
                        <a:rPr lang="pt-BR" sz="2400" kern="1200" dirty="0">
                          <a:solidFill>
                            <a:schemeClr val="dk1"/>
                          </a:solidFill>
                          <a:effectLst/>
                          <a:latin typeface="Arial Narrow" panose="020B0606020202030204" pitchFamily="34" charset="0"/>
                          <a:ea typeface="+mn-ea"/>
                          <a:cs typeface="+mn-cs"/>
                        </a:rPr>
                        <a:t>que voltava pro José que lembrava</a:t>
                      </a:r>
                    </a:p>
                    <a:p>
                      <a:pPr>
                        <a:lnSpc>
                          <a:spcPct val="110000"/>
                        </a:lnSpc>
                      </a:pPr>
                      <a:r>
                        <a:rPr lang="pt-BR" sz="2400" kern="1200" dirty="0">
                          <a:solidFill>
                            <a:schemeClr val="dk1"/>
                          </a:solidFill>
                          <a:effectLst/>
                          <a:latin typeface="Arial Narrow" panose="020B0606020202030204" pitchFamily="34" charset="0"/>
                          <a:ea typeface="+mn-ea"/>
                          <a:cs typeface="+mn-cs"/>
                        </a:rPr>
                        <a:t>que Lídia que sorria pro Mário que</a:t>
                      </a:r>
                    </a:p>
                    <a:p>
                      <a:pPr>
                        <a:lnSpc>
                          <a:spcPct val="110000"/>
                        </a:lnSpc>
                      </a:pPr>
                      <a:r>
                        <a:rPr lang="pt-BR" sz="2400" kern="1200" dirty="0">
                          <a:solidFill>
                            <a:schemeClr val="dk1"/>
                          </a:solidFill>
                          <a:effectLst/>
                          <a:latin typeface="Arial Narrow" panose="020B0606020202030204" pitchFamily="34" charset="0"/>
                          <a:ea typeface="+mn-ea"/>
                          <a:cs typeface="+mn-cs"/>
                        </a:rPr>
                        <a:t>amava Nair que odiava [...]</a:t>
                      </a:r>
                    </a:p>
                    <a:p>
                      <a:pPr>
                        <a:lnSpc>
                          <a:spcPct val="110000"/>
                        </a:lnSpc>
                      </a:pPr>
                      <a:r>
                        <a:rPr lang="pt-BR" sz="2400" kern="1200" dirty="0">
                          <a:solidFill>
                            <a:schemeClr val="dk1"/>
                          </a:solidFill>
                          <a:effectLst/>
                          <a:latin typeface="Arial Narrow" panose="020B0606020202030204" pitchFamily="34" charset="0"/>
                          <a:ea typeface="+mn-ea"/>
                          <a:cs typeface="+mn-cs"/>
                        </a:rPr>
                        <a:t>Quim que perturbava sem fim Renata</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nSpc>
                          <a:spcPct val="110000"/>
                        </a:lnSpc>
                      </a:pPr>
                      <a:r>
                        <a:rPr lang="pt-BR" sz="2400" kern="1200" dirty="0">
                          <a:solidFill>
                            <a:schemeClr val="dk1"/>
                          </a:solidFill>
                          <a:effectLst/>
                          <a:latin typeface="Arial Narrow" panose="020B0606020202030204" pitchFamily="34" charset="0"/>
                          <a:ea typeface="+mn-ea"/>
                          <a:cs typeface="+mn-cs"/>
                        </a:rPr>
                        <a:t>que olhava Sérgio que atirava bolinha</a:t>
                      </a:r>
                    </a:p>
                    <a:p>
                      <a:pPr>
                        <a:lnSpc>
                          <a:spcPct val="110000"/>
                        </a:lnSpc>
                      </a:pPr>
                      <a:r>
                        <a:rPr lang="pt-BR" sz="2400" kern="1200" dirty="0">
                          <a:solidFill>
                            <a:schemeClr val="dk1"/>
                          </a:solidFill>
                          <a:effectLst/>
                          <a:latin typeface="Arial Narrow" panose="020B0606020202030204" pitchFamily="34" charset="0"/>
                          <a:ea typeface="+mn-ea"/>
                          <a:cs typeface="+mn-cs"/>
                        </a:rPr>
                        <a:t>na Tina que xingava </a:t>
                      </a:r>
                      <a:r>
                        <a:rPr lang="pt-BR" sz="2400" kern="1200" dirty="0" err="1">
                          <a:solidFill>
                            <a:schemeClr val="dk1"/>
                          </a:solidFill>
                          <a:effectLst/>
                          <a:latin typeface="Arial Narrow" panose="020B0606020202030204" pitchFamily="34" charset="0"/>
                          <a:ea typeface="+mn-ea"/>
                          <a:cs typeface="+mn-cs"/>
                        </a:rPr>
                        <a:t>Udi</a:t>
                      </a:r>
                      <a:r>
                        <a:rPr lang="pt-BR" sz="2400" kern="1200" dirty="0">
                          <a:solidFill>
                            <a:schemeClr val="dk1"/>
                          </a:solidFill>
                          <a:effectLst/>
                          <a:latin typeface="Arial Narrow" panose="020B0606020202030204" pitchFamily="34" charset="0"/>
                          <a:ea typeface="+mn-ea"/>
                          <a:cs typeface="+mn-cs"/>
                        </a:rPr>
                        <a:t> que amava</a:t>
                      </a:r>
                    </a:p>
                    <a:p>
                      <a:pPr>
                        <a:lnSpc>
                          <a:spcPct val="110000"/>
                        </a:lnSpc>
                      </a:pPr>
                      <a:r>
                        <a:rPr lang="pt-BR" sz="2400" kern="1200" dirty="0">
                          <a:solidFill>
                            <a:schemeClr val="dk1"/>
                          </a:solidFill>
                          <a:effectLst/>
                          <a:latin typeface="Arial Narrow" panose="020B0606020202030204" pitchFamily="34" charset="0"/>
                          <a:ea typeface="+mn-ea"/>
                          <a:cs typeface="+mn-cs"/>
                        </a:rPr>
                        <a:t>Vera que amava </a:t>
                      </a:r>
                      <a:r>
                        <a:rPr lang="pt-BR" sz="2400" kern="1200" dirty="0" err="1">
                          <a:solidFill>
                            <a:schemeClr val="dk1"/>
                          </a:solidFill>
                          <a:effectLst/>
                          <a:latin typeface="Arial Narrow" panose="020B0606020202030204" pitchFamily="34" charset="0"/>
                          <a:ea typeface="+mn-ea"/>
                          <a:cs typeface="+mn-cs"/>
                        </a:rPr>
                        <a:t>Xito</a:t>
                      </a:r>
                      <a:r>
                        <a:rPr lang="pt-BR" sz="2400" kern="1200" dirty="0">
                          <a:solidFill>
                            <a:schemeClr val="dk1"/>
                          </a:solidFill>
                          <a:effectLst/>
                          <a:latin typeface="Arial Narrow" panose="020B0606020202030204" pitchFamily="34" charset="0"/>
                          <a:ea typeface="+mn-ea"/>
                          <a:cs typeface="+mn-cs"/>
                        </a:rPr>
                        <a:t> que amava</a:t>
                      </a:r>
                    </a:p>
                    <a:p>
                      <a:pPr>
                        <a:lnSpc>
                          <a:spcPct val="110000"/>
                        </a:lnSpc>
                      </a:pPr>
                      <a:r>
                        <a:rPr lang="pt-BR" sz="2400" kern="1200" dirty="0" err="1">
                          <a:solidFill>
                            <a:schemeClr val="dk1"/>
                          </a:solidFill>
                          <a:effectLst/>
                          <a:latin typeface="Arial Narrow" panose="020B0606020202030204" pitchFamily="34" charset="0"/>
                          <a:ea typeface="+mn-ea"/>
                          <a:cs typeface="+mn-cs"/>
                        </a:rPr>
                        <a:t>Zefa</a:t>
                      </a:r>
                      <a:r>
                        <a:rPr lang="pt-BR" sz="2400" kern="1200" dirty="0">
                          <a:solidFill>
                            <a:schemeClr val="dk1"/>
                          </a:solidFill>
                          <a:effectLst/>
                          <a:latin typeface="Arial Narrow" panose="020B0606020202030204" pitchFamily="34" charset="0"/>
                          <a:ea typeface="+mn-ea"/>
                          <a:cs typeface="+mn-cs"/>
                        </a:rPr>
                        <a:t> que não amava ninguém.</a:t>
                      </a:r>
                    </a:p>
                    <a:p>
                      <a:pPr>
                        <a:lnSpc>
                          <a:spcPct val="110000"/>
                        </a:lnSpc>
                      </a:pPr>
                      <a:r>
                        <a:rPr lang="pt-BR" sz="2400" kern="1200" dirty="0">
                          <a:solidFill>
                            <a:schemeClr val="dk1"/>
                          </a:solidFill>
                          <a:effectLst/>
                          <a:latin typeface="Arial Narrow" panose="020B0606020202030204" pitchFamily="34" charset="0"/>
                          <a:ea typeface="+mn-ea"/>
                          <a:cs typeface="+mn-cs"/>
                        </a:rPr>
                        <a:t>Terminou o ano e todo mundo foi pra</a:t>
                      </a:r>
                    </a:p>
                    <a:p>
                      <a:pPr>
                        <a:lnSpc>
                          <a:spcPct val="110000"/>
                        </a:lnSpc>
                      </a:pPr>
                      <a:r>
                        <a:rPr lang="pt-BR" sz="2400" kern="1200" dirty="0">
                          <a:solidFill>
                            <a:schemeClr val="dk1"/>
                          </a:solidFill>
                          <a:effectLst/>
                          <a:latin typeface="Arial Narrow" panose="020B0606020202030204" pitchFamily="34" charset="0"/>
                          <a:ea typeface="+mn-ea"/>
                          <a:cs typeface="+mn-cs"/>
                        </a:rPr>
                        <a:t>casa, menos </a:t>
                      </a:r>
                      <a:r>
                        <a:rPr lang="pt-BR" sz="2400" kern="1200" dirty="0" err="1">
                          <a:solidFill>
                            <a:schemeClr val="dk1"/>
                          </a:solidFill>
                          <a:effectLst/>
                          <a:latin typeface="Arial Narrow" panose="020B0606020202030204" pitchFamily="34" charset="0"/>
                          <a:ea typeface="+mn-ea"/>
                          <a:cs typeface="+mn-cs"/>
                        </a:rPr>
                        <a:t>Zefa</a:t>
                      </a:r>
                      <a:r>
                        <a:rPr lang="pt-BR" sz="2400" kern="1200" dirty="0">
                          <a:solidFill>
                            <a:schemeClr val="dk1"/>
                          </a:solidFill>
                          <a:effectLst/>
                          <a:latin typeface="Arial Narrow" panose="020B0606020202030204" pitchFamily="34" charset="0"/>
                          <a:ea typeface="+mn-ea"/>
                          <a:cs typeface="+mn-cs"/>
                        </a:rPr>
                        <a:t> que foi direto tomar</a:t>
                      </a:r>
                    </a:p>
                    <a:p>
                      <a:pPr>
                        <a:lnSpc>
                          <a:spcPct val="110000"/>
                        </a:lnSpc>
                      </a:pPr>
                      <a:r>
                        <a:rPr lang="pt-BR" sz="2400" kern="1200" dirty="0">
                          <a:solidFill>
                            <a:schemeClr val="dk1"/>
                          </a:solidFill>
                          <a:effectLst/>
                          <a:latin typeface="Arial Narrow" panose="020B0606020202030204" pitchFamily="34" charset="0"/>
                          <a:ea typeface="+mn-ea"/>
                          <a:cs typeface="+mn-cs"/>
                        </a:rPr>
                        <a:t>sorvete com Kelvin Wilson </a:t>
                      </a:r>
                      <a:r>
                        <a:rPr lang="pt-BR" sz="2400" kern="1200" dirty="0" err="1">
                          <a:solidFill>
                            <a:schemeClr val="dk1"/>
                          </a:solidFill>
                          <a:effectLst/>
                          <a:latin typeface="Arial Narrow" panose="020B0606020202030204" pitchFamily="34" charset="0"/>
                          <a:ea typeface="+mn-ea"/>
                          <a:cs typeface="+mn-cs"/>
                        </a:rPr>
                        <a:t>Ynsseto</a:t>
                      </a:r>
                      <a:endParaRPr lang="pt-BR" sz="2400" kern="1200" dirty="0">
                        <a:solidFill>
                          <a:schemeClr val="dk1"/>
                        </a:solidFill>
                        <a:effectLst/>
                        <a:latin typeface="Arial Narrow" panose="020B0606020202030204" pitchFamily="34" charset="0"/>
                        <a:ea typeface="+mn-ea"/>
                        <a:cs typeface="+mn-cs"/>
                      </a:endParaRPr>
                    </a:p>
                    <a:p>
                      <a:pPr>
                        <a:lnSpc>
                          <a:spcPct val="110000"/>
                        </a:lnSpc>
                      </a:pPr>
                      <a:r>
                        <a:rPr lang="pt-BR" sz="2400" kern="1200" dirty="0">
                          <a:solidFill>
                            <a:schemeClr val="dk1"/>
                          </a:solidFill>
                          <a:effectLst/>
                          <a:latin typeface="Arial Narrow" panose="020B0606020202030204" pitchFamily="34" charset="0"/>
                          <a:ea typeface="+mn-ea"/>
                          <a:cs typeface="+mn-cs"/>
                        </a:rPr>
                        <a:t>que não tinha entrado no alfabeto</a:t>
                      </a:r>
                      <a:endParaRPr lang="pt-BR" sz="2400" b="0" kern="1200" dirty="0">
                        <a:solidFill>
                          <a:schemeClr val="tx1"/>
                        </a:solidFill>
                        <a:effectLst/>
                        <a:latin typeface="Arial Narrow" panose="020B0606020202030204" pitchFamily="34" charset="0"/>
                        <a:ea typeface="+mn-ea"/>
                        <a:cs typeface="+mn-cs"/>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1120844"/>
                  </a:ext>
                </a:extLst>
              </a:tr>
            </a:tbl>
          </a:graphicData>
        </a:graphic>
      </p:graphicFrame>
      <p:sp>
        <p:nvSpPr>
          <p:cNvPr id="9" name="CaixaDeTexto 8">
            <a:extLst>
              <a:ext uri="{FF2B5EF4-FFF2-40B4-BE49-F238E27FC236}">
                <a16:creationId xmlns:a16="http://schemas.microsoft.com/office/drawing/2014/main" id="{EADB33F8-4BCF-57D6-BB52-9A63D6D60338}"/>
              </a:ext>
            </a:extLst>
          </p:cNvPr>
          <p:cNvSpPr txBox="1"/>
          <p:nvPr/>
        </p:nvSpPr>
        <p:spPr>
          <a:xfrm>
            <a:off x="280862" y="5662680"/>
            <a:ext cx="11592887" cy="338554"/>
          </a:xfrm>
          <a:prstGeom prst="rect">
            <a:avLst/>
          </a:prstGeom>
          <a:noFill/>
        </p:spPr>
        <p:txBody>
          <a:bodyPr wrap="square">
            <a:spAutoFit/>
          </a:bodyPr>
          <a:lstStyle/>
          <a:p>
            <a:pPr algn="r"/>
            <a:r>
              <a:rPr lang="pt-BR" sz="1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NICOLA, José de. </a:t>
            </a:r>
            <a:r>
              <a:rPr lang="pt-BR" sz="16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Alfabetário</a:t>
            </a:r>
            <a:r>
              <a:rPr lang="pt-BR" sz="16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São Paulo: Moderna. (P090064PE_SUP) 16</a:t>
            </a:r>
          </a:p>
        </p:txBody>
      </p:sp>
    </p:spTree>
    <p:extLst>
      <p:ext uri="{BB962C8B-B14F-4D97-AF65-F5344CB8AC3E}">
        <p14:creationId xmlns:p14="http://schemas.microsoft.com/office/powerpoint/2010/main" val="25575599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6F9076E2-6036-F35D-9639-12B5DB6106BE}"/>
              </a:ext>
            </a:extLst>
          </p:cNvPr>
          <p:cNvSpPr txBox="1"/>
          <p:nvPr/>
        </p:nvSpPr>
        <p:spPr>
          <a:xfrm>
            <a:off x="331693" y="873683"/>
            <a:ext cx="11564471" cy="2160784"/>
          </a:xfrm>
          <a:prstGeom prst="rect">
            <a:avLst/>
          </a:prstGeom>
          <a:noFill/>
        </p:spPr>
        <p:txBody>
          <a:bodyPr wrap="square">
            <a:spAutoFit/>
          </a:bodyPr>
          <a:lstStyle/>
          <a:p>
            <a:pPr>
              <a:lnSpc>
                <a:spcPct val="114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Item 2.</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(P090064PE) Nesse texto, houve um final aparentemente feliz para um casal, porque eles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4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amaram as outras personagens.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4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assistiram sempre às aulas.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4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conseguiram entrar no alfabeto.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4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foram tomar sorvete juntos.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170780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B37376FE-16ED-BC46-582A-A21A72713B3C}"/>
              </a:ext>
            </a:extLst>
          </p:cNvPr>
          <p:cNvSpPr txBox="1"/>
          <p:nvPr/>
        </p:nvSpPr>
        <p:spPr>
          <a:xfrm>
            <a:off x="322729" y="793396"/>
            <a:ext cx="11555506" cy="446276"/>
          </a:xfrm>
          <a:prstGeom prst="rect">
            <a:avLst/>
          </a:prstGeom>
          <a:noFill/>
        </p:spPr>
        <p:txBody>
          <a:bodyPr wrap="square">
            <a:spAutoFit/>
          </a:bodyPr>
          <a:lstStyle/>
          <a:p>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(Avaliação Contínua da Aprendizagem nos Anos Finais - Ciclo II/2024) Leia o texto abaixo.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AF945BA1-63A6-B567-8DC0-6C3285F51E6D}"/>
              </a:ext>
            </a:extLst>
          </p:cNvPr>
          <p:cNvPicPr>
            <a:picLocks noChangeAspect="1"/>
          </p:cNvPicPr>
          <p:nvPr/>
        </p:nvPicPr>
        <p:blipFill>
          <a:blip r:embed="rId3"/>
          <a:stretch>
            <a:fillRect/>
          </a:stretch>
        </p:blipFill>
        <p:spPr>
          <a:xfrm>
            <a:off x="322729" y="1472322"/>
            <a:ext cx="5047130" cy="4833249"/>
          </a:xfrm>
          <a:prstGeom prst="rect">
            <a:avLst/>
          </a:prstGeom>
        </p:spPr>
      </p:pic>
      <p:sp>
        <p:nvSpPr>
          <p:cNvPr id="4" name="CaixaDeTexto 3">
            <a:extLst>
              <a:ext uri="{FF2B5EF4-FFF2-40B4-BE49-F238E27FC236}">
                <a16:creationId xmlns:a16="http://schemas.microsoft.com/office/drawing/2014/main" id="{F9B32D7A-9AF5-E759-F022-D49E2DC75FFE}"/>
              </a:ext>
            </a:extLst>
          </p:cNvPr>
          <p:cNvSpPr txBox="1"/>
          <p:nvPr/>
        </p:nvSpPr>
        <p:spPr>
          <a:xfrm>
            <a:off x="322729" y="6374855"/>
            <a:ext cx="11474824" cy="295402"/>
          </a:xfrm>
          <a:prstGeom prst="rect">
            <a:avLst/>
          </a:prstGeom>
          <a:noFill/>
        </p:spPr>
        <p:txBody>
          <a:bodyPr wrap="square">
            <a:spAutoFit/>
          </a:bodyPr>
          <a:lstStyle/>
          <a:p>
            <a:pPr>
              <a:lnSpc>
                <a:spcPct val="107000"/>
              </a:lnSpc>
              <a:spcAft>
                <a:spcPts val="800"/>
              </a:spcAft>
            </a:pPr>
            <a:r>
              <a:rPr lang="pt-BR" sz="1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BEBÊS e os seus horários. Piadas e Vídeos. Disponível em: https://meulink.fit/aHdCLIjYFUlwJBK. Acesso em: 24 jun. 2024. (P00074346_SUP)</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1C3FE4BC-B6F8-02C3-730F-0537EEAF716C}"/>
              </a:ext>
            </a:extLst>
          </p:cNvPr>
          <p:cNvSpPr txBox="1"/>
          <p:nvPr/>
        </p:nvSpPr>
        <p:spPr>
          <a:xfrm>
            <a:off x="5746376" y="1850835"/>
            <a:ext cx="6122895" cy="2903231"/>
          </a:xfrm>
          <a:prstGeom prst="rect">
            <a:avLst/>
          </a:prstGeom>
          <a:noFill/>
        </p:spPr>
        <p:txBody>
          <a:bodyPr wrap="square">
            <a:spAutoFit/>
          </a:bodyPr>
          <a:lstStyle/>
          <a:p>
            <a:pPr algn="just">
              <a:lnSpc>
                <a:spcPct val="110000"/>
              </a:lnSpc>
            </a:pPr>
            <a:r>
              <a:rPr lang="pt-BR" sz="2400" b="1" kern="100" dirty="0">
                <a:solidFill>
                  <a:srgbClr val="222222"/>
                </a:solidFill>
                <a:effectLst/>
                <a:latin typeface="Arial Narrow" panose="020B0606020202030204" pitchFamily="34" charset="0"/>
                <a:ea typeface="Calibri" panose="020F0502020204030204" pitchFamily="34" charset="0"/>
                <a:cs typeface="Times New Roman" panose="02020603050405020304" pitchFamily="18" charset="0"/>
              </a:rPr>
              <a:t>Item 3.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Nesse texto, no trecho “... por pouco não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perdi a hora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(3º quadrinho), a expressão destacada significa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estar atrasado.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fazer confusão.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ficar escondido.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ser desconfiado.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578662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B37376FE-16ED-BC46-582A-A21A72713B3C}"/>
              </a:ext>
            </a:extLst>
          </p:cNvPr>
          <p:cNvSpPr txBox="1"/>
          <p:nvPr/>
        </p:nvSpPr>
        <p:spPr>
          <a:xfrm>
            <a:off x="322729" y="793396"/>
            <a:ext cx="11555506" cy="475579"/>
          </a:xfrm>
          <a:prstGeom prst="rect">
            <a:avLst/>
          </a:prstGeom>
          <a:noFill/>
        </p:spPr>
        <p:txBody>
          <a:bodyPr wrap="square">
            <a:spAutoFit/>
          </a:bodyPr>
          <a:lstStyle/>
          <a:p>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(SAEGO ETAPA DIAGNÓSTICA/2026) Leia o texto abaixo.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F10BD50B-76C0-FE3C-5340-0AF8CB0C26C3}"/>
              </a:ext>
            </a:extLst>
          </p:cNvPr>
          <p:cNvGraphicFramePr>
            <a:graphicFrameLocks noGrp="1"/>
          </p:cNvGraphicFramePr>
          <p:nvPr>
            <p:extLst>
              <p:ext uri="{D42A27DB-BD31-4B8C-83A1-F6EECF244321}">
                <p14:modId xmlns:p14="http://schemas.microsoft.com/office/powerpoint/2010/main" val="2978691622"/>
              </p:ext>
            </p:extLst>
          </p:nvPr>
        </p:nvGraphicFramePr>
        <p:xfrm>
          <a:off x="322729" y="1516705"/>
          <a:ext cx="5558118" cy="3812413"/>
        </p:xfrm>
        <a:graphic>
          <a:graphicData uri="http://schemas.openxmlformats.org/drawingml/2006/table">
            <a:tbl>
              <a:tblPr firstRow="1" firstCol="1" bandRow="1">
                <a:tableStyleId>{5C22544A-7EE6-4342-B048-85BDC9FD1C3A}</a:tableStyleId>
              </a:tblPr>
              <a:tblGrid>
                <a:gridCol w="5558118">
                  <a:extLst>
                    <a:ext uri="{9D8B030D-6E8A-4147-A177-3AD203B41FA5}">
                      <a16:colId xmlns:a16="http://schemas.microsoft.com/office/drawing/2014/main" val="2230702460"/>
                    </a:ext>
                  </a:extLst>
                </a:gridCol>
              </a:tblGrid>
              <a:tr h="0">
                <a:tc>
                  <a:txBody>
                    <a:bodyPr/>
                    <a:lstStyle/>
                    <a:p>
                      <a:pPr>
                        <a:lnSpc>
                          <a:spcPct val="105000"/>
                        </a:lnSpc>
                        <a:spcAft>
                          <a:spcPts val="0"/>
                        </a:spcAft>
                      </a:pPr>
                      <a:r>
                        <a:rPr lang="pt-BR" sz="2400" b="0" kern="100" dirty="0">
                          <a:solidFill>
                            <a:schemeClr val="tx1"/>
                          </a:solidFill>
                          <a:effectLst/>
                          <a:latin typeface="Arial Narrow" panose="020B0606020202030204" pitchFamily="34" charset="0"/>
                        </a:rPr>
                        <a:t>Por enquanto eu sou pequeno</a:t>
                      </a:r>
                    </a:p>
                    <a:p>
                      <a:pPr>
                        <a:lnSpc>
                          <a:spcPct val="105000"/>
                        </a:lnSpc>
                        <a:spcAft>
                          <a:spcPts val="0"/>
                        </a:spcAft>
                      </a:pPr>
                      <a:r>
                        <a:rPr lang="pt-BR" sz="2400" b="0" kern="100" dirty="0">
                          <a:solidFill>
                            <a:schemeClr val="tx1"/>
                          </a:solidFill>
                          <a:effectLst/>
                          <a:latin typeface="Arial Narrow" panose="020B0606020202030204" pitchFamily="34" charset="0"/>
                        </a:rPr>
                        <a:t>Por enquanto sou pequeno,</a:t>
                      </a:r>
                    </a:p>
                    <a:p>
                      <a:pPr>
                        <a:lnSpc>
                          <a:spcPct val="105000"/>
                        </a:lnSpc>
                        <a:spcAft>
                          <a:spcPts val="0"/>
                        </a:spcAft>
                      </a:pPr>
                      <a:r>
                        <a:rPr lang="pt-BR" sz="2400" b="0" kern="100" dirty="0">
                          <a:solidFill>
                            <a:schemeClr val="tx1"/>
                          </a:solidFill>
                          <a:effectLst/>
                          <a:latin typeface="Arial Narrow" panose="020B0606020202030204" pitchFamily="34" charset="0"/>
                        </a:rPr>
                        <a:t>muita coisa eu não sei.</a:t>
                      </a:r>
                    </a:p>
                    <a:p>
                      <a:pPr>
                        <a:lnSpc>
                          <a:spcPct val="105000"/>
                        </a:lnSpc>
                        <a:spcAft>
                          <a:spcPts val="0"/>
                        </a:spcAft>
                      </a:pPr>
                      <a:r>
                        <a:rPr lang="pt-BR" sz="2400" b="0" kern="100" dirty="0">
                          <a:solidFill>
                            <a:schemeClr val="tx1"/>
                          </a:solidFill>
                          <a:effectLst/>
                          <a:latin typeface="Arial Narrow" panose="020B0606020202030204" pitchFamily="34" charset="0"/>
                        </a:rPr>
                        <a:t>Eu só sei que estou gostando</a:t>
                      </a:r>
                    </a:p>
                    <a:p>
                      <a:pPr>
                        <a:lnSpc>
                          <a:spcPct val="105000"/>
                        </a:lnSpc>
                        <a:spcAft>
                          <a:spcPts val="0"/>
                        </a:spcAft>
                      </a:pPr>
                      <a:r>
                        <a:rPr lang="pt-BR" sz="2400" b="0" kern="100" dirty="0">
                          <a:solidFill>
                            <a:schemeClr val="tx1"/>
                          </a:solidFill>
                          <a:effectLst/>
                          <a:latin typeface="Arial Narrow" panose="020B0606020202030204" pitchFamily="34" charset="0"/>
                        </a:rPr>
                        <a:t>deste mundo onde eu cheguei.</a:t>
                      </a:r>
                    </a:p>
                    <a:p>
                      <a:pPr>
                        <a:lnSpc>
                          <a:spcPct val="105000"/>
                        </a:lnSpc>
                        <a:spcAft>
                          <a:spcPts val="0"/>
                        </a:spcAft>
                      </a:pPr>
                      <a:r>
                        <a:rPr lang="pt-BR" sz="2400" b="0" kern="100" dirty="0">
                          <a:solidFill>
                            <a:schemeClr val="tx1"/>
                          </a:solidFill>
                          <a:effectLst/>
                          <a:latin typeface="Arial Narrow" panose="020B0606020202030204" pitchFamily="34" charset="0"/>
                        </a:rPr>
                        <a:t> </a:t>
                      </a:r>
                    </a:p>
                    <a:p>
                      <a:pPr>
                        <a:lnSpc>
                          <a:spcPct val="105000"/>
                        </a:lnSpc>
                        <a:spcAft>
                          <a:spcPts val="0"/>
                        </a:spcAft>
                      </a:pPr>
                      <a:r>
                        <a:rPr lang="pt-BR" sz="2400" b="0" kern="100" dirty="0">
                          <a:solidFill>
                            <a:schemeClr val="tx1"/>
                          </a:solidFill>
                          <a:effectLst/>
                          <a:latin typeface="Arial Narrow" panose="020B0606020202030204" pitchFamily="34" charset="0"/>
                        </a:rPr>
                        <a:t>Não me apressem por favor,</a:t>
                      </a:r>
                    </a:p>
                    <a:p>
                      <a:pPr>
                        <a:lnSpc>
                          <a:spcPct val="105000"/>
                        </a:lnSpc>
                        <a:spcAft>
                          <a:spcPts val="0"/>
                        </a:spcAft>
                      </a:pPr>
                      <a:r>
                        <a:rPr lang="pt-BR" sz="2400" b="0" kern="100" dirty="0">
                          <a:solidFill>
                            <a:schemeClr val="tx1"/>
                          </a:solidFill>
                          <a:effectLst/>
                          <a:latin typeface="Arial Narrow" panose="020B0606020202030204" pitchFamily="34" charset="0"/>
                        </a:rPr>
                        <a:t>sei que ainda não cresci.</a:t>
                      </a:r>
                    </a:p>
                    <a:p>
                      <a:pPr>
                        <a:lnSpc>
                          <a:spcPct val="105000"/>
                        </a:lnSpc>
                        <a:spcAft>
                          <a:spcPts val="0"/>
                        </a:spcAft>
                      </a:pPr>
                      <a:r>
                        <a:rPr lang="pt-BR" sz="2400" b="0" kern="100" dirty="0">
                          <a:solidFill>
                            <a:schemeClr val="tx1"/>
                          </a:solidFill>
                          <a:effectLst/>
                          <a:latin typeface="Arial Narrow" panose="020B0606020202030204" pitchFamily="34" charset="0"/>
                        </a:rPr>
                        <a:t>Mas vejam que eu estou tentando,</a:t>
                      </a:r>
                    </a:p>
                    <a:p>
                      <a:pPr>
                        <a:lnSpc>
                          <a:spcPct val="105000"/>
                        </a:lnSpc>
                        <a:spcAft>
                          <a:spcPts val="0"/>
                        </a:spcAft>
                      </a:pPr>
                      <a:r>
                        <a:rPr lang="pt-BR" sz="2400" b="0" kern="100" dirty="0">
                          <a:solidFill>
                            <a:schemeClr val="tx1"/>
                          </a:solidFill>
                          <a:effectLst/>
                          <a:latin typeface="Arial Narrow" panose="020B0606020202030204" pitchFamily="34" charset="0"/>
                        </a:rPr>
                        <a:t>me esperem que eu chego aí! [...]</a:t>
                      </a:r>
                      <a:endParaRPr lang="pt-BR" sz="24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9778630"/>
                  </a:ext>
                </a:extLst>
              </a:tr>
            </a:tbl>
          </a:graphicData>
        </a:graphic>
      </p:graphicFrame>
      <p:sp>
        <p:nvSpPr>
          <p:cNvPr id="8" name="CaixaDeTexto 7">
            <a:extLst>
              <a:ext uri="{FF2B5EF4-FFF2-40B4-BE49-F238E27FC236}">
                <a16:creationId xmlns:a16="http://schemas.microsoft.com/office/drawing/2014/main" id="{9B3FD14E-A1F2-3EBC-F42F-ECEFFC6C5DBB}"/>
              </a:ext>
            </a:extLst>
          </p:cNvPr>
          <p:cNvSpPr txBox="1"/>
          <p:nvPr/>
        </p:nvSpPr>
        <p:spPr>
          <a:xfrm>
            <a:off x="322729" y="5329118"/>
            <a:ext cx="5558118" cy="738664"/>
          </a:xfrm>
          <a:prstGeom prst="rect">
            <a:avLst/>
          </a:prstGeom>
          <a:noFill/>
        </p:spPr>
        <p:txBody>
          <a:bodyPr wrap="square">
            <a:spAutoFit/>
          </a:bodyPr>
          <a:lstStyle/>
          <a:p>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BANDEIRA, Pedro. Por enquanto eu sou pequeno. 3ª ed. São Paulo: Moderna, 2009. Disponível em: &lt;https://doceru.com/</a:t>
            </a:r>
            <a:r>
              <a:rPr lang="pt-BR" sz="14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doc</a:t>
            </a: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/n11v8e&gt;. Acesso em: 21 ago. 2023. Fragmento. (P00034831_SUP)</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20007D3C-61A9-C2A8-2419-CFD1674C5D12}"/>
              </a:ext>
            </a:extLst>
          </p:cNvPr>
          <p:cNvSpPr txBox="1"/>
          <p:nvPr/>
        </p:nvSpPr>
        <p:spPr>
          <a:xfrm>
            <a:off x="6096000" y="1516705"/>
            <a:ext cx="5800164" cy="2496966"/>
          </a:xfrm>
          <a:prstGeom prst="rect">
            <a:avLst/>
          </a:prstGeom>
          <a:noFill/>
        </p:spPr>
        <p:txBody>
          <a:bodyPr wrap="square">
            <a:spAutoFit/>
          </a:bodyPr>
          <a:lstStyle/>
          <a:p>
            <a:pPr>
              <a:lnSpc>
                <a:spcPct val="110000"/>
              </a:lnSpc>
            </a:pPr>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Item 4.</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 (P00034831) Entende</a:t>
            </a:r>
            <a:r>
              <a:rPr lang="pt-BR" sz="2400" kern="0" dirty="0">
                <a:effectLst/>
                <a:latin typeface="Arial Narrow" panose="020B0606020202030204" pitchFamily="34" charset="0"/>
                <a:ea typeface="Times New Roman" panose="02020603050405020304" pitchFamily="18" charset="0"/>
                <a:cs typeface="Cambria Math" panose="02040503050406030204" pitchFamily="18" charset="0"/>
              </a:rPr>
              <a:t>‑</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se desse texto que o eu l</a:t>
            </a:r>
            <a:r>
              <a:rPr lang="pt-BR" sz="2400" kern="0" dirty="0">
                <a:effectLst/>
                <a:latin typeface="Arial Narrow" panose="020B0606020202030204" pitchFamily="34" charset="0"/>
                <a:ea typeface="Times New Roman" panose="02020603050405020304" pitchFamily="18" charset="0"/>
                <a:cs typeface="Arial Narrow" panose="020B0606020202030204" pitchFamily="34" charset="0"/>
              </a:rPr>
              <a:t>í</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rico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A) deseja amadurecer rápido.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B) espera fazer novos amigos.</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C) precisa de tempo para crescer.</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pP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D) quer passear pelo mundo.</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1925087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1627</TotalTime>
  <Words>15495</Words>
  <Application>Microsoft Office PowerPoint</Application>
  <PresentationFormat>Widescreen</PresentationFormat>
  <Paragraphs>966</Paragraphs>
  <Slides>122</Slides>
  <Notes>81</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122</vt:i4>
      </vt:variant>
    </vt:vector>
  </HeadingPairs>
  <TitlesOfParts>
    <vt:vector size="130" baseType="lpstr">
      <vt:lpstr>Aptos</vt:lpstr>
      <vt:lpstr>Arial</vt:lpstr>
      <vt:lpstr>Arial Narrow</vt:lpstr>
      <vt:lpstr>Calibri</vt:lpstr>
      <vt:lpstr>Calibri Light</vt:lpstr>
      <vt:lpstr>Times New Roman</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Edinalva Soares de Carvalho</cp:lastModifiedBy>
  <cp:revision>62</cp:revision>
  <dcterms:created xsi:type="dcterms:W3CDTF">2024-02-02T11:27:21Z</dcterms:created>
  <dcterms:modified xsi:type="dcterms:W3CDTF">2026-07-27T16:45:59Z</dcterms:modified>
</cp:coreProperties>
</file>