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4"/>
  </p:notesMasterIdLst>
  <p:sldIdLst>
    <p:sldId id="256" r:id="rId2"/>
    <p:sldId id="261" r:id="rId3"/>
    <p:sldId id="267" r:id="rId4"/>
    <p:sldId id="266" r:id="rId5"/>
    <p:sldId id="417" r:id="rId6"/>
    <p:sldId id="259" r:id="rId7"/>
    <p:sldId id="293" r:id="rId8"/>
    <p:sldId id="294" r:id="rId9"/>
    <p:sldId id="295" r:id="rId10"/>
    <p:sldId id="264" r:id="rId11"/>
    <p:sldId id="296" r:id="rId12"/>
    <p:sldId id="418" r:id="rId13"/>
    <p:sldId id="419" r:id="rId14"/>
    <p:sldId id="303" r:id="rId15"/>
    <p:sldId id="304" r:id="rId16"/>
    <p:sldId id="305" r:id="rId17"/>
    <p:sldId id="306" r:id="rId18"/>
    <p:sldId id="420" r:id="rId19"/>
    <p:sldId id="421" r:id="rId20"/>
    <p:sldId id="422" r:id="rId21"/>
    <p:sldId id="423" r:id="rId22"/>
    <p:sldId id="424" r:id="rId23"/>
    <p:sldId id="425" r:id="rId24"/>
    <p:sldId id="426" r:id="rId25"/>
    <p:sldId id="275" r:id="rId26"/>
    <p:sldId id="309" r:id="rId27"/>
    <p:sldId id="312" r:id="rId28"/>
    <p:sldId id="313" r:id="rId29"/>
    <p:sldId id="314" r:id="rId30"/>
    <p:sldId id="427" r:id="rId31"/>
    <p:sldId id="428" r:id="rId32"/>
    <p:sldId id="429" r:id="rId33"/>
    <p:sldId id="430" r:id="rId34"/>
    <p:sldId id="431" r:id="rId35"/>
    <p:sldId id="316" r:id="rId36"/>
    <p:sldId id="317" r:id="rId37"/>
    <p:sldId id="318" r:id="rId38"/>
    <p:sldId id="319" r:id="rId39"/>
    <p:sldId id="432" r:id="rId40"/>
    <p:sldId id="321" r:id="rId41"/>
    <p:sldId id="322" r:id="rId42"/>
    <p:sldId id="323" r:id="rId43"/>
    <p:sldId id="433" r:id="rId44"/>
    <p:sldId id="434" r:id="rId45"/>
    <p:sldId id="435" r:id="rId46"/>
    <p:sldId id="324" r:id="rId47"/>
    <p:sldId id="292" r:id="rId48"/>
    <p:sldId id="260" r:id="rId49"/>
    <p:sldId id="343" r:id="rId50"/>
    <p:sldId id="344" r:id="rId51"/>
    <p:sldId id="345" r:id="rId52"/>
    <p:sldId id="346" r:id="rId53"/>
    <p:sldId id="348" r:id="rId54"/>
    <p:sldId id="349" r:id="rId55"/>
    <p:sldId id="350" r:id="rId56"/>
    <p:sldId id="351" r:id="rId57"/>
    <p:sldId id="436" r:id="rId58"/>
    <p:sldId id="437" r:id="rId59"/>
    <p:sldId id="353" r:id="rId60"/>
    <p:sldId id="438" r:id="rId61"/>
    <p:sldId id="354" r:id="rId62"/>
    <p:sldId id="355" r:id="rId63"/>
    <p:sldId id="360" r:id="rId64"/>
    <p:sldId id="361" r:id="rId65"/>
    <p:sldId id="439" r:id="rId66"/>
    <p:sldId id="365" r:id="rId67"/>
    <p:sldId id="440" r:id="rId68"/>
    <p:sldId id="441" r:id="rId69"/>
    <p:sldId id="366" r:id="rId70"/>
    <p:sldId id="369" r:id="rId71"/>
    <p:sldId id="371" r:id="rId72"/>
    <p:sldId id="373" r:id="rId73"/>
    <p:sldId id="442" r:id="rId74"/>
    <p:sldId id="380" r:id="rId75"/>
    <p:sldId id="379" r:id="rId76"/>
    <p:sldId id="443" r:id="rId77"/>
    <p:sldId id="444" r:id="rId78"/>
    <p:sldId id="445" r:id="rId79"/>
    <p:sldId id="446" r:id="rId80"/>
    <p:sldId id="447" r:id="rId81"/>
    <p:sldId id="448" r:id="rId82"/>
    <p:sldId id="449" r:id="rId83"/>
    <p:sldId id="450" r:id="rId84"/>
    <p:sldId id="381" r:id="rId85"/>
    <p:sldId id="377" r:id="rId86"/>
    <p:sldId id="376" r:id="rId87"/>
    <p:sldId id="375" r:id="rId88"/>
    <p:sldId id="451" r:id="rId89"/>
    <p:sldId id="452" r:id="rId90"/>
    <p:sldId id="453" r:id="rId91"/>
    <p:sldId id="454" r:id="rId92"/>
    <p:sldId id="455" r:id="rId93"/>
    <p:sldId id="456" r:id="rId94"/>
    <p:sldId id="384" r:id="rId95"/>
    <p:sldId id="382" r:id="rId96"/>
    <p:sldId id="390" r:id="rId97"/>
    <p:sldId id="385" r:id="rId98"/>
    <p:sldId id="391" r:id="rId99"/>
    <p:sldId id="457" r:id="rId100"/>
    <p:sldId id="389" r:id="rId101"/>
    <p:sldId id="458" r:id="rId102"/>
    <p:sldId id="459" r:id="rId103"/>
    <p:sldId id="388" r:id="rId104"/>
    <p:sldId id="460" r:id="rId105"/>
    <p:sldId id="461" r:id="rId106"/>
    <p:sldId id="462" r:id="rId107"/>
    <p:sldId id="463" r:id="rId108"/>
    <p:sldId id="464" r:id="rId109"/>
    <p:sldId id="465" r:id="rId110"/>
    <p:sldId id="466" r:id="rId111"/>
    <p:sldId id="467" r:id="rId112"/>
    <p:sldId id="468" r:id="rId113"/>
    <p:sldId id="392" r:id="rId114"/>
    <p:sldId id="386" r:id="rId115"/>
    <p:sldId id="393" r:id="rId116"/>
    <p:sldId id="394" r:id="rId117"/>
    <p:sldId id="395" r:id="rId118"/>
    <p:sldId id="469" r:id="rId119"/>
    <p:sldId id="470" r:id="rId120"/>
    <p:sldId id="471" r:id="rId121"/>
    <p:sldId id="397" r:id="rId122"/>
    <p:sldId id="398" r:id="rId123"/>
    <p:sldId id="472" r:id="rId124"/>
    <p:sldId id="396" r:id="rId125"/>
    <p:sldId id="400" r:id="rId126"/>
    <p:sldId id="401" r:id="rId127"/>
    <p:sldId id="405" r:id="rId128"/>
    <p:sldId id="404" r:id="rId129"/>
    <p:sldId id="403" r:id="rId130"/>
    <p:sldId id="411" r:id="rId131"/>
    <p:sldId id="412" r:id="rId132"/>
    <p:sldId id="413" r:id="rId133"/>
    <p:sldId id="410" r:id="rId134"/>
    <p:sldId id="473" r:id="rId135"/>
    <p:sldId id="474" r:id="rId136"/>
    <p:sldId id="475" r:id="rId137"/>
    <p:sldId id="476" r:id="rId138"/>
    <p:sldId id="477" r:id="rId139"/>
    <p:sldId id="374" r:id="rId140"/>
    <p:sldId id="414" r:id="rId141"/>
    <p:sldId id="478" r:id="rId142"/>
    <p:sldId id="257" r:id="rId14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DFAFE0"/>
    <a:srgbClr val="FF6699"/>
    <a:srgbClr val="FF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2998" autoAdjust="0"/>
  </p:normalViewPr>
  <p:slideViewPr>
    <p:cSldViewPr snapToGrid="0">
      <p:cViewPr varScale="1">
        <p:scale>
          <a:sx n="103" d="100"/>
          <a:sy n="103" d="100"/>
        </p:scale>
        <p:origin x="85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30/07/2026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4284283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3334860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2574834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839479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3794484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1216426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9536025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21857903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3992979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66</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70</a:t>
            </a:fld>
            <a:endParaRPr lang="pt-BR"/>
          </a:p>
        </p:txBody>
      </p:sp>
    </p:spTree>
    <p:extLst>
      <p:ext uri="{BB962C8B-B14F-4D97-AF65-F5344CB8AC3E}">
        <p14:creationId xmlns:p14="http://schemas.microsoft.com/office/powerpoint/2010/main" val="4226595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3162997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1671819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1524883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3871244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16644879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61896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1596552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2739114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2838161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35098569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38586373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23440005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10264465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25537650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133</a:t>
            </a:fld>
            <a:endParaRPr lang="pt-BR"/>
          </a:p>
        </p:txBody>
      </p:sp>
    </p:spTree>
    <p:extLst>
      <p:ext uri="{BB962C8B-B14F-4D97-AF65-F5344CB8AC3E}">
        <p14:creationId xmlns:p14="http://schemas.microsoft.com/office/powerpoint/2010/main" val="1353852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30/07/2026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77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7º ANO</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2103525"/>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Querido(a), estudante, o primeiro gênero textual que será trabalhado nas atividades, a seguir, é o “Crônica Argumentativa”. O trabalho com esse gênero textual vai seguir a metodologia de “sequência didática”. O objetivo é contribuir com a sua aprendizagem. Para isso, vamos seguir algumas etapas que facilitam o desenvolvimento das atividades. Contamos com você!</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640556405"/>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a:t>
                      </a:r>
                      <a:r>
                        <a:rPr lang="pt-BR" sz="2400" b="0" kern="1200" dirty="0">
                          <a:solidFill>
                            <a:schemeClr val="tx1"/>
                          </a:solidFill>
                          <a:effectLst/>
                          <a:latin typeface="Arial Narrow" panose="020B0606020202030204" pitchFamily="34" charset="0"/>
                          <a:ea typeface="+mn-ea"/>
                          <a:cs typeface="+mn-cs"/>
                        </a:rPr>
                        <a:t>didática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716884545"/>
              </p:ext>
            </p:extLst>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3411494243"/>
              </p:ext>
            </p:extLst>
          </p:nvPr>
        </p:nvGraphicFramePr>
        <p:xfrm>
          <a:off x="309282" y="1571312"/>
          <a:ext cx="11532197" cy="4509448"/>
        </p:xfrm>
        <a:graphic>
          <a:graphicData uri="http://schemas.openxmlformats.org/drawingml/2006/table">
            <a:tbl>
              <a:tblPr firstRow="1" bandRow="1">
                <a:tableStyleId>{5C22544A-7EE6-4342-B048-85BDC9FD1C3A}</a:tableStyleId>
              </a:tblPr>
              <a:tblGrid>
                <a:gridCol w="11532197">
                  <a:extLst>
                    <a:ext uri="{9D8B030D-6E8A-4147-A177-3AD203B41FA5}">
                      <a16:colId xmlns:a16="http://schemas.microsoft.com/office/drawing/2014/main" val="551635450"/>
                    </a:ext>
                  </a:extLst>
                </a:gridCol>
              </a:tblGrid>
              <a:tr h="4509448">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Antes de ler os textos, vamos conversar? Observe as imagens.</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pic>
        <p:nvPicPr>
          <p:cNvPr id="9" name="Imagem 8">
            <a:extLst>
              <a:ext uri="{FF2B5EF4-FFF2-40B4-BE49-F238E27FC236}">
                <a16:creationId xmlns:a16="http://schemas.microsoft.com/office/drawing/2014/main" id="{15E9B16B-C5CD-6DD9-EFD7-64DF5CDE2CE3}"/>
              </a:ext>
            </a:extLst>
          </p:cNvPr>
          <p:cNvPicPr>
            <a:picLocks noChangeAspect="1"/>
          </p:cNvPicPr>
          <p:nvPr/>
        </p:nvPicPr>
        <p:blipFill>
          <a:blip r:embed="rId2"/>
          <a:stretch>
            <a:fillRect/>
          </a:stretch>
        </p:blipFill>
        <p:spPr>
          <a:xfrm>
            <a:off x="350521" y="2446020"/>
            <a:ext cx="10820400" cy="3754016"/>
          </a:xfrm>
          <a:prstGeom prst="rect">
            <a:avLst/>
          </a:prstGeom>
        </p:spPr>
      </p:pic>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D8C13FB-D5B9-3782-DA3C-445E6D1D8B17}"/>
              </a:ext>
            </a:extLst>
          </p:cNvPr>
          <p:cNvGraphicFramePr>
            <a:graphicFrameLocks noGrp="1"/>
          </p:cNvGraphicFramePr>
          <p:nvPr>
            <p:extLst>
              <p:ext uri="{D42A27DB-BD31-4B8C-83A1-F6EECF244321}">
                <p14:modId xmlns:p14="http://schemas.microsoft.com/office/powerpoint/2010/main" val="1420710712"/>
              </p:ext>
            </p:extLst>
          </p:nvPr>
        </p:nvGraphicFramePr>
        <p:xfrm>
          <a:off x="185420" y="811106"/>
          <a:ext cx="11821160" cy="4754880"/>
        </p:xfrm>
        <a:graphic>
          <a:graphicData uri="http://schemas.openxmlformats.org/drawingml/2006/table">
            <a:tbl>
              <a:tblPr firstRow="1" bandRow="1">
                <a:tableStyleId>{5C22544A-7EE6-4342-B048-85BDC9FD1C3A}</a:tableStyleId>
              </a:tblPr>
              <a:tblGrid>
                <a:gridCol w="11821160">
                  <a:extLst>
                    <a:ext uri="{9D8B030D-6E8A-4147-A177-3AD203B41FA5}">
                      <a16:colId xmlns:a16="http://schemas.microsoft.com/office/drawing/2014/main" val="1697366762"/>
                    </a:ext>
                  </a:extLst>
                </a:gridCol>
              </a:tblGrid>
              <a:tr h="1349164">
                <a:tc>
                  <a:txBody>
                    <a:bodyPr/>
                    <a:lstStyle/>
                    <a:p>
                      <a:pPr algn="just"/>
                      <a:r>
                        <a:rPr lang="pt-BR" sz="2400" b="0" dirty="0">
                          <a:solidFill>
                            <a:schemeClr val="tx1"/>
                          </a:solidFill>
                          <a:latin typeface="Aptos Narrow" panose="020B0004020202020204" pitchFamily="34" charset="0"/>
                        </a:rPr>
                        <a:t>- Essas imagens te lembram algo que você já viu ou leu antes?</a:t>
                      </a:r>
                    </a:p>
                    <a:p>
                      <a:pPr algn="just"/>
                      <a:r>
                        <a:rPr lang="pt-BR" sz="2400" b="0" dirty="0">
                          <a:solidFill>
                            <a:schemeClr val="tx1"/>
                          </a:solidFill>
                          <a:latin typeface="Aptos Narrow" panose="020B0004020202020204" pitchFamily="34" charset="0"/>
                        </a:rPr>
                        <a:t>- Se você resolvesse escrever sobre uma cena comum do cotidiano, por exemplo: uma conversa entre amigos, a espera em uma fila em banco, um dia no supermercado,  uma situação em casa, que texto poderia surgir? Uma narrativa? Um diálogo? Outro...</a:t>
                      </a:r>
                    </a:p>
                    <a:p>
                      <a:pPr algn="just"/>
                      <a:r>
                        <a:rPr lang="pt-BR" sz="2400" b="0" dirty="0">
                          <a:solidFill>
                            <a:schemeClr val="tx1"/>
                          </a:solidFill>
                          <a:latin typeface="Aptos Narrow" panose="020B0004020202020204" pitchFamily="34" charset="0"/>
                        </a:rPr>
                        <a:t>- Você acha que os textos são escritos contar para algo, noticiar um fato, provocar riso, argumentar sobre algum assunto, ou poderia também levar o leitor a uma reflexão?</a:t>
                      </a:r>
                    </a:p>
                    <a:p>
                      <a:pPr algn="just"/>
                      <a:r>
                        <a:rPr lang="pt-BR" sz="2400" b="0" dirty="0">
                          <a:solidFill>
                            <a:schemeClr val="tx1"/>
                          </a:solidFill>
                          <a:latin typeface="Aptos Narrow" panose="020B0004020202020204" pitchFamily="34" charset="0"/>
                        </a:rPr>
                        <a:t>- Observe a palavra “crônica” (imagem 1 e 3). Sabia que ela é um gênero textual? Já ouviu falar sobre ela? Onde? E sobre “crônica argumentativa”? </a:t>
                      </a:r>
                    </a:p>
                    <a:p>
                      <a:pPr algn="just"/>
                      <a:r>
                        <a:rPr lang="pt-BR" sz="2400" b="0" dirty="0">
                          <a:solidFill>
                            <a:schemeClr val="tx1"/>
                          </a:solidFill>
                          <a:latin typeface="Aptos Narrow" panose="020B0004020202020204" pitchFamily="34" charset="0"/>
                        </a:rPr>
                        <a:t>- Quem escreve crônicas é chamado de “cronista”. Para escrever uma crônica, você acha que o cronista precisa de quê? Fatos concretos e comprovados ou situações/acontecimentos simples do dia a dia?</a:t>
                      </a:r>
                    </a:p>
                    <a:p>
                      <a:pPr algn="just"/>
                      <a:r>
                        <a:rPr lang="pt-BR" sz="2400" b="0" dirty="0">
                          <a:solidFill>
                            <a:schemeClr val="tx1"/>
                          </a:solidFill>
                          <a:latin typeface="Aptos Narrow" panose="020B0004020202020204" pitchFamily="34" charset="0"/>
                        </a:rPr>
                        <a:t>- Você já vivenciou alguma situação comum que poderia se tornar uma crônica? Qual?</a:t>
                      </a:r>
                    </a:p>
                    <a:p>
                      <a:endParaRPr lang="pt-BR"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3063138"/>
                  </a:ext>
                </a:extLst>
              </a:tr>
            </a:tbl>
          </a:graphicData>
        </a:graphic>
      </p:graphicFrame>
    </p:spTree>
    <p:extLst>
      <p:ext uri="{BB962C8B-B14F-4D97-AF65-F5344CB8AC3E}">
        <p14:creationId xmlns:p14="http://schemas.microsoft.com/office/powerpoint/2010/main" val="700021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00317" y="1008846"/>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894234239"/>
              </p:ext>
            </p:extLst>
          </p:nvPr>
        </p:nvGraphicFramePr>
        <p:xfrm>
          <a:off x="370386" y="1455058"/>
          <a:ext cx="11451225" cy="5284343"/>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4000"/>
                        </a:lnSpc>
                      </a:pPr>
                      <a:r>
                        <a:rPr lang="pt-BR" sz="2400" b="1" kern="1200" dirty="0">
                          <a:solidFill>
                            <a:schemeClr val="tx1"/>
                          </a:solidFill>
                          <a:effectLst/>
                          <a:latin typeface="Arial Narrow" panose="020B0606020202030204" pitchFamily="34" charset="0"/>
                          <a:ea typeface="+mn-ea"/>
                          <a:cs typeface="+mn-cs"/>
                        </a:rPr>
                        <a:t>Crônica</a:t>
                      </a:r>
                    </a:p>
                    <a:p>
                      <a:pPr algn="just">
                        <a:lnSpc>
                          <a:spcPct val="114000"/>
                        </a:lnSpc>
                      </a:pPr>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crônica</a:t>
                      </a:r>
                      <a:r>
                        <a:rPr lang="pt-BR" sz="2400" b="0" kern="1200" dirty="0">
                          <a:solidFill>
                            <a:schemeClr val="tx1"/>
                          </a:solidFill>
                          <a:effectLst/>
                          <a:latin typeface="Arial Narrow" panose="020B0606020202030204" pitchFamily="34" charset="0"/>
                          <a:ea typeface="+mn-ea"/>
                          <a:cs typeface="+mn-cs"/>
                        </a:rPr>
                        <a:t> é um gênero textual caracterizado por textos curtos, de linguagem simples que retrata os aspectos da vida cotidiana, geralmente, com toques de humor ou ironia. Publicadas em jornais e revistas, as crônicas são um gênero textual que está entre o estilo jornalístico e o literário e tem como ponto de partida os acontecimentos daquele tempo e lugar. </a:t>
                      </a:r>
                    </a:p>
                    <a:p>
                      <a:pPr algn="r">
                        <a:lnSpc>
                          <a:spcPct val="114000"/>
                        </a:lnSpc>
                      </a:pPr>
                      <a:r>
                        <a:rPr lang="pt-BR" sz="1300" b="0" kern="1200" dirty="0">
                          <a:solidFill>
                            <a:schemeClr val="tx1"/>
                          </a:solidFill>
                          <a:effectLst/>
                          <a:latin typeface="Arial Narrow" panose="020B0606020202030204" pitchFamily="34" charset="0"/>
                          <a:ea typeface="+mn-ea"/>
                          <a:cs typeface="+mn-cs"/>
                        </a:rPr>
                        <a:t>Disponível em: https://www.significados.com.br/cronica/.Acesso em: 11 abr. 2026.</a:t>
                      </a:r>
                      <a:endParaRPr lang="pt-BR" sz="2400" b="1" kern="1200" dirty="0">
                        <a:solidFill>
                          <a:schemeClr val="tx1"/>
                        </a:solidFill>
                        <a:effectLst/>
                        <a:latin typeface="Arial Narrow" panose="020B0606020202030204" pitchFamily="34" charset="0"/>
                        <a:ea typeface="+mn-ea"/>
                        <a:cs typeface="+mn-cs"/>
                      </a:endParaRPr>
                    </a:p>
                    <a:p>
                      <a:pPr algn="ctr">
                        <a:lnSpc>
                          <a:spcPct val="114000"/>
                        </a:lnSpc>
                      </a:pPr>
                      <a:endParaRPr lang="pt-BR" sz="2400" b="1" kern="1200" dirty="0">
                        <a:solidFill>
                          <a:schemeClr val="tx1"/>
                        </a:solidFill>
                        <a:effectLst/>
                        <a:latin typeface="Arial Narrow" panose="020B0606020202030204" pitchFamily="34" charset="0"/>
                        <a:ea typeface="+mn-ea"/>
                        <a:cs typeface="+mn-cs"/>
                      </a:endParaRPr>
                    </a:p>
                    <a:p>
                      <a:pPr algn="ctr">
                        <a:lnSpc>
                          <a:spcPct val="114000"/>
                        </a:lnSpc>
                      </a:pPr>
                      <a:r>
                        <a:rPr lang="pt-BR" sz="2400" b="1" kern="1200" dirty="0">
                          <a:solidFill>
                            <a:schemeClr val="tx1"/>
                          </a:solidFill>
                          <a:effectLst/>
                          <a:latin typeface="Arial Narrow" panose="020B0606020202030204" pitchFamily="34" charset="0"/>
                          <a:ea typeface="+mn-ea"/>
                          <a:cs typeface="+mn-cs"/>
                        </a:rPr>
                        <a:t>Crônica Argumentativa</a:t>
                      </a:r>
                    </a:p>
                    <a:p>
                      <a:pPr algn="just">
                        <a:lnSpc>
                          <a:spcPct val="114000"/>
                        </a:lnSpc>
                      </a:pPr>
                      <a:r>
                        <a:rPr lang="pt-BR" sz="2400" b="0" kern="1200" dirty="0">
                          <a:solidFill>
                            <a:schemeClr val="tx1"/>
                          </a:solidFill>
                          <a:effectLst/>
                          <a:latin typeface="Arial Narrow" panose="020B0606020202030204" pitchFamily="34" charset="0"/>
                          <a:ea typeface="+mn-ea"/>
                          <a:cs typeface="+mn-cs"/>
                        </a:rPr>
                        <a:t>A </a:t>
                      </a:r>
                      <a:r>
                        <a:rPr lang="pt-BR" sz="2400" b="1" kern="1200" dirty="0">
                          <a:solidFill>
                            <a:schemeClr val="tx1"/>
                          </a:solidFill>
                          <a:effectLst/>
                          <a:latin typeface="Arial Narrow" panose="020B0606020202030204" pitchFamily="34" charset="0"/>
                          <a:ea typeface="+mn-ea"/>
                          <a:cs typeface="+mn-cs"/>
                        </a:rPr>
                        <a:t>crônica argumentativa </a:t>
                      </a:r>
                      <a:r>
                        <a:rPr lang="pt-BR" sz="2400" b="0" kern="1200" dirty="0">
                          <a:solidFill>
                            <a:schemeClr val="tx1"/>
                          </a:solidFill>
                          <a:effectLst/>
                          <a:latin typeface="Arial Narrow" panose="020B0606020202030204" pitchFamily="34" charset="0"/>
                          <a:ea typeface="+mn-ea"/>
                          <a:cs typeface="+mn-cs"/>
                        </a:rPr>
                        <a:t>é um gênero textual que mistura os tipos textuais “narrativo e argumentativo”. Isso porque, a partir da narração de situações/fatos do cotidiano, os cronistas de jornal promovem reflexões e desenvolvem seu ponto de vista e argumentos sobre assuntos/temas de importância social. Desde acontecimentos do dia a dia até reflexões mais profundas sobre a condição humana, podendo argumentar sobre questões sociais, culturais e políticas. </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5DB8B7F-C95A-D229-CA34-E7C052673E9E}"/>
              </a:ext>
            </a:extLst>
          </p:cNvPr>
          <p:cNvPicPr>
            <a:picLocks noChangeAspect="1"/>
          </p:cNvPicPr>
          <p:nvPr/>
        </p:nvPicPr>
        <p:blipFill>
          <a:blip r:embed="rId2"/>
          <a:stretch>
            <a:fillRect/>
          </a:stretch>
        </p:blipFill>
        <p:spPr>
          <a:xfrm>
            <a:off x="151501" y="697230"/>
            <a:ext cx="3182310" cy="1231415"/>
          </a:xfrm>
          <a:prstGeom prst="rect">
            <a:avLst/>
          </a:prstGeom>
        </p:spPr>
      </p:pic>
      <p:graphicFrame>
        <p:nvGraphicFramePr>
          <p:cNvPr id="5" name="Tabela 4">
            <a:extLst>
              <a:ext uri="{FF2B5EF4-FFF2-40B4-BE49-F238E27FC236}">
                <a16:creationId xmlns:a16="http://schemas.microsoft.com/office/drawing/2014/main" id="{F7947F09-0C16-7C82-F4BD-E27B88560293}"/>
              </a:ext>
            </a:extLst>
          </p:cNvPr>
          <p:cNvGraphicFramePr>
            <a:graphicFrameLocks noGrp="1"/>
          </p:cNvGraphicFramePr>
          <p:nvPr>
            <p:extLst>
              <p:ext uri="{D42A27DB-BD31-4B8C-83A1-F6EECF244321}">
                <p14:modId xmlns:p14="http://schemas.microsoft.com/office/powerpoint/2010/main" val="4010457098"/>
              </p:ext>
            </p:extLst>
          </p:nvPr>
        </p:nvGraphicFramePr>
        <p:xfrm>
          <a:off x="151500" y="1928644"/>
          <a:ext cx="11758559" cy="4480560"/>
        </p:xfrm>
        <a:graphic>
          <a:graphicData uri="http://schemas.openxmlformats.org/drawingml/2006/table">
            <a:tbl>
              <a:tblPr firstRow="1" bandRow="1">
                <a:tableStyleId>{5C22544A-7EE6-4342-B048-85BDC9FD1C3A}</a:tableStyleId>
              </a:tblPr>
              <a:tblGrid>
                <a:gridCol w="11758559">
                  <a:extLst>
                    <a:ext uri="{9D8B030D-6E8A-4147-A177-3AD203B41FA5}">
                      <a16:colId xmlns:a16="http://schemas.microsoft.com/office/drawing/2014/main" val="3839389377"/>
                    </a:ext>
                  </a:extLst>
                </a:gridCol>
              </a:tblGrid>
              <a:tr h="837415">
                <a:tc>
                  <a:txBody>
                    <a:bodyPr/>
                    <a:lstStyle/>
                    <a:p>
                      <a:pPr algn="ctr"/>
                      <a:r>
                        <a:rPr lang="pt-BR" sz="2400" b="1" dirty="0">
                          <a:solidFill>
                            <a:schemeClr val="tx1"/>
                          </a:solidFill>
                          <a:latin typeface="Arial Narrow" panose="020B0606020202030204" pitchFamily="34" charset="0"/>
                        </a:rPr>
                        <a:t>Principais características da Crônica Argumentativa</a:t>
                      </a:r>
                    </a:p>
                    <a:p>
                      <a:pPr algn="just"/>
                      <a:r>
                        <a:rPr lang="pt-BR" sz="2400" b="0" dirty="0">
                          <a:solidFill>
                            <a:schemeClr val="tx1"/>
                          </a:solidFill>
                          <a:latin typeface="Arial Narrow" panose="020B0606020202030204" pitchFamily="34" charset="0"/>
                        </a:rPr>
                        <a:t>A </a:t>
                      </a:r>
                      <a:r>
                        <a:rPr lang="pt-BR" sz="2400" b="1" dirty="0">
                          <a:solidFill>
                            <a:schemeClr val="tx1"/>
                          </a:solidFill>
                          <a:latin typeface="Arial Narrow" panose="020B0606020202030204" pitchFamily="34" charset="0"/>
                        </a:rPr>
                        <a:t>crônica argumentativa </a:t>
                      </a:r>
                      <a:r>
                        <a:rPr lang="pt-BR" sz="2400" b="0" dirty="0">
                          <a:solidFill>
                            <a:schemeClr val="tx1"/>
                          </a:solidFill>
                          <a:latin typeface="Arial Narrow" panose="020B0606020202030204" pitchFamily="34" charset="0"/>
                        </a:rPr>
                        <a:t>aborda temas/assuntos do dia a dia. Para isso, o cronista observa de modo reflexivo a realidade, alguma situação extraordinária para escrever a sua crônica. A </a:t>
                      </a:r>
                      <a:r>
                        <a:rPr lang="pt-BR" sz="2400" b="1" dirty="0">
                          <a:solidFill>
                            <a:schemeClr val="tx1"/>
                          </a:solidFill>
                          <a:latin typeface="Arial Narrow" panose="020B0606020202030204" pitchFamily="34" charset="0"/>
                        </a:rPr>
                        <a:t>linguagem</a:t>
                      </a:r>
                      <a:r>
                        <a:rPr lang="pt-BR" sz="2400" b="0" dirty="0">
                          <a:solidFill>
                            <a:schemeClr val="tx1"/>
                          </a:solidFill>
                          <a:latin typeface="Arial Narrow" panose="020B0606020202030204" pitchFamily="34" charset="0"/>
                        </a:rPr>
                        <a:t> utilizada na escrita é acessível, muitas vezes predomina a informal/coloquial. Pode, inclusive, apresentar elementos de humor e ironia. Essas características contribuem para tornar a leitura mais agradável e acessível. A </a:t>
                      </a:r>
                      <a:r>
                        <a:rPr lang="pt-BR" sz="2400" b="1" dirty="0">
                          <a:solidFill>
                            <a:schemeClr val="tx1"/>
                          </a:solidFill>
                          <a:latin typeface="Arial Narrow" panose="020B0606020202030204" pitchFamily="34" charset="0"/>
                        </a:rPr>
                        <a:t>crônica argumentativa </a:t>
                      </a:r>
                      <a:r>
                        <a:rPr lang="pt-BR" sz="2400" b="0" dirty="0">
                          <a:solidFill>
                            <a:schemeClr val="tx1"/>
                          </a:solidFill>
                          <a:latin typeface="Arial Narrow" panose="020B0606020202030204" pitchFamily="34" charset="0"/>
                        </a:rPr>
                        <a:t>expressa uma opinião (ponto de vista) pessoal. Essa subjetividade cria uma conexão mais íntima entre o autor e o leitor. A </a:t>
                      </a:r>
                      <a:r>
                        <a:rPr lang="pt-BR" sz="2400" b="1" dirty="0">
                          <a:solidFill>
                            <a:schemeClr val="tx1"/>
                          </a:solidFill>
                          <a:latin typeface="Arial Narrow" panose="020B0606020202030204" pitchFamily="34" charset="0"/>
                        </a:rPr>
                        <a:t>estrutura</a:t>
                      </a:r>
                      <a:r>
                        <a:rPr lang="pt-BR" sz="2400" b="0" dirty="0">
                          <a:solidFill>
                            <a:schemeClr val="tx1"/>
                          </a:solidFill>
                          <a:latin typeface="Arial Narrow" panose="020B0606020202030204" pitchFamily="34" charset="0"/>
                        </a:rPr>
                        <a:t>, geralmente, segue uma apresentação inicial, desenvolvimento e conclusão. A </a:t>
                      </a:r>
                      <a:r>
                        <a:rPr lang="pt-BR" sz="2400" b="1" dirty="0">
                          <a:solidFill>
                            <a:schemeClr val="tx1"/>
                          </a:solidFill>
                          <a:latin typeface="Arial Narrow" panose="020B0606020202030204" pitchFamily="34" charset="0"/>
                        </a:rPr>
                        <a:t>crônica argumentativa</a:t>
                      </a:r>
                      <a:r>
                        <a:rPr lang="pt-BR" sz="2400" b="0" dirty="0">
                          <a:solidFill>
                            <a:schemeClr val="tx1"/>
                          </a:solidFill>
                          <a:latin typeface="Arial Narrow" panose="020B0606020202030204" pitchFamily="34" charset="0"/>
                        </a:rPr>
                        <a:t>, geralmente, é publicada em jornais, revistas, blogs entre outros suportes. E, por vezes, esse gênero textual apresenta poucas personagens.</a:t>
                      </a:r>
                    </a:p>
                    <a:p>
                      <a:pPr algn="just"/>
                      <a:r>
                        <a:rPr lang="pt-BR" sz="2400" b="0" dirty="0">
                          <a:solidFill>
                            <a:srgbClr val="FF0000"/>
                          </a:solidFill>
                          <a:latin typeface="Arial Narrow" panose="020B0606020202030204" pitchFamily="34" charset="0"/>
                        </a:rPr>
                        <a:t>Atenção! </a:t>
                      </a:r>
                      <a:r>
                        <a:rPr lang="pt-BR" sz="2400" b="0" dirty="0">
                          <a:solidFill>
                            <a:schemeClr val="tx1"/>
                          </a:solidFill>
                          <a:latin typeface="Arial Narrow" panose="020B0606020202030204" pitchFamily="34" charset="0"/>
                        </a:rPr>
                        <a:t>Suporte é o meio físico ou digital no qual o texto é apresentado/publicado. </a:t>
                      </a:r>
                    </a:p>
                    <a:p>
                      <a:pPr algn="just"/>
                      <a:endParaRPr lang="pt-BR" sz="2400" b="0" dirty="0">
                        <a:solidFill>
                          <a:schemeClr val="tx1"/>
                        </a:solidFill>
                        <a:latin typeface="Aptos Narrow" panose="020B000402020202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894085321"/>
                  </a:ext>
                </a:extLst>
              </a:tr>
            </a:tbl>
          </a:graphicData>
        </a:graphic>
      </p:graphicFrame>
    </p:spTree>
    <p:extLst>
      <p:ext uri="{BB962C8B-B14F-4D97-AF65-F5344CB8AC3E}">
        <p14:creationId xmlns:p14="http://schemas.microsoft.com/office/powerpoint/2010/main" val="63495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31692" y="745981"/>
            <a:ext cx="11510682" cy="1154162"/>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você vai conhecer a Crônica Argumentativa: um texto que mistura fatos do dia a dia com opinião. Aqui, você não só lê, mas também aprende a refletir e se posicionar. Vamos começar?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80E7D74-7D8B-972D-D3CB-CDE81EE5461E}"/>
              </a:ext>
            </a:extLst>
          </p:cNvPr>
          <p:cNvSpPr txBox="1"/>
          <p:nvPr/>
        </p:nvSpPr>
        <p:spPr>
          <a:xfrm>
            <a:off x="240253" y="2250892"/>
            <a:ext cx="11510681" cy="4339650"/>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 </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p>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EXCLUÍDA</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Ana me ligou no final da tarde de sexta: “E aí, você vem?”</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Eu não fazia ideia sobre o que ela estava falando. Foi então que a Ana se deu conta de que eu não estava no Facebook, portanto, não sabia da festa que a turma havia armado. Como eu não havia me pronunciado, ela resolveu ligar para saber se eu estava viva. </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cerco está apertando. Antes eu trocava e-mails com os amigos com uma certa frequência, agora todos debandaram, só um ou outro lembra que eu não estou nas redes sociais e faz a caridade de me manter informada sobre o que acontece no universo. </a:t>
            </a:r>
          </a:p>
        </p:txBody>
      </p:sp>
    </p:spTree>
    <p:extLst>
      <p:ext uri="{BB962C8B-B14F-4D97-AF65-F5344CB8AC3E}">
        <p14:creationId xmlns:p14="http://schemas.microsoft.com/office/powerpoint/2010/main" val="155541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31692" y="745981"/>
            <a:ext cx="11510682" cy="1862048"/>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Estudante, convidamos você a ler o texto “</a:t>
            </a:r>
            <a:r>
              <a:rPr lang="pt-BR" sz="2300" b="1" i="1" dirty="0">
                <a:effectLst/>
                <a:latin typeface="Arial Narrow" panose="020B0606020202030204" pitchFamily="34" charset="0"/>
                <a:ea typeface="Aptos" panose="020B0004020202020204" pitchFamily="34" charset="0"/>
                <a:cs typeface="Times New Roman" panose="02020603050405020304" pitchFamily="18" charset="0"/>
              </a:rPr>
              <a:t>A Carta Roubada</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 Nessa narrativa, o investigador Chevalier Auguste Dupin precisa decifrar um mistério: quem teria roubado a valiosa carta de uma dama ilustre da alta cúpula parisiense? Intrigas políticas e alta sociedade, um ministro ladrão, um policial incansável e um investigador que sabe raciocinar com uma lógica diferente são as personagens desta clássica obra de Edgar Allan Poe.</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0AC8CA7D-DBAF-786F-102B-422E05D06095}"/>
              </a:ext>
            </a:extLst>
          </p:cNvPr>
          <p:cNvGraphicFramePr>
            <a:graphicFrameLocks noGrp="1"/>
          </p:cNvGraphicFramePr>
          <p:nvPr>
            <p:extLst>
              <p:ext uri="{D42A27DB-BD31-4B8C-83A1-F6EECF244321}">
                <p14:modId xmlns:p14="http://schemas.microsoft.com/office/powerpoint/2010/main" val="3161911630"/>
              </p:ext>
            </p:extLst>
          </p:nvPr>
        </p:nvGraphicFramePr>
        <p:xfrm>
          <a:off x="358591" y="3781449"/>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Edgar Allan Poe é considerado, ao lado de Júlio Verne, um dos precursores da literatura de ficção científica e fantástica modernas. Algumas de suas histórias, como “A carta roubada”, “Os crimes da rua Morgue” e “O mistério de Maria Roget” figuram entre as primeiras obras reconhecidas como policiais e, de acordo com muitos, marcam o início da verdadeira literatura norte-americana.</a:t>
                      </a:r>
                      <a:endParaRPr lang="pt-BR" sz="2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1290612B-9814-405A-A072-DD0229618CC4}"/>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31692" y="2773054"/>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7637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9A0A056-D649-C917-9CE5-7B7FBFB34722}"/>
              </a:ext>
            </a:extLst>
          </p:cNvPr>
          <p:cNvSpPr txBox="1"/>
          <p:nvPr/>
        </p:nvSpPr>
        <p:spPr>
          <a:xfrm>
            <a:off x="389964" y="652336"/>
            <a:ext cx="11412071" cy="6109365"/>
          </a:xfrm>
          <a:prstGeom prst="rect">
            <a:avLst/>
          </a:prstGeom>
          <a:noFill/>
        </p:spPr>
        <p:txBody>
          <a:bodyPr wrap="square">
            <a:spAutoFit/>
          </a:bodyPr>
          <a:lstStyle/>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Instagram,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twitter</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whatsapp, nada disso me seduz, não conseguiria tempo para esse contato eletrizante. Ainda me custa compreender pessoas que deixam o iPhone sobre a mesa do restaurante, que precisam fotografar cada minuto vivido, que desmaiam quando esquecem o celular em casa. Eu deveria ter me alistado na expedição de colonização de Marte, onde certamente eu me sentiria menos deslocada do que aqui na Terra.</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Mas não me alistei, então terei que me ajustar à nova ordem social do meu planeta.</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Óbvio que a tecnologia não é a vilã da história, e sim o uso obsessivo que se faz dela. Para quem tem autocontrole, esses gadgets são fascinantes por seu dinamismo, modernidade, capacidade de agregação, de agilização de tarefas, e ainda resolvem a questão do anonimato, como qual ninguém mais quer lidar. As redes transformam palco e plateia numa coisa só: todos são espectadores de todos, ao mesmo tempo que possuem um holofote sobre si. Já que existir virou sinônimo de “quantos me curtem”, a população mundial conseguiu um jeito de ficar quite com o próprio ego.</a:t>
            </a:r>
          </a:p>
          <a:p>
            <a:pPr indent="263525"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É muito provável que eu estivesse nas redes, caso não escrevesse colunas em jornais. Como tenho esse canal de expressão semanalmente, não me faz falta outros. Ou não fazia. Estou nesse impasse agora: devo mergulhar com mais profundidade no mundo virtual? Reconheço três vantagens: acompanhar o que meus amigos andam tramando [...], me atualizar com mais rapidez e oferecer aos meus leitores um perfil oficial. Além de me sentir menos mumificada.</a:t>
            </a:r>
          </a:p>
        </p:txBody>
      </p:sp>
    </p:spTree>
    <p:extLst>
      <p:ext uri="{BB962C8B-B14F-4D97-AF65-F5344CB8AC3E}">
        <p14:creationId xmlns:p14="http://schemas.microsoft.com/office/powerpoint/2010/main" val="1611120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E046A219-DCE2-7E0D-A9D7-E21B73A9EB3E}"/>
              </a:ext>
            </a:extLst>
          </p:cNvPr>
          <p:cNvSpPr txBox="1"/>
          <p:nvPr/>
        </p:nvSpPr>
        <p:spPr>
          <a:xfrm>
            <a:off x="340659" y="927510"/>
            <a:ext cx="11510681" cy="3123932"/>
          </a:xfrm>
          <a:prstGeom prst="rect">
            <a:avLst/>
          </a:prstGeom>
          <a:noFill/>
        </p:spPr>
        <p:txBody>
          <a:bodyPr wrap="square">
            <a:spAutoFit/>
          </a:bodyPr>
          <a:lstStyle/>
          <a:p>
            <a:pPr indent="35401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Será isso que chamam de “se reinventar”?</a:t>
            </a:r>
          </a:p>
          <a:p>
            <a:pPr indent="35401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Ando cada vez mais próxima da filosofia budista, exalto a desaceleração, prezo uma boa conversa, adoro ter tempo para meus livros, meu silêncio, minhas caminhadas. Não sinto falta de saber mais, de ter mais acesso à informação, de conhecer mais gente. Por outro lado, não quero me isolar dos amigos nem ficar sem assunto com eles – e com o mundo. </a:t>
            </a:r>
          </a:p>
          <a:p>
            <a:pPr indent="35401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Que dúvida. Pela primeira vez reflito sobre algo que, numa era em que se debate tudo, pouco se fala: o nosso direito de</a:t>
            </a:r>
          </a:p>
          <a:p>
            <a:pPr indent="354013" algn="just" fontAlgn="base"/>
            <a:r>
              <a:rPr lang="pt-BR" sz="2300" dirty="0">
                <a:effectLst/>
                <a:latin typeface="Arial Narrow" panose="020B0606020202030204" pitchFamily="34" charset="0"/>
                <a:ea typeface="Times New Roman" panose="02020603050405020304" pitchFamily="18" charset="0"/>
                <a:cs typeface="Arial" panose="020B0604020202020204" pitchFamily="34" charset="0"/>
              </a:rPr>
              <a:t>Ser indiferente.</a:t>
            </a:r>
          </a:p>
          <a:p>
            <a:pPr algn="r" fontAlgn="base"/>
            <a:r>
              <a:rPr lang="pt-BR" sz="1300" dirty="0">
                <a:effectLst/>
                <a:latin typeface="Arial Narrow" panose="020B0606020202030204" pitchFamily="34" charset="0"/>
                <a:ea typeface="Times New Roman" panose="02020603050405020304" pitchFamily="18" charset="0"/>
                <a:cs typeface="Arial" panose="020B0604020202020204" pitchFamily="34" charset="0"/>
              </a:rPr>
              <a:t>MEDEIROS, Martha. Excluída. Jornal de Santa Catarina,19 out. 2013. </a:t>
            </a:r>
            <a:endParaRPr lang="pt-BR" sz="1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EAD3E9F-C03D-0BAB-933F-3A4F96647825}"/>
              </a:ext>
            </a:extLst>
          </p:cNvPr>
          <p:cNvPicPr>
            <a:picLocks noChangeAspect="1"/>
          </p:cNvPicPr>
          <p:nvPr/>
        </p:nvPicPr>
        <p:blipFill>
          <a:blip r:embed="rId2"/>
          <a:stretch>
            <a:fillRect/>
          </a:stretch>
        </p:blipFill>
        <p:spPr>
          <a:xfrm>
            <a:off x="217677" y="697230"/>
            <a:ext cx="3302764" cy="1257475"/>
          </a:xfrm>
          <a:prstGeom prst="rect">
            <a:avLst/>
          </a:prstGeom>
        </p:spPr>
      </p:pic>
      <p:graphicFrame>
        <p:nvGraphicFramePr>
          <p:cNvPr id="4" name="Tabela 3">
            <a:extLst>
              <a:ext uri="{FF2B5EF4-FFF2-40B4-BE49-F238E27FC236}">
                <a16:creationId xmlns:a16="http://schemas.microsoft.com/office/drawing/2014/main" id="{313DB8B4-5BA0-93DE-341B-B29506948699}"/>
              </a:ext>
            </a:extLst>
          </p:cNvPr>
          <p:cNvGraphicFramePr>
            <a:graphicFrameLocks noGrp="1"/>
          </p:cNvGraphicFramePr>
          <p:nvPr>
            <p:extLst>
              <p:ext uri="{D42A27DB-BD31-4B8C-83A1-F6EECF244321}">
                <p14:modId xmlns:p14="http://schemas.microsoft.com/office/powerpoint/2010/main" val="4148245868"/>
              </p:ext>
            </p:extLst>
          </p:nvPr>
        </p:nvGraphicFramePr>
        <p:xfrm>
          <a:off x="217676" y="2045546"/>
          <a:ext cx="11783823" cy="4257150"/>
        </p:xfrm>
        <a:graphic>
          <a:graphicData uri="http://schemas.openxmlformats.org/drawingml/2006/table">
            <a:tbl>
              <a:tblPr firstRow="1" bandRow="1">
                <a:tableStyleId>{5C22544A-7EE6-4342-B048-85BDC9FD1C3A}</a:tableStyleId>
              </a:tblPr>
              <a:tblGrid>
                <a:gridCol w="11783823">
                  <a:extLst>
                    <a:ext uri="{9D8B030D-6E8A-4147-A177-3AD203B41FA5}">
                      <a16:colId xmlns:a16="http://schemas.microsoft.com/office/drawing/2014/main" val="2707001799"/>
                    </a:ext>
                  </a:extLst>
                </a:gridCol>
              </a:tblGrid>
              <a:tr h="4257150">
                <a:tc>
                  <a:txBody>
                    <a:bodyPr/>
                    <a:lstStyle/>
                    <a:p>
                      <a:endParaRPr lang="pt-BR" dirty="0"/>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904008"/>
                  </a:ext>
                </a:extLst>
              </a:tr>
            </a:tbl>
          </a:graphicData>
        </a:graphic>
      </p:graphicFrame>
      <p:pic>
        <p:nvPicPr>
          <p:cNvPr id="6" name="Imagem 5">
            <a:extLst>
              <a:ext uri="{FF2B5EF4-FFF2-40B4-BE49-F238E27FC236}">
                <a16:creationId xmlns:a16="http://schemas.microsoft.com/office/drawing/2014/main" id="{4718B5AA-1803-0A3D-8B0A-D9505B24A69E}"/>
              </a:ext>
            </a:extLst>
          </p:cNvPr>
          <p:cNvPicPr>
            <a:picLocks noChangeAspect="1"/>
          </p:cNvPicPr>
          <p:nvPr/>
        </p:nvPicPr>
        <p:blipFill>
          <a:blip r:embed="rId3"/>
          <a:stretch>
            <a:fillRect/>
          </a:stretch>
        </p:blipFill>
        <p:spPr>
          <a:xfrm>
            <a:off x="376857" y="2151471"/>
            <a:ext cx="3360754" cy="1852401"/>
          </a:xfrm>
          <a:prstGeom prst="rect">
            <a:avLst/>
          </a:prstGeom>
        </p:spPr>
      </p:pic>
      <p:sp>
        <p:nvSpPr>
          <p:cNvPr id="7" name="CaixaDeTexto 6">
            <a:extLst>
              <a:ext uri="{FF2B5EF4-FFF2-40B4-BE49-F238E27FC236}">
                <a16:creationId xmlns:a16="http://schemas.microsoft.com/office/drawing/2014/main" id="{A2AC8B3F-0D56-811D-313B-F5CC80FA566B}"/>
              </a:ext>
            </a:extLst>
          </p:cNvPr>
          <p:cNvSpPr txBox="1"/>
          <p:nvPr/>
        </p:nvSpPr>
        <p:spPr>
          <a:xfrm>
            <a:off x="3967948" y="2224657"/>
            <a:ext cx="7803213" cy="1862048"/>
          </a:xfrm>
          <a:prstGeom prst="rect">
            <a:avLst/>
          </a:prstGeom>
          <a:noFill/>
        </p:spPr>
        <p:txBody>
          <a:bodyPr wrap="square" rtlCol="0">
            <a:spAutoFit/>
          </a:bodyPr>
          <a:lstStyle/>
          <a:p>
            <a:pPr algn="just"/>
            <a:r>
              <a:rPr lang="pt-BR" sz="2300" dirty="0">
                <a:latin typeface="Arial Narrow" panose="020B0606020202030204" pitchFamily="34" charset="0"/>
              </a:rPr>
              <a:t>Martha Medeiros é uma das autoras mais reconhecidas da literatura brasileira contemporânea. Nascida em Porto Alegre, no Rio Grande do Sul, destacou-se como escritora, cronista e jornalista. Desde jovem, demonstrou interesse pela escrita e cursou Jornalismo na Universidade Federal do Rio Grande do Sul (UFRGS).</a:t>
            </a:r>
          </a:p>
        </p:txBody>
      </p:sp>
      <p:sp>
        <p:nvSpPr>
          <p:cNvPr id="8" name="CaixaDeTexto 7">
            <a:extLst>
              <a:ext uri="{FF2B5EF4-FFF2-40B4-BE49-F238E27FC236}">
                <a16:creationId xmlns:a16="http://schemas.microsoft.com/office/drawing/2014/main" id="{EACFF43A-5DDF-EC26-3D32-F8136EC5F211}"/>
              </a:ext>
            </a:extLst>
          </p:cNvPr>
          <p:cNvSpPr txBox="1"/>
          <p:nvPr/>
        </p:nvSpPr>
        <p:spPr>
          <a:xfrm>
            <a:off x="376857" y="4086705"/>
            <a:ext cx="11756648" cy="2215991"/>
          </a:xfrm>
          <a:prstGeom prst="rect">
            <a:avLst/>
          </a:prstGeom>
          <a:noFill/>
        </p:spPr>
        <p:txBody>
          <a:bodyPr wrap="square" rtlCol="0">
            <a:spAutoFit/>
          </a:bodyPr>
          <a:lstStyle/>
          <a:p>
            <a:pPr algn="just"/>
            <a:r>
              <a:rPr lang="pt-BR" sz="2300" dirty="0">
                <a:latin typeface="Arial Narrow" panose="020B0606020202030204" pitchFamily="34" charset="0"/>
              </a:rPr>
              <a:t>A trajetória profissional de Martha Medeiros é marcada por sua atuação na imprensa, trabalhando como jornalista e colunista em importantes jornais brasileiros. Sua experiência contribuiu para o desenvolvimento de uma escrita clara, sensível e reflexiva.</a:t>
            </a:r>
          </a:p>
          <a:p>
            <a:pPr algn="just"/>
            <a:r>
              <a:rPr lang="pt-BR" sz="2300" dirty="0">
                <a:latin typeface="Arial Narrow" panose="020B0606020202030204" pitchFamily="34" charset="0"/>
              </a:rPr>
              <a:t>O estilo de Martha Medeiros é conhecido pela linguagem simples e ao mesmo tempo profunda. Suas crônicas e romances abordam temas como amor, solidão, feminilidade e busca pela felicidade. A autora consegue transformar situações do cotidiano em reflexões que aproximam o leitor de suas obras.</a:t>
            </a:r>
          </a:p>
        </p:txBody>
      </p:sp>
    </p:spTree>
    <p:extLst>
      <p:ext uri="{BB962C8B-B14F-4D97-AF65-F5344CB8AC3E}">
        <p14:creationId xmlns:p14="http://schemas.microsoft.com/office/powerpoint/2010/main" val="2645976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81F4359-F9BF-AB5E-837D-20F8F23F6339}"/>
              </a:ext>
            </a:extLst>
          </p:cNvPr>
          <p:cNvGraphicFramePr>
            <a:graphicFrameLocks noGrp="1"/>
          </p:cNvGraphicFramePr>
          <p:nvPr>
            <p:extLst>
              <p:ext uri="{D42A27DB-BD31-4B8C-83A1-F6EECF244321}">
                <p14:modId xmlns:p14="http://schemas.microsoft.com/office/powerpoint/2010/main" val="469936485"/>
              </p:ext>
            </p:extLst>
          </p:nvPr>
        </p:nvGraphicFramePr>
        <p:xfrm>
          <a:off x="265430" y="2411306"/>
          <a:ext cx="11661140" cy="1341120"/>
        </p:xfrm>
        <a:graphic>
          <a:graphicData uri="http://schemas.openxmlformats.org/drawingml/2006/table">
            <a:tbl>
              <a:tblPr firstRow="1" bandRow="1">
                <a:tableStyleId>{5C22544A-7EE6-4342-B048-85BDC9FD1C3A}</a:tableStyleId>
              </a:tblPr>
              <a:tblGrid>
                <a:gridCol w="11661140">
                  <a:extLst>
                    <a:ext uri="{9D8B030D-6E8A-4147-A177-3AD203B41FA5}">
                      <a16:colId xmlns:a16="http://schemas.microsoft.com/office/drawing/2014/main" val="1444563780"/>
                    </a:ext>
                  </a:extLst>
                </a:gridCol>
              </a:tblGrid>
              <a:tr h="370840">
                <a:tc>
                  <a:txBody>
                    <a:bodyPr/>
                    <a:lstStyle/>
                    <a:p>
                      <a:pPr algn="just"/>
                      <a:r>
                        <a:rPr lang="pt-BR" sz="2300" b="0" dirty="0">
                          <a:solidFill>
                            <a:schemeClr val="tx1"/>
                          </a:solidFill>
                          <a:latin typeface="Arial Narrow" panose="020B0606020202030204" pitchFamily="34" charset="0"/>
                        </a:rPr>
                        <a:t>O impacto de Martha Medeiros na literatura brasileira é muito significativo. Sua escrita dialoga diretamente com os leitores, trazendo reflexões sobre a vida, os sentimentos e as relações humanas. Além dos livros, a autora também utiliza as redes sociais para compartilhar pensamentos e interagir com o público.</a:t>
                      </a:r>
                    </a:p>
                    <a:p>
                      <a:pPr algn="r"/>
                      <a:r>
                        <a:rPr lang="pt-BR" sz="1300" b="0" dirty="0">
                          <a:solidFill>
                            <a:schemeClr val="tx1"/>
                          </a:solidFill>
                          <a:latin typeface="Arial Narrow" panose="020B0606020202030204" pitchFamily="34" charset="0"/>
                        </a:rPr>
                        <a:t>Disponível em: https://z-library.com.br/autor/</a:t>
                      </a:r>
                      <a:r>
                        <a:rPr lang="pt-BR" sz="1300" b="0" dirty="0" err="1">
                          <a:solidFill>
                            <a:schemeClr val="tx1"/>
                          </a:solidFill>
                          <a:latin typeface="Arial Narrow" panose="020B0606020202030204" pitchFamily="34" charset="0"/>
                        </a:rPr>
                        <a:t>martha-medeiros</a:t>
                      </a:r>
                      <a:r>
                        <a:rPr lang="pt-BR" sz="1300" b="0" dirty="0">
                          <a:solidFill>
                            <a:schemeClr val="tx1"/>
                          </a:solidFill>
                          <a:latin typeface="Arial Narrow" panose="020B0606020202030204" pitchFamily="34" charset="0"/>
                        </a:rPr>
                        <a:t>/. Acesso em: 6 maio 2026. Adaptado.</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08806582"/>
                  </a:ext>
                </a:extLst>
              </a:tr>
            </a:tbl>
          </a:graphicData>
        </a:graphic>
      </p:graphicFrame>
    </p:spTree>
    <p:extLst>
      <p:ext uri="{BB962C8B-B14F-4D97-AF65-F5344CB8AC3E}">
        <p14:creationId xmlns:p14="http://schemas.microsoft.com/office/powerpoint/2010/main" val="2767641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551150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00" b="1" dirty="0">
                <a:solidFill>
                  <a:srgbClr val="EE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effectLst/>
                <a:latin typeface="Arial Narrow" panose="020B0606020202030204" pitchFamily="34" charset="0"/>
                <a:ea typeface="Aptos" panose="020B0004020202020204" pitchFamily="34" charset="0"/>
                <a:cs typeface="Arial" panose="020B0604020202020204" pitchFamily="34" charset="0"/>
              </a:rPr>
              <a:t>O título em um texto é importante porque ele apresenta, resume ou sugere o assunto principal do texto, despertando o interesse do leitor e contribui para a compreensão das ideias apresentadas. Agora, responda:</a:t>
            </a: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a) Qual é o título desse texto? </a:t>
            </a:r>
          </a:p>
          <a:p>
            <a:pPr algn="just">
              <a:lnSpc>
                <a:spcPct val="110000"/>
              </a:lnSpc>
            </a:pPr>
            <a:endParaRPr lang="pt-BR" sz="2300" dirty="0">
              <a:effectLst/>
              <a:latin typeface="Arial Narrow" panose="020B0606020202030204" pitchFamily="34" charset="0"/>
              <a:ea typeface="Aptos" panose="020B0004020202020204" pitchFamily="34" charset="0"/>
              <a:cs typeface="Arial" panose="020B0604020202020204" pitchFamily="34" charset="0"/>
            </a:endParaRP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b)  Qual é o tema/assunto desse texto?</a:t>
            </a:r>
          </a:p>
          <a:p>
            <a:pPr algn="just">
              <a:lnSpc>
                <a:spcPct val="110000"/>
              </a:lnSpc>
            </a:pPr>
            <a:endParaRPr lang="pt-BR" sz="2300" dirty="0">
              <a:effectLst/>
              <a:latin typeface="Arial Narrow" panose="020B0606020202030204" pitchFamily="34" charset="0"/>
              <a:ea typeface="Aptos" panose="020B0004020202020204" pitchFamily="34" charset="0"/>
              <a:cs typeface="Arial" panose="020B0604020202020204" pitchFamily="34" charset="0"/>
            </a:endParaRP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c) O título do texto faz relação com o tema.</a:t>
            </a:r>
          </a:p>
          <a:p>
            <a:pPr algn="just">
              <a:lnSpc>
                <a:spcPct val="110000"/>
              </a:lnSpc>
            </a:pPr>
            <a:endParaRPr lang="pt-BR" sz="2300" dirty="0">
              <a:latin typeface="Arial Narrow" panose="020B0606020202030204" pitchFamily="34" charset="0"/>
              <a:ea typeface="Aptos" panose="020B0004020202020204" pitchFamily="34" charset="0"/>
              <a:cs typeface="Arial" panose="020B0604020202020204" pitchFamily="34" charset="0"/>
            </a:endParaRP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d) Quais palavras/expressões-chave retomam o tema/assunto desse texto?</a:t>
            </a:r>
          </a:p>
          <a:p>
            <a:pPr algn="just">
              <a:lnSpc>
                <a:spcPct val="110000"/>
              </a:lnSpc>
            </a:pPr>
            <a:endParaRPr lang="pt-BR" sz="2300" dirty="0">
              <a:latin typeface="Arial Narrow" panose="020B0606020202030204" pitchFamily="34" charset="0"/>
              <a:ea typeface="Aptos" panose="020B0004020202020204" pitchFamily="34" charset="0"/>
              <a:cs typeface="Arial" panose="020B0604020202020204" pitchFamily="34" charset="0"/>
            </a:endParaRPr>
          </a:p>
          <a:p>
            <a:pPr algn="just">
              <a:lnSpc>
                <a:spcPct val="110000"/>
              </a:lnSpc>
            </a:pPr>
            <a:r>
              <a:rPr lang="pt-BR" sz="2300" b="1" dirty="0">
                <a:effectLst/>
                <a:latin typeface="Arial Narrow" panose="020B0606020202030204" pitchFamily="34" charset="0"/>
                <a:ea typeface="Aptos" panose="020B0004020202020204" pitchFamily="34" charset="0"/>
                <a:cs typeface="Arial" panose="020B0604020202020204" pitchFamily="34" charset="0"/>
              </a:rPr>
              <a:t>3. </a:t>
            </a:r>
            <a:r>
              <a:rPr lang="pt-BR" sz="2300" dirty="0">
                <a:effectLst/>
                <a:latin typeface="Arial Narrow" panose="020B0606020202030204" pitchFamily="34" charset="0"/>
                <a:ea typeface="Aptos" panose="020B0004020202020204" pitchFamily="34" charset="0"/>
                <a:cs typeface="Arial" panose="020B0604020202020204" pitchFamily="34" charset="0"/>
              </a:rPr>
              <a:t>Todo texto é produzido com um objetivo: informar, divertir, ensinar, fazer refletir ou defender uma ideia.</a:t>
            </a:r>
          </a:p>
          <a:p>
            <a:pPr algn="just">
              <a:lnSpc>
                <a:spcPct val="110000"/>
              </a:lnSpc>
            </a:pPr>
            <a:r>
              <a:rPr lang="pt-BR" sz="2300" dirty="0">
                <a:effectLst/>
                <a:latin typeface="Arial Narrow" panose="020B0606020202030204" pitchFamily="34" charset="0"/>
                <a:ea typeface="Aptos" panose="020B0004020202020204" pitchFamily="34" charset="0"/>
                <a:cs typeface="Arial" panose="020B0604020202020204" pitchFamily="34" charset="0"/>
              </a:rPr>
              <a:t>a) Qual a finalidade de uma crônica argumentativa?</a:t>
            </a:r>
          </a:p>
          <a:p>
            <a:pPr algn="just">
              <a:lnSpc>
                <a:spcPct val="110000"/>
              </a:lnSpc>
            </a:pPr>
            <a:endParaRPr lang="pt-BR" sz="2300" dirty="0">
              <a:effectLst/>
              <a:latin typeface="Arial Narrow" panose="020B060602020203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15934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4732834"/>
          </a:xfrm>
          <a:prstGeom prst="rect">
            <a:avLst/>
          </a:prstGeom>
          <a:noFill/>
        </p:spPr>
        <p:txBody>
          <a:bodyPr wrap="square">
            <a:spAutoFit/>
          </a:bodyPr>
          <a:lstStyle/>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A crônica “Excluída”, de Martha Medeiros, foi escrita com qual finalidade?</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Levar o leitor a refletir sobre o uso das redes sociais e a sensação de exclusão de quem não participa delas.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Ensinar como criar perfis nas redes sociais e usar aplicativos digitais.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Contar uma história engraçada sobre amigos que organizam festas pela internet.</a:t>
            </a:r>
          </a:p>
          <a:p>
            <a:pPr algn="just">
              <a:lnSpc>
                <a:spcPct val="110000"/>
              </a:lnSpc>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4.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Uma crônica argumentativa é um tipo de texto curto que utiliza a argumentação como base principal para defender uma ideia ou ponto de vista sobre um tema de interesse social. Em muitos casos, essa argumentação leva o leitor a uma reflexão.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foi a situação que motivou a cronista a escrever essa crônica?</a:t>
            </a:r>
          </a:p>
          <a:p>
            <a:pPr algn="just">
              <a:lnSpc>
                <a:spcPct val="110000"/>
              </a:lnSpc>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Como a cronista descreve o comportamento das pessoas em relação às redes sociais e ao celular?</a:t>
            </a:r>
          </a:p>
        </p:txBody>
      </p:sp>
    </p:spTree>
    <p:extLst>
      <p:ext uri="{BB962C8B-B14F-4D97-AF65-F5344CB8AC3E}">
        <p14:creationId xmlns:p14="http://schemas.microsoft.com/office/powerpoint/2010/main" val="71680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776399522"/>
              </p:ext>
            </p:extLst>
          </p:nvPr>
        </p:nvGraphicFramePr>
        <p:xfrm>
          <a:off x="358591" y="1226509"/>
          <a:ext cx="11501717" cy="1805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Inferência</a:t>
                      </a:r>
                    </a:p>
                    <a:p>
                      <a:pPr algn="just"/>
                      <a:r>
                        <a:rPr lang="pt-BR" sz="2250" b="1" kern="1200" dirty="0">
                          <a:solidFill>
                            <a:schemeClr val="tx1"/>
                          </a:solidFill>
                          <a:effectLst/>
                          <a:latin typeface="Arial Narrow" panose="020B0606020202030204" pitchFamily="34" charset="0"/>
                          <a:ea typeface="+mn-ea"/>
                          <a:cs typeface="+mn-cs"/>
                        </a:rPr>
                        <a:t>Inferir </a:t>
                      </a:r>
                      <a:r>
                        <a:rPr lang="pt-BR" sz="2250" b="0" kern="1200" dirty="0">
                          <a:solidFill>
                            <a:schemeClr val="tx1"/>
                          </a:solidFill>
                          <a:effectLst/>
                          <a:latin typeface="Arial Narrow" panose="020B0606020202030204" pitchFamily="34" charset="0"/>
                          <a:ea typeface="+mn-ea"/>
                          <a:cs typeface="+mn-cs"/>
                        </a:rPr>
                        <a:t>informações é a capacidade de deduzir sentidos implícitos em um texto ou contexto, indo além do que está escrito explicitamente. Envolve ler as pistas que o autor coloca no texto e o conhecimento prévio que o leitor já tem para concluir informações subentendidas (implícitas), sendo um processo de raciocínio lógico e interpretação, não de adivinhação.</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5669A28-816E-D1CD-55F5-4BAA663D3903}"/>
              </a:ext>
            </a:extLst>
          </p:cNvPr>
          <p:cNvSpPr txBox="1"/>
          <p:nvPr/>
        </p:nvSpPr>
        <p:spPr>
          <a:xfrm>
            <a:off x="345141" y="3184293"/>
            <a:ext cx="11501717" cy="3208571"/>
          </a:xfrm>
          <a:prstGeom prst="rect">
            <a:avLst/>
          </a:prstGeom>
          <a:noFill/>
        </p:spPr>
        <p:txBody>
          <a:bodyPr wrap="square">
            <a:spAutoFit/>
          </a:bodyPr>
          <a:lstStyle/>
          <a:p>
            <a:pPr algn="just"/>
            <a:r>
              <a:rPr lang="pt-BR" sz="225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Quando a autora diz que se sente “excluída”, podemos inferir/deduzir que</a:t>
            </a:r>
          </a:p>
          <a:p>
            <a:pPr algn="just"/>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ela se sente afastada das conversas e acontecimentos por não participar das redes sociais.</a:t>
            </a:r>
          </a:p>
          <a:p>
            <a:pPr algn="just"/>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ela não gosta de conversar com os amigos e prefere ficar sozinha.</a:t>
            </a:r>
          </a:p>
          <a:p>
            <a:pPr algn="just"/>
            <a:endPar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25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 </a:t>
            </a:r>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Quando a narradora diz que se sente “menos deslocada” e teme “se isolar dos amigos”, podemos inferir/deduzir que</a:t>
            </a:r>
          </a:p>
          <a:p>
            <a:pPr algn="just"/>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ela se sente excluída por não participar das redes sociais.</a:t>
            </a:r>
          </a:p>
          <a:p>
            <a:pPr algn="just"/>
            <a:r>
              <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ela deseja abandonar totalmente o contato com outras pessoas.</a:t>
            </a:r>
          </a:p>
          <a:p>
            <a:pPr algn="just"/>
            <a:endParaRPr lang="pt-BR" sz="22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11949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198571" y="694757"/>
            <a:ext cx="11501716" cy="1154162"/>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7.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Ao afirmar que “existir virou sinônimo de ‘quantos me curtem’”, a cronista sugere que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muitas pessoas valorizam a aprovação recebida nas redes sociais.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as redes sociais não têm importância na vida das pessoas.</a:t>
            </a:r>
          </a:p>
        </p:txBody>
      </p:sp>
      <p:graphicFrame>
        <p:nvGraphicFramePr>
          <p:cNvPr id="9" name="Tabela 8">
            <a:extLst>
              <a:ext uri="{FF2B5EF4-FFF2-40B4-BE49-F238E27FC236}">
                <a16:creationId xmlns:a16="http://schemas.microsoft.com/office/drawing/2014/main" id="{589B37F5-63DF-169D-A9C7-F086B483D207}"/>
              </a:ext>
            </a:extLst>
          </p:cNvPr>
          <p:cNvGraphicFramePr>
            <a:graphicFrameLocks noGrp="1"/>
          </p:cNvGraphicFramePr>
          <p:nvPr>
            <p:extLst>
              <p:ext uri="{D42A27DB-BD31-4B8C-83A1-F6EECF244321}">
                <p14:modId xmlns:p14="http://schemas.microsoft.com/office/powerpoint/2010/main" val="324642202"/>
              </p:ext>
            </p:extLst>
          </p:nvPr>
        </p:nvGraphicFramePr>
        <p:xfrm>
          <a:off x="254000" y="3469295"/>
          <a:ext cx="11684000" cy="1844040"/>
        </p:xfrm>
        <a:graphic>
          <a:graphicData uri="http://schemas.openxmlformats.org/drawingml/2006/table">
            <a:tbl>
              <a:tblPr firstRow="1" bandRow="1">
                <a:tableStyleId>{5C22544A-7EE6-4342-B048-85BDC9FD1C3A}</a:tableStyleId>
              </a:tblPr>
              <a:tblGrid>
                <a:gridCol w="11684000">
                  <a:extLst>
                    <a:ext uri="{9D8B030D-6E8A-4147-A177-3AD203B41FA5}">
                      <a16:colId xmlns:a16="http://schemas.microsoft.com/office/drawing/2014/main" val="3905307468"/>
                    </a:ext>
                  </a:extLst>
                </a:gridCol>
              </a:tblGrid>
              <a:tr h="370840">
                <a:tc>
                  <a:txBody>
                    <a:bodyPr/>
                    <a:lstStyle/>
                    <a:p>
                      <a:pPr algn="ctr"/>
                      <a:r>
                        <a:rPr lang="pt-BR" sz="2300" b="1" dirty="0">
                          <a:solidFill>
                            <a:schemeClr val="tx1"/>
                          </a:solidFill>
                          <a:latin typeface="Arial Narrow" panose="020B0606020202030204" pitchFamily="34" charset="0"/>
                        </a:rPr>
                        <a:t>FATO / OPINIÃO</a:t>
                      </a:r>
                    </a:p>
                    <a:p>
                      <a:r>
                        <a:rPr lang="pt-BR" sz="2300" b="1" dirty="0">
                          <a:solidFill>
                            <a:schemeClr val="tx1"/>
                          </a:solidFill>
                          <a:latin typeface="Arial Narrow" panose="020B0606020202030204" pitchFamily="34" charset="0"/>
                        </a:rPr>
                        <a:t>Fato </a:t>
                      </a:r>
                      <a:r>
                        <a:rPr lang="pt-BR" sz="2300" b="0" dirty="0">
                          <a:solidFill>
                            <a:schemeClr val="tx1"/>
                          </a:solidFill>
                          <a:latin typeface="Arial Narrow" panose="020B0606020202030204" pitchFamily="34" charset="0"/>
                        </a:rPr>
                        <a:t>– É algo que é real, verdadeiro, que pode ser comprovado, concreto. Exemplo:  O Brasil está localizado na América do Sul.</a:t>
                      </a:r>
                    </a:p>
                    <a:p>
                      <a:r>
                        <a:rPr lang="pt-BR" sz="2300" b="1" dirty="0">
                          <a:solidFill>
                            <a:schemeClr val="tx1"/>
                          </a:solidFill>
                          <a:latin typeface="Arial Narrow" panose="020B0606020202030204" pitchFamily="34" charset="0"/>
                        </a:rPr>
                        <a:t>Opinião </a:t>
                      </a:r>
                      <a:r>
                        <a:rPr lang="pt-BR" sz="2300" b="0" dirty="0">
                          <a:solidFill>
                            <a:schemeClr val="tx1"/>
                          </a:solidFill>
                          <a:latin typeface="Arial Narrow" panose="020B0606020202030204" pitchFamily="34" charset="0"/>
                        </a:rPr>
                        <a:t>– É um julgamento pessoal (posicionamento) sobre uma pessoa, um fato, um assunto. Exemplo: O Brasil é o país mais bonito do mundo.</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893938"/>
                  </a:ext>
                </a:extLst>
              </a:tr>
            </a:tbl>
          </a:graphicData>
        </a:graphic>
      </p:graphicFrame>
      <p:pic>
        <p:nvPicPr>
          <p:cNvPr id="11" name="Imagem 10">
            <a:extLst>
              <a:ext uri="{FF2B5EF4-FFF2-40B4-BE49-F238E27FC236}">
                <a16:creationId xmlns:a16="http://schemas.microsoft.com/office/drawing/2014/main" id="{CBF1FEC2-6E21-2F3F-D1B2-A361C97EB934}"/>
              </a:ext>
            </a:extLst>
          </p:cNvPr>
          <p:cNvPicPr>
            <a:picLocks noChangeAspect="1"/>
          </p:cNvPicPr>
          <p:nvPr/>
        </p:nvPicPr>
        <p:blipFill>
          <a:blip r:embed="rId3"/>
          <a:stretch>
            <a:fillRect/>
          </a:stretch>
        </p:blipFill>
        <p:spPr>
          <a:xfrm>
            <a:off x="198571" y="2315133"/>
            <a:ext cx="3031412" cy="1154162"/>
          </a:xfrm>
          <a:prstGeom prst="rect">
            <a:avLst/>
          </a:prstGeom>
        </p:spPr>
      </p:pic>
    </p:spTree>
    <p:extLst>
      <p:ext uri="{BB962C8B-B14F-4D97-AF65-F5344CB8AC3E}">
        <p14:creationId xmlns:p14="http://schemas.microsoft.com/office/powerpoint/2010/main" val="2851402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D275CD9-4E12-BBCC-51CD-610FFCE2B62B}"/>
              </a:ext>
            </a:extLst>
          </p:cNvPr>
          <p:cNvSpPr txBox="1"/>
          <p:nvPr/>
        </p:nvSpPr>
        <p:spPr>
          <a:xfrm>
            <a:off x="272415" y="788938"/>
            <a:ext cx="11647170" cy="4339650"/>
          </a:xfrm>
          <a:prstGeom prst="rect">
            <a:avLst/>
          </a:prstGeom>
          <a:noFill/>
        </p:spPr>
        <p:txBody>
          <a:bodyPr wrap="square">
            <a:spAutoFit/>
          </a:bodyPr>
          <a:lstStyle/>
          <a:p>
            <a:r>
              <a:rPr lang="pt-BR" sz="2300" b="1" dirty="0">
                <a:latin typeface="Arial Narrow" panose="020B0606020202030204" pitchFamily="34" charset="0"/>
              </a:rPr>
              <a:t>8. </a:t>
            </a:r>
            <a:r>
              <a:rPr lang="pt-BR" sz="2300" dirty="0">
                <a:latin typeface="Arial Narrow" panose="020B0606020202030204" pitchFamily="34" charset="0"/>
              </a:rPr>
              <a:t>Na crônica argumentativa, o cronista fala sobre um fato do dia a dia e, ao mesmo tempo, apresenta sua opinião, ou seja, o que ele pensa sobre o assunto. Identifique os trechos em que predominam uma opinião.</a:t>
            </a:r>
          </a:p>
          <a:p>
            <a:r>
              <a:rPr lang="pt-BR" sz="2300" dirty="0">
                <a:latin typeface="Arial Narrow" panose="020B0606020202030204" pitchFamily="34" charset="0"/>
              </a:rPr>
              <a:t>(    ) “Instagram, </a:t>
            </a:r>
            <a:r>
              <a:rPr lang="pt-BR" sz="2300" dirty="0" err="1">
                <a:latin typeface="Arial Narrow" panose="020B0606020202030204" pitchFamily="34" charset="0"/>
              </a:rPr>
              <a:t>twitter</a:t>
            </a:r>
            <a:r>
              <a:rPr lang="pt-BR" sz="2300" dirty="0">
                <a:latin typeface="Arial Narrow" panose="020B0606020202030204" pitchFamily="34" charset="0"/>
              </a:rPr>
              <a:t>, whatsapp, nada disso me seduz...”</a:t>
            </a:r>
          </a:p>
          <a:p>
            <a:r>
              <a:rPr lang="pt-BR" sz="2300" dirty="0">
                <a:latin typeface="Arial Narrow" panose="020B0606020202030204" pitchFamily="34" charset="0"/>
              </a:rPr>
              <a:t>(    ) “Ainda me custa compreender pessoas que deixam o iPhone sobre a mesa do restaurante...” </a:t>
            </a:r>
          </a:p>
          <a:p>
            <a:r>
              <a:rPr lang="pt-BR" sz="2300" dirty="0">
                <a:latin typeface="Arial Narrow" panose="020B0606020202030204" pitchFamily="34" charset="0"/>
              </a:rPr>
              <a:t>(    ) “Além de me sentir menos mumificada.”</a:t>
            </a:r>
          </a:p>
          <a:p>
            <a:endParaRPr lang="pt-BR" sz="2300" dirty="0">
              <a:latin typeface="Arial Narrow" panose="020B0606020202030204" pitchFamily="34" charset="0"/>
            </a:endParaRPr>
          </a:p>
          <a:p>
            <a:r>
              <a:rPr lang="pt-BR" sz="2300" b="1" dirty="0">
                <a:latin typeface="Arial Narrow" panose="020B0606020202030204" pitchFamily="34" charset="0"/>
              </a:rPr>
              <a:t>9. </a:t>
            </a:r>
            <a:r>
              <a:rPr lang="pt-BR" sz="2300" dirty="0">
                <a:latin typeface="Arial Narrow" panose="020B0606020202030204" pitchFamily="34" charset="0"/>
              </a:rPr>
              <a:t>Na crônica argumentativa, o cronista apresenta fatos, ou seja, algo que é real, verdadeiro e que pode ser comprovado. Identifique os trechos em que predominam um fato.</a:t>
            </a:r>
          </a:p>
          <a:p>
            <a:r>
              <a:rPr lang="pt-BR" sz="2300" dirty="0">
                <a:latin typeface="Arial Narrow" panose="020B0606020202030204" pitchFamily="34" charset="0"/>
              </a:rPr>
              <a:t>(    ) “A Ana me ligou no final da tarde de sexta.”</a:t>
            </a:r>
          </a:p>
          <a:p>
            <a:r>
              <a:rPr lang="pt-BR" sz="2300" dirty="0">
                <a:latin typeface="Arial Narrow" panose="020B0606020202030204" pitchFamily="34" charset="0"/>
              </a:rPr>
              <a:t>(    ) “Não estou nas redes sociais.”</a:t>
            </a:r>
          </a:p>
          <a:p>
            <a:r>
              <a:rPr lang="pt-BR" sz="2300" dirty="0">
                <a:latin typeface="Arial Narrow" panose="020B0606020202030204" pitchFamily="34" charset="0"/>
              </a:rPr>
              <a:t>(    ) “Como eu não estava no Facebook, não sabia da festa que a turma havia armado.”</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206089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FE167BE-F732-B66C-B262-F582E23F6501}"/>
              </a:ext>
            </a:extLst>
          </p:cNvPr>
          <p:cNvGraphicFramePr>
            <a:graphicFrameLocks noGrp="1"/>
          </p:cNvGraphicFramePr>
          <p:nvPr>
            <p:extLst>
              <p:ext uri="{D42A27DB-BD31-4B8C-83A1-F6EECF244321}">
                <p14:modId xmlns:p14="http://schemas.microsoft.com/office/powerpoint/2010/main" val="2420987662"/>
              </p:ext>
            </p:extLst>
          </p:nvPr>
        </p:nvGraphicFramePr>
        <p:xfrm>
          <a:off x="386080" y="1379763"/>
          <a:ext cx="11569700" cy="1493520"/>
        </p:xfrm>
        <a:graphic>
          <a:graphicData uri="http://schemas.openxmlformats.org/drawingml/2006/table">
            <a:tbl>
              <a:tblPr firstRow="1" bandRow="1">
                <a:tableStyleId>{5C22544A-7EE6-4342-B048-85BDC9FD1C3A}</a:tableStyleId>
              </a:tblPr>
              <a:tblGrid>
                <a:gridCol w="11569700">
                  <a:extLst>
                    <a:ext uri="{9D8B030D-6E8A-4147-A177-3AD203B41FA5}">
                      <a16:colId xmlns:a16="http://schemas.microsoft.com/office/drawing/2014/main" val="699000745"/>
                    </a:ext>
                  </a:extLst>
                </a:gridCol>
              </a:tblGrid>
              <a:tr h="370840">
                <a:tc>
                  <a:txBody>
                    <a:bodyPr/>
                    <a:lstStyle/>
                    <a:p>
                      <a:pPr algn="ctr"/>
                      <a:r>
                        <a:rPr lang="pt-BR" sz="2300" b="1" dirty="0">
                          <a:solidFill>
                            <a:schemeClr val="tx1"/>
                          </a:solidFill>
                          <a:latin typeface="Arial Narrow" panose="020B0606020202030204" pitchFamily="34" charset="0"/>
                        </a:rPr>
                        <a:t>Ponto de Vista no gênero Crônica Argumentativa</a:t>
                      </a:r>
                    </a:p>
                    <a:p>
                      <a:pPr algn="just"/>
                      <a:r>
                        <a:rPr lang="pt-BR" sz="2300" b="0" dirty="0">
                          <a:solidFill>
                            <a:schemeClr val="tx1"/>
                          </a:solidFill>
                          <a:latin typeface="Arial Narrow" panose="020B0606020202030204" pitchFamily="34" charset="0"/>
                        </a:rPr>
                        <a:t>Na </a:t>
                      </a:r>
                      <a:r>
                        <a:rPr lang="pt-BR" sz="2300" b="1" dirty="0">
                          <a:solidFill>
                            <a:schemeClr val="tx1"/>
                          </a:solidFill>
                          <a:latin typeface="Arial Narrow" panose="020B0606020202030204" pitchFamily="34" charset="0"/>
                        </a:rPr>
                        <a:t>crônica argumentativa</a:t>
                      </a:r>
                      <a:r>
                        <a:rPr lang="pt-BR" sz="2300" b="0" dirty="0">
                          <a:solidFill>
                            <a:schemeClr val="tx1"/>
                          </a:solidFill>
                          <a:latin typeface="Arial Narrow" panose="020B0606020202030204" pitchFamily="34" charset="0"/>
                        </a:rPr>
                        <a:t>, o ponto de vista/opinião é </a:t>
                      </a:r>
                      <a:r>
                        <a:rPr lang="pt-BR" sz="2300" b="1" dirty="0">
                          <a:solidFill>
                            <a:schemeClr val="tx1"/>
                          </a:solidFill>
                          <a:latin typeface="Arial Narrow" panose="020B0606020202030204" pitchFamily="34" charset="0"/>
                        </a:rPr>
                        <a:t>o julgamento crítico do autor (cronista) sobre um tema, uma situação do cotidiano</a:t>
                      </a:r>
                      <a:r>
                        <a:rPr lang="pt-BR" sz="2300" b="0" dirty="0">
                          <a:solidFill>
                            <a:schemeClr val="tx1"/>
                          </a:solidFill>
                          <a:latin typeface="Arial Narrow" panose="020B0606020202030204" pitchFamily="34" charset="0"/>
                        </a:rPr>
                        <a:t>, geralmente, apresentada de forma mais leve, reflexiva ou até com humor.</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66542485"/>
                  </a:ext>
                </a:extLst>
              </a:tr>
            </a:tbl>
          </a:graphicData>
        </a:graphic>
      </p:graphicFrame>
      <p:sp>
        <p:nvSpPr>
          <p:cNvPr id="4" name="CaixaDeTexto 3">
            <a:extLst>
              <a:ext uri="{FF2B5EF4-FFF2-40B4-BE49-F238E27FC236}">
                <a16:creationId xmlns:a16="http://schemas.microsoft.com/office/drawing/2014/main" id="{B18D657A-575D-EBE8-1F26-8D68013D5984}"/>
              </a:ext>
            </a:extLst>
          </p:cNvPr>
          <p:cNvSpPr txBox="1"/>
          <p:nvPr/>
        </p:nvSpPr>
        <p:spPr>
          <a:xfrm>
            <a:off x="311150" y="3410493"/>
            <a:ext cx="11569700" cy="2569934"/>
          </a:xfrm>
          <a:prstGeom prst="rect">
            <a:avLst/>
          </a:prstGeom>
          <a:noFill/>
        </p:spPr>
        <p:txBody>
          <a:bodyPr wrap="square">
            <a:spAutoFit/>
          </a:bodyPr>
          <a:lstStyle/>
          <a:p>
            <a:pPr algn="just"/>
            <a:r>
              <a:rPr lang="pt-BR" sz="2300" b="1" dirty="0">
                <a:latin typeface="Arial Narrow" panose="020B0606020202030204" pitchFamily="34" charset="0"/>
              </a:rPr>
              <a:t>10. </a:t>
            </a:r>
            <a:r>
              <a:rPr lang="pt-BR" sz="2300" dirty="0">
                <a:latin typeface="Arial Narrow" panose="020B0606020202030204" pitchFamily="34" charset="0"/>
              </a:rPr>
              <a:t>O ponto de vista em uma crônica argumentativa é o trecho em que o cronista deixa claro o que ele pensa sobre o tema/assunto abordado na crônica. Qual trecho define o ponto de vista defendido pela cronista em relação às redes sociais?</a:t>
            </a:r>
          </a:p>
          <a:p>
            <a:pPr algn="just"/>
            <a:r>
              <a:rPr lang="pt-BR" sz="2300" dirty="0">
                <a:latin typeface="Arial Narrow" panose="020B0606020202030204" pitchFamily="34" charset="0"/>
              </a:rPr>
              <a:t>(    ) “A Ana me ligou no final da tarde de sexta: ‘E aí, você vem?’”</a:t>
            </a:r>
          </a:p>
          <a:p>
            <a:pPr algn="just"/>
            <a:r>
              <a:rPr lang="pt-BR" sz="2300" dirty="0">
                <a:latin typeface="Arial Narrow" panose="020B0606020202030204" pitchFamily="34" charset="0"/>
              </a:rPr>
              <a:t>(    ) “Reconheço três vantagens: acompanhar o que meus amigos andam tramando [...], me atualizar com mais rapidez e oferecer aos meus leitores um perfil oficial.”</a:t>
            </a:r>
          </a:p>
          <a:p>
            <a:pPr algn="just"/>
            <a:r>
              <a:rPr lang="pt-BR" sz="2300" dirty="0">
                <a:latin typeface="Arial Narrow" panose="020B0606020202030204" pitchFamily="34" charset="0"/>
              </a:rPr>
              <a:t>(    ) “Óbvio que a tecnologia não é a vilã da história, e sim o uso obsessivo que se faz dela.”</a:t>
            </a:r>
          </a:p>
        </p:txBody>
      </p:sp>
      <p:pic>
        <p:nvPicPr>
          <p:cNvPr id="6" name="Imagem 5">
            <a:extLst>
              <a:ext uri="{FF2B5EF4-FFF2-40B4-BE49-F238E27FC236}">
                <a16:creationId xmlns:a16="http://schemas.microsoft.com/office/drawing/2014/main" id="{EB2D3F8E-E548-0CA9-6D34-756BA6E0A7BD}"/>
              </a:ext>
            </a:extLst>
          </p:cNvPr>
          <p:cNvPicPr>
            <a:picLocks noChangeAspect="1"/>
          </p:cNvPicPr>
          <p:nvPr/>
        </p:nvPicPr>
        <p:blipFill>
          <a:blip r:embed="rId2"/>
          <a:stretch>
            <a:fillRect/>
          </a:stretch>
        </p:blipFill>
        <p:spPr>
          <a:xfrm>
            <a:off x="386080" y="480060"/>
            <a:ext cx="3246323" cy="1235986"/>
          </a:xfrm>
          <a:prstGeom prst="rect">
            <a:avLst/>
          </a:prstGeom>
        </p:spPr>
      </p:pic>
    </p:spTree>
    <p:extLst>
      <p:ext uri="{BB962C8B-B14F-4D97-AF65-F5344CB8AC3E}">
        <p14:creationId xmlns:p14="http://schemas.microsoft.com/office/powerpoint/2010/main" val="939346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8A6DD3-7AA7-99D5-5084-8E49A93E5A25}"/>
              </a:ext>
            </a:extLst>
          </p:cNvPr>
          <p:cNvSpPr txBox="1"/>
          <p:nvPr/>
        </p:nvSpPr>
        <p:spPr>
          <a:xfrm>
            <a:off x="248602" y="674638"/>
            <a:ext cx="11718607" cy="5047536"/>
          </a:xfrm>
          <a:prstGeom prst="rect">
            <a:avLst/>
          </a:prstGeom>
          <a:noFill/>
        </p:spPr>
        <p:txBody>
          <a:bodyPr wrap="square">
            <a:spAutoFit/>
          </a:bodyPr>
          <a:lstStyle/>
          <a:p>
            <a:pPr algn="just"/>
            <a:r>
              <a:rPr lang="pt-BR" sz="2300" b="1" dirty="0">
                <a:latin typeface="Arial Narrow" panose="020B0606020202030204" pitchFamily="34" charset="0"/>
              </a:rPr>
              <a:t>11. </a:t>
            </a:r>
            <a:r>
              <a:rPr lang="pt-BR" sz="2300" dirty="0">
                <a:latin typeface="Arial Narrow" panose="020B0606020202030204" pitchFamily="34" charset="0"/>
              </a:rPr>
              <a:t>O texto I é uma crônica argumentativa, porque nela predomina a intenção do autor de</a:t>
            </a:r>
          </a:p>
          <a:p>
            <a:pPr algn="just"/>
            <a:r>
              <a:rPr lang="pt-BR" sz="2300" dirty="0">
                <a:latin typeface="Arial Narrow" panose="020B0606020202030204" pitchFamily="34" charset="0"/>
              </a:rPr>
              <a:t>(A) apresentar uma reflexão e defender um ponto de vista sobre o uso das redes sociais.</a:t>
            </a:r>
          </a:p>
          <a:p>
            <a:pPr algn="just"/>
            <a:r>
              <a:rPr lang="pt-BR" sz="2300" dirty="0">
                <a:latin typeface="Arial Narrow" panose="020B0606020202030204" pitchFamily="34" charset="0"/>
              </a:rPr>
              <a:t>(B) informar dados sobre o funcionamento da internet e das redes sociais.</a:t>
            </a:r>
          </a:p>
          <a:p>
            <a:pPr algn="just"/>
            <a:r>
              <a:rPr lang="pt-BR" sz="2300" dirty="0">
                <a:latin typeface="Arial Narrow" panose="020B0606020202030204" pitchFamily="34" charset="0"/>
              </a:rPr>
              <a:t>(C) ensinar o leitor a usar redes sociais de forma correta.</a:t>
            </a:r>
          </a:p>
          <a:p>
            <a:pPr algn="just"/>
            <a:r>
              <a:rPr lang="pt-BR" sz="2300" dirty="0">
                <a:latin typeface="Arial Narrow" panose="020B0606020202030204" pitchFamily="34" charset="0"/>
              </a:rPr>
              <a:t>(D) contar uma história divertida sobre festas e amigos.</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12. </a:t>
            </a:r>
            <a:r>
              <a:rPr lang="pt-BR" sz="2300" dirty="0">
                <a:latin typeface="Arial Narrow" panose="020B0606020202030204" pitchFamily="34" charset="0"/>
              </a:rPr>
              <a:t>Em uma crônica, o autor pode utilizar diferentes tipos de linguagem para se aproximar do leitor e tornar o texto mais expressivo. Observe a linguagem utilizada pela cronista ao longo do texto.</a:t>
            </a:r>
          </a:p>
          <a:p>
            <a:pPr algn="just"/>
            <a:r>
              <a:rPr lang="pt-BR" sz="2300" dirty="0">
                <a:latin typeface="Arial Narrow" panose="020B0606020202030204" pitchFamily="34" charset="0"/>
              </a:rPr>
              <a:t>a) Ao ler a crônica, você percebe que a autora escreve de maneira mais séria e formal ou mais parecida com uma conversa do dia a dia?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Copie um trecho do texto que comprove sua resposta.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A partir do trecho escolhido, explique por que a linguagem da crônica pode ser considerada informal.</a:t>
            </a:r>
          </a:p>
        </p:txBody>
      </p:sp>
    </p:spTree>
    <p:extLst>
      <p:ext uri="{BB962C8B-B14F-4D97-AF65-F5344CB8AC3E}">
        <p14:creationId xmlns:p14="http://schemas.microsoft.com/office/powerpoint/2010/main" val="4111469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D69673-22B5-AF61-9C17-71A331EDCB1F}"/>
              </a:ext>
            </a:extLst>
          </p:cNvPr>
          <p:cNvSpPr txBox="1"/>
          <p:nvPr/>
        </p:nvSpPr>
        <p:spPr>
          <a:xfrm>
            <a:off x="253841" y="1613952"/>
            <a:ext cx="11684317" cy="3277820"/>
          </a:xfrm>
          <a:prstGeom prst="rect">
            <a:avLst/>
          </a:prstGeom>
          <a:noFill/>
        </p:spPr>
        <p:txBody>
          <a:bodyPr wrap="square">
            <a:spAutoFit/>
          </a:bodyPr>
          <a:lstStyle/>
          <a:p>
            <a:r>
              <a:rPr lang="pt-BR" sz="2300" b="1" dirty="0">
                <a:latin typeface="Arial Narrow" panose="020B0606020202030204" pitchFamily="34" charset="0"/>
              </a:rPr>
              <a:t>13. </a:t>
            </a:r>
            <a:r>
              <a:rPr lang="pt-BR" sz="2300" dirty="0">
                <a:latin typeface="Arial Narrow" panose="020B0606020202030204" pitchFamily="34" charset="0"/>
              </a:rPr>
              <a:t>Identifique quais são as características da crônica argumentativa.</a:t>
            </a:r>
          </a:p>
          <a:p>
            <a:r>
              <a:rPr lang="pt-BR" sz="2300" dirty="0">
                <a:latin typeface="Arial Narrow" panose="020B0606020202030204" pitchFamily="34" charset="0"/>
              </a:rPr>
              <a:t>(   ) É um texto curto, publicado em jornais/blogs, que foca no cotidiano.</a:t>
            </a:r>
          </a:p>
          <a:p>
            <a:r>
              <a:rPr lang="pt-BR" sz="2300" dirty="0">
                <a:latin typeface="Arial Narrow" panose="020B0606020202030204" pitchFamily="34" charset="0"/>
              </a:rPr>
              <a:t>(   ) É um texto em que a opinião é o ponto central, e é expressa de forma subjetiva e criativa sobre um tema do cotidiano.</a:t>
            </a:r>
          </a:p>
          <a:p>
            <a:r>
              <a:rPr lang="pt-BR" sz="2300" dirty="0">
                <a:latin typeface="Arial Narrow" panose="020B0606020202030204" pitchFamily="34" charset="0"/>
              </a:rPr>
              <a:t>(   ) Costuma ser veiculada em jornais, revistas, blogs, facilitando a leitura rápida e o acesso ao público.</a:t>
            </a:r>
          </a:p>
          <a:p>
            <a:r>
              <a:rPr lang="pt-BR" sz="2300" dirty="0">
                <a:latin typeface="Arial Narrow" panose="020B0606020202030204" pitchFamily="34" charset="0"/>
              </a:rPr>
              <a:t>(   ) A linguagem é próxima ao leitor, misturando o jornalístico com o literário.</a:t>
            </a:r>
          </a:p>
          <a:p>
            <a:r>
              <a:rPr lang="pt-BR" sz="2300" dirty="0">
                <a:latin typeface="Arial Narrow" panose="020B0606020202030204" pitchFamily="34" charset="0"/>
              </a:rPr>
              <a:t>(   ) Usa recursos literários como ironia, humor, metáforas e sarcasmo para envolver o público.</a:t>
            </a:r>
          </a:p>
          <a:p>
            <a:r>
              <a:rPr lang="pt-BR" sz="2300" dirty="0">
                <a:latin typeface="Arial Narrow" panose="020B0606020202030204" pitchFamily="34" charset="0"/>
              </a:rPr>
              <a:t>(   ) Provoca o leitor, levando-o a pensar sobre o tema, não necessariamente a concordar, mas a ter uma nova perspectiva.</a:t>
            </a:r>
          </a:p>
        </p:txBody>
      </p:sp>
    </p:spTree>
    <p:extLst>
      <p:ext uri="{BB962C8B-B14F-4D97-AF65-F5344CB8AC3E}">
        <p14:creationId xmlns:p14="http://schemas.microsoft.com/office/powerpoint/2010/main" val="487111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5360E43-46AD-B6D7-2593-C9092668FE5F}"/>
              </a:ext>
            </a:extLst>
          </p:cNvPr>
          <p:cNvPicPr>
            <a:picLocks noChangeAspect="1"/>
          </p:cNvPicPr>
          <p:nvPr/>
        </p:nvPicPr>
        <p:blipFill>
          <a:blip r:embed="rId2"/>
          <a:stretch>
            <a:fillRect/>
          </a:stretch>
        </p:blipFill>
        <p:spPr>
          <a:xfrm>
            <a:off x="242962" y="667467"/>
            <a:ext cx="2676376" cy="1042506"/>
          </a:xfrm>
          <a:prstGeom prst="rect">
            <a:avLst/>
          </a:prstGeom>
        </p:spPr>
      </p:pic>
      <p:graphicFrame>
        <p:nvGraphicFramePr>
          <p:cNvPr id="4" name="Tabela 3">
            <a:extLst>
              <a:ext uri="{FF2B5EF4-FFF2-40B4-BE49-F238E27FC236}">
                <a16:creationId xmlns:a16="http://schemas.microsoft.com/office/drawing/2014/main" id="{B999134A-EA3C-BFED-D6EA-E625182B2033}"/>
              </a:ext>
            </a:extLst>
          </p:cNvPr>
          <p:cNvGraphicFramePr>
            <a:graphicFrameLocks noGrp="1"/>
          </p:cNvGraphicFramePr>
          <p:nvPr>
            <p:extLst>
              <p:ext uri="{D42A27DB-BD31-4B8C-83A1-F6EECF244321}">
                <p14:modId xmlns:p14="http://schemas.microsoft.com/office/powerpoint/2010/main" val="1720859279"/>
              </p:ext>
            </p:extLst>
          </p:nvPr>
        </p:nvGraphicFramePr>
        <p:xfrm>
          <a:off x="242962" y="1709973"/>
          <a:ext cx="11706076" cy="1844040"/>
        </p:xfrm>
        <a:graphic>
          <a:graphicData uri="http://schemas.openxmlformats.org/drawingml/2006/table">
            <a:tbl>
              <a:tblPr firstRow="1" bandRow="1">
                <a:tableStyleId>{5C22544A-7EE6-4342-B048-85BDC9FD1C3A}</a:tableStyleId>
              </a:tblPr>
              <a:tblGrid>
                <a:gridCol w="11706076">
                  <a:extLst>
                    <a:ext uri="{9D8B030D-6E8A-4147-A177-3AD203B41FA5}">
                      <a16:colId xmlns:a16="http://schemas.microsoft.com/office/drawing/2014/main" val="3172169825"/>
                    </a:ext>
                  </a:extLst>
                </a:gridCol>
              </a:tblGrid>
              <a:tr h="371557">
                <a:tc>
                  <a:txBody>
                    <a:bodyPr/>
                    <a:lstStyle/>
                    <a:p>
                      <a:pPr algn="just"/>
                      <a:r>
                        <a:rPr lang="pt-BR" sz="2300" b="0" dirty="0">
                          <a:solidFill>
                            <a:schemeClr val="tx1"/>
                          </a:solidFill>
                          <a:latin typeface="Arial Narrow" panose="020B0606020202030204" pitchFamily="34" charset="0"/>
                        </a:rPr>
                        <a:t>Os </a:t>
                      </a:r>
                      <a:r>
                        <a:rPr lang="pt-BR" sz="2300" b="1" dirty="0">
                          <a:solidFill>
                            <a:schemeClr val="tx1"/>
                          </a:solidFill>
                          <a:latin typeface="Arial Narrow" panose="020B0606020202030204" pitchFamily="34" charset="0"/>
                        </a:rPr>
                        <a:t>gêneros textuais </a:t>
                      </a:r>
                      <a:r>
                        <a:rPr lang="pt-BR" sz="2300" b="0" dirty="0">
                          <a:solidFill>
                            <a:schemeClr val="tx1"/>
                          </a:solidFill>
                          <a:latin typeface="Arial Narrow" panose="020B0606020202030204" pitchFamily="34" charset="0"/>
                        </a:rPr>
                        <a:t>são infinitos em nossa língua e surge um novo gênero textual a cada instante!  Muitos deles são bem parecidos. Por exemplo, a Tirinha, a Charge, as Histórias em Quadrinhos, o Cartum... Mas é importante lembrar que as “características” que “predominam”, isto é, aquelas que mais aparecem em cada “gênero textual”, são as responsáveis por definir os gêneros textuais. Então, por mais que a Tirinha seja muito parecida com a História em Quadrinho, existe diferença entre esses gêneros textuais. </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686634105"/>
                  </a:ext>
                </a:extLst>
              </a:tr>
            </a:tbl>
          </a:graphicData>
        </a:graphic>
      </p:graphicFrame>
      <p:sp>
        <p:nvSpPr>
          <p:cNvPr id="6" name="CaixaDeTexto 5">
            <a:extLst>
              <a:ext uri="{FF2B5EF4-FFF2-40B4-BE49-F238E27FC236}">
                <a16:creationId xmlns:a16="http://schemas.microsoft.com/office/drawing/2014/main" id="{F9D9B508-0428-92F4-9777-48E8660A3DB9}"/>
              </a:ext>
            </a:extLst>
          </p:cNvPr>
          <p:cNvSpPr txBox="1"/>
          <p:nvPr/>
        </p:nvSpPr>
        <p:spPr>
          <a:xfrm>
            <a:off x="242962" y="3716866"/>
            <a:ext cx="11706076" cy="2215991"/>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os textos pode ter relação uns com os outros (características que são “comuns” entre os dois). Ou seja, eles podem ser “comparados”, com diferentes finalidades/objetivos. Podemos comparar  textos e perceber que eles tratam do </a:t>
            </a:r>
            <a:r>
              <a:rPr lang="pt-BR" sz="2300" b="1" dirty="0" err="1">
                <a:latin typeface="Arial Narrow" panose="020B0606020202030204" pitchFamily="34" charset="0"/>
              </a:rPr>
              <a:t>do</a:t>
            </a:r>
            <a:r>
              <a:rPr lang="pt-BR" sz="2300" b="1" dirty="0">
                <a:latin typeface="Arial Narrow" panose="020B0606020202030204" pitchFamily="34" charset="0"/>
              </a:rPr>
              <a:t> mesmo tema (assunto). Podemos comparar textos e reconhecer dentro deles ideias convergentes (aquilo que caminha para um mesmo ponto) ou ainda, opiniões opostas, por exemplo. Vamos reler o texto I (EXCLUÍDA – crônica argumentativa) e o texto II (o texto que apresenta imagens e palavras) e fazer uma “comparação” entre eles. </a:t>
            </a:r>
          </a:p>
        </p:txBody>
      </p:sp>
    </p:spTree>
    <p:extLst>
      <p:ext uri="{BB962C8B-B14F-4D97-AF65-F5344CB8AC3E}">
        <p14:creationId xmlns:p14="http://schemas.microsoft.com/office/powerpoint/2010/main" val="1456361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C57BD4-5DAE-2E81-8B3D-E3C405004592}"/>
              </a:ext>
            </a:extLst>
          </p:cNvPr>
          <p:cNvSpPr txBox="1"/>
          <p:nvPr/>
        </p:nvSpPr>
        <p:spPr>
          <a:xfrm>
            <a:off x="260033" y="704195"/>
            <a:ext cx="6097904" cy="1154162"/>
          </a:xfrm>
          <a:prstGeom prst="rect">
            <a:avLst/>
          </a:prstGeom>
          <a:noFill/>
        </p:spPr>
        <p:txBody>
          <a:bodyPr wrap="square">
            <a:spAutoFit/>
          </a:bodyPr>
          <a:lstStyle/>
          <a:p>
            <a:r>
              <a:rPr lang="pt-BR" sz="2300" dirty="0">
                <a:latin typeface="Arial Narrow" panose="020B0606020202030204" pitchFamily="34" charset="0"/>
              </a:rPr>
              <a:t>Leia o texto.  </a:t>
            </a:r>
          </a:p>
          <a:p>
            <a:endParaRPr lang="pt-BR" sz="2300" dirty="0">
              <a:latin typeface="Arial Narrow" panose="020B0606020202030204" pitchFamily="34" charset="0"/>
            </a:endParaRPr>
          </a:p>
          <a:p>
            <a:r>
              <a:rPr lang="pt-BR" sz="2300" b="1" dirty="0">
                <a:latin typeface="Arial Narrow" panose="020B0606020202030204" pitchFamily="34" charset="0"/>
              </a:rPr>
              <a:t>Texto II</a:t>
            </a:r>
          </a:p>
        </p:txBody>
      </p:sp>
      <p:pic>
        <p:nvPicPr>
          <p:cNvPr id="5" name="Imagem 4">
            <a:extLst>
              <a:ext uri="{FF2B5EF4-FFF2-40B4-BE49-F238E27FC236}">
                <a16:creationId xmlns:a16="http://schemas.microsoft.com/office/drawing/2014/main" id="{BB4D597A-83D4-F601-562D-21089B0782A9}"/>
              </a:ext>
            </a:extLst>
          </p:cNvPr>
          <p:cNvPicPr>
            <a:picLocks noChangeAspect="1"/>
          </p:cNvPicPr>
          <p:nvPr/>
        </p:nvPicPr>
        <p:blipFill>
          <a:blip r:embed="rId2"/>
          <a:stretch>
            <a:fillRect/>
          </a:stretch>
        </p:blipFill>
        <p:spPr>
          <a:xfrm>
            <a:off x="2600451" y="1938367"/>
            <a:ext cx="6991097" cy="3970943"/>
          </a:xfrm>
          <a:prstGeom prst="rect">
            <a:avLst/>
          </a:prstGeom>
        </p:spPr>
      </p:pic>
      <p:sp>
        <p:nvSpPr>
          <p:cNvPr id="7" name="CaixaDeTexto 6">
            <a:extLst>
              <a:ext uri="{FF2B5EF4-FFF2-40B4-BE49-F238E27FC236}">
                <a16:creationId xmlns:a16="http://schemas.microsoft.com/office/drawing/2014/main" id="{14106A93-04C9-5D50-E82C-012C4C0C3182}"/>
              </a:ext>
            </a:extLst>
          </p:cNvPr>
          <p:cNvSpPr txBox="1"/>
          <p:nvPr/>
        </p:nvSpPr>
        <p:spPr>
          <a:xfrm>
            <a:off x="3140393" y="5989320"/>
            <a:ext cx="6097904" cy="492443"/>
          </a:xfrm>
          <a:prstGeom prst="rect">
            <a:avLst/>
          </a:prstGeom>
          <a:noFill/>
        </p:spPr>
        <p:txBody>
          <a:bodyPr wrap="square">
            <a:spAutoFit/>
          </a:bodyPr>
          <a:lstStyle/>
          <a:p>
            <a:pPr algn="r"/>
            <a:r>
              <a:rPr lang="pt-BR" sz="1300" dirty="0">
                <a:latin typeface="Arial Narrow" panose="020B0606020202030204" pitchFamily="34" charset="0"/>
              </a:rPr>
              <a:t>Disponível em://historia8d18.blogspot.com/2018/07/o-mau-uso-das-redes-sociais-maria.html. Acesso em: 28 maio 2026.</a:t>
            </a:r>
          </a:p>
        </p:txBody>
      </p:sp>
    </p:spTree>
    <p:extLst>
      <p:ext uri="{BB962C8B-B14F-4D97-AF65-F5344CB8AC3E}">
        <p14:creationId xmlns:p14="http://schemas.microsoft.com/office/powerpoint/2010/main" val="855407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214E76C-A8AA-F34F-F629-44C2FDC42B50}"/>
              </a:ext>
            </a:extLst>
          </p:cNvPr>
          <p:cNvSpPr txBox="1"/>
          <p:nvPr/>
        </p:nvSpPr>
        <p:spPr>
          <a:xfrm>
            <a:off x="202882" y="724376"/>
            <a:ext cx="11798617" cy="1862048"/>
          </a:xfrm>
          <a:prstGeom prst="rect">
            <a:avLst/>
          </a:prstGeom>
          <a:noFill/>
        </p:spPr>
        <p:txBody>
          <a:bodyPr wrap="square">
            <a:spAutoFit/>
          </a:bodyPr>
          <a:lstStyle/>
          <a:p>
            <a:r>
              <a:rPr lang="pt-BR" sz="2300" b="1" dirty="0">
                <a:latin typeface="Arial Narrow" panose="020B0606020202030204" pitchFamily="34" charset="0"/>
              </a:rPr>
              <a:t>14. </a:t>
            </a:r>
            <a:r>
              <a:rPr lang="pt-BR" sz="2300" dirty="0">
                <a:latin typeface="Arial Narrow" panose="020B0606020202030204" pitchFamily="34" charset="0"/>
              </a:rPr>
              <a:t>Comparando o texto I (crônica argumentativa -“Excluída”) e o texto II (texto com imagens e palavras), percebe-se que  </a:t>
            </a:r>
          </a:p>
          <a:p>
            <a:r>
              <a:rPr lang="pt-BR" sz="2300" dirty="0">
                <a:latin typeface="Arial Narrow" panose="020B0606020202030204" pitchFamily="34" charset="0"/>
              </a:rPr>
              <a:t>(    ) o tema do texto I é contrário ao tema do texto II.</a:t>
            </a:r>
          </a:p>
          <a:p>
            <a:r>
              <a:rPr lang="pt-BR" sz="2300" dirty="0">
                <a:latin typeface="Arial Narrow" panose="020B0606020202030204" pitchFamily="34" charset="0"/>
              </a:rPr>
              <a:t>(    ) o tema do texto I complementa o tema do texto II. </a:t>
            </a:r>
          </a:p>
          <a:p>
            <a:r>
              <a:rPr lang="pt-BR" sz="2300" dirty="0">
                <a:latin typeface="Arial Narrow" panose="020B0606020202030204" pitchFamily="34" charset="0"/>
              </a:rPr>
              <a:t>(    ) o assunto do texto I é totalmente diferente do texto II.</a:t>
            </a:r>
          </a:p>
        </p:txBody>
      </p:sp>
    </p:spTree>
    <p:extLst>
      <p:ext uri="{BB962C8B-B14F-4D97-AF65-F5344CB8AC3E}">
        <p14:creationId xmlns:p14="http://schemas.microsoft.com/office/powerpoint/2010/main" val="3641684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1495060402"/>
              </p:ext>
            </p:extLst>
          </p:nvPr>
        </p:nvGraphicFramePr>
        <p:xfrm>
          <a:off x="351871" y="2395116"/>
          <a:ext cx="11488260" cy="3743890"/>
        </p:xfrm>
        <a:graphic>
          <a:graphicData uri="http://schemas.openxmlformats.org/drawingml/2006/table">
            <a:tbl>
              <a:tblPr firstRow="1" bandRow="1">
                <a:tableStyleId>{5C22544A-7EE6-4342-B048-85BDC9FD1C3A}</a:tableStyleId>
              </a:tblPr>
              <a:tblGrid>
                <a:gridCol w="11488260">
                  <a:extLst>
                    <a:ext uri="{9D8B030D-6E8A-4147-A177-3AD203B41FA5}">
                      <a16:colId xmlns:a16="http://schemas.microsoft.com/office/drawing/2014/main" val="966823941"/>
                    </a:ext>
                  </a:extLst>
                </a:gridCol>
              </a:tblGrid>
              <a:tr h="374389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29" y="3215129"/>
            <a:ext cx="7414771" cy="2923877"/>
          </a:xfrm>
          <a:prstGeom prst="rect">
            <a:avLst/>
          </a:prstGeom>
          <a:noFill/>
        </p:spPr>
        <p:txBody>
          <a:bodyPr wrap="square">
            <a:spAutoFit/>
          </a:bodyPr>
          <a:lstStyle/>
          <a:p>
            <a:pPr algn="just"/>
            <a:r>
              <a:rPr lang="pt-BR" sz="2300" dirty="0">
                <a:latin typeface="Arial Narrow" panose="020B0606020202030204" pitchFamily="34" charset="0"/>
              </a:rPr>
              <a:t>- Você entendeu o que é uma crônica argumentativa?</a:t>
            </a:r>
          </a:p>
          <a:p>
            <a:pPr algn="just"/>
            <a:r>
              <a:rPr lang="pt-BR" sz="2300" dirty="0">
                <a:latin typeface="Arial Narrow" panose="020B0606020202030204" pitchFamily="34" charset="0"/>
              </a:rPr>
              <a:t>- Se você tivesse que escrever uma crônica argumentativa, quais temas/assuntos poderiam ser abordados nesse gênero textual?</a:t>
            </a:r>
          </a:p>
          <a:p>
            <a:pPr algn="just"/>
            <a:r>
              <a:rPr lang="pt-BR" sz="2300" dirty="0">
                <a:latin typeface="Arial Narrow" panose="020B0606020202030204" pitchFamily="34" charset="0"/>
              </a:rPr>
              <a:t>- Você entendeu que o cronista defende uma ideia, um ponto de vista?</a:t>
            </a:r>
          </a:p>
          <a:p>
            <a:pPr algn="just"/>
            <a:r>
              <a:rPr lang="pt-BR" sz="2300" dirty="0">
                <a:latin typeface="Arial Narrow" panose="020B0606020202030204" pitchFamily="34" charset="0"/>
              </a:rPr>
              <a:t>- O que você utiliza para defender uma ideia, um ponto de vista? Exemplos, cita nomes de pessoas, apresenta dados?</a:t>
            </a:r>
          </a:p>
          <a:p>
            <a:pPr algn="just"/>
            <a:r>
              <a:rPr lang="pt-BR" sz="2300" dirty="0">
                <a:latin typeface="Arial Narrow" panose="020B0606020202030204" pitchFamily="34" charset="0"/>
              </a:rPr>
              <a:t>- Você sabe o que é um argumento? E um argumento reflexivo? </a:t>
            </a:r>
          </a:p>
        </p:txBody>
      </p:sp>
      <p:sp>
        <p:nvSpPr>
          <p:cNvPr id="10" name="CaixaDeTexto 9">
            <a:extLst>
              <a:ext uri="{FF2B5EF4-FFF2-40B4-BE49-F238E27FC236}">
                <a16:creationId xmlns:a16="http://schemas.microsoft.com/office/drawing/2014/main" id="{FDD49EA5-42FB-F4DC-23B5-F1FAA0152342}"/>
              </a:ext>
            </a:extLst>
          </p:cNvPr>
          <p:cNvSpPr txBox="1"/>
          <p:nvPr/>
        </p:nvSpPr>
        <p:spPr>
          <a:xfrm>
            <a:off x="9022446" y="4834054"/>
            <a:ext cx="2817683" cy="323165"/>
          </a:xfrm>
          <a:prstGeom prst="rect">
            <a:avLst/>
          </a:prstGeom>
          <a:noFill/>
        </p:spPr>
        <p:txBody>
          <a:bodyPr wrap="square">
            <a:spAutoFit/>
          </a:bodyPr>
          <a:lstStyle/>
          <a:p>
            <a:pPr algn="r"/>
            <a:r>
              <a:rPr lang="pt-BR" sz="1500" dirty="0">
                <a:effectLst/>
                <a:latin typeface="Arial Narrow" panose="020B0606020202030204" pitchFamily="34" charset="0"/>
                <a:ea typeface="Aptos" panose="020B0004020202020204" pitchFamily="34" charset="0"/>
                <a:cs typeface="Times New Roman" panose="02020603050405020304" pitchFamily="18" charset="0"/>
              </a:rPr>
              <a:t>Imagem criada pela IA.</a:t>
            </a:r>
            <a:endParaRPr lang="pt-BR" sz="1500" dirty="0"/>
          </a:p>
        </p:txBody>
      </p:sp>
      <p:pic>
        <p:nvPicPr>
          <p:cNvPr id="8" name="Imagem 7">
            <a:extLst>
              <a:ext uri="{FF2B5EF4-FFF2-40B4-BE49-F238E27FC236}">
                <a16:creationId xmlns:a16="http://schemas.microsoft.com/office/drawing/2014/main" id="{2FE981B4-F621-4120-3161-D493F96E7F91}"/>
              </a:ext>
            </a:extLst>
          </p:cNvPr>
          <p:cNvPicPr>
            <a:picLocks noChangeAspect="1"/>
          </p:cNvPicPr>
          <p:nvPr/>
        </p:nvPicPr>
        <p:blipFill>
          <a:blip r:embed="rId5"/>
          <a:stretch>
            <a:fillRect/>
          </a:stretch>
        </p:blipFill>
        <p:spPr>
          <a:xfrm>
            <a:off x="8003444" y="2635874"/>
            <a:ext cx="3771628" cy="2119005"/>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190240463"/>
              </p:ext>
            </p:extLst>
          </p:nvPr>
        </p:nvGraphicFramePr>
        <p:xfrm>
          <a:off x="358591" y="1665779"/>
          <a:ext cx="11501717" cy="4892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Características da argumentação na crônica</a:t>
                      </a:r>
                    </a:p>
                    <a:p>
                      <a:pPr algn="just"/>
                      <a:r>
                        <a:rPr lang="pt-BR" sz="2300" b="1" kern="1200" dirty="0">
                          <a:solidFill>
                            <a:schemeClr val="tx1"/>
                          </a:solidFill>
                          <a:effectLst/>
                          <a:latin typeface="Arial Narrow" panose="020B0606020202030204" pitchFamily="34" charset="0"/>
                          <a:ea typeface="+mn-ea"/>
                          <a:cs typeface="+mn-cs"/>
                        </a:rPr>
                        <a:t>Defesa de uma(um) ideia/opinião/ponto de vista: </a:t>
                      </a:r>
                      <a:r>
                        <a:rPr lang="pt-BR" sz="2300" b="0" kern="1200" dirty="0">
                          <a:solidFill>
                            <a:schemeClr val="tx1"/>
                          </a:solidFill>
                          <a:effectLst/>
                          <a:latin typeface="Arial Narrow" panose="020B0606020202030204" pitchFamily="34" charset="0"/>
                          <a:ea typeface="+mn-ea"/>
                          <a:cs typeface="+mn-cs"/>
                        </a:rPr>
                        <a:t>O autor (cronista) apresenta o que pensa sobre um assunto e defende essa ideia/tema/assunto.</a:t>
                      </a:r>
                    </a:p>
                    <a:p>
                      <a:pPr algn="just"/>
                      <a:r>
                        <a:rPr lang="pt-BR" sz="2300" b="1" kern="1200" dirty="0">
                          <a:solidFill>
                            <a:schemeClr val="tx1"/>
                          </a:solidFill>
                          <a:effectLst/>
                          <a:latin typeface="Arial Narrow" panose="020B0606020202030204" pitchFamily="34" charset="0"/>
                          <a:ea typeface="+mn-ea"/>
                          <a:cs typeface="+mn-cs"/>
                        </a:rPr>
                        <a:t>Justificativas e raciocínio: </a:t>
                      </a:r>
                      <a:r>
                        <a:rPr lang="pt-BR" sz="2300" b="0" kern="1200" dirty="0">
                          <a:solidFill>
                            <a:schemeClr val="tx1"/>
                          </a:solidFill>
                          <a:effectLst/>
                          <a:latin typeface="Arial Narrow" panose="020B0606020202030204" pitchFamily="34" charset="0"/>
                          <a:ea typeface="+mn-ea"/>
                          <a:cs typeface="+mn-cs"/>
                        </a:rPr>
                        <a:t>Para explicar sua opinião, o autor usa motivos, explicações e argumentos.</a:t>
                      </a:r>
                    </a:p>
                    <a:p>
                      <a:pPr algn="just"/>
                      <a:r>
                        <a:rPr lang="pt-BR" sz="2300" b="1" kern="1200" dirty="0">
                          <a:solidFill>
                            <a:schemeClr val="tx1"/>
                          </a:solidFill>
                          <a:effectLst/>
                          <a:latin typeface="Arial Narrow" panose="020B0606020202030204" pitchFamily="34" charset="0"/>
                          <a:ea typeface="+mn-ea"/>
                          <a:cs typeface="+mn-cs"/>
                        </a:rPr>
                        <a:t>Objetivo de reflexão: </a:t>
                      </a:r>
                      <a:r>
                        <a:rPr lang="pt-BR" sz="2300" b="0" kern="1200" dirty="0">
                          <a:solidFill>
                            <a:schemeClr val="tx1"/>
                          </a:solidFill>
                          <a:effectLst/>
                          <a:latin typeface="Arial Narrow" panose="020B0606020202030204" pitchFamily="34" charset="0"/>
                          <a:ea typeface="+mn-ea"/>
                          <a:cs typeface="+mn-cs"/>
                        </a:rPr>
                        <a:t>A crônica leva o leitor a refletir, ou seja, pensar sobre o tema/assunto.</a:t>
                      </a:r>
                    </a:p>
                    <a:p>
                      <a:pPr algn="ctr"/>
                      <a:r>
                        <a:rPr lang="pt-BR" sz="2300" b="1" kern="1200" dirty="0">
                          <a:solidFill>
                            <a:schemeClr val="tx1"/>
                          </a:solidFill>
                          <a:effectLst/>
                          <a:latin typeface="Arial Narrow" panose="020B0606020202030204" pitchFamily="34" charset="0"/>
                          <a:ea typeface="+mn-ea"/>
                          <a:cs typeface="+mn-cs"/>
                        </a:rPr>
                        <a:t>Recursos utilizados</a:t>
                      </a:r>
                    </a:p>
                    <a:p>
                      <a:pPr algn="just"/>
                      <a:r>
                        <a:rPr lang="pt-BR" sz="2300" b="1" kern="1200" dirty="0">
                          <a:solidFill>
                            <a:schemeClr val="tx1"/>
                          </a:solidFill>
                          <a:effectLst/>
                          <a:latin typeface="Arial Narrow" panose="020B0606020202030204" pitchFamily="34" charset="0"/>
                          <a:ea typeface="+mn-ea"/>
                          <a:cs typeface="+mn-cs"/>
                        </a:rPr>
                        <a:t>Linguagem: </a:t>
                      </a:r>
                      <a:r>
                        <a:rPr lang="pt-BR" sz="2300" b="0" kern="1200" dirty="0">
                          <a:solidFill>
                            <a:schemeClr val="tx1"/>
                          </a:solidFill>
                          <a:effectLst/>
                          <a:latin typeface="Arial Narrow" panose="020B0606020202030204" pitchFamily="34" charset="0"/>
                          <a:ea typeface="+mn-ea"/>
                          <a:cs typeface="+mn-cs"/>
                        </a:rPr>
                        <a:t>Pode ser coloquial, informal ou até mesmo poética para criar proximidade com o leitor. Uso da primeira pessoa para tornar o texto mais subjetivo.</a:t>
                      </a:r>
                    </a:p>
                    <a:p>
                      <a:pPr algn="just"/>
                      <a:r>
                        <a:rPr lang="pt-BR" sz="2300" b="1" kern="1200" dirty="0">
                          <a:solidFill>
                            <a:schemeClr val="tx1"/>
                          </a:solidFill>
                          <a:effectLst/>
                          <a:latin typeface="Arial Narrow" panose="020B0606020202030204" pitchFamily="34" charset="0"/>
                          <a:ea typeface="+mn-ea"/>
                          <a:cs typeface="+mn-cs"/>
                        </a:rPr>
                        <a:t>Estilo: </a:t>
                      </a:r>
                      <a:r>
                        <a:rPr lang="pt-BR" sz="2300" b="0" kern="1200" dirty="0">
                          <a:solidFill>
                            <a:schemeClr val="tx1"/>
                          </a:solidFill>
                          <a:effectLst/>
                          <a:latin typeface="Arial Narrow" panose="020B0606020202030204" pitchFamily="34" charset="0"/>
                          <a:ea typeface="+mn-ea"/>
                          <a:cs typeface="+mn-cs"/>
                        </a:rPr>
                        <a:t>Humor, ironia e sarcasmo são comuns. Mistura de elementos narrativos e argumentativos.</a:t>
                      </a:r>
                    </a:p>
                    <a:p>
                      <a:pPr algn="ctr"/>
                      <a:r>
                        <a:rPr lang="pt-BR" sz="2300" b="1" kern="1200" dirty="0">
                          <a:solidFill>
                            <a:schemeClr val="tx1"/>
                          </a:solidFill>
                          <a:effectLst/>
                          <a:latin typeface="Arial Narrow" panose="020B0606020202030204" pitchFamily="34" charset="0"/>
                          <a:ea typeface="+mn-ea"/>
                          <a:cs typeface="+mn-cs"/>
                        </a:rPr>
                        <a:t>Estrutura e contexto</a:t>
                      </a:r>
                    </a:p>
                    <a:p>
                      <a:pPr algn="just"/>
                      <a:r>
                        <a:rPr lang="pt-BR" sz="2300" b="1" kern="1200" dirty="0">
                          <a:solidFill>
                            <a:schemeClr val="tx1"/>
                          </a:solidFill>
                          <a:effectLst/>
                          <a:latin typeface="Arial Narrow" panose="020B0606020202030204" pitchFamily="34" charset="0"/>
                          <a:ea typeface="+mn-ea"/>
                          <a:cs typeface="+mn-cs"/>
                        </a:rPr>
                        <a:t>Temas: </a:t>
                      </a:r>
                      <a:r>
                        <a:rPr lang="pt-BR" sz="2300" b="0" kern="1200" dirty="0">
                          <a:solidFill>
                            <a:schemeClr val="tx1"/>
                          </a:solidFill>
                          <a:effectLst/>
                          <a:latin typeface="Arial Narrow" panose="020B0606020202030204" pitchFamily="34" charset="0"/>
                          <a:ea typeface="+mn-ea"/>
                          <a:cs typeface="+mn-cs"/>
                        </a:rPr>
                        <a:t>Fala sobre assuntos do dia a dia e acontecimentos atuais.</a:t>
                      </a:r>
                    </a:p>
                    <a:p>
                      <a:pPr algn="just"/>
                      <a:r>
                        <a:rPr lang="pt-BR" sz="2300" b="1" kern="1200" dirty="0">
                          <a:solidFill>
                            <a:schemeClr val="tx1"/>
                          </a:solidFill>
                          <a:effectLst/>
                          <a:latin typeface="Arial Narrow" panose="020B0606020202030204" pitchFamily="34" charset="0"/>
                          <a:ea typeface="+mn-ea"/>
                          <a:cs typeface="+mn-cs"/>
                        </a:rPr>
                        <a:t>Estrutura: </a:t>
                      </a:r>
                      <a:r>
                        <a:rPr lang="pt-BR" sz="2300" b="0" kern="1200" dirty="0">
                          <a:solidFill>
                            <a:schemeClr val="tx1"/>
                          </a:solidFill>
                          <a:effectLst/>
                          <a:latin typeface="Arial Narrow" panose="020B0606020202030204" pitchFamily="34" charset="0"/>
                          <a:ea typeface="+mn-ea"/>
                          <a:cs typeface="+mn-cs"/>
                        </a:rPr>
                        <a:t>Apresenta uma introdução, desenvolvimento e conclusão.</a:t>
                      </a:r>
                    </a:p>
                    <a:p>
                      <a:pPr algn="r"/>
                      <a:r>
                        <a:rPr lang="pt-BR" sz="1300" b="0" kern="1200" dirty="0">
                          <a:solidFill>
                            <a:schemeClr val="tx1"/>
                          </a:solidFill>
                          <a:effectLst/>
                          <a:latin typeface="Arial Narrow" panose="020B0606020202030204" pitchFamily="34" charset="0"/>
                          <a:ea typeface="+mn-ea"/>
                          <a:cs typeface="+mn-cs"/>
                        </a:rPr>
                        <a:t>Disponível em: https://brasilescola.uol.com.br/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/a-cronica-argumentativa.htm#:~:</a:t>
                      </a:r>
                      <a:r>
                        <a:rPr lang="pt-BR" sz="1300" b="0" kern="1200" dirty="0" err="1">
                          <a:solidFill>
                            <a:schemeClr val="tx1"/>
                          </a:solidFill>
                          <a:effectLst/>
                          <a:latin typeface="Arial Narrow" panose="020B0606020202030204" pitchFamily="34" charset="0"/>
                          <a:ea typeface="+mn-ea"/>
                          <a:cs typeface="+mn-cs"/>
                        </a:rPr>
                        <a:t>text</a:t>
                      </a:r>
                      <a:r>
                        <a:rPr lang="pt-BR" sz="1300" b="0" kern="1200" dirty="0">
                          <a:solidFill>
                            <a:schemeClr val="tx1"/>
                          </a:solidFill>
                          <a:effectLst/>
                          <a:latin typeface="Arial Narrow" panose="020B0606020202030204" pitchFamily="34" charset="0"/>
                          <a:ea typeface="+mn-ea"/>
                          <a:cs typeface="+mn-cs"/>
                        </a:rPr>
                        <a:t>=Cr%C3%B4nica%20argumentativa%20%C3%A9%20um%20texto,narrativos%20em%20uma%20%C3%BAnica%20produ%C3%A7%C3%A3o. Acesso em: 28 abr. 2026. Adaptado.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1" y="753035"/>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31694" y="2074334"/>
            <a:ext cx="11528611" cy="2709331"/>
          </a:xfrm>
          <a:prstGeom prst="rect">
            <a:avLst/>
          </a:prstGeom>
          <a:noFill/>
        </p:spPr>
        <p:txBody>
          <a:bodyPr wrap="square">
            <a:spAutoFit/>
          </a:bodyPr>
          <a:lstStyle/>
          <a:p>
            <a:pPr algn="just">
              <a:lnSpc>
                <a:spcPct val="120000"/>
              </a:lnSpc>
              <a:tabLst>
                <a:tab pos="180340" algn="l"/>
              </a:tabLst>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2.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Releia a crônica argumentativa “Excluída” e, com a ajuda do(a) professor(a), responda oralmente:</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Qual é o tema central da crônica?</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A autora apresenta apenas fatos ou também expressa opiniões e sentimentos? Explique.</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c) Que recursos a cronista usa para defender seu ponto de vista? (Exemplo: comparação, humor, ironia, exemplos do cotidiano, etc.)</a:t>
            </a:r>
          </a:p>
          <a:p>
            <a:pPr algn="just">
              <a:lnSpc>
                <a:spcPct val="120000"/>
              </a:lnSpc>
              <a:tabLst>
                <a:tab pos="180340" algn="l"/>
              </a:tabLst>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 Qual é a intenção da autora ao falar sobre redes sociais e o comportamento das pessoas?</a:t>
            </a:r>
          </a:p>
        </p:txBody>
      </p:sp>
    </p:spTree>
    <p:extLst>
      <p:ext uri="{BB962C8B-B14F-4D97-AF65-F5344CB8AC3E}">
        <p14:creationId xmlns:p14="http://schemas.microsoft.com/office/powerpoint/2010/main" val="3233039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3A43D31D-68EF-46A9-E18C-27054E3369AF}"/>
              </a:ext>
            </a:extLst>
          </p:cNvPr>
          <p:cNvPicPr>
            <a:picLocks noChangeAspect="1"/>
          </p:cNvPicPr>
          <p:nvPr/>
        </p:nvPicPr>
        <p:blipFill>
          <a:blip r:embed="rId3"/>
          <a:stretch>
            <a:fillRect/>
          </a:stretch>
        </p:blipFill>
        <p:spPr>
          <a:xfrm>
            <a:off x="132400" y="674371"/>
            <a:ext cx="2800601" cy="1069110"/>
          </a:xfrm>
          <a:prstGeom prst="rect">
            <a:avLst/>
          </a:prstGeom>
        </p:spPr>
      </p:pic>
      <p:graphicFrame>
        <p:nvGraphicFramePr>
          <p:cNvPr id="5" name="Tabela 4">
            <a:extLst>
              <a:ext uri="{FF2B5EF4-FFF2-40B4-BE49-F238E27FC236}">
                <a16:creationId xmlns:a16="http://schemas.microsoft.com/office/drawing/2014/main" id="{C2F197EE-2D21-18C4-39DE-86F83283872A}"/>
              </a:ext>
            </a:extLst>
          </p:cNvPr>
          <p:cNvGraphicFramePr>
            <a:graphicFrameLocks noGrp="1"/>
          </p:cNvGraphicFramePr>
          <p:nvPr>
            <p:extLst>
              <p:ext uri="{D42A27DB-BD31-4B8C-83A1-F6EECF244321}">
                <p14:modId xmlns:p14="http://schemas.microsoft.com/office/powerpoint/2010/main" val="1839071338"/>
              </p:ext>
            </p:extLst>
          </p:nvPr>
        </p:nvGraphicFramePr>
        <p:xfrm>
          <a:off x="237490" y="1743481"/>
          <a:ext cx="11822110" cy="1143000"/>
        </p:xfrm>
        <a:graphic>
          <a:graphicData uri="http://schemas.openxmlformats.org/drawingml/2006/table">
            <a:tbl>
              <a:tblPr firstRow="1" bandRow="1">
                <a:tableStyleId>{5C22544A-7EE6-4342-B048-85BDC9FD1C3A}</a:tableStyleId>
              </a:tblPr>
              <a:tblGrid>
                <a:gridCol w="11822110">
                  <a:extLst>
                    <a:ext uri="{9D8B030D-6E8A-4147-A177-3AD203B41FA5}">
                      <a16:colId xmlns:a16="http://schemas.microsoft.com/office/drawing/2014/main" val="1679149107"/>
                    </a:ext>
                  </a:extLst>
                </a:gridCol>
              </a:tblGrid>
              <a:tr h="370840">
                <a:tc>
                  <a:txBody>
                    <a:bodyPr/>
                    <a:lstStyle/>
                    <a:p>
                      <a:pPr algn="ctr"/>
                      <a:r>
                        <a:rPr lang="pt-BR" sz="2300" b="1" dirty="0">
                          <a:solidFill>
                            <a:schemeClr val="tx1"/>
                          </a:solidFill>
                          <a:latin typeface="Arial Narrow" panose="020B0606020202030204" pitchFamily="34" charset="0"/>
                        </a:rPr>
                        <a:t>A Vivência Pessoal na Crônica</a:t>
                      </a:r>
                    </a:p>
                    <a:p>
                      <a:pPr algn="just"/>
                      <a:r>
                        <a:rPr lang="pt-BR" sz="2300" b="0" dirty="0">
                          <a:solidFill>
                            <a:schemeClr val="tx1"/>
                          </a:solidFill>
                          <a:latin typeface="Arial Narrow" panose="020B0606020202030204" pitchFamily="34" charset="0"/>
                        </a:rPr>
                        <a:t>O argumento de vivência pessoal ocorre quando o autor relata fatos da sua própria vida para justificar e provar sua opinião. Em vez de usar dados frios, o cronista divide uma experiência real com o leitor.</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603145960"/>
                  </a:ext>
                </a:extLst>
              </a:tr>
            </a:tbl>
          </a:graphicData>
        </a:graphic>
      </p:graphicFrame>
      <p:sp>
        <p:nvSpPr>
          <p:cNvPr id="7" name="CaixaDeTexto 6">
            <a:extLst>
              <a:ext uri="{FF2B5EF4-FFF2-40B4-BE49-F238E27FC236}">
                <a16:creationId xmlns:a16="http://schemas.microsoft.com/office/drawing/2014/main" id="{34E7E205-0824-4DF4-E2B0-73BC3E31ED59}"/>
              </a:ext>
            </a:extLst>
          </p:cNvPr>
          <p:cNvSpPr txBox="1"/>
          <p:nvPr/>
        </p:nvSpPr>
        <p:spPr>
          <a:xfrm>
            <a:off x="237490" y="3820567"/>
            <a:ext cx="11822110" cy="1154162"/>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o argumento na crônica reflexiva argumentativa é a defesa de um ponto de vista (da cronista) com base em impressões subjetivas, experiências cotidianas e sentimentos, buscando mais provocar a reflexão do leitor do que propriamente esgotar um debate ou impor uma verdade absoluta.</a:t>
            </a:r>
          </a:p>
        </p:txBody>
      </p:sp>
    </p:spTree>
    <p:extLst>
      <p:ext uri="{BB962C8B-B14F-4D97-AF65-F5344CB8AC3E}">
        <p14:creationId xmlns:p14="http://schemas.microsoft.com/office/powerpoint/2010/main" val="3707794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DDDF87A-114F-3283-0010-16B31F5BAC95}"/>
              </a:ext>
            </a:extLst>
          </p:cNvPr>
          <p:cNvSpPr txBox="1"/>
          <p:nvPr/>
        </p:nvSpPr>
        <p:spPr>
          <a:xfrm>
            <a:off x="340659" y="915687"/>
            <a:ext cx="11483788" cy="595547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3.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fragmento retirado da crônica argumentativa “Excluída”. E depois, responda.</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“Instagram,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twitter</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whatsapp, nada disso me seduz, não conseguiria tempo para esse contato eletrizante. Ainda me custa compreender pessoas que deixam o iPhone sobre a mesa do restaurante, que precisam fotografar cada minuto vivido...” [....]</a:t>
            </a: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                                    MEDEIROS, Martha. Excluída. Jornal de Santa Catarina,19 out. 2013.</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é a opinião da narradora sobre o uso das redes sociais?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b) Que argumento ela usa para justificar sua opinião?</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c) A opinião da autora é que</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    ) as redes sociais são totalmente inúteis.</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    ) o uso das redes sociais pode ser excessivo e exagerado.</a:t>
            </a:r>
          </a:p>
          <a:p>
            <a:pPr algn="just"/>
            <a:r>
              <a:rPr lang="pt-BR" sz="2300" dirty="0">
                <a:latin typeface="Arial Narrow" panose="020B0606020202030204" pitchFamily="34" charset="0"/>
                <a:ea typeface="Aptos" panose="020B0004020202020204" pitchFamily="34" charset="0"/>
                <a:cs typeface="Times New Roman" panose="02020603050405020304" pitchFamily="18" charset="0"/>
              </a:rPr>
              <a:t>(    ) todos devem abandonar a tecnologia.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04273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8DE12E-32C3-8CFF-0522-D7F15B899C38}"/>
              </a:ext>
            </a:extLst>
          </p:cNvPr>
          <p:cNvSpPr txBox="1"/>
          <p:nvPr/>
        </p:nvSpPr>
        <p:spPr>
          <a:xfrm>
            <a:off x="248126" y="614095"/>
            <a:ext cx="11810524" cy="6109365"/>
          </a:xfrm>
          <a:prstGeom prst="rect">
            <a:avLst/>
          </a:prstGeom>
          <a:noFill/>
        </p:spPr>
        <p:txBody>
          <a:bodyPr wrap="square">
            <a:spAutoFit/>
          </a:bodyPr>
          <a:lstStyle/>
          <a:p>
            <a:r>
              <a:rPr lang="pt-BR" sz="2300" dirty="0">
                <a:latin typeface="Arial Narrow" panose="020B0606020202030204" pitchFamily="34" charset="0"/>
              </a:rPr>
              <a:t>d) Explique como a autora utiliza o cotidiano das pessoas para construir sua argumentação.</a:t>
            </a:r>
          </a:p>
          <a:p>
            <a:endParaRPr lang="pt-BR" sz="2300" dirty="0">
              <a:latin typeface="Arial Narrow" panose="020B0606020202030204" pitchFamily="34" charset="0"/>
            </a:endParaRPr>
          </a:p>
          <a:p>
            <a:r>
              <a:rPr lang="pt-BR" sz="2300" b="1" dirty="0">
                <a:latin typeface="Arial Narrow" panose="020B0606020202030204" pitchFamily="34" charset="0"/>
              </a:rPr>
              <a:t>4. </a:t>
            </a:r>
            <a:r>
              <a:rPr lang="pt-BR" sz="2300" dirty="0">
                <a:latin typeface="Arial Narrow" panose="020B0606020202030204" pitchFamily="34" charset="0"/>
              </a:rPr>
              <a:t>Na crônica argumentativa reflexiva "</a:t>
            </a:r>
            <a:r>
              <a:rPr lang="pt-BR" sz="2300" i="1" dirty="0">
                <a:latin typeface="Arial Narrow" panose="020B0606020202030204" pitchFamily="34" charset="0"/>
              </a:rPr>
              <a:t>Excluída</a:t>
            </a:r>
            <a:r>
              <a:rPr lang="pt-BR" sz="2300" dirty="0">
                <a:latin typeface="Arial Narrow" panose="020B0606020202030204" pitchFamily="34" charset="0"/>
              </a:rPr>
              <a:t>", Martha Medeiros usa argumentos baseados em sua vivência pessoal para defender o direito de se manter desconectada das redes sociais. Ela apoia sua decisão em sentimentos reais, como o seu incômodo com a pressão social por exposição e a sua preferência pela contemplação e o silêncio. Os principais argumentos de vivência pessoal apresentado pela autora são: O sentimento de inadequação, a valorização do ritmo lento, reconhecimento das vantagens, mas manutenção da escolha, e o da autonomia sobre a própria vida.  Agora responda. </a:t>
            </a:r>
          </a:p>
          <a:p>
            <a:r>
              <a:rPr lang="pt-BR" sz="2300" dirty="0">
                <a:latin typeface="Arial Narrow" panose="020B0606020202030204" pitchFamily="34" charset="0"/>
              </a:rPr>
              <a:t>a) Logo no início do texto, Martha Medeiros apresenta uma escolha pessoal. Que escolha é essa e qual o motivo que ela dá para justificá-la?</a:t>
            </a:r>
          </a:p>
          <a:p>
            <a:endParaRPr lang="pt-BR" sz="2300" dirty="0">
              <a:latin typeface="Arial Narrow" panose="020B0606020202030204" pitchFamily="34" charset="0"/>
            </a:endParaRPr>
          </a:p>
          <a:p>
            <a:r>
              <a:rPr lang="pt-BR" sz="2300" dirty="0">
                <a:latin typeface="Arial Narrow" panose="020B0606020202030204" pitchFamily="34" charset="0"/>
              </a:rPr>
              <a:t>b) Qual é a opinião pessoal que a cronista defende ao longo do texto? </a:t>
            </a:r>
          </a:p>
          <a:p>
            <a:r>
              <a:rPr lang="pt-BR" sz="2300" dirty="0">
                <a:latin typeface="Arial Narrow" panose="020B0606020202030204" pitchFamily="34" charset="0"/>
              </a:rPr>
              <a:t>(A) Que todo mundo deveria excluir suas contas na internet hoje mesmo.</a:t>
            </a:r>
          </a:p>
          <a:p>
            <a:r>
              <a:rPr lang="pt-BR" sz="2300" dirty="0">
                <a:latin typeface="Arial Narrow" panose="020B0606020202030204" pitchFamily="34" charset="0"/>
              </a:rPr>
              <a:t>(B) Que é possível viver bem, desacelerar e manter a privacidade mesmo sem seguir a "nova ordem social" das redes. </a:t>
            </a:r>
          </a:p>
          <a:p>
            <a:r>
              <a:rPr lang="pt-BR" sz="2300" dirty="0">
                <a:latin typeface="Arial Narrow" panose="020B0606020202030204" pitchFamily="34" charset="0"/>
              </a:rPr>
              <a:t>(C) Que ela odeia tecnologia e acha as redes sociais completamente inúteis </a:t>
            </a:r>
          </a:p>
          <a:p>
            <a:r>
              <a:rPr lang="pt-BR" sz="2300" dirty="0">
                <a:latin typeface="Arial Narrow" panose="020B0606020202030204" pitchFamily="34" charset="0"/>
              </a:rPr>
              <a:t>(D) Que viajar e comprar sapatos são as coisas mais importantes da vida.</a:t>
            </a:r>
          </a:p>
        </p:txBody>
      </p:sp>
    </p:spTree>
    <p:extLst>
      <p:ext uri="{BB962C8B-B14F-4D97-AF65-F5344CB8AC3E}">
        <p14:creationId xmlns:p14="http://schemas.microsoft.com/office/powerpoint/2010/main" val="2768030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8D1640-2E90-A6D7-E9FC-866AD5782306}"/>
              </a:ext>
            </a:extLst>
          </p:cNvPr>
          <p:cNvSpPr txBox="1"/>
          <p:nvPr/>
        </p:nvSpPr>
        <p:spPr>
          <a:xfrm>
            <a:off x="208121" y="1082203"/>
            <a:ext cx="11775757" cy="4693593"/>
          </a:xfrm>
          <a:prstGeom prst="rect">
            <a:avLst/>
          </a:prstGeom>
          <a:noFill/>
        </p:spPr>
        <p:txBody>
          <a:bodyPr wrap="square">
            <a:spAutoFit/>
          </a:bodyPr>
          <a:lstStyle/>
          <a:p>
            <a:pPr algn="just"/>
            <a:r>
              <a:rPr lang="pt-BR" sz="2300" dirty="0">
                <a:latin typeface="Arial Narrow" panose="020B0606020202030204" pitchFamily="34" charset="0"/>
              </a:rPr>
              <a:t>c) Para defender sua opinião, a autora não usa dados estatísticos ou pesquisas científicas. O que ela usa como argumento?</a:t>
            </a:r>
          </a:p>
          <a:p>
            <a:pPr algn="just"/>
            <a:r>
              <a:rPr lang="pt-BR" sz="2300" dirty="0">
                <a:latin typeface="Arial Narrow" panose="020B0606020202030204" pitchFamily="34" charset="0"/>
              </a:rPr>
              <a:t>(   ) Uma história inventada sobre personagens fictícios. </a:t>
            </a:r>
          </a:p>
          <a:p>
            <a:pPr algn="just"/>
            <a:r>
              <a:rPr lang="pt-BR" sz="2300" dirty="0">
                <a:latin typeface="Arial Narrow" panose="020B0606020202030204" pitchFamily="34" charset="0"/>
              </a:rPr>
              <a:t>(   ) Um fato que ela vivenciou no final da tarde de sexta. </a:t>
            </a:r>
          </a:p>
          <a:p>
            <a:pPr algn="just"/>
            <a:r>
              <a:rPr lang="pt-BR" sz="2300" dirty="0">
                <a:latin typeface="Arial Narrow" panose="020B0606020202030204" pitchFamily="34" charset="0"/>
              </a:rPr>
              <a:t>(   ) Notícias que ele leu em um grande portal de internet.</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d) Por que o uso da primeira pessoa ("eu", “Como eu não havia me pronunciado ") é importante nesse tipo de crônica? </a:t>
            </a:r>
          </a:p>
          <a:p>
            <a:pPr algn="just"/>
            <a:r>
              <a:rPr lang="pt-BR" sz="2300" dirty="0">
                <a:latin typeface="Arial Narrow" panose="020B0606020202030204" pitchFamily="34" charset="0"/>
              </a:rPr>
              <a:t>(A) Para deixar o texto confuso e difícil. </a:t>
            </a:r>
          </a:p>
          <a:p>
            <a:pPr algn="just"/>
            <a:r>
              <a:rPr lang="pt-BR" sz="2300" dirty="0">
                <a:latin typeface="Arial Narrow" panose="020B0606020202030204" pitchFamily="34" charset="0"/>
              </a:rPr>
              <a:t>(B) Para mostrar que o autor sabe mais que os cientistas. </a:t>
            </a:r>
          </a:p>
          <a:p>
            <a:pPr algn="just"/>
            <a:r>
              <a:rPr lang="pt-BR" sz="2300" dirty="0">
                <a:latin typeface="Arial Narrow" panose="020B0606020202030204" pitchFamily="34" charset="0"/>
              </a:rPr>
              <a:t>(C) Para gerar empatia e fazer o leitor se identificar com a situação.</a:t>
            </a:r>
          </a:p>
          <a:p>
            <a:pPr algn="just"/>
            <a:r>
              <a:rPr lang="pt-BR" sz="2300" dirty="0">
                <a:latin typeface="Arial Narrow" panose="020B0606020202030204" pitchFamily="34" charset="0"/>
              </a:rPr>
              <a:t>(D) Para provar que o autor é uma pessoa famosa.</a:t>
            </a:r>
          </a:p>
        </p:txBody>
      </p:sp>
    </p:spTree>
    <p:extLst>
      <p:ext uri="{BB962C8B-B14F-4D97-AF65-F5344CB8AC3E}">
        <p14:creationId xmlns:p14="http://schemas.microsoft.com/office/powerpoint/2010/main" val="4239138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FFDC69-8633-BA8E-A6D6-FDFBFBBEE6E4}"/>
              </a:ext>
            </a:extLst>
          </p:cNvPr>
          <p:cNvSpPr txBox="1"/>
          <p:nvPr/>
        </p:nvSpPr>
        <p:spPr>
          <a:xfrm>
            <a:off x="175260" y="660619"/>
            <a:ext cx="11841479" cy="5755422"/>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Releia o quadro sobre os argumentos da crônica argumentativa reflexiva, associe corretamente o tipo de argumento com os trechos que comprovam a opinião da cronista. </a:t>
            </a:r>
          </a:p>
          <a:p>
            <a:pPr algn="just"/>
            <a:r>
              <a:rPr lang="pt-BR" sz="2300" b="1" dirty="0">
                <a:latin typeface="Arial Narrow" panose="020B0606020202030204" pitchFamily="34" charset="0"/>
              </a:rPr>
              <a:t>1. Argumento de sentimento de inadequação:  </a:t>
            </a:r>
            <a:r>
              <a:rPr lang="pt-BR" sz="2300" dirty="0">
                <a:latin typeface="Arial Narrow" panose="020B0606020202030204" pitchFamily="34" charset="0"/>
              </a:rPr>
              <a:t>Em que a cronista relata que não faz uso das redes sociais e, por isso, sente-se deslocada ou "excluída" da nova ordem social em que todos parecem viver em função da conectividade. </a:t>
            </a:r>
          </a:p>
          <a:p>
            <a:pPr algn="just"/>
            <a:r>
              <a:rPr lang="pt-BR" sz="2300" b="1" dirty="0">
                <a:latin typeface="Arial Narrow" panose="020B0606020202030204" pitchFamily="34" charset="0"/>
              </a:rPr>
              <a:t>2. Argumento de Reconhecimento das vantagens, mas manutenção da escolha: </a:t>
            </a:r>
            <a:r>
              <a:rPr lang="pt-BR" sz="2300" dirty="0">
                <a:latin typeface="Arial Narrow" panose="020B0606020202030204" pitchFamily="34" charset="0"/>
              </a:rPr>
              <a:t>Em que a cronista admite que há pontos positivos na internet — como acompanhar amigos e se comunicar com leitores —, mas, a partir da sua experiência, prefere a contemplação e o silêncio. </a:t>
            </a:r>
          </a:p>
          <a:p>
            <a:pPr algn="just"/>
            <a:r>
              <a:rPr lang="pt-BR" sz="2300" dirty="0">
                <a:latin typeface="Arial Narrow" panose="020B0606020202030204" pitchFamily="34" charset="0"/>
              </a:rPr>
              <a:t>(   ) “Reconheço três vantagens: acompanhar o que meus amigos andam tramando [...], me atualizar com mais rapidez e oferecer aos meus leitores um perfil oficial. Além de me sentir menos mumificada.” </a:t>
            </a:r>
          </a:p>
          <a:p>
            <a:pPr algn="just"/>
            <a:r>
              <a:rPr lang="pt-BR" sz="2300" dirty="0">
                <a:latin typeface="Arial Narrow" panose="020B0606020202030204" pitchFamily="34" charset="0"/>
              </a:rPr>
              <a:t>(    ) “A Ana me ligou no final da tarde de sexta: “E aí, você vem?” Eu não fazia ideia sobre o que ela estava falando. Foi então que a Ana se deu conta de que eu não estava no Facebook, portanto, não sabia da festa que a turma havia armado. Como eu não havia me pronunciado, ela resolveu ligar para saber se eu estava viva. O cerco está apertando. Antes eu trocava e-mails com os amigos com uma certa frequência, agora todos debandaram, só um ou outro lembra que eu não estou nas redes sociais e faz a caridade de me manter informada sobre o que acontece no universo.”</a:t>
            </a:r>
          </a:p>
        </p:txBody>
      </p:sp>
    </p:spTree>
    <p:extLst>
      <p:ext uri="{BB962C8B-B14F-4D97-AF65-F5344CB8AC3E}">
        <p14:creationId xmlns:p14="http://schemas.microsoft.com/office/powerpoint/2010/main" val="564325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E3C387-677B-605E-0499-A006B1D995C4}"/>
              </a:ext>
            </a:extLst>
          </p:cNvPr>
          <p:cNvSpPr txBox="1"/>
          <p:nvPr/>
        </p:nvSpPr>
        <p:spPr>
          <a:xfrm>
            <a:off x="237172" y="708928"/>
            <a:ext cx="11730037" cy="5401479"/>
          </a:xfrm>
          <a:prstGeom prst="rect">
            <a:avLst/>
          </a:prstGeom>
          <a:noFill/>
        </p:spPr>
        <p:txBody>
          <a:bodyPr wrap="square">
            <a:spAutoFit/>
          </a:bodyPr>
          <a:lstStyle/>
          <a:p>
            <a:pPr algn="just"/>
            <a:r>
              <a:rPr lang="pt-BR" sz="2300" b="1" dirty="0">
                <a:latin typeface="Arial Narrow" panose="020B0606020202030204" pitchFamily="34" charset="0"/>
              </a:rPr>
              <a:t>6. </a:t>
            </a:r>
            <a:r>
              <a:rPr lang="pt-BR" sz="2300" dirty="0">
                <a:latin typeface="Arial Narrow" panose="020B0606020202030204" pitchFamily="34" charset="0"/>
              </a:rPr>
              <a:t>Os trechos da crônica "Excluída" de Martha Medeiros que apresentam humor e ironia baseiam-se no contraste entre a vida desconectada da narradora e o mundo digital dos amigos. A autora utiliza o exagero para rir de sua própria situação. Retire do texto o que se pede. </a:t>
            </a:r>
          </a:p>
          <a:p>
            <a:pPr algn="just"/>
            <a:r>
              <a:rPr lang="pt-BR" sz="2300" dirty="0">
                <a:latin typeface="Arial Narrow" panose="020B0606020202030204" pitchFamily="34" charset="0"/>
              </a:rPr>
              <a:t>a) O trecho em que o humor surge porque a narradora nem sequer sabia da existência de uma festa que todo o resto do grupo já estava organizando virtualmente.</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Um trecho em que o humor foi utilizado para demonstrar o quanto ela está distante e "de fora" por não acompanhar as novidades das redes sociais. </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A autora dessa crônica ironiza a necessidade de estar o tempo todo conectada e o medo irracional de ficar "por fora" do que está acontecendo nas redes. Na crônica "Excluída" o alvo da ironia é a dependência da tecnologia e a falsa sensação de que perder uma notificação ou mensagem é uma tragédia. A autora expõe o comportamento cômico e exagerado das pessoas que entram em pânico se o celular descarregar ou se ficarem sem sinal, criticando o apego a uma vida virtual em vez de valorizarem o contato humano real e momentos de desconexão. Marque as afirmações em que as situações e os trechos apresentam ironia. </a:t>
            </a:r>
          </a:p>
        </p:txBody>
      </p:sp>
    </p:spTree>
    <p:extLst>
      <p:ext uri="{BB962C8B-B14F-4D97-AF65-F5344CB8AC3E}">
        <p14:creationId xmlns:p14="http://schemas.microsoft.com/office/powerpoint/2010/main" val="4072328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594815-057A-BBD2-1BAE-0016901C500B}"/>
              </a:ext>
            </a:extLst>
          </p:cNvPr>
          <p:cNvSpPr txBox="1"/>
          <p:nvPr/>
        </p:nvSpPr>
        <p:spPr>
          <a:xfrm>
            <a:off x="145732" y="782241"/>
            <a:ext cx="11798617" cy="3277820"/>
          </a:xfrm>
          <a:prstGeom prst="rect">
            <a:avLst/>
          </a:prstGeom>
          <a:noFill/>
        </p:spPr>
        <p:txBody>
          <a:bodyPr wrap="square">
            <a:spAutoFit/>
          </a:bodyPr>
          <a:lstStyle/>
          <a:p>
            <a:pPr algn="just"/>
            <a:r>
              <a:rPr lang="pt-BR" sz="2300" dirty="0">
                <a:latin typeface="Arial Narrow" panose="020B0606020202030204" pitchFamily="34" charset="0"/>
              </a:rPr>
              <a:t>(   ) "Para quem tem autocontrole, esses gadgets são fascinantes..." é ironia porque o cronista finge elogiar a maturidade de quem usa aparelhos eletrônicos, mas, no fundo, está zombando da nossa incapacidade de nos desconectarmos. Ele ironiza a ilusão de que controlamos a tecnologia, quando, na verdade, somos escravizados por ela. </a:t>
            </a:r>
          </a:p>
          <a:p>
            <a:pPr algn="just"/>
            <a:r>
              <a:rPr lang="pt-BR" sz="2300" dirty="0">
                <a:latin typeface="Arial Narrow" panose="020B0606020202030204" pitchFamily="34" charset="0"/>
              </a:rPr>
              <a:t>(   ) "Óbvio que a tecnologia não é a vilã da história...". O uso da palavra "óbvio" carrega forte ironia, pois sabemos que a tecnologia é exatamente a causadora do isolamento social e da exclusão criticados no texto. É uma forma de dizer o oposto do que o leitor sabe que é a verdade.</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d) Pense e responda. Por que a autora usa esse recurso?</a:t>
            </a:r>
          </a:p>
        </p:txBody>
      </p:sp>
      <p:sp>
        <p:nvSpPr>
          <p:cNvPr id="7" name="CaixaDeTexto 6">
            <a:extLst>
              <a:ext uri="{FF2B5EF4-FFF2-40B4-BE49-F238E27FC236}">
                <a16:creationId xmlns:a16="http://schemas.microsoft.com/office/drawing/2014/main" id="{B39AE26F-C1BF-45F2-3E09-A3FB7C4A8FC1}"/>
              </a:ext>
            </a:extLst>
          </p:cNvPr>
          <p:cNvSpPr txBox="1"/>
          <p:nvPr/>
        </p:nvSpPr>
        <p:spPr>
          <a:xfrm>
            <a:off x="145732" y="4473416"/>
            <a:ext cx="11798616" cy="1508105"/>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Estudantes, vamos conhecer a pergunta retórica, um recurso muito utilizado na crônica argumentativa. Vamos perceber que, muitas vezes, o(a) cronista faz uma pergunta não para receber uma resposta, mas para provocar reflexão, chamar a atenção do leitor ou reforçar uma ideia. Vamos lá?!</a:t>
            </a:r>
          </a:p>
        </p:txBody>
      </p:sp>
    </p:spTree>
    <p:extLst>
      <p:ext uri="{BB962C8B-B14F-4D97-AF65-F5344CB8AC3E}">
        <p14:creationId xmlns:p14="http://schemas.microsoft.com/office/powerpoint/2010/main" val="1258172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352153525"/>
              </p:ext>
            </p:extLst>
          </p:nvPr>
        </p:nvGraphicFramePr>
        <p:xfrm>
          <a:off x="358591" y="1410392"/>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Uma</a:t>
                      </a:r>
                      <a:r>
                        <a:rPr lang="pt-BR" sz="2300" b="1" kern="1200" dirty="0">
                          <a:solidFill>
                            <a:schemeClr val="tx1"/>
                          </a:solidFill>
                          <a:effectLst/>
                          <a:latin typeface="Arial Narrow" panose="020B0606020202030204" pitchFamily="34" charset="0"/>
                          <a:ea typeface="+mn-ea"/>
                          <a:cs typeface="+mn-cs"/>
                        </a:rPr>
                        <a:t> pergunta retórica </a:t>
                      </a:r>
                      <a:r>
                        <a:rPr lang="pt-BR" sz="2300" b="0" kern="1200" dirty="0">
                          <a:solidFill>
                            <a:schemeClr val="tx1"/>
                          </a:solidFill>
                          <a:effectLst/>
                          <a:latin typeface="Arial Narrow" panose="020B0606020202030204" pitchFamily="34" charset="0"/>
                          <a:ea typeface="+mn-ea"/>
                          <a:cs typeface="+mn-cs"/>
                        </a:rPr>
                        <a:t>é uma pergunta usada para expressar uma ideia, não para obter uma resposta propriamente dita. Escritores e oradores, geralmente, usam perguntas retóricas para captar a atenção, enfatizar ideias e estimular o pensamento, provocar uma reflexão. </a:t>
                      </a:r>
                      <a:endParaRPr lang="pt-BR" sz="230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604C25F1-2F03-2B06-BB62-38B030DE656F}"/>
              </a:ext>
            </a:extLst>
          </p:cNvPr>
          <p:cNvSpPr txBox="1"/>
          <p:nvPr/>
        </p:nvSpPr>
        <p:spPr>
          <a:xfrm>
            <a:off x="271463" y="3231617"/>
            <a:ext cx="11588845" cy="2215991"/>
          </a:xfrm>
          <a:prstGeom prst="rect">
            <a:avLst/>
          </a:prstGeom>
          <a:noFill/>
        </p:spPr>
        <p:txBody>
          <a:bodyPr wrap="square">
            <a:spAutoFit/>
          </a:bodyPr>
          <a:lstStyle/>
          <a:p>
            <a:r>
              <a:rPr lang="pt-BR" sz="2300" b="1" dirty="0">
                <a:latin typeface="Arial Narrow" panose="020B0606020202030204" pitchFamily="34" charset="0"/>
              </a:rPr>
              <a:t>7. </a:t>
            </a:r>
            <a:r>
              <a:rPr lang="pt-BR" sz="2300" dirty="0">
                <a:latin typeface="Arial Narrow" panose="020B0606020202030204" pitchFamily="34" charset="0"/>
              </a:rPr>
              <a:t>Uma pergunta retórica deve ser pontuada principalmente com o ponto de interrogação (?). Embora ela não exija uma resposta, sua estrutura gramatical é de uma pergunta. Agora marque certo.  </a:t>
            </a:r>
          </a:p>
          <a:p>
            <a:r>
              <a:rPr lang="pt-BR" sz="2300" dirty="0">
                <a:latin typeface="Arial Narrow" panose="020B0606020202030204" pitchFamily="34" charset="0"/>
              </a:rPr>
              <a:t>a) O trecho destacado “Estou nesse impasse agora: devo mergulhar com mais profundidade no mundo virtual?” é </a:t>
            </a:r>
          </a:p>
          <a:p>
            <a:r>
              <a:rPr lang="pt-BR" sz="2300" dirty="0">
                <a:latin typeface="Arial Narrow" panose="020B0606020202030204" pitchFamily="34" charset="0"/>
              </a:rPr>
              <a:t>(     ) uma pergunta verdadeira.                          (     ) uma pergunta retórica. </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1535622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A1FB2FC-ED37-1057-3FAE-4AC04EF11D52}"/>
              </a:ext>
            </a:extLst>
          </p:cNvPr>
          <p:cNvSpPr txBox="1"/>
          <p:nvPr/>
        </p:nvSpPr>
        <p:spPr>
          <a:xfrm>
            <a:off x="345142" y="722682"/>
            <a:ext cx="11501716" cy="2786147"/>
          </a:xfrm>
          <a:prstGeom prst="rect">
            <a:avLst/>
          </a:prstGeom>
          <a:noFill/>
        </p:spPr>
        <p:txBody>
          <a:bodyPr wrap="square">
            <a:spAutoFit/>
          </a:bodyPr>
          <a:lstStyle/>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Nesse trecho “Será isso que chamam de “se reinventar”?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É pergunta retórica que a cronista utiliza para expressar um impasse pessoal: ela reflete se a decisão de adotar a tecnologia e o imediatismo seria o verdadeiro significado de "evoluir" ou "se reinventar".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É uma pergunta verdadeira que a autora utiliza na indagação não para obter uma resposta, mas para provocar uma reflexão no leitor sobre os limites da nossa individualidade.  </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ADCBA4E5-AE5A-4B4F-B2BE-02D9355EE5A4}"/>
              </a:ext>
            </a:extLst>
          </p:cNvPr>
          <p:cNvSpPr txBox="1"/>
          <p:nvPr/>
        </p:nvSpPr>
        <p:spPr>
          <a:xfrm>
            <a:off x="345142" y="3508829"/>
            <a:ext cx="11501716" cy="1154162"/>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Estudantes, hoje vamos descobrir como os acontecimentos estão ligados uns aos outros por meio da relação de causa e consequência. Vamos perceber que tudo o que acontece possui um motivo e também gera um resultado. Vamos lá?!</a:t>
            </a:r>
          </a:p>
        </p:txBody>
      </p:sp>
    </p:spTree>
    <p:extLst>
      <p:ext uri="{BB962C8B-B14F-4D97-AF65-F5344CB8AC3E}">
        <p14:creationId xmlns:p14="http://schemas.microsoft.com/office/powerpoint/2010/main" val="7751838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9F5BC9B-71F4-2902-669A-1B1297F2A6BB}"/>
              </a:ext>
            </a:extLst>
          </p:cNvPr>
          <p:cNvGraphicFramePr>
            <a:graphicFrameLocks noGrp="1"/>
          </p:cNvGraphicFramePr>
          <p:nvPr>
            <p:extLst>
              <p:ext uri="{D42A27DB-BD31-4B8C-83A1-F6EECF244321}">
                <p14:modId xmlns:p14="http://schemas.microsoft.com/office/powerpoint/2010/main" val="357543996"/>
              </p:ext>
            </p:extLst>
          </p:nvPr>
        </p:nvGraphicFramePr>
        <p:xfrm>
          <a:off x="443230" y="1645496"/>
          <a:ext cx="11489690" cy="3246120"/>
        </p:xfrm>
        <a:graphic>
          <a:graphicData uri="http://schemas.openxmlformats.org/drawingml/2006/table">
            <a:tbl>
              <a:tblPr firstRow="1" bandRow="1">
                <a:tableStyleId>{5C22544A-7EE6-4342-B048-85BDC9FD1C3A}</a:tableStyleId>
              </a:tblPr>
              <a:tblGrid>
                <a:gridCol w="11489690">
                  <a:extLst>
                    <a:ext uri="{9D8B030D-6E8A-4147-A177-3AD203B41FA5}">
                      <a16:colId xmlns:a16="http://schemas.microsoft.com/office/drawing/2014/main" val="3946111797"/>
                    </a:ext>
                  </a:extLst>
                </a:gridCol>
              </a:tblGrid>
              <a:tr h="370840">
                <a:tc>
                  <a:txBody>
                    <a:bodyPr/>
                    <a:lstStyle/>
                    <a:p>
                      <a:pPr algn="just"/>
                      <a:r>
                        <a:rPr lang="pt-BR" sz="2300" b="1" dirty="0">
                          <a:solidFill>
                            <a:schemeClr val="tx1"/>
                          </a:solidFill>
                          <a:latin typeface="Arial Narrow" panose="020B0606020202030204" pitchFamily="34" charset="0"/>
                        </a:rPr>
                        <a:t>Causa e Consequência</a:t>
                      </a:r>
                    </a:p>
                    <a:p>
                      <a:pPr algn="just"/>
                      <a:r>
                        <a:rPr lang="pt-BR" sz="2300" b="1" dirty="0">
                          <a:solidFill>
                            <a:schemeClr val="tx1"/>
                          </a:solidFill>
                          <a:latin typeface="Arial Narrow" panose="020B0606020202030204" pitchFamily="34" charset="0"/>
                        </a:rPr>
                        <a:t>- Causa: </a:t>
                      </a:r>
                      <a:r>
                        <a:rPr lang="pt-BR" sz="2300" b="0" dirty="0">
                          <a:solidFill>
                            <a:schemeClr val="tx1"/>
                          </a:solidFill>
                          <a:latin typeface="Arial Narrow" panose="020B0606020202030204" pitchFamily="34" charset="0"/>
                        </a:rPr>
                        <a:t>A causa é o motivo, ou seja, o que faz algo acontecer. Faça a pergunta: Por quê isso aconteceu?</a:t>
                      </a:r>
                    </a:p>
                    <a:p>
                      <a:pPr algn="just"/>
                      <a:r>
                        <a:rPr lang="pt-BR" sz="2300" b="1" dirty="0">
                          <a:solidFill>
                            <a:schemeClr val="tx1"/>
                          </a:solidFill>
                          <a:latin typeface="Arial Narrow" panose="020B0606020202030204" pitchFamily="34" charset="0"/>
                        </a:rPr>
                        <a:t>- Consequência: </a:t>
                      </a:r>
                      <a:r>
                        <a:rPr lang="pt-BR" sz="2300" b="0" dirty="0">
                          <a:solidFill>
                            <a:schemeClr val="tx1"/>
                          </a:solidFill>
                          <a:latin typeface="Arial Narrow" panose="020B0606020202030204" pitchFamily="34" charset="0"/>
                        </a:rPr>
                        <a:t>A consequência é o resultado, ou seja, o que acontece depois da causa. Faça a pergunta: O que aconteceu por causa disso?</a:t>
                      </a:r>
                    </a:p>
                    <a:p>
                      <a:pPr algn="just"/>
                      <a:r>
                        <a:rPr lang="pt-BR" sz="2300" b="1" dirty="0">
                          <a:solidFill>
                            <a:schemeClr val="tx1"/>
                          </a:solidFill>
                          <a:latin typeface="Arial Narrow" panose="020B0606020202030204" pitchFamily="34" charset="0"/>
                        </a:rPr>
                        <a:t>Exemplo: </a:t>
                      </a:r>
                      <a:r>
                        <a:rPr lang="pt-BR" sz="2300" b="0" dirty="0">
                          <a:solidFill>
                            <a:schemeClr val="tx1"/>
                          </a:solidFill>
                          <a:latin typeface="Arial Narrow" panose="020B0606020202030204" pitchFamily="34" charset="0"/>
                        </a:rPr>
                        <a:t>“</a:t>
                      </a:r>
                      <a:r>
                        <a:rPr lang="pt-BR" sz="2300" b="0" i="1" dirty="0">
                          <a:solidFill>
                            <a:schemeClr val="tx1"/>
                          </a:solidFill>
                          <a:latin typeface="Arial Narrow" panose="020B0606020202030204" pitchFamily="34" charset="0"/>
                        </a:rPr>
                        <a:t>Pedro não estudou, por isso tirou nota baixa na prova.”.  </a:t>
                      </a:r>
                    </a:p>
                    <a:p>
                      <a:pPr algn="just"/>
                      <a:r>
                        <a:rPr lang="pt-BR" sz="2300" b="0" dirty="0">
                          <a:solidFill>
                            <a:schemeClr val="tx1"/>
                          </a:solidFill>
                          <a:latin typeface="Arial Narrow" panose="020B0606020202030204" pitchFamily="34" charset="0"/>
                        </a:rPr>
                        <a:t>- Causa             Pedro não estudou.</a:t>
                      </a:r>
                    </a:p>
                    <a:p>
                      <a:pPr algn="just"/>
                      <a:r>
                        <a:rPr lang="pt-BR" sz="2300" b="0" dirty="0">
                          <a:solidFill>
                            <a:schemeClr val="tx1"/>
                          </a:solidFill>
                          <a:latin typeface="Arial Narrow" panose="020B0606020202030204" pitchFamily="34" charset="0"/>
                        </a:rPr>
                        <a:t>- Consequência             Pedro tirou nota baixa na prova.</a:t>
                      </a:r>
                    </a:p>
                    <a:p>
                      <a:pPr algn="just"/>
                      <a:endParaRPr lang="pt-BR" sz="2300" b="0" dirty="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954212677"/>
                  </a:ext>
                </a:extLst>
              </a:tr>
            </a:tbl>
          </a:graphicData>
        </a:graphic>
      </p:graphicFrame>
      <p:pic>
        <p:nvPicPr>
          <p:cNvPr id="5" name="Imagem 4">
            <a:extLst>
              <a:ext uri="{FF2B5EF4-FFF2-40B4-BE49-F238E27FC236}">
                <a16:creationId xmlns:a16="http://schemas.microsoft.com/office/drawing/2014/main" id="{86BF87BD-AFED-EDB6-5458-56CE61A0F2BF}"/>
              </a:ext>
            </a:extLst>
          </p:cNvPr>
          <p:cNvPicPr>
            <a:picLocks noChangeAspect="1"/>
          </p:cNvPicPr>
          <p:nvPr/>
        </p:nvPicPr>
        <p:blipFill>
          <a:blip r:embed="rId3"/>
          <a:stretch>
            <a:fillRect/>
          </a:stretch>
        </p:blipFill>
        <p:spPr>
          <a:xfrm>
            <a:off x="443230" y="628650"/>
            <a:ext cx="2891792" cy="1114268"/>
          </a:xfrm>
          <a:prstGeom prst="rect">
            <a:avLst/>
          </a:prstGeom>
        </p:spPr>
      </p:pic>
      <p:pic>
        <p:nvPicPr>
          <p:cNvPr id="7" name="Imagem 6">
            <a:extLst>
              <a:ext uri="{FF2B5EF4-FFF2-40B4-BE49-F238E27FC236}">
                <a16:creationId xmlns:a16="http://schemas.microsoft.com/office/drawing/2014/main" id="{8662891A-87C1-6AF0-9506-91B8190BD3D0}"/>
              </a:ext>
            </a:extLst>
          </p:cNvPr>
          <p:cNvPicPr>
            <a:picLocks noChangeAspect="1"/>
          </p:cNvPicPr>
          <p:nvPr/>
        </p:nvPicPr>
        <p:blipFill>
          <a:blip r:embed="rId4"/>
          <a:stretch>
            <a:fillRect/>
          </a:stretch>
        </p:blipFill>
        <p:spPr>
          <a:xfrm>
            <a:off x="1630038" y="3839464"/>
            <a:ext cx="518176" cy="319542"/>
          </a:xfrm>
          <a:prstGeom prst="rect">
            <a:avLst/>
          </a:prstGeom>
        </p:spPr>
      </p:pic>
      <p:pic>
        <p:nvPicPr>
          <p:cNvPr id="9" name="Imagem 8">
            <a:extLst>
              <a:ext uri="{FF2B5EF4-FFF2-40B4-BE49-F238E27FC236}">
                <a16:creationId xmlns:a16="http://schemas.microsoft.com/office/drawing/2014/main" id="{B9A70A45-EC72-9074-226C-DBB46B515BE0}"/>
              </a:ext>
            </a:extLst>
          </p:cNvPr>
          <p:cNvPicPr>
            <a:picLocks noChangeAspect="1"/>
          </p:cNvPicPr>
          <p:nvPr/>
        </p:nvPicPr>
        <p:blipFill>
          <a:blip r:embed="rId4"/>
          <a:stretch>
            <a:fillRect/>
          </a:stretch>
        </p:blipFill>
        <p:spPr>
          <a:xfrm>
            <a:off x="2484104" y="4159006"/>
            <a:ext cx="487696" cy="300746"/>
          </a:xfrm>
          <a:prstGeom prst="rect">
            <a:avLst/>
          </a:prstGeom>
        </p:spPr>
      </p:pic>
    </p:spTree>
    <p:extLst>
      <p:ext uri="{BB962C8B-B14F-4D97-AF65-F5344CB8AC3E}">
        <p14:creationId xmlns:p14="http://schemas.microsoft.com/office/powerpoint/2010/main" val="3579594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5BF23C-BF7D-0358-13C1-78B8F37E6F4E}"/>
              </a:ext>
            </a:extLst>
          </p:cNvPr>
          <p:cNvSpPr txBox="1"/>
          <p:nvPr/>
        </p:nvSpPr>
        <p:spPr>
          <a:xfrm>
            <a:off x="385481" y="910775"/>
            <a:ext cx="11412071" cy="4563557"/>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8.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Na crônica argumentativa, a autora muitas vezes apresenta uma relação de causa e consequência. A causa é o motivo pelo qual algo acontece. Já a consequência é o resultado, ou seja, aquilo que acontece depois da causa. Leia o fragmento retirado da crônica “Excluída”, e responda o que se pede.</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Ana me ligou no final da tarde de sexta: “E aí, você vem?”</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Eu não fazia ideia sobre o que ela estava falando. Foi então que a Ana se deu conta de que eu não estava no Facebook, portanto, não sabia da festa que a turma havia armado. Como eu não havia me pronunciado, ela resolveu ligar para saber se eu estava viva. “</a:t>
            </a:r>
          </a:p>
          <a:p>
            <a:pPr algn="r">
              <a:lnSpc>
                <a:spcPct val="110000"/>
              </a:lnSpc>
            </a:pPr>
            <a:r>
              <a:rPr lang="pt-BR" sz="1300" dirty="0">
                <a:effectLst/>
                <a:latin typeface="Arial Narrow" panose="020B0606020202030204" pitchFamily="34" charset="0"/>
                <a:ea typeface="Aptos" panose="020B0004020202020204" pitchFamily="34" charset="0"/>
                <a:cs typeface="Times New Roman" panose="02020603050405020304" pitchFamily="18" charset="0"/>
              </a:rPr>
              <a:t>MEDEIROS, Martha. Excluída. Jornal de Santa Catarina,19 out. 2013</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O que aconteceu nesse trecho?</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Por que a narradora não sabia da festa?</a:t>
            </a:r>
          </a:p>
        </p:txBody>
      </p:sp>
    </p:spTree>
    <p:extLst>
      <p:ext uri="{BB962C8B-B14F-4D97-AF65-F5344CB8AC3E}">
        <p14:creationId xmlns:p14="http://schemas.microsoft.com/office/powerpoint/2010/main" val="1197781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9A3AD3-7CBD-C393-81C5-A73D600F8572}"/>
              </a:ext>
            </a:extLst>
          </p:cNvPr>
          <p:cNvSpPr txBox="1"/>
          <p:nvPr/>
        </p:nvSpPr>
        <p:spPr>
          <a:xfrm>
            <a:off x="328612" y="1829068"/>
            <a:ext cx="11604307" cy="2569934"/>
          </a:xfrm>
          <a:prstGeom prst="rect">
            <a:avLst/>
          </a:prstGeom>
          <a:noFill/>
        </p:spPr>
        <p:txBody>
          <a:bodyPr wrap="square">
            <a:spAutoFit/>
          </a:bodyPr>
          <a:lstStyle/>
          <a:p>
            <a:pPr algn="just"/>
            <a:r>
              <a:rPr lang="pt-BR" sz="2300" dirty="0">
                <a:latin typeface="Arial Narrow" panose="020B0606020202030204" pitchFamily="34" charset="0"/>
              </a:rPr>
              <a:t>c) Considerando os fragmentos e suas respostas anteriores, relacione a causa e a consequência apresentadas na crônica.</a:t>
            </a:r>
          </a:p>
          <a:p>
            <a:pPr algn="just"/>
            <a:r>
              <a:rPr lang="pt-BR" sz="2300" b="1" dirty="0">
                <a:latin typeface="Arial Narrow" panose="020B0606020202030204" pitchFamily="34" charset="0"/>
              </a:rPr>
              <a:t>( 1 ) causa</a:t>
            </a:r>
          </a:p>
          <a:p>
            <a:pPr algn="just"/>
            <a:r>
              <a:rPr lang="pt-BR" sz="2300" b="1" dirty="0">
                <a:latin typeface="Arial Narrow" panose="020B0606020202030204" pitchFamily="34" charset="0"/>
              </a:rPr>
              <a:t>( 2 ) consequência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   ) “portanto, não sabia da festa que a turma havia armado.”</a:t>
            </a:r>
          </a:p>
          <a:p>
            <a:pPr algn="just"/>
            <a:r>
              <a:rPr lang="pt-BR" sz="2300" dirty="0">
                <a:latin typeface="Arial Narrow" panose="020B0606020202030204" pitchFamily="34" charset="0"/>
              </a:rPr>
              <a:t>(   ) “Foi então que a Ana se deu conta de que eu não estava no Facebook”.</a:t>
            </a:r>
          </a:p>
        </p:txBody>
      </p:sp>
    </p:spTree>
    <p:extLst>
      <p:ext uri="{BB962C8B-B14F-4D97-AF65-F5344CB8AC3E}">
        <p14:creationId xmlns:p14="http://schemas.microsoft.com/office/powerpoint/2010/main" val="456909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954786641"/>
              </p:ext>
            </p:extLst>
          </p:nvPr>
        </p:nvGraphicFramePr>
        <p:xfrm>
          <a:off x="331692" y="1504414"/>
          <a:ext cx="11501717" cy="36728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Tipos de Narrador</a:t>
                      </a:r>
                    </a:p>
                    <a:p>
                      <a:pPr algn="just"/>
                      <a:r>
                        <a:rPr lang="pt-BR" sz="2350" b="0" kern="1200" dirty="0">
                          <a:solidFill>
                            <a:schemeClr val="tx1"/>
                          </a:solidFill>
                          <a:effectLst/>
                          <a:latin typeface="Arial Narrow" panose="020B0606020202030204" pitchFamily="34" charset="0"/>
                          <a:ea typeface="+mn-ea"/>
                          <a:cs typeface="+mn-cs"/>
                        </a:rPr>
                        <a:t>O narrador é a voz que conta a história. É ele quem apresenta as personagens, os lugares e os acontecimentos para o leitor. Ele pode ser:</a:t>
                      </a:r>
                    </a:p>
                    <a:p>
                      <a:pPr algn="just"/>
                      <a:r>
                        <a:rPr lang="pt-BR" sz="2350" b="1" kern="1200" dirty="0">
                          <a:solidFill>
                            <a:schemeClr val="tx1"/>
                          </a:solidFill>
                          <a:effectLst/>
                          <a:latin typeface="Arial Narrow" panose="020B0606020202030204" pitchFamily="34" charset="0"/>
                          <a:ea typeface="+mn-ea"/>
                          <a:cs typeface="+mn-cs"/>
                        </a:rPr>
                        <a:t>- Narrador-personagem (1ª pessoa): </a:t>
                      </a:r>
                      <a:r>
                        <a:rPr lang="pt-BR" sz="2350" b="0" kern="1200" dirty="0">
                          <a:solidFill>
                            <a:schemeClr val="tx1"/>
                          </a:solidFill>
                          <a:effectLst/>
                          <a:latin typeface="Arial Narrow" panose="020B0606020202030204" pitchFamily="34" charset="0"/>
                          <a:ea typeface="+mn-ea"/>
                          <a:cs typeface="+mn-cs"/>
                        </a:rPr>
                        <a:t>é aquele que participa da história como se fosse uma das personagens.</a:t>
                      </a:r>
                    </a:p>
                    <a:p>
                      <a:pPr algn="just"/>
                      <a:r>
                        <a:rPr lang="pt-BR" sz="2350" b="1" kern="1200" dirty="0">
                          <a:solidFill>
                            <a:schemeClr val="tx1"/>
                          </a:solidFill>
                          <a:effectLst/>
                          <a:latin typeface="Arial Narrow" panose="020B0606020202030204" pitchFamily="34" charset="0"/>
                          <a:ea typeface="+mn-ea"/>
                          <a:cs typeface="+mn-cs"/>
                        </a:rPr>
                        <a:t>- Narrador-observador (3ª pessoa): </a:t>
                      </a:r>
                      <a:r>
                        <a:rPr lang="pt-BR" sz="2350" b="0" kern="1200" dirty="0">
                          <a:solidFill>
                            <a:schemeClr val="tx1"/>
                          </a:solidFill>
                          <a:effectLst/>
                          <a:latin typeface="Arial Narrow" panose="020B0606020202030204" pitchFamily="34" charset="0"/>
                          <a:ea typeface="+mn-ea"/>
                          <a:cs typeface="+mn-cs"/>
                        </a:rPr>
                        <a:t>é aquele que não participa da história; ele apenas observa e conta o que acontece com as personagens.</a:t>
                      </a:r>
                    </a:p>
                    <a:p>
                      <a:pPr algn="just"/>
                      <a:r>
                        <a:rPr lang="pt-BR" sz="2350" b="1" kern="1200" dirty="0">
                          <a:solidFill>
                            <a:schemeClr val="tx1"/>
                          </a:solidFill>
                          <a:effectLst/>
                          <a:latin typeface="Arial Narrow" panose="020B0606020202030204" pitchFamily="34" charset="0"/>
                          <a:ea typeface="+mn-ea"/>
                          <a:cs typeface="+mn-cs"/>
                        </a:rPr>
                        <a:t>- Narrador onisciente (3ª pessoa): </a:t>
                      </a:r>
                      <a:r>
                        <a:rPr lang="pt-BR" sz="2350" b="0" kern="1200" dirty="0">
                          <a:solidFill>
                            <a:schemeClr val="tx1"/>
                          </a:solidFill>
                          <a:effectLst/>
                          <a:latin typeface="Arial Narrow" panose="020B0606020202030204" pitchFamily="34" charset="0"/>
                          <a:ea typeface="+mn-ea"/>
                          <a:cs typeface="+mn-cs"/>
                        </a:rPr>
                        <a:t>é aquele que não participa da história, mas sabe tudo sobre as personagens — o que eles pensam, sentem e até o que pretendem fazer. É como se tivesse acesso à mente e ao coração de todos.</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38089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7615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45141" y="665486"/>
            <a:ext cx="11501717" cy="3449791"/>
          </a:xfrm>
          <a:prstGeom prst="rect">
            <a:avLst/>
          </a:prstGeom>
          <a:noFill/>
        </p:spPr>
        <p:txBody>
          <a:bodyPr wrap="square">
            <a:spAutoFit/>
          </a:bodyPr>
          <a:lstStyle/>
          <a:p>
            <a:pPr algn="just">
              <a:lnSpc>
                <a:spcPct val="120000"/>
              </a:lnSpc>
            </a:pP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9.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trecho “Como eu não havia me pronunciado, ela resolveu ligar para saber se eu estava viva.”.</a:t>
            </a: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No trecho, o narrador participa ou apenas observa os acontecimentos?</a:t>
            </a: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Apenas observa os fatos.                                                (   ) Participa dos acontecimentos.                  </a:t>
            </a:r>
          </a:p>
          <a:p>
            <a:pPr algn="just">
              <a:lnSpc>
                <a:spcPct val="120000"/>
              </a:lnSpc>
            </a:pPr>
            <a:endPar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 trecho revela qual tipo de narrador?</a:t>
            </a: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Narrador-observador.            (   ) Narrador-personagem.                (    ) Narrador em 3ª pessoa.</a:t>
            </a:r>
          </a:p>
          <a:p>
            <a:pPr algn="just">
              <a:lnSpc>
                <a:spcPct val="120000"/>
              </a:lnSpc>
            </a:pPr>
            <a:endPar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Qual palavra do trecho mostra que o narrador participa da história?</a:t>
            </a:r>
          </a:p>
        </p:txBody>
      </p:sp>
    </p:spTree>
    <p:extLst>
      <p:ext uri="{BB962C8B-B14F-4D97-AF65-F5344CB8AC3E}">
        <p14:creationId xmlns:p14="http://schemas.microsoft.com/office/powerpoint/2010/main" val="2917920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9876F862-B43C-3AC9-3EF9-AFB75E357EEF}"/>
              </a:ext>
            </a:extLst>
          </p:cNvPr>
          <p:cNvSpPr txBox="1"/>
          <p:nvPr/>
        </p:nvSpPr>
        <p:spPr>
          <a:xfrm>
            <a:off x="345141" y="2289521"/>
            <a:ext cx="11501717" cy="2278957"/>
          </a:xfrm>
          <a:prstGeom prst="rect">
            <a:avLst/>
          </a:prstGeom>
          <a:solidFill>
            <a:schemeClr val="accent6">
              <a:lumMod val="20000"/>
              <a:lumOff val="80000"/>
            </a:schemeClr>
          </a:solidFill>
        </p:spPr>
        <p:txBody>
          <a:bodyPr wrap="square">
            <a:spAutoFit/>
          </a:bodyPr>
          <a:lstStyle/>
          <a:p>
            <a:pPr algn="just">
              <a:lnSpc>
                <a:spcPct val="120000"/>
              </a:lnSpc>
            </a:pP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imagine que o texto é como uma trilha. A progressão textual é o caminho que liga uma ideia à outra para que tudo faça sentido. Já a progressão temática é o assunto caminhando pela trilha: ele vai crescendo e ganhando novas informações sem mudar de direção. Vamos conhecer um pouco mais dessa trilha e descobrir como o autor organiza suas ideias ao longo do texto?</a:t>
            </a:r>
            <a:endParaRPr lang="pt-BR" sz="2400" b="1"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0785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2CECBE3-C83D-F299-3E91-E7B28EC8DB5D}"/>
              </a:ext>
            </a:extLst>
          </p:cNvPr>
          <p:cNvGraphicFramePr>
            <a:graphicFrameLocks noGrp="1"/>
          </p:cNvGraphicFramePr>
          <p:nvPr>
            <p:extLst>
              <p:ext uri="{D42A27DB-BD31-4B8C-83A1-F6EECF244321}">
                <p14:modId xmlns:p14="http://schemas.microsoft.com/office/powerpoint/2010/main" val="3159266679"/>
              </p:ext>
            </p:extLst>
          </p:nvPr>
        </p:nvGraphicFramePr>
        <p:xfrm>
          <a:off x="260350" y="1199726"/>
          <a:ext cx="11764012" cy="5565394"/>
        </p:xfrm>
        <a:graphic>
          <a:graphicData uri="http://schemas.openxmlformats.org/drawingml/2006/table">
            <a:tbl>
              <a:tblPr firstRow="1" bandRow="1">
                <a:tableStyleId>{93296810-A885-4BE3-A3E7-6D5BEEA58F35}</a:tableStyleId>
              </a:tblPr>
              <a:tblGrid>
                <a:gridCol w="1934210">
                  <a:extLst>
                    <a:ext uri="{9D8B030D-6E8A-4147-A177-3AD203B41FA5}">
                      <a16:colId xmlns:a16="http://schemas.microsoft.com/office/drawing/2014/main" val="2637461158"/>
                    </a:ext>
                  </a:extLst>
                </a:gridCol>
                <a:gridCol w="2743200">
                  <a:extLst>
                    <a:ext uri="{9D8B030D-6E8A-4147-A177-3AD203B41FA5}">
                      <a16:colId xmlns:a16="http://schemas.microsoft.com/office/drawing/2014/main" val="1754135061"/>
                    </a:ext>
                  </a:extLst>
                </a:gridCol>
                <a:gridCol w="3086100">
                  <a:extLst>
                    <a:ext uri="{9D8B030D-6E8A-4147-A177-3AD203B41FA5}">
                      <a16:colId xmlns:a16="http://schemas.microsoft.com/office/drawing/2014/main" val="973059138"/>
                    </a:ext>
                  </a:extLst>
                </a:gridCol>
                <a:gridCol w="4000502">
                  <a:extLst>
                    <a:ext uri="{9D8B030D-6E8A-4147-A177-3AD203B41FA5}">
                      <a16:colId xmlns:a16="http://schemas.microsoft.com/office/drawing/2014/main" val="2476950299"/>
                    </a:ext>
                  </a:extLst>
                </a:gridCol>
              </a:tblGrid>
              <a:tr h="370840">
                <a:tc>
                  <a:txBody>
                    <a:bodyPr/>
                    <a:lstStyle/>
                    <a:p>
                      <a:pPr algn="ctr">
                        <a:lnSpc>
                          <a:spcPct val="105000"/>
                        </a:lnSpc>
                        <a:spcAft>
                          <a:spcPts val="800"/>
                        </a:spcAft>
                        <a:buNone/>
                      </a:pPr>
                      <a:r>
                        <a:rPr lang="pt-BR" sz="17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Conceito</a:t>
                      </a:r>
                      <a:endParaRPr lang="pt-BR" sz="17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5000"/>
                        </a:lnSpc>
                        <a:spcAft>
                          <a:spcPts val="800"/>
                        </a:spcAft>
                        <a:buNone/>
                      </a:pPr>
                      <a:r>
                        <a:rPr lang="pt-BR" sz="17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é?</a:t>
                      </a:r>
                      <a:endParaRPr lang="pt-BR" sz="17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5000"/>
                        </a:lnSpc>
                        <a:spcAft>
                          <a:spcPts val="800"/>
                        </a:spcAft>
                        <a:buNone/>
                      </a:pPr>
                      <a:r>
                        <a:rPr lang="pt-BR" sz="17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aparece no texto?</a:t>
                      </a:r>
                      <a:endParaRPr lang="pt-BR" sz="17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5000"/>
                        </a:lnSpc>
                        <a:spcAft>
                          <a:spcPts val="800"/>
                        </a:spcAft>
                        <a:buNone/>
                      </a:pPr>
                      <a:r>
                        <a:rPr lang="pt-BR" sz="17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17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4166025"/>
                  </a:ext>
                </a:extLst>
              </a:tr>
              <a:tr h="370840">
                <a:tc>
                  <a:txBody>
                    <a:bodyPr/>
                    <a:lstStyle/>
                    <a:p>
                      <a:pPr>
                        <a:lnSpc>
                          <a:spcPct val="105000"/>
                        </a:lnSpc>
                        <a:spcAft>
                          <a:spcPts val="800"/>
                        </a:spcAft>
                        <a:buNone/>
                      </a:pPr>
                      <a:r>
                        <a:rPr lang="pt-BR" sz="17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Progressão textual</a:t>
                      </a:r>
                      <a:endParaRPr lang="pt-BR" sz="17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5000"/>
                        </a:lnSpc>
                        <a:spcAft>
                          <a:spcPts val="800"/>
                        </a:spcAft>
                        <a:buNone/>
                      </a:pP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É a ligação entre as partes do texto. Ela faz as ideias se conectarem de forma organizada para que o leitor compreenda o que está sendo dito.</a:t>
                      </a:r>
                    </a:p>
                  </a:txBody>
                  <a:tcPr marL="68580" marR="68580" marT="0" marB="0"/>
                </a:tc>
                <a:tc>
                  <a:txBody>
                    <a:bodyPr/>
                    <a:lstStyle/>
                    <a:p>
                      <a:pPr algn="just">
                        <a:lnSpc>
                          <a:spcPct val="105000"/>
                        </a:lnSpc>
                        <a:spcAft>
                          <a:spcPts val="800"/>
                        </a:spcAft>
                        <a:buNone/>
                      </a:pPr>
                      <a:r>
                        <a:rPr lang="pt-BR" sz="1700" kern="100">
                          <a:effectLst/>
                          <a:latin typeface="Arial Narrow" panose="020B0606020202030204" pitchFamily="34" charset="0"/>
                          <a:ea typeface="Calibri" panose="020F0502020204030204" pitchFamily="34" charset="0"/>
                          <a:cs typeface="Times New Roman" panose="02020603050405020304" pitchFamily="18" charset="0"/>
                        </a:rPr>
                        <a:t>O cronista utiliza palavras e expressões que ajudam a conectar as informações e dar continuidade ao texto.</a:t>
                      </a:r>
                    </a:p>
                  </a:txBody>
                  <a:tcPr marL="68580" marR="68580" marT="0" marB="0"/>
                </a:tc>
                <a:tc>
                  <a:txBody>
                    <a:bodyPr/>
                    <a:lstStyle/>
                    <a:p>
                      <a:pPr algn="just">
                        <a:lnSpc>
                          <a:spcPct val="105000"/>
                        </a:lnSpc>
                        <a:spcAft>
                          <a:spcPts val="800"/>
                        </a:spcAft>
                        <a:buNone/>
                      </a:pP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“Foi então que a Ana se deu conta de que eu não estava no Facebook...” → indica explicação de um fato.</a:t>
                      </a:r>
                    </a:p>
                    <a:p>
                      <a:pPr algn="just">
                        <a:lnSpc>
                          <a:spcPct val="105000"/>
                        </a:lnSpc>
                        <a:spcAft>
                          <a:spcPts val="800"/>
                        </a:spcAft>
                        <a:buNone/>
                      </a:pP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“portanto, não sabia da festa que a turma havia armado” → mostra consequência.</a:t>
                      </a:r>
                    </a:p>
                    <a:p>
                      <a:pPr algn="just">
                        <a:lnSpc>
                          <a:spcPct val="105000"/>
                        </a:lnSpc>
                        <a:spcAft>
                          <a:spcPts val="800"/>
                        </a:spcAft>
                        <a:buNone/>
                      </a:pP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“Como eu não havia me pronunciado...” → retoma e explica a situação.</a:t>
                      </a:r>
                    </a:p>
                  </a:txBody>
                  <a:tcPr marL="68580" marR="68580" marT="0" marB="0"/>
                </a:tc>
                <a:extLst>
                  <a:ext uri="{0D108BD9-81ED-4DB2-BD59-A6C34878D82A}">
                    <a16:rowId xmlns:a16="http://schemas.microsoft.com/office/drawing/2014/main" val="2982385136"/>
                  </a:ext>
                </a:extLst>
              </a:tr>
              <a:tr h="370840">
                <a:tc>
                  <a:txBody>
                    <a:bodyPr/>
                    <a:lstStyle/>
                    <a:p>
                      <a:pPr>
                        <a:lnSpc>
                          <a:spcPct val="105000"/>
                        </a:lnSpc>
                        <a:spcAft>
                          <a:spcPts val="800"/>
                        </a:spcAft>
                        <a:buNone/>
                      </a:pPr>
                      <a:r>
                        <a:rPr lang="pt-BR" sz="17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Progressão temática</a:t>
                      </a:r>
                      <a:endParaRPr lang="pt-BR" sz="17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5000"/>
                        </a:lnSpc>
                        <a:spcAft>
                          <a:spcPts val="800"/>
                        </a:spcAft>
                        <a:buNone/>
                      </a:pPr>
                      <a:r>
                        <a:rPr lang="pt-BR" sz="1700" kern="100">
                          <a:effectLst/>
                          <a:latin typeface="Arial Narrow" panose="020B0606020202030204" pitchFamily="34" charset="0"/>
                          <a:ea typeface="Calibri" panose="020F0502020204030204" pitchFamily="34" charset="0"/>
                          <a:cs typeface="Times New Roman" panose="02020603050405020304" pitchFamily="18" charset="0"/>
                        </a:rPr>
                        <a:t>É o desenvolvimento do assunto principal do texto. O tema vai sendo ampliado aos poucos, sem fugir do assunto.</a:t>
                      </a:r>
                    </a:p>
                  </a:txBody>
                  <a:tcPr marL="68580" marR="68580" marT="0" marB="0"/>
                </a:tc>
                <a:tc>
                  <a:txBody>
                    <a:bodyPr/>
                    <a:lstStyle/>
                    <a:p>
                      <a:pPr algn="just">
                        <a:lnSpc>
                          <a:spcPct val="105000"/>
                        </a:lnSpc>
                        <a:spcAft>
                          <a:spcPts val="800"/>
                        </a:spcAft>
                        <a:buNone/>
                      </a:pPr>
                      <a:r>
                        <a:rPr lang="pt-BR" sz="1700" kern="100">
                          <a:effectLst/>
                          <a:latin typeface="Arial Narrow" panose="020B0606020202030204" pitchFamily="34" charset="0"/>
                          <a:ea typeface="Calibri" panose="020F0502020204030204" pitchFamily="34" charset="0"/>
                          <a:cs typeface="Times New Roman" panose="02020603050405020304" pitchFamily="18" charset="0"/>
                        </a:rPr>
                        <a:t>O texto mantém o tema das redes sociais do início ao fim, acrescentando novas reflexões sobre o uso da tecnologia, suas consequências no cotidiano e o impacto nas relações sociais.</a:t>
                      </a:r>
                    </a:p>
                  </a:txBody>
                  <a:tcPr marL="68580" marR="68580" marT="0" marB="0"/>
                </a:tc>
                <a:tc>
                  <a:txBody>
                    <a:bodyPr/>
                    <a:lstStyle/>
                    <a:p>
                      <a:pPr algn="just">
                        <a:lnSpc>
                          <a:spcPct val="105000"/>
                        </a:lnSpc>
                        <a:spcAft>
                          <a:spcPts val="800"/>
                        </a:spcAft>
                        <a:buNone/>
                      </a:pPr>
                      <a:r>
                        <a:rPr lang="pt-BR" sz="17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A narradora é excluída das redes sociais: “Eu não fazia ideia sobre o que ela estava falando.”</a:t>
                      </a:r>
                    </a:p>
                    <a:p>
                      <a:pPr algn="just">
                        <a:lnSpc>
                          <a:spcPct val="105000"/>
                        </a:lnSpc>
                        <a:spcAft>
                          <a:spcPts val="800"/>
                        </a:spcAft>
                        <a:buNone/>
                      </a:pPr>
                      <a:r>
                        <a:rPr lang="pt-BR" sz="17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Descobre o motivo: “eu não estava no Facebook...”</a:t>
                      </a:r>
                    </a:p>
                    <a:p>
                      <a:pPr algn="just">
                        <a:lnSpc>
                          <a:spcPct val="105000"/>
                        </a:lnSpc>
                        <a:spcAft>
                          <a:spcPts val="800"/>
                        </a:spcAft>
                        <a:buNone/>
                      </a:pPr>
                      <a:r>
                        <a:rPr lang="pt-BR" sz="17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Mostra as consequências sociais: “ela resolveu ligar para saber se eu estava viva.”</a:t>
                      </a:r>
                    </a:p>
                    <a:p>
                      <a:pPr algn="just">
                        <a:lnSpc>
                          <a:spcPct val="105000"/>
                        </a:lnSpc>
                        <a:spcAft>
                          <a:spcPts val="800"/>
                        </a:spcAft>
                        <a:buNone/>
                      </a:pPr>
                      <a:r>
                        <a:rPr lang="pt-BR" sz="17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Faz reflexão sobre tecnologia: “Óbvio que a tecnologia não é a vilã da história...”</a:t>
                      </a:r>
                    </a:p>
                    <a:p>
                      <a:pPr algn="just">
                        <a:lnSpc>
                          <a:spcPct val="105000"/>
                        </a:lnSpc>
                        <a:spcAft>
                          <a:spcPts val="800"/>
                        </a:spcAft>
                        <a:buNone/>
                      </a:pPr>
                      <a:r>
                        <a:rPr lang="pt-BR" sz="17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1700" kern="100" dirty="0">
                          <a:effectLst/>
                          <a:latin typeface="Arial Narrow" panose="020B0606020202030204" pitchFamily="34" charset="0"/>
                          <a:ea typeface="Calibri" panose="020F0502020204030204" pitchFamily="34" charset="0"/>
                          <a:cs typeface="Times New Roman" panose="02020603050405020304" pitchFamily="18" charset="0"/>
                        </a:rPr>
                        <a:t>Conclui com reflexão pessoal: “o nosso direito de ser indiferente.”</a:t>
                      </a:r>
                    </a:p>
                  </a:txBody>
                  <a:tcPr marL="68580" marR="68580" marT="0" marB="0"/>
                </a:tc>
                <a:extLst>
                  <a:ext uri="{0D108BD9-81ED-4DB2-BD59-A6C34878D82A}">
                    <a16:rowId xmlns:a16="http://schemas.microsoft.com/office/drawing/2014/main" val="2841592526"/>
                  </a:ext>
                </a:extLst>
              </a:tr>
            </a:tbl>
          </a:graphicData>
        </a:graphic>
      </p:graphicFrame>
      <p:pic>
        <p:nvPicPr>
          <p:cNvPr id="4" name="Imagem 3">
            <a:extLst>
              <a:ext uri="{FF2B5EF4-FFF2-40B4-BE49-F238E27FC236}">
                <a16:creationId xmlns:a16="http://schemas.microsoft.com/office/drawing/2014/main" id="{E6738627-AFBE-141E-88AC-1B89A4B6EBF5}"/>
              </a:ext>
            </a:extLst>
          </p:cNvPr>
          <p:cNvPicPr>
            <a:picLocks noChangeAspect="1"/>
          </p:cNvPicPr>
          <p:nvPr/>
        </p:nvPicPr>
        <p:blipFill>
          <a:blip r:embed="rId2"/>
          <a:stretch>
            <a:fillRect/>
          </a:stretch>
        </p:blipFill>
        <p:spPr>
          <a:xfrm>
            <a:off x="260350" y="480060"/>
            <a:ext cx="2124887" cy="822536"/>
          </a:xfrm>
          <a:prstGeom prst="rect">
            <a:avLst/>
          </a:prstGeom>
        </p:spPr>
      </p:pic>
    </p:spTree>
    <p:extLst>
      <p:ext uri="{BB962C8B-B14F-4D97-AF65-F5344CB8AC3E}">
        <p14:creationId xmlns:p14="http://schemas.microsoft.com/office/powerpoint/2010/main" val="2385609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778FC78-A091-1E85-7FFE-916DB0211F6C}"/>
              </a:ext>
            </a:extLst>
          </p:cNvPr>
          <p:cNvGraphicFramePr>
            <a:graphicFrameLocks noGrp="1"/>
          </p:cNvGraphicFramePr>
          <p:nvPr>
            <p:extLst>
              <p:ext uri="{D42A27DB-BD31-4B8C-83A1-F6EECF244321}">
                <p14:modId xmlns:p14="http://schemas.microsoft.com/office/powerpoint/2010/main" val="743409730"/>
              </p:ext>
            </p:extLst>
          </p:nvPr>
        </p:nvGraphicFramePr>
        <p:xfrm>
          <a:off x="137160" y="719666"/>
          <a:ext cx="11807190" cy="6138334"/>
        </p:xfrm>
        <a:graphic>
          <a:graphicData uri="http://schemas.openxmlformats.org/drawingml/2006/table">
            <a:tbl>
              <a:tblPr firstRow="1" bandRow="1">
                <a:tableStyleId>{5C22544A-7EE6-4342-B048-85BDC9FD1C3A}</a:tableStyleId>
              </a:tblPr>
              <a:tblGrid>
                <a:gridCol w="11807190">
                  <a:extLst>
                    <a:ext uri="{9D8B030D-6E8A-4147-A177-3AD203B41FA5}">
                      <a16:colId xmlns:a16="http://schemas.microsoft.com/office/drawing/2014/main" val="3644122250"/>
                    </a:ext>
                  </a:extLst>
                </a:gridCol>
              </a:tblGrid>
              <a:tr h="6138334">
                <a:tc>
                  <a:txBody>
                    <a:bodyPr/>
                    <a:lstStyle/>
                    <a:p>
                      <a:pPr algn="ctr"/>
                      <a:r>
                        <a:rPr lang="pt-BR" sz="2300" b="1" dirty="0">
                          <a:solidFill>
                            <a:schemeClr val="tx1"/>
                          </a:solidFill>
                          <a:latin typeface="Arial Narrow" panose="020B0606020202030204" pitchFamily="34" charset="0"/>
                        </a:rPr>
                        <a:t>Conectores / articuladores da progressão textual</a:t>
                      </a:r>
                    </a:p>
                    <a:p>
                      <a:r>
                        <a:rPr lang="pt-BR" sz="2300" b="0" dirty="0">
                          <a:solidFill>
                            <a:schemeClr val="tx1"/>
                          </a:solidFill>
                          <a:latin typeface="Arial Narrow" panose="020B0606020202030204" pitchFamily="34" charset="0"/>
                        </a:rPr>
                        <a:t>Os conectores e articuladores são palavras ou expressões que ajudam a ligar as ideias do texto, garantindo continuidade e sentido.</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0222983"/>
                  </a:ext>
                </a:extLst>
              </a:tr>
            </a:tbl>
          </a:graphicData>
        </a:graphic>
      </p:graphicFrame>
      <p:graphicFrame>
        <p:nvGraphicFramePr>
          <p:cNvPr id="3" name="Tabela 2">
            <a:extLst>
              <a:ext uri="{FF2B5EF4-FFF2-40B4-BE49-F238E27FC236}">
                <a16:creationId xmlns:a16="http://schemas.microsoft.com/office/drawing/2014/main" id="{5AA3EC40-0BFC-BC95-BADD-0FBC5BE574E1}"/>
              </a:ext>
            </a:extLst>
          </p:cNvPr>
          <p:cNvGraphicFramePr>
            <a:graphicFrameLocks noGrp="1"/>
          </p:cNvGraphicFramePr>
          <p:nvPr>
            <p:extLst>
              <p:ext uri="{D42A27DB-BD31-4B8C-83A1-F6EECF244321}">
                <p14:modId xmlns:p14="http://schemas.microsoft.com/office/powerpoint/2010/main" val="466876699"/>
              </p:ext>
            </p:extLst>
          </p:nvPr>
        </p:nvGraphicFramePr>
        <p:xfrm>
          <a:off x="557530" y="1919816"/>
          <a:ext cx="11215371" cy="4880612"/>
        </p:xfrm>
        <a:graphic>
          <a:graphicData uri="http://schemas.openxmlformats.org/drawingml/2006/table">
            <a:tbl>
              <a:tblPr firstRow="1" bandRow="1">
                <a:tableStyleId>{5C22544A-7EE6-4342-B048-85BDC9FD1C3A}</a:tableStyleId>
              </a:tblPr>
              <a:tblGrid>
                <a:gridCol w="3738457">
                  <a:extLst>
                    <a:ext uri="{9D8B030D-6E8A-4147-A177-3AD203B41FA5}">
                      <a16:colId xmlns:a16="http://schemas.microsoft.com/office/drawing/2014/main" val="3580570116"/>
                    </a:ext>
                  </a:extLst>
                </a:gridCol>
                <a:gridCol w="3738457">
                  <a:extLst>
                    <a:ext uri="{9D8B030D-6E8A-4147-A177-3AD203B41FA5}">
                      <a16:colId xmlns:a16="http://schemas.microsoft.com/office/drawing/2014/main" val="3897223872"/>
                    </a:ext>
                  </a:extLst>
                </a:gridCol>
                <a:gridCol w="3738457">
                  <a:extLst>
                    <a:ext uri="{9D8B030D-6E8A-4147-A177-3AD203B41FA5}">
                      <a16:colId xmlns:a16="http://schemas.microsoft.com/office/drawing/2014/main" val="2271089057"/>
                    </a:ext>
                  </a:extLst>
                </a:gridCol>
              </a:tblGrid>
              <a:tr h="370840">
                <a:tc>
                  <a:txBody>
                    <a:bodyPr/>
                    <a:lstStyle/>
                    <a:p>
                      <a:pPr algn="ctr">
                        <a:lnSpc>
                          <a:spcPct val="105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Função</a:t>
                      </a:r>
                      <a:endParaRPr lang="pt-BR"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a:lnSpc>
                          <a:spcPct val="105000"/>
                        </a:lnSpc>
                        <a:spcAft>
                          <a:spcPts val="800"/>
                        </a:spcAft>
                        <a:buNone/>
                      </a:pPr>
                      <a:r>
                        <a:rPr lang="pt-BR" sz="22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Conectores e articuladores</a:t>
                      </a:r>
                      <a:endParaRPr lang="pt-BR" sz="22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ctr">
                        <a:lnSpc>
                          <a:spcPct val="105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Exemplo</a:t>
                      </a:r>
                      <a:endParaRPr lang="pt-BR"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04400467"/>
                  </a:ext>
                </a:extLst>
              </a:tr>
              <a:tr h="370840">
                <a:tc>
                  <a:txBody>
                    <a:bodyPr/>
                    <a:lstStyle/>
                    <a:p>
                      <a:pPr>
                        <a:lnSpc>
                          <a:spcPct val="10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Adição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(acrescentar ideias)</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a:effectLst/>
                          <a:latin typeface="Arial Narrow" panose="020B0606020202030204" pitchFamily="34" charset="0"/>
                          <a:ea typeface="Calibri" panose="020F0502020204030204" pitchFamily="34" charset="0"/>
                          <a:cs typeface="Times New Roman" panose="02020603050405020304" pitchFamily="18" charset="0"/>
                        </a:rPr>
                        <a:t>e, além disso, também, ainda, bem como</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a:effectLst/>
                          <a:latin typeface="Arial Narrow" panose="020B0606020202030204" pitchFamily="34" charset="0"/>
                          <a:ea typeface="Calibri" panose="020F0502020204030204" pitchFamily="34" charset="0"/>
                          <a:cs typeface="Times New Roman" panose="02020603050405020304" pitchFamily="18" charset="0"/>
                        </a:rPr>
                        <a:t>“Instagram, twitter, whatsapp, nada disso me seduz </a:t>
                      </a:r>
                      <a:r>
                        <a:rPr lang="pt-BR" sz="2200" b="1" kern="100">
                          <a:effectLst/>
                          <a:latin typeface="Arial Narrow" panose="020B0606020202030204" pitchFamily="34" charset="0"/>
                          <a:ea typeface="Calibri" panose="020F0502020204030204" pitchFamily="34" charset="0"/>
                          <a:cs typeface="Times New Roman" panose="02020603050405020304" pitchFamily="18" charset="0"/>
                        </a:rPr>
                        <a:t>e</a:t>
                      </a:r>
                      <a:r>
                        <a:rPr lang="pt-BR" sz="2200" kern="100">
                          <a:effectLst/>
                          <a:latin typeface="Arial Narrow" panose="020B0606020202030204" pitchFamily="34" charset="0"/>
                          <a:ea typeface="Calibri" panose="020F0502020204030204" pitchFamily="34" charset="0"/>
                          <a:cs typeface="Times New Roman" panose="02020603050405020304" pitchFamily="18" charset="0"/>
                        </a:rPr>
                        <a:t> não conseguiria tempo para esse contato eletrizante.”</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8435716"/>
                  </a:ext>
                </a:extLst>
              </a:tr>
              <a:tr h="370840">
                <a:tc>
                  <a:txBody>
                    <a:bodyPr/>
                    <a:lstStyle/>
                    <a:p>
                      <a:pPr>
                        <a:lnSpc>
                          <a:spcPct val="105000"/>
                        </a:lnSpc>
                        <a:spcAft>
                          <a:spcPts val="800"/>
                        </a:spcAft>
                        <a:buNone/>
                      </a:pPr>
                      <a:r>
                        <a:rPr lang="pt-BR" sz="2200" b="1" kern="100">
                          <a:effectLst/>
                          <a:latin typeface="Arial Narrow" panose="020B0606020202030204" pitchFamily="34" charset="0"/>
                          <a:ea typeface="Calibri" panose="020F0502020204030204" pitchFamily="34" charset="0"/>
                          <a:cs typeface="Times New Roman" panose="02020603050405020304" pitchFamily="18" charset="0"/>
                        </a:rPr>
                        <a:t>Oposição </a:t>
                      </a:r>
                      <a:r>
                        <a:rPr lang="pt-BR" sz="2200" kern="100">
                          <a:effectLst/>
                          <a:latin typeface="Arial Narrow" panose="020B0606020202030204" pitchFamily="34" charset="0"/>
                          <a:ea typeface="Calibri" panose="020F0502020204030204" pitchFamily="34" charset="0"/>
                          <a:cs typeface="Times New Roman" panose="02020603050405020304" pitchFamily="18" charset="0"/>
                        </a:rPr>
                        <a:t>(mostrar contraste)</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mas, porém, contudo, entretanto, no entanto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a:effectLst/>
                          <a:latin typeface="Arial Narrow" panose="020B0606020202030204" pitchFamily="34" charset="0"/>
                          <a:ea typeface="Calibri" panose="020F0502020204030204" pitchFamily="34" charset="0"/>
                          <a:cs typeface="Times New Roman" panose="02020603050405020304" pitchFamily="18" charset="0"/>
                        </a:rPr>
                        <a:t>“</a:t>
                      </a:r>
                      <a:r>
                        <a:rPr lang="pt-BR" sz="2200" b="1" kern="100">
                          <a:effectLst/>
                          <a:latin typeface="Arial Narrow" panose="020B0606020202030204" pitchFamily="34" charset="0"/>
                          <a:ea typeface="Calibri" panose="020F0502020204030204" pitchFamily="34" charset="0"/>
                          <a:cs typeface="Times New Roman" panose="02020603050405020304" pitchFamily="18" charset="0"/>
                        </a:rPr>
                        <a:t>Mas</a:t>
                      </a:r>
                      <a:r>
                        <a:rPr lang="pt-BR" sz="2200" kern="100">
                          <a:effectLst/>
                          <a:latin typeface="Arial Narrow" panose="020B0606020202030204" pitchFamily="34" charset="0"/>
                          <a:ea typeface="Calibri" panose="020F0502020204030204" pitchFamily="34" charset="0"/>
                          <a:cs typeface="Times New Roman" panose="02020603050405020304" pitchFamily="18" charset="0"/>
                        </a:rPr>
                        <a:t> não me alistei, então terei que me ajustar à nova ordem social do meu planeta.”</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21511389"/>
                  </a:ext>
                </a:extLst>
              </a:tr>
              <a:tr h="453814">
                <a:tc>
                  <a:txBody>
                    <a:bodyPr/>
                    <a:lstStyle/>
                    <a:p>
                      <a:pPr>
                        <a:lnSpc>
                          <a:spcPct val="105000"/>
                        </a:lnSpc>
                        <a:spcAft>
                          <a:spcPts val="800"/>
                        </a:spcAft>
                        <a:buNone/>
                      </a:pPr>
                      <a:r>
                        <a:rPr lang="pt-BR" sz="2200" b="1" kern="100">
                          <a:effectLst/>
                          <a:latin typeface="Arial Narrow" panose="020B0606020202030204" pitchFamily="34" charset="0"/>
                          <a:ea typeface="Calibri" panose="020F0502020204030204" pitchFamily="34" charset="0"/>
                          <a:cs typeface="Times New Roman" panose="02020603050405020304" pitchFamily="18" charset="0"/>
                        </a:rPr>
                        <a:t>Causa</a:t>
                      </a:r>
                      <a:r>
                        <a:rPr lang="pt-BR" sz="2200" kern="100">
                          <a:effectLst/>
                          <a:latin typeface="Arial Narrow" panose="020B0606020202030204" pitchFamily="34" charset="0"/>
                          <a:ea typeface="Calibri" panose="020F0502020204030204" pitchFamily="34" charset="0"/>
                          <a:cs typeface="Times New Roman" panose="02020603050405020304" pitchFamily="18" charset="0"/>
                        </a:rPr>
                        <a:t> (explicar motivo)</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nSpc>
                          <a:spcPct val="10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porque, pois, já que, devido 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“Ela resolveu ligar para saber se eu estava viva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porque</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eu não havia me pronunciado.”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47355672"/>
                  </a:ext>
                </a:extLst>
              </a:tr>
              <a:tr h="370840">
                <a:tc>
                  <a:txBody>
                    <a:bodyPr/>
                    <a:lstStyle/>
                    <a:p>
                      <a:pPr>
                        <a:lnSpc>
                          <a:spcPct val="105000"/>
                        </a:lnSpc>
                        <a:spcAft>
                          <a:spcPts val="800"/>
                        </a:spcAft>
                        <a:buNone/>
                      </a:pPr>
                      <a:r>
                        <a:rPr lang="pt-BR" sz="2200" b="1" kern="100">
                          <a:effectLst/>
                          <a:latin typeface="Arial Narrow" panose="020B0606020202030204" pitchFamily="34" charset="0"/>
                          <a:ea typeface="Calibri" panose="020F0502020204030204" pitchFamily="34" charset="0"/>
                          <a:cs typeface="Times New Roman" panose="02020603050405020304" pitchFamily="18" charset="0"/>
                        </a:rPr>
                        <a:t>Consequência </a:t>
                      </a:r>
                      <a:r>
                        <a:rPr lang="pt-BR" sz="2200" kern="100">
                          <a:effectLst/>
                          <a:latin typeface="Arial Narrow" panose="020B0606020202030204" pitchFamily="34" charset="0"/>
                          <a:ea typeface="Calibri" panose="020F0502020204030204" pitchFamily="34" charset="0"/>
                          <a:cs typeface="Times New Roman" panose="02020603050405020304" pitchFamily="18" charset="0"/>
                        </a:rPr>
                        <a:t>(mostrar resultado)</a:t>
                      </a:r>
                      <a:endParaRPr lang="pt-BR" sz="2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nSpc>
                          <a:spcPct val="10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por isso, portanto, assim, então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“Eu não estava no Facebook, </a:t>
                      </a: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portanto</a:t>
                      </a: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 não sabia da festa que a turma havia armado.”</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61981387"/>
                  </a:ext>
                </a:extLst>
              </a:tr>
            </a:tbl>
          </a:graphicData>
        </a:graphic>
      </p:graphicFrame>
    </p:spTree>
    <p:extLst>
      <p:ext uri="{BB962C8B-B14F-4D97-AF65-F5344CB8AC3E}">
        <p14:creationId xmlns:p14="http://schemas.microsoft.com/office/powerpoint/2010/main" val="27315227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9774E28-DC6F-7FAC-7EDF-3C6C978C85D9}"/>
              </a:ext>
            </a:extLst>
          </p:cNvPr>
          <p:cNvGraphicFramePr>
            <a:graphicFrameLocks noGrp="1"/>
          </p:cNvGraphicFramePr>
          <p:nvPr>
            <p:extLst>
              <p:ext uri="{D42A27DB-BD31-4B8C-83A1-F6EECF244321}">
                <p14:modId xmlns:p14="http://schemas.microsoft.com/office/powerpoint/2010/main" val="2153204340"/>
              </p:ext>
            </p:extLst>
          </p:nvPr>
        </p:nvGraphicFramePr>
        <p:xfrm>
          <a:off x="335915" y="1896956"/>
          <a:ext cx="11475720" cy="3600874"/>
        </p:xfrm>
        <a:graphic>
          <a:graphicData uri="http://schemas.openxmlformats.org/drawingml/2006/table">
            <a:tbl>
              <a:tblPr firstRow="1" bandRow="1">
                <a:tableStyleId>{5C22544A-7EE6-4342-B048-85BDC9FD1C3A}</a:tableStyleId>
              </a:tblPr>
              <a:tblGrid>
                <a:gridCol w="11475720">
                  <a:extLst>
                    <a:ext uri="{9D8B030D-6E8A-4147-A177-3AD203B41FA5}">
                      <a16:colId xmlns:a16="http://schemas.microsoft.com/office/drawing/2014/main" val="1157960429"/>
                    </a:ext>
                  </a:extLst>
                </a:gridCol>
              </a:tblGrid>
              <a:tr h="3600874">
                <a:tc>
                  <a:txBody>
                    <a:bodyPr/>
                    <a:lstStyle/>
                    <a:p>
                      <a:endParaRPr lang="pt-BR" dirty="0"/>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9378315"/>
                  </a:ext>
                </a:extLst>
              </a:tr>
            </a:tbl>
          </a:graphicData>
        </a:graphic>
      </p:graphicFrame>
      <p:graphicFrame>
        <p:nvGraphicFramePr>
          <p:cNvPr id="3" name="Tabela 2">
            <a:extLst>
              <a:ext uri="{FF2B5EF4-FFF2-40B4-BE49-F238E27FC236}">
                <a16:creationId xmlns:a16="http://schemas.microsoft.com/office/drawing/2014/main" id="{E8984132-067F-A716-F5A1-1C7ED0529618}"/>
              </a:ext>
            </a:extLst>
          </p:cNvPr>
          <p:cNvGraphicFramePr>
            <a:graphicFrameLocks noGrp="1"/>
          </p:cNvGraphicFramePr>
          <p:nvPr>
            <p:extLst>
              <p:ext uri="{D42A27DB-BD31-4B8C-83A1-F6EECF244321}">
                <p14:modId xmlns:p14="http://schemas.microsoft.com/office/powerpoint/2010/main" val="695576297"/>
              </p:ext>
            </p:extLst>
          </p:nvPr>
        </p:nvGraphicFramePr>
        <p:xfrm>
          <a:off x="614044" y="2251402"/>
          <a:ext cx="10963911" cy="2891982"/>
        </p:xfrm>
        <a:graphic>
          <a:graphicData uri="http://schemas.openxmlformats.org/drawingml/2006/table">
            <a:tbl>
              <a:tblPr firstRow="1" bandRow="1">
                <a:tableStyleId>{5C22544A-7EE6-4342-B048-85BDC9FD1C3A}</a:tableStyleId>
              </a:tblPr>
              <a:tblGrid>
                <a:gridCol w="3654637">
                  <a:extLst>
                    <a:ext uri="{9D8B030D-6E8A-4147-A177-3AD203B41FA5}">
                      <a16:colId xmlns:a16="http://schemas.microsoft.com/office/drawing/2014/main" val="1287522671"/>
                    </a:ext>
                  </a:extLst>
                </a:gridCol>
                <a:gridCol w="3654637">
                  <a:extLst>
                    <a:ext uri="{9D8B030D-6E8A-4147-A177-3AD203B41FA5}">
                      <a16:colId xmlns:a16="http://schemas.microsoft.com/office/drawing/2014/main" val="312962529"/>
                    </a:ext>
                  </a:extLst>
                </a:gridCol>
                <a:gridCol w="3654637">
                  <a:extLst>
                    <a:ext uri="{9D8B030D-6E8A-4147-A177-3AD203B41FA5}">
                      <a16:colId xmlns:a16="http://schemas.microsoft.com/office/drawing/2014/main" val="3000759168"/>
                    </a:ext>
                  </a:extLst>
                </a:gridCol>
              </a:tblGrid>
              <a:tr h="0">
                <a:tc>
                  <a:txBody>
                    <a:bodyPr/>
                    <a:lstStyle/>
                    <a:p>
                      <a:pPr>
                        <a:lnSpc>
                          <a:spcPct val="10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Explicação</a:t>
                      </a:r>
                      <a:endParaRPr lang="pt-BR" sz="23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nSpc>
                          <a:spcPct val="105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ou seja, isto é, por exemplo</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“Ela me ligou... </a:t>
                      </a: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ou seja</a:t>
                      </a:r>
                      <a:r>
                        <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queria saber se eu iria à festa.”</a:t>
                      </a:r>
                      <a:endParaRPr lang="pt-BR" sz="2300" b="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1921487"/>
                  </a:ext>
                </a:extLst>
              </a:tr>
              <a:tr h="370840">
                <a:tc>
                  <a:txBody>
                    <a:bodyPr/>
                    <a:lstStyle/>
                    <a:p>
                      <a:pPr>
                        <a:lnSpc>
                          <a:spcPct val="10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Conclusão</a:t>
                      </a:r>
                      <a:endParaRPr lang="pt-BR" sz="23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nSpc>
                          <a:spcPct val="105000"/>
                        </a:lnSpc>
                        <a:spcAft>
                          <a:spcPts val="800"/>
                        </a:spcAft>
                        <a:buNone/>
                      </a:pPr>
                      <a:r>
                        <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portanto, enfim, dessa forma, assim</a:t>
                      </a:r>
                      <a:endParaRPr lang="pt-BR"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Portanto</a:t>
                      </a:r>
                      <a:r>
                        <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estou nesse impasse agora: devo mergulhar no mundo virtual?”</a:t>
                      </a:r>
                      <a:endParaRPr lang="pt-BR" sz="23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58112464"/>
                  </a:ext>
                </a:extLst>
              </a:tr>
              <a:tr h="370840">
                <a:tc>
                  <a:txBody>
                    <a:bodyPr/>
                    <a:lstStyle/>
                    <a:p>
                      <a:pPr>
                        <a:lnSpc>
                          <a:spcPct val="10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Comparação</a:t>
                      </a:r>
                      <a:endParaRPr lang="pt-BR" sz="23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nSpc>
                          <a:spcPct val="105000"/>
                        </a:lnSpc>
                        <a:spcAft>
                          <a:spcPts val="800"/>
                        </a:spcAft>
                        <a:buNone/>
                      </a:pPr>
                      <a:r>
                        <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como, assim como, tal qual</a:t>
                      </a:r>
                      <a:endParaRPr lang="pt-BR" sz="2300"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tc>
                  <a:txBody>
                    <a:bodyPr/>
                    <a:lstStyle/>
                    <a:p>
                      <a:pPr algn="just">
                        <a:lnSpc>
                          <a:spcPct val="105000"/>
                        </a:lnSpc>
                        <a:spcAft>
                          <a:spcPts val="800"/>
                        </a:spcAft>
                        <a:buNone/>
                      </a:pPr>
                      <a:r>
                        <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“Eu deveria ter me alistado na expedição de Marte, </a:t>
                      </a: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como</a:t>
                      </a:r>
                      <a:r>
                        <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quem não se encaixa na Terra.”</a:t>
                      </a:r>
                      <a:endParaRPr lang="pt-BR" sz="23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04600858"/>
                  </a:ext>
                </a:extLst>
              </a:tr>
            </a:tbl>
          </a:graphicData>
        </a:graphic>
      </p:graphicFrame>
    </p:spTree>
    <p:extLst>
      <p:ext uri="{BB962C8B-B14F-4D97-AF65-F5344CB8AC3E}">
        <p14:creationId xmlns:p14="http://schemas.microsoft.com/office/powerpoint/2010/main" val="3358395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DEAF6F-E31E-2D24-3C4E-8F431343A511}"/>
              </a:ext>
            </a:extLst>
          </p:cNvPr>
          <p:cNvSpPr txBox="1"/>
          <p:nvPr/>
        </p:nvSpPr>
        <p:spPr>
          <a:xfrm>
            <a:off x="313765" y="896927"/>
            <a:ext cx="11564470" cy="5047536"/>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10.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Os conectivos são palavras ou expressões que conectam e interligam partes de um texto, como frases, orações ou parágrafos. Eles ajudam na compreensão e na fluidez da leitura, indicando as relações de sentido entre as ideias apresentadas. Dependendo da relação estabelecida, os conectivos podem indicar oposição, adição, explicação, consequência, tempo, comparação, entre outras ideias. Indique a relação de sentido dos elementos articuladores destacados nos trechos da crônica “Excluída”.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“Antes eu trocava e-mails com os amigos com uma certa frequência, agora todos debandaram, só um ou outro lembra que eu não estou nas redes sociais...”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“Como eu não havia me pronunciado, ela resolveu ligar para saber se eu estava viva.”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11.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Retire do texto trechos que apresentam conectivos que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indicam soma de ideias ou informações: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expressam contraste ou oposição entre ideias:</a:t>
            </a:r>
          </a:p>
        </p:txBody>
      </p:sp>
    </p:spTree>
    <p:extLst>
      <p:ext uri="{BB962C8B-B14F-4D97-AF65-F5344CB8AC3E}">
        <p14:creationId xmlns:p14="http://schemas.microsoft.com/office/powerpoint/2010/main" val="4185463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675962141"/>
              </p:ext>
            </p:extLst>
          </p:nvPr>
        </p:nvGraphicFramePr>
        <p:xfrm>
          <a:off x="373346" y="2472612"/>
          <a:ext cx="11445305" cy="324612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3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73346" y="3203057"/>
            <a:ext cx="8363644" cy="2569934"/>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você aprendeu sobre o gênero textual “crônica argumentativa”?</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sabe que a crônica argumentativa apresenta a tipologia narrativa e argumentativa?</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sabia que a crônica argumentativa busca expressar um ponto de vista reflexivo do próprio autor?</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sabe que as temáticas que inspiram as crônicas argumentativas são os acontecimentos e elementos do cotidiano?</a:t>
            </a: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8881064" y="5402526"/>
            <a:ext cx="2870715"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 name="Imagem 9">
            <a:extLst>
              <a:ext uri="{FF2B5EF4-FFF2-40B4-BE49-F238E27FC236}">
                <a16:creationId xmlns:a16="http://schemas.microsoft.com/office/drawing/2014/main" id="{288234AD-D266-5890-794D-A66DB30646BB}"/>
              </a:ext>
            </a:extLst>
          </p:cNvPr>
          <p:cNvPicPr>
            <a:picLocks noChangeAspect="1"/>
          </p:cNvPicPr>
          <p:nvPr/>
        </p:nvPicPr>
        <p:blipFill>
          <a:blip r:embed="rId5"/>
          <a:stretch>
            <a:fillRect/>
          </a:stretch>
        </p:blipFill>
        <p:spPr>
          <a:xfrm>
            <a:off x="8736990" y="2717209"/>
            <a:ext cx="3029048" cy="1706202"/>
          </a:xfrm>
          <a:prstGeom prst="rect">
            <a:avLst/>
          </a:prstGeom>
        </p:spPr>
      </p:pic>
    </p:spTree>
    <p:extLst>
      <p:ext uri="{BB962C8B-B14F-4D97-AF65-F5344CB8AC3E}">
        <p14:creationId xmlns:p14="http://schemas.microsoft.com/office/powerpoint/2010/main" val="2548419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719188"/>
            <a:ext cx="11501717" cy="1508105"/>
          </a:xfrm>
          <a:prstGeom prst="rect">
            <a:avLst/>
          </a:prstGeom>
          <a:solidFill>
            <a:schemeClr val="accent6">
              <a:lumMod val="20000"/>
              <a:lumOff val="80000"/>
            </a:schemeClr>
          </a:solidFill>
        </p:spPr>
        <p:txBody>
          <a:bodyPr wrap="square">
            <a:spAutoFit/>
          </a:bodyPr>
          <a:lstStyle/>
          <a:p>
            <a:pPr indent="538163"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Caro(a) estudante, chegou o grande momento, agora você vai produzir a sua Crônica Argumentativa.  Para isso, leia e interprete a proposta de escrita, os textos motivadores, retome e reflita sobre as características e a estrutura do gênero textual em estudo. Relembre as explicações realizadas pelo(a) professor(a) durante as aulas sobre o gênero textual “Crônica Argumentativa”.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22D4BFD-E206-DD44-F0E8-9F06D450203E}"/>
              </a:ext>
            </a:extLst>
          </p:cNvPr>
          <p:cNvSpPr txBox="1"/>
          <p:nvPr/>
        </p:nvSpPr>
        <p:spPr>
          <a:xfrm>
            <a:off x="345140" y="2359435"/>
            <a:ext cx="11501717" cy="355481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Produção do gênero textual Narrativa de enigma: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dirty="0">
                <a:effectLst/>
                <a:highlight>
                  <a:srgbClr val="FFFF00"/>
                </a:highlight>
                <a:latin typeface="Arial Narrow" panose="020B0606020202030204" pitchFamily="34" charset="0"/>
                <a:ea typeface="Aptos" panose="020B0004020202020204" pitchFamily="34" charset="0"/>
                <a:cs typeface="Times New Roman" panose="02020603050405020304" pitchFamily="18" charset="0"/>
              </a:rPr>
              <a:t> </a:t>
            </a:r>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O gênero textual “Crônica Argumentativa” é um texto que fala sobre situações do dia a dia de forma reflexiva. A finalidade da crônica argumentativa é provocar reflexões no leitor e apresentar um ponto de vista sobre assuntos do cotidiano. Nesse tipo de texto, o cronista (autor) apresenta um tema ou assunto e também mostra sua opinião sobre ele. A crônica pode trazer elementos da narrativa, como personagens, fatos e acontecimentos cotidianos, mas também faz o leitor pensar sobre questões sociais, culturais ou até políticas. Assim, a crônica argumentativa une a narração de acontecimentos do cotidiano com reflexões e argumentos, levando o leitor a pensar, refletir e formar suas próprias opiniões sobre o tema apresentado.</a:t>
            </a:r>
          </a:p>
        </p:txBody>
      </p:sp>
    </p:spTree>
    <p:extLst>
      <p:ext uri="{BB962C8B-B14F-4D97-AF65-F5344CB8AC3E}">
        <p14:creationId xmlns:p14="http://schemas.microsoft.com/office/powerpoint/2010/main" val="2586866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87834"/>
            <a:ext cx="11501717" cy="5258619"/>
          </a:xfrm>
          <a:prstGeom prst="rect">
            <a:avLst/>
          </a:prstGeom>
          <a:noFill/>
        </p:spPr>
        <p:txBody>
          <a:bodyPr wrap="square">
            <a:spAutoFit/>
          </a:bodyPr>
          <a:lstStyle/>
          <a:p>
            <a:pPr algn="just">
              <a:lnSpc>
                <a:spcPct val="120000"/>
              </a:lnSpc>
            </a:pPr>
            <a:r>
              <a:rPr lang="pt-BR" sz="2350" b="1" dirty="0">
                <a:effectLst/>
                <a:latin typeface="Arial Narrow" panose="020B0606020202030204" pitchFamily="34" charset="0"/>
                <a:ea typeface="Aptos" panose="020B0004020202020204" pitchFamily="34" charset="0"/>
                <a:cs typeface="Times New Roman" panose="02020603050405020304" pitchFamily="18" charset="0"/>
              </a:rPr>
              <a:t>2.</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Com base nos conhecimentos que você já têm sobre o gênero estudado, imagine que você seja um cronista e pense no seu comportamento na internet (ou no comportamento das pessoas da sua idade). Escreva uma “crônica argumentativa” sobre o tema: “</a:t>
            </a:r>
            <a:r>
              <a:rPr lang="pt-BR" sz="2350" b="1" dirty="0">
                <a:effectLst/>
                <a:latin typeface="Arial Narrow" panose="020B0606020202030204" pitchFamily="34" charset="0"/>
                <a:ea typeface="Aptos" panose="020B0004020202020204" pitchFamily="34" charset="0"/>
                <a:cs typeface="Times New Roman" panose="02020603050405020304" pitchFamily="18" charset="0"/>
              </a:rPr>
              <a:t>Conectados à internet, desconectados da vida real?</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As redes sociais ajudam mais a aproximar as pessoas ou criam uma falsa sensação de companhia? </a:t>
            </a:r>
            <a:r>
              <a:rPr lang="pt-BR" sz="2350" b="1" dirty="0">
                <a:effectLst/>
                <a:latin typeface="Arial Narrow" panose="020B0606020202030204" pitchFamily="34" charset="0"/>
                <a:ea typeface="Aptos" panose="020B0004020202020204" pitchFamily="34" charset="0"/>
                <a:cs typeface="Times New Roman" panose="02020603050405020304" pitchFamily="18" charset="0"/>
              </a:rPr>
              <a:t>Regra obrigatória</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você deve usar a primeira pessoa (“Eu percebo...”, “Na minha experiência...”, “Certa vez...”) e utilizar uma vivência sua ou de seus amigos como argumento para provar seu ponto de vista. Em seu texto, apresente uma s</a:t>
            </a:r>
            <a:r>
              <a:rPr lang="pt-BR" sz="2350" b="1" dirty="0">
                <a:effectLst/>
                <a:latin typeface="Arial Narrow" panose="020B0606020202030204" pitchFamily="34" charset="0"/>
                <a:ea typeface="Aptos" panose="020B0004020202020204" pitchFamily="34" charset="0"/>
                <a:cs typeface="Times New Roman" panose="02020603050405020304" pitchFamily="18" charset="0"/>
              </a:rPr>
              <a:t>ituação do cotidiano que sirva de reflexão para o leitor.</a:t>
            </a:r>
            <a:r>
              <a:rPr lang="pt-BR" sz="2350" dirty="0">
                <a:effectLst/>
                <a:latin typeface="Arial Narrow" panose="020B0606020202030204" pitchFamily="34" charset="0"/>
                <a:ea typeface="Aptos" panose="020B0004020202020204" pitchFamily="34" charset="0"/>
                <a:cs typeface="Times New Roman" panose="02020603050405020304" pitchFamily="18" charset="0"/>
              </a:rPr>
              <a:t> Ao longo da crônica, argumente também  sobre os impactos do uso excessivo das telas e das redes sociais na convivência das pessoas na forma de enxergar a realidade. Utilize argumentos para defender seu ponto de vista e </a:t>
            </a:r>
            <a:r>
              <a:rPr lang="pt-BR" sz="2350" b="1" dirty="0">
                <a:effectLst/>
                <a:latin typeface="Arial Narrow" panose="020B0606020202030204" pitchFamily="34" charset="0"/>
                <a:ea typeface="Aptos" panose="020B0004020202020204" pitchFamily="34" charset="0"/>
                <a:cs typeface="Times New Roman" panose="02020603050405020304" pitchFamily="18" charset="0"/>
              </a:rPr>
              <a:t>reflita </a:t>
            </a:r>
            <a:r>
              <a:rPr lang="pt-BR" sz="2350" dirty="0">
                <a:effectLst/>
                <a:latin typeface="Arial Narrow" panose="020B0606020202030204" pitchFamily="34" charset="0"/>
                <a:ea typeface="Aptos" panose="020B0004020202020204" pitchFamily="34" charset="0"/>
                <a:cs typeface="Times New Roman" panose="02020603050405020304" pitchFamily="18" charset="0"/>
              </a:rPr>
              <a:t>sobre a importância de equilibrar a vida virtual e a vida real. A finalidade da </a:t>
            </a:r>
            <a:r>
              <a:rPr lang="pt-BR" sz="2350" b="1" dirty="0">
                <a:effectLst/>
                <a:latin typeface="Arial Narrow" panose="020B0606020202030204" pitchFamily="34" charset="0"/>
                <a:ea typeface="Aptos" panose="020B0004020202020204" pitchFamily="34" charset="0"/>
                <a:cs typeface="Times New Roman" panose="02020603050405020304" pitchFamily="18" charset="0"/>
              </a:rPr>
              <a:t>crônica argumentativa </a:t>
            </a:r>
            <a:r>
              <a:rPr lang="pt-BR" sz="2350" dirty="0">
                <a:effectLst/>
                <a:latin typeface="Arial Narrow" panose="020B0606020202030204" pitchFamily="34" charset="0"/>
                <a:ea typeface="Aptos" panose="020B0004020202020204" pitchFamily="34" charset="0"/>
                <a:cs typeface="Times New Roman" panose="02020603050405020304" pitchFamily="18" charset="0"/>
              </a:rPr>
              <a:t>é levar o leitor a refletir e formar sua própria opinião sobre o tema apresentado. .</a:t>
            </a:r>
          </a:p>
        </p:txBody>
      </p:sp>
    </p:spTree>
    <p:extLst>
      <p:ext uri="{BB962C8B-B14F-4D97-AF65-F5344CB8AC3E}">
        <p14:creationId xmlns:p14="http://schemas.microsoft.com/office/powerpoint/2010/main" val="35454008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4" y="849065"/>
            <a:ext cx="11483788" cy="1508105"/>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os textos motivadores: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O Efeito das Telas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08BD76C8-8B01-4E03-0486-33E9FBE70A01}"/>
              </a:ext>
            </a:extLst>
          </p:cNvPr>
          <p:cNvSpPr txBox="1"/>
          <p:nvPr/>
        </p:nvSpPr>
        <p:spPr>
          <a:xfrm>
            <a:off x="349624" y="2484778"/>
            <a:ext cx="11483788" cy="3277820"/>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Era uma vez uma cidade onde os moradores viviam conectados. As ruas, se antes eram um espaço de encontros e conversas, agora estavam repletas de pessoas com os olhos fixos em suas telas de celular. A jovem Ana, por exemplo, costumava passar horas rolando o feed do Instagram, avaliando cada imagem e cada comentário. Afinal, ter muitos “likes” parecia ser o único norte em sua vida.</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Ana era apenas uma das muitas vítimas de um mal que os especialistas começaram a chamar de “síndrome do celular”. Não era apenas a dependência: era também a maneira como, cada dia mais, ela e seus amigos deixavam de pensar criticamente. As ideias se tornavam fragmentadas; a profundidade das conversas evaporava-se em emojis e respostas rápidas.</a:t>
            </a:r>
          </a:p>
          <a:p>
            <a:pPr indent="538163"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92173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5724644"/>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Um dia, Ana decidiu fazer um experimento. Ela se desligou das redes sociais por uma semana. No início, o vazio era ensurdecedor. Mas, com o passar dos dias, ela começou a redescobrir prazeres esquecidos: os livros, os passeios no parque e as conversas verdadeiras com os amigos. Durante esse tempo, Ana percebeu que muitos dos conteúdos que consumia diariamente eram superficiais e tendenciosos. Aquilo que antes parecia uma verdade inabalável se mostrava, na sua maioria, como opiniões postadas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tastelessmente</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por influenciadores.</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Quando voltou ao mundo virtual, Ana trouxe consigo uma nova visão. Agora, ela olhava as imagens com olhar crítico e desconfiado, questionando: “isso é, de fato, a realidade?”. Em vez de se deixar levar por tendências, ela começou a investigar, a pesquisar e, principalmente, a refletir. Enquanto Ana redescobria o valor da crítica e da análise, muitos de seus amigos continuavam presos naquela bolha digital, perdendo oportunidades de visão e debate.</a:t>
            </a:r>
          </a:p>
          <a:p>
            <a:pPr indent="538163"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crônica de Ana nos mostra um fato essencial: a conexão com o mundo real é tão ou mais importante que a conexão virtual. O entretenimento é bom, mas é preciso cuidar para que a nossa mente não adoeça na busca incessante por curtidas e seguidores. É preciso pensar, refletir e, acima de tudo, estar presente.</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a:p>
            <a:pPr algn="r"/>
            <a:r>
              <a:rPr lang="pt-BR" sz="1300" dirty="0">
                <a:effectLst/>
                <a:latin typeface="Arial Narrow" panose="020B0606020202030204" pitchFamily="34" charset="0"/>
                <a:ea typeface="Aptos" panose="020B0004020202020204" pitchFamily="34" charset="0"/>
                <a:cs typeface="Times New Roman" panose="02020603050405020304" pitchFamily="18" charset="0"/>
              </a:rPr>
              <a:t>Disponível em: https://skooly.com.br/como-o-celular-e-redes-sociais-adoecem-uma-</a:t>
            </a:r>
            <a:r>
              <a:rPr lang="pt-BR" sz="1300" dirty="0" err="1">
                <a:effectLst/>
                <a:latin typeface="Arial Narrow" panose="020B0606020202030204" pitchFamily="34" charset="0"/>
                <a:ea typeface="Aptos" panose="020B0004020202020204" pitchFamily="34" charset="0"/>
                <a:cs typeface="Times New Roman" panose="02020603050405020304" pitchFamily="18" charset="0"/>
              </a:rPr>
              <a:t>cronica</a:t>
            </a:r>
            <a:r>
              <a:rPr lang="pt-BR" sz="1300" dirty="0">
                <a:effectLst/>
                <a:latin typeface="Arial Narrow" panose="020B0606020202030204" pitchFamily="34" charset="0"/>
                <a:ea typeface="Aptos" panose="020B0004020202020204" pitchFamily="34" charset="0"/>
                <a:cs typeface="Times New Roman" panose="02020603050405020304" pitchFamily="18" charset="0"/>
              </a:rPr>
              <a:t>-critica/. Acesso em: 8 maio 2025.</a:t>
            </a: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574489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F819B1-85E6-B25B-1226-1FBE1252F0BC}"/>
              </a:ext>
            </a:extLst>
          </p:cNvPr>
          <p:cNvSpPr txBox="1"/>
          <p:nvPr/>
        </p:nvSpPr>
        <p:spPr>
          <a:xfrm>
            <a:off x="331694" y="715043"/>
            <a:ext cx="11528612" cy="446276"/>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EF1EC32-8948-5EC4-BECA-F52D39493066}"/>
              </a:ext>
            </a:extLst>
          </p:cNvPr>
          <p:cNvPicPr>
            <a:picLocks noChangeAspect="1"/>
          </p:cNvPicPr>
          <p:nvPr/>
        </p:nvPicPr>
        <p:blipFill>
          <a:blip r:embed="rId2"/>
          <a:stretch>
            <a:fillRect/>
          </a:stretch>
        </p:blipFill>
        <p:spPr>
          <a:xfrm>
            <a:off x="1857238" y="1161319"/>
            <a:ext cx="8477524" cy="4981638"/>
          </a:xfrm>
          <a:prstGeom prst="rect">
            <a:avLst/>
          </a:prstGeom>
        </p:spPr>
      </p:pic>
      <p:sp>
        <p:nvSpPr>
          <p:cNvPr id="7" name="CaixaDeTexto 6">
            <a:extLst>
              <a:ext uri="{FF2B5EF4-FFF2-40B4-BE49-F238E27FC236}">
                <a16:creationId xmlns:a16="http://schemas.microsoft.com/office/drawing/2014/main" id="{D990A6DC-E064-2680-2020-B8B4FF96202D}"/>
              </a:ext>
            </a:extLst>
          </p:cNvPr>
          <p:cNvSpPr txBox="1"/>
          <p:nvPr/>
        </p:nvSpPr>
        <p:spPr>
          <a:xfrm>
            <a:off x="3151823" y="6019145"/>
            <a:ext cx="6097904" cy="492443"/>
          </a:xfrm>
          <a:prstGeom prst="rect">
            <a:avLst/>
          </a:prstGeom>
          <a:noFill/>
        </p:spPr>
        <p:txBody>
          <a:bodyPr wrap="square">
            <a:spAutoFit/>
          </a:bodyPr>
          <a:lstStyle/>
          <a:p>
            <a:pPr algn="r"/>
            <a:r>
              <a:rPr lang="pt-BR" sz="1300" dirty="0">
                <a:latin typeface="Arial Narrow" panose="020B0606020202030204" pitchFamily="34" charset="0"/>
              </a:rPr>
              <a:t>Disponível em: https://celularnaescola1.blogspot.com/2013/11/o-uso-do-celular-em-diversas-formas.html. Acesso em: 20 maio 2026.</a:t>
            </a:r>
          </a:p>
        </p:txBody>
      </p:sp>
    </p:spTree>
    <p:extLst>
      <p:ext uri="{BB962C8B-B14F-4D97-AF65-F5344CB8AC3E}">
        <p14:creationId xmlns:p14="http://schemas.microsoft.com/office/powerpoint/2010/main" val="1603214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2215991"/>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e de muita aprendizagem no qual juntos(as) vocês farão o aprimoramento da escrita de um editorial. Aproveite e acompanhe estes e outros questionamentos que serão feitos pelo seu(sua) professor(a): O título está adequado para  o texto? Por quê? Esse título é criativo e prende a atenção do leitor? Os elementos desse gênero textual estão claros e bem definidos no texto? São utilizados elementos articuladores?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4107595"/>
            <a:ext cx="11537577" cy="1862048"/>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após a escrita do seu texto, com a orientação do seu(sua) professor(a) faça a reescrita. Esse momento é fundamental no </a:t>
            </a:r>
            <a:r>
              <a:rPr lang="pt-BR" sz="2300" b="1"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deseenvolvimento</a:t>
            </a:r>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do processo da produção textual. Siga as orientações: leia o seu texto com muita atenção e vá procurando dentro dele, os elementos apontados nas orientações, a seguir, à medida que for necessário, vá reescrevendo e aprimorando o seu texto (crônica argumentativa).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2134163815"/>
              </p:ext>
            </p:extLst>
          </p:nvPr>
        </p:nvGraphicFramePr>
        <p:xfrm>
          <a:off x="340659" y="913247"/>
          <a:ext cx="11492753" cy="5801868"/>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lnSpc>
                          <a:spcPct val="120000"/>
                        </a:lnSpc>
                        <a:spcAft>
                          <a:spcPts val="0"/>
                        </a:spcAft>
                      </a:pPr>
                      <a:r>
                        <a:rPr lang="pt-BR" sz="2350" kern="100" dirty="0">
                          <a:solidFill>
                            <a:schemeClr val="tx1"/>
                          </a:solidFill>
                          <a:effectLst/>
                          <a:latin typeface="Arial Narrow" panose="020B0606020202030204" pitchFamily="34" charset="0"/>
                        </a:rPr>
                        <a:t>Orientações para a reescrita</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desenvolve o tema proposto de forma pertinente, atual e reflexiva, relacionando ao cotidiano?</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Você abordou o tema, de forma singular, a algum aspecto do cotidiano e da realidade? </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apresenta características do gênero — narratividade breve, linguagem próxima ao leitor, olhar crítico e argumentativo sobre fatos cotidianos? </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traz algum detalhe do cotidiano a partir de uma perspectiva pessoal e/ou inusitada do autor? </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sua forma de dizer/escrever é construída como a de alguém que comenta/argumenta algo que lhe chamou a atenção ou o fez pensar/refletir? </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 situação cotidiana e assunto que contribuíram para que  o texto fosse escrito estão  claros? Envolve o leitor?</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Você utilizou recursos linguísticos selecionados (vocabulário, figuras de linguagem etc.) que contribuem para a construção do tom visado (irônico, reflexivo, divertido, lírico, crítico etc.)? </a:t>
                      </a:r>
                    </a:p>
                    <a:p>
                      <a:pPr marL="342900" lvl="0" indent="-342900" algn="just">
                        <a:lnSpc>
                          <a:spcPct val="10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é coeso? Os articuladores textuais são apropriados ao tipo de crônica e foram usados adequadamente? </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114819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754351081"/>
              </p:ext>
            </p:extLst>
          </p:nvPr>
        </p:nvGraphicFramePr>
        <p:xfrm>
          <a:off x="340659" y="913247"/>
          <a:ext cx="11492753" cy="4256786"/>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Você se posiciona como alguém que quer surpreender o público para o qual escreve, com um olhar próprio e peculiar sobre algo cotidiano e conhecido que está ligado a um assunto que interessa o leitor?</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As ideias e argumentos apresentados estão organizados para seduzir, fazer refletir, mobilizar, criar cumplicidade com o leitor?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O título que você criou desperta no leitor desejo de ler o seu texto?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apresenta domínio da norma padrão, pontuação e ortografia corretos; estrutura organizada (introdução (apresentação/contextualização), desenvolvimento, conclusão). </a:t>
                      </a:r>
                    </a:p>
                    <a:p>
                      <a:pPr marL="342900" lvl="0" indent="-342900" algn="just">
                        <a:lnSpc>
                          <a:spcPct val="120000"/>
                        </a:lnSpc>
                        <a:spcAft>
                          <a:spcPts val="0"/>
                        </a:spcAft>
                        <a:buFont typeface="Wingdings" panose="05000000000000000000" pitchFamily="2" charset="2"/>
                        <a:buChar char=""/>
                      </a:pPr>
                      <a:r>
                        <a:rPr lang="pt-BR" sz="2350" b="0" kern="100" dirty="0">
                          <a:solidFill>
                            <a:schemeClr val="tx1"/>
                          </a:solidFill>
                          <a:effectLst/>
                          <a:latin typeface="Arial Narrow" panose="020B0606020202030204" pitchFamily="34" charset="0"/>
                        </a:rPr>
                        <a:t>Seu texto apresenta por exemplo, marcas de variação linguística a serviço de produção de sentidos no texto.</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39438591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5" name="CaixaDeTexto 4">
            <a:extLst>
              <a:ext uri="{FF2B5EF4-FFF2-40B4-BE49-F238E27FC236}">
                <a16:creationId xmlns:a16="http://schemas.microsoft.com/office/drawing/2014/main" id="{381BDA9D-93F5-64FF-BD1A-E610F5BABB8F}"/>
              </a:ext>
            </a:extLst>
          </p:cNvPr>
          <p:cNvSpPr txBox="1"/>
          <p:nvPr/>
        </p:nvSpPr>
        <p:spPr>
          <a:xfrm>
            <a:off x="349624" y="3179207"/>
            <a:ext cx="11697596" cy="1862048"/>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Querido(a) estudante, já imaginou transformar uma reclamação em um texto capaz de chamar a atenção e buscar soluções para um problema? Pois isso é possível por meio da carta de reclamação! Nesse gênero textual, a nossa voz ganha força para defender direitos, expor situações do dia a dia e convencer alguém a resolver um problema. Vamos descobrir como fazer isso de forma clara, inteligente e persuasiva?</a:t>
            </a:r>
          </a:p>
        </p:txBody>
      </p:sp>
    </p:spTree>
    <p:extLst>
      <p:ext uri="{BB962C8B-B14F-4D97-AF65-F5344CB8AC3E}">
        <p14:creationId xmlns:p14="http://schemas.microsoft.com/office/powerpoint/2010/main" val="1348163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59564E-E717-A31B-1D25-DA890CB6767C}"/>
              </a:ext>
            </a:extLst>
          </p:cNvPr>
          <p:cNvSpPr txBox="1"/>
          <p:nvPr/>
        </p:nvSpPr>
        <p:spPr>
          <a:xfrm>
            <a:off x="349624" y="1297218"/>
            <a:ext cx="11492752" cy="839461"/>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Antes de ler os textos, vamos conversar?</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B0F8D36-AFC7-7EB8-11A9-3988966FC6A1}"/>
              </a:ext>
            </a:extLst>
          </p:cNvPr>
          <p:cNvPicPr>
            <a:picLocks noChangeAspect="1"/>
          </p:cNvPicPr>
          <p:nvPr/>
        </p:nvPicPr>
        <p:blipFill>
          <a:blip r:embed="rId2"/>
          <a:stretch>
            <a:fillRect/>
          </a:stretch>
        </p:blipFill>
        <p:spPr>
          <a:xfrm>
            <a:off x="433708" y="2070547"/>
            <a:ext cx="11049632" cy="3885529"/>
          </a:xfrm>
          <a:prstGeom prst="rect">
            <a:avLst/>
          </a:prstGeom>
        </p:spPr>
      </p:pic>
    </p:spTree>
    <p:extLst>
      <p:ext uri="{BB962C8B-B14F-4D97-AF65-F5344CB8AC3E}">
        <p14:creationId xmlns:p14="http://schemas.microsoft.com/office/powerpoint/2010/main" val="4368101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DA775C-D373-2EB6-B7AB-774A0FBC1021}"/>
              </a:ext>
            </a:extLst>
          </p:cNvPr>
          <p:cNvSpPr txBox="1"/>
          <p:nvPr/>
        </p:nvSpPr>
        <p:spPr>
          <a:xfrm>
            <a:off x="225265" y="1084168"/>
            <a:ext cx="11741467" cy="2569934"/>
          </a:xfrm>
          <a:prstGeom prst="rect">
            <a:avLst/>
          </a:prstGeom>
          <a:noFill/>
        </p:spPr>
        <p:txBody>
          <a:bodyPr wrap="square">
            <a:spAutoFit/>
          </a:bodyPr>
          <a:lstStyle/>
          <a:p>
            <a:pPr algn="just"/>
            <a:r>
              <a:rPr lang="pt-BR" sz="2300" dirty="0">
                <a:latin typeface="Arial Narrow" panose="020B0606020202030204" pitchFamily="34" charset="0"/>
              </a:rPr>
              <a:t>- Observando essas imagens, o que podemos imaginar que essas pessoas estão fazendo?</a:t>
            </a:r>
          </a:p>
          <a:p>
            <a:pPr algn="just"/>
            <a:r>
              <a:rPr lang="pt-BR" sz="2300" dirty="0">
                <a:latin typeface="Arial Narrow" panose="020B0606020202030204" pitchFamily="34" charset="0"/>
              </a:rPr>
              <a:t>- Você sabia que podemos fazer uma reclamação por meio de uma carta? </a:t>
            </a:r>
          </a:p>
          <a:p>
            <a:pPr algn="just"/>
            <a:r>
              <a:rPr lang="pt-BR" sz="2300" dirty="0">
                <a:latin typeface="Arial Narrow" panose="020B0606020202030204" pitchFamily="34" charset="0"/>
              </a:rPr>
              <a:t>- A carta de reclamação é um gênero textual. Você conhece esse gênero?</a:t>
            </a:r>
          </a:p>
          <a:p>
            <a:pPr algn="just"/>
            <a:r>
              <a:rPr lang="pt-BR" sz="2300" dirty="0">
                <a:latin typeface="Arial Narrow" panose="020B0606020202030204" pitchFamily="34" charset="0"/>
              </a:rPr>
              <a:t>- Você sabia que uma das formas das pessoas registrarem suas reclamações pode ser por meio de cartas de reclamação endereçadas ao Procon, às empresas ou órgãos responsáveis? </a:t>
            </a:r>
          </a:p>
          <a:p>
            <a:pPr algn="just"/>
            <a:r>
              <a:rPr lang="pt-BR" sz="2300" dirty="0">
                <a:latin typeface="Arial Narrow" panose="020B0606020202030204" pitchFamily="34" charset="0"/>
              </a:rPr>
              <a:t>- Você sabia que essas cartas podem ser entregues pessoalmente, via Correios ou internet?</a:t>
            </a:r>
          </a:p>
          <a:p>
            <a:pPr algn="just"/>
            <a:r>
              <a:rPr lang="pt-BR" sz="2300" dirty="0">
                <a:latin typeface="Arial Narrow" panose="020B0606020202030204" pitchFamily="34" charset="0"/>
              </a:rPr>
              <a:t>- Você já ouviu falar no PROCON? Sabe para que ele serve?</a:t>
            </a:r>
          </a:p>
        </p:txBody>
      </p:sp>
      <p:sp>
        <p:nvSpPr>
          <p:cNvPr id="5" name="CaixaDeTexto 4">
            <a:extLst>
              <a:ext uri="{FF2B5EF4-FFF2-40B4-BE49-F238E27FC236}">
                <a16:creationId xmlns:a16="http://schemas.microsoft.com/office/drawing/2014/main" id="{85565CDC-7BA0-A2DB-AAF7-774BF77E4729}"/>
              </a:ext>
            </a:extLst>
          </p:cNvPr>
          <p:cNvSpPr txBox="1"/>
          <p:nvPr/>
        </p:nvSpPr>
        <p:spPr>
          <a:xfrm>
            <a:off x="225265" y="4488865"/>
            <a:ext cx="11741467" cy="800219"/>
          </a:xfrm>
          <a:prstGeom prst="rect">
            <a:avLst/>
          </a:prstGeom>
          <a:solidFill>
            <a:schemeClr val="accent6">
              <a:lumMod val="20000"/>
              <a:lumOff val="80000"/>
            </a:schemeClr>
          </a:solidFill>
        </p:spPr>
        <p:txBody>
          <a:bodyPr wrap="square">
            <a:spAutoFit/>
          </a:bodyPr>
          <a:lstStyle/>
          <a:p>
            <a:r>
              <a:rPr lang="pt-BR" sz="2300" b="1" dirty="0">
                <a:latin typeface="Arial Narrow" panose="020B0606020202030204" pitchFamily="34" charset="0"/>
              </a:rPr>
              <a:t>Querido(a) estudante, vamos conhecer um novo gênero textual chamado Carta de Reclamação. Vamos lá?!</a:t>
            </a:r>
          </a:p>
        </p:txBody>
      </p:sp>
    </p:spTree>
    <p:extLst>
      <p:ext uri="{BB962C8B-B14F-4D97-AF65-F5344CB8AC3E}">
        <p14:creationId xmlns:p14="http://schemas.microsoft.com/office/powerpoint/2010/main" val="11412174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6" y="713011"/>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4112931761"/>
              </p:ext>
            </p:extLst>
          </p:nvPr>
        </p:nvGraphicFramePr>
        <p:xfrm>
          <a:off x="370385" y="1230940"/>
          <a:ext cx="11451225" cy="40614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Carta </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 </a:t>
                      </a:r>
                      <a:r>
                        <a:rPr lang="pt-BR" sz="2250" b="1" kern="1200" dirty="0">
                          <a:solidFill>
                            <a:schemeClr val="tx1"/>
                          </a:solidFill>
                          <a:effectLst/>
                          <a:latin typeface="Arial Narrow" panose="020B0606020202030204" pitchFamily="34" charset="0"/>
                          <a:ea typeface="+mn-ea"/>
                          <a:cs typeface="+mn-cs"/>
                        </a:rPr>
                        <a:t>Carta </a:t>
                      </a:r>
                      <a:r>
                        <a:rPr lang="pt-BR" sz="2250" b="0" kern="1200" dirty="0">
                          <a:solidFill>
                            <a:schemeClr val="tx1"/>
                          </a:solidFill>
                          <a:effectLst/>
                          <a:latin typeface="Arial Narrow" panose="020B0606020202030204" pitchFamily="34" charset="0"/>
                          <a:ea typeface="+mn-ea"/>
                          <a:cs typeface="+mn-cs"/>
                        </a:rPr>
                        <a:t>é um gênero textual que apresenta uma mensagem escrita, na qual o </a:t>
                      </a:r>
                      <a:r>
                        <a:rPr lang="pt-BR" sz="2250" b="1" kern="1200" dirty="0">
                          <a:solidFill>
                            <a:schemeClr val="tx1"/>
                          </a:solidFill>
                          <a:effectLst/>
                          <a:latin typeface="Arial Narrow" panose="020B0606020202030204" pitchFamily="34" charset="0"/>
                          <a:ea typeface="+mn-ea"/>
                          <a:cs typeface="+mn-cs"/>
                        </a:rPr>
                        <a:t>remetente </a:t>
                      </a:r>
                      <a:r>
                        <a:rPr lang="pt-BR" sz="2250" b="0" kern="1200" dirty="0">
                          <a:solidFill>
                            <a:schemeClr val="tx1"/>
                          </a:solidFill>
                          <a:effectLst/>
                          <a:latin typeface="Arial Narrow" panose="020B0606020202030204" pitchFamily="34" charset="0"/>
                          <a:ea typeface="+mn-ea"/>
                          <a:cs typeface="+mn-cs"/>
                        </a:rPr>
                        <a:t>(quem escreve a carta) envia para o </a:t>
                      </a:r>
                      <a:r>
                        <a:rPr lang="pt-BR" sz="2250" b="1" kern="1200" dirty="0">
                          <a:solidFill>
                            <a:schemeClr val="tx1"/>
                          </a:solidFill>
                          <a:effectLst/>
                          <a:latin typeface="Arial Narrow" panose="020B0606020202030204" pitchFamily="34" charset="0"/>
                          <a:ea typeface="+mn-ea"/>
                          <a:cs typeface="+mn-cs"/>
                        </a:rPr>
                        <a:t>destinatário</a:t>
                      </a:r>
                      <a:r>
                        <a:rPr lang="pt-BR" sz="2250" b="0" kern="1200" dirty="0">
                          <a:solidFill>
                            <a:schemeClr val="tx1"/>
                          </a:solidFill>
                          <a:effectLst/>
                          <a:latin typeface="Arial Narrow" panose="020B0606020202030204" pitchFamily="34" charset="0"/>
                          <a:ea typeface="+mn-ea"/>
                          <a:cs typeface="+mn-cs"/>
                        </a:rPr>
                        <a:t> (quem recebe a carta) com a intenção de comunicar algo. A carta pode ser escrita em linguagem formal ou informal, dependendo da situação comunicativa.</a:t>
                      </a:r>
                    </a:p>
                    <a:p>
                      <a:pPr algn="ctr">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Carta de Reclamação</a:t>
                      </a:r>
                    </a:p>
                    <a:p>
                      <a:pPr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 </a:t>
                      </a:r>
                      <a:r>
                        <a:rPr lang="pt-BR" sz="2250" b="1" kern="1200" dirty="0">
                          <a:solidFill>
                            <a:schemeClr val="tx1"/>
                          </a:solidFill>
                          <a:effectLst/>
                          <a:latin typeface="Arial Narrow" panose="020B0606020202030204" pitchFamily="34" charset="0"/>
                          <a:ea typeface="+mn-ea"/>
                          <a:cs typeface="+mn-cs"/>
                        </a:rPr>
                        <a:t>Carta de Reclamação</a:t>
                      </a:r>
                      <a:r>
                        <a:rPr lang="pt-BR" sz="2250" b="0" kern="1200" dirty="0">
                          <a:solidFill>
                            <a:schemeClr val="tx1"/>
                          </a:solidFill>
                          <a:effectLst/>
                          <a:latin typeface="Arial Narrow" panose="020B0606020202030204" pitchFamily="34" charset="0"/>
                          <a:ea typeface="+mn-ea"/>
                          <a:cs typeface="+mn-cs"/>
                        </a:rPr>
                        <a:t> é um gênero textual de correspondência, utilizado para manifestar alguma insatisfação, para algum destinatário que tenha poder de resolver e/ou responsabilidade sobre o problema. Essa carta apresenta elementos da estrutura padrão dos gêneros de correspondência, como </a:t>
                      </a:r>
                      <a:r>
                        <a:rPr lang="pt-BR" sz="2250" b="1" kern="1200" dirty="0">
                          <a:solidFill>
                            <a:schemeClr val="tx1"/>
                          </a:solidFill>
                          <a:effectLst/>
                          <a:latin typeface="Arial Narrow" panose="020B0606020202030204" pitchFamily="34" charset="0"/>
                          <a:ea typeface="+mn-ea"/>
                          <a:cs typeface="+mn-cs"/>
                        </a:rPr>
                        <a:t>local, data, destinatário, remetente e assinatura</a:t>
                      </a:r>
                      <a:r>
                        <a:rPr lang="pt-BR" sz="2250" b="0" kern="1200" dirty="0">
                          <a:solidFill>
                            <a:schemeClr val="tx1"/>
                          </a:solidFill>
                          <a:effectLst/>
                          <a:latin typeface="Arial Narrow" panose="020B0606020202030204" pitchFamily="34" charset="0"/>
                          <a:ea typeface="+mn-ea"/>
                          <a:cs typeface="+mn-cs"/>
                        </a:rPr>
                        <a:t>. Além disso, esse texto apresenta uma linguagem concisa (resumida) e argumentativa bem como subjetiva (com opinião, julgamento), na medida em que expressa e defende uma insatisfação pessoal ou de um grupo de pessoas.</a:t>
                      </a:r>
                    </a:p>
                    <a:p>
                      <a:pPr algn="r">
                        <a:lnSpc>
                          <a:spcPct val="100000"/>
                        </a:lnSpc>
                        <a:spcBef>
                          <a:spcPts val="0"/>
                        </a:spcBef>
                        <a:spcAft>
                          <a:spcPts val="0"/>
                        </a:spcAft>
                      </a:pPr>
                      <a:r>
                        <a:rPr lang="pt-BR" sz="1300" b="0" kern="1200" dirty="0">
                          <a:solidFill>
                            <a:schemeClr val="tx1"/>
                          </a:solidFill>
                          <a:effectLst/>
                          <a:latin typeface="Arial Narrow" panose="020B0606020202030204" pitchFamily="34" charset="0"/>
                          <a:ea typeface="+mn-ea"/>
                          <a:cs typeface="+mn-cs"/>
                        </a:rPr>
                        <a:t>Disponível em: https://brasilescola.uol.com.br/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/carta-reclamacao.htm. Acesso em: 8 maio. 2026. Adaptado.</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0E5D842-5357-68D3-2090-CD4181C6C137}"/>
              </a:ext>
            </a:extLst>
          </p:cNvPr>
          <p:cNvGraphicFramePr>
            <a:graphicFrameLocks noGrp="1"/>
          </p:cNvGraphicFramePr>
          <p:nvPr>
            <p:extLst>
              <p:ext uri="{D42A27DB-BD31-4B8C-83A1-F6EECF244321}">
                <p14:modId xmlns:p14="http://schemas.microsoft.com/office/powerpoint/2010/main" val="1529004401"/>
              </p:ext>
            </p:extLst>
          </p:nvPr>
        </p:nvGraphicFramePr>
        <p:xfrm>
          <a:off x="217170" y="719666"/>
          <a:ext cx="11772900" cy="5196840"/>
        </p:xfrm>
        <a:graphic>
          <a:graphicData uri="http://schemas.openxmlformats.org/drawingml/2006/table">
            <a:tbl>
              <a:tblPr firstRow="1" bandRow="1">
                <a:tableStyleId>{5C22544A-7EE6-4342-B048-85BDC9FD1C3A}</a:tableStyleId>
              </a:tblPr>
              <a:tblGrid>
                <a:gridCol w="11772900">
                  <a:extLst>
                    <a:ext uri="{9D8B030D-6E8A-4147-A177-3AD203B41FA5}">
                      <a16:colId xmlns:a16="http://schemas.microsoft.com/office/drawing/2014/main" val="526337873"/>
                    </a:ext>
                  </a:extLst>
                </a:gridCol>
              </a:tblGrid>
              <a:tr h="370840">
                <a:tc>
                  <a:txBody>
                    <a:bodyPr/>
                    <a:lstStyle/>
                    <a:p>
                      <a:pPr algn="ctr"/>
                      <a:r>
                        <a:rPr lang="pt-BR" sz="2300" b="1" dirty="0">
                          <a:solidFill>
                            <a:schemeClr val="tx1"/>
                          </a:solidFill>
                          <a:latin typeface="Arial Narrow" panose="020B0606020202030204" pitchFamily="34" charset="0"/>
                        </a:rPr>
                        <a:t>Qual a estrutura da carta de reclamação?</a:t>
                      </a:r>
                    </a:p>
                    <a:p>
                      <a:pPr algn="just"/>
                      <a:r>
                        <a:rPr lang="pt-BR" sz="2300" b="0" dirty="0">
                          <a:solidFill>
                            <a:schemeClr val="tx1"/>
                          </a:solidFill>
                          <a:latin typeface="Arial Narrow" panose="020B0606020202030204" pitchFamily="34" charset="0"/>
                        </a:rPr>
                        <a:t>A </a:t>
                      </a:r>
                      <a:r>
                        <a:rPr lang="pt-BR" sz="2300" b="1" dirty="0">
                          <a:solidFill>
                            <a:schemeClr val="tx1"/>
                          </a:solidFill>
                          <a:latin typeface="Arial Narrow" panose="020B0606020202030204" pitchFamily="34" charset="0"/>
                        </a:rPr>
                        <a:t>carta de reclamação </a:t>
                      </a:r>
                      <a:r>
                        <a:rPr lang="pt-BR" sz="2300" b="0" dirty="0">
                          <a:solidFill>
                            <a:schemeClr val="tx1"/>
                          </a:solidFill>
                          <a:latin typeface="Arial Narrow" panose="020B0606020202030204" pitchFamily="34" charset="0"/>
                        </a:rPr>
                        <a:t>segue a estrutura padrão do gênero textual “carta”, com algumas características específicas. Essa estrutura é composta, geralmente, por:</a:t>
                      </a:r>
                    </a:p>
                    <a:p>
                      <a:pPr algn="just"/>
                      <a:r>
                        <a:rPr lang="pt-BR" sz="2300" b="1" dirty="0">
                          <a:solidFill>
                            <a:schemeClr val="tx1"/>
                          </a:solidFill>
                          <a:latin typeface="Arial Narrow" panose="020B0606020202030204" pitchFamily="34" charset="0"/>
                        </a:rPr>
                        <a:t>- Cabeçalho/Local e data: </a:t>
                      </a:r>
                      <a:r>
                        <a:rPr lang="pt-BR" sz="2300" b="0" dirty="0">
                          <a:solidFill>
                            <a:schemeClr val="tx1"/>
                          </a:solidFill>
                          <a:latin typeface="Arial Narrow" panose="020B0606020202030204" pitchFamily="34" charset="0"/>
                        </a:rPr>
                        <a:t>local e data em que a carta foi escrita. São escritos por extenso.</a:t>
                      </a:r>
                    </a:p>
                    <a:p>
                      <a:pPr algn="just"/>
                      <a:r>
                        <a:rPr lang="pt-BR" sz="2300" b="1" dirty="0">
                          <a:solidFill>
                            <a:schemeClr val="tx1"/>
                          </a:solidFill>
                          <a:latin typeface="Arial Narrow" panose="020B0606020202030204" pitchFamily="34" charset="0"/>
                        </a:rPr>
                        <a:t>- Vocativo/Destinatário: </a:t>
                      </a:r>
                      <a:r>
                        <a:rPr lang="pt-BR" sz="2300" b="0" dirty="0">
                          <a:solidFill>
                            <a:schemeClr val="tx1"/>
                          </a:solidFill>
                          <a:latin typeface="Arial Narrow" panose="020B0606020202030204" pitchFamily="34" charset="0"/>
                        </a:rPr>
                        <a:t>chamamento da pessoa ou instituição para quem a carta será enviada, geralmente acompanhado do cargo. Exemplo: “Prezado Diretor”, “Senhor Gerente” etc.</a:t>
                      </a:r>
                    </a:p>
                    <a:p>
                      <a:pPr algn="just"/>
                      <a:r>
                        <a:rPr lang="pt-BR" sz="2300" b="1" dirty="0">
                          <a:solidFill>
                            <a:schemeClr val="tx1"/>
                          </a:solidFill>
                          <a:latin typeface="Arial Narrow" panose="020B0606020202030204" pitchFamily="34" charset="0"/>
                        </a:rPr>
                        <a:t>- Introdução: </a:t>
                      </a:r>
                      <a:r>
                        <a:rPr lang="pt-BR" sz="2300" b="0" dirty="0">
                          <a:solidFill>
                            <a:schemeClr val="tx1"/>
                          </a:solidFill>
                          <a:latin typeface="Arial Narrow" panose="020B0606020202030204" pitchFamily="34" charset="0"/>
                        </a:rPr>
                        <a:t>apresentação breve do remetente e do assunto da reclamação.</a:t>
                      </a:r>
                    </a:p>
                    <a:p>
                      <a:pPr algn="just"/>
                      <a:r>
                        <a:rPr lang="pt-BR" sz="2300" b="1" dirty="0">
                          <a:solidFill>
                            <a:schemeClr val="tx1"/>
                          </a:solidFill>
                          <a:latin typeface="Arial Narrow" panose="020B0606020202030204" pitchFamily="34" charset="0"/>
                        </a:rPr>
                        <a:t>- Desenvolvimento: </a:t>
                      </a:r>
                      <a:r>
                        <a:rPr lang="pt-BR" sz="2300" b="0" dirty="0">
                          <a:solidFill>
                            <a:schemeClr val="tx1"/>
                          </a:solidFill>
                          <a:latin typeface="Arial Narrow" panose="020B0606020202030204" pitchFamily="34" charset="0"/>
                        </a:rPr>
                        <a:t>parte principal da carta, em que o autor explica o problema ocorrido, apresenta argumentos, fatos, justificativas e possíveis consequências da situação reclamada.</a:t>
                      </a:r>
                    </a:p>
                    <a:p>
                      <a:pPr algn="just"/>
                      <a:r>
                        <a:rPr lang="pt-BR" sz="2300" b="1" dirty="0">
                          <a:solidFill>
                            <a:schemeClr val="tx1"/>
                          </a:solidFill>
                          <a:latin typeface="Arial Narrow" panose="020B0606020202030204" pitchFamily="34" charset="0"/>
                        </a:rPr>
                        <a:t>- Conclusão: </a:t>
                      </a:r>
                      <a:r>
                        <a:rPr lang="pt-BR" sz="2300" b="0" dirty="0">
                          <a:solidFill>
                            <a:schemeClr val="tx1"/>
                          </a:solidFill>
                          <a:latin typeface="Arial Narrow" panose="020B0606020202030204" pitchFamily="34" charset="0"/>
                        </a:rPr>
                        <a:t>encerramento, reforçando a importância da resolução do problema e, muitas vezes, apresentando um pedido de providência.</a:t>
                      </a:r>
                    </a:p>
                    <a:p>
                      <a:pPr algn="just"/>
                      <a:r>
                        <a:rPr lang="pt-BR" sz="2300" b="1" dirty="0">
                          <a:solidFill>
                            <a:schemeClr val="tx1"/>
                          </a:solidFill>
                          <a:latin typeface="Arial Narrow" panose="020B0606020202030204" pitchFamily="34" charset="0"/>
                        </a:rPr>
                        <a:t>- Despedida (fecho): </a:t>
                      </a:r>
                      <a:r>
                        <a:rPr lang="pt-BR" sz="2300" b="0" dirty="0">
                          <a:solidFill>
                            <a:schemeClr val="tx1"/>
                          </a:solidFill>
                          <a:latin typeface="Arial Narrow" panose="020B0606020202030204" pitchFamily="34" charset="0"/>
                        </a:rPr>
                        <a:t>expressão de encerramento, como “Atenciosamente” ou “Cordialmente”.</a:t>
                      </a:r>
                    </a:p>
                    <a:p>
                      <a:pPr algn="just"/>
                      <a:r>
                        <a:rPr lang="pt-BR" sz="2300" b="1" dirty="0">
                          <a:solidFill>
                            <a:schemeClr val="tx1"/>
                          </a:solidFill>
                          <a:latin typeface="Arial Narrow" panose="020B0606020202030204" pitchFamily="34" charset="0"/>
                        </a:rPr>
                        <a:t>- Assinatura: </a:t>
                      </a:r>
                      <a:r>
                        <a:rPr lang="pt-BR" sz="2300" b="0" dirty="0">
                          <a:solidFill>
                            <a:schemeClr val="tx1"/>
                          </a:solidFill>
                          <a:latin typeface="Arial Narrow" panose="020B0606020202030204" pitchFamily="34" charset="0"/>
                        </a:rPr>
                        <a:t>é a parte final da carta, na qual quem escreveu coloca o nome para mostrar quem está reclamando.</a:t>
                      </a:r>
                    </a:p>
                    <a:p>
                      <a:pPr algn="r"/>
                      <a:r>
                        <a:rPr lang="pt-BR" sz="1300" b="0" dirty="0">
                          <a:solidFill>
                            <a:schemeClr val="tx1"/>
                          </a:solidFill>
                          <a:latin typeface="Arial Narrow" panose="020B0606020202030204" pitchFamily="34" charset="0"/>
                        </a:rPr>
                        <a:t>Disponível em: https://www.preparaenem.com/</a:t>
                      </a:r>
                      <a:r>
                        <a:rPr lang="pt-BR" sz="1300" b="0" dirty="0" err="1">
                          <a:solidFill>
                            <a:schemeClr val="tx1"/>
                          </a:solidFill>
                          <a:latin typeface="Arial Narrow" panose="020B0606020202030204" pitchFamily="34" charset="0"/>
                        </a:rPr>
                        <a:t>portugues</a:t>
                      </a:r>
                      <a:r>
                        <a:rPr lang="pt-BR" sz="1300" b="0" dirty="0">
                          <a:solidFill>
                            <a:schemeClr val="tx1"/>
                          </a:solidFill>
                          <a:latin typeface="Arial Narrow" panose="020B0606020202030204" pitchFamily="34" charset="0"/>
                        </a:rPr>
                        <a:t>/carta-reclamacao.htm. Acesso em: 11 maio 2026. Adaptado.</a:t>
                      </a: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33522857"/>
                  </a:ext>
                </a:extLst>
              </a:tr>
            </a:tbl>
          </a:graphicData>
        </a:graphic>
      </p:graphicFrame>
    </p:spTree>
    <p:extLst>
      <p:ext uri="{BB962C8B-B14F-4D97-AF65-F5344CB8AC3E}">
        <p14:creationId xmlns:p14="http://schemas.microsoft.com/office/powerpoint/2010/main" val="15571361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2BA959B-3309-8071-60B0-6A9B347CCD69}"/>
              </a:ext>
            </a:extLst>
          </p:cNvPr>
          <p:cNvSpPr txBox="1"/>
          <p:nvPr/>
        </p:nvSpPr>
        <p:spPr>
          <a:xfrm>
            <a:off x="349623" y="801347"/>
            <a:ext cx="11492753" cy="1154162"/>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os textos.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p>
        </p:txBody>
      </p:sp>
      <p:graphicFrame>
        <p:nvGraphicFramePr>
          <p:cNvPr id="2" name="Tabela 1">
            <a:extLst>
              <a:ext uri="{FF2B5EF4-FFF2-40B4-BE49-F238E27FC236}">
                <a16:creationId xmlns:a16="http://schemas.microsoft.com/office/drawing/2014/main" id="{11FD1E00-C5E3-B1AB-8FB9-EF04E12E627B}"/>
              </a:ext>
            </a:extLst>
          </p:cNvPr>
          <p:cNvGraphicFramePr>
            <a:graphicFrameLocks noGrp="1"/>
          </p:cNvGraphicFramePr>
          <p:nvPr>
            <p:extLst>
              <p:ext uri="{D42A27DB-BD31-4B8C-83A1-F6EECF244321}">
                <p14:modId xmlns:p14="http://schemas.microsoft.com/office/powerpoint/2010/main" val="2306529107"/>
              </p:ext>
            </p:extLst>
          </p:nvPr>
        </p:nvGraphicFramePr>
        <p:xfrm>
          <a:off x="349622" y="2025336"/>
          <a:ext cx="11629017" cy="4060000"/>
        </p:xfrm>
        <a:graphic>
          <a:graphicData uri="http://schemas.openxmlformats.org/drawingml/2006/table">
            <a:tbl>
              <a:tblPr firstRow="1" bandRow="1">
                <a:tableStyleId>{5C22544A-7EE6-4342-B048-85BDC9FD1C3A}</a:tableStyleId>
              </a:tblPr>
              <a:tblGrid>
                <a:gridCol w="11629017">
                  <a:extLst>
                    <a:ext uri="{9D8B030D-6E8A-4147-A177-3AD203B41FA5}">
                      <a16:colId xmlns:a16="http://schemas.microsoft.com/office/drawing/2014/main" val="1174335114"/>
                    </a:ext>
                  </a:extLst>
                </a:gridCol>
              </a:tblGrid>
              <a:tr h="370840">
                <a:tc>
                  <a:txBody>
                    <a:bodyPr/>
                    <a:lstStyle/>
                    <a:p>
                      <a:pPr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São Paulo, 15 de novembro de 2020.</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À empresa X,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Eu, Mariana, no dia 1º de novembro deste ano, encontrei, no site da loja oficial da marca, o lançamento do novo tênis para corredores que, segundo a propaganda, era a melhor tecnologia do mercado.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Ao consultar o frete com o CEP do meu endereço, constou que a entrega seria no valor de R$ 25 reais, mas o prazo teria a vantagem de ser em 3 dias úteis. Como realizei a compra no domingo, o prazo seria até quarta, dia 4 de novembro.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Realizei a compra com toda a expectativa para o próximo campeonato, que ocorreu no dia 14 de novembro, 13 dias após efetuação da compra. E, apesar da margem de tempo, do valor do frete e da promessa dos três dias, o meu tênis ainda não foi entregue.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1364049"/>
                  </a:ext>
                </a:extLst>
              </a:tr>
            </a:tbl>
          </a:graphicData>
        </a:graphic>
      </p:graphicFrame>
    </p:spTree>
    <p:extLst>
      <p:ext uri="{BB962C8B-B14F-4D97-AF65-F5344CB8AC3E}">
        <p14:creationId xmlns:p14="http://schemas.microsoft.com/office/powerpoint/2010/main" val="22673530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515F1DF-8BE7-BF00-59C0-EBFD8B4C0D59}"/>
              </a:ext>
            </a:extLst>
          </p:cNvPr>
          <p:cNvGraphicFramePr>
            <a:graphicFrameLocks noGrp="1"/>
          </p:cNvGraphicFramePr>
          <p:nvPr>
            <p:extLst>
              <p:ext uri="{D42A27DB-BD31-4B8C-83A1-F6EECF244321}">
                <p14:modId xmlns:p14="http://schemas.microsoft.com/office/powerpoint/2010/main" val="717846765"/>
              </p:ext>
            </p:extLst>
          </p:nvPr>
        </p:nvGraphicFramePr>
        <p:xfrm>
          <a:off x="285750" y="719666"/>
          <a:ext cx="11692890" cy="4998530"/>
        </p:xfrm>
        <a:graphic>
          <a:graphicData uri="http://schemas.openxmlformats.org/drawingml/2006/table">
            <a:tbl>
              <a:tblPr firstRow="1" bandRow="1">
                <a:tableStyleId>{5C22544A-7EE6-4342-B048-85BDC9FD1C3A}</a:tableStyleId>
              </a:tblPr>
              <a:tblGrid>
                <a:gridCol w="11692890">
                  <a:extLst>
                    <a:ext uri="{9D8B030D-6E8A-4147-A177-3AD203B41FA5}">
                      <a16:colId xmlns:a16="http://schemas.microsoft.com/office/drawing/2014/main" val="3802167658"/>
                    </a:ext>
                  </a:extLst>
                </a:gridCol>
              </a:tblGrid>
              <a:tr h="370840">
                <a:tc>
                  <a:txBody>
                    <a:bodyPr/>
                    <a:lstStyle/>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Até o dia do campeonato, entrei em contato com o e-mail oficial da loja para relatar o problema, acreditando que, com o tempo disponível, não haveria grandes problemas e o tênis seria entregue a tempo.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Duro engano! A melhor tecnologia do mercado não consegue sequer ter um serviço de atendimento ao cliente eficaz, transparente e proativo.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Hoje me sinto imensamente frustrada pela minha não participação na tão sonhada competição, com misto de arrependimento por ter investido as expectativas do meu sonho em uma marca que não apresenta comprometimento ético.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5115"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Assim, diante do exposto, solicito que meu produto seja entregue em até 7 dias úteis ou a devolução do meu dinheiro, caso contrário, serei obrigada a acionar as medidas legais necessárias para a solução da questão.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indent="280670" algn="just"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Atenciosamente, </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r" fontAlgn="base">
                        <a:lnSpc>
                          <a:spcPct val="105000"/>
                        </a:lnSpc>
                        <a:spcAft>
                          <a:spcPts val="800"/>
                        </a:spcAft>
                        <a:buNone/>
                      </a:pPr>
                      <a:r>
                        <a:rPr lang="pt-BR" sz="2300" b="0" kern="0" dirty="0">
                          <a:solidFill>
                            <a:schemeClr val="tx1"/>
                          </a:solidFill>
                          <a:effectLst/>
                          <a:latin typeface="Arial Narrow" panose="020B0606020202030204" pitchFamily="34" charset="0"/>
                          <a:ea typeface="Times New Roman" panose="02020603050405020304" pitchFamily="18" charset="0"/>
                          <a:cs typeface="Times New Roman" panose="02020603050405020304" pitchFamily="18" charset="0"/>
                        </a:rPr>
                        <a:t>Mariana Silva e Silva</a:t>
                      </a:r>
                      <a:endParaRPr lang="pt-BR" sz="2300"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1308745"/>
                  </a:ext>
                </a:extLst>
              </a:tr>
            </a:tbl>
          </a:graphicData>
        </a:graphic>
      </p:graphicFrame>
      <p:sp>
        <p:nvSpPr>
          <p:cNvPr id="5" name="CaixaDeTexto 4">
            <a:extLst>
              <a:ext uri="{FF2B5EF4-FFF2-40B4-BE49-F238E27FC236}">
                <a16:creationId xmlns:a16="http://schemas.microsoft.com/office/drawing/2014/main" id="{B767DECF-F6C3-12A3-C54C-5F1FFC66173A}"/>
              </a:ext>
            </a:extLst>
          </p:cNvPr>
          <p:cNvSpPr txBox="1"/>
          <p:nvPr/>
        </p:nvSpPr>
        <p:spPr>
          <a:xfrm>
            <a:off x="285750" y="5718196"/>
            <a:ext cx="11692889" cy="692497"/>
          </a:xfrm>
          <a:prstGeom prst="rect">
            <a:avLst/>
          </a:prstGeom>
          <a:noFill/>
        </p:spPr>
        <p:txBody>
          <a:bodyPr wrap="square">
            <a:spAutoFit/>
          </a:bodyPr>
          <a:lstStyle/>
          <a:p>
            <a:pPr algn="r"/>
            <a:r>
              <a:rPr lang="pt-BR" sz="1300" dirty="0">
                <a:latin typeface="Arial Narrow" panose="020B0606020202030204" pitchFamily="34" charset="0"/>
              </a:rPr>
              <a:t>Disponível em: https://mundoeducacao.uol.com.br/</a:t>
            </a:r>
            <a:r>
              <a:rPr lang="pt-BR" sz="1300" dirty="0" err="1">
                <a:latin typeface="Arial Narrow" panose="020B0606020202030204" pitchFamily="34" charset="0"/>
              </a:rPr>
              <a:t>redacao</a:t>
            </a:r>
            <a:r>
              <a:rPr lang="pt-BR" sz="1300" dirty="0">
                <a:latin typeface="Arial Narrow" panose="020B0606020202030204" pitchFamily="34" charset="0"/>
              </a:rPr>
              <a:t>/cartareclamacao.htm#:~:</a:t>
            </a:r>
            <a:r>
              <a:rPr lang="pt-BR" sz="1300" dirty="0" err="1">
                <a:latin typeface="Arial Narrow" panose="020B0606020202030204" pitchFamily="34" charset="0"/>
              </a:rPr>
              <a:t>text</a:t>
            </a:r>
            <a:r>
              <a:rPr lang="pt-BR" sz="1300" dirty="0">
                <a:latin typeface="Arial Narrow" panose="020B0606020202030204" pitchFamily="34" charset="0"/>
              </a:rPr>
              <a:t>=A%20carta%20de%20reclama%C3%A7%C3%A3o%20%C3%A9,que%20s%C3%A3o%20respons%C31eis%20pelo%20ocorrido. Acesso: 10 maio 2026. Adaptada.</a:t>
            </a:r>
          </a:p>
        </p:txBody>
      </p:sp>
    </p:spTree>
    <p:extLst>
      <p:ext uri="{BB962C8B-B14F-4D97-AF65-F5344CB8AC3E}">
        <p14:creationId xmlns:p14="http://schemas.microsoft.com/office/powerpoint/2010/main" val="1851146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22729" y="816043"/>
            <a:ext cx="11528612" cy="5632311"/>
          </a:xfrm>
          <a:prstGeom prst="rect">
            <a:avLst/>
          </a:prstGeom>
          <a:noFill/>
        </p:spPr>
        <p:txBody>
          <a:bodyPr wrap="square">
            <a:spAutoFit/>
          </a:bodyPr>
          <a:lstStyle/>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2.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A carta de reclamação é um gênero textual utilizado para manifestar uma insatisfação diante de um problema, buscando uma solução por parte do destinatário. Agora responda:</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a) Qual é a finalidade dessa carta?</a:t>
            </a: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b) Qual é o assunto/tema tratado nessa carta?</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3.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O texto lido é uma carta de reclamação. Qual foi a reclamação feita?</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4.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Na sua opinião, a reclamação feita na carta foi justa? Explique.</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5.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Você tomaria a mesma decisão que a autora da carta? Justifique.</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6.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Que elementos do texto levaram você a concluir que se trata de uma carta de reclamação? </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689424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FA4C18-4C47-13EC-B0F6-214558BD0CDF}"/>
              </a:ext>
            </a:extLst>
          </p:cNvPr>
          <p:cNvSpPr txBox="1"/>
          <p:nvPr/>
        </p:nvSpPr>
        <p:spPr>
          <a:xfrm>
            <a:off x="295835" y="640508"/>
            <a:ext cx="11600330" cy="1862048"/>
          </a:xfrm>
          <a:prstGeom prst="rect">
            <a:avLst/>
          </a:prstGeom>
          <a:noFill/>
        </p:spPr>
        <p:txBody>
          <a:bodyPr wrap="square">
            <a:spAutoFit/>
          </a:bodyPr>
          <a:lstStyle/>
          <a:p>
            <a:pPr algn="just"/>
            <a:endParaRPr lang="pt-BR" sz="2300" b="1"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7.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Releia o texto I e responda: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Quem é o/a remetente da carta, ou seja, quem a escreveu?</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Para quem essa carta foi escrita, ou seja, qual é o seu destinatário?</a:t>
            </a:r>
          </a:p>
        </p:txBody>
      </p:sp>
      <p:sp>
        <p:nvSpPr>
          <p:cNvPr id="4" name="CaixaDeTexto 3">
            <a:extLst>
              <a:ext uri="{FF2B5EF4-FFF2-40B4-BE49-F238E27FC236}">
                <a16:creationId xmlns:a16="http://schemas.microsoft.com/office/drawing/2014/main" id="{2BCBF483-07F3-77F9-48FC-E978011CC954}"/>
              </a:ext>
            </a:extLst>
          </p:cNvPr>
          <p:cNvSpPr txBox="1"/>
          <p:nvPr/>
        </p:nvSpPr>
        <p:spPr>
          <a:xfrm>
            <a:off x="340799" y="3719929"/>
            <a:ext cx="11510402" cy="830997"/>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Querido estudante, na próxima atividade, abordaremos os principais elementos da carta de reclamação.</a:t>
            </a:r>
          </a:p>
        </p:txBody>
      </p:sp>
    </p:spTree>
    <p:extLst>
      <p:ext uri="{BB962C8B-B14F-4D97-AF65-F5344CB8AC3E}">
        <p14:creationId xmlns:p14="http://schemas.microsoft.com/office/powerpoint/2010/main" val="2063208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5D7C57-E244-898D-142F-6D86F0D9F1D9}"/>
              </a:ext>
            </a:extLst>
          </p:cNvPr>
          <p:cNvSpPr txBox="1"/>
          <p:nvPr/>
        </p:nvSpPr>
        <p:spPr>
          <a:xfrm>
            <a:off x="145732" y="749915"/>
            <a:ext cx="11912917" cy="800219"/>
          </a:xfrm>
          <a:prstGeom prst="rect">
            <a:avLst/>
          </a:prstGeom>
          <a:noFill/>
        </p:spPr>
        <p:txBody>
          <a:bodyPr wrap="square">
            <a:spAutoFit/>
          </a:bodyPr>
          <a:lstStyle/>
          <a:p>
            <a:r>
              <a:rPr lang="pt-BR" sz="2300" b="1" dirty="0">
                <a:latin typeface="Arial Narrow" panose="020B0606020202030204" pitchFamily="34" charset="0"/>
              </a:rPr>
              <a:t>8. </a:t>
            </a:r>
            <a:r>
              <a:rPr lang="pt-BR" sz="2300" dirty="0">
                <a:latin typeface="Arial Narrow" panose="020B0606020202030204" pitchFamily="34" charset="0"/>
              </a:rPr>
              <a:t>Releia a carta de reclamação e identifique seus principais elementos. Em seguida, complete o quadro com os principais elementos dessa carta.</a:t>
            </a:r>
          </a:p>
        </p:txBody>
      </p:sp>
      <p:graphicFrame>
        <p:nvGraphicFramePr>
          <p:cNvPr id="4" name="Tabela 3">
            <a:extLst>
              <a:ext uri="{FF2B5EF4-FFF2-40B4-BE49-F238E27FC236}">
                <a16:creationId xmlns:a16="http://schemas.microsoft.com/office/drawing/2014/main" id="{D48B56F8-F8FE-05C3-F87B-B550E45AC7EF}"/>
              </a:ext>
            </a:extLst>
          </p:cNvPr>
          <p:cNvGraphicFramePr>
            <a:graphicFrameLocks noGrp="1"/>
          </p:cNvGraphicFramePr>
          <p:nvPr>
            <p:extLst>
              <p:ext uri="{D42A27DB-BD31-4B8C-83A1-F6EECF244321}">
                <p14:modId xmlns:p14="http://schemas.microsoft.com/office/powerpoint/2010/main" val="1193621361"/>
              </p:ext>
            </p:extLst>
          </p:nvPr>
        </p:nvGraphicFramePr>
        <p:xfrm>
          <a:off x="145732" y="1668356"/>
          <a:ext cx="11718608" cy="2560320"/>
        </p:xfrm>
        <a:graphic>
          <a:graphicData uri="http://schemas.openxmlformats.org/drawingml/2006/table">
            <a:tbl>
              <a:tblPr firstRow="1" bandRow="1">
                <a:tableStyleId>{5C22544A-7EE6-4342-B048-85BDC9FD1C3A}</a:tableStyleId>
              </a:tblPr>
              <a:tblGrid>
                <a:gridCol w="2163128">
                  <a:extLst>
                    <a:ext uri="{9D8B030D-6E8A-4147-A177-3AD203B41FA5}">
                      <a16:colId xmlns:a16="http://schemas.microsoft.com/office/drawing/2014/main" val="2411194388"/>
                    </a:ext>
                  </a:extLst>
                </a:gridCol>
                <a:gridCol w="9555480">
                  <a:extLst>
                    <a:ext uri="{9D8B030D-6E8A-4147-A177-3AD203B41FA5}">
                      <a16:colId xmlns:a16="http://schemas.microsoft.com/office/drawing/2014/main" val="3308548127"/>
                    </a:ext>
                  </a:extLst>
                </a:gridCol>
              </a:tblGrid>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Local e data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58153459"/>
                  </a:ext>
                </a:extLst>
              </a:tr>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Vocativo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65551360"/>
                  </a:ext>
                </a:extLst>
              </a:tr>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Introdução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dirty="0"/>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86915825"/>
                  </a:ext>
                </a:extLst>
              </a:tr>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Desenvolvimento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83153187"/>
                  </a:ext>
                </a:extLst>
              </a:tr>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Fechamento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6181678"/>
                  </a:ext>
                </a:extLst>
              </a:tr>
              <a:tr h="351125">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Agradecimento </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dirty="0"/>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2106920"/>
                  </a:ext>
                </a:extLst>
              </a:tr>
              <a:tr h="351125">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Assinatura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dirty="0"/>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69160498"/>
                  </a:ext>
                </a:extLst>
              </a:tr>
            </a:tbl>
          </a:graphicData>
        </a:graphic>
      </p:graphicFrame>
    </p:spTree>
    <p:extLst>
      <p:ext uri="{BB962C8B-B14F-4D97-AF65-F5344CB8AC3E}">
        <p14:creationId xmlns:p14="http://schemas.microsoft.com/office/powerpoint/2010/main" val="29519418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sp>
        <p:nvSpPr>
          <p:cNvPr id="5" name="CaixaDeTexto 4">
            <a:extLst>
              <a:ext uri="{FF2B5EF4-FFF2-40B4-BE49-F238E27FC236}">
                <a16:creationId xmlns:a16="http://schemas.microsoft.com/office/drawing/2014/main" id="{66F9D8BA-D4E5-F7B4-5549-121415C3C7CD}"/>
              </a:ext>
            </a:extLst>
          </p:cNvPr>
          <p:cNvSpPr txBox="1"/>
          <p:nvPr/>
        </p:nvSpPr>
        <p:spPr>
          <a:xfrm>
            <a:off x="234228" y="3028890"/>
            <a:ext cx="11605902" cy="800219"/>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continuaremos aprofundando nossos conhecimentos com o gênero textual carta de reclamação. Vamos lá?!</a:t>
            </a:r>
          </a:p>
        </p:txBody>
      </p:sp>
    </p:spTree>
    <p:extLst>
      <p:ext uri="{BB962C8B-B14F-4D97-AF65-F5344CB8AC3E}">
        <p14:creationId xmlns:p14="http://schemas.microsoft.com/office/powerpoint/2010/main" val="15834263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07101A-003F-072C-3E2F-6A8032913F24}"/>
              </a:ext>
            </a:extLst>
          </p:cNvPr>
          <p:cNvSpPr txBox="1"/>
          <p:nvPr/>
        </p:nvSpPr>
        <p:spPr>
          <a:xfrm>
            <a:off x="157163" y="727055"/>
            <a:ext cx="6097904" cy="1154162"/>
          </a:xfrm>
          <a:prstGeom prst="rect">
            <a:avLst/>
          </a:prstGeom>
          <a:noFill/>
        </p:spPr>
        <p:txBody>
          <a:bodyPr wrap="square">
            <a:spAutoFit/>
          </a:bodyPr>
          <a:lstStyle/>
          <a:p>
            <a:r>
              <a:rPr lang="pt-BR" sz="2300" dirty="0">
                <a:latin typeface="Arial Narrow" panose="020B0606020202030204" pitchFamily="34" charset="0"/>
              </a:rPr>
              <a:t>Leia o texto.</a:t>
            </a:r>
          </a:p>
          <a:p>
            <a:endParaRPr lang="pt-BR" sz="2300" dirty="0">
              <a:latin typeface="Arial Narrow" panose="020B0606020202030204" pitchFamily="34" charset="0"/>
            </a:endParaRPr>
          </a:p>
          <a:p>
            <a:r>
              <a:rPr lang="pt-BR" sz="2300" b="1" dirty="0">
                <a:latin typeface="Arial Narrow" panose="020B0606020202030204" pitchFamily="34" charset="0"/>
              </a:rPr>
              <a:t>Texto II</a:t>
            </a:r>
          </a:p>
        </p:txBody>
      </p:sp>
      <p:graphicFrame>
        <p:nvGraphicFramePr>
          <p:cNvPr id="4" name="Tabela 3">
            <a:extLst>
              <a:ext uri="{FF2B5EF4-FFF2-40B4-BE49-F238E27FC236}">
                <a16:creationId xmlns:a16="http://schemas.microsoft.com/office/drawing/2014/main" id="{A168AEE2-113A-10EB-BEED-182EDDC65389}"/>
              </a:ext>
            </a:extLst>
          </p:cNvPr>
          <p:cNvGraphicFramePr>
            <a:graphicFrameLocks noGrp="1"/>
          </p:cNvGraphicFramePr>
          <p:nvPr>
            <p:extLst>
              <p:ext uri="{D42A27DB-BD31-4B8C-83A1-F6EECF244321}">
                <p14:modId xmlns:p14="http://schemas.microsoft.com/office/powerpoint/2010/main" val="4084423858"/>
              </p:ext>
            </p:extLst>
          </p:nvPr>
        </p:nvGraphicFramePr>
        <p:xfrm>
          <a:off x="237490" y="1988396"/>
          <a:ext cx="11798300" cy="4648200"/>
        </p:xfrm>
        <a:graphic>
          <a:graphicData uri="http://schemas.openxmlformats.org/drawingml/2006/table">
            <a:tbl>
              <a:tblPr firstRow="1" bandRow="1">
                <a:tableStyleId>{5C22544A-7EE6-4342-B048-85BDC9FD1C3A}</a:tableStyleId>
              </a:tblPr>
              <a:tblGrid>
                <a:gridCol w="11798300">
                  <a:extLst>
                    <a:ext uri="{9D8B030D-6E8A-4147-A177-3AD203B41FA5}">
                      <a16:colId xmlns:a16="http://schemas.microsoft.com/office/drawing/2014/main" val="1727972243"/>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Goiânia, 23 de junho de 2025.</a:t>
                      </a:r>
                    </a:p>
                    <a:p>
                      <a:r>
                        <a:rPr lang="pt-BR" sz="23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À Companhia Logística Brasil,</a:t>
                      </a:r>
                    </a:p>
                    <a:p>
                      <a:r>
                        <a:rPr lang="pt-BR" sz="2300" b="0" kern="1200" dirty="0">
                          <a:solidFill>
                            <a:schemeClr val="tx1"/>
                          </a:solidFill>
                          <a:effectLst/>
                          <a:latin typeface="Arial Narrow" panose="020B0606020202030204" pitchFamily="34" charset="0"/>
                          <a:ea typeface="+mn-ea"/>
                          <a:cs typeface="+mn-cs"/>
                        </a:rPr>
                        <a:t>Eu, Karla, adquiri recentemente um celular com tecnologia 5G em uma das empresas parceiras da Companhia Logística Brasil. Essa não é a primeira vez que recebo um produto por meio dos serviços oferecidos por vocês. Até o momento, eu nunca havia tido problemas. No entanto, na última semana, ao receber o produto mencionado, verifiquei que ele apresentava alguns danos na embalagem. Ao abri-la, me deparei com a tela de 6.6 polegadas quebrada.</a:t>
                      </a:r>
                    </a:p>
                    <a:p>
                      <a:r>
                        <a:rPr lang="pt-BR" sz="2300" b="0" kern="1200" dirty="0">
                          <a:solidFill>
                            <a:schemeClr val="tx1"/>
                          </a:solidFill>
                          <a:effectLst/>
                          <a:latin typeface="Arial Narrow" panose="020B0606020202030204" pitchFamily="34" charset="0"/>
                          <a:ea typeface="+mn-ea"/>
                          <a:cs typeface="+mn-cs"/>
                        </a:rPr>
                        <a:t>Eu tentei contato com os canais oficiais de comunicação da empresa e não obtive sucesso. As ligações caíam, ou eu era colocada em uma espera que demorava horas. Escrevo esta carta para demonstrar minha insatisfação, pois sei que tenho direitos como consumidora. O produto não foi danificado por mim, e não se trata de acionar a garantia ou adotar uma ação semelhante, pois o celular já chegou com defeitos — tela quebrada e falhas no carregamento da bateria.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5859051"/>
                  </a:ext>
                </a:extLst>
              </a:tr>
            </a:tbl>
          </a:graphicData>
        </a:graphic>
      </p:graphicFrame>
    </p:spTree>
    <p:extLst>
      <p:ext uri="{BB962C8B-B14F-4D97-AF65-F5344CB8AC3E}">
        <p14:creationId xmlns:p14="http://schemas.microsoft.com/office/powerpoint/2010/main" val="28523294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E4CD95A-2283-4856-BE92-1A2FDC5F9B34}"/>
              </a:ext>
            </a:extLst>
          </p:cNvPr>
          <p:cNvGraphicFramePr>
            <a:graphicFrameLocks noGrp="1"/>
          </p:cNvGraphicFramePr>
          <p:nvPr>
            <p:extLst>
              <p:ext uri="{D42A27DB-BD31-4B8C-83A1-F6EECF244321}">
                <p14:modId xmlns:p14="http://schemas.microsoft.com/office/powerpoint/2010/main" val="1743720973"/>
              </p:ext>
            </p:extLst>
          </p:nvPr>
        </p:nvGraphicFramePr>
        <p:xfrm>
          <a:off x="260350" y="1199726"/>
          <a:ext cx="11695430" cy="3246120"/>
        </p:xfrm>
        <a:graphic>
          <a:graphicData uri="http://schemas.openxmlformats.org/drawingml/2006/table">
            <a:tbl>
              <a:tblPr firstRow="1" bandRow="1">
                <a:tableStyleId>{5C22544A-7EE6-4342-B048-85BDC9FD1C3A}</a:tableStyleId>
              </a:tblPr>
              <a:tblGrid>
                <a:gridCol w="11695430">
                  <a:extLst>
                    <a:ext uri="{9D8B030D-6E8A-4147-A177-3AD203B41FA5}">
                      <a16:colId xmlns:a16="http://schemas.microsoft.com/office/drawing/2014/main" val="1665945999"/>
                    </a:ext>
                  </a:extLst>
                </a:gridCol>
              </a:tblGrid>
              <a:tr h="226484">
                <a:tc>
                  <a:txBody>
                    <a:bodyPr/>
                    <a:lstStyle/>
                    <a:p>
                      <a:pPr algn="just"/>
                      <a:r>
                        <a:rPr lang="pt-BR" sz="2300" b="0" kern="1200" dirty="0">
                          <a:solidFill>
                            <a:schemeClr val="tx1"/>
                          </a:solidFill>
                          <a:effectLst/>
                          <a:latin typeface="Arial Narrow" panose="020B0606020202030204" pitchFamily="34" charset="0"/>
                          <a:ea typeface="+mn-ea"/>
                          <a:cs typeface="+mn-cs"/>
                        </a:rPr>
                        <a:t>Entretanto, o que me deixa mais insatisfeita é a falta de comunicação. As centrais de atendimento foram criadas para tratar de questões como essa que descrevo a vocês. No entanto, elas não parecem funcionar corretamente e acabam gerando situações de estresse por parte dos consumidores. </a:t>
                      </a:r>
                    </a:p>
                    <a:p>
                      <a:pPr algn="just"/>
                      <a:r>
                        <a:rPr lang="pt-BR" sz="2300" b="0" kern="1200" dirty="0">
                          <a:solidFill>
                            <a:schemeClr val="tx1"/>
                          </a:solidFill>
                          <a:effectLst/>
                          <a:latin typeface="Arial Narrow" panose="020B0606020202030204" pitchFamily="34" charset="0"/>
                          <a:ea typeface="+mn-ea"/>
                          <a:cs typeface="+mn-cs"/>
                        </a:rPr>
                        <a:t>Sendo assim, exijo da companhia um retorno, o mais rápido possível, sobre o produto que adquiri e que veio danificado. Quanto mais vocês demoram para me oferecer um posicionamento, mais eu me sinto prejudicada. O celular é, hoje, minha principal ferramenta de trabalho. Sem ele, deixo de exercer minhas atividades profissionais.</a:t>
                      </a:r>
                    </a:p>
                    <a:p>
                      <a:pPr algn="just"/>
                      <a:r>
                        <a:rPr lang="pt-BR" sz="2300" b="0" kern="1200" dirty="0">
                          <a:solidFill>
                            <a:schemeClr val="tx1"/>
                          </a:solidFill>
                          <a:effectLst/>
                          <a:latin typeface="Arial Narrow" panose="020B0606020202030204" pitchFamily="34" charset="0"/>
                          <a:ea typeface="+mn-ea"/>
                          <a:cs typeface="+mn-cs"/>
                        </a:rPr>
                        <a:t>Sem mais,</a:t>
                      </a:r>
                    </a:p>
                    <a:p>
                      <a:pPr algn="r"/>
                      <a:r>
                        <a:rPr lang="pt-BR" sz="2300" b="0" kern="1200" dirty="0">
                          <a:solidFill>
                            <a:schemeClr val="tx1"/>
                          </a:solidFill>
                          <a:effectLst/>
                          <a:latin typeface="Arial Narrow" panose="020B0606020202030204" pitchFamily="34" charset="0"/>
                          <a:ea typeface="+mn-ea"/>
                          <a:cs typeface="+mn-cs"/>
                        </a:rPr>
                        <a:t>Karla Vieira Santana.</a:t>
                      </a:r>
                      <a:endParaRPr lang="pt-BR" sz="23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0658784"/>
                  </a:ext>
                </a:extLst>
              </a:tr>
            </a:tbl>
          </a:graphicData>
        </a:graphic>
      </p:graphicFrame>
      <p:sp>
        <p:nvSpPr>
          <p:cNvPr id="4" name="CaixaDeTexto 3">
            <a:extLst>
              <a:ext uri="{FF2B5EF4-FFF2-40B4-BE49-F238E27FC236}">
                <a16:creationId xmlns:a16="http://schemas.microsoft.com/office/drawing/2014/main" id="{0B33C547-F25B-C269-F16A-554CB95F3D12}"/>
              </a:ext>
            </a:extLst>
          </p:cNvPr>
          <p:cNvSpPr txBox="1"/>
          <p:nvPr/>
        </p:nvSpPr>
        <p:spPr>
          <a:xfrm>
            <a:off x="260350" y="4445846"/>
            <a:ext cx="11671299" cy="292388"/>
          </a:xfrm>
          <a:prstGeom prst="rect">
            <a:avLst/>
          </a:prstGeom>
          <a:noFill/>
        </p:spPr>
        <p:txBody>
          <a:bodyPr wrap="square">
            <a:spAutoFit/>
          </a:bodyPr>
          <a:lstStyle/>
          <a:p>
            <a:pPr algn="r"/>
            <a:r>
              <a:rPr lang="pt-BR" sz="1300" dirty="0">
                <a:latin typeface="Arial Narrow" panose="020B0606020202030204" pitchFamily="34" charset="0"/>
              </a:rPr>
              <a:t>Disponível em: https://www.exempl.com.br/carta-de-reclamacao/.Acesso em: 23 maio 2026. Adaptado.</a:t>
            </a:r>
          </a:p>
        </p:txBody>
      </p:sp>
    </p:spTree>
    <p:extLst>
      <p:ext uri="{BB962C8B-B14F-4D97-AF65-F5344CB8AC3E}">
        <p14:creationId xmlns:p14="http://schemas.microsoft.com/office/powerpoint/2010/main" val="5346578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5434DB1-59D0-E9E9-5157-130BF1A36A66}"/>
              </a:ext>
            </a:extLst>
          </p:cNvPr>
          <p:cNvSpPr txBox="1"/>
          <p:nvPr/>
        </p:nvSpPr>
        <p:spPr>
          <a:xfrm>
            <a:off x="187141" y="649269"/>
            <a:ext cx="11501716" cy="1154162"/>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9</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Arial" panose="020B0604020202020204" pitchFamily="34" charset="0"/>
              </a:rPr>
              <a:t>Ao ler a carta de reclamação, é possível identificar várias informações importantes sobre a situação apresentada pela remetente. Releia o texto com atenção e localize os elementos da carta de reclamação (Texto II).</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959FEC9A-6D03-6FDE-08F3-CF4328772066}"/>
              </a:ext>
            </a:extLst>
          </p:cNvPr>
          <p:cNvGraphicFramePr>
            <a:graphicFrameLocks noGrp="1"/>
          </p:cNvGraphicFramePr>
          <p:nvPr>
            <p:extLst>
              <p:ext uri="{D42A27DB-BD31-4B8C-83A1-F6EECF244321}">
                <p14:modId xmlns:p14="http://schemas.microsoft.com/office/powerpoint/2010/main" val="2163375530"/>
              </p:ext>
            </p:extLst>
          </p:nvPr>
        </p:nvGraphicFramePr>
        <p:xfrm>
          <a:off x="187140" y="1803431"/>
          <a:ext cx="11665770" cy="3535680"/>
        </p:xfrm>
        <a:graphic>
          <a:graphicData uri="http://schemas.openxmlformats.org/drawingml/2006/table">
            <a:tbl>
              <a:tblPr firstRow="1" bandRow="1">
                <a:tableStyleId>{5C22544A-7EE6-4342-B048-85BDC9FD1C3A}</a:tableStyleId>
              </a:tblPr>
              <a:tblGrid>
                <a:gridCol w="5832885">
                  <a:extLst>
                    <a:ext uri="{9D8B030D-6E8A-4147-A177-3AD203B41FA5}">
                      <a16:colId xmlns:a16="http://schemas.microsoft.com/office/drawing/2014/main" val="1414200143"/>
                    </a:ext>
                  </a:extLst>
                </a:gridCol>
                <a:gridCol w="5832885">
                  <a:extLst>
                    <a:ext uri="{9D8B030D-6E8A-4147-A177-3AD203B41FA5}">
                      <a16:colId xmlns:a16="http://schemas.microsoft.com/office/drawing/2014/main" val="1381049058"/>
                    </a:ext>
                  </a:extLst>
                </a:gridCol>
              </a:tblGrid>
              <a:tr h="370840">
                <a:tc>
                  <a:txBody>
                    <a:bodyPr/>
                    <a:lstStyle/>
                    <a:p>
                      <a:pPr algn="just">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Elementos da carta</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r>
                        <a:rPr lang="pt-BR" sz="2300" b="1" kern="1200" dirty="0">
                          <a:solidFill>
                            <a:schemeClr val="tx1"/>
                          </a:solidFill>
                          <a:effectLst/>
                          <a:latin typeface="Arial Narrow" panose="020B0606020202030204" pitchFamily="34" charset="0"/>
                          <a:ea typeface="+mn-ea"/>
                          <a:cs typeface="+mn-cs"/>
                        </a:rPr>
                        <a:t>Respostas</a:t>
                      </a:r>
                      <a:endParaRPr lang="pt-BR" sz="2300" dirty="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34309587"/>
                  </a:ext>
                </a:extLst>
              </a:tr>
              <a:tr h="370840">
                <a:tc>
                  <a:txBody>
                    <a:bodyPr/>
                    <a:lstStyle/>
                    <a:p>
                      <a:pPr algn="just">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Remetente</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90496695"/>
                  </a:ext>
                </a:extLst>
              </a:tr>
              <a:tr h="370840">
                <a:tc>
                  <a:txBody>
                    <a:bodyPr/>
                    <a:lstStyle/>
                    <a:p>
                      <a:pPr algn="just">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Destinatário</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dirty="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1851905"/>
                  </a:ext>
                </a:extLst>
              </a:tr>
              <a:tr h="370840">
                <a:tc>
                  <a:txBody>
                    <a:bodyPr/>
                    <a:lstStyle/>
                    <a:p>
                      <a:pPr algn="just">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Marcação de local e data</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78984700"/>
                  </a:ext>
                </a:extLst>
              </a:tr>
              <a:tr h="370840">
                <a:tc>
                  <a:txBody>
                    <a:bodyPr/>
                    <a:lstStyle/>
                    <a:p>
                      <a:pPr algn="just">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Vocativo</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6791158"/>
                  </a:ext>
                </a:extLst>
              </a:tr>
              <a:tr h="370840">
                <a:tc>
                  <a:txBody>
                    <a:bodyPr/>
                    <a:lstStyle/>
                    <a:p>
                      <a:pPr>
                        <a:lnSpc>
                          <a:spcPct val="115000"/>
                        </a:lnSpc>
                        <a:spcAft>
                          <a:spcPts val="800"/>
                        </a:spcAft>
                        <a:buNone/>
                      </a:pPr>
                      <a:r>
                        <a:rPr lang="pt-BR" sz="2300" b="1"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Assunto principal</a:t>
                      </a:r>
                      <a:endParaRPr lang="pt-BR" sz="230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96675109"/>
                  </a:ext>
                </a:extLst>
              </a:tr>
              <a:tr h="370840">
                <a:tc>
                  <a:txBody>
                    <a:bodyPr/>
                    <a:lstStyle/>
                    <a:p>
                      <a:pPr algn="just">
                        <a:lnSpc>
                          <a:spcPct val="115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Despedida</a:t>
                      </a:r>
                      <a:endPar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68098662"/>
                  </a:ext>
                </a:extLst>
              </a:tr>
              <a:tr h="370840">
                <a:tc>
                  <a:txBody>
                    <a:bodyPr/>
                    <a:lstStyle/>
                    <a:p>
                      <a:pPr algn="just">
                        <a:lnSpc>
                          <a:spcPct val="115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Assinatura</a:t>
                      </a:r>
                      <a:endPar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tc>
                  <a:txBody>
                    <a:bodyPr/>
                    <a:lstStyle/>
                    <a:p>
                      <a:endParaRPr lang="pt-BR" sz="2300" dirty="0">
                        <a:solidFill>
                          <a:schemeClr val="tx1"/>
                        </a:solidFill>
                        <a:latin typeface="Arial Narrow" panose="020B0606020202030204" pitchFamily="34" charset="0"/>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12819477"/>
                  </a:ext>
                </a:extLst>
              </a:tr>
            </a:tbl>
          </a:graphicData>
        </a:graphic>
      </p:graphicFrame>
    </p:spTree>
    <p:extLst>
      <p:ext uri="{BB962C8B-B14F-4D97-AF65-F5344CB8AC3E}">
        <p14:creationId xmlns:p14="http://schemas.microsoft.com/office/powerpoint/2010/main" val="15235706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785AB19-9B09-55E6-6FA3-1B7AC91B676F}"/>
              </a:ext>
            </a:extLst>
          </p:cNvPr>
          <p:cNvSpPr txBox="1"/>
          <p:nvPr/>
        </p:nvSpPr>
        <p:spPr>
          <a:xfrm>
            <a:off x="304800" y="830017"/>
            <a:ext cx="11555506" cy="2786147"/>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10.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 carta de reclamação trata de um assunto/tema específico relacionado ao cotidiano do consumidor. Responda.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é o assunto/tema abordado no texto II?</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Quais palavras/expressões-chave dessa carta ajudam a identificar o tema?</a:t>
            </a:r>
          </a:p>
          <a:p>
            <a:pPr algn="just">
              <a:lnSpc>
                <a:spcPct val="110000"/>
              </a:lnSpc>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11.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Qual o objetivo dessa carta?</a:t>
            </a:r>
          </a:p>
        </p:txBody>
      </p:sp>
      <p:sp>
        <p:nvSpPr>
          <p:cNvPr id="3" name="CaixaDeTexto 2">
            <a:extLst>
              <a:ext uri="{FF2B5EF4-FFF2-40B4-BE49-F238E27FC236}">
                <a16:creationId xmlns:a16="http://schemas.microsoft.com/office/drawing/2014/main" id="{486F7680-6E2F-F013-21B3-730CF5FDA769}"/>
              </a:ext>
            </a:extLst>
          </p:cNvPr>
          <p:cNvSpPr txBox="1"/>
          <p:nvPr/>
        </p:nvSpPr>
        <p:spPr>
          <a:xfrm>
            <a:off x="304800" y="4094887"/>
            <a:ext cx="11555506" cy="1508105"/>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Atenção estudantes, detetives da leitura! Nem tudo o que lemos representa um fato. Algumas frases mostram acontecimentos reais, enquanto outras revelam sentimentos, opiniões e pontos de vista. Que tal descobrir essa diferença na carta de reclamação e se tornar um(a) especialista em identificar fatos e opiniões? Vamos investigar o texto?!</a:t>
            </a:r>
          </a:p>
        </p:txBody>
      </p:sp>
    </p:spTree>
    <p:extLst>
      <p:ext uri="{BB962C8B-B14F-4D97-AF65-F5344CB8AC3E}">
        <p14:creationId xmlns:p14="http://schemas.microsoft.com/office/powerpoint/2010/main" val="4138672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618374514"/>
              </p:ext>
            </p:extLst>
          </p:nvPr>
        </p:nvGraphicFramePr>
        <p:xfrm>
          <a:off x="345138" y="1298227"/>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Fato e Opinião</a:t>
                      </a:r>
                    </a:p>
                    <a:p>
                      <a:pPr algn="just"/>
                      <a:r>
                        <a:rPr lang="pt-BR" sz="2300" b="1" kern="1200" dirty="0">
                          <a:solidFill>
                            <a:schemeClr val="tx1"/>
                          </a:solidFill>
                          <a:effectLst/>
                          <a:latin typeface="Arial Narrow" panose="020B0606020202030204" pitchFamily="34" charset="0"/>
                          <a:ea typeface="+mn-ea"/>
                          <a:cs typeface="+mn-cs"/>
                        </a:rPr>
                        <a:t>Fato: </a:t>
                      </a:r>
                      <a:r>
                        <a:rPr lang="pt-BR" sz="2300" b="0" kern="1200" dirty="0">
                          <a:solidFill>
                            <a:schemeClr val="tx1"/>
                          </a:solidFill>
                          <a:effectLst/>
                          <a:latin typeface="Arial Narrow" panose="020B0606020202030204" pitchFamily="34" charset="0"/>
                          <a:ea typeface="+mn-ea"/>
                          <a:cs typeface="+mn-cs"/>
                        </a:rPr>
                        <a:t>é um acontecimento verdadeiro, real e comprovado. </a:t>
                      </a:r>
                    </a:p>
                    <a:p>
                      <a:pPr algn="just"/>
                      <a:r>
                        <a:rPr lang="pt-BR" sz="2300" b="1" kern="1200" dirty="0">
                          <a:solidFill>
                            <a:schemeClr val="tx1"/>
                          </a:solidFill>
                          <a:effectLst/>
                          <a:latin typeface="Arial Narrow" panose="020B0606020202030204" pitchFamily="34" charset="0"/>
                          <a:ea typeface="+mn-ea"/>
                          <a:cs typeface="+mn-cs"/>
                        </a:rPr>
                        <a:t>Opinião: </a:t>
                      </a:r>
                      <a:r>
                        <a:rPr lang="pt-BR" sz="2300" b="0" kern="1200" dirty="0">
                          <a:solidFill>
                            <a:schemeClr val="tx1"/>
                          </a:solidFill>
                          <a:effectLst/>
                          <a:latin typeface="Arial Narrow" panose="020B0606020202030204" pitchFamily="34" charset="0"/>
                          <a:ea typeface="+mn-ea"/>
                          <a:cs typeface="+mn-cs"/>
                        </a:rPr>
                        <a:t>é um ponto de vista, um julgamento a respeito de um determinado fato/acontecimento.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427065"/>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8CC9A907-78A3-1136-7ED2-A7256A27BB67}"/>
              </a:ext>
            </a:extLst>
          </p:cNvPr>
          <p:cNvSpPr txBox="1"/>
          <p:nvPr/>
        </p:nvSpPr>
        <p:spPr>
          <a:xfrm>
            <a:off x="242268" y="2700919"/>
            <a:ext cx="11501717" cy="2569934"/>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12.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os trechos retirados da carta de reclamação e indique a predominância de fatos (F) ou opiniões (O).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“...verifiquei que ele apresentava alguns danos na embalagem.”</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“...o celular já chegou com defeitos — tela quebrada e falhas no carregamento da bateria.”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“...elas não parecem funcionar corretamente e acabam gerando situações de estresse por parte dos consumidores.”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“Quanto mais vocês demoram para me oferecer um posicionamento, mais eu me sinto prejudicada.”</a:t>
            </a:r>
          </a:p>
        </p:txBody>
      </p:sp>
    </p:spTree>
    <p:extLst>
      <p:ext uri="{BB962C8B-B14F-4D97-AF65-F5344CB8AC3E}">
        <p14:creationId xmlns:p14="http://schemas.microsoft.com/office/powerpoint/2010/main" val="42211095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568AE-C6D9-F43C-BE29-218FE7A4BE29}"/>
              </a:ext>
            </a:extLst>
          </p:cNvPr>
          <p:cNvSpPr txBox="1"/>
          <p:nvPr/>
        </p:nvSpPr>
        <p:spPr>
          <a:xfrm>
            <a:off x="331694" y="799908"/>
            <a:ext cx="11528612" cy="4893647"/>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trecho para responder as atividades. </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Entretanto, o que me deixa mais insatisfeita é a falta de comunicação. As centrais de atendimento foram criadas para tratar de questões como essa que descrevo a vocês. [...]</a:t>
            </a:r>
          </a:p>
          <a:p>
            <a:pPr algn="r">
              <a:tabLst>
                <a:tab pos="270510" algn="l"/>
              </a:tabLst>
            </a:pPr>
            <a:r>
              <a:rPr lang="pt-BR" sz="1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https://www.exempl.com.br/carta-de-reclamacao/.Acesso em: 23 maio 2026. (Adaptado).</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13.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trecho, existe um "fato", isto é, um acontecimento comprovado, algo que realmente aconteceu. E, existe também uma "opinião", isto é, um julgamento, uma ideia pessoal sobre o fato acontecido. Identifique nos trechos o que é Fato e o que é Opinião.</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“As centrais de atendimento foram criadas para tratar de questões como essa que descrevo a vocês.”</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“Entretanto, o que me deixa mais insatisfeita é a falta de comunicação.”</a:t>
            </a: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28806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ED88B0D-5E20-9B7C-8E9D-A410B2E2355B}"/>
              </a:ext>
            </a:extLst>
          </p:cNvPr>
          <p:cNvSpPr txBox="1"/>
          <p:nvPr/>
        </p:nvSpPr>
        <p:spPr>
          <a:xfrm>
            <a:off x="203835" y="1773972"/>
            <a:ext cx="11784329" cy="3277820"/>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já percebeu que, muitas vezes, usamos argumentos no nosso dia a dia sem nem notar? Imagine quando você quer muito sair com os amigos, dormir na casa de alguém ou ganhar um celular novo. Normalmente, a primeira resposta da mãe ou do responsável pode ser “não”. E o que você faz? Começa a explicar, dar motivos, prometer responsabilidades, dizer que já terminou as tarefas ou que vai voltar cedo. Ou seja, você começa a argumentar e apresentar justificativas para tentar convencer a outra pessoa. Isso é uma estratégia de persuasão, isto é, uma forma de convencer alguém por meio de argumentos e explicações. Na carta de reclamação acontece a mesma coisa: o autor não apenas reclama, mas também apresenta argumentos e justificativas para mostrar por que o problema precisa ser resolvido e convencer o destinatário a tomar uma providência.</a:t>
            </a:r>
          </a:p>
        </p:txBody>
      </p:sp>
    </p:spTree>
    <p:extLst>
      <p:ext uri="{BB962C8B-B14F-4D97-AF65-F5344CB8AC3E}">
        <p14:creationId xmlns:p14="http://schemas.microsoft.com/office/powerpoint/2010/main" val="8327334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4056558638"/>
              </p:ext>
            </p:extLst>
          </p:nvPr>
        </p:nvGraphicFramePr>
        <p:xfrm>
          <a:off x="345138" y="1404906"/>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Argumentação em uma carta de reclamação </a:t>
                      </a:r>
                      <a:r>
                        <a:rPr lang="pt-BR" sz="2300" b="0" kern="1200" dirty="0">
                          <a:solidFill>
                            <a:schemeClr val="tx1"/>
                          </a:solidFill>
                          <a:effectLst/>
                          <a:latin typeface="Arial Narrow" panose="020B0606020202030204" pitchFamily="34" charset="0"/>
                          <a:ea typeface="+mn-ea"/>
                          <a:cs typeface="+mn-cs"/>
                        </a:rPr>
                        <a:t>é o uso de </a:t>
                      </a:r>
                      <a:r>
                        <a:rPr lang="pt-BR" sz="2300" b="1" kern="1200" dirty="0">
                          <a:solidFill>
                            <a:schemeClr val="tx1"/>
                          </a:solidFill>
                          <a:effectLst/>
                          <a:latin typeface="Arial Narrow" panose="020B0606020202030204" pitchFamily="34" charset="0"/>
                          <a:ea typeface="+mn-ea"/>
                          <a:cs typeface="+mn-cs"/>
                        </a:rPr>
                        <a:t>razões, explicações e justificativas </a:t>
                      </a:r>
                      <a:r>
                        <a:rPr lang="pt-BR" sz="2300" b="0" kern="1200" dirty="0">
                          <a:solidFill>
                            <a:schemeClr val="tx1"/>
                          </a:solidFill>
                          <a:effectLst/>
                          <a:latin typeface="Arial Narrow" panose="020B0606020202030204" pitchFamily="34" charset="0"/>
                          <a:ea typeface="+mn-ea"/>
                          <a:cs typeface="+mn-cs"/>
                        </a:rPr>
                        <a:t>para mostrar ao destinatário o problema apresentado e convencê-lo da necessidade de solucioná-lo. Ela combina </a:t>
                      </a:r>
                      <a:r>
                        <a:rPr lang="pt-BR" sz="2300" b="1" kern="1200" dirty="0">
                          <a:solidFill>
                            <a:schemeClr val="tx1"/>
                          </a:solidFill>
                          <a:effectLst/>
                          <a:latin typeface="Arial Narrow" panose="020B0606020202030204" pitchFamily="34" charset="0"/>
                          <a:ea typeface="+mn-ea"/>
                          <a:cs typeface="+mn-cs"/>
                        </a:rPr>
                        <a:t>fatos </a:t>
                      </a:r>
                      <a:r>
                        <a:rPr lang="pt-BR" sz="2300" b="0" kern="1200" dirty="0">
                          <a:solidFill>
                            <a:schemeClr val="tx1"/>
                          </a:solidFill>
                          <a:effectLst/>
                          <a:latin typeface="Arial Narrow" panose="020B0606020202030204" pitchFamily="34" charset="0"/>
                          <a:ea typeface="+mn-ea"/>
                          <a:cs typeface="+mn-cs"/>
                        </a:rPr>
                        <a:t>(informações verdadeiras) e </a:t>
                      </a:r>
                      <a:r>
                        <a:rPr lang="pt-BR" sz="2300" b="1" kern="1200" dirty="0">
                          <a:solidFill>
                            <a:schemeClr val="tx1"/>
                          </a:solidFill>
                          <a:effectLst/>
                          <a:latin typeface="Arial Narrow" panose="020B0606020202030204" pitchFamily="34" charset="0"/>
                          <a:ea typeface="+mn-ea"/>
                          <a:cs typeface="+mn-cs"/>
                        </a:rPr>
                        <a:t>opiniões </a:t>
                      </a:r>
                      <a:r>
                        <a:rPr lang="pt-BR" sz="2300" b="0" kern="1200" dirty="0">
                          <a:solidFill>
                            <a:schemeClr val="tx1"/>
                          </a:solidFill>
                          <a:effectLst/>
                          <a:latin typeface="Arial Narrow" panose="020B0606020202030204" pitchFamily="34" charset="0"/>
                          <a:ea typeface="+mn-ea"/>
                          <a:cs typeface="+mn-cs"/>
                        </a:rPr>
                        <a:t>(pontos de vista do autor) para demonstrar por que a reclamação é justa e merece atenção.</a:t>
                      </a: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3723FA8-035F-9586-C955-B968B65BC34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38" y="454374"/>
            <a:ext cx="2572868" cy="1032526"/>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47B8E02-43ED-27A4-EBA5-916405471714}"/>
              </a:ext>
            </a:extLst>
          </p:cNvPr>
          <p:cNvSpPr txBox="1"/>
          <p:nvPr/>
        </p:nvSpPr>
        <p:spPr>
          <a:xfrm>
            <a:off x="345137" y="3076278"/>
            <a:ext cx="11501717" cy="2923877"/>
          </a:xfrm>
          <a:prstGeom prst="rect">
            <a:avLst/>
          </a:prstGeom>
          <a:noFill/>
        </p:spPr>
        <p:txBody>
          <a:bodyPr wrap="square">
            <a:spAutoFit/>
          </a:bodyPr>
          <a:lstStyle/>
          <a:p>
            <a:pPr algn="just"/>
            <a:r>
              <a:rPr lang="pt-BR" sz="2300" b="1" dirty="0">
                <a:latin typeface="Arial Narrow" panose="020B0606020202030204" pitchFamily="34" charset="0"/>
              </a:rPr>
              <a:t>14. </a:t>
            </a:r>
            <a:r>
              <a:rPr lang="pt-BR" sz="2300" dirty="0">
                <a:latin typeface="Arial Narrow" panose="020B0606020202030204" pitchFamily="34" charset="0"/>
              </a:rPr>
              <a:t>Na carta de reclamação, os argumentos e as justificativas são muito importantes, pois ajudam a convencer o destinatário sobre a gravidade do problema apresentado. Essa é uma estratégia de persuasão: usar explicações, fatos e motivos para convencer alguém a tomar uma atitude. Agora, releia a carta e responda.</a:t>
            </a:r>
          </a:p>
          <a:p>
            <a:pPr algn="just"/>
            <a:r>
              <a:rPr lang="pt-BR" sz="2300" dirty="0">
                <a:latin typeface="Arial Narrow" panose="020B0606020202030204" pitchFamily="34" charset="0"/>
              </a:rPr>
              <a:t>a) Qual trecho apresenta a reclamação principal da remetente?</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argumento é utilizado para mostrar que o problema não foi causado por ela (quem escreveu a reclamação)?</a:t>
            </a:r>
          </a:p>
        </p:txBody>
      </p:sp>
    </p:spTree>
    <p:extLst>
      <p:ext uri="{BB962C8B-B14F-4D97-AF65-F5344CB8AC3E}">
        <p14:creationId xmlns:p14="http://schemas.microsoft.com/office/powerpoint/2010/main" val="5271972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6E8C580-C309-D722-2475-BA0C5B6B5996}"/>
              </a:ext>
            </a:extLst>
          </p:cNvPr>
          <p:cNvSpPr txBox="1"/>
          <p:nvPr/>
        </p:nvSpPr>
        <p:spPr>
          <a:xfrm>
            <a:off x="331694" y="872509"/>
            <a:ext cx="11528612" cy="2923877"/>
          </a:xfrm>
          <a:prstGeom prst="rect">
            <a:avLst/>
          </a:prstGeom>
          <a:noFill/>
        </p:spPr>
        <p:txBody>
          <a:bodyPr wrap="square">
            <a:spAutoFit/>
          </a:bodyPr>
          <a:lstStyle/>
          <a:p>
            <a:r>
              <a:rPr lang="pt-BR" sz="2300" dirty="0">
                <a:effectLst/>
                <a:latin typeface="Arial Narrow" panose="020B0606020202030204" pitchFamily="34" charset="0"/>
                <a:ea typeface="Aptos" panose="020B0004020202020204" pitchFamily="34" charset="0"/>
                <a:cs typeface="Times New Roman" panose="02020603050405020304" pitchFamily="18" charset="0"/>
              </a:rPr>
              <a:t>c) Qual trecho da carta demonstra a insatisfação da autora (emissora da carta) com o atendimento da empresa?</a:t>
            </a:r>
          </a:p>
          <a:p>
            <a:endParaRPr lang="pt-BR" sz="2300" dirty="0">
              <a:latin typeface="Arial Narrow" panose="020B0606020202030204" pitchFamily="34" charset="0"/>
              <a:ea typeface="Times New Roman" panose="02020603050405020304" pitchFamily="18" charset="0"/>
              <a:cs typeface="Times New Roman" panose="02020603050405020304" pitchFamily="18" charset="0"/>
            </a:endParaRPr>
          </a:p>
          <a:p>
            <a:r>
              <a:rPr lang="pt-BR" sz="2300" dirty="0">
                <a:effectLst/>
                <a:latin typeface="Arial Narrow" panose="020B0606020202030204" pitchFamily="34" charset="0"/>
                <a:ea typeface="Times New Roman" panose="02020603050405020304" pitchFamily="18" charset="0"/>
              </a:rPr>
              <a:t>d) A autora utiliza argumentos para convencer a empresa da importância de resolver o problema rapidamente. Que argumento é esse?</a:t>
            </a:r>
          </a:p>
          <a:p>
            <a:endParaRPr lang="pt-BR" sz="2300" dirty="0">
              <a:latin typeface="Arial Narrow" panose="020B0606020202030204" pitchFamily="34" charset="0"/>
              <a:ea typeface="Times New Roman" panose="02020603050405020304" pitchFamily="18" charset="0"/>
            </a:endParaRPr>
          </a:p>
          <a:p>
            <a:r>
              <a:rPr lang="pt-BR" sz="2300" dirty="0">
                <a:effectLst/>
                <a:latin typeface="Arial Narrow" panose="020B0606020202030204" pitchFamily="34" charset="0"/>
                <a:ea typeface="Times New Roman" panose="02020603050405020304" pitchFamily="18" charset="0"/>
              </a:rPr>
              <a:t>e) Retire da carta de reclamação as justificativas utilizadas pela autora para sustentar sua reclamação e convencer o destinatário da necessidade de resolver o problema.</a:t>
            </a:r>
          </a:p>
        </p:txBody>
      </p:sp>
    </p:spTree>
    <p:extLst>
      <p:ext uri="{BB962C8B-B14F-4D97-AF65-F5344CB8AC3E}">
        <p14:creationId xmlns:p14="http://schemas.microsoft.com/office/powerpoint/2010/main" val="42868190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55E348-DD22-EE46-809C-BF166B0B0D16}"/>
              </a:ext>
            </a:extLst>
          </p:cNvPr>
          <p:cNvSpPr txBox="1"/>
          <p:nvPr/>
        </p:nvSpPr>
        <p:spPr>
          <a:xfrm>
            <a:off x="182880" y="1305342"/>
            <a:ext cx="11795759" cy="3631763"/>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já percebeu que não “falamos do mesmo jeito” em todas as situações de comunicação? Quando conversamos com amigos ou familiares, usamos uma linguagem mais espontânea, cheia de informalidades, abreviações, gírias e expressões do dia a dia. Esse é o nível de linguagem “informal”. Já em situações mais sérias, como por exemplo: em uma reunião de trabalho, ao escrever uma carta de reclamação, ao falar com uma autoridade ou enviar um e-mail importante, precisamos usar uma linguagem mais cuidadosa, respeitosa e organizada. Esse é o nível de linguagem “formal”. Na “carta de reclamação”, por exemplo, mesmo estando insatisfeito, o autor precisa se expressar com clareza e respeito para convencer o destinatário a resolver o problema. Afinal, a forma como falamos ou escrevemos também influencia na maneira como nossa mensagem será recebida.</a:t>
            </a:r>
          </a:p>
        </p:txBody>
      </p:sp>
    </p:spTree>
    <p:extLst>
      <p:ext uri="{BB962C8B-B14F-4D97-AF65-F5344CB8AC3E}">
        <p14:creationId xmlns:p14="http://schemas.microsoft.com/office/powerpoint/2010/main" val="35550157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5FA5593-AF8B-4463-955F-763392EF4D16}"/>
              </a:ext>
            </a:extLst>
          </p:cNvPr>
          <p:cNvGraphicFramePr>
            <a:graphicFrameLocks noGrp="1"/>
          </p:cNvGraphicFramePr>
          <p:nvPr>
            <p:extLst>
              <p:ext uri="{D42A27DB-BD31-4B8C-83A1-F6EECF244321}">
                <p14:modId xmlns:p14="http://schemas.microsoft.com/office/powerpoint/2010/main" val="811231983"/>
              </p:ext>
            </p:extLst>
          </p:nvPr>
        </p:nvGraphicFramePr>
        <p:xfrm>
          <a:off x="511810" y="1451610"/>
          <a:ext cx="11512550" cy="4282694"/>
        </p:xfrm>
        <a:graphic>
          <a:graphicData uri="http://schemas.openxmlformats.org/drawingml/2006/table">
            <a:tbl>
              <a:tblPr firstRow="1" bandRow="1">
                <a:tableStyleId>{5C22544A-7EE6-4342-B048-85BDC9FD1C3A}</a:tableStyleId>
              </a:tblPr>
              <a:tblGrid>
                <a:gridCol w="11512550">
                  <a:extLst>
                    <a:ext uri="{9D8B030D-6E8A-4147-A177-3AD203B41FA5}">
                      <a16:colId xmlns:a16="http://schemas.microsoft.com/office/drawing/2014/main" val="3286988710"/>
                    </a:ext>
                  </a:extLst>
                </a:gridCol>
              </a:tblGrid>
              <a:tr h="239649">
                <a:tc>
                  <a:txBody>
                    <a:bodyPr/>
                    <a:lstStyle/>
                    <a:p>
                      <a:pPr algn="ct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Níveis de Linguagem</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1305" algn="just">
                        <a:lnSpc>
                          <a:spcPct val="105000"/>
                        </a:lnSpc>
                        <a:spcAft>
                          <a:spcPts val="800"/>
                        </a:spcAft>
                        <a:buNone/>
                      </a:pP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nível de linguagem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forma como usamos a língua em diferentes situações de comunicação para nos comunicar com alguém. Ele varia de acordo com o contexto, o interlocutor (com quem falamos ou escrevemos) e o objetivo da comunicação. Quanto ao nível de linguagem, ele pode ser: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formal e informal.</a:t>
                      </a:r>
                      <a:endParaRPr lang="pt-BR" sz="23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formal: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aquela que prioriza a gramática normativa da língua. É usada em situações de comunicação como: entrevistas de emprego, cartas oficiais entre outras.</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informal ou coloquial: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a forma de falar do dia a dia, em conversas com amigos, familiares ou em situações descontraídas que não exigem formalidade (gramática formativa da língua), como: o uso das gírias entre outras.</a:t>
                      </a:r>
                      <a:endParaRPr lang="pt-BR" sz="2300" b="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https://lume.ufrgs.br/</a:t>
                      </a:r>
                      <a:r>
                        <a:rPr lang="pt-BR" sz="1300" b="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bitstream</a:t>
                      </a:r>
                      <a:r>
                        <a:rPr lang="pt-BR" sz="1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1300" b="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handle</a:t>
                      </a:r>
                      <a:r>
                        <a:rPr lang="pt-BR" sz="1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/10183/275900/001197883.pdf?sequence=1. Acesso em: 12 maio 2026. Adaptado.</a:t>
                      </a:r>
                      <a:endParaRPr lang="pt-BR" sz="1300" b="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4">
                          <a:lumMod val="40000"/>
                          <a:lumOff val="60000"/>
                        </a:schemeClr>
                      </a:solidFill>
                      <a:prstDash val="solid"/>
                      <a:round/>
                      <a:headEnd type="none" w="med" len="med"/>
                      <a:tailEnd type="none" w="med" len="med"/>
                    </a:lnL>
                    <a:lnR w="28575" cap="flat" cmpd="sng" algn="ctr">
                      <a:solidFill>
                        <a:schemeClr val="accent4">
                          <a:lumMod val="40000"/>
                          <a:lumOff val="60000"/>
                        </a:schemeClr>
                      </a:solidFill>
                      <a:prstDash val="solid"/>
                      <a:round/>
                      <a:headEnd type="none" w="med" len="med"/>
                      <a:tailEnd type="none" w="med" len="med"/>
                    </a:lnR>
                    <a:lnT w="28575" cap="flat" cmpd="sng" algn="ctr">
                      <a:solidFill>
                        <a:schemeClr val="accent4">
                          <a:lumMod val="40000"/>
                          <a:lumOff val="60000"/>
                        </a:schemeClr>
                      </a:solidFill>
                      <a:prstDash val="solid"/>
                      <a:round/>
                      <a:headEnd type="none" w="med" len="med"/>
                      <a:tailEnd type="none" w="med" len="med"/>
                    </a:lnT>
                    <a:lnB w="28575" cap="flat" cmpd="sng" algn="ctr">
                      <a:solidFill>
                        <a:schemeClr val="accent4">
                          <a:lumMod val="40000"/>
                          <a:lumOff val="6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74875949"/>
                  </a:ext>
                </a:extLst>
              </a:tr>
            </a:tbl>
          </a:graphicData>
        </a:graphic>
      </p:graphicFrame>
      <p:pic>
        <p:nvPicPr>
          <p:cNvPr id="4" name="Imagem 3">
            <a:extLst>
              <a:ext uri="{FF2B5EF4-FFF2-40B4-BE49-F238E27FC236}">
                <a16:creationId xmlns:a16="http://schemas.microsoft.com/office/drawing/2014/main" id="{474DC46F-26CB-C805-ED5A-7BDC6D4650C0}"/>
              </a:ext>
            </a:extLst>
          </p:cNvPr>
          <p:cNvPicPr>
            <a:picLocks noChangeAspect="1"/>
          </p:cNvPicPr>
          <p:nvPr/>
        </p:nvPicPr>
        <p:blipFill>
          <a:blip r:embed="rId2"/>
          <a:stretch>
            <a:fillRect/>
          </a:stretch>
        </p:blipFill>
        <p:spPr>
          <a:xfrm>
            <a:off x="511810" y="674346"/>
            <a:ext cx="2581716" cy="1005864"/>
          </a:xfrm>
          <a:prstGeom prst="rect">
            <a:avLst/>
          </a:prstGeom>
        </p:spPr>
      </p:pic>
    </p:spTree>
    <p:extLst>
      <p:ext uri="{BB962C8B-B14F-4D97-AF65-F5344CB8AC3E}">
        <p14:creationId xmlns:p14="http://schemas.microsoft.com/office/powerpoint/2010/main" val="41531356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EBB4B0-B1F1-26B3-C1E5-276B54BC7053}"/>
              </a:ext>
            </a:extLst>
          </p:cNvPr>
          <p:cNvSpPr txBox="1"/>
          <p:nvPr/>
        </p:nvSpPr>
        <p:spPr>
          <a:xfrm>
            <a:off x="180022" y="727770"/>
            <a:ext cx="11878627" cy="2923877"/>
          </a:xfrm>
          <a:prstGeom prst="rect">
            <a:avLst/>
          </a:prstGeom>
          <a:noFill/>
        </p:spPr>
        <p:txBody>
          <a:bodyPr wrap="square">
            <a:spAutoFit/>
          </a:bodyPr>
          <a:lstStyle/>
          <a:p>
            <a:pPr algn="just"/>
            <a:r>
              <a:rPr lang="pt-BR" sz="2300" b="1" dirty="0">
                <a:latin typeface="Arial Narrow" panose="020B0606020202030204" pitchFamily="34" charset="0"/>
              </a:rPr>
              <a:t>15. </a:t>
            </a:r>
            <a:r>
              <a:rPr lang="pt-BR" sz="2300" dirty="0">
                <a:latin typeface="Arial Narrow" panose="020B0606020202030204" pitchFamily="34" charset="0"/>
              </a:rPr>
              <a:t>O nível de linguagem é a forma como usamos a língua para nos comunicarmos com outra pessoa. Essa comunicação pode acontecer em uma linguagem mais formal, ou seja, quando usamos palavras e construções mais adequadas e cuidadosas, geralmente em situações sérias ou oficiais. Também pode acontecer em uma linguagem mais informal, ou seja, quando falamos de maneira mais simples, descontraída e próxima, como em conversas do dia a dia com amigos e familiares. Sendo assim, responda.</a:t>
            </a:r>
          </a:p>
          <a:p>
            <a:pPr algn="just"/>
            <a:r>
              <a:rPr lang="pt-BR" sz="2300" dirty="0">
                <a:latin typeface="Arial Narrow" panose="020B0606020202030204" pitchFamily="34" charset="0"/>
              </a:rPr>
              <a:t>a) O nível de linguagem utilizado na carta de reclamação (texto II) é considerado formal ou informal?</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 b) Retire da carta de reclamação um trecho que exemplifique o nível de linguagem utilizado.</a:t>
            </a:r>
          </a:p>
        </p:txBody>
      </p:sp>
      <p:sp>
        <p:nvSpPr>
          <p:cNvPr id="5" name="CaixaDeTexto 4">
            <a:extLst>
              <a:ext uri="{FF2B5EF4-FFF2-40B4-BE49-F238E27FC236}">
                <a16:creationId xmlns:a16="http://schemas.microsoft.com/office/drawing/2014/main" id="{80668F6F-B8B1-AC34-7FA9-FA9A47A7CC04}"/>
              </a:ext>
            </a:extLst>
          </p:cNvPr>
          <p:cNvSpPr txBox="1"/>
          <p:nvPr/>
        </p:nvSpPr>
        <p:spPr>
          <a:xfrm>
            <a:off x="180022" y="3948827"/>
            <a:ext cx="11878626" cy="2569934"/>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já percebeu que, quando queremos falar diretamente com alguém, normalmente chamamos essa pessoa pelo nome ou usamos uma expressão para nos dirigir a ela? Em uma carta de reclamação, esse elemento recebe o nome de vocativo. O vocativo é a parte do texto que indica para quem a mensagem está sendo enviada. Ele aparece, geralmente, no início da carta e ajuda a estabelecer a comunicação com o destinatário. Na carta de reclamação, por exemplo, o vocativo mostra a quem a reclamação está sendo direcionada, como uma empresa, instituição ou autoridade responsável pelo problema apresentado.</a:t>
            </a:r>
          </a:p>
        </p:txBody>
      </p:sp>
    </p:spTree>
    <p:extLst>
      <p:ext uri="{BB962C8B-B14F-4D97-AF65-F5344CB8AC3E}">
        <p14:creationId xmlns:p14="http://schemas.microsoft.com/office/powerpoint/2010/main" val="2444179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8AA9337-DD5C-4D78-B0BE-97D9BF07B79D}"/>
              </a:ext>
            </a:extLst>
          </p:cNvPr>
          <p:cNvPicPr>
            <a:picLocks noChangeAspect="1"/>
          </p:cNvPicPr>
          <p:nvPr/>
        </p:nvPicPr>
        <p:blipFill>
          <a:blip r:embed="rId2"/>
          <a:stretch>
            <a:fillRect/>
          </a:stretch>
        </p:blipFill>
        <p:spPr>
          <a:xfrm>
            <a:off x="274321" y="718544"/>
            <a:ext cx="2702108" cy="1048014"/>
          </a:xfrm>
          <a:prstGeom prst="rect">
            <a:avLst/>
          </a:prstGeom>
        </p:spPr>
      </p:pic>
      <p:graphicFrame>
        <p:nvGraphicFramePr>
          <p:cNvPr id="4" name="Tabela 3">
            <a:extLst>
              <a:ext uri="{FF2B5EF4-FFF2-40B4-BE49-F238E27FC236}">
                <a16:creationId xmlns:a16="http://schemas.microsoft.com/office/drawing/2014/main" id="{0FC4B6AC-8930-C2B1-3EE2-E37E95C35390}"/>
              </a:ext>
            </a:extLst>
          </p:cNvPr>
          <p:cNvGraphicFramePr>
            <a:graphicFrameLocks noGrp="1"/>
          </p:cNvGraphicFramePr>
          <p:nvPr>
            <p:extLst>
              <p:ext uri="{D42A27DB-BD31-4B8C-83A1-F6EECF244321}">
                <p14:modId xmlns:p14="http://schemas.microsoft.com/office/powerpoint/2010/main" val="3688440365"/>
              </p:ext>
            </p:extLst>
          </p:nvPr>
        </p:nvGraphicFramePr>
        <p:xfrm>
          <a:off x="274321" y="1766558"/>
          <a:ext cx="11643358" cy="2194560"/>
        </p:xfrm>
        <a:graphic>
          <a:graphicData uri="http://schemas.openxmlformats.org/drawingml/2006/table">
            <a:tbl>
              <a:tblPr firstRow="1" bandRow="1">
                <a:tableStyleId>{5C22544A-7EE6-4342-B048-85BDC9FD1C3A}</a:tableStyleId>
              </a:tblPr>
              <a:tblGrid>
                <a:gridCol w="11643358">
                  <a:extLst>
                    <a:ext uri="{9D8B030D-6E8A-4147-A177-3AD203B41FA5}">
                      <a16:colId xmlns:a16="http://schemas.microsoft.com/office/drawing/2014/main" val="1930360873"/>
                    </a:ext>
                  </a:extLst>
                </a:gridCol>
              </a:tblGrid>
              <a:tr h="370840">
                <a:tc>
                  <a:txBody>
                    <a:bodyPr/>
                    <a:lstStyle/>
                    <a:p>
                      <a:pPr algn="ctr"/>
                      <a:r>
                        <a:rPr lang="pt-BR" sz="2300" b="1" dirty="0">
                          <a:solidFill>
                            <a:schemeClr val="tx1"/>
                          </a:solidFill>
                          <a:latin typeface="Arial Narrow" panose="020B0606020202030204" pitchFamily="34" charset="0"/>
                        </a:rPr>
                        <a:t>Vocativo</a:t>
                      </a:r>
                    </a:p>
                    <a:p>
                      <a:pPr algn="just"/>
                      <a:r>
                        <a:rPr lang="pt-BR" sz="2300" b="0" dirty="0">
                          <a:solidFill>
                            <a:schemeClr val="tx1"/>
                          </a:solidFill>
                          <a:latin typeface="Arial Narrow" panose="020B0606020202030204" pitchFamily="34" charset="0"/>
                        </a:rPr>
                        <a:t>O </a:t>
                      </a:r>
                      <a:r>
                        <a:rPr lang="pt-BR" sz="2300" b="1" dirty="0">
                          <a:solidFill>
                            <a:schemeClr val="tx1"/>
                          </a:solidFill>
                          <a:latin typeface="Arial Narrow" panose="020B0606020202030204" pitchFamily="34" charset="0"/>
                        </a:rPr>
                        <a:t>vocativo </a:t>
                      </a:r>
                      <a:r>
                        <a:rPr lang="pt-BR" sz="2300" b="0" dirty="0">
                          <a:solidFill>
                            <a:schemeClr val="tx1"/>
                          </a:solidFill>
                          <a:latin typeface="Arial Narrow" panose="020B0606020202030204" pitchFamily="34" charset="0"/>
                        </a:rPr>
                        <a:t>é uma palavra ou expressão de </a:t>
                      </a:r>
                      <a:r>
                        <a:rPr lang="pt-BR" sz="2300" b="1" dirty="0">
                          <a:solidFill>
                            <a:schemeClr val="tx1"/>
                          </a:solidFill>
                          <a:latin typeface="Arial Narrow" panose="020B0606020202030204" pitchFamily="34" charset="0"/>
                        </a:rPr>
                        <a:t>chamamento</a:t>
                      </a:r>
                      <a:r>
                        <a:rPr lang="pt-BR" sz="2300" b="0" dirty="0">
                          <a:solidFill>
                            <a:schemeClr val="tx1"/>
                          </a:solidFill>
                          <a:latin typeface="Arial Narrow" panose="020B0606020202030204" pitchFamily="34" charset="0"/>
                        </a:rPr>
                        <a:t>, ou seja, é um termo usado para chamar, invocar e se dirigir a alguém, como por exemplo: “</a:t>
                      </a:r>
                      <a:r>
                        <a:rPr lang="pt-BR" sz="2300" b="1" dirty="0">
                          <a:solidFill>
                            <a:schemeClr val="tx1"/>
                          </a:solidFill>
                          <a:latin typeface="Arial Narrow" panose="020B0606020202030204" pitchFamily="34" charset="0"/>
                        </a:rPr>
                        <a:t>Maria</a:t>
                      </a:r>
                      <a:r>
                        <a:rPr lang="pt-BR" sz="2300" b="0" dirty="0">
                          <a:solidFill>
                            <a:schemeClr val="tx1"/>
                          </a:solidFill>
                          <a:latin typeface="Arial Narrow" panose="020B0606020202030204" pitchFamily="34" charset="0"/>
                        </a:rPr>
                        <a:t>, venha aqui!”, (Maria é a palavra/termo de chamamento). O vocativo, geralmente, vem seguido de uma vírgula como no exemplo: “Maria,”.</a:t>
                      </a:r>
                    </a:p>
                    <a:p>
                      <a:pPr algn="just"/>
                      <a:r>
                        <a:rPr lang="pt-BR" sz="2300" b="0" dirty="0">
                          <a:solidFill>
                            <a:schemeClr val="tx1"/>
                          </a:solidFill>
                          <a:latin typeface="Arial Narrow" panose="020B0606020202030204" pitchFamily="34" charset="0"/>
                        </a:rPr>
                        <a:t>Na carta de reclamação, o vocativo aparece logo no início do texto e funciona como uma </a:t>
                      </a:r>
                      <a:r>
                        <a:rPr lang="pt-BR" sz="2300" b="1" dirty="0">
                          <a:solidFill>
                            <a:schemeClr val="tx1"/>
                          </a:solidFill>
                          <a:latin typeface="Arial Narrow" panose="020B0606020202030204" pitchFamily="34" charset="0"/>
                        </a:rPr>
                        <a:t>saudação</a:t>
                      </a:r>
                      <a:r>
                        <a:rPr lang="pt-BR" sz="2300" b="0" dirty="0">
                          <a:solidFill>
                            <a:schemeClr val="tx1"/>
                          </a:solidFill>
                          <a:latin typeface="Arial Narrow" panose="020B0606020202030204" pitchFamily="34" charset="0"/>
                        </a:rPr>
                        <a:t>, mostrando </a:t>
                      </a:r>
                      <a:r>
                        <a:rPr lang="pt-BR" sz="2300" b="1" dirty="0">
                          <a:solidFill>
                            <a:schemeClr val="tx1"/>
                          </a:solidFill>
                          <a:latin typeface="Arial Narrow" panose="020B0606020202030204" pitchFamily="34" charset="0"/>
                        </a:rPr>
                        <a:t>para quem a carta foi escrita</a:t>
                      </a:r>
                      <a:r>
                        <a:rPr lang="pt-BR" sz="2300" b="0" dirty="0">
                          <a:solidFill>
                            <a:schemeClr val="tx1"/>
                          </a:solidFill>
                          <a:latin typeface="Arial Narrow" panose="020B0606020202030204" pitchFamily="34" charset="0"/>
                        </a:rPr>
                        <a:t>. </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390173435"/>
                  </a:ext>
                </a:extLst>
              </a:tr>
            </a:tbl>
          </a:graphicData>
        </a:graphic>
      </p:graphicFrame>
    </p:spTree>
    <p:extLst>
      <p:ext uri="{BB962C8B-B14F-4D97-AF65-F5344CB8AC3E}">
        <p14:creationId xmlns:p14="http://schemas.microsoft.com/office/powerpoint/2010/main" val="7824351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57AAC3-55BD-2860-CAB2-73DDC0D8668A}"/>
              </a:ext>
            </a:extLst>
          </p:cNvPr>
          <p:cNvSpPr txBox="1"/>
          <p:nvPr/>
        </p:nvSpPr>
        <p:spPr>
          <a:xfrm>
            <a:off x="237172" y="772775"/>
            <a:ext cx="11741467" cy="5047536"/>
          </a:xfrm>
          <a:prstGeom prst="rect">
            <a:avLst/>
          </a:prstGeom>
          <a:noFill/>
        </p:spPr>
        <p:txBody>
          <a:bodyPr wrap="square">
            <a:spAutoFit/>
          </a:bodyPr>
          <a:lstStyle/>
          <a:p>
            <a:pPr algn="just"/>
            <a:r>
              <a:rPr lang="pt-BR" sz="2300" b="1" dirty="0">
                <a:latin typeface="Arial Narrow" panose="020B0606020202030204" pitchFamily="34" charset="0"/>
              </a:rPr>
              <a:t>16. </a:t>
            </a:r>
            <a:r>
              <a:rPr lang="pt-BR" sz="2300" dirty="0">
                <a:latin typeface="Arial Narrow" panose="020B0606020202030204" pitchFamily="34" charset="0"/>
              </a:rPr>
              <a:t>Leia novamente a carta de reclamação e depois responda.</a:t>
            </a:r>
          </a:p>
          <a:p>
            <a:pPr algn="just"/>
            <a:r>
              <a:rPr lang="pt-BR" sz="2300" dirty="0">
                <a:latin typeface="Arial Narrow" panose="020B0606020202030204" pitchFamily="34" charset="0"/>
              </a:rPr>
              <a:t>a) Para quem a remetente Karla está enviando a carta de reclamação?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foi a expressão usada para se referir à pessoa ou empresa com quem a remetente Karla dialoga?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Como chamamos essa parte do texto, que é usada para se dirigir ao destinatário da carta?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17. </a:t>
            </a:r>
            <a:r>
              <a:rPr lang="pt-BR" sz="2300" dirty="0">
                <a:latin typeface="Arial Narrow" panose="020B0606020202030204" pitchFamily="34" charset="0"/>
              </a:rPr>
              <a:t>No trecho “À Companhia Logística Brasil,”, qual é o sinal de pontuação que foi utilizado pelo remetente (quem escreveu a carta) para atribuir sentido à expressão de chamamento (vocativo)?</a:t>
            </a:r>
          </a:p>
          <a:p>
            <a:pPr algn="just"/>
            <a:r>
              <a:rPr lang="pt-BR" sz="2300" dirty="0">
                <a:latin typeface="Arial Narrow" panose="020B0606020202030204" pitchFamily="34" charset="0"/>
              </a:rPr>
              <a:t>(    ) Vírgula.</a:t>
            </a:r>
          </a:p>
          <a:p>
            <a:pPr algn="just"/>
            <a:r>
              <a:rPr lang="pt-BR" sz="2300" dirty="0">
                <a:latin typeface="Arial Narrow" panose="020B0606020202030204" pitchFamily="34" charset="0"/>
              </a:rPr>
              <a:t>(    ) Ponto final.</a:t>
            </a:r>
          </a:p>
          <a:p>
            <a:pPr algn="just"/>
            <a:r>
              <a:rPr lang="pt-BR" sz="2300" dirty="0">
                <a:latin typeface="Arial Narrow" panose="020B0606020202030204" pitchFamily="34" charset="0"/>
              </a:rPr>
              <a:t>(    ) Ponto exclamação.</a:t>
            </a:r>
          </a:p>
          <a:p>
            <a:pPr algn="just"/>
            <a:r>
              <a:rPr lang="pt-BR" sz="2300" dirty="0">
                <a:latin typeface="Arial Narrow" panose="020B0606020202030204" pitchFamily="34" charset="0"/>
              </a:rPr>
              <a:t>(    ) Ponto de interrogação.</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7297850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2EB68FA-3270-3EDB-83F3-F866B7DF99C5}"/>
              </a:ext>
            </a:extLst>
          </p:cNvPr>
          <p:cNvSpPr txBox="1"/>
          <p:nvPr/>
        </p:nvSpPr>
        <p:spPr>
          <a:xfrm>
            <a:off x="202882" y="700177"/>
            <a:ext cx="11878627" cy="3277820"/>
          </a:xfrm>
          <a:prstGeom prst="rect">
            <a:avLst/>
          </a:prstGeom>
          <a:noFill/>
        </p:spPr>
        <p:txBody>
          <a:bodyPr wrap="square">
            <a:spAutoFit/>
          </a:bodyPr>
          <a:lstStyle/>
          <a:p>
            <a:pPr algn="just"/>
            <a:r>
              <a:rPr lang="pt-BR" sz="2300" b="1" dirty="0">
                <a:latin typeface="Arial Narrow" panose="020B0606020202030204" pitchFamily="34" charset="0"/>
              </a:rPr>
              <a:t>18. </a:t>
            </a:r>
            <a:r>
              <a:rPr lang="pt-BR" sz="2300" dirty="0">
                <a:latin typeface="Arial Narrow" panose="020B0606020202030204" pitchFamily="34" charset="0"/>
              </a:rPr>
              <a:t>O vocativo é um termo que aparece isolado por vírgula para contribuir com o sentido de se dirigir a alguém. Sua função é</a:t>
            </a:r>
          </a:p>
          <a:p>
            <a:pPr algn="just"/>
            <a:r>
              <a:rPr lang="pt-BR" sz="2300" dirty="0">
                <a:latin typeface="Arial Narrow" panose="020B0606020202030204" pitchFamily="34" charset="0"/>
              </a:rPr>
              <a:t>(    ) fazer uma explicação.</a:t>
            </a:r>
          </a:p>
          <a:p>
            <a:pPr algn="just"/>
            <a:r>
              <a:rPr lang="pt-BR" sz="2300" dirty="0">
                <a:latin typeface="Arial Narrow" panose="020B0606020202030204" pitchFamily="34" charset="0"/>
              </a:rPr>
              <a:t>(    ) marcar uma indagação.</a:t>
            </a:r>
          </a:p>
          <a:p>
            <a:pPr algn="just"/>
            <a:r>
              <a:rPr lang="pt-BR" sz="2300" dirty="0">
                <a:latin typeface="Arial Narrow" panose="020B0606020202030204" pitchFamily="34" charset="0"/>
              </a:rPr>
              <a:t>(    ) realizar um chamamento.</a:t>
            </a:r>
          </a:p>
          <a:p>
            <a:pPr algn="just"/>
            <a:r>
              <a:rPr lang="pt-BR" sz="2300" dirty="0">
                <a:latin typeface="Arial Narrow" panose="020B0606020202030204" pitchFamily="34" charset="0"/>
              </a:rPr>
              <a:t>(    ) indicar uma circunstância.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19</a:t>
            </a:r>
            <a:r>
              <a:rPr lang="pt-BR" sz="2300" dirty="0">
                <a:latin typeface="Arial Narrow" panose="020B0606020202030204" pitchFamily="34" charset="0"/>
              </a:rPr>
              <a:t>. Após a leitura da carta de reclamação (Texto II) e com a ajuda do seu(sua) professor(a), retire do texto as partes da estrutura que compõem esse gênero textual.</a:t>
            </a:r>
          </a:p>
        </p:txBody>
      </p:sp>
    </p:spTree>
    <p:extLst>
      <p:ext uri="{BB962C8B-B14F-4D97-AF65-F5344CB8AC3E}">
        <p14:creationId xmlns:p14="http://schemas.microsoft.com/office/powerpoint/2010/main" val="14848432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81BCA6B-97B5-3B75-37BC-0AA2508FE316}"/>
              </a:ext>
            </a:extLst>
          </p:cNvPr>
          <p:cNvGraphicFramePr>
            <a:graphicFrameLocks noGrp="1"/>
          </p:cNvGraphicFramePr>
          <p:nvPr>
            <p:extLst>
              <p:ext uri="{D42A27DB-BD31-4B8C-83A1-F6EECF244321}">
                <p14:modId xmlns:p14="http://schemas.microsoft.com/office/powerpoint/2010/main" val="3043708720"/>
              </p:ext>
            </p:extLst>
          </p:nvPr>
        </p:nvGraphicFramePr>
        <p:xfrm>
          <a:off x="237490" y="708236"/>
          <a:ext cx="11603990" cy="5715420"/>
        </p:xfrm>
        <a:graphic>
          <a:graphicData uri="http://schemas.openxmlformats.org/drawingml/2006/table">
            <a:tbl>
              <a:tblPr firstRow="1" bandRow="1">
                <a:tableStyleId>{5C22544A-7EE6-4342-B048-85BDC9FD1C3A}</a:tableStyleId>
              </a:tblPr>
              <a:tblGrid>
                <a:gridCol w="5801995">
                  <a:extLst>
                    <a:ext uri="{9D8B030D-6E8A-4147-A177-3AD203B41FA5}">
                      <a16:colId xmlns:a16="http://schemas.microsoft.com/office/drawing/2014/main" val="2960270694"/>
                    </a:ext>
                  </a:extLst>
                </a:gridCol>
                <a:gridCol w="5801995">
                  <a:extLst>
                    <a:ext uri="{9D8B030D-6E8A-4147-A177-3AD203B41FA5}">
                      <a16:colId xmlns:a16="http://schemas.microsoft.com/office/drawing/2014/main" val="2407378437"/>
                    </a:ext>
                  </a:extLst>
                </a:gridCol>
              </a:tblGrid>
              <a:tr h="571542">
                <a:tc>
                  <a:txBody>
                    <a:bodyPr/>
                    <a:lstStyle/>
                    <a:p>
                      <a:pPr algn="ctr">
                        <a:lnSpc>
                          <a:spcPct val="105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Estrutura da carta de solicitação</a:t>
                      </a:r>
                      <a:endParaRPr lang="pt-BR" sz="23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r>
                        <a:rPr lang="pt-BR" sz="2300" dirty="0">
                          <a:solidFill>
                            <a:schemeClr val="tx1"/>
                          </a:solidFill>
                          <a:latin typeface="Arial Narrow" panose="020B0606020202030204" pitchFamily="34" charset="0"/>
                        </a:rPr>
                        <a:t>Função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233639907"/>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Local e data</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4994125"/>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Vocativo</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89629948"/>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Apresentação do remetente</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66314251"/>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Exposição do problema</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91584434"/>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Argumentos/Justificativas</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15685063"/>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Pedido/Reclamação</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5304046"/>
                  </a:ext>
                </a:extLst>
              </a:tr>
              <a:tr h="571542">
                <a:tc>
                  <a:txBody>
                    <a:bodyPr/>
                    <a:lstStyle/>
                    <a:p>
                      <a:pPr>
                        <a:lnSpc>
                          <a:spcPct val="105000"/>
                        </a:lnSpc>
                        <a:spcAft>
                          <a:spcPts val="800"/>
                        </a:spcAft>
                        <a:buNone/>
                      </a:pPr>
                      <a:r>
                        <a:rPr lang="pt-BR" sz="2300" b="1"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Fechamento</a:t>
                      </a:r>
                      <a:endParaRPr lang="pt-BR" sz="2300" kern="1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dirty="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08053266"/>
                  </a:ext>
                </a:extLst>
              </a:tr>
              <a:tr h="571542">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Despedida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96986925"/>
                  </a:ext>
                </a:extLst>
              </a:tr>
              <a:tr h="571542">
                <a:tc>
                  <a:txBody>
                    <a:bodyPr/>
                    <a:lstStyle/>
                    <a:p>
                      <a:pPr>
                        <a:lnSpc>
                          <a:spcPct val="10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Assinatura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tc>
                  <a:txBody>
                    <a:bodyPr/>
                    <a:lstStyle/>
                    <a:p>
                      <a:endParaRPr lang="pt-BR" sz="2300" dirty="0">
                        <a:latin typeface="Arial Narrow" panose="020B0606020202030204" pitchFamily="34" charset="0"/>
                      </a:endParaRP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75993038"/>
                  </a:ext>
                </a:extLst>
              </a:tr>
            </a:tbl>
          </a:graphicData>
        </a:graphic>
      </p:graphicFrame>
    </p:spTree>
    <p:extLst>
      <p:ext uri="{BB962C8B-B14F-4D97-AF65-F5344CB8AC3E}">
        <p14:creationId xmlns:p14="http://schemas.microsoft.com/office/powerpoint/2010/main" val="34841475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61E535-E763-2606-140F-A28DE2C78606}"/>
              </a:ext>
            </a:extLst>
          </p:cNvPr>
          <p:cNvSpPr txBox="1"/>
          <p:nvPr/>
        </p:nvSpPr>
        <p:spPr>
          <a:xfrm>
            <a:off x="180022" y="713661"/>
            <a:ext cx="11832907" cy="3277820"/>
          </a:xfrm>
          <a:prstGeom prst="rect">
            <a:avLst/>
          </a:prstGeom>
          <a:noFill/>
        </p:spPr>
        <p:txBody>
          <a:bodyPr wrap="square">
            <a:spAutoFit/>
          </a:bodyPr>
          <a:lstStyle/>
          <a:p>
            <a:r>
              <a:rPr lang="pt-BR" sz="2300" b="1" dirty="0">
                <a:latin typeface="Arial Narrow" panose="020B0606020202030204" pitchFamily="34" charset="0"/>
              </a:rPr>
              <a:t>20. </a:t>
            </a:r>
            <a:r>
              <a:rPr lang="pt-BR" sz="2300" dirty="0">
                <a:latin typeface="Arial Narrow" panose="020B0606020202030204" pitchFamily="34" charset="0"/>
              </a:rPr>
              <a:t>A carta de reclamação é um gênero textual utilizado para registrar uma insatisfação, denunciar um problema ou reclamar de um serviço ou produto. Ela possui características próprias que a diferenciam de outros textos. Assinale aquelas que representam características da carta de reclamação.</a:t>
            </a:r>
          </a:p>
          <a:p>
            <a:r>
              <a:rPr lang="pt-BR" sz="2300" dirty="0">
                <a:latin typeface="Arial Narrow" panose="020B0606020202030204" pitchFamily="34" charset="0"/>
              </a:rPr>
              <a:t>(    ) Apresenta local e data em que foi escrita.</a:t>
            </a:r>
          </a:p>
          <a:p>
            <a:r>
              <a:rPr lang="pt-BR" sz="2300" dirty="0">
                <a:latin typeface="Arial Narrow" panose="020B0606020202030204" pitchFamily="34" charset="0"/>
              </a:rPr>
              <a:t>(    ) Utiliza linguagem informal e abreviada, como em mensagens de celular.</a:t>
            </a:r>
          </a:p>
          <a:p>
            <a:r>
              <a:rPr lang="pt-BR" sz="2300" dirty="0">
                <a:latin typeface="Arial Narrow" panose="020B0606020202030204" pitchFamily="34" charset="0"/>
              </a:rPr>
              <a:t>(    ) Possui um vocativo, que se dirige ao destinatário.</a:t>
            </a:r>
          </a:p>
          <a:p>
            <a:r>
              <a:rPr lang="pt-BR" sz="2300" dirty="0">
                <a:latin typeface="Arial Narrow" panose="020B0606020202030204" pitchFamily="34" charset="0"/>
              </a:rPr>
              <a:t>(    ) Expõe claramente um problema ou insatisfação.</a:t>
            </a:r>
          </a:p>
          <a:p>
            <a:r>
              <a:rPr lang="pt-BR" sz="2300" dirty="0">
                <a:latin typeface="Arial Narrow" panose="020B0606020202030204" pitchFamily="34" charset="0"/>
              </a:rPr>
              <a:t>(    ) Apresenta argumentos/justificativas para convencer o destinatário a resolver o problema.</a:t>
            </a:r>
          </a:p>
          <a:p>
            <a:r>
              <a:rPr lang="pt-BR" sz="2300" dirty="0">
                <a:latin typeface="Arial Narrow" panose="020B0606020202030204" pitchFamily="34" charset="0"/>
              </a:rPr>
              <a:t>(    ) Não precisa identificar quem escreveu a carta.</a:t>
            </a:r>
          </a:p>
        </p:txBody>
      </p:sp>
    </p:spTree>
    <p:extLst>
      <p:ext uri="{BB962C8B-B14F-4D97-AF65-F5344CB8AC3E}">
        <p14:creationId xmlns:p14="http://schemas.microsoft.com/office/powerpoint/2010/main" val="23000137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85909" y="2906577"/>
            <a:ext cx="11438538" cy="884729"/>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Estudante, vamos conhecer um outro texto que faz relação com a carta de reclamação (Texto II)?!</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81419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48A1B15-0777-B846-86BA-38A4472583A4}"/>
              </a:ext>
            </a:extLst>
          </p:cNvPr>
          <p:cNvSpPr txBox="1"/>
          <p:nvPr/>
        </p:nvSpPr>
        <p:spPr>
          <a:xfrm>
            <a:off x="358588" y="709043"/>
            <a:ext cx="11474823" cy="5755422"/>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artigo 35 do Código de Defesa do Consumidor.</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III</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Capítulo V</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Das Práticas Comerciais</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a:t>
            </a:r>
          </a:p>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Seção II – Da Oferta</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Art. 35. Se o fornecedor de produtos ou serviços recusar cumprimento à oferta, apresentação ou publicidade, o consumidor poderá, alternativamente e à sua livre escolha: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I – exigir o cumprimento forçado da obrigação, nos termos da oferta, apresentação ou publicidade;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II – aceitar outro produto ou prestação de serviços equivalente;</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III – rescindir o contrato, com direito à restituição da quantia eventualmente antecipada, monetariamente atualizada, e a perdas e danos.</a:t>
            </a:r>
          </a:p>
          <a:p>
            <a:pPr algn="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1300" dirty="0">
                <a:effectLst/>
                <a:latin typeface="Arial Narrow" panose="020B0606020202030204" pitchFamily="34" charset="0"/>
                <a:ea typeface="Aptos" panose="020B0004020202020204" pitchFamily="34" charset="0"/>
                <a:cs typeface="Times New Roman" panose="02020603050405020304" pitchFamily="18" charset="0"/>
              </a:rPr>
              <a:t>BRASIL. Código de Defesa do Consumidor. Disponível em: https://bit.ly/Oomk4L. Acesso em: 23 maio 2026.</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83709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875747"/>
            <a:ext cx="11537577" cy="5616922"/>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19</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Gêneros textuais são as diferentes formas de textos que usamos em situações de comunicação do nosso dia a dia. Eles são definidos por sua função social, ou seja, para atender a um objetivo comunicativo, como informar, instruir ou narrar.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 Qual é o gênero do texto II “Dia do Salva vidas”?</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15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15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b)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Qual é a sua finalidade?</a:t>
            </a:r>
          </a:p>
          <a:p>
            <a:pPr algn="just"/>
            <a:r>
              <a:rPr lang="pt-BR" sz="2300" b="1" dirty="0">
                <a:solidFill>
                  <a:srgbClr val="EE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20</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 Campanha social, há vários recursos estilísticos que ajudam a chamar a atenção e reforçar a mensagem, tornando o texto atraente, fácil de entender e capaz de sensibilizar o público.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Quais elementos visuais (cores, imagem, disposição) são utilizados no cartaz (texto II)? Qual é o efeito desses elementos no leitor?</a:t>
            </a:r>
          </a:p>
          <a:p>
            <a:pPr algn="just"/>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De que forma a imagem complementa o texto do cartaz?</a:t>
            </a:r>
          </a:p>
          <a:p>
            <a:pPr algn="just"/>
            <a:endParaRPr lang="pt-BR" sz="15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O cartaz apresenta algum tipo de apelo emocional para chamar à atenção do leitor? Explique.</a:t>
            </a:r>
          </a:p>
          <a:p>
            <a:pPr algn="just"/>
            <a:r>
              <a:rPr lang="pt-BR" sz="15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Como o destaque tipográfico (tamanho e estilo das letras) contribui para a mensagem?</a:t>
            </a:r>
          </a:p>
        </p:txBody>
      </p:sp>
    </p:spTree>
    <p:extLst>
      <p:ext uri="{BB962C8B-B14F-4D97-AF65-F5344CB8AC3E}">
        <p14:creationId xmlns:p14="http://schemas.microsoft.com/office/powerpoint/2010/main" val="15784466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1862048"/>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Releia a carta de reclamação (Texto II) e o texto III. Qual direito foi violado pela Companhia Logística Brasil? Explique.</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22.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De acordo com o Código de Defesa do Consumidor, quais são os direitos garantidos à autora da carta de reclamação que você leu?</a:t>
            </a:r>
          </a:p>
        </p:txBody>
      </p:sp>
      <p:sp>
        <p:nvSpPr>
          <p:cNvPr id="4" name="CaixaDeTexto 3">
            <a:extLst>
              <a:ext uri="{FF2B5EF4-FFF2-40B4-BE49-F238E27FC236}">
                <a16:creationId xmlns:a16="http://schemas.microsoft.com/office/drawing/2014/main" id="{422A3A44-0EFD-445A-8688-2031802144FD}"/>
              </a:ext>
            </a:extLst>
          </p:cNvPr>
          <p:cNvSpPr txBox="1"/>
          <p:nvPr/>
        </p:nvSpPr>
        <p:spPr>
          <a:xfrm>
            <a:off x="336175" y="3733145"/>
            <a:ext cx="11519647" cy="800219"/>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sabia que existe um órgão público que defende os seus direitos quando uma compra dá problema? Vamos conhecer esse órgão público? Vamos lá?!</a:t>
            </a:r>
          </a:p>
        </p:txBody>
      </p:sp>
    </p:spTree>
    <p:extLst>
      <p:ext uri="{BB962C8B-B14F-4D97-AF65-F5344CB8AC3E}">
        <p14:creationId xmlns:p14="http://schemas.microsoft.com/office/powerpoint/2010/main" val="11693619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B6452F8-427D-DF3D-7B76-286F36538120}"/>
              </a:ext>
            </a:extLst>
          </p:cNvPr>
          <p:cNvGraphicFramePr>
            <a:graphicFrameLocks noGrp="1"/>
          </p:cNvGraphicFramePr>
          <p:nvPr>
            <p:extLst>
              <p:ext uri="{D42A27DB-BD31-4B8C-83A1-F6EECF244321}">
                <p14:modId xmlns:p14="http://schemas.microsoft.com/office/powerpoint/2010/main" val="955335068"/>
              </p:ext>
            </p:extLst>
          </p:nvPr>
        </p:nvGraphicFramePr>
        <p:xfrm>
          <a:off x="203200" y="799676"/>
          <a:ext cx="11786870" cy="3688103"/>
        </p:xfrm>
        <a:graphic>
          <a:graphicData uri="http://schemas.openxmlformats.org/drawingml/2006/table">
            <a:tbl>
              <a:tblPr firstRow="1" bandRow="1">
                <a:tableStyleId>{5C22544A-7EE6-4342-B048-85BDC9FD1C3A}</a:tableStyleId>
              </a:tblPr>
              <a:tblGrid>
                <a:gridCol w="11786870">
                  <a:extLst>
                    <a:ext uri="{9D8B030D-6E8A-4147-A177-3AD203B41FA5}">
                      <a16:colId xmlns:a16="http://schemas.microsoft.com/office/drawing/2014/main" val="628272000"/>
                    </a:ext>
                  </a:extLst>
                </a:gridCol>
              </a:tblGrid>
              <a:tr h="3688103">
                <a:tc>
                  <a:txBody>
                    <a:bodyPr/>
                    <a:lstStyle/>
                    <a:p>
                      <a:endParaRPr lang="pt-BR" dirty="0"/>
                    </a:p>
                  </a:txBody>
                  <a:tcPr>
                    <a:lnL w="28575" cap="flat" cmpd="sng" algn="ctr">
                      <a:solidFill>
                        <a:schemeClr val="accent1">
                          <a:lumMod val="40000"/>
                          <a:lumOff val="60000"/>
                        </a:schemeClr>
                      </a:solidFill>
                      <a:prstDash val="solid"/>
                      <a:round/>
                      <a:headEnd type="none" w="med" len="med"/>
                      <a:tailEnd type="none" w="med" len="med"/>
                    </a:lnL>
                    <a:lnR w="28575" cap="flat" cmpd="sng" algn="ctr">
                      <a:solidFill>
                        <a:schemeClr val="accent1">
                          <a:lumMod val="40000"/>
                          <a:lumOff val="60000"/>
                        </a:schemeClr>
                      </a:solidFill>
                      <a:prstDash val="solid"/>
                      <a:round/>
                      <a:headEnd type="none" w="med" len="med"/>
                      <a:tailEnd type="none" w="med" len="med"/>
                    </a:lnR>
                    <a:lnT w="28575" cap="flat" cmpd="sng" algn="ctr">
                      <a:solidFill>
                        <a:schemeClr val="accent1">
                          <a:lumMod val="40000"/>
                          <a:lumOff val="60000"/>
                        </a:schemeClr>
                      </a:solidFill>
                      <a:prstDash val="solid"/>
                      <a:round/>
                      <a:headEnd type="none" w="med" len="med"/>
                      <a:tailEnd type="none" w="med" len="med"/>
                    </a:lnT>
                    <a:lnB w="28575" cap="flat" cmpd="sng" algn="ctr">
                      <a:solidFill>
                        <a:schemeClr val="accent1">
                          <a:lumMod val="40000"/>
                          <a:lumOff val="6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25395613"/>
                  </a:ext>
                </a:extLst>
              </a:tr>
            </a:tbl>
          </a:graphicData>
        </a:graphic>
      </p:graphicFrame>
      <p:pic>
        <p:nvPicPr>
          <p:cNvPr id="4" name="Imagem 3">
            <a:extLst>
              <a:ext uri="{FF2B5EF4-FFF2-40B4-BE49-F238E27FC236}">
                <a16:creationId xmlns:a16="http://schemas.microsoft.com/office/drawing/2014/main" id="{483661EB-E64A-3485-9F8A-BCA0D0BBDF65}"/>
              </a:ext>
            </a:extLst>
          </p:cNvPr>
          <p:cNvPicPr>
            <a:picLocks noChangeAspect="1"/>
          </p:cNvPicPr>
          <p:nvPr/>
        </p:nvPicPr>
        <p:blipFill>
          <a:blip r:embed="rId2"/>
          <a:stretch>
            <a:fillRect/>
          </a:stretch>
        </p:blipFill>
        <p:spPr>
          <a:xfrm>
            <a:off x="257436" y="1108286"/>
            <a:ext cx="4323391" cy="2435014"/>
          </a:xfrm>
          <a:prstGeom prst="rect">
            <a:avLst/>
          </a:prstGeom>
        </p:spPr>
      </p:pic>
      <p:sp>
        <p:nvSpPr>
          <p:cNvPr id="5" name="CaixaDeTexto 4">
            <a:extLst>
              <a:ext uri="{FF2B5EF4-FFF2-40B4-BE49-F238E27FC236}">
                <a16:creationId xmlns:a16="http://schemas.microsoft.com/office/drawing/2014/main" id="{C7C5B2DE-C178-658F-0597-361D72C323FF}"/>
              </a:ext>
            </a:extLst>
          </p:cNvPr>
          <p:cNvSpPr txBox="1"/>
          <p:nvPr/>
        </p:nvSpPr>
        <p:spPr>
          <a:xfrm>
            <a:off x="4635063" y="810682"/>
            <a:ext cx="7161703" cy="2923877"/>
          </a:xfrm>
          <a:prstGeom prst="rect">
            <a:avLst/>
          </a:prstGeom>
          <a:noFill/>
        </p:spPr>
        <p:txBody>
          <a:bodyPr wrap="square" rtlCol="0">
            <a:spAutoFit/>
          </a:bodyPr>
          <a:lstStyle/>
          <a:p>
            <a:pPr algn="just"/>
            <a:r>
              <a:rPr lang="pt-BR" sz="2300" dirty="0">
                <a:latin typeface="Arial Narrow" panose="020B0606020202030204" pitchFamily="34" charset="0"/>
              </a:rPr>
              <a:t>O PROCON (Programa de Proteção e Defesa do Consumidor)  é um órgão que protege os direitos do consumidor, ou seja, das pessoas que compram produtos ou contratam serviços. Ele ajuda quando algo dá errado em uma compra, como produtos com defeito, cobrança indevida ou falta de atendimento por parte das empresas. Se você compra algo e não fica satisfeito ou sente que seus direitos não foram respeitados, o PROCON pode te orientar e ajudar a resolver o problema. </a:t>
            </a:r>
          </a:p>
        </p:txBody>
      </p:sp>
      <p:sp>
        <p:nvSpPr>
          <p:cNvPr id="6" name="CaixaDeTexto 5">
            <a:extLst>
              <a:ext uri="{FF2B5EF4-FFF2-40B4-BE49-F238E27FC236}">
                <a16:creationId xmlns:a16="http://schemas.microsoft.com/office/drawing/2014/main" id="{B0337AD4-4E9F-36DF-87AE-62AAD106E494}"/>
              </a:ext>
            </a:extLst>
          </p:cNvPr>
          <p:cNvSpPr txBox="1"/>
          <p:nvPr/>
        </p:nvSpPr>
        <p:spPr>
          <a:xfrm>
            <a:off x="201930" y="3583185"/>
            <a:ext cx="11539330" cy="800219"/>
          </a:xfrm>
          <a:prstGeom prst="rect">
            <a:avLst/>
          </a:prstGeom>
          <a:noFill/>
        </p:spPr>
        <p:txBody>
          <a:bodyPr wrap="square" rtlCol="0">
            <a:spAutoFit/>
          </a:bodyPr>
          <a:lstStyle/>
          <a:p>
            <a:pPr algn="just"/>
            <a:r>
              <a:rPr lang="pt-BR" sz="2300" dirty="0">
                <a:latin typeface="Arial Narrow" panose="020B0606020202030204" pitchFamily="34" charset="0"/>
              </a:rPr>
              <a:t>Ele também fiscaliza as empresas para garantir que elas cumpram as leis. Por isso, o PROCON é importante porque defende o consumidor e ajuda a garantir uma compra mais justa e segura para todos.</a:t>
            </a:r>
          </a:p>
        </p:txBody>
      </p:sp>
      <p:sp>
        <p:nvSpPr>
          <p:cNvPr id="8" name="CaixaDeTexto 7">
            <a:extLst>
              <a:ext uri="{FF2B5EF4-FFF2-40B4-BE49-F238E27FC236}">
                <a16:creationId xmlns:a16="http://schemas.microsoft.com/office/drawing/2014/main" id="{17446279-8B90-299B-D632-34A8E1C388FD}"/>
              </a:ext>
            </a:extLst>
          </p:cNvPr>
          <p:cNvSpPr txBox="1"/>
          <p:nvPr/>
        </p:nvSpPr>
        <p:spPr>
          <a:xfrm>
            <a:off x="201930" y="4639978"/>
            <a:ext cx="11786870" cy="1508105"/>
          </a:xfrm>
          <a:prstGeom prst="rect">
            <a:avLst/>
          </a:prstGeom>
          <a:noFill/>
        </p:spPr>
        <p:txBody>
          <a:bodyPr wrap="square">
            <a:spAutoFit/>
          </a:bodyPr>
          <a:lstStyle/>
          <a:p>
            <a:pPr algn="just"/>
            <a:r>
              <a:rPr lang="pt-BR" sz="2300" b="1" dirty="0">
                <a:latin typeface="Arial Narrow" panose="020B0606020202030204" pitchFamily="34" charset="0"/>
              </a:rPr>
              <a:t>23. </a:t>
            </a:r>
            <a:r>
              <a:rPr lang="pt-BR" sz="2300" dirty="0">
                <a:latin typeface="Arial Narrow" panose="020B0606020202030204" pitchFamily="34" charset="0"/>
              </a:rPr>
              <a:t>Para a lei ser cumprida, de acordo com o Código de Defesa do Consumidor, a quem o consumidor deve recorrer para que sua reclamação seja atendida?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24. </a:t>
            </a:r>
            <a:r>
              <a:rPr lang="pt-BR" sz="2300" dirty="0">
                <a:latin typeface="Arial Narrow" panose="020B0606020202030204" pitchFamily="34" charset="0"/>
              </a:rPr>
              <a:t>Em sua opinião, o que deveria ser feito pela consumidora para garantir seus direitos?</a:t>
            </a:r>
          </a:p>
        </p:txBody>
      </p:sp>
    </p:spTree>
    <p:extLst>
      <p:ext uri="{BB962C8B-B14F-4D97-AF65-F5344CB8AC3E}">
        <p14:creationId xmlns:p14="http://schemas.microsoft.com/office/powerpoint/2010/main" val="25001741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82CCAB-66E2-781F-CF5D-C2ADF924406B}"/>
              </a:ext>
            </a:extLst>
          </p:cNvPr>
          <p:cNvSpPr txBox="1"/>
          <p:nvPr/>
        </p:nvSpPr>
        <p:spPr>
          <a:xfrm>
            <a:off x="208045" y="1214150"/>
            <a:ext cx="11775909" cy="5047536"/>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já percebeu que algumas pessoas contam histórias tão bem que tudo faz sentido e fica fácil de entender, enquanto outras falam coisas tão misturadas que ninguém consegue acompanhar direito? E esse problema ainda é mais sério na escrita. Existem pessoas que escrevem e não compreendemos a mensagem! Isso acontece por falta de “coesão e de coerência”.  A coerência é o sentido do texto, é aquilo que faz as ideias combinarem entre si para que a mensagem seja entendida. E a coesão é a ligação das palavras, das ideias dentro do texto.  Imagine alguém dizendo: Acordei cedo, os dentes escola. </a:t>
            </a:r>
          </a:p>
          <a:p>
            <a:pPr algn="just"/>
            <a:r>
              <a:rPr lang="pt-BR" sz="2300" b="1" dirty="0">
                <a:latin typeface="Arial Narrow" panose="020B0606020202030204" pitchFamily="34" charset="0"/>
              </a:rPr>
              <a:t>Estranho, não é? A frase perdeu o sentido e a lógica. Não está clara! Está faltando “coesão” (ligação entre as palavras)  e está faltando coerência (sentido). E que tal se fosse assim? Acordei cedo, escovei os dentes e fui para a escola. Agora sim! A frase ganhou sentido e tudo está ligado/conectado. Para nos ajudar existem algumas palavrinhas mágicas que contribuem para estabelecer essa ligação/conexão. Por exemplo: e/para/mas/porém/portanto/assim/ também/porque/pois/então/como. O texto é costurado dessas e de outra importantes palavrinhas que ajudam no sentido, no entendimento daquilo que está sendo falado ou escrito. </a:t>
            </a:r>
          </a:p>
        </p:txBody>
      </p:sp>
    </p:spTree>
    <p:extLst>
      <p:ext uri="{BB962C8B-B14F-4D97-AF65-F5344CB8AC3E}">
        <p14:creationId xmlns:p14="http://schemas.microsoft.com/office/powerpoint/2010/main" val="2999801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C23A1ED-B4DD-4A20-A2E4-5801CB94633C}"/>
              </a:ext>
            </a:extLst>
          </p:cNvPr>
          <p:cNvGraphicFramePr>
            <a:graphicFrameLocks noGrp="1"/>
          </p:cNvGraphicFramePr>
          <p:nvPr>
            <p:extLst>
              <p:ext uri="{D42A27DB-BD31-4B8C-83A1-F6EECF244321}">
                <p14:modId xmlns:p14="http://schemas.microsoft.com/office/powerpoint/2010/main" val="3147473420"/>
              </p:ext>
            </p:extLst>
          </p:nvPr>
        </p:nvGraphicFramePr>
        <p:xfrm>
          <a:off x="249555" y="1805516"/>
          <a:ext cx="11692890" cy="3794760"/>
        </p:xfrm>
        <a:graphic>
          <a:graphicData uri="http://schemas.openxmlformats.org/drawingml/2006/table">
            <a:tbl>
              <a:tblPr firstRow="1" bandRow="1">
                <a:tableStyleId>{5C22544A-7EE6-4342-B048-85BDC9FD1C3A}</a:tableStyleId>
              </a:tblPr>
              <a:tblGrid>
                <a:gridCol w="11692890">
                  <a:extLst>
                    <a:ext uri="{9D8B030D-6E8A-4147-A177-3AD203B41FA5}">
                      <a16:colId xmlns:a16="http://schemas.microsoft.com/office/drawing/2014/main" val="3971620286"/>
                    </a:ext>
                  </a:extLst>
                </a:gridCol>
              </a:tblGrid>
              <a:tr h="370840">
                <a:tc>
                  <a:txBody>
                    <a:bodyPr/>
                    <a:lstStyle/>
                    <a:p>
                      <a:pPr algn="ctr"/>
                      <a:r>
                        <a:rPr lang="pt-BR" sz="2300" b="1" dirty="0">
                          <a:solidFill>
                            <a:schemeClr val="tx1"/>
                          </a:solidFill>
                          <a:latin typeface="Arial Narrow" panose="020B0606020202030204" pitchFamily="34" charset="0"/>
                        </a:rPr>
                        <a:t>Coesão e Coerência</a:t>
                      </a:r>
                    </a:p>
                    <a:p>
                      <a:pPr algn="just"/>
                      <a:r>
                        <a:rPr lang="pt-BR" sz="2300" b="1" dirty="0">
                          <a:solidFill>
                            <a:schemeClr val="tx1"/>
                          </a:solidFill>
                          <a:latin typeface="Arial Narrow" panose="020B0606020202030204" pitchFamily="34" charset="0"/>
                        </a:rPr>
                        <a:t>Coesão </a:t>
                      </a:r>
                      <a:r>
                        <a:rPr lang="pt-BR" sz="2300" b="0" dirty="0">
                          <a:solidFill>
                            <a:schemeClr val="tx1"/>
                          </a:solidFill>
                          <a:latin typeface="Arial Narrow" panose="020B0606020202030204" pitchFamily="34" charset="0"/>
                        </a:rPr>
                        <a:t>e </a:t>
                      </a:r>
                      <a:r>
                        <a:rPr lang="pt-BR" sz="2300" b="1" dirty="0">
                          <a:solidFill>
                            <a:schemeClr val="tx1"/>
                          </a:solidFill>
                          <a:latin typeface="Arial Narrow" panose="020B0606020202030204" pitchFamily="34" charset="0"/>
                        </a:rPr>
                        <a:t>coerência</a:t>
                      </a:r>
                      <a:r>
                        <a:rPr lang="pt-BR" sz="2300" b="0" dirty="0">
                          <a:solidFill>
                            <a:schemeClr val="tx1"/>
                          </a:solidFill>
                          <a:latin typeface="Arial Narrow" panose="020B0606020202030204" pitchFamily="34" charset="0"/>
                        </a:rPr>
                        <a:t> são elementos fundamentais para a construção de um texto claro e eficaz, no qual a coesão se refere à ligação entre palavras e frases, enquanto a coerência diz respeito à lógica e ao sentido das ideias.</a:t>
                      </a:r>
                    </a:p>
                    <a:p>
                      <a:pPr algn="just"/>
                      <a:r>
                        <a:rPr lang="pt-BR" sz="2300" b="1" dirty="0">
                          <a:solidFill>
                            <a:schemeClr val="tx1"/>
                          </a:solidFill>
                          <a:latin typeface="Arial Narrow" panose="020B0606020202030204" pitchFamily="34" charset="0"/>
                        </a:rPr>
                        <a:t>- Coesão: </a:t>
                      </a:r>
                      <a:r>
                        <a:rPr lang="pt-BR" sz="2300" b="0" dirty="0">
                          <a:solidFill>
                            <a:schemeClr val="tx1"/>
                          </a:solidFill>
                          <a:latin typeface="Arial Narrow" panose="020B0606020202030204" pitchFamily="34" charset="0"/>
                        </a:rPr>
                        <a:t>refere-se à função de ligação entre os elementos de um texto. Como por exemplo, o uso de pronomes, advérbios, conjunções, preposições entre outros. Exemplo: “João estava cansado, mas continuou estudando.”</a:t>
                      </a:r>
                    </a:p>
                    <a:p>
                      <a:pPr algn="just"/>
                      <a:r>
                        <a:rPr lang="pt-BR" sz="2300" b="1" dirty="0">
                          <a:solidFill>
                            <a:schemeClr val="tx1"/>
                          </a:solidFill>
                          <a:latin typeface="Arial Narrow" panose="020B0606020202030204" pitchFamily="34" charset="0"/>
                        </a:rPr>
                        <a:t>- Coerência: </a:t>
                      </a:r>
                      <a:r>
                        <a:rPr lang="pt-BR" sz="2300" b="0" dirty="0">
                          <a:solidFill>
                            <a:schemeClr val="tx1"/>
                          </a:solidFill>
                          <a:latin typeface="Arial Narrow" panose="020B0606020202030204" pitchFamily="34" charset="0"/>
                        </a:rPr>
                        <a:t>refere-se ao sentido/significado que as palavras, as frases apresentam dentro de um texto. Exemplo: “Joao acordou cedo, tomou café e chegou atrasado na escola.”, esse exemplo tem sentido, pois entendemos o que foi dito/falado.</a:t>
                      </a:r>
                    </a:p>
                    <a:p>
                      <a:pPr algn="r"/>
                      <a:r>
                        <a:rPr lang="pt-BR" sz="1300" b="0" dirty="0">
                          <a:solidFill>
                            <a:schemeClr val="tx1"/>
                          </a:solidFill>
                          <a:latin typeface="Arial Narrow" panose="020B0606020202030204" pitchFamily="34" charset="0"/>
                        </a:rPr>
                        <a:t>Disponível em: https://www.preparaenem.com/</a:t>
                      </a:r>
                      <a:r>
                        <a:rPr lang="pt-BR" sz="1300" b="0" dirty="0" err="1">
                          <a:solidFill>
                            <a:schemeClr val="tx1"/>
                          </a:solidFill>
                          <a:latin typeface="Arial Narrow" panose="020B0606020202030204" pitchFamily="34" charset="0"/>
                        </a:rPr>
                        <a:t>portugues</a:t>
                      </a:r>
                      <a:r>
                        <a:rPr lang="pt-BR" sz="1300" b="0" dirty="0">
                          <a:solidFill>
                            <a:schemeClr val="tx1"/>
                          </a:solidFill>
                          <a:latin typeface="Arial Narrow" panose="020B0606020202030204" pitchFamily="34" charset="0"/>
                        </a:rPr>
                        <a:t>/coesao-e-coerencia.htm. Acesso em: 13 maio 2026. Adaptado.</a:t>
                      </a:r>
                    </a:p>
                  </a:txBody>
                  <a:tcPr>
                    <a:lnL w="28575" cap="flat" cmpd="sng" algn="ctr">
                      <a:solidFill>
                        <a:srgbClr val="F8A4EC"/>
                      </a:solidFill>
                      <a:prstDash val="solid"/>
                      <a:round/>
                      <a:headEnd type="none" w="med" len="med"/>
                      <a:tailEnd type="none" w="med" len="med"/>
                    </a:lnL>
                    <a:lnR w="28575" cap="flat" cmpd="sng" algn="ctr">
                      <a:solidFill>
                        <a:srgbClr val="F8A4EC"/>
                      </a:solidFill>
                      <a:prstDash val="solid"/>
                      <a:round/>
                      <a:headEnd type="none" w="med" len="med"/>
                      <a:tailEnd type="none" w="med" len="med"/>
                    </a:lnR>
                    <a:lnT w="28575" cap="flat" cmpd="sng" algn="ctr">
                      <a:solidFill>
                        <a:srgbClr val="F8A4EC"/>
                      </a:solidFill>
                      <a:prstDash val="solid"/>
                      <a:round/>
                      <a:headEnd type="none" w="med" len="med"/>
                      <a:tailEnd type="none" w="med" len="med"/>
                    </a:lnT>
                    <a:lnB w="28575" cap="flat" cmpd="sng" algn="ctr">
                      <a:solidFill>
                        <a:srgbClr val="F8A4EC"/>
                      </a:solidFill>
                      <a:prstDash val="solid"/>
                      <a:round/>
                      <a:headEnd type="none" w="med" len="med"/>
                      <a:tailEnd type="none" w="med" len="med"/>
                    </a:lnB>
                    <a:solidFill>
                      <a:srgbClr val="FFCCFF"/>
                    </a:solidFill>
                  </a:tcPr>
                </a:tc>
                <a:extLst>
                  <a:ext uri="{0D108BD9-81ED-4DB2-BD59-A6C34878D82A}">
                    <a16:rowId xmlns:a16="http://schemas.microsoft.com/office/drawing/2014/main" val="1098696142"/>
                  </a:ext>
                </a:extLst>
              </a:tr>
            </a:tbl>
          </a:graphicData>
        </a:graphic>
      </p:graphicFrame>
      <p:pic>
        <p:nvPicPr>
          <p:cNvPr id="4" name="Imagem 3">
            <a:extLst>
              <a:ext uri="{FF2B5EF4-FFF2-40B4-BE49-F238E27FC236}">
                <a16:creationId xmlns:a16="http://schemas.microsoft.com/office/drawing/2014/main" id="{EF2D79F1-BDED-C8F0-E0A2-714C7AD2A7A2}"/>
              </a:ext>
            </a:extLst>
          </p:cNvPr>
          <p:cNvPicPr>
            <a:picLocks noChangeAspect="1"/>
          </p:cNvPicPr>
          <p:nvPr/>
        </p:nvPicPr>
        <p:blipFill>
          <a:blip r:embed="rId2"/>
          <a:stretch>
            <a:fillRect/>
          </a:stretch>
        </p:blipFill>
        <p:spPr>
          <a:xfrm>
            <a:off x="249555" y="702115"/>
            <a:ext cx="2854449" cy="1103401"/>
          </a:xfrm>
          <a:prstGeom prst="rect">
            <a:avLst/>
          </a:prstGeom>
        </p:spPr>
      </p:pic>
    </p:spTree>
    <p:extLst>
      <p:ext uri="{BB962C8B-B14F-4D97-AF65-F5344CB8AC3E}">
        <p14:creationId xmlns:p14="http://schemas.microsoft.com/office/powerpoint/2010/main" val="22006731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E388C56-D7F7-B0D8-E16A-59228E301A42}"/>
              </a:ext>
            </a:extLst>
          </p:cNvPr>
          <p:cNvGraphicFramePr>
            <a:graphicFrameLocks noGrp="1"/>
          </p:cNvGraphicFramePr>
          <p:nvPr>
            <p:extLst>
              <p:ext uri="{D42A27DB-BD31-4B8C-83A1-F6EECF244321}">
                <p14:modId xmlns:p14="http://schemas.microsoft.com/office/powerpoint/2010/main" val="3651416529"/>
              </p:ext>
            </p:extLst>
          </p:nvPr>
        </p:nvGraphicFramePr>
        <p:xfrm>
          <a:off x="312420" y="1394036"/>
          <a:ext cx="11567160" cy="4846320"/>
        </p:xfrm>
        <a:graphic>
          <a:graphicData uri="http://schemas.openxmlformats.org/drawingml/2006/table">
            <a:tbl>
              <a:tblPr firstRow="1" bandRow="1">
                <a:tableStyleId>{5C22544A-7EE6-4342-B048-85BDC9FD1C3A}</a:tableStyleId>
              </a:tblPr>
              <a:tblGrid>
                <a:gridCol w="11567160">
                  <a:extLst>
                    <a:ext uri="{9D8B030D-6E8A-4147-A177-3AD203B41FA5}">
                      <a16:colId xmlns:a16="http://schemas.microsoft.com/office/drawing/2014/main" val="2639380777"/>
                    </a:ext>
                  </a:extLst>
                </a:gridCol>
              </a:tblGrid>
              <a:tr h="416138">
                <a:tc>
                  <a:txBody>
                    <a:bodyPr/>
                    <a:lstStyle/>
                    <a:p>
                      <a:pPr algn="ctr"/>
                      <a:r>
                        <a:rPr lang="pt-BR" sz="2300" dirty="0">
                          <a:solidFill>
                            <a:schemeClr val="tx1"/>
                          </a:solidFill>
                          <a:latin typeface="Arial Narrow" panose="020B0606020202030204" pitchFamily="34" charset="0"/>
                        </a:rPr>
                        <a:t>Elementos articuladores também chamados de “conjunções”</a:t>
                      </a:r>
                    </a:p>
                    <a:p>
                      <a:pPr algn="just"/>
                      <a:r>
                        <a:rPr lang="pt-BR" sz="2300" dirty="0">
                          <a:solidFill>
                            <a:schemeClr val="tx1"/>
                          </a:solidFill>
                          <a:latin typeface="Arial Narrow" panose="020B0606020202030204" pitchFamily="34" charset="0"/>
                        </a:rPr>
                        <a:t>Conjunção </a:t>
                      </a:r>
                      <a:r>
                        <a:rPr lang="pt-BR" sz="2300" b="0" dirty="0">
                          <a:solidFill>
                            <a:schemeClr val="tx1"/>
                          </a:solidFill>
                          <a:latin typeface="Arial Narrow" panose="020B0606020202030204" pitchFamily="34" charset="0"/>
                        </a:rPr>
                        <a:t>são palavras que ligam outras palavras ou orações, criando sentido de </a:t>
                      </a:r>
                      <a:r>
                        <a:rPr lang="pt-BR" sz="2300" b="1" dirty="0">
                          <a:solidFill>
                            <a:schemeClr val="tx1"/>
                          </a:solidFill>
                          <a:latin typeface="Arial Narrow" panose="020B0606020202030204" pitchFamily="34" charset="0"/>
                        </a:rPr>
                        <a:t>soma/adição, oposição/contrária, escolha/alternância, explicação </a:t>
                      </a:r>
                      <a:r>
                        <a:rPr lang="pt-BR" sz="2300" b="0" dirty="0">
                          <a:solidFill>
                            <a:schemeClr val="tx1"/>
                          </a:solidFill>
                          <a:latin typeface="Arial Narrow" panose="020B0606020202030204" pitchFamily="34" charset="0"/>
                        </a:rPr>
                        <a:t>e</a:t>
                      </a:r>
                      <a:r>
                        <a:rPr lang="pt-BR" sz="2300" b="1" dirty="0">
                          <a:solidFill>
                            <a:schemeClr val="tx1"/>
                          </a:solidFill>
                          <a:latin typeface="Arial Narrow" panose="020B0606020202030204" pitchFamily="34" charset="0"/>
                        </a:rPr>
                        <a:t> conclusão.</a:t>
                      </a:r>
                    </a:p>
                    <a:p>
                      <a:pPr algn="just"/>
                      <a:r>
                        <a:rPr lang="pt-BR" sz="2300" dirty="0">
                          <a:solidFill>
                            <a:schemeClr val="tx1"/>
                          </a:solidFill>
                          <a:latin typeface="Arial Narrow" panose="020B0606020202030204" pitchFamily="34" charset="0"/>
                        </a:rPr>
                        <a:t>- Aditivas: </a:t>
                      </a:r>
                      <a:r>
                        <a:rPr lang="pt-BR" sz="2300" b="0" dirty="0">
                          <a:solidFill>
                            <a:schemeClr val="tx1"/>
                          </a:solidFill>
                          <a:latin typeface="Arial Narrow" panose="020B0606020202030204" pitchFamily="34" charset="0"/>
                        </a:rPr>
                        <a:t>exprimem ideia de soma, adição, acréscimo. Exemplos: e, nem, mas também, bem como, como também, etc. “</a:t>
                      </a:r>
                      <a:r>
                        <a:rPr lang="pt-BR" sz="2300" b="0" i="1" dirty="0">
                          <a:solidFill>
                            <a:schemeClr val="tx1"/>
                          </a:solidFill>
                          <a:latin typeface="Arial Narrow" panose="020B0606020202030204" pitchFamily="34" charset="0"/>
                        </a:rPr>
                        <a:t>Maria estuda </a:t>
                      </a:r>
                      <a:r>
                        <a:rPr lang="pt-BR" sz="2300" i="1" u="sng" dirty="0">
                          <a:solidFill>
                            <a:schemeClr val="tx1"/>
                          </a:solidFill>
                          <a:latin typeface="Arial Narrow" panose="020B0606020202030204" pitchFamily="34" charset="0"/>
                        </a:rPr>
                        <a:t>e</a:t>
                      </a:r>
                      <a:r>
                        <a:rPr lang="pt-BR" sz="2300" i="1" dirty="0">
                          <a:solidFill>
                            <a:schemeClr val="tx1"/>
                          </a:solidFill>
                          <a:latin typeface="Arial Narrow" panose="020B0606020202030204" pitchFamily="34" charset="0"/>
                        </a:rPr>
                        <a:t> </a:t>
                      </a:r>
                      <a:r>
                        <a:rPr lang="pt-BR" sz="2300" b="0" i="1" dirty="0">
                          <a:solidFill>
                            <a:schemeClr val="tx1"/>
                          </a:solidFill>
                          <a:latin typeface="Arial Narrow" panose="020B0606020202030204" pitchFamily="34" charset="0"/>
                        </a:rPr>
                        <a:t>trabalha.”</a:t>
                      </a:r>
                    </a:p>
                    <a:p>
                      <a:pPr algn="just"/>
                      <a:r>
                        <a:rPr lang="pt-BR" sz="2300" dirty="0">
                          <a:solidFill>
                            <a:schemeClr val="tx1"/>
                          </a:solidFill>
                          <a:latin typeface="Arial Narrow" panose="020B0606020202030204" pitchFamily="34" charset="0"/>
                        </a:rPr>
                        <a:t>- Adversativas: </a:t>
                      </a:r>
                      <a:r>
                        <a:rPr lang="pt-BR" sz="2300" b="0" dirty="0">
                          <a:solidFill>
                            <a:schemeClr val="tx1"/>
                          </a:solidFill>
                          <a:latin typeface="Arial Narrow" panose="020B0606020202030204" pitchFamily="34" charset="0"/>
                        </a:rPr>
                        <a:t>exprimem ideia de oposição, adversidade. Exemplos: mas, porém, contudo, entretanto, todavia, no entanto etc. “</a:t>
                      </a:r>
                      <a:r>
                        <a:rPr lang="pt-BR" sz="2300" b="0" i="1" dirty="0">
                          <a:solidFill>
                            <a:schemeClr val="tx1"/>
                          </a:solidFill>
                          <a:latin typeface="Arial Narrow" panose="020B0606020202030204" pitchFamily="34" charset="0"/>
                        </a:rPr>
                        <a:t>Os alunos queriam brincar, </a:t>
                      </a:r>
                      <a:r>
                        <a:rPr lang="pt-BR" sz="2300" i="1" u="sng" dirty="0">
                          <a:solidFill>
                            <a:schemeClr val="tx1"/>
                          </a:solidFill>
                          <a:latin typeface="Arial Narrow" panose="020B0606020202030204" pitchFamily="34" charset="0"/>
                        </a:rPr>
                        <a:t>porém </a:t>
                      </a:r>
                      <a:r>
                        <a:rPr lang="pt-BR" sz="2300" b="0" i="1" dirty="0">
                          <a:solidFill>
                            <a:schemeClr val="tx1"/>
                          </a:solidFill>
                          <a:latin typeface="Arial Narrow" panose="020B0606020202030204" pitchFamily="34" charset="0"/>
                        </a:rPr>
                        <a:t>precisavam estudar.”</a:t>
                      </a:r>
                    </a:p>
                    <a:p>
                      <a:pPr algn="just"/>
                      <a:r>
                        <a:rPr lang="pt-BR" sz="2300" dirty="0">
                          <a:solidFill>
                            <a:schemeClr val="tx1"/>
                          </a:solidFill>
                          <a:latin typeface="Arial Narrow" panose="020B0606020202030204" pitchFamily="34" charset="0"/>
                        </a:rPr>
                        <a:t>- Alternativas: </a:t>
                      </a:r>
                      <a:r>
                        <a:rPr lang="pt-BR" sz="2300" b="0" dirty="0">
                          <a:solidFill>
                            <a:schemeClr val="tx1"/>
                          </a:solidFill>
                          <a:latin typeface="Arial Narrow" panose="020B0606020202030204" pitchFamily="34" charset="0"/>
                        </a:rPr>
                        <a:t>exprimem ideia de alternância, inclusão, exclusão e escolha. Exemplo: ou, ou...ou, ora...ora, já...já, quer...quer etc. “</a:t>
                      </a:r>
                      <a:r>
                        <a:rPr lang="pt-BR" sz="2300" b="0" i="1" dirty="0">
                          <a:solidFill>
                            <a:schemeClr val="tx1"/>
                          </a:solidFill>
                          <a:latin typeface="Arial Narrow" panose="020B0606020202030204" pitchFamily="34" charset="0"/>
                        </a:rPr>
                        <a:t>Você pode estudar agora </a:t>
                      </a:r>
                      <a:r>
                        <a:rPr lang="pt-BR" sz="2300" i="1" dirty="0">
                          <a:solidFill>
                            <a:schemeClr val="tx1"/>
                          </a:solidFill>
                          <a:latin typeface="Arial Narrow" panose="020B0606020202030204" pitchFamily="34" charset="0"/>
                        </a:rPr>
                        <a:t> </a:t>
                      </a:r>
                      <a:r>
                        <a:rPr lang="pt-BR" sz="2300" i="1" u="sng" dirty="0">
                          <a:solidFill>
                            <a:schemeClr val="tx1"/>
                          </a:solidFill>
                          <a:latin typeface="Arial Narrow" panose="020B0606020202030204" pitchFamily="34" charset="0"/>
                        </a:rPr>
                        <a:t>ou</a:t>
                      </a:r>
                      <a:r>
                        <a:rPr lang="pt-BR" sz="2300" i="1" dirty="0">
                          <a:solidFill>
                            <a:schemeClr val="tx1"/>
                          </a:solidFill>
                          <a:latin typeface="Arial Narrow" panose="020B0606020202030204" pitchFamily="34" charset="0"/>
                        </a:rPr>
                        <a:t> </a:t>
                      </a:r>
                      <a:r>
                        <a:rPr lang="pt-BR" sz="2300" b="0" i="1" dirty="0">
                          <a:solidFill>
                            <a:schemeClr val="tx1"/>
                          </a:solidFill>
                          <a:latin typeface="Arial Narrow" panose="020B0606020202030204" pitchFamily="34" charset="0"/>
                        </a:rPr>
                        <a:t>descansar um pouco.”</a:t>
                      </a:r>
                    </a:p>
                    <a:p>
                      <a:pPr algn="just"/>
                      <a:r>
                        <a:rPr lang="pt-BR" sz="2300" dirty="0">
                          <a:solidFill>
                            <a:schemeClr val="tx1"/>
                          </a:solidFill>
                          <a:latin typeface="Arial Narrow" panose="020B0606020202030204" pitchFamily="34" charset="0"/>
                        </a:rPr>
                        <a:t>- Conclusivas: </a:t>
                      </a:r>
                      <a:r>
                        <a:rPr lang="pt-BR" sz="2300" b="0" dirty="0">
                          <a:solidFill>
                            <a:schemeClr val="tx1"/>
                          </a:solidFill>
                          <a:latin typeface="Arial Narrow" panose="020B0606020202030204" pitchFamily="34" charset="0"/>
                        </a:rPr>
                        <a:t>exprimem a ideia de conclusão ou consequência. Exemplos: logo, então, assim, por isso etc. </a:t>
                      </a:r>
                      <a:r>
                        <a:rPr lang="pt-BR" sz="2300" b="0" i="1" dirty="0">
                          <a:solidFill>
                            <a:schemeClr val="tx1"/>
                          </a:solidFill>
                          <a:latin typeface="Arial Narrow" panose="020B0606020202030204" pitchFamily="34" charset="0"/>
                        </a:rPr>
                        <a:t>“A turma se organizou, </a:t>
                      </a:r>
                      <a:r>
                        <a:rPr lang="pt-BR" sz="2300" i="1" u="sng" dirty="0">
                          <a:solidFill>
                            <a:schemeClr val="tx1"/>
                          </a:solidFill>
                          <a:latin typeface="Arial Narrow" panose="020B0606020202030204" pitchFamily="34" charset="0"/>
                        </a:rPr>
                        <a:t>logo</a:t>
                      </a:r>
                      <a:r>
                        <a:rPr lang="pt-BR" sz="2300" i="1" dirty="0">
                          <a:solidFill>
                            <a:schemeClr val="tx1"/>
                          </a:solidFill>
                          <a:latin typeface="Arial Narrow" panose="020B0606020202030204" pitchFamily="34" charset="0"/>
                        </a:rPr>
                        <a:t> </a:t>
                      </a:r>
                      <a:r>
                        <a:rPr lang="pt-BR" sz="2300" b="0" i="1" dirty="0">
                          <a:solidFill>
                            <a:schemeClr val="tx1"/>
                          </a:solidFill>
                          <a:latin typeface="Arial Narrow" panose="020B0606020202030204" pitchFamily="34" charset="0"/>
                        </a:rPr>
                        <a:t>terminaram rapidamente a atividade.”</a:t>
                      </a:r>
                    </a:p>
                    <a:p>
                      <a:pPr algn="just"/>
                      <a:r>
                        <a:rPr lang="pt-BR" sz="2300" dirty="0">
                          <a:solidFill>
                            <a:schemeClr val="tx1"/>
                          </a:solidFill>
                          <a:latin typeface="Arial Narrow" panose="020B0606020202030204" pitchFamily="34" charset="0"/>
                        </a:rPr>
                        <a:t>- Explicativas: </a:t>
                      </a:r>
                      <a:r>
                        <a:rPr lang="pt-BR" sz="2300" b="0" dirty="0">
                          <a:solidFill>
                            <a:schemeClr val="tx1"/>
                          </a:solidFill>
                          <a:latin typeface="Arial Narrow" panose="020B0606020202030204" pitchFamily="34" charset="0"/>
                        </a:rPr>
                        <a:t>exprimem ideia de explicação, justificativa. Exemplos: que, porque, porquanto etc. “</a:t>
                      </a:r>
                      <a:r>
                        <a:rPr lang="pt-BR" sz="2300" b="0" i="1" dirty="0">
                          <a:solidFill>
                            <a:schemeClr val="tx1"/>
                          </a:solidFill>
                          <a:latin typeface="Arial Narrow" panose="020B0606020202030204" pitchFamily="34" charset="0"/>
                        </a:rPr>
                        <a:t>Os alunos ficaram felizes, </a:t>
                      </a:r>
                      <a:r>
                        <a:rPr lang="pt-BR" sz="2300" i="1" u="sng" dirty="0">
                          <a:solidFill>
                            <a:schemeClr val="tx1"/>
                          </a:solidFill>
                          <a:latin typeface="Arial Narrow" panose="020B0606020202030204" pitchFamily="34" charset="0"/>
                        </a:rPr>
                        <a:t>porque</a:t>
                      </a:r>
                      <a:r>
                        <a:rPr lang="pt-BR" sz="2300" b="0" i="1" u="none" dirty="0">
                          <a:solidFill>
                            <a:schemeClr val="tx1"/>
                          </a:solidFill>
                          <a:latin typeface="Arial Narrow" panose="020B0606020202030204" pitchFamily="34" charset="0"/>
                        </a:rPr>
                        <a:t> </a:t>
                      </a:r>
                      <a:r>
                        <a:rPr lang="pt-BR" sz="2300" b="0" i="1" dirty="0">
                          <a:solidFill>
                            <a:schemeClr val="tx1"/>
                          </a:solidFill>
                          <a:latin typeface="Arial Narrow" panose="020B0606020202030204" pitchFamily="34" charset="0"/>
                        </a:rPr>
                        <a:t>passaram na prova.”</a:t>
                      </a:r>
                    </a:p>
                    <a:p>
                      <a:pPr algn="r"/>
                      <a:r>
                        <a:rPr lang="pt-BR" sz="1300" b="0" dirty="0">
                          <a:solidFill>
                            <a:schemeClr val="tx1"/>
                          </a:solidFill>
                          <a:latin typeface="Arial Narrow" panose="020B0606020202030204" pitchFamily="34" charset="0"/>
                        </a:rPr>
                        <a:t>Disponível em: https://www.clubedoportugues.com.br/</a:t>
                      </a:r>
                      <a:r>
                        <a:rPr lang="pt-BR" sz="1300" b="0" dirty="0" err="1">
                          <a:solidFill>
                            <a:schemeClr val="tx1"/>
                          </a:solidFill>
                          <a:latin typeface="Arial Narrow" panose="020B0606020202030204" pitchFamily="34" charset="0"/>
                        </a:rPr>
                        <a:t>conjuncao</a:t>
                      </a:r>
                      <a:r>
                        <a:rPr lang="pt-BR" sz="1300" b="0" dirty="0">
                          <a:solidFill>
                            <a:schemeClr val="tx1"/>
                          </a:solidFill>
                          <a:latin typeface="Arial Narrow" panose="020B0606020202030204" pitchFamily="34" charset="0"/>
                        </a:rPr>
                        <a:t>-o-que-e-e-como-utilizar/. Acesso em: 13 maio 2026. (Adaptado).</a:t>
                      </a:r>
                    </a:p>
                  </a:txBody>
                  <a:tcPr>
                    <a:lnL w="28575" cap="flat" cmpd="sng" algn="ctr">
                      <a:solidFill>
                        <a:srgbClr val="F8A4EC"/>
                      </a:solidFill>
                      <a:prstDash val="solid"/>
                      <a:round/>
                      <a:headEnd type="none" w="med" len="med"/>
                      <a:tailEnd type="none" w="med" len="med"/>
                    </a:lnL>
                    <a:lnR w="28575" cap="flat" cmpd="sng" algn="ctr">
                      <a:solidFill>
                        <a:srgbClr val="F8A4EC"/>
                      </a:solidFill>
                      <a:prstDash val="solid"/>
                      <a:round/>
                      <a:headEnd type="none" w="med" len="med"/>
                      <a:tailEnd type="none" w="med" len="med"/>
                    </a:lnR>
                    <a:lnT w="28575" cap="flat" cmpd="sng" algn="ctr">
                      <a:solidFill>
                        <a:srgbClr val="F8A4EC"/>
                      </a:solidFill>
                      <a:prstDash val="solid"/>
                      <a:round/>
                      <a:headEnd type="none" w="med" len="med"/>
                      <a:tailEnd type="none" w="med" len="med"/>
                    </a:lnT>
                    <a:lnB w="28575" cap="flat" cmpd="sng" algn="ctr">
                      <a:solidFill>
                        <a:srgbClr val="F8A4EC"/>
                      </a:solidFill>
                      <a:prstDash val="solid"/>
                      <a:round/>
                      <a:headEnd type="none" w="med" len="med"/>
                      <a:tailEnd type="none" w="med" len="med"/>
                    </a:lnB>
                    <a:solidFill>
                      <a:srgbClr val="FFCCFF"/>
                    </a:solidFill>
                  </a:tcPr>
                </a:tc>
                <a:extLst>
                  <a:ext uri="{0D108BD9-81ED-4DB2-BD59-A6C34878D82A}">
                    <a16:rowId xmlns:a16="http://schemas.microsoft.com/office/drawing/2014/main" val="2166434383"/>
                  </a:ext>
                </a:extLst>
              </a:tr>
            </a:tbl>
          </a:graphicData>
        </a:graphic>
      </p:graphicFrame>
    </p:spTree>
    <p:extLst>
      <p:ext uri="{BB962C8B-B14F-4D97-AF65-F5344CB8AC3E}">
        <p14:creationId xmlns:p14="http://schemas.microsoft.com/office/powerpoint/2010/main" val="68372841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A10CCA-1049-A12B-F628-FDB4ACFFAC5A}"/>
              </a:ext>
            </a:extLst>
          </p:cNvPr>
          <p:cNvSpPr txBox="1"/>
          <p:nvPr/>
        </p:nvSpPr>
        <p:spPr>
          <a:xfrm>
            <a:off x="191452" y="730449"/>
            <a:ext cx="11855767" cy="1862048"/>
          </a:xfrm>
          <a:prstGeom prst="rect">
            <a:avLst/>
          </a:prstGeom>
          <a:noFill/>
        </p:spPr>
        <p:txBody>
          <a:bodyPr wrap="square">
            <a:spAutoFit/>
          </a:bodyPr>
          <a:lstStyle/>
          <a:p>
            <a:pPr algn="just"/>
            <a:r>
              <a:rPr lang="pt-BR" sz="2300" b="1" dirty="0">
                <a:latin typeface="Arial Narrow" panose="020B0606020202030204" pitchFamily="34" charset="0"/>
              </a:rPr>
              <a:t>25. </a:t>
            </a:r>
            <a:r>
              <a:rPr lang="pt-BR" sz="2300" dirty="0">
                <a:latin typeface="Arial Narrow" panose="020B0606020202030204" pitchFamily="34" charset="0"/>
              </a:rPr>
              <a:t>Os conectivos são palavras e expressões que estabelecem relações, retomam ideias, palavras entre as frases e parágrafos, como, “portanto”, “assim”, “entretanto”, “além disso”, “devido a”, “em vista disso”, “consequentemente”. Esses elementos ajudam a construir a progressão lógica do raciocínio e a demonstrar a relação de causa e efeito, de conclusão, de finalidade etc.  entre os argumentos. Relacione os elementos articuladores da primeira coluna com as relações estabelecidas na segunda coluna.</a:t>
            </a:r>
          </a:p>
        </p:txBody>
      </p:sp>
      <p:graphicFrame>
        <p:nvGraphicFramePr>
          <p:cNvPr id="4" name="Tabela 3">
            <a:extLst>
              <a:ext uri="{FF2B5EF4-FFF2-40B4-BE49-F238E27FC236}">
                <a16:creationId xmlns:a16="http://schemas.microsoft.com/office/drawing/2014/main" id="{5B800108-9ADE-FF8B-946C-B998432E72CA}"/>
              </a:ext>
            </a:extLst>
          </p:cNvPr>
          <p:cNvGraphicFramePr>
            <a:graphicFrameLocks noGrp="1"/>
          </p:cNvGraphicFramePr>
          <p:nvPr>
            <p:extLst>
              <p:ext uri="{D42A27DB-BD31-4B8C-83A1-F6EECF244321}">
                <p14:modId xmlns:p14="http://schemas.microsoft.com/office/powerpoint/2010/main" val="696447459"/>
              </p:ext>
            </p:extLst>
          </p:nvPr>
        </p:nvGraphicFramePr>
        <p:xfrm>
          <a:off x="214787" y="2878247"/>
          <a:ext cx="11809096" cy="2361773"/>
        </p:xfrm>
        <a:graphic>
          <a:graphicData uri="http://schemas.openxmlformats.org/drawingml/2006/table">
            <a:tbl>
              <a:tblPr firstRow="1" bandRow="1">
                <a:tableStyleId>{5C22544A-7EE6-4342-B048-85BDC9FD1C3A}</a:tableStyleId>
              </a:tblPr>
              <a:tblGrid>
                <a:gridCol w="2231708">
                  <a:extLst>
                    <a:ext uri="{9D8B030D-6E8A-4147-A177-3AD203B41FA5}">
                      <a16:colId xmlns:a16="http://schemas.microsoft.com/office/drawing/2014/main" val="290588125"/>
                    </a:ext>
                  </a:extLst>
                </a:gridCol>
                <a:gridCol w="9577388">
                  <a:extLst>
                    <a:ext uri="{9D8B030D-6E8A-4147-A177-3AD203B41FA5}">
                      <a16:colId xmlns:a16="http://schemas.microsoft.com/office/drawing/2014/main" val="1885058565"/>
                    </a:ext>
                  </a:extLst>
                </a:gridCol>
              </a:tblGrid>
              <a:tr h="487570">
                <a:tc>
                  <a:txBody>
                    <a:bodyPr/>
                    <a:lstStyle/>
                    <a:p>
                      <a:pPr algn="just">
                        <a:lnSpc>
                          <a:spcPct val="115000"/>
                        </a:lnSpc>
                        <a:spcAft>
                          <a:spcPts val="800"/>
                        </a:spcAft>
                        <a:buNone/>
                      </a:pP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( 1 ) Explicação</a:t>
                      </a:r>
                      <a:endParaRPr lang="pt-BR" sz="23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buNone/>
                      </a:pP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“As ligações caíam,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era colocado em uma espera que demorava horas.”</a:t>
                      </a:r>
                      <a:endParaRPr lang="pt-BR" sz="2300" b="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0518558"/>
                  </a:ext>
                </a:extLst>
              </a:tr>
              <a:tr h="973980">
                <a:tc>
                  <a:txBody>
                    <a:bodyPr/>
                    <a:lstStyle/>
                    <a:p>
                      <a:pPr>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( 2 ) Oposição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)“Escrevo esta carta para demonstrar minha insatisfação,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pois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sei que tenho direitos como consumidor.”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17919016"/>
                  </a:ext>
                </a:extLst>
              </a:tr>
              <a:tr h="523350">
                <a:tc>
                  <a:txBody>
                    <a:bodyPr/>
                    <a:lstStyle/>
                    <a:p>
                      <a:pPr algn="just">
                        <a:lnSpc>
                          <a:spcPct val="115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( 3 ) Conclusão</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Entretanto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me deixa mais insatisfeito é a falta de comunicação.”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6100857"/>
                  </a:ext>
                </a:extLst>
              </a:tr>
              <a:tr h="370840">
                <a:tc>
                  <a:txBody>
                    <a:bodyPr/>
                    <a:lstStyle/>
                    <a:p>
                      <a:pPr algn="just">
                        <a:lnSpc>
                          <a:spcPct val="115000"/>
                        </a:lnSpc>
                        <a:spcAft>
                          <a:spcPts val="800"/>
                        </a:spcAft>
                        <a:buNone/>
                      </a:pPr>
                      <a:r>
                        <a:rPr lang="pt-BR" sz="2300" kern="10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( 4 ) Alternância</a:t>
                      </a:r>
                      <a:endParaRPr lang="pt-BR"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just">
                        <a:lnSpc>
                          <a:spcPct val="115000"/>
                        </a:lnSpc>
                        <a:spcAft>
                          <a:spcPts val="800"/>
                        </a:spcAft>
                        <a:buNone/>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Sendo assim</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exijo da companhia um retorno,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8612981"/>
                  </a:ext>
                </a:extLst>
              </a:tr>
            </a:tbl>
          </a:graphicData>
        </a:graphic>
      </p:graphicFrame>
    </p:spTree>
    <p:extLst>
      <p:ext uri="{BB962C8B-B14F-4D97-AF65-F5344CB8AC3E}">
        <p14:creationId xmlns:p14="http://schemas.microsoft.com/office/powerpoint/2010/main" val="4119186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DDDA879-0377-BECD-8387-7B17F609E9D0}"/>
              </a:ext>
            </a:extLst>
          </p:cNvPr>
          <p:cNvSpPr txBox="1"/>
          <p:nvPr/>
        </p:nvSpPr>
        <p:spPr>
          <a:xfrm>
            <a:off x="295275" y="2318384"/>
            <a:ext cx="11601449" cy="1286827"/>
          </a:xfrm>
          <a:prstGeom prst="rect">
            <a:avLst/>
          </a:prstGeom>
          <a:noFill/>
        </p:spPr>
        <p:txBody>
          <a:bodyPr wrap="square">
            <a:spAutoFit/>
          </a:bodyPr>
          <a:lstStyle/>
          <a:p>
            <a:pPr algn="just">
              <a:lnSpc>
                <a:spcPct val="115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“Eu, Karla, adquiri recentemente um celular com tecnologia 5G em uma das empresas parceiras Companhia Logística Brasil. Essa não é a primeira vez que recebo um produto por meio dos serviços oferecidos por vocês.”, o termo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vocês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retoma o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363675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255425"/>
            <a:ext cx="5514146" cy="1185193"/>
          </a:xfrm>
          <a:prstGeom prst="rect">
            <a:avLst/>
          </a:prstGeom>
          <a:noFill/>
          <a:ln>
            <a:noFill/>
          </a:ln>
        </p:spPr>
      </p:pic>
      <p:sp>
        <p:nvSpPr>
          <p:cNvPr id="5" name="CaixaDeTexto 4">
            <a:extLst>
              <a:ext uri="{FF2B5EF4-FFF2-40B4-BE49-F238E27FC236}">
                <a16:creationId xmlns:a16="http://schemas.microsoft.com/office/drawing/2014/main" id="{5C2B4FB8-159E-F639-256E-3715E02A1542}"/>
              </a:ext>
            </a:extLst>
          </p:cNvPr>
          <p:cNvSpPr txBox="1"/>
          <p:nvPr/>
        </p:nvSpPr>
        <p:spPr>
          <a:xfrm>
            <a:off x="349624" y="2350855"/>
            <a:ext cx="11492752" cy="4282967"/>
          </a:xfrm>
          <a:prstGeom prst="rect">
            <a:avLst/>
          </a:prstGeom>
          <a:noFill/>
        </p:spPr>
        <p:txBody>
          <a:bodyPr wrap="square">
            <a:spAutoFit/>
          </a:bodyPr>
          <a:lstStyle/>
          <a:p>
            <a:pPr algn="just">
              <a:lnSpc>
                <a:spcPct val="110000"/>
              </a:lnSpc>
              <a:spcAft>
                <a:spcPts val="800"/>
              </a:spcAf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Antes de ler o texto, vamos conversar?</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gosta de ler/ouvir histórias? Que tipos? De aventura, de fantasia, de amor, policial?</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E histórias românticas?</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Quando você ouve ou lê a palavra romance, o que vem a sua mente?</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O que significa a palavra romance para você?</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sabia que por meio da leitura você pode conhecer lugares incríveis, personagens, histórias de amor, de aventura? </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Alguma vez você se identificou com uma personagem de um livro? Por quê?</a:t>
            </a:r>
          </a:p>
          <a:p>
            <a:pPr algn="just">
              <a:lnSpc>
                <a:spcPct val="110000"/>
              </a:lnSpc>
              <a:spcAft>
                <a:spcPts val="800"/>
              </a:spcAf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Você conhece o gênero textual romance infantojuvenil? </a:t>
            </a:r>
          </a:p>
        </p:txBody>
      </p:sp>
    </p:spTree>
    <p:extLst>
      <p:ext uri="{BB962C8B-B14F-4D97-AF65-F5344CB8AC3E}">
        <p14:creationId xmlns:p14="http://schemas.microsoft.com/office/powerpoint/2010/main" val="34186058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132FB8-B3D6-490C-3632-66740441256D}"/>
              </a:ext>
            </a:extLst>
          </p:cNvPr>
          <p:cNvSpPr txBox="1"/>
          <p:nvPr/>
        </p:nvSpPr>
        <p:spPr>
          <a:xfrm>
            <a:off x="273648" y="2628781"/>
            <a:ext cx="11456894" cy="830997"/>
          </a:xfrm>
          <a:prstGeom prst="rect">
            <a:avLst/>
          </a:prstGeom>
          <a:solidFill>
            <a:schemeClr val="accent6">
              <a:lumMod val="20000"/>
              <a:lumOff val="80000"/>
            </a:schemeClr>
          </a:solidFill>
        </p:spPr>
        <p:txBody>
          <a:bodyPr wrap="square">
            <a:spAutoFit/>
          </a:bodyPr>
          <a:lstStyle/>
          <a:p>
            <a:pPr>
              <a:tabLst>
                <a:tab pos="180340" algn="l"/>
              </a:tabLst>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agora viajaremos pelo gênero textual Romance Infantojuvenil, suas características, sua estrutura, ampliando sua imaginação e seus conhecimentos. Vamos viajar juntos???</a:t>
            </a:r>
            <a:endParaRPr lang="pt-BR" sz="2400" b="1"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690712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5875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745655120"/>
              </p:ext>
            </p:extLst>
          </p:nvPr>
        </p:nvGraphicFramePr>
        <p:xfrm>
          <a:off x="370385" y="1033717"/>
          <a:ext cx="11451225" cy="411480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293433">
                <a:tc>
                  <a:txBody>
                    <a:bodyPr/>
                    <a:lstStyle/>
                    <a:p>
                      <a:pPr algn="ctr"/>
                      <a:r>
                        <a:rPr lang="pt-BR" sz="2400" b="1" kern="1200" dirty="0">
                          <a:solidFill>
                            <a:schemeClr val="tx1"/>
                          </a:solidFill>
                          <a:effectLst/>
                          <a:latin typeface="Arial Narrow" panose="020B0606020202030204" pitchFamily="34" charset="0"/>
                          <a:ea typeface="+mn-ea"/>
                          <a:cs typeface="+mn-cs"/>
                        </a:rPr>
                        <a:t>Romance</a:t>
                      </a:r>
                    </a:p>
                    <a:p>
                      <a:pPr algn="just"/>
                      <a:r>
                        <a:rPr lang="pt-BR" sz="2400" b="0" kern="1200" dirty="0">
                          <a:solidFill>
                            <a:schemeClr val="tx1"/>
                          </a:solidFill>
                          <a:effectLst/>
                          <a:latin typeface="Arial Narrow" panose="020B0606020202030204" pitchFamily="34" charset="0"/>
                          <a:ea typeface="+mn-ea"/>
                          <a:cs typeface="+mn-cs"/>
                        </a:rPr>
                        <a:t>O gênero textual </a:t>
                      </a:r>
                      <a:r>
                        <a:rPr lang="pt-BR" sz="2400" b="1" kern="1200" dirty="0">
                          <a:solidFill>
                            <a:schemeClr val="tx1"/>
                          </a:solidFill>
                          <a:effectLst/>
                          <a:latin typeface="Arial Narrow" panose="020B0606020202030204" pitchFamily="34" charset="0"/>
                          <a:ea typeface="+mn-ea"/>
                          <a:cs typeface="+mn-cs"/>
                        </a:rPr>
                        <a:t>romance</a:t>
                      </a:r>
                      <a:r>
                        <a:rPr lang="pt-BR" sz="2400" b="0" kern="1200" dirty="0">
                          <a:solidFill>
                            <a:schemeClr val="tx1"/>
                          </a:solidFill>
                          <a:effectLst/>
                          <a:latin typeface="Arial Narrow" panose="020B0606020202030204" pitchFamily="34" charset="0"/>
                          <a:ea typeface="+mn-ea"/>
                          <a:cs typeface="+mn-cs"/>
                        </a:rPr>
                        <a:t> é uma </a:t>
                      </a:r>
                      <a:r>
                        <a:rPr lang="pt-BR" sz="2400" b="1" kern="1200" dirty="0">
                          <a:solidFill>
                            <a:schemeClr val="tx1"/>
                          </a:solidFill>
                          <a:effectLst/>
                          <a:latin typeface="Arial Narrow" panose="020B0606020202030204" pitchFamily="34" charset="0"/>
                          <a:ea typeface="+mn-ea"/>
                          <a:cs typeface="+mn-cs"/>
                        </a:rPr>
                        <a:t>obra literária que apresenta narrativa em prosa </a:t>
                      </a:r>
                      <a:r>
                        <a:rPr lang="pt-BR" sz="2400" b="0" kern="1200" dirty="0">
                          <a:solidFill>
                            <a:schemeClr val="tx1"/>
                          </a:solidFill>
                          <a:effectLst/>
                          <a:latin typeface="Arial Narrow" panose="020B0606020202030204" pitchFamily="34" charset="0"/>
                          <a:ea typeface="+mn-ea"/>
                          <a:cs typeface="+mn-cs"/>
                        </a:rPr>
                        <a:t>(escrita em parágrafos), </a:t>
                      </a:r>
                      <a:r>
                        <a:rPr lang="pt-BR" sz="2400" b="1" kern="1200" dirty="0">
                          <a:solidFill>
                            <a:schemeClr val="tx1"/>
                          </a:solidFill>
                          <a:effectLst/>
                          <a:latin typeface="Arial Narrow" panose="020B0606020202030204" pitchFamily="34" charset="0"/>
                          <a:ea typeface="+mn-ea"/>
                          <a:cs typeface="+mn-cs"/>
                        </a:rPr>
                        <a:t>normalmente é um texto longo, com fatos criados ou relacionados às personagens</a:t>
                      </a:r>
                      <a:r>
                        <a:rPr lang="pt-BR" sz="2400" b="0" kern="1200" dirty="0">
                          <a:solidFill>
                            <a:schemeClr val="tx1"/>
                          </a:solidFill>
                          <a:effectLst/>
                          <a:latin typeface="Arial Narrow" panose="020B0606020202030204" pitchFamily="34" charset="0"/>
                          <a:ea typeface="+mn-ea"/>
                          <a:cs typeface="+mn-cs"/>
                        </a:rPr>
                        <a:t>, que vivem diferentes </a:t>
                      </a:r>
                      <a:r>
                        <a:rPr lang="pt-BR" sz="2400" b="1" kern="1200" dirty="0">
                          <a:solidFill>
                            <a:schemeClr val="tx1"/>
                          </a:solidFill>
                          <a:effectLst/>
                          <a:latin typeface="Arial Narrow" panose="020B0606020202030204" pitchFamily="34" charset="0"/>
                          <a:ea typeface="+mn-ea"/>
                          <a:cs typeface="+mn-cs"/>
                        </a:rPr>
                        <a:t>conflitos</a:t>
                      </a:r>
                      <a:r>
                        <a:rPr lang="pt-BR" sz="2400" b="0" kern="1200" dirty="0">
                          <a:solidFill>
                            <a:schemeClr val="tx1"/>
                          </a:solidFill>
                          <a:effectLst/>
                          <a:latin typeface="Arial Narrow" panose="020B0606020202030204" pitchFamily="34" charset="0"/>
                          <a:ea typeface="+mn-ea"/>
                          <a:cs typeface="+mn-cs"/>
                        </a:rPr>
                        <a:t>, </a:t>
                      </a:r>
                      <a:r>
                        <a:rPr lang="pt-BR" sz="2400" b="1" kern="1200" dirty="0">
                          <a:solidFill>
                            <a:schemeClr val="tx1"/>
                          </a:solidFill>
                          <a:effectLst/>
                          <a:latin typeface="Arial Narrow" panose="020B0606020202030204" pitchFamily="34" charset="0"/>
                          <a:ea typeface="+mn-ea"/>
                          <a:cs typeface="+mn-cs"/>
                        </a:rPr>
                        <a:t>numa sequência de tempo </a:t>
                      </a:r>
                      <a:r>
                        <a:rPr lang="pt-BR" sz="2400" b="0" kern="1200" dirty="0">
                          <a:solidFill>
                            <a:schemeClr val="tx1"/>
                          </a:solidFill>
                          <a:effectLst/>
                          <a:latin typeface="Arial Narrow" panose="020B0606020202030204" pitchFamily="34" charset="0"/>
                          <a:ea typeface="+mn-ea"/>
                          <a:cs typeface="+mn-cs"/>
                        </a:rPr>
                        <a:t>(cronológica e psicológica).</a:t>
                      </a:r>
                    </a:p>
                    <a:p>
                      <a:pPr algn="just"/>
                      <a:r>
                        <a:rPr lang="pt-BR" sz="2400" b="0" kern="1200" dirty="0">
                          <a:solidFill>
                            <a:srgbClr val="FF6699"/>
                          </a:solidFill>
                          <a:effectLst/>
                          <a:latin typeface="Arial Narrow" panose="020B0606020202030204" pitchFamily="34" charset="0"/>
                          <a:ea typeface="+mn-ea"/>
                          <a:cs typeface="+mn-cs"/>
                        </a:rPr>
                        <a:t>________________________________________________________________________________</a:t>
                      </a:r>
                    </a:p>
                    <a:p>
                      <a:pPr algn="just"/>
                      <a:r>
                        <a:rPr lang="pt-BR" sz="2400" b="1" kern="1200" dirty="0">
                          <a:solidFill>
                            <a:schemeClr val="tx1"/>
                          </a:solidFill>
                          <a:effectLst/>
                          <a:latin typeface="Arial Narrow" panose="020B0606020202030204" pitchFamily="34" charset="0"/>
                          <a:ea typeface="+mn-ea"/>
                          <a:cs typeface="+mn-cs"/>
                        </a:rPr>
                        <a:t>Romance Infantojuvenil </a:t>
                      </a:r>
                      <a:r>
                        <a:rPr lang="pt-BR" sz="2400" b="0" kern="1200" dirty="0">
                          <a:solidFill>
                            <a:schemeClr val="tx1"/>
                          </a:solidFill>
                          <a:effectLst/>
                          <a:latin typeface="Arial Narrow" panose="020B0606020202030204" pitchFamily="34" charset="0"/>
                          <a:ea typeface="+mn-ea"/>
                          <a:cs typeface="+mn-cs"/>
                        </a:rPr>
                        <a:t>é um gênero textual narrativo destinado a crianças e adolescentes. Esse gênero textual tem como finalidade/objetivo não apenas entreter, mas também contribuir com a formação da identidade do jovem leitor. Os romances infantojuvenis muitas vezes abordam questões de crescimento pessoal, amizade, conflitos familiares e desafios da adolescência, questões sociais como inclusão e diversidade.</a:t>
                      </a:r>
                    </a:p>
                  </a:txBody>
                  <a:tcPr>
                    <a:lnL w="28575" cap="flat" cmpd="sng" algn="ctr">
                      <a:solidFill>
                        <a:srgbClr val="FF66CC"/>
                      </a:solidFill>
                      <a:prstDash val="solid"/>
                      <a:round/>
                      <a:headEnd type="none" w="med" len="med"/>
                      <a:tailEnd type="none" w="med" len="med"/>
                    </a:lnL>
                    <a:lnR w="28575" cap="flat" cmpd="sng" algn="ctr">
                      <a:solidFill>
                        <a:srgbClr val="FF66CC"/>
                      </a:solidFill>
                      <a:prstDash val="solid"/>
                      <a:round/>
                      <a:headEnd type="none" w="med" len="med"/>
                      <a:tailEnd type="none" w="med" len="med"/>
                    </a:lnR>
                    <a:lnT w="28575" cap="flat" cmpd="sng" algn="ctr">
                      <a:solidFill>
                        <a:srgbClr val="FF66CC"/>
                      </a:solidFill>
                      <a:prstDash val="solid"/>
                      <a:round/>
                      <a:headEnd type="none" w="med" len="med"/>
                      <a:tailEnd type="none" w="med" len="med"/>
                    </a:lnT>
                    <a:lnB w="28575" cap="flat" cmpd="sng" algn="ctr">
                      <a:solidFill>
                        <a:srgbClr val="FF66CC"/>
                      </a:solidFill>
                      <a:prstDash val="solid"/>
                      <a:round/>
                      <a:headEnd type="none" w="med" len="med"/>
                      <a:tailEnd type="none" w="med" len="med"/>
                    </a:lnB>
                    <a:lnTlToBr w="12700" cmpd="sng">
                      <a:noFill/>
                      <a:prstDash val="solid"/>
                    </a:lnTlToBr>
                    <a:lnBlToTr w="12700" cmpd="sng">
                      <a:noFill/>
                      <a:prstDash val="solid"/>
                    </a:lnBlToTr>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16903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1979185574"/>
              </p:ext>
            </p:extLst>
          </p:nvPr>
        </p:nvGraphicFramePr>
        <p:xfrm>
          <a:off x="268190" y="1773239"/>
          <a:ext cx="11501717" cy="4480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Elementos da Narrativa no Romance Infantojuvenil</a:t>
                      </a:r>
                    </a:p>
                    <a:p>
                      <a:pPr algn="just"/>
                      <a:r>
                        <a:rPr lang="pt-BR" sz="2400" b="1" kern="1200" dirty="0">
                          <a:solidFill>
                            <a:schemeClr val="tx1"/>
                          </a:solidFill>
                          <a:effectLst/>
                          <a:latin typeface="Arial Narrow" panose="020B0606020202030204" pitchFamily="34" charset="0"/>
                          <a:ea typeface="+mn-ea"/>
                          <a:cs typeface="+mn-cs"/>
                        </a:rPr>
                        <a:t>- Enredo: </a:t>
                      </a:r>
                      <a:r>
                        <a:rPr lang="pt-BR" sz="2400" b="0" kern="1200" dirty="0">
                          <a:solidFill>
                            <a:schemeClr val="tx1"/>
                          </a:solidFill>
                          <a:effectLst/>
                          <a:latin typeface="Arial Narrow" panose="020B0606020202030204" pitchFamily="34" charset="0"/>
                          <a:ea typeface="+mn-ea"/>
                          <a:cs typeface="+mn-cs"/>
                        </a:rPr>
                        <a:t>é a sequência de acontecimentos/fatos/ações que são desenvolvidos(as) dentro da história, ou seja, é a própria história). É uma narrativa envolvente, com linguagem simples, mas cativante que atrai a atenção do leitor.</a:t>
                      </a:r>
                    </a:p>
                    <a:p>
                      <a:pPr algn="just"/>
                      <a:r>
                        <a:rPr lang="pt-BR" sz="2400" b="1" kern="1200" dirty="0">
                          <a:solidFill>
                            <a:schemeClr val="tx1"/>
                          </a:solidFill>
                          <a:effectLst/>
                          <a:latin typeface="Arial Narrow" panose="020B0606020202030204" pitchFamily="34" charset="0"/>
                          <a:ea typeface="+mn-ea"/>
                          <a:cs typeface="+mn-cs"/>
                        </a:rPr>
                        <a:t>- Espaço: </a:t>
                      </a:r>
                      <a:r>
                        <a:rPr lang="pt-BR" sz="2400" b="0" kern="1200" dirty="0">
                          <a:solidFill>
                            <a:schemeClr val="tx1"/>
                          </a:solidFill>
                          <a:effectLst/>
                          <a:latin typeface="Arial Narrow" panose="020B0606020202030204" pitchFamily="34" charset="0"/>
                          <a:ea typeface="+mn-ea"/>
                          <a:cs typeface="+mn-cs"/>
                        </a:rPr>
                        <a:t>é o local/lugar onde a narrativa se desenvolve, lugares onde as ações acontecem. </a:t>
                      </a:r>
                    </a:p>
                    <a:p>
                      <a:pPr algn="just"/>
                      <a:r>
                        <a:rPr lang="pt-BR" sz="2400" b="0" kern="1200" dirty="0">
                          <a:solidFill>
                            <a:schemeClr val="tx1"/>
                          </a:solidFill>
                          <a:effectLst/>
                          <a:latin typeface="Arial Narrow" panose="020B0606020202030204" pitchFamily="34" charset="0"/>
                          <a:ea typeface="+mn-ea"/>
                          <a:cs typeface="+mn-cs"/>
                        </a:rPr>
                        <a:t>- Personagens: são os participantes (humanos, animais ou até objetos personificados) da narrativa que vivem as ações dentro da história. Muitas vezes elas representam experiências vividas pelos jovens.</a:t>
                      </a:r>
                    </a:p>
                    <a:p>
                      <a:pPr algn="just"/>
                      <a:r>
                        <a:rPr lang="pt-BR" sz="2400" b="1" kern="1200" dirty="0">
                          <a:solidFill>
                            <a:schemeClr val="tx1"/>
                          </a:solidFill>
                          <a:effectLst/>
                          <a:latin typeface="Arial Narrow" panose="020B0606020202030204" pitchFamily="34" charset="0"/>
                          <a:ea typeface="+mn-ea"/>
                          <a:cs typeface="+mn-cs"/>
                        </a:rPr>
                        <a:t>-Tempo: </a:t>
                      </a:r>
                      <a:r>
                        <a:rPr lang="pt-BR" sz="2400" b="0" kern="1200" dirty="0">
                          <a:solidFill>
                            <a:schemeClr val="tx1"/>
                          </a:solidFill>
                          <a:effectLst/>
                          <a:latin typeface="Arial Narrow" panose="020B0606020202030204" pitchFamily="34" charset="0"/>
                          <a:ea typeface="+mn-ea"/>
                          <a:cs typeface="+mn-cs"/>
                        </a:rPr>
                        <a:t>determina quando e por quanto tempo a história acontece. Esse “tempo” pode ser </a:t>
                      </a:r>
                      <a:r>
                        <a:rPr lang="pt-BR" sz="2400" b="1" kern="1200" dirty="0">
                          <a:solidFill>
                            <a:schemeClr val="tx1"/>
                          </a:solidFill>
                          <a:effectLst/>
                          <a:latin typeface="Arial Narrow" panose="020B0606020202030204" pitchFamily="34" charset="0"/>
                          <a:ea typeface="+mn-ea"/>
                          <a:cs typeface="+mn-cs"/>
                        </a:rPr>
                        <a:t>“cronológico”: </a:t>
                      </a:r>
                      <a:r>
                        <a:rPr lang="pt-BR" sz="2400" b="0" kern="1200" dirty="0">
                          <a:solidFill>
                            <a:schemeClr val="tx1"/>
                          </a:solidFill>
                          <a:effectLst/>
                          <a:latin typeface="Arial Narrow" panose="020B0606020202030204" pitchFamily="34" charset="0"/>
                          <a:ea typeface="+mn-ea"/>
                          <a:cs typeface="+mn-cs"/>
                        </a:rPr>
                        <a:t>quando na história aparece um “tempo marcado” mostrando dias, meses, anos, semanas, horas. Na narrativa, o “tempo” também pode ser </a:t>
                      </a:r>
                      <a:r>
                        <a:rPr lang="pt-BR" sz="2400" b="1" kern="1200" dirty="0">
                          <a:solidFill>
                            <a:schemeClr val="tx1"/>
                          </a:solidFill>
                          <a:effectLst/>
                          <a:latin typeface="Arial Narrow" panose="020B0606020202030204" pitchFamily="34" charset="0"/>
                          <a:ea typeface="+mn-ea"/>
                          <a:cs typeface="+mn-cs"/>
                        </a:rPr>
                        <a:t>“psicológico”: </a:t>
                      </a:r>
                      <a:r>
                        <a:rPr lang="pt-BR" sz="2400" b="0" kern="1200" dirty="0">
                          <a:solidFill>
                            <a:schemeClr val="tx1"/>
                          </a:solidFill>
                          <a:effectLst/>
                          <a:latin typeface="Arial Narrow" panose="020B0606020202030204" pitchFamily="34" charset="0"/>
                          <a:ea typeface="+mn-ea"/>
                          <a:cs typeface="+mn-cs"/>
                        </a:rPr>
                        <a:t>quando “não há um tempo marcado” e “sim”, um tempo que aparece por meio da memória, das lembranças.</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D55452EE-21EA-5EE4-DFE0-BE2CE37D65E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8190" y="708661"/>
            <a:ext cx="2756950" cy="1064578"/>
          </a:xfrm>
          <a:prstGeom prst="rect">
            <a:avLst/>
          </a:prstGeom>
          <a:noFill/>
        </p:spPr>
      </p:pic>
    </p:spTree>
    <p:extLst>
      <p:ext uri="{BB962C8B-B14F-4D97-AF65-F5344CB8AC3E}">
        <p14:creationId xmlns:p14="http://schemas.microsoft.com/office/powerpoint/2010/main" val="12222897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215776D-B20E-B0C6-0D92-42A85FBD6812}"/>
              </a:ext>
            </a:extLst>
          </p:cNvPr>
          <p:cNvGraphicFramePr>
            <a:graphicFrameLocks noGrp="1"/>
          </p:cNvGraphicFramePr>
          <p:nvPr>
            <p:extLst>
              <p:ext uri="{D42A27DB-BD31-4B8C-83A1-F6EECF244321}">
                <p14:modId xmlns:p14="http://schemas.microsoft.com/office/powerpoint/2010/main" val="642109762"/>
              </p:ext>
            </p:extLst>
          </p:nvPr>
        </p:nvGraphicFramePr>
        <p:xfrm>
          <a:off x="191770" y="742526"/>
          <a:ext cx="11786870" cy="5699760"/>
        </p:xfrm>
        <a:graphic>
          <a:graphicData uri="http://schemas.openxmlformats.org/drawingml/2006/table">
            <a:tbl>
              <a:tblPr firstRow="1" bandRow="1">
                <a:tableStyleId>{5C22544A-7EE6-4342-B048-85BDC9FD1C3A}</a:tableStyleId>
              </a:tblPr>
              <a:tblGrid>
                <a:gridCol w="11786870">
                  <a:extLst>
                    <a:ext uri="{9D8B030D-6E8A-4147-A177-3AD203B41FA5}">
                      <a16:colId xmlns:a16="http://schemas.microsoft.com/office/drawing/2014/main" val="3739735370"/>
                    </a:ext>
                  </a:extLst>
                </a:gridCol>
              </a:tblGrid>
              <a:tr h="370840">
                <a:tc>
                  <a:txBody>
                    <a:bodyPr/>
                    <a:lstStyle/>
                    <a:p>
                      <a:pPr algn="just"/>
                      <a:r>
                        <a:rPr lang="pt-BR" sz="2300" b="1" dirty="0">
                          <a:solidFill>
                            <a:schemeClr val="tx1"/>
                          </a:solidFill>
                          <a:latin typeface="Arial Narrow" panose="020B0606020202030204" pitchFamily="34" charset="0"/>
                        </a:rPr>
                        <a:t>- Narrador: </a:t>
                      </a:r>
                      <a:r>
                        <a:rPr lang="pt-BR" sz="2300" b="0" dirty="0">
                          <a:solidFill>
                            <a:schemeClr val="tx1"/>
                          </a:solidFill>
                          <a:latin typeface="Arial Narrow" panose="020B0606020202030204" pitchFamily="34" charset="0"/>
                        </a:rPr>
                        <a:t>é a “voz” que conta a história. O narrador pode estar em “</a:t>
                      </a:r>
                      <a:r>
                        <a:rPr lang="pt-BR" sz="2300" b="1" dirty="0">
                          <a:solidFill>
                            <a:schemeClr val="tx1"/>
                          </a:solidFill>
                          <a:latin typeface="Arial Narrow" panose="020B0606020202030204" pitchFamily="34" charset="0"/>
                        </a:rPr>
                        <a:t>1ª</a:t>
                      </a:r>
                      <a:r>
                        <a:rPr lang="pt-BR" sz="2300" b="0" dirty="0">
                          <a:solidFill>
                            <a:schemeClr val="tx1"/>
                          </a:solidFill>
                          <a:latin typeface="Arial Narrow" panose="020B0606020202030204" pitchFamily="34" charset="0"/>
                        </a:rPr>
                        <a:t> ou em </a:t>
                      </a:r>
                      <a:r>
                        <a:rPr lang="pt-BR" sz="2300" b="1" dirty="0">
                          <a:solidFill>
                            <a:schemeClr val="tx1"/>
                          </a:solidFill>
                          <a:latin typeface="Arial Narrow" panose="020B0606020202030204" pitchFamily="34" charset="0"/>
                        </a:rPr>
                        <a:t>3ª</a:t>
                      </a:r>
                      <a:r>
                        <a:rPr lang="pt-BR" sz="2300" b="0" dirty="0">
                          <a:solidFill>
                            <a:schemeClr val="tx1"/>
                          </a:solidFill>
                          <a:latin typeface="Arial Narrow" panose="020B0606020202030204" pitchFamily="34" charset="0"/>
                        </a:rPr>
                        <a:t> pessoa” (Foco narrativo).  </a:t>
                      </a:r>
                      <a:r>
                        <a:rPr lang="pt-BR" sz="2300" b="1" dirty="0">
                          <a:solidFill>
                            <a:schemeClr val="tx1"/>
                          </a:solidFill>
                          <a:latin typeface="Arial Narrow" panose="020B0606020202030204" pitchFamily="34" charset="0"/>
                        </a:rPr>
                        <a:t>1ª</a:t>
                      </a:r>
                      <a:r>
                        <a:rPr lang="pt-BR" sz="2300" b="0" dirty="0">
                          <a:solidFill>
                            <a:schemeClr val="tx1"/>
                          </a:solidFill>
                          <a:latin typeface="Arial Narrow" panose="020B0606020202030204" pitchFamily="34" charset="0"/>
                        </a:rPr>
                        <a:t> pessoa” - é uma personagem que conta e participa da história). “Narrador em 3ª pessoa” - está fora da história, apenas conta o que vê. O narrador em </a:t>
                      </a:r>
                      <a:r>
                        <a:rPr lang="pt-BR" sz="2300" b="1" dirty="0">
                          <a:solidFill>
                            <a:schemeClr val="tx1"/>
                          </a:solidFill>
                          <a:latin typeface="Arial Narrow" panose="020B0606020202030204" pitchFamily="34" charset="0"/>
                        </a:rPr>
                        <a:t>3ª</a:t>
                      </a:r>
                      <a:r>
                        <a:rPr lang="pt-BR" sz="2300" b="0" dirty="0">
                          <a:solidFill>
                            <a:schemeClr val="tx1"/>
                          </a:solidFill>
                          <a:latin typeface="Arial Narrow" panose="020B0606020202030204" pitchFamily="34" charset="0"/>
                        </a:rPr>
                        <a:t> pessoa, geralmente, é um “narrador observador” ou um “narrador onisciente”.   “</a:t>
                      </a:r>
                      <a:r>
                        <a:rPr lang="pt-BR" sz="2300" b="1" dirty="0">
                          <a:solidFill>
                            <a:schemeClr val="tx1"/>
                          </a:solidFill>
                          <a:latin typeface="Arial Narrow" panose="020B0606020202030204" pitchFamily="34" charset="0"/>
                        </a:rPr>
                        <a:t>Narrador observador</a:t>
                      </a:r>
                      <a:r>
                        <a:rPr lang="pt-BR" sz="2300" b="0" dirty="0">
                          <a:solidFill>
                            <a:schemeClr val="tx1"/>
                          </a:solidFill>
                          <a:latin typeface="Arial Narrow" panose="020B0606020202030204" pitchFamily="34" charset="0"/>
                        </a:rPr>
                        <a:t>” – conta os acontecimentos, sem mostrar o que as personagens “sentem ou pensam”. Já o “</a:t>
                      </a:r>
                      <a:r>
                        <a:rPr lang="pt-BR" sz="2300" b="1" dirty="0">
                          <a:solidFill>
                            <a:schemeClr val="tx1"/>
                          </a:solidFill>
                          <a:latin typeface="Arial Narrow" panose="020B0606020202030204" pitchFamily="34" charset="0"/>
                        </a:rPr>
                        <a:t>narrador onisciente</a:t>
                      </a:r>
                      <a:r>
                        <a:rPr lang="pt-BR" sz="2300" b="0" dirty="0">
                          <a:solidFill>
                            <a:schemeClr val="tx1"/>
                          </a:solidFill>
                          <a:latin typeface="Arial Narrow" panose="020B0606020202030204" pitchFamily="34" charset="0"/>
                        </a:rPr>
                        <a:t>” - conta a história de “modo detalhado”, mostrando o que as personagens “sentem e pensam”. </a:t>
                      </a:r>
                    </a:p>
                    <a:p>
                      <a:pPr algn="just"/>
                      <a:r>
                        <a:rPr lang="pt-BR" sz="2300" b="1" dirty="0">
                          <a:solidFill>
                            <a:schemeClr val="tx1"/>
                          </a:solidFill>
                          <a:latin typeface="Arial Narrow" panose="020B0606020202030204" pitchFamily="34" charset="0"/>
                        </a:rPr>
                        <a:t>- Conflito: </a:t>
                      </a:r>
                      <a:r>
                        <a:rPr lang="pt-BR" sz="2300" b="0" dirty="0">
                          <a:solidFill>
                            <a:schemeClr val="tx1"/>
                          </a:solidFill>
                          <a:latin typeface="Arial Narrow" panose="020B0606020202030204" pitchFamily="34" charset="0"/>
                        </a:rPr>
                        <a:t>é o que dá “origem à história”, todas as ações, acontecimentos giram em torno desse “conflito”. (O “conflito” é um elemento da narrativa que pode aparecer logo no início do texto ou em qualquer outro lugar do texto. Lembrando que enquanto “elemento da narrativa”, a palavra “conflito” não precisa ser necessariamente, uma briga, um problema. </a:t>
                      </a:r>
                    </a:p>
                    <a:p>
                      <a:pPr algn="just"/>
                      <a:r>
                        <a:rPr lang="pt-BR" sz="2300" b="1" dirty="0">
                          <a:solidFill>
                            <a:schemeClr val="tx1"/>
                          </a:solidFill>
                          <a:latin typeface="Arial Narrow" panose="020B0606020202030204" pitchFamily="34" charset="0"/>
                        </a:rPr>
                        <a:t>- Clímax: </a:t>
                      </a:r>
                      <a:r>
                        <a:rPr lang="pt-BR" sz="2300" b="0" dirty="0">
                          <a:solidFill>
                            <a:schemeClr val="tx1"/>
                          </a:solidFill>
                          <a:latin typeface="Arial Narrow" panose="020B0606020202030204" pitchFamily="34" charset="0"/>
                        </a:rPr>
                        <a:t>é o ponto máximo, mais importante, que mais chama a atenção dentro do conflito durante o desenrolar das ações. </a:t>
                      </a:r>
                    </a:p>
                    <a:p>
                      <a:pPr algn="just"/>
                      <a:r>
                        <a:rPr lang="pt-BR" sz="2300" b="1" dirty="0">
                          <a:solidFill>
                            <a:schemeClr val="tx1"/>
                          </a:solidFill>
                          <a:latin typeface="Arial Narrow" panose="020B0606020202030204" pitchFamily="34" charset="0"/>
                        </a:rPr>
                        <a:t>Desfecho: </a:t>
                      </a:r>
                      <a:r>
                        <a:rPr lang="pt-BR" sz="2300" b="0" dirty="0">
                          <a:solidFill>
                            <a:schemeClr val="tx1"/>
                          </a:solidFill>
                          <a:latin typeface="Arial Narrow" panose="020B0606020202030204" pitchFamily="34" charset="0"/>
                        </a:rPr>
                        <a:t>é o momento em que o “conflito” é resolvido dentre da narrativa, ou seja, é a “solução do conflito”.</a:t>
                      </a:r>
                    </a:p>
                    <a:p>
                      <a:pPr algn="just"/>
                      <a:r>
                        <a:rPr lang="pt-BR" sz="2300" b="1" dirty="0">
                          <a:solidFill>
                            <a:srgbClr val="FF0000"/>
                          </a:solidFill>
                          <a:latin typeface="Arial Narrow" panose="020B0606020202030204" pitchFamily="34" charset="0"/>
                        </a:rPr>
                        <a:t>Atenção! </a:t>
                      </a:r>
                      <a:r>
                        <a:rPr lang="pt-BR" sz="2300" b="0" dirty="0">
                          <a:solidFill>
                            <a:schemeClr val="tx1"/>
                          </a:solidFill>
                          <a:latin typeface="Arial Narrow" panose="020B0606020202030204" pitchFamily="34" charset="0"/>
                        </a:rPr>
                        <a:t>(O “desfecho” não aparece só na “conclusão do texto”. Ele pode aparecer em qualquer outro lugar do texto. Afinal, o “desfecho” é a conclusão do “conflito”.</a:t>
                      </a:r>
                    </a:p>
                  </a:txBody>
                  <a:tcPr>
                    <a:lnL w="28575" cap="flat" cmpd="sng" algn="ctr">
                      <a:solidFill>
                        <a:schemeClr val="accent6">
                          <a:lumMod val="40000"/>
                          <a:lumOff val="60000"/>
                        </a:schemeClr>
                      </a:solidFill>
                      <a:prstDash val="solid"/>
                      <a:round/>
                      <a:headEnd type="none" w="med" len="med"/>
                      <a:tailEnd type="none" w="med" len="med"/>
                    </a:lnL>
                    <a:lnR w="28575" cap="flat" cmpd="sng" algn="ctr">
                      <a:solidFill>
                        <a:schemeClr val="accent6">
                          <a:lumMod val="40000"/>
                          <a:lumOff val="60000"/>
                        </a:schemeClr>
                      </a:solidFill>
                      <a:prstDash val="solid"/>
                      <a:round/>
                      <a:headEnd type="none" w="med" len="med"/>
                      <a:tailEnd type="none" w="med" len="med"/>
                    </a:lnR>
                    <a:lnT w="28575" cap="flat" cmpd="sng" algn="ctr">
                      <a:solidFill>
                        <a:schemeClr val="accent6">
                          <a:lumMod val="40000"/>
                          <a:lumOff val="60000"/>
                        </a:schemeClr>
                      </a:solidFill>
                      <a:prstDash val="solid"/>
                      <a:round/>
                      <a:headEnd type="none" w="med" len="med"/>
                      <a:tailEnd type="none" w="med" len="med"/>
                    </a:lnT>
                    <a:lnB w="28575" cap="flat" cmpd="sng" algn="ctr">
                      <a:solidFill>
                        <a:schemeClr val="accent6">
                          <a:lumMod val="40000"/>
                          <a:lumOff val="60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36993016"/>
                  </a:ext>
                </a:extLst>
              </a:tr>
            </a:tbl>
          </a:graphicData>
        </a:graphic>
      </p:graphicFrame>
    </p:spTree>
    <p:extLst>
      <p:ext uri="{BB962C8B-B14F-4D97-AF65-F5344CB8AC3E}">
        <p14:creationId xmlns:p14="http://schemas.microsoft.com/office/powerpoint/2010/main" val="37758904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F610592-5054-A779-BCD3-4BBA8A0A25C3}"/>
              </a:ext>
            </a:extLst>
          </p:cNvPr>
          <p:cNvPicPr>
            <a:picLocks noChangeAspect="1"/>
          </p:cNvPicPr>
          <p:nvPr/>
        </p:nvPicPr>
        <p:blipFill>
          <a:blip r:embed="rId2"/>
          <a:stretch>
            <a:fillRect/>
          </a:stretch>
        </p:blipFill>
        <p:spPr>
          <a:xfrm>
            <a:off x="171450" y="706035"/>
            <a:ext cx="2683827" cy="1037446"/>
          </a:xfrm>
          <a:prstGeom prst="rect">
            <a:avLst/>
          </a:prstGeom>
        </p:spPr>
      </p:pic>
      <p:graphicFrame>
        <p:nvGraphicFramePr>
          <p:cNvPr id="4" name="Tabela 3">
            <a:extLst>
              <a:ext uri="{FF2B5EF4-FFF2-40B4-BE49-F238E27FC236}">
                <a16:creationId xmlns:a16="http://schemas.microsoft.com/office/drawing/2014/main" id="{993C8EFC-B0CC-8C12-E286-2F27C2700B7E}"/>
              </a:ext>
            </a:extLst>
          </p:cNvPr>
          <p:cNvGraphicFramePr>
            <a:graphicFrameLocks noGrp="1"/>
          </p:cNvGraphicFramePr>
          <p:nvPr>
            <p:extLst>
              <p:ext uri="{D42A27DB-BD31-4B8C-83A1-F6EECF244321}">
                <p14:modId xmlns:p14="http://schemas.microsoft.com/office/powerpoint/2010/main" val="361682525"/>
              </p:ext>
            </p:extLst>
          </p:nvPr>
        </p:nvGraphicFramePr>
        <p:xfrm>
          <a:off x="171450" y="1743481"/>
          <a:ext cx="11750040" cy="2651760"/>
        </p:xfrm>
        <a:graphic>
          <a:graphicData uri="http://schemas.openxmlformats.org/drawingml/2006/table">
            <a:tbl>
              <a:tblPr firstRow="1" bandRow="1">
                <a:tableStyleId>{5C22544A-7EE6-4342-B048-85BDC9FD1C3A}</a:tableStyleId>
              </a:tblPr>
              <a:tblGrid>
                <a:gridCol w="11750040">
                  <a:extLst>
                    <a:ext uri="{9D8B030D-6E8A-4147-A177-3AD203B41FA5}">
                      <a16:colId xmlns:a16="http://schemas.microsoft.com/office/drawing/2014/main" val="3690478788"/>
                    </a:ext>
                  </a:extLst>
                </a:gridCol>
              </a:tblGrid>
              <a:tr h="370840">
                <a:tc>
                  <a:txBody>
                    <a:bodyPr/>
                    <a:lstStyle/>
                    <a:p>
                      <a:pPr algn="ctr"/>
                      <a:r>
                        <a:rPr lang="pt-BR" sz="2400" b="1" dirty="0">
                          <a:solidFill>
                            <a:schemeClr val="tx1"/>
                          </a:solidFill>
                          <a:latin typeface="Arial Narrow" panose="020B0606020202030204" pitchFamily="34" charset="0"/>
                        </a:rPr>
                        <a:t>Texto Literário e Texto não literário</a:t>
                      </a:r>
                    </a:p>
                    <a:p>
                      <a:pPr algn="just"/>
                      <a:r>
                        <a:rPr lang="pt-BR" sz="2400" b="0" dirty="0">
                          <a:solidFill>
                            <a:schemeClr val="tx1"/>
                          </a:solidFill>
                          <a:latin typeface="Arial Narrow" panose="020B0606020202030204" pitchFamily="34" charset="0"/>
                        </a:rPr>
                        <a:t>O “</a:t>
                      </a:r>
                      <a:r>
                        <a:rPr lang="pt-BR" sz="2400" b="1" dirty="0">
                          <a:solidFill>
                            <a:schemeClr val="tx1"/>
                          </a:solidFill>
                          <a:latin typeface="Arial Narrow" panose="020B0606020202030204" pitchFamily="34" charset="0"/>
                        </a:rPr>
                        <a:t>texto literário</a:t>
                      </a:r>
                      <a:r>
                        <a:rPr lang="pt-BR" sz="2400" b="0" dirty="0">
                          <a:solidFill>
                            <a:schemeClr val="tx1"/>
                          </a:solidFill>
                          <a:latin typeface="Arial Narrow" panose="020B0606020202030204" pitchFamily="34" charset="0"/>
                        </a:rPr>
                        <a:t>” é um texto que apresenta uma linguagem criativa, com palavras que podem ter vários significados, com ideias que aceitam muitas interpretações (plurissignificativa). Nesse tipo de texto, predomina a conotação, isto é, o sentido figurado das palavras.</a:t>
                      </a:r>
                    </a:p>
                    <a:p>
                      <a:pPr algn="just"/>
                      <a:r>
                        <a:rPr lang="pt-BR" sz="2400" b="0" dirty="0">
                          <a:solidFill>
                            <a:schemeClr val="tx1"/>
                          </a:solidFill>
                          <a:latin typeface="Arial Narrow" panose="020B0606020202030204" pitchFamily="34" charset="0"/>
                        </a:rPr>
                        <a:t>O “</a:t>
                      </a:r>
                      <a:r>
                        <a:rPr lang="pt-BR" sz="2400" b="1" dirty="0">
                          <a:solidFill>
                            <a:schemeClr val="tx1"/>
                          </a:solidFill>
                          <a:latin typeface="Arial Narrow" panose="020B0606020202030204" pitchFamily="34" charset="0"/>
                        </a:rPr>
                        <a:t>texto não literário</a:t>
                      </a:r>
                      <a:r>
                        <a:rPr lang="pt-BR" sz="2400" b="0" dirty="0">
                          <a:solidFill>
                            <a:schemeClr val="tx1"/>
                          </a:solidFill>
                          <a:latin typeface="Arial Narrow" panose="020B0606020202030204" pitchFamily="34" charset="0"/>
                        </a:rPr>
                        <a:t>” é um texto no qual a linguagem, as palavras, as ideias aceitam apenas uma interpretação. Nesse tipo de texto, predomina a denotação, isto é, o sentido real, verdadeiro real das palavras. </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708621735"/>
                  </a:ext>
                </a:extLst>
              </a:tr>
            </a:tbl>
          </a:graphicData>
        </a:graphic>
      </p:graphicFrame>
    </p:spTree>
    <p:extLst>
      <p:ext uri="{BB962C8B-B14F-4D97-AF65-F5344CB8AC3E}">
        <p14:creationId xmlns:p14="http://schemas.microsoft.com/office/powerpoint/2010/main" val="58090168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9F75624-81E4-6A53-B713-E8C6B7FBAB73}"/>
              </a:ext>
            </a:extLst>
          </p:cNvPr>
          <p:cNvSpPr txBox="1"/>
          <p:nvPr/>
        </p:nvSpPr>
        <p:spPr>
          <a:xfrm>
            <a:off x="322729" y="2238903"/>
            <a:ext cx="11546542" cy="2923877"/>
          </a:xfrm>
          <a:prstGeom prst="rect">
            <a:avLst/>
          </a:prstGeom>
          <a:solidFill>
            <a:schemeClr val="accent6">
              <a:lumMod val="20000"/>
              <a:lumOff val="80000"/>
            </a:schemeClr>
          </a:solidFill>
        </p:spPr>
        <p:txBody>
          <a:bodyPr wrap="square">
            <a:spAutoFit/>
          </a:bodyPr>
          <a:lstStyle/>
          <a:p>
            <a:pPr algn="just"/>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Estudante, vamos trabalhar agora com o gênero textual Romance Infantojuvenil. O livro narra a história de Isabella, uma garota curiosa e corajosa que vive na ilha de </a:t>
            </a:r>
            <a:r>
              <a:rPr lang="pt-BR" sz="2300" b="1" dirty="0" err="1">
                <a:solidFill>
                  <a:srgbClr val="000000"/>
                </a:solidFill>
                <a:effectLst/>
                <a:latin typeface="Arial Narrow" panose="020B0606020202030204" pitchFamily="34" charset="0"/>
                <a:ea typeface="Aptos" panose="020B0004020202020204" pitchFamily="34" charset="0"/>
                <a:cs typeface="Helvetica" panose="020B0604020202020204" pitchFamily="34" charset="0"/>
              </a:rPr>
              <a:t>Joya</a:t>
            </a:r>
            <a:r>
              <a:rPr lang="pt-BR" sz="2300" b="1" dirty="0">
                <a:solidFill>
                  <a:srgbClr val="000000"/>
                </a:solidFill>
                <a:effectLst/>
                <a:latin typeface="Arial Narrow" panose="020B0606020202030204" pitchFamily="34" charset="0"/>
                <a:ea typeface="Aptos" panose="020B0004020202020204" pitchFamily="34" charset="0"/>
                <a:cs typeface="Helvetica" panose="020B0604020202020204" pitchFamily="34" charset="0"/>
              </a:rPr>
              <a:t> ao lado de seu pai e de seu gato Pep. Em meio a histórias antigas, lendas e criaturas misteriosas, Isabella descobre segredos sobre sua terra e sobre si mesma. Na obra, a personagem principal enfrenta desafios, medos e escolhas importantes, enquanto aprende sobre coragem, amizade, sacrifício e pertencimento. A narrativa mistura fantasia e aventura... Vamos ler a sinopse desse romance e um fragmento (parte) do romance “A garota que lia as estrelas”!!! Será possível ler as estrelas? Vamos descobrir?!</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08827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F54A812-C557-DD39-2EFC-01678A9FEF2B}"/>
              </a:ext>
            </a:extLst>
          </p:cNvPr>
          <p:cNvGraphicFramePr>
            <a:graphicFrameLocks noGrp="1"/>
          </p:cNvGraphicFramePr>
          <p:nvPr>
            <p:extLst>
              <p:ext uri="{D42A27DB-BD31-4B8C-83A1-F6EECF244321}">
                <p14:modId xmlns:p14="http://schemas.microsoft.com/office/powerpoint/2010/main" val="3147827083"/>
              </p:ext>
            </p:extLst>
          </p:nvPr>
        </p:nvGraphicFramePr>
        <p:xfrm>
          <a:off x="114300" y="719666"/>
          <a:ext cx="11715750" cy="5212080"/>
        </p:xfrm>
        <a:graphic>
          <a:graphicData uri="http://schemas.openxmlformats.org/drawingml/2006/table">
            <a:tbl>
              <a:tblPr firstRow="1" bandRow="1">
                <a:tableStyleId>{5C22544A-7EE6-4342-B048-85BDC9FD1C3A}</a:tableStyleId>
              </a:tblPr>
              <a:tblGrid>
                <a:gridCol w="11715750">
                  <a:extLst>
                    <a:ext uri="{9D8B030D-6E8A-4147-A177-3AD203B41FA5}">
                      <a16:colId xmlns:a16="http://schemas.microsoft.com/office/drawing/2014/main" val="3156626259"/>
                    </a:ext>
                  </a:extLst>
                </a:gridCol>
              </a:tblGrid>
              <a:tr h="370840">
                <a:tc>
                  <a:txBody>
                    <a:bodyPr/>
                    <a:lstStyle/>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pPr algn="r"/>
                      <a:r>
                        <a:rPr lang="pt-BR" sz="1300" b="0" dirty="0">
                          <a:solidFill>
                            <a:schemeClr val="tx1"/>
                          </a:solidFill>
                          <a:latin typeface="Arial Narrow" panose="020B0606020202030204" pitchFamily="34" charset="0"/>
                        </a:rPr>
                        <a:t>Disponível em: https://www.maisquelivros.com/2019/06/resenha-garota-que-lia-as-estrelas.html. Acesso em: 14 maio 2026.</a:t>
                      </a:r>
                    </a:p>
                    <a:p>
                      <a:pPr algn="just"/>
                      <a:endParaRPr lang="pt-BR" sz="2300" b="0" dirty="0">
                        <a:solidFill>
                          <a:schemeClr val="tx1"/>
                        </a:solidFill>
                        <a:latin typeface="Arial Narrow" panose="020B0606020202030204" pitchFamily="34" charset="0"/>
                      </a:endParaRPr>
                    </a:p>
                    <a:p>
                      <a:pPr algn="just"/>
                      <a:r>
                        <a:rPr lang="pt-BR" sz="2300" b="1" dirty="0">
                          <a:solidFill>
                            <a:schemeClr val="tx1"/>
                          </a:solidFill>
                          <a:latin typeface="Arial Narrow" panose="020B0606020202030204" pitchFamily="34" charset="0"/>
                        </a:rPr>
                        <a:t>Resenha:  </a:t>
                      </a:r>
                      <a:r>
                        <a:rPr lang="pt-BR" sz="2300" b="0" dirty="0">
                          <a:solidFill>
                            <a:schemeClr val="tx1"/>
                          </a:solidFill>
                          <a:latin typeface="Arial Narrow" panose="020B0606020202030204" pitchFamily="34" charset="0"/>
                        </a:rPr>
                        <a:t>Narrada em primeira pessoa, o cenário que compõe a história é a ilha de </a:t>
                      </a:r>
                      <a:r>
                        <a:rPr lang="pt-BR" sz="2300" b="0" dirty="0" err="1">
                          <a:solidFill>
                            <a:schemeClr val="tx1"/>
                          </a:solidFill>
                          <a:latin typeface="Arial Narrow" panose="020B0606020202030204" pitchFamily="34" charset="0"/>
                        </a:rPr>
                        <a:t>Joya</a:t>
                      </a:r>
                      <a:r>
                        <a:rPr lang="pt-BR" sz="2300" b="0" dirty="0">
                          <a:solidFill>
                            <a:schemeClr val="tx1"/>
                          </a:solidFill>
                          <a:latin typeface="Arial Narrow" panose="020B0606020202030204" pitchFamily="34" charset="0"/>
                        </a:rPr>
                        <a:t>, protagonizada pela esperta Isabella, uma garota de 13 anos, que mora em </a:t>
                      </a:r>
                      <a:r>
                        <a:rPr lang="pt-BR" sz="2300" b="0" dirty="0" err="1">
                          <a:solidFill>
                            <a:schemeClr val="tx1"/>
                          </a:solidFill>
                          <a:latin typeface="Arial Narrow" panose="020B0606020202030204" pitchFamily="34" charset="0"/>
                        </a:rPr>
                        <a:t>Gromera</a:t>
                      </a:r>
                      <a:r>
                        <a:rPr lang="pt-BR" sz="2300" b="0" dirty="0">
                          <a:solidFill>
                            <a:schemeClr val="tx1"/>
                          </a:solidFill>
                          <a:latin typeface="Arial Narrow" panose="020B0606020202030204" pitchFamily="34" charset="0"/>
                        </a:rPr>
                        <a:t>, uma aldeia que foi cortada do restante da ilha pelo rude e mesquinho Governador </a:t>
                      </a:r>
                      <a:r>
                        <a:rPr lang="pt-BR" sz="2300" b="0" dirty="0" err="1">
                          <a:solidFill>
                            <a:schemeClr val="tx1"/>
                          </a:solidFill>
                          <a:latin typeface="Arial Narrow" panose="020B0606020202030204" pitchFamily="34" charset="0"/>
                        </a:rPr>
                        <a:t>Andori</a:t>
                      </a:r>
                      <a:r>
                        <a:rPr lang="pt-BR" sz="2300" b="0" dirty="0">
                          <a:solidFill>
                            <a:schemeClr val="tx1"/>
                          </a:solidFill>
                          <a:latin typeface="Arial Narrow" panose="020B0606020202030204" pitchFamily="34" charset="0"/>
                        </a:rPr>
                        <a:t>. Isabella vive com o pai, que é cartógrafo, daí onde surgiu sua paixão por mapas e aventuras, uma garota sonhadora que anseia por conhecer os lugares mapeados por seu pai. Porém, com o fechamento do porto e o isolamento de </a:t>
                      </a:r>
                      <a:r>
                        <a:rPr lang="pt-BR" sz="2300" b="0" dirty="0" err="1">
                          <a:solidFill>
                            <a:schemeClr val="tx1"/>
                          </a:solidFill>
                          <a:latin typeface="Arial Narrow" panose="020B0606020202030204" pitchFamily="34" charset="0"/>
                        </a:rPr>
                        <a:t>Gromera</a:t>
                      </a:r>
                      <a:r>
                        <a:rPr lang="pt-BR" sz="2300" b="0" dirty="0">
                          <a:solidFill>
                            <a:schemeClr val="tx1"/>
                          </a:solidFill>
                          <a:latin typeface="Arial Narrow" panose="020B0606020202030204" pitchFamily="34" charset="0"/>
                        </a:rPr>
                        <a:t> do restante da ilha, muitos lugares não puderam ser explorados para que fossem mapeados.</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160845016"/>
                  </a:ext>
                </a:extLst>
              </a:tr>
            </a:tbl>
          </a:graphicData>
        </a:graphic>
      </p:graphicFrame>
      <p:pic>
        <p:nvPicPr>
          <p:cNvPr id="4" name="Imagem 3">
            <a:extLst>
              <a:ext uri="{FF2B5EF4-FFF2-40B4-BE49-F238E27FC236}">
                <a16:creationId xmlns:a16="http://schemas.microsoft.com/office/drawing/2014/main" id="{9A7A226F-ED94-3B46-0D6C-671CB414089B}"/>
              </a:ext>
            </a:extLst>
          </p:cNvPr>
          <p:cNvPicPr>
            <a:picLocks noChangeAspect="1"/>
          </p:cNvPicPr>
          <p:nvPr/>
        </p:nvPicPr>
        <p:blipFill>
          <a:blip r:embed="rId2"/>
          <a:stretch>
            <a:fillRect/>
          </a:stretch>
        </p:blipFill>
        <p:spPr>
          <a:xfrm>
            <a:off x="9944100" y="775535"/>
            <a:ext cx="1737360" cy="2492212"/>
          </a:xfrm>
          <a:prstGeom prst="rect">
            <a:avLst/>
          </a:prstGeom>
        </p:spPr>
      </p:pic>
      <p:sp>
        <p:nvSpPr>
          <p:cNvPr id="5" name="CaixaDeTexto 4">
            <a:extLst>
              <a:ext uri="{FF2B5EF4-FFF2-40B4-BE49-F238E27FC236}">
                <a16:creationId xmlns:a16="http://schemas.microsoft.com/office/drawing/2014/main" id="{FD66F69E-BB34-8493-C703-FB3537FA3F8F}"/>
              </a:ext>
            </a:extLst>
          </p:cNvPr>
          <p:cNvSpPr txBox="1"/>
          <p:nvPr/>
        </p:nvSpPr>
        <p:spPr>
          <a:xfrm>
            <a:off x="114300" y="719666"/>
            <a:ext cx="9540200" cy="2569934"/>
          </a:xfrm>
          <a:prstGeom prst="rect">
            <a:avLst/>
          </a:prstGeom>
          <a:noFill/>
        </p:spPr>
        <p:txBody>
          <a:bodyPr wrap="square" rtlCol="0">
            <a:spAutoFit/>
          </a:bodyPr>
          <a:lstStyle/>
          <a:p>
            <a:pPr algn="ctr"/>
            <a:r>
              <a:rPr lang="pt-BR" sz="2300" b="1" dirty="0">
                <a:latin typeface="Arial Narrow" panose="020B0606020202030204" pitchFamily="34" charset="0"/>
              </a:rPr>
              <a:t>A Garota Que Lia As Estrelas – Kiran M. </a:t>
            </a:r>
            <a:r>
              <a:rPr lang="pt-BR" sz="2300" b="1" dirty="0" err="1">
                <a:latin typeface="Arial Narrow" panose="020B0606020202030204" pitchFamily="34" charset="0"/>
              </a:rPr>
              <a:t>Hargrave</a:t>
            </a:r>
            <a:endParaRPr lang="pt-BR" sz="2300" b="1" dirty="0">
              <a:latin typeface="Arial Narrow" panose="020B0606020202030204" pitchFamily="34" charset="0"/>
            </a:endParaRPr>
          </a:p>
          <a:p>
            <a:pPr algn="just"/>
            <a:r>
              <a:rPr lang="pt-BR" sz="2300" b="1" dirty="0">
                <a:latin typeface="Arial Narrow" panose="020B0606020202030204" pitchFamily="34" charset="0"/>
              </a:rPr>
              <a:t>Sinopse: </a:t>
            </a:r>
            <a:r>
              <a:rPr lang="pt-BR" sz="2300" dirty="0">
                <a:latin typeface="Arial Narrow" panose="020B0606020202030204" pitchFamily="34" charset="0"/>
              </a:rPr>
              <a:t>Isabella mora numa ilha cercada de lendas e sonha em visitar as terras distantes que seu pai, um cartógrafo, um dia mapeou. Quando sua melhor amiga desaparece, ela decide fazer parte da equipe de busca e, guiada por mapas antigos e o conhecimento que tem das estrelas, viaja pelos Territórios Esquecidos da ilha, repletos de perigos e criaturas horríveis. Mas sob os rios secos e florestas mortas, uma lenda feroz está despertando de seu sono.... </a:t>
            </a:r>
          </a:p>
        </p:txBody>
      </p:sp>
    </p:spTree>
    <p:extLst>
      <p:ext uri="{BB962C8B-B14F-4D97-AF65-F5344CB8AC3E}">
        <p14:creationId xmlns:p14="http://schemas.microsoft.com/office/powerpoint/2010/main" val="33211304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5774F081-BB48-0E71-02BD-FB9A9B3ED53A}"/>
              </a:ext>
            </a:extLst>
          </p:cNvPr>
          <p:cNvGraphicFramePr>
            <a:graphicFrameLocks noGrp="1"/>
          </p:cNvGraphicFramePr>
          <p:nvPr>
            <p:extLst>
              <p:ext uri="{D42A27DB-BD31-4B8C-83A1-F6EECF244321}">
                <p14:modId xmlns:p14="http://schemas.microsoft.com/office/powerpoint/2010/main" val="1586792731"/>
              </p:ext>
            </p:extLst>
          </p:nvPr>
        </p:nvGraphicFramePr>
        <p:xfrm>
          <a:off x="240030" y="719666"/>
          <a:ext cx="11715750" cy="5897880"/>
        </p:xfrm>
        <a:graphic>
          <a:graphicData uri="http://schemas.openxmlformats.org/drawingml/2006/table">
            <a:tbl>
              <a:tblPr firstRow="1" bandRow="1">
                <a:tableStyleId>{5C22544A-7EE6-4342-B048-85BDC9FD1C3A}</a:tableStyleId>
              </a:tblPr>
              <a:tblGrid>
                <a:gridCol w="11715750">
                  <a:extLst>
                    <a:ext uri="{9D8B030D-6E8A-4147-A177-3AD203B41FA5}">
                      <a16:colId xmlns:a16="http://schemas.microsoft.com/office/drawing/2014/main" val="2985414455"/>
                    </a:ext>
                  </a:extLst>
                </a:gridCol>
              </a:tblGrid>
              <a:tr h="370840">
                <a:tc>
                  <a:txBody>
                    <a:bodyPr/>
                    <a:lstStyle/>
                    <a:p>
                      <a:pPr algn="just"/>
                      <a:r>
                        <a:rPr lang="pt-BR" sz="2300" b="0" dirty="0">
                          <a:solidFill>
                            <a:schemeClr val="tx1"/>
                          </a:solidFill>
                          <a:latin typeface="Arial Narrow" panose="020B0606020202030204" pitchFamily="34" charset="0"/>
                        </a:rPr>
                        <a:t>A melhor amiga de Isabella, é a filha do governador, </a:t>
                      </a:r>
                      <a:r>
                        <a:rPr lang="pt-BR" sz="2300" b="0" dirty="0" err="1">
                          <a:solidFill>
                            <a:schemeClr val="tx1"/>
                          </a:solidFill>
                          <a:latin typeface="Arial Narrow" panose="020B0606020202030204" pitchFamily="34" charset="0"/>
                        </a:rPr>
                        <a:t>Lupe</a:t>
                      </a:r>
                      <a:r>
                        <a:rPr lang="pt-BR" sz="2300" b="0" dirty="0">
                          <a:solidFill>
                            <a:schemeClr val="tx1"/>
                          </a:solidFill>
                          <a:latin typeface="Arial Narrow" panose="020B0606020202030204" pitchFamily="34" charset="0"/>
                        </a:rPr>
                        <a:t>, uma garota antipatizada pelas pessoas, por causa de seu pai, mas amada por Isabella, com quem irá dividir grandes aventuras nesta empolgante história. As duas vivem uma amizade no estilo adolescente, movida por briguinhas e companheirismo, que tem seus laços fortalecidos no curso da trama.</a:t>
                      </a:r>
                    </a:p>
                    <a:p>
                      <a:pPr algn="just"/>
                      <a:r>
                        <a:rPr lang="pt-BR" sz="2300" b="0" dirty="0">
                          <a:solidFill>
                            <a:schemeClr val="tx1"/>
                          </a:solidFill>
                          <a:latin typeface="Arial Narrow" panose="020B0606020202030204" pitchFamily="34" charset="0"/>
                        </a:rPr>
                        <a:t>Após uma catástrofe, seguida de desentendimentos, tem-se início a viagem de Isabella, explorando mapas para destrinchar os sinistros Territórios Esquecidos e tendo as estrelas como guia, ela embarca na mais perigosa jornada de sua vida. Em meio a culpa e arrependimento, a busca pelo elo de amor perdido irá desencadear muita ação que nos absorve na leitura, na ânsia de desvendar os segredos das lendas tão arraigadas na ilha.</a:t>
                      </a:r>
                    </a:p>
                    <a:p>
                      <a:pPr algn="just"/>
                      <a:r>
                        <a:rPr lang="pt-BR" sz="2300" b="0" dirty="0">
                          <a:solidFill>
                            <a:schemeClr val="tx1"/>
                          </a:solidFill>
                          <a:latin typeface="Arial Narrow" panose="020B0606020202030204" pitchFamily="34" charset="0"/>
                        </a:rPr>
                        <a:t>A garota que lia as estrelas é pura fantasia, com suas florestas sombrias e monstros misteriosos, podendo assustar um pouco o leitor infantil muito pequeno, mas para os maiores, provavelmente vão ficar absorvidos na leitura, que é fluída e rápida. O cenário da história foi muito bem detalhado, a imaginação da criançada irá alçar voos. A escrita de Kiran </a:t>
                      </a:r>
                      <a:r>
                        <a:rPr lang="pt-BR" sz="2300" b="0" dirty="0" err="1">
                          <a:solidFill>
                            <a:schemeClr val="tx1"/>
                          </a:solidFill>
                          <a:latin typeface="Arial Narrow" panose="020B0606020202030204" pitchFamily="34" charset="0"/>
                        </a:rPr>
                        <a:t>Millwood</a:t>
                      </a:r>
                      <a:r>
                        <a:rPr lang="pt-BR" sz="2300" b="0" dirty="0">
                          <a:solidFill>
                            <a:schemeClr val="tx1"/>
                          </a:solidFill>
                          <a:latin typeface="Arial Narrow" panose="020B0606020202030204" pitchFamily="34" charset="0"/>
                        </a:rPr>
                        <a:t> </a:t>
                      </a:r>
                      <a:r>
                        <a:rPr lang="pt-BR" sz="2300" b="0" dirty="0" err="1">
                          <a:solidFill>
                            <a:schemeClr val="tx1"/>
                          </a:solidFill>
                          <a:latin typeface="Arial Narrow" panose="020B0606020202030204" pitchFamily="34" charset="0"/>
                        </a:rPr>
                        <a:t>Hargrave</a:t>
                      </a:r>
                      <a:r>
                        <a:rPr lang="pt-BR" sz="2300" b="0" dirty="0">
                          <a:solidFill>
                            <a:schemeClr val="tx1"/>
                          </a:solidFill>
                          <a:latin typeface="Arial Narrow" panose="020B0606020202030204" pitchFamily="34" charset="0"/>
                        </a:rPr>
                        <a:t> é simples, outro motivo pelo qual a leitura avançada desapercebidamente, a história não têm muitas reviravoltas ou </a:t>
                      </a:r>
                      <a:r>
                        <a:rPr lang="pt-BR" sz="2300" b="0" dirty="0" err="1">
                          <a:solidFill>
                            <a:schemeClr val="tx1"/>
                          </a:solidFill>
                          <a:latin typeface="Arial Narrow" panose="020B0606020202030204" pitchFamily="34" charset="0"/>
                        </a:rPr>
                        <a:t>plots</a:t>
                      </a:r>
                      <a:r>
                        <a:rPr lang="pt-BR" sz="2300" b="0" dirty="0">
                          <a:solidFill>
                            <a:schemeClr val="tx1"/>
                          </a:solidFill>
                          <a:latin typeface="Arial Narrow" panose="020B0606020202030204" pitchFamily="34" charset="0"/>
                        </a:rPr>
                        <a:t> impactantes, mas as aventuras vividas pelos personagens,  que foram bem desenvolvidos, traga completamente o leitor para dentro da ilha de </a:t>
                      </a:r>
                      <a:r>
                        <a:rPr lang="pt-BR" sz="2300" b="0" dirty="0" err="1">
                          <a:solidFill>
                            <a:schemeClr val="tx1"/>
                          </a:solidFill>
                          <a:latin typeface="Arial Narrow" panose="020B0606020202030204" pitchFamily="34" charset="0"/>
                        </a:rPr>
                        <a:t>Joya</a:t>
                      </a:r>
                      <a:r>
                        <a:rPr lang="pt-BR" sz="2300" b="0" dirty="0">
                          <a:solidFill>
                            <a:schemeClr val="tx1"/>
                          </a:solidFill>
                          <a:latin typeface="Arial Narrow" panose="020B0606020202030204" pitchFamily="34" charset="0"/>
                        </a:rPr>
                        <a:t>.</a:t>
                      </a:r>
                    </a:p>
                    <a:p>
                      <a:pPr algn="r"/>
                      <a:r>
                        <a:rPr lang="pt-BR" sz="1300" b="0" dirty="0">
                          <a:solidFill>
                            <a:schemeClr val="tx1"/>
                          </a:solidFill>
                          <a:latin typeface="Arial Narrow" panose="020B0606020202030204" pitchFamily="34" charset="0"/>
                        </a:rPr>
                        <a:t>Disponível em: https://www.articulandoideias.com.br/2021/09/resenha-garota-que-lia-as-estrelas-Kiran-Millwood-Hargrave.html. Acesso em: 14 maio 2026. Adaptado.</a:t>
                      </a:r>
                    </a:p>
                  </a:txBody>
                  <a:tcPr>
                    <a:lnL w="28575" cap="flat" cmpd="sng" algn="ctr">
                      <a:solidFill>
                        <a:schemeClr val="accent1">
                          <a:lumMod val="60000"/>
                          <a:lumOff val="40000"/>
                        </a:schemeClr>
                      </a:solidFill>
                      <a:prstDash val="solid"/>
                      <a:round/>
                      <a:headEnd type="none" w="med" len="med"/>
                      <a:tailEnd type="none" w="med" len="med"/>
                    </a:lnL>
                    <a:lnR w="28575"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600136602"/>
                  </a:ext>
                </a:extLst>
              </a:tr>
            </a:tbl>
          </a:graphicData>
        </a:graphic>
      </p:graphicFrame>
    </p:spTree>
    <p:extLst>
      <p:ext uri="{BB962C8B-B14F-4D97-AF65-F5344CB8AC3E}">
        <p14:creationId xmlns:p14="http://schemas.microsoft.com/office/powerpoint/2010/main" val="10241759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826848D-C7EB-2CCF-2069-85B72C03956C}"/>
              </a:ext>
            </a:extLst>
          </p:cNvPr>
          <p:cNvSpPr txBox="1"/>
          <p:nvPr/>
        </p:nvSpPr>
        <p:spPr>
          <a:xfrm>
            <a:off x="331694" y="900839"/>
            <a:ext cx="11483788" cy="5262979"/>
          </a:xfrm>
          <a:prstGeom prst="rect">
            <a:avLst/>
          </a:prstGeom>
          <a:noFill/>
        </p:spPr>
        <p:txBody>
          <a:bodyPr wrap="square">
            <a:spAutoFit/>
          </a:bodyPr>
          <a:lstStyle/>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fragmento do primeiro capítulo do livro “A garota que lia as estrelas”, de Kiran </a:t>
            </a:r>
            <a:r>
              <a:rPr lang="pt-BR" sz="24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Millwood</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Hargrave</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p>
          <a:p>
            <a:pPr algn="just"/>
            <a:endPar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garota que lia as estrelas</a:t>
            </a:r>
          </a:p>
          <a:p>
            <a:pPr algn="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Kiran </a:t>
            </a:r>
            <a:r>
              <a:rPr lang="pt-BR" sz="24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Millwood</a:t>
            </a:r>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4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Hargrave</a:t>
            </a:r>
            <a:endPar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indent="354013"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p>
          <a:p>
            <a:pPr indent="354013"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manhã despontou como qualquer outra.</a:t>
            </a:r>
          </a:p>
          <a:p>
            <a:pPr indent="354013"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Despertei na minha cama estreita, o nascer do sol apenas começando a iluminar as paredes de barro do meu quarto. O cheiro de mingau queimado pairava no ar. Papai devia estar acordado há horas, já que levava muito tempo para o fogo aquecer a pesada panela de barro. Eu podia ouvir a Senhorita La, nossa galinha, arranhando do lado de fora do meu quarto, ciscando migalhas. Ela tinha treze anos, assim como eu, mas embora fosse pouca idade para uma pessoa, uma galinha com igual número de anos era muito, muito velha. Suas penas eram cinzentas, seu humor era negro e até mesmo o nosso gato Pep tinha medo dela.</a:t>
            </a:r>
          </a:p>
        </p:txBody>
      </p:sp>
    </p:spTree>
    <p:extLst>
      <p:ext uri="{BB962C8B-B14F-4D97-AF65-F5344CB8AC3E}">
        <p14:creationId xmlns:p14="http://schemas.microsoft.com/office/powerpoint/2010/main" val="166424684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FBC959C-1B2B-4E44-42E1-C071ABFAD10D}"/>
              </a:ext>
            </a:extLst>
          </p:cNvPr>
          <p:cNvSpPr txBox="1"/>
          <p:nvPr/>
        </p:nvSpPr>
        <p:spPr>
          <a:xfrm>
            <a:off x="294322" y="649814"/>
            <a:ext cx="11684317" cy="6109365"/>
          </a:xfrm>
          <a:prstGeom prst="rect">
            <a:avLst/>
          </a:prstGeom>
          <a:noFill/>
        </p:spPr>
        <p:txBody>
          <a:bodyPr wrap="square">
            <a:spAutoFit/>
          </a:bodyPr>
          <a:lstStyle/>
          <a:p>
            <a:pPr indent="354013"/>
            <a:r>
              <a:rPr lang="pt-BR" sz="2300" dirty="0">
                <a:latin typeface="Arial Narrow" panose="020B0606020202030204" pitchFamily="34" charset="0"/>
              </a:rPr>
              <a:t>Minha barriga roncou enquanto eu alongava meus braços, espreguiçando. Pep estava esparramado sobre as minhas pernas e miou alto quando me sentei.</a:t>
            </a:r>
          </a:p>
          <a:p>
            <a:pPr indent="354013"/>
            <a:r>
              <a:rPr lang="pt-BR" sz="2300" dirty="0">
                <a:latin typeface="Arial Narrow" panose="020B0606020202030204" pitchFamily="34" charset="0"/>
              </a:rPr>
              <a:t>— Está acordada, Isabella? — papai gritou da cozinha.</a:t>
            </a:r>
          </a:p>
          <a:p>
            <a:pPr indent="354013"/>
            <a:r>
              <a:rPr lang="pt-BR" sz="2300" dirty="0">
                <a:latin typeface="Arial Narrow" panose="020B0606020202030204" pitchFamily="34" charset="0"/>
              </a:rPr>
              <a:t>— Bom dia, papai.</a:t>
            </a:r>
          </a:p>
          <a:p>
            <a:pPr indent="354013"/>
            <a:r>
              <a:rPr lang="pt-BR" sz="2300" dirty="0">
                <a:latin typeface="Arial Narrow" panose="020B0606020202030204" pitchFamily="34" charset="0"/>
              </a:rPr>
              <a:t>— O mingau está pronto. Um pouco mais do que pronto, na verdade...</a:t>
            </a:r>
          </a:p>
          <a:p>
            <a:pPr indent="354013"/>
            <a:r>
              <a:rPr lang="pt-BR" sz="2300" dirty="0">
                <a:latin typeface="Arial Narrow" panose="020B0606020202030204" pitchFamily="34" charset="0"/>
              </a:rPr>
              <a:t>— Estou indo! — Puxei com cuidado minhas pernas e alisei o pelo áspero do gato que havia ficado arrepiado durante a noite. — Desculpe, Pep.</a:t>
            </a:r>
          </a:p>
          <a:p>
            <a:pPr indent="354013"/>
            <a:r>
              <a:rPr lang="pt-BR" sz="2300" dirty="0">
                <a:latin typeface="Arial Narrow" panose="020B0606020202030204" pitchFamily="34" charset="0"/>
              </a:rPr>
              <a:t>Ele ronronou e fechou seus olhos verdes.</a:t>
            </a:r>
          </a:p>
          <a:p>
            <a:pPr indent="354013"/>
            <a:r>
              <a:rPr lang="pt-BR" sz="2300" dirty="0">
                <a:latin typeface="Arial Narrow" panose="020B0606020202030204" pitchFamily="34" charset="0"/>
              </a:rPr>
              <a:t>[...]</a:t>
            </a:r>
          </a:p>
          <a:p>
            <a:pPr indent="354013" algn="ctr"/>
            <a:r>
              <a:rPr lang="pt-BR" sz="2300" dirty="0">
                <a:latin typeface="Arial Narrow" panose="020B0606020202030204" pitchFamily="34" charset="0"/>
              </a:rPr>
              <a:t>* * *</a:t>
            </a:r>
          </a:p>
          <a:p>
            <a:pPr indent="354013"/>
            <a:r>
              <a:rPr lang="pt-BR" sz="2300" dirty="0">
                <a:latin typeface="Arial Narrow" panose="020B0606020202030204" pitchFamily="34" charset="0"/>
              </a:rPr>
              <a:t>— Pensei... Posso talvez me desculpar com uma história? — ele sugeriu.</a:t>
            </a:r>
          </a:p>
          <a:p>
            <a:pPr indent="354013"/>
            <a:r>
              <a:rPr lang="pt-BR" sz="2300" dirty="0">
                <a:latin typeface="Arial Narrow" panose="020B0606020202030204" pitchFamily="34" charset="0"/>
              </a:rPr>
              <a:t>Pep deu um miado rabugento quando rolei para encarar papai.</a:t>
            </a:r>
          </a:p>
          <a:p>
            <a:pPr indent="354013"/>
            <a:r>
              <a:rPr lang="pt-BR" sz="2300" dirty="0">
                <a:latin typeface="Arial Narrow" panose="020B0606020202030204" pitchFamily="34" charset="0"/>
              </a:rPr>
              <a:t>— Por que você não me conta o que aconteceu?</a:t>
            </a:r>
          </a:p>
          <a:p>
            <a:pPr indent="354013"/>
            <a:r>
              <a:rPr lang="pt-BR" sz="2300" dirty="0">
                <a:latin typeface="Arial Narrow" panose="020B0606020202030204" pitchFamily="34" charset="0"/>
              </a:rPr>
              <a:t>— Que tal </a:t>
            </a:r>
            <a:r>
              <a:rPr lang="pt-BR" sz="2300" dirty="0" err="1">
                <a:latin typeface="Arial Narrow" panose="020B0606020202030204" pitchFamily="34" charset="0"/>
              </a:rPr>
              <a:t>Arinta</a:t>
            </a:r>
            <a:r>
              <a:rPr lang="pt-BR" sz="2300" dirty="0">
                <a:latin typeface="Arial Narrow" panose="020B0606020202030204" pitchFamily="34" charset="0"/>
              </a:rPr>
              <a:t>?</a:t>
            </a:r>
          </a:p>
          <a:p>
            <a:pPr indent="354013"/>
            <a:r>
              <a:rPr lang="pt-BR" sz="2300" dirty="0">
                <a:latin typeface="Arial Narrow" panose="020B0606020202030204" pitchFamily="34" charset="0"/>
              </a:rPr>
              <a:t>Era a minha história preferida — o mito da salvadora de </a:t>
            </a:r>
            <a:r>
              <a:rPr lang="pt-BR" sz="2300" dirty="0" err="1">
                <a:latin typeface="Arial Narrow" panose="020B0606020202030204" pitchFamily="34" charset="0"/>
              </a:rPr>
              <a:t>Joya</a:t>
            </a:r>
            <a:r>
              <a:rPr lang="pt-BR" sz="2300" dirty="0">
                <a:latin typeface="Arial Narrow" panose="020B0606020202030204" pitchFamily="34" charset="0"/>
              </a:rPr>
              <a:t> — e, embora </a:t>
            </a:r>
            <a:r>
              <a:rPr lang="pt-BR" sz="2300" dirty="0" err="1">
                <a:latin typeface="Arial Narrow" panose="020B0606020202030204" pitchFamily="34" charset="0"/>
              </a:rPr>
              <a:t>Lupe</a:t>
            </a:r>
            <a:r>
              <a:rPr lang="pt-BR" sz="2300" dirty="0">
                <a:latin typeface="Arial Narrow" panose="020B0606020202030204" pitchFamily="34" charset="0"/>
              </a:rPr>
              <a:t> tirasse sarro de mim por eu ser muito crescida para contos de ninar, eu adorava ouvi-la. Mas eu ainda estava irritada. Rolei de volta e Pep rosnou.</a:t>
            </a:r>
          </a:p>
        </p:txBody>
      </p:sp>
    </p:spTree>
    <p:extLst>
      <p:ext uri="{BB962C8B-B14F-4D97-AF65-F5344CB8AC3E}">
        <p14:creationId xmlns:p14="http://schemas.microsoft.com/office/powerpoint/2010/main" val="12325244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EB7C957-1C58-0F72-CE7B-646C6E1BD755}"/>
              </a:ext>
            </a:extLst>
          </p:cNvPr>
          <p:cNvSpPr txBox="1"/>
          <p:nvPr/>
        </p:nvSpPr>
        <p:spPr>
          <a:xfrm>
            <a:off x="237172" y="718394"/>
            <a:ext cx="11844337" cy="6109365"/>
          </a:xfrm>
          <a:prstGeom prst="rect">
            <a:avLst/>
          </a:prstGeom>
          <a:noFill/>
        </p:spPr>
        <p:txBody>
          <a:bodyPr wrap="square">
            <a:spAutoFit/>
          </a:bodyPr>
          <a:lstStyle/>
          <a:p>
            <a:pPr indent="354013" algn="just"/>
            <a:r>
              <a:rPr lang="pt-BR" sz="2300" dirty="0">
                <a:latin typeface="Arial Narrow" panose="020B0606020202030204" pitchFamily="34" charset="0"/>
              </a:rPr>
              <a:t>— Está bem. — Papai suspirou. — Vou deixar você dormir.</a:t>
            </a:r>
          </a:p>
          <a:p>
            <a:pPr indent="354013" algn="just"/>
            <a:r>
              <a:rPr lang="pt-BR" sz="2300" dirty="0">
                <a:latin typeface="Arial Narrow" panose="020B0606020202030204" pitchFamily="34" charset="0"/>
              </a:rPr>
              <a:t>Antes que ele pudesse se levantar, estiquei a mão atrás de mim.</a:t>
            </a:r>
          </a:p>
          <a:p>
            <a:pPr indent="354013" algn="just"/>
            <a:r>
              <a:rPr lang="pt-BR" sz="2300" dirty="0">
                <a:latin typeface="Arial Narrow" panose="020B0606020202030204" pitchFamily="34" charset="0"/>
              </a:rPr>
              <a:t>— Acho que uma história não faria mal.</a:t>
            </a:r>
          </a:p>
          <a:p>
            <a:pPr indent="354013" algn="just"/>
            <a:r>
              <a:rPr lang="pt-BR" sz="2300" dirty="0">
                <a:latin typeface="Arial Narrow" panose="020B0606020202030204" pitchFamily="34" charset="0"/>
              </a:rPr>
              <a:t>Ele voltou a se sentar e, quando começou a falar, pude sentir o sorriso em sua voz.</a:t>
            </a:r>
          </a:p>
          <a:p>
            <a:pPr indent="354013" algn="just"/>
            <a:r>
              <a:rPr lang="pt-BR" sz="2300" dirty="0">
                <a:latin typeface="Arial Narrow" panose="020B0606020202030204" pitchFamily="34" charset="0"/>
              </a:rPr>
              <a:t>— </a:t>
            </a:r>
            <a:r>
              <a:rPr lang="pt-BR" sz="2300" dirty="0" err="1">
                <a:latin typeface="Arial Narrow" panose="020B0606020202030204" pitchFamily="34" charset="0"/>
              </a:rPr>
              <a:t>Arinta</a:t>
            </a:r>
            <a:r>
              <a:rPr lang="pt-BR" sz="2300" dirty="0">
                <a:latin typeface="Arial Narrow" panose="020B0606020202030204" pitchFamily="34" charset="0"/>
              </a:rPr>
              <a:t> era uma garota muito corajosa. Ela vivia no centro de </a:t>
            </a:r>
            <a:r>
              <a:rPr lang="pt-BR" sz="2300" dirty="0" err="1">
                <a:latin typeface="Arial Narrow" panose="020B0606020202030204" pitchFamily="34" charset="0"/>
              </a:rPr>
              <a:t>Joya</a:t>
            </a:r>
            <a:r>
              <a:rPr lang="pt-BR" sz="2300" dirty="0">
                <a:latin typeface="Arial Narrow" panose="020B0606020202030204" pitchFamily="34" charset="0"/>
              </a:rPr>
              <a:t> mil anos atrás, quando nossa terra era livre, despregada do continente, e navegava pelo oceano como um navio vivo. Não havia fronteiras florestais, nada de Territórios Esquecidos, e os pássaros canoros gorjeavam em cada uma das árvores.</a:t>
            </a:r>
          </a:p>
          <a:p>
            <a:pPr indent="354013" algn="just"/>
            <a:r>
              <a:rPr lang="pt-BR" sz="2300" dirty="0">
                <a:latin typeface="Arial Narrow" panose="020B0606020202030204" pitchFamily="34" charset="0"/>
              </a:rPr>
              <a:t>— Mas, um dia, uma criatura do fogo que borbulhava debaixo do leito do mar notou a bela ilha flutuante e a quis para si. Seu nome era </a:t>
            </a:r>
            <a:r>
              <a:rPr lang="pt-BR" sz="2300" dirty="0" err="1">
                <a:latin typeface="Arial Narrow" panose="020B0606020202030204" pitchFamily="34" charset="0"/>
              </a:rPr>
              <a:t>Yote</a:t>
            </a:r>
            <a:r>
              <a:rPr lang="pt-BR" sz="2300" dirty="0">
                <a:latin typeface="Arial Narrow" panose="020B0606020202030204" pitchFamily="34" charset="0"/>
              </a:rPr>
              <a:t>. Ele era do tamanho de um rio e tão quente quanto o Sol. Ele construiu uma coluna de rocha pela qual escalou e capturou </a:t>
            </a:r>
            <a:r>
              <a:rPr lang="pt-BR" sz="2300" dirty="0" err="1">
                <a:latin typeface="Arial Narrow" panose="020B0606020202030204" pitchFamily="34" charset="0"/>
              </a:rPr>
              <a:t>Joya</a:t>
            </a:r>
            <a:r>
              <a:rPr lang="pt-BR" sz="2300" dirty="0">
                <a:latin typeface="Arial Narrow" panose="020B0606020202030204" pitchFamily="34" charset="0"/>
              </a:rPr>
              <a:t>, fixando-a ao leito do mar. O povo de </a:t>
            </a:r>
            <a:r>
              <a:rPr lang="pt-BR" sz="2300" dirty="0" err="1">
                <a:latin typeface="Arial Narrow" panose="020B0606020202030204" pitchFamily="34" charset="0"/>
              </a:rPr>
              <a:t>Joya</a:t>
            </a:r>
            <a:r>
              <a:rPr lang="pt-BR" sz="2300" dirty="0">
                <a:latin typeface="Arial Narrow" panose="020B0606020202030204" pitchFamily="34" charset="0"/>
              </a:rPr>
              <a:t> ficou amedrontado. Eles sabiam que ele iria reivindicar a ilha para o Reino do Fogo e eles teriam que deixar suas casas.</a:t>
            </a:r>
          </a:p>
          <a:p>
            <a:pPr indent="354013" algn="just"/>
            <a:r>
              <a:rPr lang="pt-BR" sz="2300" dirty="0">
                <a:latin typeface="Arial Narrow" panose="020B0606020202030204" pitchFamily="34" charset="0"/>
              </a:rPr>
              <a:t>— </a:t>
            </a:r>
            <a:r>
              <a:rPr lang="pt-BR" sz="2300" dirty="0" err="1">
                <a:latin typeface="Arial Narrow" panose="020B0606020202030204" pitchFamily="34" charset="0"/>
              </a:rPr>
              <a:t>Arinta</a:t>
            </a:r>
            <a:r>
              <a:rPr lang="pt-BR" sz="2300" dirty="0">
                <a:latin typeface="Arial Narrow" panose="020B0606020202030204" pitchFamily="34" charset="0"/>
              </a:rPr>
              <a:t> estava triste. Ela amava </a:t>
            </a:r>
            <a:r>
              <a:rPr lang="pt-BR" sz="2300" dirty="0" err="1">
                <a:latin typeface="Arial Narrow" panose="020B0606020202030204" pitchFamily="34" charset="0"/>
              </a:rPr>
              <a:t>Joya</a:t>
            </a:r>
            <a:r>
              <a:rPr lang="pt-BR" sz="2300" dirty="0">
                <a:latin typeface="Arial Narrow" panose="020B0606020202030204" pitchFamily="34" charset="0"/>
              </a:rPr>
              <a:t>, com suas florestas, o mar e os pássaros canoros. Então, naquela noite, ela roubou a espada de seu pai e saiu de casa às escondidas, dirigindo-se para onde </a:t>
            </a:r>
            <a:r>
              <a:rPr lang="pt-BR" sz="2300" dirty="0" err="1">
                <a:latin typeface="Arial Narrow" panose="020B0606020202030204" pitchFamily="34" charset="0"/>
              </a:rPr>
              <a:t>Yote</a:t>
            </a:r>
            <a:r>
              <a:rPr lang="pt-BR" sz="2300" dirty="0">
                <a:latin typeface="Arial Narrow" panose="020B0606020202030204" pitchFamily="34" charset="0"/>
              </a:rPr>
              <a:t> chacoalhava a terra, preparando-se para engolir </a:t>
            </a:r>
            <a:r>
              <a:rPr lang="pt-BR" sz="2300" dirty="0" err="1">
                <a:latin typeface="Arial Narrow" panose="020B0606020202030204" pitchFamily="34" charset="0"/>
              </a:rPr>
              <a:t>Joya</a:t>
            </a:r>
            <a:r>
              <a:rPr lang="pt-BR" sz="2300" dirty="0">
                <a:latin typeface="Arial Narrow" panose="020B0606020202030204" pitchFamily="34" charset="0"/>
              </a:rPr>
              <a:t>. Ela viajou até o subterrâneo por meio de uma cachoeira, encharcando-se na água para se proteger contra as chamas, e caminhou até chegar ao covil de </a:t>
            </a:r>
            <a:r>
              <a:rPr lang="pt-BR" sz="2300" dirty="0" err="1">
                <a:latin typeface="Arial Narrow" panose="020B0606020202030204" pitchFamily="34" charset="0"/>
              </a:rPr>
              <a:t>Yote</a:t>
            </a:r>
            <a:r>
              <a:rPr lang="pt-BR" sz="2300" dirty="0">
                <a:latin typeface="Arial Narrow" panose="020B0606020202030204" pitchFamily="34" charset="0"/>
              </a:rPr>
              <a:t>. Ela o chamou. </a:t>
            </a:r>
            <a:r>
              <a:rPr lang="pt-BR" sz="2300" dirty="0" err="1">
                <a:latin typeface="Arial Narrow" panose="020B0606020202030204" pitchFamily="34" charset="0"/>
              </a:rPr>
              <a:t>Yote</a:t>
            </a:r>
            <a:r>
              <a:rPr lang="pt-BR" sz="2300" dirty="0">
                <a:latin typeface="Arial Narrow" panose="020B0606020202030204" pitchFamily="34" charset="0"/>
              </a:rPr>
              <a:t> a ouviu, mas não parou de chacoalhar.</a:t>
            </a:r>
          </a:p>
        </p:txBody>
      </p:sp>
    </p:spTree>
    <p:extLst>
      <p:ext uri="{BB962C8B-B14F-4D97-AF65-F5344CB8AC3E}">
        <p14:creationId xmlns:p14="http://schemas.microsoft.com/office/powerpoint/2010/main" val="6962553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A678E41-5AA8-0979-50F9-E6089F8F9FE2}"/>
              </a:ext>
            </a:extLst>
          </p:cNvPr>
          <p:cNvSpPr txBox="1"/>
          <p:nvPr/>
        </p:nvSpPr>
        <p:spPr>
          <a:xfrm>
            <a:off x="168592" y="626329"/>
            <a:ext cx="11924347" cy="5955476"/>
          </a:xfrm>
          <a:prstGeom prst="rect">
            <a:avLst/>
          </a:prstGeom>
          <a:noFill/>
        </p:spPr>
        <p:txBody>
          <a:bodyPr wrap="square">
            <a:spAutoFit/>
          </a:bodyPr>
          <a:lstStyle/>
          <a:p>
            <a:pPr indent="263525" algn="just"/>
            <a:r>
              <a:rPr lang="pt-BR" sz="2300" dirty="0">
                <a:latin typeface="Arial Narrow" panose="020B0606020202030204" pitchFamily="34" charset="0"/>
              </a:rPr>
              <a:t>— </a:t>
            </a:r>
            <a:r>
              <a:rPr lang="pt-BR" sz="2300" dirty="0" err="1">
                <a:latin typeface="Arial Narrow" panose="020B0606020202030204" pitchFamily="34" charset="0"/>
              </a:rPr>
              <a:t>Arinta</a:t>
            </a:r>
            <a:r>
              <a:rPr lang="pt-BR" sz="2300" dirty="0">
                <a:latin typeface="Arial Narrow" panose="020B0606020202030204" pitchFamily="34" charset="0"/>
              </a:rPr>
              <a:t> não desistiu. Ela atacou as paredes de rocha com sua espada para despejar o mar sobre ele. </a:t>
            </a:r>
            <a:r>
              <a:rPr lang="pt-BR" sz="2300" dirty="0" err="1">
                <a:latin typeface="Arial Narrow" panose="020B0606020202030204" pitchFamily="34" charset="0"/>
              </a:rPr>
              <a:t>Yote</a:t>
            </a:r>
            <a:r>
              <a:rPr lang="pt-BR" sz="2300" dirty="0">
                <a:latin typeface="Arial Narrow" panose="020B0606020202030204" pitchFamily="34" charset="0"/>
              </a:rPr>
              <a:t> ficou com medo. Ele poderia derrotar rios, mas o mar o engoliria. Ele concordou em não tomar a ilha se ela parasse. Eles fizeram um juramento nesses termos e ela deixou a espada incrustada na rocha, assim, ele saberia que ela estava cumprindo sua promessa.</a:t>
            </a:r>
          </a:p>
          <a:p>
            <a:pPr indent="263525" algn="just"/>
            <a:r>
              <a:rPr lang="pt-BR" sz="2300" dirty="0">
                <a:latin typeface="Arial Narrow" panose="020B0606020202030204" pitchFamily="34" charset="0"/>
              </a:rPr>
              <a:t>Papai hesitou.</a:t>
            </a:r>
          </a:p>
          <a:p>
            <a:pPr indent="263525" algn="just"/>
            <a:r>
              <a:rPr lang="pt-BR" sz="2300" dirty="0">
                <a:latin typeface="Arial Narrow" panose="020B0606020202030204" pitchFamily="34" charset="0"/>
              </a:rPr>
              <a:t>— Acho que devemos parar por aqui.</a:t>
            </a:r>
          </a:p>
          <a:p>
            <a:pPr indent="263525" algn="just"/>
            <a:r>
              <a:rPr lang="pt-BR" sz="2300" dirty="0">
                <a:latin typeface="Arial Narrow" panose="020B0606020202030204" pitchFamily="34" charset="0"/>
              </a:rPr>
              <a:t>— Mas você sempre diz que tem que terminar as histórias, mesmo que elas não tenham finais felizes — argumentei, apesar de tê-la ouvido tantas vezes que poderia contar a história junto com ele.</a:t>
            </a:r>
          </a:p>
          <a:p>
            <a:pPr indent="263525" algn="just"/>
            <a:r>
              <a:rPr lang="pt-BR" sz="2300" dirty="0">
                <a:latin typeface="Arial Narrow" panose="020B0606020202030204" pitchFamily="34" charset="0"/>
              </a:rPr>
              <a:t>Ele falou rápido, as palavras diluindo-se umas nas outras.</a:t>
            </a:r>
          </a:p>
          <a:p>
            <a:pPr indent="263525" algn="just"/>
            <a:r>
              <a:rPr lang="pt-BR" sz="2300" dirty="0">
                <a:latin typeface="Arial Narrow" panose="020B0606020202030204" pitchFamily="34" charset="0"/>
              </a:rPr>
              <a:t>[...] </a:t>
            </a:r>
            <a:r>
              <a:rPr lang="pt-BR" sz="2300" dirty="0" err="1">
                <a:latin typeface="Arial Narrow" panose="020B0606020202030204" pitchFamily="34" charset="0"/>
              </a:rPr>
              <a:t>Yote</a:t>
            </a:r>
            <a:r>
              <a:rPr lang="pt-BR" sz="2300" dirty="0">
                <a:latin typeface="Arial Narrow" panose="020B0606020202030204" pitchFamily="34" charset="0"/>
              </a:rPr>
              <a:t> não quis que os habitantes da ilha soubessem que uma garota o havia enganado, mas ele não podia destruir a ilha, [...] Em vez disso, ele enviou seus cães de fogo atrás de </a:t>
            </a:r>
            <a:r>
              <a:rPr lang="pt-BR" sz="2300" dirty="0" err="1">
                <a:latin typeface="Arial Narrow" panose="020B0606020202030204" pitchFamily="34" charset="0"/>
              </a:rPr>
              <a:t>Arinta</a:t>
            </a:r>
            <a:r>
              <a:rPr lang="pt-BR" sz="2300" dirty="0">
                <a:latin typeface="Arial Narrow" panose="020B0606020202030204" pitchFamily="34" charset="0"/>
              </a:rPr>
              <a:t> e eles a perseguiram pelos túneis até que ela se perdeu.</a:t>
            </a:r>
          </a:p>
          <a:p>
            <a:pPr indent="263525" algn="just"/>
            <a:r>
              <a:rPr lang="pt-BR" sz="2300" dirty="0">
                <a:latin typeface="Arial Narrow" panose="020B0606020202030204" pitchFamily="34" charset="0"/>
              </a:rPr>
              <a:t>— O pai de </a:t>
            </a:r>
            <a:r>
              <a:rPr lang="pt-BR" sz="2300" dirty="0" err="1">
                <a:latin typeface="Arial Narrow" panose="020B0606020202030204" pitchFamily="34" charset="0"/>
              </a:rPr>
              <a:t>Arinta</a:t>
            </a:r>
            <a:r>
              <a:rPr lang="pt-BR" sz="2300" dirty="0">
                <a:latin typeface="Arial Narrow" panose="020B0606020202030204" pitchFamily="34" charset="0"/>
              </a:rPr>
              <a:t> a procurou incansavelmente pelos túneis, mas ela nunca mais foi vista. Alguns dizem que ela se tornou o próprio rio; outros, que ela ainda está lá embaixo, seu espírito certificando-se de que </a:t>
            </a:r>
            <a:r>
              <a:rPr lang="pt-BR" sz="2300" dirty="0" err="1">
                <a:latin typeface="Arial Narrow" panose="020B0606020202030204" pitchFamily="34" charset="0"/>
              </a:rPr>
              <a:t>Yote</a:t>
            </a:r>
            <a:r>
              <a:rPr lang="pt-BR" sz="2300" dirty="0">
                <a:latin typeface="Arial Narrow" panose="020B0606020202030204" pitchFamily="34" charset="0"/>
              </a:rPr>
              <a:t> cumpra sua promessa. Seja como for, </a:t>
            </a:r>
            <a:r>
              <a:rPr lang="pt-BR" sz="2300" dirty="0" err="1">
                <a:latin typeface="Arial Narrow" panose="020B0606020202030204" pitchFamily="34" charset="0"/>
              </a:rPr>
              <a:t>Arinta</a:t>
            </a:r>
            <a:r>
              <a:rPr lang="pt-BR" sz="2300" dirty="0">
                <a:latin typeface="Arial Narrow" panose="020B0606020202030204" pitchFamily="34" charset="0"/>
              </a:rPr>
              <a:t> cuida de </a:t>
            </a:r>
            <a:r>
              <a:rPr lang="pt-BR" sz="2300" dirty="0" err="1">
                <a:latin typeface="Arial Narrow" panose="020B0606020202030204" pitchFamily="34" charset="0"/>
              </a:rPr>
              <a:t>Joya</a:t>
            </a:r>
            <a:r>
              <a:rPr lang="pt-BR" sz="2300" dirty="0">
                <a:latin typeface="Arial Narrow" panose="020B0606020202030204" pitchFamily="34" charset="0"/>
              </a:rPr>
              <a:t>, seu sacrifício é uma dádiva mais poderosa que qualquer criatura de fogo.</a:t>
            </a:r>
          </a:p>
          <a:p>
            <a:pPr algn="r"/>
            <a:r>
              <a:rPr lang="pt-BR" sz="1300" dirty="0">
                <a:latin typeface="Arial Narrow" panose="020B0606020202030204" pitchFamily="34" charset="0"/>
              </a:rPr>
              <a:t>A garota que lia as estrelas / Kiran </a:t>
            </a:r>
            <a:r>
              <a:rPr lang="pt-BR" sz="1300" dirty="0" err="1">
                <a:latin typeface="Arial Narrow" panose="020B0606020202030204" pitchFamily="34" charset="0"/>
              </a:rPr>
              <a:t>Millwood</a:t>
            </a:r>
            <a:r>
              <a:rPr lang="pt-BR" sz="1300" dirty="0">
                <a:latin typeface="Arial Narrow" panose="020B0606020202030204" pitchFamily="34" charset="0"/>
              </a:rPr>
              <a:t> </a:t>
            </a:r>
            <a:r>
              <a:rPr lang="pt-BR" sz="1300" dirty="0" err="1">
                <a:latin typeface="Arial Narrow" panose="020B0606020202030204" pitchFamily="34" charset="0"/>
              </a:rPr>
              <a:t>Hargrave</a:t>
            </a:r>
            <a:r>
              <a:rPr lang="pt-BR" sz="1300" dirty="0">
                <a:latin typeface="Arial Narrow" panose="020B0606020202030204" pitchFamily="34" charset="0"/>
              </a:rPr>
              <a:t>; tradução Jacqueline Damásio </a:t>
            </a:r>
            <a:r>
              <a:rPr lang="pt-BR" sz="1300" dirty="0" err="1">
                <a:latin typeface="Arial Narrow" panose="020B0606020202030204" pitchFamily="34" charset="0"/>
              </a:rPr>
              <a:t>Valpassos</a:t>
            </a:r>
            <a:r>
              <a:rPr lang="pt-BR" sz="1300" dirty="0">
                <a:latin typeface="Arial Narrow" panose="020B0606020202030204" pitchFamily="34" charset="0"/>
              </a:rPr>
              <a:t>. – São Paulo: Jangada, 2019. Adaptado.</a:t>
            </a:r>
          </a:p>
        </p:txBody>
      </p:sp>
    </p:spTree>
    <p:extLst>
      <p:ext uri="{BB962C8B-B14F-4D97-AF65-F5344CB8AC3E}">
        <p14:creationId xmlns:p14="http://schemas.microsoft.com/office/powerpoint/2010/main" val="23524823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2ABDE1-F0FE-586D-C7D5-8C91B00FD9F1}"/>
              </a:ext>
            </a:extLst>
          </p:cNvPr>
          <p:cNvSpPr txBox="1"/>
          <p:nvPr/>
        </p:nvSpPr>
        <p:spPr>
          <a:xfrm>
            <a:off x="202882" y="670620"/>
            <a:ext cx="11821477" cy="4693593"/>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O texto lido faz parte do romance infantojuvenil “A garota que lia as estrelas”, uma obra literária do gênero narrativo. Nesse tipo de texto, a história é contada por um narrador e apresenta personagens que vivem diferentes acontecimentos em determinados espaços e tempos. Além disso, a narrativa pode incluir diálogos, descrições e até histórias dentro da própria história, como ocorre no fragmento lido. Com base nisso, responda:</a:t>
            </a:r>
          </a:p>
          <a:p>
            <a:pPr algn="just"/>
            <a:r>
              <a:rPr lang="pt-BR" sz="2300" dirty="0">
                <a:latin typeface="Arial Narrow" panose="020B0606020202030204" pitchFamily="34" charset="0"/>
              </a:rPr>
              <a:t>a) O texto apresenta personagens vivendo e participando das ações da história. Retire do fragmento quem são essas personagens.</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As ações acontecem em diferentes lugares ao longo da narrativa. Quais espaços aparecem no fragmento?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A história é contada por um narrador, responsável por apresentar os acontecimentos. Quem é o narrador dessa história?</a:t>
            </a:r>
          </a:p>
        </p:txBody>
      </p:sp>
    </p:spTree>
    <p:extLst>
      <p:ext uri="{BB962C8B-B14F-4D97-AF65-F5344CB8AC3E}">
        <p14:creationId xmlns:p14="http://schemas.microsoft.com/office/powerpoint/2010/main" val="125693191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685DC0-D37D-2F28-BD78-FC533B932894}"/>
              </a:ext>
            </a:extLst>
          </p:cNvPr>
          <p:cNvSpPr txBox="1"/>
          <p:nvPr/>
        </p:nvSpPr>
        <p:spPr>
          <a:xfrm>
            <a:off x="185261" y="688836"/>
            <a:ext cx="11821478" cy="5755422"/>
          </a:xfrm>
          <a:prstGeom prst="rect">
            <a:avLst/>
          </a:prstGeom>
          <a:noFill/>
        </p:spPr>
        <p:txBody>
          <a:bodyPr wrap="square">
            <a:spAutoFit/>
          </a:bodyPr>
          <a:lstStyle/>
          <a:p>
            <a:pPr algn="just"/>
            <a:r>
              <a:rPr lang="pt-BR" sz="2300" b="1" dirty="0">
                <a:latin typeface="Arial Narrow" panose="020B0606020202030204" pitchFamily="34" charset="0"/>
              </a:rPr>
              <a:t>3. </a:t>
            </a:r>
            <a:r>
              <a:rPr lang="pt-BR" sz="2300" dirty="0">
                <a:latin typeface="Arial Narrow" panose="020B0606020202030204" pitchFamily="34" charset="0"/>
              </a:rPr>
              <a:t>O romance infantojuvenil é uma narrativa que apresenta uma linguagem, geralmente acessível ao leitor. Nesse gênero, pode tratar de assuntos como: identidade, amizade, conflitos familiares, descobertas pessoais, desafios da adolescência etc. Agora, releia o quadro da sinopse do livro e a resenha do romance e responda.</a:t>
            </a:r>
          </a:p>
          <a:p>
            <a:pPr algn="just"/>
            <a:r>
              <a:rPr lang="pt-BR" sz="2300" dirty="0">
                <a:latin typeface="Arial Narrow" panose="020B0606020202030204" pitchFamily="34" charset="0"/>
              </a:rPr>
              <a:t>a) Qual é o tema/assunto abordado na obra “A garota que lia as estrelas”?</a:t>
            </a:r>
          </a:p>
          <a:p>
            <a:pPr algn="just"/>
            <a:r>
              <a:rPr lang="pt-BR" sz="2300" dirty="0">
                <a:latin typeface="Arial Narrow" panose="020B0606020202030204" pitchFamily="34" charset="0"/>
              </a:rPr>
              <a:t>(    ) Aventuras, amizade, descobertas e desafios vividos por Isabella em uma ilha cheia de mistérios.</a:t>
            </a:r>
          </a:p>
          <a:p>
            <a:pPr algn="just"/>
            <a:r>
              <a:rPr lang="pt-BR" sz="2300" dirty="0">
                <a:latin typeface="Arial Narrow" panose="020B0606020202030204" pitchFamily="34" charset="0"/>
              </a:rPr>
              <a:t>(    ) A disputa entre aldeias pelo controle da ilha de </a:t>
            </a:r>
            <a:r>
              <a:rPr lang="pt-BR" sz="2300" dirty="0" err="1">
                <a:latin typeface="Arial Narrow" panose="020B0606020202030204" pitchFamily="34" charset="0"/>
              </a:rPr>
              <a:t>Joya</a:t>
            </a:r>
            <a:r>
              <a:rPr lang="pt-BR" sz="2300" dirty="0">
                <a:latin typeface="Arial Narrow" panose="020B0606020202030204" pitchFamily="34" charset="0"/>
              </a:rPr>
              <a:t>.</a:t>
            </a:r>
          </a:p>
          <a:p>
            <a:pPr algn="just"/>
            <a:r>
              <a:rPr lang="pt-BR" sz="2300" dirty="0">
                <a:latin typeface="Arial Narrow" panose="020B0606020202030204" pitchFamily="34" charset="0"/>
              </a:rPr>
              <a:t>(    ) A vida de Isabella trabalhando com mapas ao lado de seu pai cartógrafo.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O título de um texto é muito importante, pois ajuda o leitor a ter uma ideia do que o texto vai falar. O título pode despertar curiosidade no leitor e o desejo de ler esse texto. Pensando nisso, o que o título “A garota que lia as estrelas” faz o leitor imaginar sobre a história?</a:t>
            </a:r>
          </a:p>
          <a:p>
            <a:pPr algn="just"/>
            <a:r>
              <a:rPr lang="pt-BR" sz="2300" dirty="0">
                <a:latin typeface="Arial Narrow" panose="020B0606020202030204" pitchFamily="34" charset="0"/>
              </a:rPr>
              <a:t>a) O título "A Garota que Lia as Estrelas" faz o leitor imaginar</a:t>
            </a:r>
          </a:p>
          <a:p>
            <a:pPr algn="just"/>
            <a:r>
              <a:rPr lang="pt-BR" sz="2300" dirty="0">
                <a:latin typeface="Arial Narrow" panose="020B0606020202030204" pitchFamily="34" charset="0"/>
              </a:rPr>
              <a:t>(    ) uma garota que é capaz de ler as estrelas.</a:t>
            </a:r>
          </a:p>
          <a:p>
            <a:pPr algn="just"/>
            <a:r>
              <a:rPr lang="pt-BR" sz="2300" dirty="0">
                <a:latin typeface="Arial Narrow" panose="020B0606020202030204" pitchFamily="34" charset="0"/>
              </a:rPr>
              <a:t>(    ) uma garota que aprendeu cartografia com o pai.</a:t>
            </a:r>
          </a:p>
          <a:p>
            <a:pPr algn="just"/>
            <a:r>
              <a:rPr lang="pt-BR" sz="2300" dirty="0">
                <a:latin typeface="Arial Narrow" panose="020B0606020202030204" pitchFamily="34" charset="0"/>
              </a:rPr>
              <a:t>(    ) uma garota que fazia parte da equipe de busca.</a:t>
            </a:r>
          </a:p>
        </p:txBody>
      </p:sp>
    </p:spTree>
    <p:extLst>
      <p:ext uri="{BB962C8B-B14F-4D97-AF65-F5344CB8AC3E}">
        <p14:creationId xmlns:p14="http://schemas.microsoft.com/office/powerpoint/2010/main" val="6858330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35385D0-498E-9FF3-07DD-F64240D34256}"/>
              </a:ext>
            </a:extLst>
          </p:cNvPr>
          <p:cNvSpPr txBox="1"/>
          <p:nvPr/>
        </p:nvSpPr>
        <p:spPr>
          <a:xfrm>
            <a:off x="93821" y="1278374"/>
            <a:ext cx="12004357" cy="3985706"/>
          </a:xfrm>
          <a:prstGeom prst="rect">
            <a:avLst/>
          </a:prstGeom>
          <a:noFill/>
        </p:spPr>
        <p:txBody>
          <a:bodyPr wrap="square">
            <a:spAutoFit/>
          </a:bodyPr>
          <a:lstStyle/>
          <a:p>
            <a:pPr algn="just"/>
            <a:r>
              <a:rPr lang="pt-BR" sz="2300" dirty="0">
                <a:latin typeface="Arial Narrow" panose="020B0606020202030204" pitchFamily="34" charset="0"/>
              </a:rPr>
              <a:t>b) Qual era a profissão do pai da garota que lia as estrelas?</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Pesquise o que significa a palavra cartografia.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O romance infantojuvenil é um gênero literário voltado principalmente para crianças e adolescentes. Esse tipo de narrativa apresenta personagens jovens vivendo situações do cotidiano, aventuras, descobertas e desafios que ajudam no amadurecimento pessoal. Além de entreter, os romances infantojuvenis também levam o leitor a refletir sobre sentimentos, amizades, família, coragem e escolhas da vida. Agora, responda:</a:t>
            </a:r>
          </a:p>
          <a:p>
            <a:pPr algn="just"/>
            <a:r>
              <a:rPr lang="pt-BR" sz="2300" dirty="0">
                <a:latin typeface="Arial Narrow" panose="020B0606020202030204" pitchFamily="34" charset="0"/>
              </a:rPr>
              <a:t>a) Qual é a finalidade de um romance infantojuvenil?</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 a finalidade do romance “A garota que lia as estrelas”?</a:t>
            </a:r>
          </a:p>
        </p:txBody>
      </p:sp>
    </p:spTree>
    <p:extLst>
      <p:ext uri="{BB962C8B-B14F-4D97-AF65-F5344CB8AC3E}">
        <p14:creationId xmlns:p14="http://schemas.microsoft.com/office/powerpoint/2010/main" val="33067515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BBC9C0-7521-FBCF-3BAD-38939B985E40}"/>
              </a:ext>
            </a:extLst>
          </p:cNvPr>
          <p:cNvSpPr txBox="1"/>
          <p:nvPr/>
        </p:nvSpPr>
        <p:spPr>
          <a:xfrm>
            <a:off x="202882" y="751344"/>
            <a:ext cx="11821477" cy="5755422"/>
          </a:xfrm>
          <a:prstGeom prst="rect">
            <a:avLst/>
          </a:prstGeom>
          <a:noFill/>
        </p:spPr>
        <p:txBody>
          <a:bodyPr wrap="square">
            <a:spAutoFit/>
          </a:bodyPr>
          <a:lstStyle/>
          <a:p>
            <a:pPr algn="just"/>
            <a:r>
              <a:rPr lang="pt-BR" sz="2300" b="1" dirty="0">
                <a:latin typeface="Arial Narrow" panose="020B0606020202030204" pitchFamily="34" charset="0"/>
              </a:rPr>
              <a:t>5. </a:t>
            </a:r>
            <a:r>
              <a:rPr lang="pt-BR" sz="2300" dirty="0">
                <a:latin typeface="Arial Narrow" panose="020B0606020202030204" pitchFamily="34" charset="0"/>
              </a:rPr>
              <a:t>Nos textos narrativos, as personagens são importantes para o desenvolvimento da história, pois participam das ações, dos diálogos e dos acontecimentos que movimentam o enredo. No trecho do romance “A garota que lia as estrelas”, acompanhamos momentos da rotina de Isabella e a história contada por seu pai sobre a lendária </a:t>
            </a:r>
            <a:r>
              <a:rPr lang="pt-BR" sz="2300" dirty="0" err="1">
                <a:latin typeface="Arial Narrow" panose="020B0606020202030204" pitchFamily="34" charset="0"/>
              </a:rPr>
              <a:t>Arinta</a:t>
            </a:r>
            <a:r>
              <a:rPr lang="pt-BR" sz="2300" dirty="0">
                <a:latin typeface="Arial Narrow" panose="020B0606020202030204" pitchFamily="34" charset="0"/>
              </a:rPr>
              <a:t>.</a:t>
            </a:r>
          </a:p>
          <a:p>
            <a:pPr algn="just"/>
            <a:r>
              <a:rPr lang="pt-BR" sz="2300" dirty="0">
                <a:latin typeface="Arial Narrow" panose="020B0606020202030204" pitchFamily="34" charset="0"/>
              </a:rPr>
              <a:t>a) Quais personagens aparecem nesse trecho do romance?</a:t>
            </a:r>
          </a:p>
          <a:p>
            <a:pPr algn="just"/>
            <a:r>
              <a:rPr lang="pt-BR" sz="2300" dirty="0">
                <a:latin typeface="Arial Narrow" panose="020B0606020202030204" pitchFamily="34" charset="0"/>
              </a:rPr>
              <a:t>(   ) Isabella.</a:t>
            </a:r>
          </a:p>
          <a:p>
            <a:pPr algn="just"/>
            <a:r>
              <a:rPr lang="pt-BR" sz="2300" dirty="0">
                <a:latin typeface="Arial Narrow" panose="020B0606020202030204" pitchFamily="34" charset="0"/>
              </a:rPr>
              <a:t>(   ) o pai de Isabella. </a:t>
            </a:r>
          </a:p>
          <a:p>
            <a:pPr algn="just"/>
            <a:r>
              <a:rPr lang="pt-BR" sz="2300" dirty="0">
                <a:latin typeface="Arial Narrow" panose="020B0606020202030204" pitchFamily="34" charset="0"/>
              </a:rPr>
              <a:t>(   ) o gato Pep. </a:t>
            </a:r>
          </a:p>
          <a:p>
            <a:pPr algn="just"/>
            <a:r>
              <a:rPr lang="pt-BR" sz="2300" dirty="0">
                <a:latin typeface="Arial Narrow" panose="020B0606020202030204" pitchFamily="34" charset="0"/>
              </a:rPr>
              <a:t>(   ) a galinha Senhorita La. </a:t>
            </a:r>
          </a:p>
          <a:p>
            <a:pPr algn="just"/>
            <a:r>
              <a:rPr lang="pt-BR" sz="2300" dirty="0">
                <a:latin typeface="Arial Narrow" panose="020B0606020202030204" pitchFamily="34" charset="0"/>
              </a:rPr>
              <a:t>(   ) </a:t>
            </a:r>
            <a:r>
              <a:rPr lang="pt-BR" sz="2300" dirty="0" err="1">
                <a:latin typeface="Arial Narrow" panose="020B0606020202030204" pitchFamily="34" charset="0"/>
              </a:rPr>
              <a:t>Arinta</a:t>
            </a:r>
            <a:r>
              <a:rPr lang="pt-BR" sz="2300" dirty="0">
                <a:latin typeface="Arial Narrow" panose="020B0606020202030204" pitchFamily="34" charset="0"/>
              </a:rPr>
              <a:t>.</a:t>
            </a:r>
          </a:p>
          <a:p>
            <a:pPr algn="just"/>
            <a:r>
              <a:rPr lang="pt-BR" sz="2300" dirty="0">
                <a:latin typeface="Arial Narrow" panose="020B0606020202030204" pitchFamily="34" charset="0"/>
              </a:rPr>
              <a:t>(   ) </a:t>
            </a:r>
            <a:r>
              <a:rPr lang="pt-BR" sz="2300" dirty="0" err="1">
                <a:latin typeface="Arial Narrow" panose="020B0606020202030204" pitchFamily="34" charset="0"/>
              </a:rPr>
              <a:t>Yote</a:t>
            </a:r>
            <a:r>
              <a:rPr lang="pt-BR" sz="2300" dirty="0">
                <a:latin typeface="Arial Narrow" panose="020B0606020202030204" pitchFamily="34" charset="0"/>
              </a:rPr>
              <a:t>.</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Considerando o trecho que você leu, quem é a protagonista (personagem principal) dessa história?</a:t>
            </a:r>
          </a:p>
          <a:p>
            <a:pPr algn="just"/>
            <a:r>
              <a:rPr lang="pt-BR" sz="2300" dirty="0">
                <a:latin typeface="Arial Narrow" panose="020B0606020202030204" pitchFamily="34" charset="0"/>
              </a:rPr>
              <a:t>(    ) Isabella.</a:t>
            </a:r>
          </a:p>
          <a:p>
            <a:pPr algn="just"/>
            <a:r>
              <a:rPr lang="pt-BR" sz="2300" dirty="0">
                <a:latin typeface="Arial Narrow" panose="020B0606020202030204" pitchFamily="34" charset="0"/>
              </a:rPr>
              <a:t>(    ) </a:t>
            </a:r>
            <a:r>
              <a:rPr lang="pt-BR" sz="2300" dirty="0" err="1">
                <a:latin typeface="Arial Narrow" panose="020B0606020202030204" pitchFamily="34" charset="0"/>
              </a:rPr>
              <a:t>Yote</a:t>
            </a:r>
            <a:endParaRPr lang="pt-BR" sz="2300" dirty="0">
              <a:latin typeface="Arial Narrow" panose="020B0606020202030204" pitchFamily="34" charset="0"/>
            </a:endParaRPr>
          </a:p>
          <a:p>
            <a:pPr algn="just"/>
            <a:r>
              <a:rPr lang="pt-BR" sz="2300" dirty="0">
                <a:latin typeface="Arial Narrow" panose="020B0606020202030204" pitchFamily="34" charset="0"/>
              </a:rPr>
              <a:t>(    ) </a:t>
            </a:r>
            <a:r>
              <a:rPr lang="pt-BR" sz="2300" dirty="0" err="1">
                <a:latin typeface="Arial Narrow" panose="020B0606020202030204" pitchFamily="34" charset="0"/>
              </a:rPr>
              <a:t>Arinta</a:t>
            </a:r>
            <a:endParaRPr lang="pt-BR" sz="2300" dirty="0">
              <a:latin typeface="Arial Narrow" panose="020B0606020202030204" pitchFamily="34" charset="0"/>
            </a:endParaRPr>
          </a:p>
        </p:txBody>
      </p:sp>
    </p:spTree>
    <p:extLst>
      <p:ext uri="{BB962C8B-B14F-4D97-AF65-F5344CB8AC3E}">
        <p14:creationId xmlns:p14="http://schemas.microsoft.com/office/powerpoint/2010/main" val="367888935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1CDFA3-76A0-17AE-5976-0E7D42685301}"/>
              </a:ext>
            </a:extLst>
          </p:cNvPr>
          <p:cNvSpPr txBox="1"/>
          <p:nvPr/>
        </p:nvSpPr>
        <p:spPr>
          <a:xfrm>
            <a:off x="173831" y="1198454"/>
            <a:ext cx="11844337" cy="5047536"/>
          </a:xfrm>
          <a:prstGeom prst="rect">
            <a:avLst/>
          </a:prstGeom>
          <a:noFill/>
        </p:spPr>
        <p:txBody>
          <a:bodyPr wrap="square">
            <a:spAutoFit/>
          </a:bodyPr>
          <a:lstStyle/>
          <a:p>
            <a:pPr algn="just"/>
            <a:r>
              <a:rPr lang="pt-BR" sz="2300" b="1" dirty="0">
                <a:latin typeface="Arial Narrow" panose="020B0606020202030204" pitchFamily="34" charset="0"/>
              </a:rPr>
              <a:t>6. </a:t>
            </a:r>
            <a:r>
              <a:rPr lang="pt-BR" sz="2300" dirty="0">
                <a:latin typeface="Arial Narrow" panose="020B0606020202030204" pitchFamily="34" charset="0"/>
              </a:rPr>
              <a:t>No gênero romance infantojuvenil, considerar os elementos da narrativa é muito importante. O conflito (elemento da narrativa) é o acontecimento, a situação-problema que dá origem à história (romance infantojuvenil). </a:t>
            </a:r>
          </a:p>
          <a:p>
            <a:pPr algn="just"/>
            <a:r>
              <a:rPr lang="pt-BR" sz="2300" dirty="0">
                <a:latin typeface="Arial Narrow" panose="020B0606020202030204" pitchFamily="34" charset="0"/>
              </a:rPr>
              <a:t>Durante a conversa entre Isabella e seu pai, ele conta a antiga lenda de </a:t>
            </a:r>
            <a:r>
              <a:rPr lang="pt-BR" sz="2300" dirty="0" err="1">
                <a:latin typeface="Arial Narrow" panose="020B0606020202030204" pitchFamily="34" charset="0"/>
              </a:rPr>
              <a:t>Arinta</a:t>
            </a:r>
            <a:r>
              <a:rPr lang="pt-BR" sz="2300" dirty="0">
                <a:latin typeface="Arial Narrow" panose="020B0606020202030204" pitchFamily="34" charset="0"/>
              </a:rPr>
              <a:t>, considerada a salvadora de </a:t>
            </a:r>
            <a:r>
              <a:rPr lang="pt-BR" sz="2300" dirty="0" err="1">
                <a:latin typeface="Arial Narrow" panose="020B0606020202030204" pitchFamily="34" charset="0"/>
              </a:rPr>
              <a:t>Joya</a:t>
            </a:r>
            <a:r>
              <a:rPr lang="pt-BR" sz="2300" dirty="0">
                <a:latin typeface="Arial Narrow" panose="020B0606020202030204" pitchFamily="34" charset="0"/>
              </a:rPr>
              <a:t>. Qual é a situação-problema importante apresentada que contribui para chegar ao conflito gerador da história?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    ) </a:t>
            </a:r>
            <a:r>
              <a:rPr lang="pt-BR" sz="2300" dirty="0" err="1">
                <a:latin typeface="Arial Narrow" panose="020B0606020202030204" pitchFamily="34" charset="0"/>
              </a:rPr>
              <a:t>Yote</a:t>
            </a:r>
            <a:r>
              <a:rPr lang="pt-BR" sz="2300" dirty="0">
                <a:latin typeface="Arial Narrow" panose="020B0606020202030204" pitchFamily="34" charset="0"/>
              </a:rPr>
              <a:t> queria tomar a ilha de </a:t>
            </a:r>
            <a:r>
              <a:rPr lang="pt-BR" sz="2300" dirty="0" err="1">
                <a:latin typeface="Arial Narrow" panose="020B0606020202030204" pitchFamily="34" charset="0"/>
              </a:rPr>
              <a:t>Joya</a:t>
            </a:r>
            <a:r>
              <a:rPr lang="pt-BR" sz="2300" dirty="0">
                <a:latin typeface="Arial Narrow" panose="020B0606020202030204" pitchFamily="34" charset="0"/>
              </a:rPr>
              <a:t> para o Reino do Fogo, e </a:t>
            </a:r>
            <a:r>
              <a:rPr lang="pt-BR" sz="2300" dirty="0" err="1">
                <a:latin typeface="Arial Narrow" panose="020B0606020202030204" pitchFamily="34" charset="0"/>
              </a:rPr>
              <a:t>Arinta</a:t>
            </a:r>
            <a:r>
              <a:rPr lang="pt-BR" sz="2300" dirty="0">
                <a:latin typeface="Arial Narrow" panose="020B0606020202030204" pitchFamily="34" charset="0"/>
              </a:rPr>
              <a:t> decidiu enfrentá-lo para salvar sua terra.</a:t>
            </a:r>
          </a:p>
          <a:p>
            <a:pPr algn="just"/>
            <a:r>
              <a:rPr lang="pt-BR" sz="2300" dirty="0">
                <a:latin typeface="Arial Narrow" panose="020B0606020202030204" pitchFamily="34" charset="0"/>
              </a:rPr>
              <a:t>(    ) </a:t>
            </a:r>
            <a:r>
              <a:rPr lang="pt-BR" sz="2300" dirty="0" err="1">
                <a:latin typeface="Arial Narrow" panose="020B0606020202030204" pitchFamily="34" charset="0"/>
              </a:rPr>
              <a:t>Arinta</a:t>
            </a:r>
            <a:r>
              <a:rPr lang="pt-BR" sz="2300" dirty="0">
                <a:latin typeface="Arial Narrow" panose="020B0606020202030204" pitchFamily="34" charset="0"/>
              </a:rPr>
              <a:t> roubou a espada de seu pai e saiu escondida de casa durante a noite.</a:t>
            </a:r>
          </a:p>
          <a:p>
            <a:pPr algn="just"/>
            <a:r>
              <a:rPr lang="pt-BR" sz="2300" dirty="0">
                <a:latin typeface="Arial Narrow" panose="020B0606020202030204" pitchFamily="34" charset="0"/>
              </a:rPr>
              <a:t>(    ) O pai de </a:t>
            </a:r>
            <a:r>
              <a:rPr lang="pt-BR" sz="2300" dirty="0" err="1">
                <a:latin typeface="Arial Narrow" panose="020B0606020202030204" pitchFamily="34" charset="0"/>
              </a:rPr>
              <a:t>Arinta</a:t>
            </a:r>
            <a:r>
              <a:rPr lang="pt-BR" sz="2300" dirty="0">
                <a:latin typeface="Arial Narrow" panose="020B0606020202030204" pitchFamily="34" charset="0"/>
              </a:rPr>
              <a:t> procurou a filha pelos túneis, mas nunca mais a encontrou.</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Qual é o acontecimento que deu origem ao conflito na narrativa contada pelo pai de Isabella?</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6904556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BAA4B2D-5BED-D244-686A-462B0B2AE6DA}"/>
              </a:ext>
            </a:extLst>
          </p:cNvPr>
          <p:cNvSpPr txBox="1"/>
          <p:nvPr/>
        </p:nvSpPr>
        <p:spPr>
          <a:xfrm>
            <a:off x="145733" y="1632704"/>
            <a:ext cx="12046267" cy="3046988"/>
          </a:xfrm>
          <a:prstGeom prst="rect">
            <a:avLst/>
          </a:prstGeom>
          <a:noFill/>
        </p:spPr>
        <p:txBody>
          <a:bodyPr wrap="square">
            <a:spAutoFit/>
          </a:bodyPr>
          <a:lstStyle/>
          <a:p>
            <a:pPr algn="just"/>
            <a:r>
              <a:rPr lang="pt-BR" sz="2400" b="1" dirty="0">
                <a:latin typeface="Arial Narrow" panose="020B0606020202030204" pitchFamily="34" charset="0"/>
              </a:rPr>
              <a:t>7. </a:t>
            </a:r>
            <a:r>
              <a:rPr lang="pt-BR" sz="2400" dirty="0">
                <a:latin typeface="Arial Narrow" panose="020B0606020202030204" pitchFamily="34" charset="0"/>
              </a:rPr>
              <a:t>Isabella ouviu atentamente a história que seu pai contou sobre </a:t>
            </a:r>
            <a:r>
              <a:rPr lang="pt-BR" sz="2400" dirty="0" err="1">
                <a:latin typeface="Arial Narrow" panose="020B0606020202030204" pitchFamily="34" charset="0"/>
              </a:rPr>
              <a:t>Arinta</a:t>
            </a:r>
            <a:r>
              <a:rPr lang="pt-BR" sz="2400" dirty="0">
                <a:latin typeface="Arial Narrow" panose="020B0606020202030204" pitchFamily="34" charset="0"/>
              </a:rPr>
              <a:t>.</a:t>
            </a:r>
          </a:p>
          <a:p>
            <a:pPr algn="just"/>
            <a:r>
              <a:rPr lang="pt-BR" sz="2400" dirty="0">
                <a:latin typeface="Arial Narrow" panose="020B0606020202030204" pitchFamily="34" charset="0"/>
              </a:rPr>
              <a:t>a) O que Isabella descobriu por meio dessa história?</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Como </a:t>
            </a:r>
            <a:r>
              <a:rPr lang="pt-BR" sz="2400" dirty="0" err="1">
                <a:latin typeface="Arial Narrow" panose="020B0606020202030204" pitchFamily="34" charset="0"/>
              </a:rPr>
              <a:t>Arinta</a:t>
            </a:r>
            <a:r>
              <a:rPr lang="pt-BR" sz="2400" dirty="0">
                <a:latin typeface="Arial Narrow" panose="020B0606020202030204" pitchFamily="34" charset="0"/>
              </a:rPr>
              <a:t> conseguiu enfrentar </a:t>
            </a:r>
            <a:r>
              <a:rPr lang="pt-BR" sz="2400" dirty="0" err="1">
                <a:latin typeface="Arial Narrow" panose="020B0606020202030204" pitchFamily="34" charset="0"/>
              </a:rPr>
              <a:t>Yote</a:t>
            </a:r>
            <a:r>
              <a:rPr lang="pt-BR" sz="2400" dirty="0">
                <a:latin typeface="Arial Narrow" panose="020B0606020202030204" pitchFamily="34" charset="0"/>
              </a:rPr>
              <a:t>?</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c) Como </a:t>
            </a:r>
            <a:r>
              <a:rPr lang="pt-BR" sz="2400" dirty="0" err="1">
                <a:latin typeface="Arial Narrow" panose="020B0606020202030204" pitchFamily="34" charset="0"/>
              </a:rPr>
              <a:t>Yote</a:t>
            </a:r>
            <a:r>
              <a:rPr lang="pt-BR" sz="2400" dirty="0">
                <a:latin typeface="Arial Narrow" panose="020B0606020202030204" pitchFamily="34" charset="0"/>
              </a:rPr>
              <a:t> reagiu diante da atitude de </a:t>
            </a:r>
            <a:r>
              <a:rPr lang="pt-BR" sz="2400" dirty="0" err="1">
                <a:latin typeface="Arial Narrow" panose="020B0606020202030204" pitchFamily="34" charset="0"/>
              </a:rPr>
              <a:t>Arinta</a:t>
            </a:r>
            <a:r>
              <a:rPr lang="pt-BR" sz="2400" dirty="0">
                <a:latin typeface="Arial Narrow" panose="020B0606020202030204" pitchFamily="34" charset="0"/>
              </a:rPr>
              <a:t>?</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d) O que aconteceu com </a:t>
            </a:r>
            <a:r>
              <a:rPr lang="pt-BR" sz="2400" dirty="0" err="1">
                <a:latin typeface="Arial Narrow" panose="020B0606020202030204" pitchFamily="34" charset="0"/>
              </a:rPr>
              <a:t>Arinta</a:t>
            </a:r>
            <a:r>
              <a:rPr lang="pt-BR" sz="2400" dirty="0">
                <a:latin typeface="Arial Narrow" panose="020B0606020202030204" pitchFamily="34" charset="0"/>
              </a:rPr>
              <a:t> após enfrentar </a:t>
            </a:r>
            <a:r>
              <a:rPr lang="pt-BR" sz="2400" dirty="0" err="1">
                <a:latin typeface="Arial Narrow" panose="020B0606020202030204" pitchFamily="34" charset="0"/>
              </a:rPr>
              <a:t>Yote</a:t>
            </a:r>
            <a:r>
              <a:rPr lang="pt-BR" sz="2400" dirty="0">
                <a:latin typeface="Arial Narrow" panose="020B0606020202030204" pitchFamily="34" charset="0"/>
              </a:rPr>
              <a:t>?</a:t>
            </a:r>
          </a:p>
        </p:txBody>
      </p:sp>
    </p:spTree>
    <p:extLst>
      <p:ext uri="{BB962C8B-B14F-4D97-AF65-F5344CB8AC3E}">
        <p14:creationId xmlns:p14="http://schemas.microsoft.com/office/powerpoint/2010/main" val="33863554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sp>
        <p:nvSpPr>
          <p:cNvPr id="5" name="CaixaDeTexto 4">
            <a:extLst>
              <a:ext uri="{FF2B5EF4-FFF2-40B4-BE49-F238E27FC236}">
                <a16:creationId xmlns:a16="http://schemas.microsoft.com/office/drawing/2014/main" id="{D60E76FD-F674-3F5B-2F2E-C9C2A39A1C70}"/>
              </a:ext>
            </a:extLst>
          </p:cNvPr>
          <p:cNvSpPr txBox="1"/>
          <p:nvPr/>
        </p:nvSpPr>
        <p:spPr>
          <a:xfrm>
            <a:off x="351870" y="2961910"/>
            <a:ext cx="11488260" cy="1938992"/>
          </a:xfrm>
          <a:prstGeom prst="rect">
            <a:avLst/>
          </a:prstGeom>
          <a:solidFill>
            <a:schemeClr val="accent6">
              <a:lumMod val="20000"/>
              <a:lumOff val="80000"/>
            </a:schemeClr>
          </a:solidFill>
        </p:spPr>
        <p:txBody>
          <a:bodyPr wrap="square">
            <a:spAutoFit/>
          </a:bodyPr>
          <a:lstStyle/>
          <a:p>
            <a:pPr algn="just"/>
            <a:r>
              <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Querido(a) estudante, preparem a imaginação, porque hoje vamos entrar no universo das histórias e descobrir quem é a voz misteriosa que conduz cada narrativa. Em alguns momentos, essa voz participa das aventuras; em outros, apenas observa tudo acontecendo. Será que ela sabe de todos os segredos? Ou conta apenas o que viveu? Fiquem atentos, porque cada detalhe fará diferença nessa descoberta literária!</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941210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A9E87E7-ED80-B571-43C3-329F454ACDFB}"/>
              </a:ext>
            </a:extLst>
          </p:cNvPr>
          <p:cNvGraphicFramePr>
            <a:graphicFrameLocks noGrp="1"/>
          </p:cNvGraphicFramePr>
          <p:nvPr>
            <p:extLst>
              <p:ext uri="{D42A27DB-BD31-4B8C-83A1-F6EECF244321}">
                <p14:modId xmlns:p14="http://schemas.microsoft.com/office/powerpoint/2010/main" val="3411025091"/>
              </p:ext>
            </p:extLst>
          </p:nvPr>
        </p:nvGraphicFramePr>
        <p:xfrm>
          <a:off x="260350" y="1645496"/>
          <a:ext cx="11671300" cy="3596640"/>
        </p:xfrm>
        <a:graphic>
          <a:graphicData uri="http://schemas.openxmlformats.org/drawingml/2006/table">
            <a:tbl>
              <a:tblPr firstRow="1" bandRow="1">
                <a:tableStyleId>{5C22544A-7EE6-4342-B048-85BDC9FD1C3A}</a:tableStyleId>
              </a:tblPr>
              <a:tblGrid>
                <a:gridCol w="11671300">
                  <a:extLst>
                    <a:ext uri="{9D8B030D-6E8A-4147-A177-3AD203B41FA5}">
                      <a16:colId xmlns:a16="http://schemas.microsoft.com/office/drawing/2014/main" val="3540860609"/>
                    </a:ext>
                  </a:extLst>
                </a:gridCol>
              </a:tblGrid>
              <a:tr h="370840">
                <a:tc>
                  <a:txBody>
                    <a:bodyPr/>
                    <a:lstStyle/>
                    <a:p>
                      <a:pPr algn="ctr"/>
                      <a:r>
                        <a:rPr lang="pt-BR" sz="2300" b="1" dirty="0">
                          <a:solidFill>
                            <a:schemeClr val="tx1"/>
                          </a:solidFill>
                          <a:latin typeface="Arial Narrow" panose="020B0606020202030204" pitchFamily="34" charset="0"/>
                        </a:rPr>
                        <a:t>Tipos de Narrador (retomando...)</a:t>
                      </a:r>
                    </a:p>
                    <a:p>
                      <a:r>
                        <a:rPr lang="pt-BR" sz="2300" b="0" dirty="0">
                          <a:solidFill>
                            <a:schemeClr val="tx1"/>
                          </a:solidFill>
                          <a:latin typeface="Arial Narrow" panose="020B0606020202030204" pitchFamily="34" charset="0"/>
                        </a:rPr>
                        <a:t>O narrador é a voz que conta a história. É ele quem apresenta as personagens, os lugares e os acontecimentos para o leitor. Ele pode ser:</a:t>
                      </a:r>
                    </a:p>
                    <a:p>
                      <a:r>
                        <a:rPr lang="pt-BR" sz="2300" b="1" dirty="0">
                          <a:solidFill>
                            <a:schemeClr val="tx1"/>
                          </a:solidFill>
                          <a:latin typeface="Arial Narrow" panose="020B0606020202030204" pitchFamily="34" charset="0"/>
                        </a:rPr>
                        <a:t>- Narrador personagem (1ª pessoa): </a:t>
                      </a:r>
                      <a:r>
                        <a:rPr lang="pt-BR" sz="2300" b="0" dirty="0">
                          <a:solidFill>
                            <a:schemeClr val="tx1"/>
                          </a:solidFill>
                          <a:latin typeface="Arial Narrow" panose="020B0606020202030204" pitchFamily="34" charset="0"/>
                        </a:rPr>
                        <a:t>é aquele que participa da história como se fosse uma das personagens.</a:t>
                      </a:r>
                    </a:p>
                    <a:p>
                      <a:r>
                        <a:rPr lang="pt-BR" sz="2300" b="1" dirty="0">
                          <a:solidFill>
                            <a:schemeClr val="tx1"/>
                          </a:solidFill>
                          <a:latin typeface="Arial Narrow" panose="020B0606020202030204" pitchFamily="34" charset="0"/>
                        </a:rPr>
                        <a:t>- Narrador observador (3ª pessoa): </a:t>
                      </a:r>
                      <a:r>
                        <a:rPr lang="pt-BR" sz="2300" b="0" dirty="0">
                          <a:solidFill>
                            <a:schemeClr val="tx1"/>
                          </a:solidFill>
                          <a:latin typeface="Arial Narrow" panose="020B0606020202030204" pitchFamily="34" charset="0"/>
                        </a:rPr>
                        <a:t>é aquele que não participa da história; ele apenas observa e conta o que acontece com as personagens.</a:t>
                      </a:r>
                    </a:p>
                    <a:p>
                      <a:r>
                        <a:rPr lang="pt-BR" sz="2300" b="1" dirty="0">
                          <a:solidFill>
                            <a:schemeClr val="tx1"/>
                          </a:solidFill>
                          <a:latin typeface="Arial Narrow" panose="020B0606020202030204" pitchFamily="34" charset="0"/>
                        </a:rPr>
                        <a:t>- Narrador onisciente (3ª pessoa): </a:t>
                      </a:r>
                      <a:r>
                        <a:rPr lang="pt-BR" sz="2300" b="0" dirty="0">
                          <a:solidFill>
                            <a:schemeClr val="tx1"/>
                          </a:solidFill>
                          <a:latin typeface="Arial Narrow" panose="020B0606020202030204" pitchFamily="34" charset="0"/>
                        </a:rPr>
                        <a:t>é aquele que não participa da história, mas sabe tudo sobre as personagens — o que elas pensam, sentem e até o que pretendem fazer. É como se tivesse acesso à mente e ao coração de todas.</a:t>
                      </a:r>
                    </a:p>
                  </a:txBody>
                  <a:tcPr>
                    <a:lnL w="28575" cap="flat" cmpd="sng" algn="ctr">
                      <a:solidFill>
                        <a:schemeClr val="accent2">
                          <a:lumMod val="75000"/>
                        </a:schemeClr>
                      </a:solidFill>
                      <a:prstDash val="solid"/>
                      <a:round/>
                      <a:headEnd type="none" w="med" len="med"/>
                      <a:tailEnd type="none" w="med" len="me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2641163276"/>
                  </a:ext>
                </a:extLst>
              </a:tr>
            </a:tbl>
          </a:graphicData>
        </a:graphic>
      </p:graphicFrame>
      <p:pic>
        <p:nvPicPr>
          <p:cNvPr id="5" name="Imagem 4">
            <a:extLst>
              <a:ext uri="{FF2B5EF4-FFF2-40B4-BE49-F238E27FC236}">
                <a16:creationId xmlns:a16="http://schemas.microsoft.com/office/drawing/2014/main" id="{7ECE144A-1764-D2A9-677B-2A6D52DCBDB8}"/>
              </a:ext>
            </a:extLst>
          </p:cNvPr>
          <p:cNvPicPr>
            <a:picLocks noChangeAspect="1"/>
          </p:cNvPicPr>
          <p:nvPr/>
        </p:nvPicPr>
        <p:blipFill>
          <a:blip r:embed="rId3"/>
          <a:stretch>
            <a:fillRect/>
          </a:stretch>
        </p:blipFill>
        <p:spPr>
          <a:xfrm>
            <a:off x="260350" y="623072"/>
            <a:ext cx="2644199" cy="1022424"/>
          </a:xfrm>
          <a:prstGeom prst="rect">
            <a:avLst/>
          </a:prstGeom>
        </p:spPr>
      </p:pic>
    </p:spTree>
    <p:extLst>
      <p:ext uri="{BB962C8B-B14F-4D97-AF65-F5344CB8AC3E}">
        <p14:creationId xmlns:p14="http://schemas.microsoft.com/office/powerpoint/2010/main" val="35517868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866724B-C7CE-3665-CA15-F7C64DC990A0}"/>
              </a:ext>
            </a:extLst>
          </p:cNvPr>
          <p:cNvSpPr txBox="1"/>
          <p:nvPr/>
        </p:nvSpPr>
        <p:spPr>
          <a:xfrm>
            <a:off x="363070" y="873415"/>
            <a:ext cx="11465859" cy="540147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8.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Na narrativa, há uma voz de quem conta a história, narrador, que pode estar em 1ª pessoa ou 3ª pessoa (foco narrativo). Esse narrador pode ser uma personagem da história (narrador em 1ª pessoa), alguém de fora da história, que apenas observa os acontecimentos (narrador em 3ª pessoa, observador), ou alguém de fora da história que sabe tudo sobre a história e as personagens (também narrador em 3ª pessoa, onisciente). Agora responda: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O fragmento de texto apresenta qual foco narrativo?</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1ª pessoa, ou seja, uma personagem da história.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3ª pessoa, isto é, uma pessoa que não participa da história.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3ª pessoa, ou seja, uma pessoa que sabe tudo sobre os pensamentos e sentimentos das personagens.</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O trecho do texto que comprova que o narrador (quem conta a história) é uma personagem é</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“Era a minha história preferida — o mito da salvadora de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 Está bem. — Papai suspirou. — Vou deixar você dormir.”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“Ele falou rápido, as palavras diluindo-se umas nas outras.”</a:t>
            </a:r>
          </a:p>
        </p:txBody>
      </p:sp>
    </p:spTree>
    <p:extLst>
      <p:ext uri="{BB962C8B-B14F-4D97-AF65-F5344CB8AC3E}">
        <p14:creationId xmlns:p14="http://schemas.microsoft.com/office/powerpoint/2010/main" val="12006841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01D17E1B-AFCD-9761-0CC4-4A99323A1C50}"/>
              </a:ext>
            </a:extLst>
          </p:cNvPr>
          <p:cNvPicPr>
            <a:picLocks noChangeAspect="1"/>
          </p:cNvPicPr>
          <p:nvPr/>
        </p:nvPicPr>
        <p:blipFill>
          <a:blip r:embed="rId3"/>
          <a:stretch>
            <a:fillRect/>
          </a:stretch>
        </p:blipFill>
        <p:spPr>
          <a:xfrm>
            <a:off x="150036" y="674370"/>
            <a:ext cx="2814204" cy="1088159"/>
          </a:xfrm>
          <a:prstGeom prst="rect">
            <a:avLst/>
          </a:prstGeom>
        </p:spPr>
      </p:pic>
      <p:graphicFrame>
        <p:nvGraphicFramePr>
          <p:cNvPr id="5" name="Tabela 4">
            <a:extLst>
              <a:ext uri="{FF2B5EF4-FFF2-40B4-BE49-F238E27FC236}">
                <a16:creationId xmlns:a16="http://schemas.microsoft.com/office/drawing/2014/main" id="{C98B5456-7BF4-A16B-300F-B973C5713414}"/>
              </a:ext>
            </a:extLst>
          </p:cNvPr>
          <p:cNvGraphicFramePr>
            <a:graphicFrameLocks noGrp="1"/>
          </p:cNvGraphicFramePr>
          <p:nvPr>
            <p:extLst>
              <p:ext uri="{D42A27DB-BD31-4B8C-83A1-F6EECF244321}">
                <p14:modId xmlns:p14="http://schemas.microsoft.com/office/powerpoint/2010/main" val="1755470486"/>
              </p:ext>
            </p:extLst>
          </p:nvPr>
        </p:nvGraphicFramePr>
        <p:xfrm>
          <a:off x="150036" y="1762529"/>
          <a:ext cx="11794314" cy="4846320"/>
        </p:xfrm>
        <a:graphic>
          <a:graphicData uri="http://schemas.openxmlformats.org/drawingml/2006/table">
            <a:tbl>
              <a:tblPr firstRow="1" bandRow="1">
                <a:tableStyleId>{5C22544A-7EE6-4342-B048-85BDC9FD1C3A}</a:tableStyleId>
              </a:tblPr>
              <a:tblGrid>
                <a:gridCol w="11794314">
                  <a:extLst>
                    <a:ext uri="{9D8B030D-6E8A-4147-A177-3AD203B41FA5}">
                      <a16:colId xmlns:a16="http://schemas.microsoft.com/office/drawing/2014/main" val="865054088"/>
                    </a:ext>
                  </a:extLst>
                </a:gridCol>
              </a:tblGrid>
              <a:tr h="370840">
                <a:tc>
                  <a:txBody>
                    <a:bodyPr/>
                    <a:lstStyle/>
                    <a:p>
                      <a:pPr algn="ctr"/>
                      <a:r>
                        <a:rPr lang="pt-BR" sz="2300" b="1" dirty="0">
                          <a:solidFill>
                            <a:schemeClr val="tx1"/>
                          </a:solidFill>
                          <a:latin typeface="Arial Narrow" panose="020B0606020202030204" pitchFamily="34" charset="0"/>
                        </a:rPr>
                        <a:t>Tipos de Discurso</a:t>
                      </a:r>
                    </a:p>
                    <a:p>
                      <a:pPr algn="just"/>
                      <a:r>
                        <a:rPr lang="pt-BR" sz="2300" b="0" dirty="0">
                          <a:solidFill>
                            <a:schemeClr val="tx1"/>
                          </a:solidFill>
                          <a:latin typeface="Arial Narrow" panose="020B0606020202030204" pitchFamily="34" charset="0"/>
                        </a:rPr>
                        <a:t>Os </a:t>
                      </a:r>
                      <a:r>
                        <a:rPr lang="pt-BR" sz="2300" b="1" dirty="0">
                          <a:solidFill>
                            <a:schemeClr val="tx1"/>
                          </a:solidFill>
                          <a:latin typeface="Arial Narrow" panose="020B0606020202030204" pitchFamily="34" charset="0"/>
                        </a:rPr>
                        <a:t>tipos de discurso </a:t>
                      </a:r>
                      <a:r>
                        <a:rPr lang="pt-BR" sz="2300" b="0" dirty="0">
                          <a:solidFill>
                            <a:schemeClr val="tx1"/>
                          </a:solidFill>
                          <a:latin typeface="Arial Narrow" panose="020B0606020202030204" pitchFamily="34" charset="0"/>
                        </a:rPr>
                        <a:t>são </a:t>
                      </a:r>
                      <a:r>
                        <a:rPr lang="pt-BR" sz="2300" b="1" dirty="0">
                          <a:solidFill>
                            <a:schemeClr val="tx1"/>
                          </a:solidFill>
                          <a:latin typeface="Arial Narrow" panose="020B0606020202030204" pitchFamily="34" charset="0"/>
                        </a:rPr>
                        <a:t>as diferentes formas que o narrador usa para apresentar as falas, pensamentos e sentimentos das personagens dentro de um texto narrativo</a:t>
                      </a:r>
                      <a:r>
                        <a:rPr lang="pt-BR" sz="2300" b="0" dirty="0">
                          <a:solidFill>
                            <a:schemeClr val="tx1"/>
                          </a:solidFill>
                          <a:latin typeface="Arial Narrow" panose="020B0606020202030204" pitchFamily="34" charset="0"/>
                        </a:rPr>
                        <a:t>. Eles ajudam o leitor a perceber </a:t>
                      </a:r>
                      <a:r>
                        <a:rPr lang="pt-BR" sz="2300" b="1" dirty="0">
                          <a:solidFill>
                            <a:schemeClr val="tx1"/>
                          </a:solidFill>
                          <a:latin typeface="Arial Narrow" panose="020B0606020202030204" pitchFamily="34" charset="0"/>
                        </a:rPr>
                        <a:t>quem está falando</a:t>
                      </a:r>
                      <a:r>
                        <a:rPr lang="pt-BR" sz="2300" b="0" dirty="0">
                          <a:solidFill>
                            <a:schemeClr val="tx1"/>
                          </a:solidFill>
                          <a:latin typeface="Arial Narrow" panose="020B0606020202030204" pitchFamily="34" charset="0"/>
                        </a:rPr>
                        <a:t>.</a:t>
                      </a:r>
                    </a:p>
                    <a:p>
                      <a:pPr algn="just"/>
                      <a:r>
                        <a:rPr lang="pt-BR" sz="2300" b="1" dirty="0">
                          <a:solidFill>
                            <a:schemeClr val="tx1"/>
                          </a:solidFill>
                          <a:latin typeface="Arial Narrow" panose="020B0606020202030204" pitchFamily="34" charset="0"/>
                        </a:rPr>
                        <a:t>- Discurso Direto: </a:t>
                      </a:r>
                      <a:r>
                        <a:rPr lang="pt-BR" sz="2300" b="0" dirty="0">
                          <a:solidFill>
                            <a:schemeClr val="tx1"/>
                          </a:solidFill>
                          <a:latin typeface="Arial Narrow" panose="020B0606020202030204" pitchFamily="34" charset="0"/>
                        </a:rPr>
                        <a:t>as personagens conversam entre si. Esse discurso, geralmente, é marcado por verbos de elocução, isto é, verbos que indicam que alguém vai falar, por exemplo: “disse”, “falou”, “indagou”, “respondeu” entre outros. Há também o uso da pontuação, como: travessão (—), aspas (“”), dois pontos (:). Exemplo: “</a:t>
                      </a:r>
                      <a:r>
                        <a:rPr lang="pt-BR" sz="2300" b="0" i="1" dirty="0">
                          <a:solidFill>
                            <a:schemeClr val="tx1"/>
                          </a:solidFill>
                          <a:latin typeface="Arial Narrow" panose="020B0606020202030204" pitchFamily="34" charset="0"/>
                        </a:rPr>
                        <a:t>Bom dia, papai</a:t>
                      </a:r>
                      <a:r>
                        <a:rPr lang="pt-BR" sz="2300" b="0" dirty="0">
                          <a:solidFill>
                            <a:schemeClr val="tx1"/>
                          </a:solidFill>
                          <a:latin typeface="Arial Narrow" panose="020B0606020202030204" pitchFamily="34" charset="0"/>
                        </a:rPr>
                        <a:t>.”</a:t>
                      </a:r>
                    </a:p>
                    <a:p>
                      <a:pPr algn="just"/>
                      <a:r>
                        <a:rPr lang="pt-BR" sz="2300" b="1" dirty="0">
                          <a:solidFill>
                            <a:schemeClr val="tx1"/>
                          </a:solidFill>
                          <a:latin typeface="Arial Narrow" panose="020B0606020202030204" pitchFamily="34" charset="0"/>
                        </a:rPr>
                        <a:t>- Discurso Indireto: </a:t>
                      </a:r>
                      <a:r>
                        <a:rPr lang="pt-BR" sz="2300" b="0" dirty="0">
                          <a:solidFill>
                            <a:schemeClr val="tx1"/>
                          </a:solidFill>
                          <a:latin typeface="Arial Narrow" panose="020B0606020202030204" pitchFamily="34" charset="0"/>
                        </a:rPr>
                        <a:t>O narrador reproduz a fala da personagem com suas próprias palavras, sem usar travessões ou aspas. Exemplo: “</a:t>
                      </a:r>
                      <a:r>
                        <a:rPr lang="pt-BR" sz="2300" b="0" i="1" dirty="0">
                          <a:solidFill>
                            <a:schemeClr val="tx1"/>
                          </a:solidFill>
                          <a:latin typeface="Arial Narrow" panose="020B0606020202030204" pitchFamily="34" charset="0"/>
                        </a:rPr>
                        <a:t>Ele sugeriu que talvez pudesse se desculpar com uma história</a:t>
                      </a:r>
                      <a:r>
                        <a:rPr lang="pt-BR" sz="2300" b="0" dirty="0">
                          <a:solidFill>
                            <a:schemeClr val="tx1"/>
                          </a:solidFill>
                          <a:latin typeface="Arial Narrow" panose="020B0606020202030204" pitchFamily="34" charset="0"/>
                        </a:rPr>
                        <a:t>.”</a:t>
                      </a:r>
                    </a:p>
                    <a:p>
                      <a:pPr algn="just"/>
                      <a:r>
                        <a:rPr lang="pt-BR" sz="2300" b="1" dirty="0">
                          <a:solidFill>
                            <a:schemeClr val="tx1"/>
                          </a:solidFill>
                          <a:latin typeface="Arial Narrow" panose="020B0606020202030204" pitchFamily="34" charset="0"/>
                        </a:rPr>
                        <a:t>- Discurso Indireto Livre: </a:t>
                      </a:r>
                      <a:r>
                        <a:rPr lang="pt-BR" sz="2300" b="0" dirty="0">
                          <a:solidFill>
                            <a:schemeClr val="tx1"/>
                          </a:solidFill>
                          <a:latin typeface="Arial Narrow" panose="020B0606020202030204" pitchFamily="34" charset="0"/>
                        </a:rPr>
                        <a:t>Mistura o discurso direto com o indireto, ou seja, a fala da personagem com a voz do narrador, sem aspas ou travessão. Exemplo: “</a:t>
                      </a:r>
                      <a:r>
                        <a:rPr lang="pt-BR" sz="2300" b="0" i="1" dirty="0">
                          <a:solidFill>
                            <a:schemeClr val="tx1"/>
                          </a:solidFill>
                          <a:latin typeface="Arial Narrow" panose="020B0606020202030204" pitchFamily="34" charset="0"/>
                        </a:rPr>
                        <a:t>Lucas olhou pela janela. Que chuva interminável! Não conseguiria jogar bola naquele dia.”</a:t>
                      </a:r>
                    </a:p>
                    <a:p>
                      <a:pPr algn="r"/>
                      <a:r>
                        <a:rPr lang="pt-BR" sz="1300" b="0" dirty="0">
                          <a:solidFill>
                            <a:schemeClr val="tx1"/>
                          </a:solidFill>
                          <a:latin typeface="Arial Narrow" panose="020B0606020202030204" pitchFamily="34" charset="0"/>
                        </a:rPr>
                        <a:t>Disponível em: https://www.todamateria.com.br/discurso-direto-indireto-e-indireto-livre/. Acesso em 14 maio 2026. Adaptado.</a:t>
                      </a:r>
                    </a:p>
                  </a:txBody>
                  <a:tcPr>
                    <a:solidFill>
                      <a:srgbClr val="DFAFE0"/>
                    </a:solidFill>
                  </a:tcPr>
                </a:tc>
                <a:extLst>
                  <a:ext uri="{0D108BD9-81ED-4DB2-BD59-A6C34878D82A}">
                    <a16:rowId xmlns:a16="http://schemas.microsoft.com/office/drawing/2014/main" val="3528549305"/>
                  </a:ext>
                </a:extLst>
              </a:tr>
            </a:tbl>
          </a:graphicData>
        </a:graphic>
      </p:graphicFrame>
    </p:spTree>
    <p:extLst>
      <p:ext uri="{BB962C8B-B14F-4D97-AF65-F5344CB8AC3E}">
        <p14:creationId xmlns:p14="http://schemas.microsoft.com/office/powerpoint/2010/main" val="273829496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75EB1C-F89E-D10E-FF37-519EC62FF132}"/>
              </a:ext>
            </a:extLst>
          </p:cNvPr>
          <p:cNvSpPr txBox="1"/>
          <p:nvPr/>
        </p:nvSpPr>
        <p:spPr>
          <a:xfrm>
            <a:off x="144331" y="566693"/>
            <a:ext cx="11537577" cy="6109365"/>
          </a:xfrm>
          <a:prstGeom prst="rect">
            <a:avLst/>
          </a:prstGeom>
          <a:noFill/>
        </p:spPr>
        <p:txBody>
          <a:bodyPr wrap="square">
            <a:spAutoFit/>
          </a:bodyPr>
          <a:lstStyle/>
          <a:p>
            <a:pPr algn="just"/>
            <a:r>
              <a:rPr lang="pt-BR" sz="2300" b="1"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10. </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No trecho “Papai suspirou. — Vou deixar você dormir.”, qual é o tipo de discurso presente? </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Discurso direto, pois mostra a fala exata da personagem.</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Discurso indireto, pois o narrador relata a ação da personagem.</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Discurso indireto livre, pois mistura a fala da personagem com a do narrador.</a:t>
            </a:r>
            <a:endParaRPr lang="pt-BR" sz="2300" dirty="0">
              <a:solidFill>
                <a:srgbClr val="212529"/>
              </a:solidFill>
              <a:latin typeface="Arial Narrow" panose="020B0606020202030204" pitchFamily="34" charset="0"/>
              <a:ea typeface="Aptos" panose="020B0004020202020204" pitchFamily="34" charset="0"/>
              <a:cs typeface="Segoe UI" panose="020B0502040204020203" pitchFamily="34" charset="0"/>
            </a:endParaRPr>
          </a:p>
          <a:p>
            <a:pPr algn="just"/>
            <a:endParaRPr lang="pt-BR" sz="2300" dirty="0">
              <a:solidFill>
                <a:srgbClr val="212529"/>
              </a:solidFill>
              <a:latin typeface="Arial Narrow" panose="020B0606020202030204" pitchFamily="34" charset="0"/>
              <a:ea typeface="Aptos" panose="020B0004020202020204" pitchFamily="34" charset="0"/>
              <a:cs typeface="Segoe UI" panose="020B0502040204020203" pitchFamily="34" charset="0"/>
            </a:endParaRPr>
          </a:p>
          <a:p>
            <a:pPr algn="just"/>
            <a:r>
              <a:rPr lang="pt-BR" sz="2300" b="1"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11. </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No trecho “— Está acordada, Isabella? — papai gritou da cozinha.”, o tipo de discurso predominante é</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direto                                                  (    ) indireto                                                  (    ) indireto livre</a:t>
            </a:r>
          </a:p>
          <a:p>
            <a:pPr algn="just"/>
            <a:endParaRPr lang="pt-BR" sz="2300" dirty="0">
              <a:solidFill>
                <a:srgbClr val="212529"/>
              </a:solidFill>
              <a:latin typeface="Arial Narrow" panose="020B0606020202030204" pitchFamily="34" charset="0"/>
              <a:ea typeface="Aptos" panose="020B0004020202020204" pitchFamily="34" charset="0"/>
              <a:cs typeface="Segoe UI" panose="020B0502040204020203" pitchFamily="34" charset="0"/>
            </a:endParaRPr>
          </a:p>
          <a:p>
            <a:pPr algn="just"/>
            <a:r>
              <a:rPr lang="pt-BR" sz="2300" b="1"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12. </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Para evitar repetir muitas vezes a mesma palavra, os textos utilizam termos que substituem nomes já citados anteriormente. Esses recursos ajudam a ligar as partes do texto, garantindo a continuidade das ideias e tornando a leitura mais clara e organizada. Nos trechos a seguir, as palavras destacadas retomam termos que já apareceram no texto. Leia os trechos e marque a alternativa que apresenta corretamente o termo ao qual a palavra destacada se refere.</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a) “Ela tinha treze anos, assim como eu...”</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à </a:t>
            </a:r>
            <a:r>
              <a:rPr lang="pt-BR" sz="2300" dirty="0" err="1">
                <a:solidFill>
                  <a:srgbClr val="212529"/>
                </a:solidFill>
                <a:effectLst/>
                <a:latin typeface="Arial Narrow" panose="020B0606020202030204" pitchFamily="34" charset="0"/>
                <a:ea typeface="Aptos" panose="020B0004020202020204" pitchFamily="34" charset="0"/>
                <a:cs typeface="Segoe UI" panose="020B0502040204020203" pitchFamily="34" charset="0"/>
              </a:rPr>
              <a:t>Lupe</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à </a:t>
            </a:r>
            <a:r>
              <a:rPr lang="pt-BR" sz="2300" dirty="0" err="1">
                <a:solidFill>
                  <a:srgbClr val="212529"/>
                </a:solidFill>
                <a:effectLst/>
                <a:latin typeface="Arial Narrow" panose="020B0606020202030204" pitchFamily="34" charset="0"/>
                <a:ea typeface="Aptos" panose="020B0004020202020204" pitchFamily="34" charset="0"/>
                <a:cs typeface="Segoe UI" panose="020B0502040204020203" pitchFamily="34" charset="0"/>
              </a:rPr>
              <a:t>Arinta</a:t>
            </a:r>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a:t>
            </a:r>
          </a:p>
          <a:p>
            <a:pPr algn="just"/>
            <a:r>
              <a:rPr lang="pt-BR" sz="2300" dirty="0">
                <a:solidFill>
                  <a:srgbClr val="212529"/>
                </a:solidFill>
                <a:effectLst/>
                <a:latin typeface="Arial Narrow" panose="020B0606020202030204" pitchFamily="34" charset="0"/>
                <a:ea typeface="Aptos" panose="020B0004020202020204" pitchFamily="34" charset="0"/>
                <a:cs typeface="Segoe UI" panose="020B0502040204020203" pitchFamily="34" charset="0"/>
              </a:rPr>
              <a:t>(    ) à galinha Senhorita La.</a:t>
            </a:r>
          </a:p>
        </p:txBody>
      </p:sp>
    </p:spTree>
    <p:extLst>
      <p:ext uri="{BB962C8B-B14F-4D97-AF65-F5344CB8AC3E}">
        <p14:creationId xmlns:p14="http://schemas.microsoft.com/office/powerpoint/2010/main" val="16361354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43AEB7-145F-190A-7C95-147D949FC1BD}"/>
              </a:ext>
            </a:extLst>
          </p:cNvPr>
          <p:cNvSpPr txBox="1"/>
          <p:nvPr/>
        </p:nvSpPr>
        <p:spPr>
          <a:xfrm>
            <a:off x="162401" y="1620649"/>
            <a:ext cx="11867197" cy="3277820"/>
          </a:xfrm>
          <a:prstGeom prst="rect">
            <a:avLst/>
          </a:prstGeom>
          <a:noFill/>
        </p:spPr>
        <p:txBody>
          <a:bodyPr wrap="square">
            <a:spAutoFit/>
          </a:bodyPr>
          <a:lstStyle/>
          <a:p>
            <a:r>
              <a:rPr lang="pt-BR" sz="2300" dirty="0">
                <a:latin typeface="Arial Narrow" panose="020B0606020202030204" pitchFamily="34" charset="0"/>
              </a:rPr>
              <a:t>b) “Ele ronronou e fechou seus olhos verdes.”</a:t>
            </a:r>
          </a:p>
          <a:p>
            <a:r>
              <a:rPr lang="pt-BR" sz="2300" dirty="0">
                <a:latin typeface="Arial Narrow" panose="020B0606020202030204" pitchFamily="34" charset="0"/>
              </a:rPr>
              <a:t>(    ) a </a:t>
            </a:r>
            <a:r>
              <a:rPr lang="pt-BR" sz="2300" dirty="0" err="1">
                <a:latin typeface="Arial Narrow" panose="020B0606020202030204" pitchFamily="34" charset="0"/>
              </a:rPr>
              <a:t>Yote</a:t>
            </a:r>
            <a:r>
              <a:rPr lang="pt-BR" sz="2300" dirty="0">
                <a:latin typeface="Arial Narrow" panose="020B0606020202030204" pitchFamily="34" charset="0"/>
              </a:rPr>
              <a:t>.</a:t>
            </a:r>
          </a:p>
          <a:p>
            <a:r>
              <a:rPr lang="pt-BR" sz="2300" dirty="0">
                <a:latin typeface="Arial Narrow" panose="020B0606020202030204" pitchFamily="34" charset="0"/>
              </a:rPr>
              <a:t>(    ) ao gato Pep.</a:t>
            </a:r>
          </a:p>
          <a:p>
            <a:r>
              <a:rPr lang="pt-BR" sz="2300" dirty="0">
                <a:latin typeface="Arial Narrow" panose="020B0606020202030204" pitchFamily="34" charset="0"/>
              </a:rPr>
              <a:t>(    ) ao pai de Isabella.</a:t>
            </a:r>
          </a:p>
          <a:p>
            <a:endParaRPr lang="pt-BR" sz="2300" dirty="0">
              <a:latin typeface="Arial Narrow" panose="020B0606020202030204" pitchFamily="34" charset="0"/>
            </a:endParaRPr>
          </a:p>
          <a:p>
            <a:r>
              <a:rPr lang="pt-BR" sz="2300" dirty="0">
                <a:latin typeface="Arial Narrow" panose="020B0606020202030204" pitchFamily="34" charset="0"/>
              </a:rPr>
              <a:t>d) “</a:t>
            </a:r>
            <a:r>
              <a:rPr lang="pt-BR" sz="2300" dirty="0" err="1">
                <a:latin typeface="Arial Narrow" panose="020B0606020202030204" pitchFamily="34" charset="0"/>
              </a:rPr>
              <a:t>Yote</a:t>
            </a:r>
            <a:r>
              <a:rPr lang="pt-BR" sz="2300" dirty="0">
                <a:latin typeface="Arial Narrow" panose="020B0606020202030204" pitchFamily="34" charset="0"/>
              </a:rPr>
              <a:t> ficou com medo. Ele poderia derrotar rios, mas o mar o engoliria.”</a:t>
            </a:r>
          </a:p>
          <a:p>
            <a:r>
              <a:rPr lang="pt-BR" sz="2300" dirty="0">
                <a:latin typeface="Arial Narrow" panose="020B0606020202030204" pitchFamily="34" charset="0"/>
              </a:rPr>
              <a:t>(    ) o mar</a:t>
            </a:r>
          </a:p>
          <a:p>
            <a:r>
              <a:rPr lang="pt-BR" sz="2300" dirty="0">
                <a:latin typeface="Arial Narrow" panose="020B0606020202030204" pitchFamily="34" charset="0"/>
              </a:rPr>
              <a:t>(    ) </a:t>
            </a:r>
            <a:r>
              <a:rPr lang="pt-BR" sz="2300" dirty="0" err="1">
                <a:latin typeface="Arial Narrow" panose="020B0606020202030204" pitchFamily="34" charset="0"/>
              </a:rPr>
              <a:t>Yote</a:t>
            </a:r>
            <a:endParaRPr lang="pt-BR" sz="2300" dirty="0">
              <a:latin typeface="Arial Narrow" panose="020B0606020202030204" pitchFamily="34" charset="0"/>
            </a:endParaRPr>
          </a:p>
          <a:p>
            <a:r>
              <a:rPr lang="pt-BR" sz="2300" dirty="0">
                <a:latin typeface="Arial Narrow" panose="020B0606020202030204" pitchFamily="34" charset="0"/>
              </a:rPr>
              <a:t>(    ) um rio</a:t>
            </a:r>
          </a:p>
        </p:txBody>
      </p:sp>
    </p:spTree>
    <p:extLst>
      <p:ext uri="{BB962C8B-B14F-4D97-AF65-F5344CB8AC3E}">
        <p14:creationId xmlns:p14="http://schemas.microsoft.com/office/powerpoint/2010/main" val="38307357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257E17-6AC9-9C47-8755-E462B47B76A4}"/>
              </a:ext>
            </a:extLst>
          </p:cNvPr>
          <p:cNvSpPr txBox="1"/>
          <p:nvPr/>
        </p:nvSpPr>
        <p:spPr>
          <a:xfrm>
            <a:off x="192405" y="834658"/>
            <a:ext cx="11807189" cy="1862048"/>
          </a:xfrm>
          <a:prstGeom prst="rect">
            <a:avLst/>
          </a:prstGeom>
          <a:solidFill>
            <a:schemeClr val="accent6">
              <a:lumMod val="20000"/>
              <a:lumOff val="80000"/>
            </a:schemeClr>
          </a:solidFill>
        </p:spPr>
        <p:txBody>
          <a:bodyPr wrap="square">
            <a:spAutoFit/>
          </a:bodyPr>
          <a:lstStyle/>
          <a:p>
            <a:pPr algn="just"/>
            <a:r>
              <a:rPr lang="pt-BR" sz="2300" b="1" dirty="0">
                <a:latin typeface="Arial Narrow" panose="020B0606020202030204" pitchFamily="34" charset="0"/>
              </a:rPr>
              <a:t>Estudante, você sabia que, no nosso dia a dia, muitas vezes repetimos palavras para dar mais força ao que queremos dizer? Quando alguém fala “estou muito, muito feliz” ou “essa mochila está muito pesada”, a repetição ajuda a enfatizar a ideia e mostrar intensidade. Nos textos literários isso também acontece e recebe o nome de efeito de sentido. Os autores escolhem determinadas palavras ou repetições para chamar a atenção do leitor e tornar a narrativa mais expressiva.</a:t>
            </a:r>
          </a:p>
        </p:txBody>
      </p:sp>
      <p:sp>
        <p:nvSpPr>
          <p:cNvPr id="5" name="CaixaDeTexto 4">
            <a:extLst>
              <a:ext uri="{FF2B5EF4-FFF2-40B4-BE49-F238E27FC236}">
                <a16:creationId xmlns:a16="http://schemas.microsoft.com/office/drawing/2014/main" id="{37956DF0-D51E-53AC-79D6-0FA5F4E95782}"/>
              </a:ext>
            </a:extLst>
          </p:cNvPr>
          <p:cNvSpPr txBox="1"/>
          <p:nvPr/>
        </p:nvSpPr>
        <p:spPr>
          <a:xfrm>
            <a:off x="192404" y="3284132"/>
            <a:ext cx="11807189" cy="1508105"/>
          </a:xfrm>
          <a:prstGeom prst="rect">
            <a:avLst/>
          </a:prstGeom>
          <a:noFill/>
        </p:spPr>
        <p:txBody>
          <a:bodyPr wrap="square">
            <a:spAutoFit/>
          </a:bodyPr>
          <a:lstStyle/>
          <a:p>
            <a:pPr algn="just"/>
            <a:r>
              <a:rPr lang="pt-BR" sz="2300" b="1" dirty="0">
                <a:latin typeface="Arial Narrow" panose="020B0606020202030204" pitchFamily="34" charset="0"/>
              </a:rPr>
              <a:t>13. </a:t>
            </a:r>
            <a:r>
              <a:rPr lang="pt-BR" sz="2300" dirty="0">
                <a:latin typeface="Arial Narrow" panose="020B0606020202030204" pitchFamily="34" charset="0"/>
              </a:rPr>
              <a:t>Em um texto, algumas palavras podem ser repetidas para destacar uma ideia e dar mais intensidade ao que está sendo dito. No trecho “Ela tinha treze anos, assim como eu, mas embora fosse pouca idade para uma pessoa, uma galinha com igual número de anos era </a:t>
            </a:r>
            <a:r>
              <a:rPr lang="pt-BR" sz="2300" b="1" dirty="0">
                <a:latin typeface="Arial Narrow" panose="020B0606020202030204" pitchFamily="34" charset="0"/>
              </a:rPr>
              <a:t>muito</a:t>
            </a:r>
            <a:r>
              <a:rPr lang="pt-BR" sz="2300" dirty="0">
                <a:latin typeface="Arial Narrow" panose="020B0606020202030204" pitchFamily="34" charset="0"/>
              </a:rPr>
              <a:t>, </a:t>
            </a:r>
            <a:r>
              <a:rPr lang="pt-BR" sz="2300" b="1" dirty="0">
                <a:latin typeface="Arial Narrow" panose="020B0606020202030204" pitchFamily="34" charset="0"/>
              </a:rPr>
              <a:t>muito</a:t>
            </a:r>
            <a:r>
              <a:rPr lang="pt-BR" sz="2300" dirty="0">
                <a:latin typeface="Arial Narrow" panose="020B0606020202030204" pitchFamily="34" charset="0"/>
              </a:rPr>
              <a:t> velha.”, qual é o efeito de sentido causado pela repetição da palavra “muito”?</a:t>
            </a:r>
          </a:p>
        </p:txBody>
      </p:sp>
    </p:spTree>
    <p:extLst>
      <p:ext uri="{BB962C8B-B14F-4D97-AF65-F5344CB8AC3E}">
        <p14:creationId xmlns:p14="http://schemas.microsoft.com/office/powerpoint/2010/main" val="31394027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E8471BB-E93D-D62A-B88F-71529E21E421}"/>
              </a:ext>
            </a:extLst>
          </p:cNvPr>
          <p:cNvSpPr txBox="1"/>
          <p:nvPr/>
        </p:nvSpPr>
        <p:spPr>
          <a:xfrm>
            <a:off x="100012" y="661958"/>
            <a:ext cx="11810048" cy="6186309"/>
          </a:xfrm>
          <a:prstGeom prst="rect">
            <a:avLst/>
          </a:prstGeom>
          <a:noFill/>
        </p:spPr>
        <p:txBody>
          <a:bodyPr wrap="square">
            <a:spAutoFit/>
          </a:bodyPr>
          <a:lstStyle/>
          <a:p>
            <a:pPr algn="just"/>
            <a:r>
              <a:rPr lang="pt-BR" sz="2200" b="1" dirty="0">
                <a:latin typeface="Arial Narrow" panose="020B0606020202030204" pitchFamily="34" charset="0"/>
              </a:rPr>
              <a:t>14. </a:t>
            </a:r>
            <a:r>
              <a:rPr lang="pt-BR" sz="2200" dirty="0">
                <a:latin typeface="Arial Narrow" panose="020B0606020202030204" pitchFamily="34" charset="0"/>
              </a:rPr>
              <a:t>Os textos precisam apresentar coerência e coesão para que as ideias sejam compreendidas de forma clara pelo leitor. A coerência é responsável pelo sentido do texto, isto é, pelas informações e acontecimentos que se relacionam de maneira lógica, sem contradições. Já a coesão é a ligação entre palavras, frases e partes do texto, realizada por meio de conectivos e outras expressões que ajudam a organizar as ideias. Para isso, são usados conectivos e expressões que indicam ideia ou circunstâncias de oposição, tempo, explicação, conclusão, conformidade, causa, condição, entre outras relações. Considerando essas relações no romance A garota que lia as estrelas, responda o que se pede.</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 No trecho “Ela tinha treze anos, assim como eu, </a:t>
            </a:r>
            <a:r>
              <a:rPr lang="pt-BR" sz="2200" b="1" dirty="0">
                <a:latin typeface="Arial Narrow" panose="020B0606020202030204" pitchFamily="34" charset="0"/>
              </a:rPr>
              <a:t>mas</a:t>
            </a:r>
            <a:r>
              <a:rPr lang="pt-BR" sz="2200" dirty="0">
                <a:latin typeface="Arial Narrow" panose="020B0606020202030204" pitchFamily="34" charset="0"/>
              </a:rPr>
              <a:t> embora fosse pouca idade para uma pessoa, uma galinha com igual número de anos era muito, muito velha.”, a palavra destacada estabelece uma ideia de</a:t>
            </a:r>
          </a:p>
          <a:p>
            <a:pPr algn="just"/>
            <a:r>
              <a:rPr lang="pt-BR" sz="2200" dirty="0">
                <a:latin typeface="Arial Narrow" panose="020B0606020202030204" pitchFamily="34" charset="0"/>
              </a:rPr>
              <a:t>(   ) oposição.      (  ) conclusão.      (  ) explicação.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No trecho “</a:t>
            </a:r>
            <a:r>
              <a:rPr lang="pt-BR" sz="2200" b="1" dirty="0">
                <a:latin typeface="Arial Narrow" panose="020B0606020202030204" pitchFamily="34" charset="0"/>
              </a:rPr>
              <a:t>Quando</a:t>
            </a:r>
            <a:r>
              <a:rPr lang="pt-BR" sz="2200" dirty="0">
                <a:latin typeface="Arial Narrow" panose="020B0606020202030204" pitchFamily="34" charset="0"/>
              </a:rPr>
              <a:t> começou a falar, pude sentir o sorriso em sua voz.”, a palavra destacada indica uma circunstância de</a:t>
            </a:r>
          </a:p>
          <a:p>
            <a:pPr algn="just"/>
            <a:r>
              <a:rPr lang="pt-BR" sz="2200" dirty="0">
                <a:latin typeface="Arial Narrow" panose="020B0606020202030204" pitchFamily="34" charset="0"/>
              </a:rPr>
              <a:t>( ) causa.</a:t>
            </a:r>
          </a:p>
          <a:p>
            <a:pPr algn="just"/>
            <a:r>
              <a:rPr lang="pt-BR" sz="2200" dirty="0">
                <a:latin typeface="Arial Narrow" panose="020B0606020202030204" pitchFamily="34" charset="0"/>
              </a:rPr>
              <a:t>(   ) tempo.</a:t>
            </a:r>
          </a:p>
          <a:p>
            <a:pPr algn="just"/>
            <a:r>
              <a:rPr lang="pt-BR" sz="2200" dirty="0">
                <a:latin typeface="Arial Narrow" panose="020B0606020202030204" pitchFamily="34" charset="0"/>
              </a:rPr>
              <a:t>( ) finalidade.</a:t>
            </a:r>
          </a:p>
          <a:p>
            <a:pPr algn="just"/>
            <a:r>
              <a:rPr lang="pt-BR" sz="2200" dirty="0">
                <a:latin typeface="Arial Narrow" panose="020B0606020202030204" pitchFamily="34" charset="0"/>
              </a:rPr>
              <a:t>( ) conclusão.</a:t>
            </a:r>
          </a:p>
        </p:txBody>
      </p:sp>
    </p:spTree>
    <p:extLst>
      <p:ext uri="{BB962C8B-B14F-4D97-AF65-F5344CB8AC3E}">
        <p14:creationId xmlns:p14="http://schemas.microsoft.com/office/powerpoint/2010/main" val="40940652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855168"/>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41468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9C9FA2F5-AD91-B61D-9823-A5D5AC45CE24}"/>
              </a:ext>
            </a:extLst>
          </p:cNvPr>
          <p:cNvSpPr txBox="1"/>
          <p:nvPr/>
        </p:nvSpPr>
        <p:spPr>
          <a:xfrm>
            <a:off x="385908" y="2805720"/>
            <a:ext cx="11420182" cy="2215991"/>
          </a:xfrm>
          <a:prstGeom prst="rect">
            <a:avLst/>
          </a:prstGeom>
          <a:solidFill>
            <a:schemeClr val="accent6">
              <a:lumMod val="20000"/>
              <a:lumOff val="80000"/>
            </a:schemeClr>
          </a:solid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Querido(a) estudante, em “A garota que lia as estrelas”, percebemos que as palavras ajudam a construir emoções, mistérios e sentimentos ao longo da narrativa. Em alguns momentos, elas apresentam informações de forma direta; em outros, ganham sentidos especiais, cheios de imaginação e sensibilidade. Ao acompanhar a jornada das personagens, vamos descobrir como a linguagem pode transmitir medo, carinho, coragem e até magia. Prepare-se para explorar os sentidos das palavras e mergulhar nessa leitura cheia de emoção e significado! Vamos lá?!</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3" name="Imagem 2">
            <a:extLst>
              <a:ext uri="{FF2B5EF4-FFF2-40B4-BE49-F238E27FC236}">
                <a16:creationId xmlns:a16="http://schemas.microsoft.com/office/drawing/2014/main" id="{461C1979-51B6-5913-5C07-F6AAB41F1834}"/>
              </a:ext>
            </a:extLst>
          </p:cNvPr>
          <p:cNvPicPr>
            <a:picLocks noChangeAspect="1"/>
          </p:cNvPicPr>
          <p:nvPr/>
        </p:nvPicPr>
        <p:blipFill>
          <a:blip r:embed="rId3"/>
          <a:stretch>
            <a:fillRect/>
          </a:stretch>
        </p:blipFill>
        <p:spPr>
          <a:xfrm>
            <a:off x="102870" y="572950"/>
            <a:ext cx="3109014" cy="1228440"/>
          </a:xfrm>
          <a:prstGeom prst="rect">
            <a:avLst/>
          </a:prstGeom>
        </p:spPr>
      </p:pic>
      <p:graphicFrame>
        <p:nvGraphicFramePr>
          <p:cNvPr id="5" name="Tabela 4">
            <a:extLst>
              <a:ext uri="{FF2B5EF4-FFF2-40B4-BE49-F238E27FC236}">
                <a16:creationId xmlns:a16="http://schemas.microsoft.com/office/drawing/2014/main" id="{75BD6F90-C3FD-8D6D-573A-B4E8AC29FF58}"/>
              </a:ext>
            </a:extLst>
          </p:cNvPr>
          <p:cNvGraphicFramePr>
            <a:graphicFrameLocks noGrp="1"/>
          </p:cNvGraphicFramePr>
          <p:nvPr>
            <p:extLst>
              <p:ext uri="{D42A27DB-BD31-4B8C-83A1-F6EECF244321}">
                <p14:modId xmlns:p14="http://schemas.microsoft.com/office/powerpoint/2010/main" val="861005232"/>
              </p:ext>
            </p:extLst>
          </p:nvPr>
        </p:nvGraphicFramePr>
        <p:xfrm>
          <a:off x="102870" y="1801390"/>
          <a:ext cx="11986260" cy="4297680"/>
        </p:xfrm>
        <a:graphic>
          <a:graphicData uri="http://schemas.openxmlformats.org/drawingml/2006/table">
            <a:tbl>
              <a:tblPr firstRow="1" bandRow="1">
                <a:tableStyleId>{5C22544A-7EE6-4342-B048-85BDC9FD1C3A}</a:tableStyleId>
              </a:tblPr>
              <a:tblGrid>
                <a:gridCol w="11986260">
                  <a:extLst>
                    <a:ext uri="{9D8B030D-6E8A-4147-A177-3AD203B41FA5}">
                      <a16:colId xmlns:a16="http://schemas.microsoft.com/office/drawing/2014/main" val="418228995"/>
                    </a:ext>
                  </a:extLst>
                </a:gridCol>
              </a:tblGrid>
              <a:tr h="370840">
                <a:tc>
                  <a:txBody>
                    <a:bodyPr/>
                    <a:lstStyle/>
                    <a:p>
                      <a:pPr algn="ctr"/>
                      <a:r>
                        <a:rPr lang="pt-BR" sz="2300" b="1" dirty="0">
                          <a:solidFill>
                            <a:schemeClr val="tx1"/>
                          </a:solidFill>
                          <a:latin typeface="Arial Narrow" panose="020B0606020202030204" pitchFamily="34" charset="0"/>
                        </a:rPr>
                        <a:t>Conotação e Denotação</a:t>
                      </a:r>
                    </a:p>
                    <a:p>
                      <a:pPr algn="just"/>
                      <a:r>
                        <a:rPr lang="pt-BR" sz="2300" b="0" dirty="0">
                          <a:solidFill>
                            <a:schemeClr val="tx1"/>
                          </a:solidFill>
                          <a:latin typeface="Arial Narrow" panose="020B0606020202030204" pitchFamily="34" charset="0"/>
                        </a:rPr>
                        <a:t>A nossa língua pode apresentar as palavras no sentido “</a:t>
                      </a:r>
                      <a:r>
                        <a:rPr lang="pt-BR" sz="2300" b="1" dirty="0">
                          <a:solidFill>
                            <a:schemeClr val="tx1"/>
                          </a:solidFill>
                          <a:latin typeface="Arial Narrow" panose="020B0606020202030204" pitchFamily="34" charset="0"/>
                        </a:rPr>
                        <a:t>denotativo</a:t>
                      </a:r>
                      <a:r>
                        <a:rPr lang="pt-BR" sz="2300" b="0" dirty="0">
                          <a:solidFill>
                            <a:schemeClr val="tx1"/>
                          </a:solidFill>
                          <a:latin typeface="Arial Narrow" panose="020B0606020202030204" pitchFamily="34" charset="0"/>
                        </a:rPr>
                        <a:t>” e no sentido “</a:t>
                      </a:r>
                      <a:r>
                        <a:rPr lang="pt-BR" sz="2300" b="1" dirty="0">
                          <a:solidFill>
                            <a:schemeClr val="tx1"/>
                          </a:solidFill>
                          <a:latin typeface="Arial Narrow" panose="020B0606020202030204" pitchFamily="34" charset="0"/>
                        </a:rPr>
                        <a:t>conotativo</a:t>
                      </a:r>
                      <a:r>
                        <a:rPr lang="pt-BR" sz="2300" b="0" dirty="0">
                          <a:solidFill>
                            <a:schemeClr val="tx1"/>
                          </a:solidFill>
                          <a:latin typeface="Arial Narrow" panose="020B0606020202030204" pitchFamily="34" charset="0"/>
                        </a:rPr>
                        <a:t>”. O sentido </a:t>
                      </a:r>
                      <a:r>
                        <a:rPr lang="pt-BR" sz="2300" b="1" dirty="0">
                          <a:solidFill>
                            <a:schemeClr val="tx1"/>
                          </a:solidFill>
                          <a:latin typeface="Arial Narrow" panose="020B0606020202030204" pitchFamily="34" charset="0"/>
                        </a:rPr>
                        <a:t>denotativo</a:t>
                      </a:r>
                      <a:r>
                        <a:rPr lang="pt-BR" sz="2300" b="0" dirty="0">
                          <a:solidFill>
                            <a:schemeClr val="tx1"/>
                          </a:solidFill>
                          <a:latin typeface="Arial Narrow" panose="020B0606020202030204" pitchFamily="34" charset="0"/>
                        </a:rPr>
                        <a:t> é o sentido literal das palavras, ou seja, aquele verdadeiro, real. Por exemplo: “</a:t>
                      </a:r>
                      <a:r>
                        <a:rPr lang="pt-BR" sz="2300" b="0" i="1" dirty="0">
                          <a:solidFill>
                            <a:schemeClr val="tx1"/>
                          </a:solidFill>
                          <a:latin typeface="Arial Narrow" panose="020B0606020202030204" pitchFamily="34" charset="0"/>
                        </a:rPr>
                        <a:t>Os olhos da Paula são pretos.</a:t>
                      </a:r>
                      <a:r>
                        <a:rPr lang="pt-BR" sz="2300" b="0" dirty="0">
                          <a:solidFill>
                            <a:schemeClr val="tx1"/>
                          </a:solidFill>
                          <a:latin typeface="Arial Narrow" panose="020B0606020202030204" pitchFamily="34" charset="0"/>
                        </a:rPr>
                        <a:t>” (</a:t>
                      </a:r>
                      <a:r>
                        <a:rPr lang="pt-BR" sz="2300" b="1" u="sng" dirty="0">
                          <a:solidFill>
                            <a:schemeClr val="tx1"/>
                          </a:solidFill>
                          <a:latin typeface="Arial Narrow" panose="020B0606020202030204" pitchFamily="34" charset="0"/>
                        </a:rPr>
                        <a:t>olhos</a:t>
                      </a:r>
                      <a:r>
                        <a:rPr lang="pt-BR" sz="2300" b="0" dirty="0">
                          <a:solidFill>
                            <a:schemeClr val="tx1"/>
                          </a:solidFill>
                          <a:latin typeface="Arial Narrow" panose="020B0606020202030204" pitchFamily="34" charset="0"/>
                        </a:rPr>
                        <a:t> está no sentido denotativo, real, isto é, o sentido que essa palavra já tem). Já o sentido </a:t>
                      </a:r>
                      <a:r>
                        <a:rPr lang="pt-BR" sz="2300" b="1" dirty="0">
                          <a:solidFill>
                            <a:schemeClr val="tx1"/>
                          </a:solidFill>
                          <a:latin typeface="Arial Narrow" panose="020B0606020202030204" pitchFamily="34" charset="0"/>
                        </a:rPr>
                        <a:t>conotativo</a:t>
                      </a:r>
                      <a:r>
                        <a:rPr lang="pt-BR" sz="2300" b="0" dirty="0">
                          <a:solidFill>
                            <a:schemeClr val="tx1"/>
                          </a:solidFill>
                          <a:latin typeface="Arial Narrow" panose="020B0606020202030204" pitchFamily="34" charset="0"/>
                        </a:rPr>
                        <a:t> das palavras, é o figurado. Por exemplo: </a:t>
                      </a:r>
                      <a:r>
                        <a:rPr lang="pt-BR" sz="2300" b="0" i="1" dirty="0">
                          <a:solidFill>
                            <a:schemeClr val="tx1"/>
                          </a:solidFill>
                          <a:latin typeface="Arial Narrow" panose="020B0606020202030204" pitchFamily="34" charset="0"/>
                        </a:rPr>
                        <a:t>Os olhos da Paula são duas jaboticabas</a:t>
                      </a:r>
                      <a:r>
                        <a:rPr lang="pt-BR" sz="2300" b="0" dirty="0">
                          <a:solidFill>
                            <a:schemeClr val="tx1"/>
                          </a:solidFill>
                          <a:latin typeface="Arial Narrow" panose="020B0606020202030204" pitchFamily="34" charset="0"/>
                        </a:rPr>
                        <a:t>. (</a:t>
                      </a:r>
                      <a:r>
                        <a:rPr lang="pt-BR" sz="2300" b="1" u="sng" dirty="0">
                          <a:solidFill>
                            <a:schemeClr val="tx1"/>
                          </a:solidFill>
                          <a:latin typeface="Arial Narrow" panose="020B0606020202030204" pitchFamily="34" charset="0"/>
                        </a:rPr>
                        <a:t>olhos</a:t>
                      </a:r>
                      <a:r>
                        <a:rPr lang="pt-BR" sz="2300" b="0" dirty="0">
                          <a:solidFill>
                            <a:schemeClr val="tx1"/>
                          </a:solidFill>
                          <a:latin typeface="Arial Narrow" panose="020B0606020202030204" pitchFamily="34" charset="0"/>
                        </a:rPr>
                        <a:t>, agora deixou de ser “real’, “verdadeiro” e passou a ser “figurado”, isto é, a palavra recebeu outro sentido/significado.).</a:t>
                      </a:r>
                    </a:p>
                    <a:p>
                      <a:pPr algn="ctr"/>
                      <a:r>
                        <a:rPr lang="pt-BR" sz="2300" b="1" dirty="0">
                          <a:solidFill>
                            <a:schemeClr val="tx1"/>
                          </a:solidFill>
                          <a:latin typeface="Arial Narrow" panose="020B0606020202030204" pitchFamily="34" charset="0"/>
                        </a:rPr>
                        <a:t>Figuras de Linguagem</a:t>
                      </a:r>
                    </a:p>
                    <a:p>
                      <a:pPr algn="just"/>
                      <a:r>
                        <a:rPr lang="pt-BR" sz="2300" b="0" dirty="0">
                          <a:solidFill>
                            <a:schemeClr val="tx1"/>
                          </a:solidFill>
                          <a:latin typeface="Arial Narrow" panose="020B0606020202030204" pitchFamily="34" charset="0"/>
                        </a:rPr>
                        <a:t>As </a:t>
                      </a:r>
                      <a:r>
                        <a:rPr lang="pt-BR" sz="2300" b="1" dirty="0">
                          <a:solidFill>
                            <a:schemeClr val="tx1"/>
                          </a:solidFill>
                          <a:latin typeface="Arial Narrow" panose="020B0606020202030204" pitchFamily="34" charset="0"/>
                        </a:rPr>
                        <a:t>Figuras de Linguagem </a:t>
                      </a:r>
                      <a:r>
                        <a:rPr lang="pt-BR" sz="2300" b="0" dirty="0">
                          <a:solidFill>
                            <a:schemeClr val="tx1"/>
                          </a:solidFill>
                          <a:latin typeface="Arial Narrow" panose="020B0606020202030204" pitchFamily="34" charset="0"/>
                        </a:rPr>
                        <a:t>são recursos expressivos que enriquecem a nossa língua, pois trazem criatividade, emoção, ênfase, beleza à linguagem com predominância do sentido figurado (conotativo). Exemplos: </a:t>
                      </a:r>
                    </a:p>
                    <a:p>
                      <a:pPr algn="just"/>
                      <a:r>
                        <a:rPr lang="pt-BR" sz="2300" b="1" dirty="0">
                          <a:solidFill>
                            <a:schemeClr val="tx1"/>
                          </a:solidFill>
                          <a:latin typeface="Arial Narrow" panose="020B0606020202030204" pitchFamily="34" charset="0"/>
                        </a:rPr>
                        <a:t>- Metáfora: </a:t>
                      </a:r>
                      <a:r>
                        <a:rPr lang="pt-BR" sz="2300" b="0" dirty="0">
                          <a:solidFill>
                            <a:schemeClr val="tx1"/>
                          </a:solidFill>
                          <a:latin typeface="Arial Narrow" panose="020B0606020202030204" pitchFamily="34" charset="0"/>
                        </a:rPr>
                        <a:t>é quando atribuímos um outro sentido à palavra, à ideia. Dizemos que na metáfora existe uma ideia de comparação escondida. Exemplos: </a:t>
                      </a:r>
                      <a:r>
                        <a:rPr lang="pt-BR" sz="2300" b="0" i="1" dirty="0">
                          <a:solidFill>
                            <a:schemeClr val="tx1"/>
                          </a:solidFill>
                          <a:latin typeface="Arial Narrow" panose="020B0606020202030204" pitchFamily="34" charset="0"/>
                        </a:rPr>
                        <a:t>Seus olhos são duas jaboticabas! / João é um tigre. </a:t>
                      </a:r>
                    </a:p>
                  </a:txBody>
                  <a:tcPr>
                    <a:lnL w="28575" cap="flat" cmpd="sng" algn="ctr">
                      <a:solidFill>
                        <a:srgbClr val="FFA7E2"/>
                      </a:solidFill>
                      <a:prstDash val="solid"/>
                      <a:round/>
                      <a:headEnd type="none" w="med" len="med"/>
                      <a:tailEnd type="none" w="med" len="med"/>
                    </a:lnL>
                    <a:lnR w="28575" cap="flat" cmpd="sng" algn="ctr">
                      <a:solidFill>
                        <a:srgbClr val="FFA7E2"/>
                      </a:solidFill>
                      <a:prstDash val="solid"/>
                      <a:round/>
                      <a:headEnd type="none" w="med" len="med"/>
                      <a:tailEnd type="none" w="med" len="med"/>
                    </a:lnR>
                    <a:lnT w="28575" cap="flat" cmpd="sng" algn="ctr">
                      <a:solidFill>
                        <a:srgbClr val="FFA7E2"/>
                      </a:solidFill>
                      <a:prstDash val="solid"/>
                      <a:round/>
                      <a:headEnd type="none" w="med" len="med"/>
                      <a:tailEnd type="none" w="med" len="med"/>
                    </a:lnT>
                    <a:lnB w="28575" cap="flat" cmpd="sng" algn="ctr">
                      <a:solidFill>
                        <a:srgbClr val="FFA7E2"/>
                      </a:solidFill>
                      <a:prstDash val="solid"/>
                      <a:round/>
                      <a:headEnd type="none" w="med" len="med"/>
                      <a:tailEnd type="none" w="med" len="med"/>
                    </a:lnB>
                    <a:solidFill>
                      <a:srgbClr val="FFCCFF"/>
                    </a:solidFill>
                  </a:tcPr>
                </a:tc>
                <a:extLst>
                  <a:ext uri="{0D108BD9-81ED-4DB2-BD59-A6C34878D82A}">
                    <a16:rowId xmlns:a16="http://schemas.microsoft.com/office/drawing/2014/main" val="1441199086"/>
                  </a:ext>
                </a:extLst>
              </a:tr>
            </a:tbl>
          </a:graphicData>
        </a:graphic>
      </p:graphicFrame>
    </p:spTree>
    <p:extLst>
      <p:ext uri="{BB962C8B-B14F-4D97-AF65-F5344CB8AC3E}">
        <p14:creationId xmlns:p14="http://schemas.microsoft.com/office/powerpoint/2010/main" val="256122156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DE4C2DE-D049-C9C1-3CDE-ADFB31F347A6}"/>
              </a:ext>
            </a:extLst>
          </p:cNvPr>
          <p:cNvGraphicFramePr>
            <a:graphicFrameLocks noGrp="1"/>
          </p:cNvGraphicFramePr>
          <p:nvPr>
            <p:extLst>
              <p:ext uri="{D42A27DB-BD31-4B8C-83A1-F6EECF244321}">
                <p14:modId xmlns:p14="http://schemas.microsoft.com/office/powerpoint/2010/main" val="1014748243"/>
              </p:ext>
            </p:extLst>
          </p:nvPr>
        </p:nvGraphicFramePr>
        <p:xfrm>
          <a:off x="168910" y="822536"/>
          <a:ext cx="11729720" cy="4648200"/>
        </p:xfrm>
        <a:graphic>
          <a:graphicData uri="http://schemas.openxmlformats.org/drawingml/2006/table">
            <a:tbl>
              <a:tblPr firstRow="1" bandRow="1">
                <a:tableStyleId>{5C22544A-7EE6-4342-B048-85BDC9FD1C3A}</a:tableStyleId>
              </a:tblPr>
              <a:tblGrid>
                <a:gridCol w="11729720">
                  <a:extLst>
                    <a:ext uri="{9D8B030D-6E8A-4147-A177-3AD203B41FA5}">
                      <a16:colId xmlns:a16="http://schemas.microsoft.com/office/drawing/2014/main" val="1042937316"/>
                    </a:ext>
                  </a:extLst>
                </a:gridCol>
              </a:tblGrid>
              <a:tr h="370840">
                <a:tc>
                  <a:txBody>
                    <a:bodyPr/>
                    <a:lstStyle/>
                    <a:p>
                      <a:pPr algn="just"/>
                      <a:r>
                        <a:rPr lang="pt-BR" sz="2300" b="1" dirty="0">
                          <a:solidFill>
                            <a:schemeClr val="tx1"/>
                          </a:solidFill>
                          <a:latin typeface="Arial Narrow" panose="020B0606020202030204" pitchFamily="34" charset="0"/>
                        </a:rPr>
                        <a:t>- Comparação: </a:t>
                      </a:r>
                      <a:r>
                        <a:rPr lang="pt-BR" sz="2300" b="0" dirty="0">
                          <a:solidFill>
                            <a:schemeClr val="tx1"/>
                          </a:solidFill>
                          <a:latin typeface="Arial Narrow" panose="020B0606020202030204" pitchFamily="34" charset="0"/>
                        </a:rPr>
                        <a:t>é uma figura de linguagem que compara palavras, ideias utilizando palavras/termos de “comparação”. Exemplos: </a:t>
                      </a:r>
                      <a:r>
                        <a:rPr lang="pt-BR" sz="2300" b="0" i="1" dirty="0">
                          <a:solidFill>
                            <a:schemeClr val="tx1"/>
                          </a:solidFill>
                          <a:latin typeface="Arial Narrow" panose="020B0606020202030204" pitchFamily="34" charset="0"/>
                        </a:rPr>
                        <a:t>Seus olhos são </a:t>
                      </a:r>
                      <a:r>
                        <a:rPr lang="pt-BR" sz="2300" b="1" i="1" u="sng" dirty="0">
                          <a:solidFill>
                            <a:schemeClr val="tx1"/>
                          </a:solidFill>
                          <a:latin typeface="Arial Narrow" panose="020B0606020202030204" pitchFamily="34" charset="0"/>
                        </a:rPr>
                        <a:t>como</a:t>
                      </a:r>
                      <a:r>
                        <a:rPr lang="pt-BR" sz="2300" b="0" i="1" dirty="0">
                          <a:solidFill>
                            <a:schemeClr val="tx1"/>
                          </a:solidFill>
                          <a:latin typeface="Arial Narrow" panose="020B0606020202030204" pitchFamily="34" charset="0"/>
                        </a:rPr>
                        <a:t> duas jaboticabas. / João é forte </a:t>
                      </a:r>
                      <a:r>
                        <a:rPr lang="pt-BR" sz="2300" b="1" i="1" u="sng" dirty="0">
                          <a:solidFill>
                            <a:schemeClr val="tx1"/>
                          </a:solidFill>
                          <a:latin typeface="Arial Narrow" panose="020B0606020202030204" pitchFamily="34" charset="0"/>
                        </a:rPr>
                        <a:t>semelhante</a:t>
                      </a:r>
                      <a:r>
                        <a:rPr lang="pt-BR" sz="2300" b="0" i="1" dirty="0">
                          <a:solidFill>
                            <a:schemeClr val="tx1"/>
                          </a:solidFill>
                          <a:latin typeface="Arial Narrow" panose="020B0606020202030204" pitchFamily="34" charset="0"/>
                        </a:rPr>
                        <a:t> a um tigre! </a:t>
                      </a:r>
                    </a:p>
                    <a:p>
                      <a:pPr algn="just"/>
                      <a:r>
                        <a:rPr lang="pt-BR" sz="2300" b="1" dirty="0">
                          <a:solidFill>
                            <a:schemeClr val="tx1"/>
                          </a:solidFill>
                          <a:latin typeface="Arial Narrow" panose="020B0606020202030204" pitchFamily="34" charset="0"/>
                        </a:rPr>
                        <a:t>- Hipérbole</a:t>
                      </a:r>
                      <a:r>
                        <a:rPr lang="pt-BR" sz="2300" b="0" dirty="0">
                          <a:solidFill>
                            <a:schemeClr val="tx1"/>
                          </a:solidFill>
                          <a:latin typeface="Arial Narrow" panose="020B0606020202030204" pitchFamily="34" charset="0"/>
                        </a:rPr>
                        <a:t>: é a figura de linguagem que expressa exagero intencional para dar mais intensidade a uma ideia, emoção ou situação. Não deve ser entendida de forma literal, pois o objetivo é enfatizar algo. Exemplos: “</a:t>
                      </a:r>
                      <a:r>
                        <a:rPr lang="pt-BR" sz="2300" b="0" i="1" dirty="0">
                          <a:solidFill>
                            <a:schemeClr val="tx1"/>
                          </a:solidFill>
                          <a:latin typeface="Arial Narrow" panose="020B0606020202030204" pitchFamily="34" charset="0"/>
                        </a:rPr>
                        <a:t>Estou </a:t>
                      </a:r>
                      <a:r>
                        <a:rPr lang="pt-BR" sz="2300" b="1" i="1" u="sng" dirty="0">
                          <a:solidFill>
                            <a:schemeClr val="tx1"/>
                          </a:solidFill>
                          <a:latin typeface="Arial Narrow" panose="020B0606020202030204" pitchFamily="34" charset="0"/>
                        </a:rPr>
                        <a:t>morrendo de fome</a:t>
                      </a:r>
                      <a:r>
                        <a:rPr lang="pt-BR" sz="2300" b="0" i="1" dirty="0">
                          <a:solidFill>
                            <a:schemeClr val="tx1"/>
                          </a:solidFill>
                          <a:latin typeface="Arial Narrow" panose="020B0606020202030204" pitchFamily="34" charset="0"/>
                        </a:rPr>
                        <a:t>.” / “Já te falei isso </a:t>
                      </a:r>
                      <a:r>
                        <a:rPr lang="pt-BR" sz="2300" b="1" i="1" u="sng" dirty="0">
                          <a:solidFill>
                            <a:schemeClr val="tx1"/>
                          </a:solidFill>
                          <a:latin typeface="Arial Narrow" panose="020B0606020202030204" pitchFamily="34" charset="0"/>
                        </a:rPr>
                        <a:t>mil vezes</a:t>
                      </a:r>
                      <a:r>
                        <a:rPr lang="pt-BR" sz="2300" b="0" i="1" dirty="0">
                          <a:solidFill>
                            <a:schemeClr val="tx1"/>
                          </a:solidFill>
                          <a:latin typeface="Arial Narrow" panose="020B0606020202030204" pitchFamily="34" charset="0"/>
                        </a:rPr>
                        <a:t>!” / “Chorei um </a:t>
                      </a:r>
                      <a:r>
                        <a:rPr lang="pt-BR" sz="2300" b="1" i="1" u="sng" dirty="0">
                          <a:solidFill>
                            <a:schemeClr val="tx1"/>
                          </a:solidFill>
                          <a:latin typeface="Arial Narrow" panose="020B0606020202030204" pitchFamily="34" charset="0"/>
                        </a:rPr>
                        <a:t>rio de lágrimas.”</a:t>
                      </a:r>
                    </a:p>
                    <a:p>
                      <a:pPr algn="just"/>
                      <a:r>
                        <a:rPr lang="pt-BR" sz="2300" b="1" dirty="0">
                          <a:solidFill>
                            <a:schemeClr val="tx1"/>
                          </a:solidFill>
                          <a:latin typeface="Arial Narrow" panose="020B0606020202030204" pitchFamily="34" charset="0"/>
                        </a:rPr>
                        <a:t>- Personificação (ou prosopopeia): </a:t>
                      </a:r>
                      <a:r>
                        <a:rPr lang="pt-BR" sz="2300" b="0" dirty="0">
                          <a:solidFill>
                            <a:schemeClr val="tx1"/>
                          </a:solidFill>
                          <a:latin typeface="Arial Narrow" panose="020B0606020202030204" pitchFamily="34" charset="0"/>
                        </a:rPr>
                        <a:t>é a figura de linguagem em que características, ações ou sentimentos humanos são atribuídos a seres inanimados, animais ou elementos da natureza. Exemplos: “</a:t>
                      </a:r>
                      <a:r>
                        <a:rPr lang="pt-BR" sz="2300" b="1" i="1" u="sng" dirty="0">
                          <a:solidFill>
                            <a:schemeClr val="tx1"/>
                          </a:solidFill>
                          <a:latin typeface="Arial Narrow" panose="020B0606020202030204" pitchFamily="34" charset="0"/>
                        </a:rPr>
                        <a:t>O vento cantava</a:t>
                      </a:r>
                      <a:r>
                        <a:rPr lang="pt-BR" sz="2300" b="0" i="1" dirty="0">
                          <a:solidFill>
                            <a:schemeClr val="tx1"/>
                          </a:solidFill>
                          <a:latin typeface="Arial Narrow" panose="020B0606020202030204" pitchFamily="34" charset="0"/>
                        </a:rPr>
                        <a:t> na janela.” / “</a:t>
                      </a:r>
                      <a:r>
                        <a:rPr lang="pt-BR" sz="2300" b="0" i="1" u="sng" dirty="0">
                          <a:solidFill>
                            <a:schemeClr val="tx1"/>
                          </a:solidFill>
                          <a:latin typeface="Arial Narrow" panose="020B0606020202030204" pitchFamily="34" charset="0"/>
                        </a:rPr>
                        <a:t>A lua sorria </a:t>
                      </a:r>
                      <a:r>
                        <a:rPr lang="pt-BR" sz="2300" b="0" i="1" dirty="0">
                          <a:solidFill>
                            <a:schemeClr val="tx1"/>
                          </a:solidFill>
                          <a:latin typeface="Arial Narrow" panose="020B0606020202030204" pitchFamily="34" charset="0"/>
                        </a:rPr>
                        <a:t>para nós.” / “</a:t>
                      </a:r>
                      <a:r>
                        <a:rPr lang="pt-BR" sz="2300" b="1" i="1" u="sng" dirty="0">
                          <a:solidFill>
                            <a:schemeClr val="tx1"/>
                          </a:solidFill>
                          <a:latin typeface="Arial Narrow" panose="020B0606020202030204" pitchFamily="34" charset="0"/>
                        </a:rPr>
                        <a:t>As flores dançavam </a:t>
                      </a:r>
                      <a:r>
                        <a:rPr lang="pt-BR" sz="2300" b="0" i="1" dirty="0">
                          <a:solidFill>
                            <a:schemeClr val="tx1"/>
                          </a:solidFill>
                          <a:latin typeface="Arial Narrow" panose="020B0606020202030204" pitchFamily="34" charset="0"/>
                        </a:rPr>
                        <a:t>com o vento.”</a:t>
                      </a:r>
                    </a:p>
                    <a:p>
                      <a:pPr algn="just"/>
                      <a:r>
                        <a:rPr lang="pt-BR" sz="2300" b="1" dirty="0">
                          <a:solidFill>
                            <a:schemeClr val="tx1"/>
                          </a:solidFill>
                          <a:latin typeface="Arial Narrow" panose="020B0606020202030204" pitchFamily="34" charset="0"/>
                        </a:rPr>
                        <a:t>- Onomatopeia: </a:t>
                      </a:r>
                      <a:r>
                        <a:rPr lang="pt-BR" sz="2300" b="0" dirty="0">
                          <a:solidFill>
                            <a:schemeClr val="tx1"/>
                          </a:solidFill>
                          <a:latin typeface="Arial Narrow" panose="020B0606020202030204" pitchFamily="34" charset="0"/>
                        </a:rPr>
                        <a:t>é a figura de linguagem que representa sons por meio de palavras. Exemplos: “</a:t>
                      </a:r>
                      <a:r>
                        <a:rPr lang="pt-BR" sz="2300" b="0" i="1" dirty="0" err="1">
                          <a:solidFill>
                            <a:schemeClr val="tx1"/>
                          </a:solidFill>
                          <a:latin typeface="Arial Narrow" panose="020B0606020202030204" pitchFamily="34" charset="0"/>
                        </a:rPr>
                        <a:t>tic-tac</a:t>
                      </a:r>
                      <a:r>
                        <a:rPr lang="pt-BR" sz="2300" b="0" dirty="0">
                          <a:solidFill>
                            <a:schemeClr val="tx1"/>
                          </a:solidFill>
                          <a:latin typeface="Arial Narrow" panose="020B0606020202030204" pitchFamily="34" charset="0"/>
                        </a:rPr>
                        <a:t>” (relógio) / “</a:t>
                      </a:r>
                      <a:r>
                        <a:rPr lang="pt-BR" sz="2300" b="0" i="1" dirty="0">
                          <a:solidFill>
                            <a:schemeClr val="tx1"/>
                          </a:solidFill>
                          <a:latin typeface="Arial Narrow" panose="020B0606020202030204" pitchFamily="34" charset="0"/>
                        </a:rPr>
                        <a:t>miau</a:t>
                      </a:r>
                      <a:r>
                        <a:rPr lang="pt-BR" sz="2300" b="0" dirty="0">
                          <a:solidFill>
                            <a:schemeClr val="tx1"/>
                          </a:solidFill>
                          <a:latin typeface="Arial Narrow" panose="020B0606020202030204" pitchFamily="34" charset="0"/>
                        </a:rPr>
                        <a:t>” (gato) / “</a:t>
                      </a:r>
                      <a:r>
                        <a:rPr lang="pt-BR" sz="2300" b="0" i="1" dirty="0">
                          <a:solidFill>
                            <a:schemeClr val="tx1"/>
                          </a:solidFill>
                          <a:latin typeface="Arial Narrow" panose="020B0606020202030204" pitchFamily="34" charset="0"/>
                        </a:rPr>
                        <a:t>bum</a:t>
                      </a:r>
                      <a:r>
                        <a:rPr lang="pt-BR" sz="2300" b="0" dirty="0">
                          <a:solidFill>
                            <a:schemeClr val="tx1"/>
                          </a:solidFill>
                          <a:latin typeface="Arial Narrow" panose="020B0606020202030204" pitchFamily="34" charset="0"/>
                        </a:rPr>
                        <a:t>!” (explosão) / “</a:t>
                      </a:r>
                      <a:r>
                        <a:rPr lang="pt-BR" sz="2300" b="0" i="1" dirty="0">
                          <a:solidFill>
                            <a:schemeClr val="tx1"/>
                          </a:solidFill>
                          <a:latin typeface="Arial Narrow" panose="020B0606020202030204" pitchFamily="34" charset="0"/>
                        </a:rPr>
                        <a:t>toc-toc</a:t>
                      </a:r>
                      <a:r>
                        <a:rPr lang="pt-BR" sz="2300" b="0" dirty="0">
                          <a:solidFill>
                            <a:schemeClr val="tx1"/>
                          </a:solidFill>
                          <a:latin typeface="Arial Narrow" panose="020B0606020202030204" pitchFamily="34" charset="0"/>
                        </a:rPr>
                        <a:t>” (batida na porta).</a:t>
                      </a:r>
                    </a:p>
                    <a:p>
                      <a:pPr algn="just"/>
                      <a:r>
                        <a:rPr lang="pt-BR" sz="2300" b="1" dirty="0">
                          <a:solidFill>
                            <a:schemeClr val="tx1"/>
                          </a:solidFill>
                          <a:latin typeface="Arial Narrow" panose="020B0606020202030204" pitchFamily="34" charset="0"/>
                        </a:rPr>
                        <a:t>- Eufemismo: </a:t>
                      </a:r>
                      <a:r>
                        <a:rPr lang="pt-BR" sz="2300" b="0" dirty="0">
                          <a:solidFill>
                            <a:schemeClr val="tx1"/>
                          </a:solidFill>
                          <a:latin typeface="Arial Narrow" panose="020B0606020202030204" pitchFamily="34" charset="0"/>
                        </a:rPr>
                        <a:t>é a figura de linguagem usada para suavizar uma ideia considerada desagradável, triste ou chocante.  Exemplos: “</a:t>
                      </a:r>
                      <a:r>
                        <a:rPr lang="pt-BR" sz="2300" b="0" i="1" dirty="0">
                          <a:solidFill>
                            <a:schemeClr val="tx1"/>
                          </a:solidFill>
                          <a:latin typeface="Arial Narrow" panose="020B0606020202030204" pitchFamily="34" charset="0"/>
                        </a:rPr>
                        <a:t>Ele partiu desta para melhor.” </a:t>
                      </a:r>
                      <a:r>
                        <a:rPr lang="pt-BR" sz="2300" b="0" dirty="0">
                          <a:solidFill>
                            <a:schemeClr val="tx1"/>
                          </a:solidFill>
                          <a:latin typeface="Arial Narrow" panose="020B0606020202030204" pitchFamily="34" charset="0"/>
                        </a:rPr>
                        <a:t>(em vez de “morreu”) / “</a:t>
                      </a:r>
                      <a:r>
                        <a:rPr lang="pt-BR" sz="2300" b="0" i="1" dirty="0">
                          <a:solidFill>
                            <a:schemeClr val="tx1"/>
                          </a:solidFill>
                          <a:latin typeface="Arial Narrow" panose="020B0606020202030204" pitchFamily="34" charset="0"/>
                        </a:rPr>
                        <a:t>Ela faltou com a verdade</a:t>
                      </a:r>
                      <a:r>
                        <a:rPr lang="pt-BR" sz="2300" b="0" dirty="0">
                          <a:solidFill>
                            <a:schemeClr val="tx1"/>
                          </a:solidFill>
                          <a:latin typeface="Arial Narrow" panose="020B0606020202030204" pitchFamily="34" charset="0"/>
                        </a:rPr>
                        <a:t>.” (em vez de “mentiu”).</a:t>
                      </a:r>
                    </a:p>
                  </a:txBody>
                  <a:tcPr>
                    <a:lnL w="28575" cap="flat" cmpd="sng" algn="ctr">
                      <a:solidFill>
                        <a:srgbClr val="FFA7E2"/>
                      </a:solidFill>
                      <a:prstDash val="solid"/>
                      <a:round/>
                      <a:headEnd type="none" w="med" len="med"/>
                      <a:tailEnd type="none" w="med" len="med"/>
                    </a:lnL>
                    <a:lnR w="28575" cap="flat" cmpd="sng" algn="ctr">
                      <a:solidFill>
                        <a:srgbClr val="FFA7E2"/>
                      </a:solidFill>
                      <a:prstDash val="solid"/>
                      <a:round/>
                      <a:headEnd type="none" w="med" len="med"/>
                      <a:tailEnd type="none" w="med" len="med"/>
                    </a:lnR>
                    <a:lnT w="28575" cap="flat" cmpd="sng" algn="ctr">
                      <a:solidFill>
                        <a:srgbClr val="FFA7E2"/>
                      </a:solidFill>
                      <a:prstDash val="solid"/>
                      <a:round/>
                      <a:headEnd type="none" w="med" len="med"/>
                      <a:tailEnd type="none" w="med" len="med"/>
                    </a:lnT>
                    <a:lnB w="28575" cap="flat" cmpd="sng" algn="ctr">
                      <a:solidFill>
                        <a:srgbClr val="FFA7E2"/>
                      </a:solidFill>
                      <a:prstDash val="solid"/>
                      <a:round/>
                      <a:headEnd type="none" w="med" len="med"/>
                      <a:tailEnd type="none" w="med" len="med"/>
                    </a:lnB>
                    <a:solidFill>
                      <a:srgbClr val="FFCCFF"/>
                    </a:solidFill>
                  </a:tcPr>
                </a:tc>
                <a:extLst>
                  <a:ext uri="{0D108BD9-81ED-4DB2-BD59-A6C34878D82A}">
                    <a16:rowId xmlns:a16="http://schemas.microsoft.com/office/drawing/2014/main" val="3432315584"/>
                  </a:ext>
                </a:extLst>
              </a:tr>
            </a:tbl>
          </a:graphicData>
        </a:graphic>
      </p:graphicFrame>
    </p:spTree>
    <p:extLst>
      <p:ext uri="{BB962C8B-B14F-4D97-AF65-F5344CB8AC3E}">
        <p14:creationId xmlns:p14="http://schemas.microsoft.com/office/powerpoint/2010/main" val="9607476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E3C1595-28B2-C1E0-037E-0B7225A99C59}"/>
              </a:ext>
            </a:extLst>
          </p:cNvPr>
          <p:cNvSpPr txBox="1"/>
          <p:nvPr/>
        </p:nvSpPr>
        <p:spPr>
          <a:xfrm>
            <a:off x="313765" y="862303"/>
            <a:ext cx="11564470" cy="4693593"/>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15.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Releia o trecho “—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Arinta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era uma garota muito corajosa. Ela vivia no centro de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mil anos atrás, quando nossa terra era livre, despregada do continente, e navegava pelo oceano como um navio vivo.”. Agora, responda:</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a) Nesse trecho, quem navegava pelo Oceano?</a:t>
            </a: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b) Como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Arinta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navegava pelo Oceano?</a:t>
            </a:r>
          </a:p>
          <a:p>
            <a:endParaRPr lang="pt-BR" sz="2300" dirty="0">
              <a:latin typeface="Arial Narrow" panose="020B060602020203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c)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Arinta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está sendo “comparada com um navio vivo”. No trecho ‘e navegava pelo oceano como um navio vivo.’, qual é a palavra que mostra essa comparação?</a:t>
            </a:r>
          </a:p>
          <a:p>
            <a:endParaRPr lang="pt-BR" sz="2300" dirty="0">
              <a:latin typeface="Arial Narrow" panose="020B060602020203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d) A expressão ‘navio vivo’ está no sentido </a:t>
            </a: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 denotativo (real)                                                         (    ) conotativo (figurado)</a:t>
            </a:r>
          </a:p>
          <a:p>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297107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36176" y="848564"/>
            <a:ext cx="11519647" cy="5632311"/>
          </a:xfrm>
          <a:prstGeom prst="rect">
            <a:avLst/>
          </a:prstGeom>
          <a:noFill/>
        </p:spPr>
        <p:txBody>
          <a:bodyPr wrap="square">
            <a:spAutoFit/>
          </a:bodyPr>
          <a:lstStyle/>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As “Figuras de Linguagem” são recursos expressivos que enriquecem a língua, pois traz criatividade na escrita, emoção, ênfase, interpretações diferentes e beleza à linguagem. Retomando o trecho: ‘e navegava pelo oceano como um navio vivo.’, </a:t>
            </a: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figura de linguagem predominante é:</a:t>
            </a:r>
          </a:p>
          <a:p>
            <a:pPr algn="just"/>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Metáfora.                                     (    ) Comparação.                                                  (   ) Hipérbole.</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a:t>
            </a:r>
          </a:p>
          <a:p>
            <a:pPr algn="just"/>
            <a:r>
              <a:rPr lang="pt-BR" sz="2400" b="1" dirty="0">
                <a:effectLst/>
                <a:latin typeface="Arial Narrow" panose="020B0606020202030204" pitchFamily="34" charset="0"/>
                <a:ea typeface="Aptos" panose="020B0004020202020204" pitchFamily="34" charset="0"/>
                <a:cs typeface="Times New Roman" panose="02020603050405020304" pitchFamily="18" charset="0"/>
              </a:rPr>
              <a:t>16.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Considere o trecho “Era a minha história preferida — o mito da salvadora de </a:t>
            </a:r>
            <a:r>
              <a:rPr lang="pt-BR" sz="2400" dirty="0" err="1">
                <a:effectLst/>
                <a:latin typeface="Arial Narrow" panose="020B0606020202030204" pitchFamily="34" charset="0"/>
                <a:ea typeface="Aptos" panose="020B0004020202020204" pitchFamily="34" charset="0"/>
                <a:cs typeface="Times New Roman" panose="02020603050405020304" pitchFamily="18" charset="0"/>
              </a:rPr>
              <a:t>Joya</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 e, embora </a:t>
            </a:r>
            <a:r>
              <a:rPr lang="pt-BR" sz="2400" dirty="0" err="1">
                <a:effectLst/>
                <a:latin typeface="Arial Narrow" panose="020B0606020202030204" pitchFamily="34" charset="0"/>
                <a:ea typeface="Aptos" panose="020B0004020202020204" pitchFamily="34" charset="0"/>
                <a:cs typeface="Times New Roman" panose="02020603050405020304" pitchFamily="18" charset="0"/>
              </a:rPr>
              <a:t>Lupe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tirasse sarro de mim por eu ser muito crescida para contos de ninar, eu adorava ouvi-la.”. Faça o que se pede.</a:t>
            </a: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a) Pesquise o significado da palavra ‘sarro’ no dicionário.</a:t>
            </a: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b) Qual o significado da palavra ‘sarro’ no contexto do texto em estudo?</a:t>
            </a:r>
          </a:p>
          <a:p>
            <a:pPr algn="just"/>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r>
              <a:rPr lang="pt-BR" sz="2400" dirty="0">
                <a:effectLst/>
                <a:latin typeface="Arial Narrow" panose="020B0606020202030204" pitchFamily="34" charset="0"/>
                <a:ea typeface="Aptos" panose="020B0004020202020204" pitchFamily="34" charset="0"/>
                <a:cs typeface="Times New Roman" panose="02020603050405020304" pitchFamily="18" charset="0"/>
              </a:rPr>
              <a:t>c) Considerando o significado e o contexto em que a palavra ‘sarro’ foi utilizada, o que </a:t>
            </a:r>
            <a:r>
              <a:rPr lang="pt-BR" sz="2400" dirty="0" err="1">
                <a:effectLst/>
                <a:latin typeface="Arial Narrow" panose="020B0606020202030204" pitchFamily="34" charset="0"/>
                <a:ea typeface="Aptos" panose="020B0004020202020204" pitchFamily="34" charset="0"/>
                <a:cs typeface="Times New Roman" panose="02020603050405020304" pitchFamily="18" charset="0"/>
              </a:rPr>
              <a:t>Lupe</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costumava fazer com Isabela?</a:t>
            </a:r>
          </a:p>
        </p:txBody>
      </p:sp>
    </p:spTree>
    <p:extLst>
      <p:ext uri="{BB962C8B-B14F-4D97-AF65-F5344CB8AC3E}">
        <p14:creationId xmlns:p14="http://schemas.microsoft.com/office/powerpoint/2010/main" val="34933569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242149" y="982400"/>
            <a:ext cx="4496398" cy="152771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644AC60-07C7-ADCF-078A-02E55B7B22D8}"/>
              </a:ext>
            </a:extLst>
          </p:cNvPr>
          <p:cNvSpPr txBox="1"/>
          <p:nvPr/>
        </p:nvSpPr>
        <p:spPr>
          <a:xfrm>
            <a:off x="164888" y="2510118"/>
            <a:ext cx="11862223" cy="3985706"/>
          </a:xfrm>
          <a:prstGeom prst="rect">
            <a:avLst/>
          </a:prstGeom>
          <a:noFill/>
        </p:spPr>
        <p:txBody>
          <a:bodyPr wrap="square">
            <a:spAutoFit/>
          </a:bodyPr>
          <a:lstStyle/>
          <a:p>
            <a:pPr algn="just"/>
            <a:r>
              <a:rPr lang="pt-BR" sz="2300" dirty="0">
                <a:latin typeface="Arial Narrow" panose="020B0606020202030204" pitchFamily="34" charset="0"/>
              </a:rPr>
              <a:t>Leia o texto. </a:t>
            </a:r>
          </a:p>
          <a:p>
            <a:pPr algn="ctr"/>
            <a:r>
              <a:rPr lang="pt-BR" sz="2300" b="1" dirty="0">
                <a:latin typeface="Arial Narrow" panose="020B0606020202030204" pitchFamily="34" charset="0"/>
              </a:rPr>
              <a:t>Presos na palma da mão</a:t>
            </a:r>
          </a:p>
          <a:p>
            <a:pPr algn="just"/>
            <a:endParaRPr lang="pt-BR" sz="2300" dirty="0">
              <a:latin typeface="Arial Narrow" panose="020B0606020202030204" pitchFamily="34" charset="0"/>
            </a:endParaRPr>
          </a:p>
          <a:p>
            <a:pPr indent="354013" algn="just"/>
            <a:r>
              <a:rPr lang="pt-BR" sz="2300" dirty="0">
                <a:latin typeface="Arial Narrow" panose="020B0606020202030204" pitchFamily="34" charset="0"/>
              </a:rPr>
              <a:t>Era um domingo de sol, daqueles raros em que o tempo parece pedir uma pausa. Sentei-me num banco da praça para respirar um pouco e observar o movimento. Famílias, crianças, casais...e celulares. </a:t>
            </a:r>
          </a:p>
          <a:p>
            <a:pPr indent="354013" algn="just"/>
            <a:r>
              <a:rPr lang="pt-BR" sz="2300" dirty="0">
                <a:latin typeface="Arial Narrow" panose="020B0606020202030204" pitchFamily="34" charset="0"/>
              </a:rPr>
              <a:t>Uma menina, de não mais que cinco anos, tentava puxar a mão da mãe para brincar. A mãe, entretida com a tela, respondeu com um “espera um pouco”, sem tirar os olhos do feed. O tempo passou, e a menina desistiu, sentou-se ao lado e pegou também o celular. Cena encerrada.  </a:t>
            </a:r>
          </a:p>
          <a:p>
            <a:pPr indent="354013" algn="just"/>
            <a:r>
              <a:rPr lang="pt-BR" sz="2300" dirty="0">
                <a:latin typeface="Arial Narrow" panose="020B0606020202030204" pitchFamily="34" charset="0"/>
              </a:rPr>
              <a:t>Estamos juntos, mas ausentes. Almoçamos em família, cada um com seu celular. Amigos se reúnem, mas interagem mais com quem está longe do que com quem está ao lado. Criamos laços digitais e esquecemos os reais. </a:t>
            </a:r>
          </a:p>
        </p:txBody>
      </p:sp>
    </p:spTree>
    <p:extLst>
      <p:ext uri="{BB962C8B-B14F-4D97-AF65-F5344CB8AC3E}">
        <p14:creationId xmlns:p14="http://schemas.microsoft.com/office/powerpoint/2010/main" val="173942187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C33F0E-CC85-6962-D4BC-39015712F2F8}"/>
              </a:ext>
            </a:extLst>
          </p:cNvPr>
          <p:cNvSpPr txBox="1"/>
          <p:nvPr/>
        </p:nvSpPr>
        <p:spPr>
          <a:xfrm>
            <a:off x="358588" y="878932"/>
            <a:ext cx="11474824" cy="5093702"/>
          </a:xfrm>
          <a:prstGeom prst="rect">
            <a:avLst/>
          </a:prstGeom>
          <a:noFill/>
        </p:spPr>
        <p:txBody>
          <a:bodyPr wrap="square">
            <a:spAutoFit/>
          </a:bodyPr>
          <a:lstStyle/>
          <a:p>
            <a:pPr indent="354013"/>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Não sou contra a tecnologia – ela é útil, facilita, conecta. Mas há algo errado quando ela nos afasta de quem está diante de nós. O toque virou notificação. A conversa virou áudio de 30 segundos. O olhar foi substituído pela câmara.</a:t>
            </a:r>
          </a:p>
          <a:p>
            <a:pPr indent="354013">
              <a:tabLst>
                <a:tab pos="354013" algn="l"/>
              </a:tabLst>
            </a:pP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Desconectar-se um pouco não é abandonar o mundo, é resgatar o que está perto. Talvez seja hora de olharmos menos para a palma da mão e mais para os olhos de quem está ao nosso lado.</a:t>
            </a:r>
          </a:p>
          <a:p>
            <a:pPr algn="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Luís Fernando Veríssimo</a:t>
            </a:r>
          </a:p>
          <a:p>
            <a:pPr algn="r"/>
            <a:r>
              <a:rPr lang="pt-BR" sz="1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Disponível em: https://armazemdetexto.blogspot.com/2019/11/cronica-presos-na palma-da-mao-luis.html. Acesso em: 9 maio 2026. Adaptado.</a:t>
            </a:r>
          </a:p>
          <a:p>
            <a:pPr algn="r"/>
            <a:endParaRPr lang="pt-BR" sz="13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b="1"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 </a:t>
            </a:r>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Qual é o tema abordado na crônica?  </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 importância da leitura por meios tecnológicos.</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 impacto da tecnologia nas relações familiares.</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 necessidade de as pessoas se manterem conectadas.</a:t>
            </a:r>
          </a:p>
          <a:p>
            <a:pPr algn="just"/>
            <a:r>
              <a:rPr lang="pt-BR" sz="23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O uso excessivo do celular e seus efeitos nas relações sociais.</a:t>
            </a:r>
          </a:p>
        </p:txBody>
      </p:sp>
    </p:spTree>
    <p:extLst>
      <p:ext uri="{BB962C8B-B14F-4D97-AF65-F5344CB8AC3E}">
        <p14:creationId xmlns:p14="http://schemas.microsoft.com/office/powerpoint/2010/main" val="39069300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196BE4D-7501-EC83-E6D9-AD8733160A05}"/>
              </a:ext>
            </a:extLst>
          </p:cNvPr>
          <p:cNvSpPr txBox="1"/>
          <p:nvPr/>
        </p:nvSpPr>
        <p:spPr>
          <a:xfrm>
            <a:off x="322729" y="851014"/>
            <a:ext cx="11564471" cy="4732834"/>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Qual a ideia defendida pelo autor da crônica? </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 importância da família nos momentos de lazer. </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A tecnologia é essencial para o convívio humano. </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O celular é um instrumento indispensável e deve ser usado sempre. </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O uso exagerado do celular está prejudicando as relações presenciais.</a:t>
            </a:r>
          </a:p>
          <a:p>
            <a:pPr algn="just">
              <a:lnSpc>
                <a:spcPct val="110000"/>
              </a:lnSpc>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3.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trecho que apresenta, predominantemente, uma opinião do cronista é:</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“A conversa virou áudio de 30 segundos.”</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 a menina desistiu, sentou-se ao lado e pegou também o celular.” </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“Sentei-me num banco da praça para respirar um pouco e observar o movimento.”</a:t>
            </a:r>
          </a:p>
          <a:p>
            <a:pPr algn="just">
              <a:lnSpc>
                <a:spcPct val="110000"/>
              </a:lnSpc>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“Desconectar-se um pouco não é abandonar o mundo, é resgatar o que está perto.”</a:t>
            </a:r>
          </a:p>
          <a:p>
            <a:pPr algn="just">
              <a:lnSpc>
                <a:spcPct val="110000"/>
              </a:lnSpc>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278D88A-C7DD-51EC-CDA8-F471870E945D}"/>
              </a:ext>
            </a:extLst>
          </p:cNvPr>
          <p:cNvSpPr txBox="1"/>
          <p:nvPr/>
        </p:nvSpPr>
        <p:spPr>
          <a:xfrm>
            <a:off x="318247" y="843320"/>
            <a:ext cx="11555506" cy="2007473"/>
          </a:xfrm>
          <a:prstGeom prst="rect">
            <a:avLst/>
          </a:prstGeom>
          <a:noFill/>
        </p:spPr>
        <p:txBody>
          <a:bodyPr wrap="square">
            <a:spAutoFit/>
          </a:bodyPr>
          <a:lstStyle/>
          <a:p>
            <a:pPr>
              <a:lnSpc>
                <a:spcPct val="110000"/>
              </a:lnSpc>
            </a:pPr>
            <a:r>
              <a:rPr lang="pt-BR" sz="2300" b="1"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4. </a:t>
            </a: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 linguagem predominante na crônica argumentativa é</a:t>
            </a: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(A) formal.</a:t>
            </a: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(B) informal.</a:t>
            </a: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(C) regional.</a:t>
            </a:r>
          </a:p>
          <a:p>
            <a:pPr>
              <a:lnSpc>
                <a:spcPct val="110000"/>
              </a:lnSpc>
            </a:pPr>
            <a:r>
              <a:rPr lang="pt-BR" sz="2300" kern="100" dirty="0">
                <a:solidFill>
                  <a:srgbClr val="212529"/>
                </a:solidFill>
                <a:effectLst/>
                <a:latin typeface="Arial Narrow" panose="020B0606020202030204" pitchFamily="34" charset="0"/>
                <a:ea typeface="Aptos" panose="020B0004020202020204" pitchFamily="34" charset="0"/>
                <a:cs typeface="Times New Roman" panose="02020603050405020304" pitchFamily="18" charset="0"/>
              </a:rPr>
              <a:t>(D) científico.</a:t>
            </a:r>
          </a:p>
        </p:txBody>
      </p:sp>
    </p:spTree>
    <p:extLst>
      <p:ext uri="{BB962C8B-B14F-4D97-AF65-F5344CB8AC3E}">
        <p14:creationId xmlns:p14="http://schemas.microsoft.com/office/powerpoint/2010/main" val="1609758754"/>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053AC0C-1DDD-9611-8668-C874EAA3CF4B}"/>
              </a:ext>
            </a:extLst>
          </p:cNvPr>
          <p:cNvSpPr txBox="1"/>
          <p:nvPr/>
        </p:nvSpPr>
        <p:spPr>
          <a:xfrm>
            <a:off x="331694" y="846573"/>
            <a:ext cx="11528612" cy="1154162"/>
          </a:xfrm>
          <a:prstGeom prst="rect">
            <a:avLst/>
          </a:prstGeom>
          <a:no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O Pequeno Príncipe</a:t>
            </a:r>
          </a:p>
          <a:p>
            <a:pPr algn="ctr"/>
            <a:r>
              <a:rPr lang="pt-BR" sz="2300" b="1" dirty="0">
                <a:effectLst/>
                <a:latin typeface="Arial Narrow" panose="020B0606020202030204" pitchFamily="34" charset="0"/>
                <a:ea typeface="Times New Roman" panose="02020603050405020304" pitchFamily="18" charset="0"/>
                <a:cs typeface="Arial" panose="020B0604020202020204" pitchFamily="34" charset="0"/>
              </a:rPr>
              <a:t>XXI</a:t>
            </a:r>
          </a:p>
        </p:txBody>
      </p:sp>
      <p:sp>
        <p:nvSpPr>
          <p:cNvPr id="5" name="CaixaDeTexto 4">
            <a:extLst>
              <a:ext uri="{FF2B5EF4-FFF2-40B4-BE49-F238E27FC236}">
                <a16:creationId xmlns:a16="http://schemas.microsoft.com/office/drawing/2014/main" id="{51D8B62D-6A65-0612-501F-C5E85FDA7572}"/>
              </a:ext>
            </a:extLst>
          </p:cNvPr>
          <p:cNvSpPr txBox="1"/>
          <p:nvPr/>
        </p:nvSpPr>
        <p:spPr>
          <a:xfrm>
            <a:off x="331694" y="1819404"/>
            <a:ext cx="11528612" cy="4693593"/>
          </a:xfrm>
          <a:prstGeom prst="rect">
            <a:avLst/>
          </a:prstGeom>
          <a:noFill/>
        </p:spPr>
        <p:txBody>
          <a:bodyPr wrap="square">
            <a:spAutoFit/>
          </a:bodyPr>
          <a:lstStyle/>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O teu me chamará para fora da toca, como se fosse música. E depois, olha! Vês, lá longe, os campos de trigo?</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Eu não como pão. O trigo para mim é inútil. Os campos de trigo não me lembram coisa alguma. E isso é triste, mas tu tens cabelos cor de ouro. Então será maravilhoso quando me tiveres cativado. O trigo, que é dourado, fará lembrar-me de ti. E eu amarei o barulho do vento no trigo ...</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A raposa calou-se e considerou por muito tempo o príncipe:</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Por favor... cativa-me disse ela.</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Bem quisera, disse o principezinho, mas eu não tenho muito tempo. Tenho amigos a descobrir e muitas coisas a conhecer.</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A gente só conhece bem as coisas que cativou, disse a raposa. Os homens não têm mais tempo de conhecer coisa alguma. Compram tudo prontinho nas lojas. Mas como não existem lojas de amigos, os homens não têm mais amigos, se tu queres um amigo, cativa-me!</a:t>
            </a:r>
          </a:p>
        </p:txBody>
      </p:sp>
    </p:spTree>
    <p:extLst>
      <p:ext uri="{BB962C8B-B14F-4D97-AF65-F5344CB8AC3E}">
        <p14:creationId xmlns:p14="http://schemas.microsoft.com/office/powerpoint/2010/main" val="18970601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1D8B62D-6A65-0612-501F-C5E85FDA7572}"/>
              </a:ext>
            </a:extLst>
          </p:cNvPr>
          <p:cNvSpPr txBox="1"/>
          <p:nvPr/>
        </p:nvSpPr>
        <p:spPr>
          <a:xfrm>
            <a:off x="331694" y="931898"/>
            <a:ext cx="11528612" cy="5401479"/>
          </a:xfrm>
          <a:prstGeom prst="rect">
            <a:avLst/>
          </a:prstGeom>
          <a:noFill/>
        </p:spPr>
        <p:txBody>
          <a:bodyPr wrap="square">
            <a:spAutoFit/>
          </a:bodyPr>
          <a:lstStyle/>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Que é preciso fazer? perguntou o principezinho.</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É preciso ser paciente, respondeu a raposa. Tu te sentarás primeiro um pouco longe de mim, assim, na relva. Eu te olharei com o canto do olho e tu não dirás nada. A linguagem é uma fonte de mal-entendidos. Mas, cada dia, te sentarás mais perto ...</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No dia seguinte o principezinho voltou.</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Teria sido melhor voltares à mesma hora, disse a raposa. Se tu vens, por exemplo, às quatro da tarde, desde as três eu começarei a ser feliz. Quanto mais a hora for chegando, mais eu me sentirei feliz. Às quatro horas, então, estarei inquieta e agitada: descobrirei o preço da felicidade! Mas se tu vens a qualquer momento, nunca saberei a hora de preparar o coração .... É preciso ritos.</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Que é um rito? perguntou o principezinho.</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 É uma coisa muito esquecida também, disse a raposa, é o que faz com que um dia seja diferente dos outros dias; uma hora, das outras horas. Os meus caçadores, por exemplo, possuem um rito. Dançam na quinta-feira com as moças da aldeia. A quinta-feira então é o dia maravilhoso!</a:t>
            </a:r>
          </a:p>
          <a:p>
            <a:pPr indent="538163" algn="just"/>
            <a:r>
              <a:rPr lang="pt-BR" sz="2300" dirty="0">
                <a:effectLst/>
                <a:latin typeface="Arial Narrow" panose="020B0606020202030204" pitchFamily="34" charset="0"/>
                <a:ea typeface="Times New Roman" panose="02020603050405020304" pitchFamily="18" charset="0"/>
                <a:cs typeface="Arial" panose="020B0604020202020204" pitchFamily="34" charset="0"/>
              </a:rPr>
              <a:t>Vou passear até a vinha. Se os caçadores dançassem qualquer dia, os dias seriam todos iguais, e eu não teria férias!</a:t>
            </a:r>
          </a:p>
        </p:txBody>
      </p:sp>
    </p:spTree>
    <p:extLst>
      <p:ext uri="{BB962C8B-B14F-4D97-AF65-F5344CB8AC3E}">
        <p14:creationId xmlns:p14="http://schemas.microsoft.com/office/powerpoint/2010/main" val="40415797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51D8B62D-6A65-0612-501F-C5E85FDA7572}"/>
              </a:ext>
            </a:extLst>
          </p:cNvPr>
          <p:cNvSpPr txBox="1"/>
          <p:nvPr/>
        </p:nvSpPr>
        <p:spPr>
          <a:xfrm>
            <a:off x="331694" y="931898"/>
            <a:ext cx="11528612" cy="5755422"/>
          </a:xfrm>
          <a:prstGeom prst="rect">
            <a:avLst/>
          </a:prstGeom>
          <a:noFill/>
        </p:spPr>
        <p:txBody>
          <a:bodyPr wrap="square">
            <a:spAutoFit/>
          </a:bodyPr>
          <a:lstStyle/>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Assim o principezinho cativou a raposa. Mas, quando chegou a hora da partida, a raposa disse:</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Ah! Eu vou chorar.</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A culpa é tua, disse o principezinho, eu não te queria fazer mal; mas tu quiseste que eu te cativasse ...</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Quis, disse a raposa.</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Mas tu vais chorar! disse o principezinho.</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Vou, disse a raposa.</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Então, não sais lucrando nada!</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Eu lucro, disse a raposa, por causa da cor do trigo.</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Depois ela acrescentou:</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Vai rever as rosas. Tu compreenderás que a tua é a única no mundo. Tu voltarás para me dizer adeus, e eu te farei presente de um segredo.</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Foi o principezinho rever as rosas:</a:t>
            </a:r>
          </a:p>
          <a:p>
            <a:pPr indent="538163" algn="just"/>
            <a:r>
              <a:rPr lang="pt-BR" sz="2300" dirty="0">
                <a:effectLst/>
                <a:latin typeface="Arial Narrow" panose="020B0606020202030204" pitchFamily="34" charset="0"/>
                <a:ea typeface="Aptos" panose="020B0004020202020204" pitchFamily="34" charset="0"/>
                <a:cs typeface="Arial" panose="020B0604020202020204" pitchFamily="34" charset="0"/>
              </a:rPr>
              <a:t>- Vós não sois absolutamente iguais à minha rosa, vós não sois nada ainda. Ninguém ainda vos cativou, nem cativastes a ninguém. Sois como era a minha raposa. Era uma raposa igual a cem mil outras. Mas eu fiz dela um amigo.</a:t>
            </a:r>
          </a:p>
        </p:txBody>
      </p:sp>
    </p:spTree>
    <p:extLst>
      <p:ext uri="{BB962C8B-B14F-4D97-AF65-F5344CB8AC3E}">
        <p14:creationId xmlns:p14="http://schemas.microsoft.com/office/powerpoint/2010/main" val="6020007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30640AA-7847-F0BE-16A2-630AA8474BE9}"/>
              </a:ext>
            </a:extLst>
          </p:cNvPr>
          <p:cNvSpPr txBox="1"/>
          <p:nvPr/>
        </p:nvSpPr>
        <p:spPr>
          <a:xfrm>
            <a:off x="276573" y="821984"/>
            <a:ext cx="11465859" cy="5511509"/>
          </a:xfrm>
          <a:prstGeom prst="rect">
            <a:avLst/>
          </a:prstGeom>
          <a:noFill/>
        </p:spPr>
        <p:txBody>
          <a:bodyPr wrap="square">
            <a:spAutoFit/>
          </a:bodyPr>
          <a:lstStyle/>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Ela é agora única no mundo.</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E as rosas estavam desapontadas.</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Sois belas, mas vazias, disse ele ainda. Não se pode morrer por vós. Minha rosa, sem dúvida um transeunte qualquer pensaria que se parece convosco. Ela sozinha é, porém, mais importante que vós todas, pois foi a ela que eu reguei. Foi a ela que pus sob a redoma. Foi a ela que abriguei com o </a:t>
            </a:r>
            <a:r>
              <a:rPr lang="pt-BR" sz="2300" dirty="0" err="1">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pára-vento</a:t>
            </a: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Foi dela que eu matei as larvas (exceto duas ou três por causa das borboletas). Foi a ela que eu escutei queixar-se ou gabar-se, ou mesmo calar-se algumas vezes. É a minha rosa.</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E voltou, então, à raposa:</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Adeus, disse ele...</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Adeus, disse a raposa. Eis o meu segredo. É muito simples: só se vê bem com o coração. O essencial é invisível para os olhos.</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O essencial é invisível para os olhos, repetiu o principezinho, a fim de se lembrar.</a:t>
            </a:r>
          </a:p>
          <a:p>
            <a:pPr indent="536575" algn="just">
              <a:lnSpc>
                <a:spcPct val="110000"/>
              </a:lnSpc>
              <a:tabLst>
                <a:tab pos="536575" algn="l"/>
              </a:tabLst>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Foi o tempo que perdeste com tua rosa que fez tua rosa tão importante.</a:t>
            </a:r>
          </a:p>
          <a:p>
            <a:pPr indent="536575" algn="just">
              <a:lnSpc>
                <a:spcPct val="110000"/>
              </a:lnSpc>
            </a:pPr>
            <a:r>
              <a:rPr lang="pt-BR" sz="2300" dirty="0">
                <a:solidFill>
                  <a:srgbClr val="161618"/>
                </a:solidFill>
                <a:effectLst/>
                <a:latin typeface="Arial Narrow" panose="020B0606020202030204" pitchFamily="34" charset="0"/>
                <a:ea typeface="Times New Roman" panose="02020603050405020304" pitchFamily="18" charset="0"/>
                <a:cs typeface="Arial" panose="020B0604020202020204" pitchFamily="34" charset="0"/>
              </a:rPr>
              <a:t>- Foi o tempo que eu perdi com a minha rosa... repetiu o principezinho, a fim de se lembrar.</a:t>
            </a:r>
          </a:p>
        </p:txBody>
      </p:sp>
    </p:spTree>
    <p:extLst>
      <p:ext uri="{BB962C8B-B14F-4D97-AF65-F5344CB8AC3E}">
        <p14:creationId xmlns:p14="http://schemas.microsoft.com/office/powerpoint/2010/main" val="338411890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9152C4-FC4F-FF52-CDF6-59D550CA3687}"/>
              </a:ext>
            </a:extLst>
          </p:cNvPr>
          <p:cNvSpPr txBox="1"/>
          <p:nvPr/>
        </p:nvSpPr>
        <p:spPr>
          <a:xfrm>
            <a:off x="367614" y="868391"/>
            <a:ext cx="11729650" cy="2062103"/>
          </a:xfrm>
          <a:prstGeom prst="rect">
            <a:avLst/>
          </a:prstGeom>
          <a:noFill/>
        </p:spPr>
        <p:txBody>
          <a:bodyPr wrap="square">
            <a:spAutoFit/>
          </a:bodyPr>
          <a:lstStyle/>
          <a:p>
            <a:pPr indent="542925"/>
            <a:r>
              <a:rPr lang="pt-BR" sz="2300" dirty="0">
                <a:latin typeface="Arial Narrow" panose="020B0606020202030204" pitchFamily="34" charset="0"/>
              </a:rPr>
              <a:t>- Os homens esqueceram essa verdade, disse a raposa. Mas tu não a deves esquecer. Tu te tornas eternamente responsável por aquilo que cativas. Tu és responsável pela rosa...</a:t>
            </a:r>
          </a:p>
          <a:p>
            <a:pPr indent="542925"/>
            <a:r>
              <a:rPr lang="pt-BR" sz="2300" dirty="0">
                <a:latin typeface="Arial Narrow" panose="020B0606020202030204" pitchFamily="34" charset="0"/>
              </a:rPr>
              <a:t>- Eu sou responsável pela minha rosa... repetiu o principezinho, a fim de se lembrar. </a:t>
            </a:r>
          </a:p>
          <a:p>
            <a:pPr indent="542925"/>
            <a:r>
              <a:rPr lang="pt-BR" sz="2300" dirty="0">
                <a:latin typeface="Arial Narrow" panose="020B0606020202030204" pitchFamily="34" charset="0"/>
              </a:rPr>
              <a:t>[...] </a:t>
            </a:r>
          </a:p>
          <a:p>
            <a:endParaRPr lang="pt-BR" sz="2300" dirty="0">
              <a:latin typeface="Arial Narrow" panose="020B0606020202030204" pitchFamily="34" charset="0"/>
            </a:endParaRPr>
          </a:p>
          <a:p>
            <a:pPr algn="r"/>
            <a:r>
              <a:rPr lang="pt-BR" sz="1300" dirty="0">
                <a:latin typeface="Arial Narrow" panose="020B0606020202030204" pitchFamily="34" charset="0"/>
              </a:rPr>
              <a:t>Disponível em: https://www.baixelivros.com.br/infantil/</a:t>
            </a:r>
            <a:r>
              <a:rPr lang="pt-BR" sz="1300" dirty="0" err="1">
                <a:latin typeface="Arial Narrow" panose="020B0606020202030204" pitchFamily="34" charset="0"/>
              </a:rPr>
              <a:t>o-pequeno-principe-antoine-de-saint-exupery#google_vignette</a:t>
            </a:r>
            <a:r>
              <a:rPr lang="pt-BR" sz="1300" dirty="0">
                <a:latin typeface="Arial Narrow" panose="020B0606020202030204" pitchFamily="34" charset="0"/>
              </a:rPr>
              <a:t>. Acesso em: 4 ago. 2025.</a:t>
            </a:r>
          </a:p>
        </p:txBody>
      </p:sp>
      <p:sp>
        <p:nvSpPr>
          <p:cNvPr id="5" name="CaixaDeTexto 4">
            <a:extLst>
              <a:ext uri="{FF2B5EF4-FFF2-40B4-BE49-F238E27FC236}">
                <a16:creationId xmlns:a16="http://schemas.microsoft.com/office/drawing/2014/main" id="{AF9FF278-1001-B08F-816F-2450EAA46E82}"/>
              </a:ext>
            </a:extLst>
          </p:cNvPr>
          <p:cNvSpPr txBox="1"/>
          <p:nvPr/>
        </p:nvSpPr>
        <p:spPr>
          <a:xfrm>
            <a:off x="367613" y="3179458"/>
            <a:ext cx="11729649" cy="2215991"/>
          </a:xfrm>
          <a:prstGeom prst="rect">
            <a:avLst/>
          </a:prstGeom>
          <a:noFill/>
        </p:spPr>
        <p:txBody>
          <a:bodyPr wrap="square">
            <a:spAutoFit/>
          </a:bodyPr>
          <a:lstStyle/>
          <a:p>
            <a:r>
              <a:rPr lang="pt-BR" sz="2300" b="1" dirty="0">
                <a:latin typeface="Arial Narrow" panose="020B0606020202030204" pitchFamily="34" charset="0"/>
              </a:rPr>
              <a:t>5. </a:t>
            </a:r>
            <a:r>
              <a:rPr lang="pt-BR" sz="2300" dirty="0">
                <a:latin typeface="Arial Narrow" panose="020B0606020202030204" pitchFamily="34" charset="0"/>
              </a:rPr>
              <a:t>Em “... se tu queres um amigo, cativa-me!”, o que a raposa quis dizer ao ensinar ao Pequeno Príncipe sobre o significado de "cativar"?</a:t>
            </a:r>
          </a:p>
          <a:p>
            <a:r>
              <a:rPr lang="pt-BR" sz="2300" dirty="0">
                <a:latin typeface="Arial Narrow" panose="020B0606020202030204" pitchFamily="34" charset="0"/>
              </a:rPr>
              <a:t>(A) Criar laços de afeto e amizade.</a:t>
            </a:r>
          </a:p>
          <a:p>
            <a:r>
              <a:rPr lang="pt-BR" sz="2300" dirty="0">
                <a:latin typeface="Arial Narrow" panose="020B0606020202030204" pitchFamily="34" charset="0"/>
              </a:rPr>
              <a:t>(B) Dominar ou controlar alguém.</a:t>
            </a:r>
          </a:p>
          <a:p>
            <a:r>
              <a:rPr lang="pt-BR" sz="2300" dirty="0">
                <a:latin typeface="Arial Narrow" panose="020B0606020202030204" pitchFamily="34" charset="0"/>
              </a:rPr>
              <a:t>(C) Ignorar as outras pessoas.</a:t>
            </a:r>
          </a:p>
          <a:p>
            <a:r>
              <a:rPr lang="pt-BR" sz="2300" dirty="0">
                <a:latin typeface="Arial Narrow" panose="020B0606020202030204" pitchFamily="34" charset="0"/>
              </a:rPr>
              <a:t>(D) Ter muitos amigos.</a:t>
            </a:r>
          </a:p>
        </p:txBody>
      </p:sp>
    </p:spTree>
    <p:extLst>
      <p:ext uri="{BB962C8B-B14F-4D97-AF65-F5344CB8AC3E}">
        <p14:creationId xmlns:p14="http://schemas.microsoft.com/office/powerpoint/2010/main" val="371251920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0B21024-B722-FFBA-8378-DD888481CAD7}"/>
              </a:ext>
            </a:extLst>
          </p:cNvPr>
          <p:cNvSpPr txBox="1"/>
          <p:nvPr/>
        </p:nvSpPr>
        <p:spPr>
          <a:xfrm>
            <a:off x="249709" y="784820"/>
            <a:ext cx="11692581" cy="2215991"/>
          </a:xfrm>
          <a:prstGeom prst="rect">
            <a:avLst/>
          </a:prstGeom>
          <a:noFill/>
        </p:spPr>
        <p:txBody>
          <a:bodyPr wrap="square">
            <a:spAutoFit/>
          </a:bodyPr>
          <a:lstStyle/>
          <a:p>
            <a:r>
              <a:rPr lang="pt-BR" sz="2300" b="1" dirty="0">
                <a:latin typeface="Arial Narrow" panose="020B0606020202030204" pitchFamily="34" charset="0"/>
              </a:rPr>
              <a:t>6. </a:t>
            </a:r>
            <a:r>
              <a:rPr lang="pt-BR" sz="2300" dirty="0">
                <a:latin typeface="Arial Narrow" panose="020B0606020202030204" pitchFamily="34" charset="0"/>
              </a:rPr>
              <a:t>No trecho “- Bem quisera, disse o principezinho, mas eu não tenho muito tempo.”, a palavra destacada expressa ideia de</a:t>
            </a:r>
          </a:p>
          <a:p>
            <a:r>
              <a:rPr lang="pt-BR" sz="2300" dirty="0">
                <a:latin typeface="Arial Narrow" panose="020B0606020202030204" pitchFamily="34" charset="0"/>
              </a:rPr>
              <a:t>(A) adição.</a:t>
            </a:r>
          </a:p>
          <a:p>
            <a:r>
              <a:rPr lang="pt-BR" sz="2300" dirty="0">
                <a:latin typeface="Arial Narrow" panose="020B0606020202030204" pitchFamily="34" charset="0"/>
              </a:rPr>
              <a:t>(B) condição.</a:t>
            </a:r>
          </a:p>
          <a:p>
            <a:r>
              <a:rPr lang="pt-BR" sz="2300" dirty="0">
                <a:latin typeface="Arial Narrow" panose="020B0606020202030204" pitchFamily="34" charset="0"/>
              </a:rPr>
              <a:t>(C) oposição.</a:t>
            </a:r>
          </a:p>
          <a:p>
            <a:r>
              <a:rPr lang="pt-BR" sz="2300" dirty="0">
                <a:latin typeface="Arial Narrow" panose="020B0606020202030204" pitchFamily="34" charset="0"/>
              </a:rPr>
              <a:t>(D) explicação.</a:t>
            </a:r>
          </a:p>
        </p:txBody>
      </p:sp>
    </p:spTree>
    <p:extLst>
      <p:ext uri="{BB962C8B-B14F-4D97-AF65-F5344CB8AC3E}">
        <p14:creationId xmlns:p14="http://schemas.microsoft.com/office/powerpoint/2010/main" val="172390410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8DE6158-AD4F-730E-802D-F4CF7AFF2E64}"/>
              </a:ext>
            </a:extLst>
          </p:cNvPr>
          <p:cNvSpPr txBox="1"/>
          <p:nvPr/>
        </p:nvSpPr>
        <p:spPr>
          <a:xfrm>
            <a:off x="157549" y="698842"/>
            <a:ext cx="6098058" cy="446276"/>
          </a:xfrm>
          <a:prstGeom prst="rect">
            <a:avLst/>
          </a:prstGeom>
          <a:noFill/>
        </p:spPr>
        <p:txBody>
          <a:bodyPr wrap="square">
            <a:spAutoFit/>
          </a:bodyPr>
          <a:lstStyle/>
          <a:p>
            <a:r>
              <a:rPr lang="pt-BR" sz="2300" dirty="0">
                <a:latin typeface="Arial Narrow" panose="020B0606020202030204" pitchFamily="34" charset="0"/>
              </a:rPr>
              <a:t>Leia o texto.</a:t>
            </a:r>
          </a:p>
        </p:txBody>
      </p:sp>
      <p:graphicFrame>
        <p:nvGraphicFramePr>
          <p:cNvPr id="4" name="Tabela 3">
            <a:extLst>
              <a:ext uri="{FF2B5EF4-FFF2-40B4-BE49-F238E27FC236}">
                <a16:creationId xmlns:a16="http://schemas.microsoft.com/office/drawing/2014/main" id="{4A801D3D-19D4-3274-2556-34052261491B}"/>
              </a:ext>
            </a:extLst>
          </p:cNvPr>
          <p:cNvGraphicFramePr>
            <a:graphicFrameLocks noGrp="1"/>
          </p:cNvGraphicFramePr>
          <p:nvPr>
            <p:extLst>
              <p:ext uri="{D42A27DB-BD31-4B8C-83A1-F6EECF244321}">
                <p14:modId xmlns:p14="http://schemas.microsoft.com/office/powerpoint/2010/main" val="1092919652"/>
              </p:ext>
            </p:extLst>
          </p:nvPr>
        </p:nvGraphicFramePr>
        <p:xfrm>
          <a:off x="157549" y="1300433"/>
          <a:ext cx="11877932" cy="4297680"/>
        </p:xfrm>
        <a:graphic>
          <a:graphicData uri="http://schemas.openxmlformats.org/drawingml/2006/table">
            <a:tbl>
              <a:tblPr firstRow="1" bandRow="1">
                <a:tableStyleId>{5C22544A-7EE6-4342-B048-85BDC9FD1C3A}</a:tableStyleId>
              </a:tblPr>
              <a:tblGrid>
                <a:gridCol w="11877932">
                  <a:extLst>
                    <a:ext uri="{9D8B030D-6E8A-4147-A177-3AD203B41FA5}">
                      <a16:colId xmlns:a16="http://schemas.microsoft.com/office/drawing/2014/main" val="56642789"/>
                    </a:ext>
                  </a:extLst>
                </a:gridCol>
              </a:tblGrid>
              <a:tr h="256518">
                <a:tc>
                  <a:txBody>
                    <a:bodyPr/>
                    <a:lstStyle/>
                    <a:p>
                      <a:r>
                        <a:rPr lang="pt-BR" sz="2300" b="0" dirty="0">
                          <a:solidFill>
                            <a:schemeClr val="tx1"/>
                          </a:solidFill>
                          <a:latin typeface="Arial Narrow" panose="020B0606020202030204" pitchFamily="34" charset="0"/>
                        </a:rPr>
                        <a:t>5 de janeiro de 2023.</a:t>
                      </a:r>
                    </a:p>
                    <a:p>
                      <a:r>
                        <a:rPr lang="pt-BR" sz="2300" b="0" dirty="0">
                          <a:solidFill>
                            <a:schemeClr val="tx1"/>
                          </a:solidFill>
                          <a:latin typeface="Arial Narrow" panose="020B0606020202030204" pitchFamily="34" charset="0"/>
                        </a:rPr>
                        <a:t>À Magazine Luiza</a:t>
                      </a:r>
                    </a:p>
                    <a:p>
                      <a:endParaRPr lang="pt-BR" sz="2300" b="0" dirty="0">
                        <a:solidFill>
                          <a:schemeClr val="tx1"/>
                        </a:solidFill>
                        <a:latin typeface="Arial Narrow" panose="020B0606020202030204" pitchFamily="34" charset="0"/>
                      </a:endParaRPr>
                    </a:p>
                    <a:p>
                      <a:r>
                        <a:rPr lang="pt-BR" sz="2300" b="0" dirty="0">
                          <a:solidFill>
                            <a:schemeClr val="tx1"/>
                          </a:solidFill>
                          <a:latin typeface="Arial Narrow" panose="020B0606020202030204" pitchFamily="34" charset="0"/>
                        </a:rPr>
                        <a:t>Antônio Araújo de Freitas, inscrito no CPF sob o nº 036.856.491-52, venho manifestar minha insatisfação acerca do processo de entrega do pedido nº 25463-8 (Uma televisão Samsung), realizado no dia 04 de abril de 2021.</a:t>
                      </a:r>
                    </a:p>
                    <a:p>
                      <a:r>
                        <a:rPr lang="pt-BR" sz="2300" b="0" dirty="0">
                          <a:solidFill>
                            <a:schemeClr val="tx1"/>
                          </a:solidFill>
                          <a:latin typeface="Arial Narrow" panose="020B0606020202030204" pitchFamily="34" charset="0"/>
                        </a:rPr>
                        <a:t>Ocorre que a entrega do mesmo estava prevista para o dia 17 de abril de 2021 e até o momento, passados 18 dias deste prazo, ainda não o recebi.</a:t>
                      </a:r>
                    </a:p>
                    <a:p>
                      <a:r>
                        <a:rPr lang="pt-BR" sz="2300" b="0" dirty="0">
                          <a:solidFill>
                            <a:schemeClr val="tx1"/>
                          </a:solidFill>
                          <a:latin typeface="Arial Narrow" panose="020B0606020202030204" pitchFamily="34" charset="0"/>
                        </a:rPr>
                        <a:t>Portanto, informo que caso o pedido não seja entregue até o dia 15 de maio de 2021, considerarei a compra cancelada por inadimplência do vendedor, solicitando desde já a restituição dos valores pagos.</a:t>
                      </a:r>
                    </a:p>
                    <a:p>
                      <a:r>
                        <a:rPr lang="pt-BR" sz="2300" b="0" dirty="0">
                          <a:solidFill>
                            <a:schemeClr val="tx1"/>
                          </a:solidFill>
                          <a:latin typeface="Arial Narrow" panose="020B0606020202030204" pitchFamily="34" charset="0"/>
                        </a:rPr>
                        <a:t>Aguardo uma resposta para esta reclamação,</a:t>
                      </a:r>
                    </a:p>
                    <a:p>
                      <a:pPr algn="r"/>
                      <a:r>
                        <a:rPr lang="pt-BR" sz="2300" b="0" dirty="0">
                          <a:solidFill>
                            <a:schemeClr val="tx1"/>
                          </a:solidFill>
                          <a:latin typeface="Arial Narrow" panose="020B0606020202030204" pitchFamily="34" charset="0"/>
                        </a:rPr>
                        <a:t>Antônio Araújo de Freitas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59223221"/>
                  </a:ext>
                </a:extLst>
              </a:tr>
            </a:tbl>
          </a:graphicData>
        </a:graphic>
      </p:graphicFrame>
      <p:sp>
        <p:nvSpPr>
          <p:cNvPr id="6" name="CaixaDeTexto 5">
            <a:extLst>
              <a:ext uri="{FF2B5EF4-FFF2-40B4-BE49-F238E27FC236}">
                <a16:creationId xmlns:a16="http://schemas.microsoft.com/office/drawing/2014/main" id="{EFA78C98-3D56-DD45-1892-953C37997886}"/>
              </a:ext>
            </a:extLst>
          </p:cNvPr>
          <p:cNvSpPr txBox="1"/>
          <p:nvPr/>
        </p:nvSpPr>
        <p:spPr>
          <a:xfrm>
            <a:off x="156519" y="5598113"/>
            <a:ext cx="11877931" cy="292388"/>
          </a:xfrm>
          <a:prstGeom prst="rect">
            <a:avLst/>
          </a:prstGeom>
          <a:noFill/>
        </p:spPr>
        <p:txBody>
          <a:bodyPr wrap="square">
            <a:spAutoFit/>
          </a:bodyPr>
          <a:lstStyle/>
          <a:p>
            <a:pPr algn="r"/>
            <a:r>
              <a:rPr lang="pt-BR" sz="1300" dirty="0">
                <a:latin typeface="Arial Narrow" panose="020B0606020202030204" pitchFamily="34" charset="0"/>
              </a:rPr>
              <a:t>Disponível em: modelosimples.com.br – Adaptado por TSA, 2021 (Carta fictícia). Acesso em: 23 de jun. 2025. Adaptada.</a:t>
            </a:r>
          </a:p>
        </p:txBody>
      </p:sp>
    </p:spTree>
    <p:extLst>
      <p:ext uri="{BB962C8B-B14F-4D97-AF65-F5344CB8AC3E}">
        <p14:creationId xmlns:p14="http://schemas.microsoft.com/office/powerpoint/2010/main" val="33817357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903BE5-EF45-4253-FEF9-0A72F5039680}"/>
              </a:ext>
            </a:extLst>
          </p:cNvPr>
          <p:cNvSpPr txBox="1"/>
          <p:nvPr/>
        </p:nvSpPr>
        <p:spPr>
          <a:xfrm>
            <a:off x="182262" y="782246"/>
            <a:ext cx="11902646" cy="4339650"/>
          </a:xfrm>
          <a:prstGeom prst="rect">
            <a:avLst/>
          </a:prstGeom>
          <a:noFill/>
        </p:spPr>
        <p:txBody>
          <a:bodyPr wrap="square">
            <a:spAutoFit/>
          </a:bodyPr>
          <a:lstStyle/>
          <a:p>
            <a:r>
              <a:rPr lang="pt-BR" sz="2300" b="1" dirty="0">
                <a:latin typeface="Arial Narrow" panose="020B0606020202030204" pitchFamily="34" charset="0"/>
              </a:rPr>
              <a:t>7. </a:t>
            </a:r>
            <a:r>
              <a:rPr lang="pt-BR" sz="2300" dirty="0">
                <a:latin typeface="Arial Narrow" panose="020B0606020202030204" pitchFamily="34" charset="0"/>
              </a:rPr>
              <a:t>Qual a finalidade dessa carta de reclamação?</a:t>
            </a:r>
          </a:p>
          <a:p>
            <a:r>
              <a:rPr lang="pt-BR" sz="2300" dirty="0">
                <a:latin typeface="Arial Narrow" panose="020B0606020202030204" pitchFamily="34" charset="0"/>
              </a:rPr>
              <a:t>(A) Narrar sobre uma compra desastrosa. </a:t>
            </a:r>
          </a:p>
          <a:p>
            <a:r>
              <a:rPr lang="pt-BR" sz="2300" dirty="0">
                <a:latin typeface="Arial Narrow" panose="020B0606020202030204" pitchFamily="34" charset="0"/>
              </a:rPr>
              <a:t>(B) Realizar críticas sobre a empresa Magazine Luiza.</a:t>
            </a:r>
          </a:p>
          <a:p>
            <a:r>
              <a:rPr lang="pt-BR" sz="2300" dirty="0">
                <a:latin typeface="Arial Narrow" panose="020B0606020202030204" pitchFamily="34" charset="0"/>
              </a:rPr>
              <a:t>(C) Cobrar soluções sobre o processo de entrega de um produto.</a:t>
            </a:r>
          </a:p>
          <a:p>
            <a:r>
              <a:rPr lang="pt-BR" sz="2300" dirty="0">
                <a:latin typeface="Arial Narrow" panose="020B0606020202030204" pitchFamily="34" charset="0"/>
              </a:rPr>
              <a:t>(D) Apresentar argumentos e opinião sobre um produto adquirido.</a:t>
            </a:r>
          </a:p>
          <a:p>
            <a:endParaRPr lang="pt-BR" sz="2300" dirty="0">
              <a:latin typeface="Arial Narrow" panose="020B0606020202030204" pitchFamily="34" charset="0"/>
            </a:endParaRPr>
          </a:p>
          <a:p>
            <a:r>
              <a:rPr lang="pt-BR" sz="2300" b="1" dirty="0">
                <a:latin typeface="Arial Narrow" panose="020B0606020202030204" pitchFamily="34" charset="0"/>
              </a:rPr>
              <a:t>8. </a:t>
            </a:r>
            <a:r>
              <a:rPr lang="pt-BR" sz="2300" dirty="0">
                <a:latin typeface="Arial Narrow" panose="020B0606020202030204" pitchFamily="34" charset="0"/>
              </a:rPr>
              <a:t>No trecho “… ainda não o recebi.”, o termo destacado refere-se</a:t>
            </a:r>
          </a:p>
          <a:p>
            <a:r>
              <a:rPr lang="pt-BR" sz="2300" dirty="0">
                <a:latin typeface="Arial Narrow" panose="020B0606020202030204" pitchFamily="34" charset="0"/>
              </a:rPr>
              <a:t>(A) à data. </a:t>
            </a:r>
          </a:p>
          <a:p>
            <a:r>
              <a:rPr lang="pt-BR" sz="2300" dirty="0">
                <a:latin typeface="Arial Narrow" panose="020B0606020202030204" pitchFamily="34" charset="0"/>
              </a:rPr>
              <a:t>(B) ao prazo.</a:t>
            </a:r>
          </a:p>
          <a:p>
            <a:r>
              <a:rPr lang="pt-BR" sz="2300" dirty="0">
                <a:latin typeface="Arial Narrow" panose="020B0606020202030204" pitchFamily="34" charset="0"/>
              </a:rPr>
              <a:t>(C) à entrega. </a:t>
            </a:r>
          </a:p>
          <a:p>
            <a:r>
              <a:rPr lang="pt-BR" sz="2300" dirty="0">
                <a:latin typeface="Arial Narrow" panose="020B0606020202030204" pitchFamily="34" charset="0"/>
              </a:rPr>
              <a:t>(D) ao produto. </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27921433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F1A10B8-52B8-A4A0-CC14-FF9595A47033}"/>
              </a:ext>
            </a:extLst>
          </p:cNvPr>
          <p:cNvSpPr txBox="1"/>
          <p:nvPr/>
        </p:nvSpPr>
        <p:spPr>
          <a:xfrm>
            <a:off x="181747" y="1254377"/>
            <a:ext cx="11828506" cy="1862048"/>
          </a:xfrm>
          <a:prstGeom prst="rect">
            <a:avLst/>
          </a:prstGeom>
          <a:noFill/>
        </p:spPr>
        <p:txBody>
          <a:bodyPr wrap="square">
            <a:spAutoFit/>
          </a:bodyPr>
          <a:lstStyle/>
          <a:p>
            <a:r>
              <a:rPr lang="pt-BR" sz="2300" b="1" dirty="0">
                <a:latin typeface="Arial Narrow" panose="020B0606020202030204" pitchFamily="34" charset="0"/>
              </a:rPr>
              <a:t>9. </a:t>
            </a:r>
            <a:r>
              <a:rPr lang="pt-BR" sz="2300" dirty="0">
                <a:latin typeface="Arial Narrow" panose="020B0606020202030204" pitchFamily="34" charset="0"/>
              </a:rPr>
              <a:t>No trecho “Portanto, informo que…”, a palavra destacada introduz uma </a:t>
            </a:r>
          </a:p>
          <a:p>
            <a:r>
              <a:rPr lang="pt-BR" sz="2300" dirty="0">
                <a:latin typeface="Arial Narrow" panose="020B0606020202030204" pitchFamily="34" charset="0"/>
              </a:rPr>
              <a:t>(A) adição. </a:t>
            </a:r>
          </a:p>
          <a:p>
            <a:r>
              <a:rPr lang="pt-BR" sz="2300" dirty="0">
                <a:latin typeface="Arial Narrow" panose="020B0606020202030204" pitchFamily="34" charset="0"/>
              </a:rPr>
              <a:t>(B) conclusão.</a:t>
            </a:r>
          </a:p>
          <a:p>
            <a:r>
              <a:rPr lang="pt-BR" sz="2300" dirty="0">
                <a:latin typeface="Arial Narrow" panose="020B0606020202030204" pitchFamily="34" charset="0"/>
              </a:rPr>
              <a:t>(C) explicação.</a:t>
            </a:r>
          </a:p>
          <a:p>
            <a:r>
              <a:rPr lang="pt-BR" sz="2300" dirty="0">
                <a:latin typeface="Arial Narrow" panose="020B0606020202030204" pitchFamily="34" charset="0"/>
              </a:rPr>
              <a:t>(D) consequência. </a:t>
            </a:r>
          </a:p>
        </p:txBody>
      </p:sp>
    </p:spTree>
    <p:extLst>
      <p:ext uri="{BB962C8B-B14F-4D97-AF65-F5344CB8AC3E}">
        <p14:creationId xmlns:p14="http://schemas.microsoft.com/office/powerpoint/2010/main" val="100164057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95114" y="983677"/>
            <a:ext cx="10121153" cy="1154162"/>
          </a:xfrm>
          <a:prstGeom prst="rect">
            <a:avLst/>
          </a:prstGeom>
          <a:solidFill>
            <a:schemeClr val="accent2">
              <a:lumMod val="20000"/>
              <a:lumOff val="80000"/>
            </a:schemeClr>
          </a:solid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Colaboração    </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Prof.ª: </a:t>
            </a:r>
            <a:r>
              <a:rPr lang="pt-BR" sz="2300" dirty="0" err="1">
                <a:effectLst/>
                <a:latin typeface="Arial Narrow" panose="020B0606020202030204" pitchFamily="34" charset="0"/>
                <a:ea typeface="Calibri" panose="020F0502020204030204" pitchFamily="34" charset="0"/>
                <a:cs typeface="Times New Roman" panose="02020603050405020304" pitchFamily="18" charset="0"/>
              </a:rPr>
              <a:t>Iasmyne</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Karla Guimarães e Silva</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Colégio Estadual Coronel Luiz Netto - CRE – São Luís de Montes Belos</a:t>
            </a:r>
          </a:p>
        </p:txBody>
      </p:sp>
      <p:sp>
        <p:nvSpPr>
          <p:cNvPr id="9" name="CaixaDeTexto 8">
            <a:extLst>
              <a:ext uri="{FF2B5EF4-FFF2-40B4-BE49-F238E27FC236}">
                <a16:creationId xmlns:a16="http://schemas.microsoft.com/office/drawing/2014/main" id="{481A6F5A-FB92-E14C-37E1-7CC9B845B0AF}"/>
              </a:ext>
            </a:extLst>
          </p:cNvPr>
          <p:cNvSpPr txBox="1"/>
          <p:nvPr/>
        </p:nvSpPr>
        <p:spPr>
          <a:xfrm>
            <a:off x="375733" y="2307817"/>
            <a:ext cx="11456901" cy="446276"/>
          </a:xfrm>
          <a:prstGeom prst="rect">
            <a:avLst/>
          </a:prstGeom>
          <a:solidFill>
            <a:schemeClr val="accent2">
              <a:lumMod val="20000"/>
              <a:lumOff val="80000"/>
            </a:schemeClr>
          </a:solidFill>
        </p:spPr>
        <p:txBody>
          <a:bodyPr wrap="square">
            <a:spAutoFit/>
          </a:bodyPr>
          <a:lstStyle/>
          <a:p>
            <a:pPr algn="just" fontAlgn="base">
              <a:buNone/>
            </a:pPr>
            <a:r>
              <a:rPr lang="pt-BR" sz="2300" kern="0" dirty="0">
                <a:effectLst/>
                <a:latin typeface="Arial Narrow" panose="020B0606020202030204" pitchFamily="34" charset="0"/>
                <a:ea typeface="Aptos" panose="020B0004020202020204" pitchFamily="34" charset="0"/>
                <a:cs typeface="Arial" panose="020B0604020202020204" pitchFamily="34" charset="0"/>
              </a:rPr>
              <a:t>Leia o texto.</a:t>
            </a:r>
            <a:endParaRPr lang="pt-BR" sz="2300" dirty="0">
              <a:latin typeface="Arial Narrow" panose="020B0606020202030204" pitchFamily="34"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67545" y="2754093"/>
            <a:ext cx="11473276" cy="3831818"/>
          </a:xfrm>
          <a:prstGeom prst="rect">
            <a:avLst/>
          </a:prstGeom>
          <a:solidFill>
            <a:schemeClr val="accent2">
              <a:lumMod val="20000"/>
              <a:lumOff val="80000"/>
            </a:schemeClr>
          </a:solidFill>
        </p:spPr>
        <p:txBody>
          <a:bodyPr wrap="square">
            <a:spAutoFit/>
          </a:bodyPr>
          <a:lstStyle/>
          <a:p>
            <a:pPr algn="ctr"/>
            <a:r>
              <a:rPr lang="pt-BR" sz="2300" b="1"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Da Índia à Inglaterra</a:t>
            </a:r>
          </a:p>
          <a:p>
            <a:pPr indent="542925"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Todos os que conheciam Mary Lennox achavam-na feia e desagradável. Foi essa a impressão que a menina causou quando foi morar com o tio, Archibald </a:t>
            </a:r>
            <a:r>
              <a:rPr lang="pt-BR" sz="23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Craven</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na Mansão de </a:t>
            </a:r>
            <a:r>
              <a:rPr lang="pt-BR" sz="2300" dirty="0" err="1">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Misselthwaite</a:t>
            </a:r>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no interior da Inglaterra. Aos dez anos, era magrinha e pálida, com cabelos escorridos e um ar AMARGO. </a:t>
            </a:r>
          </a:p>
          <a:p>
            <a:pPr indent="542925"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Como nunca desejaram ter filhos, [...] entregaram-na aos cuidados de uma AIA (criada). Muitos amigos do casal nem sabiam que Mary existia. </a:t>
            </a:r>
          </a:p>
          <a:p>
            <a:pPr indent="542925"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Um dia, Mary acordou e notou algo estranho na casa. A aia não atendeu ao seu chamado. [...] Sozinha e com raiva, Mary foi brincar no jardim. De longe, viu sua mãe na varanda, falando com um oficial. Achou-a linda e elegante, mesmo parecendo nervosa. </a:t>
            </a:r>
          </a:p>
          <a:p>
            <a:pPr indent="542925" algn="just"/>
            <a:r>
              <a:rPr lang="pt-BR" sz="23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É tão grave assim? – Mary ouviu-a perguntar.</a:t>
            </a:r>
          </a:p>
          <a:p>
            <a:pPr algn="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75733" y="947323"/>
            <a:ext cx="1264808" cy="1248925"/>
          </a:xfrm>
          <a:prstGeom prst="rect">
            <a:avLst/>
          </a:prstGeom>
          <a:solidFill>
            <a:schemeClr val="accent2">
              <a:lumMod val="20000"/>
              <a:lumOff val="80000"/>
            </a:schemeClr>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4071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170936" y="615396"/>
            <a:ext cx="11850128" cy="5755422"/>
          </a:xfrm>
          <a:prstGeom prst="rect">
            <a:avLst/>
          </a:prstGeom>
          <a:solidFill>
            <a:schemeClr val="accent2">
              <a:lumMod val="20000"/>
              <a:lumOff val="80000"/>
            </a:schemeClr>
          </a:solidFill>
        </p:spPr>
        <p:txBody>
          <a:bodyPr wrap="square">
            <a:spAutoFit/>
          </a:bodyPr>
          <a:lstStyle/>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 — O CÓLERA, senhora. Alguém acaba de morrer... Então era por isso que todos gritavam! Mary ficou sabendo que a criada fora a primeira vítima da epidemia. Nos dias seguintes, outros criados morreram. Quem sobrevivia, fugia. O clima era de pânico. Havia mortos em todo lugar.</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Mary se refugiou em seu quarto, ora chorando, ora dormindo. </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Ao acordar, tudo estava silencioso. A garota olhou ao redor e pensou em quem tomaria conta dela, já que a criada tinha morrido. [...]</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Um oficial abriu a porta e avisou o colega:</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 Barney! Tem uma criança aqui, sozinha. Quem será ela? </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 Sou Mary Lennox – apresentou-se, com a cabeça erguida. — Dormi enquanto todos adoeceram. O que aconteceu depois? — Oh, é a menina que nunca foi vista! – surpreendeu-se o oficial. — Esqueceram-se mesmo dela, a pobrezinha! </a:t>
            </a:r>
          </a:p>
          <a:p>
            <a:pPr algn="just"/>
            <a:r>
              <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rPr>
              <a:t>Assim, Mary soube que os pais haviam morrido de cólera e já estavam enterrados. Os criados sobreviventes tinham ido embora. Ela foi levada à casa de um pastor, onde ficou alguns dias. Ali, informaram-na sobre seu destino. </a:t>
            </a:r>
          </a:p>
        </p:txBody>
      </p:sp>
    </p:spTree>
    <p:extLst>
      <p:ext uri="{BB962C8B-B14F-4D97-AF65-F5344CB8AC3E}">
        <p14:creationId xmlns:p14="http://schemas.microsoft.com/office/powerpoint/2010/main" val="55703401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333B31-FF46-D15C-7F13-7C7726152993}"/>
              </a:ext>
            </a:extLst>
          </p:cNvPr>
          <p:cNvSpPr txBox="1"/>
          <p:nvPr/>
        </p:nvSpPr>
        <p:spPr>
          <a:xfrm>
            <a:off x="132835" y="691117"/>
            <a:ext cx="11828506" cy="3524042"/>
          </a:xfrm>
          <a:prstGeom prst="rect">
            <a:avLst/>
          </a:prstGeom>
          <a:solidFill>
            <a:schemeClr val="accent2">
              <a:lumMod val="20000"/>
              <a:lumOff val="80000"/>
            </a:schemeClr>
          </a:solidFill>
        </p:spPr>
        <p:txBody>
          <a:bodyPr wrap="square">
            <a:spAutoFit/>
          </a:bodyPr>
          <a:lstStyle/>
          <a:p>
            <a:r>
              <a:rPr lang="pt-BR" sz="2300" dirty="0">
                <a:latin typeface="Arial Narrow" panose="020B0606020202030204" pitchFamily="34" charset="0"/>
              </a:rPr>
              <a:t>— Você vai morar com seu único tio, no interior da Inglaterra.</a:t>
            </a:r>
          </a:p>
          <a:p>
            <a:pPr algn="r"/>
            <a:r>
              <a:rPr lang="pt-BR" sz="1300" dirty="0">
                <a:latin typeface="Arial Narrow" panose="020B0606020202030204" pitchFamily="34" charset="0"/>
              </a:rPr>
              <a:t>Disponível em: &lt;https://gataborralheira34.wordpress.com/</a:t>
            </a:r>
            <a:r>
              <a:rPr lang="pt-BR" sz="1300" dirty="0" err="1">
                <a:latin typeface="Arial Narrow" panose="020B0606020202030204" pitchFamily="34" charset="0"/>
              </a:rPr>
              <a:t>wp-content</a:t>
            </a:r>
            <a:r>
              <a:rPr lang="pt-BR" sz="1300" dirty="0">
                <a:latin typeface="Arial Narrow" panose="020B0606020202030204" pitchFamily="34" charset="0"/>
              </a:rPr>
              <a:t>/uploads/2016/03/o-jardim-secreto.pdf5&gt;. Acesso em: 3 maio 2026. (Adaptado)</a:t>
            </a:r>
          </a:p>
          <a:p>
            <a:pPr algn="just"/>
            <a:endParaRPr lang="pt-BR" sz="2300" dirty="0">
              <a:latin typeface="Arial Narrow" panose="020B0606020202030204" pitchFamily="34" charset="0"/>
            </a:endParaRP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10. </a:t>
            </a:r>
            <a:r>
              <a:rPr lang="pt-BR" sz="2300" dirty="0">
                <a:latin typeface="Arial Narrow" panose="020B0606020202030204" pitchFamily="34" charset="0"/>
              </a:rPr>
              <a:t>De acordo com o fragmento da obra, o acontecimento que desencadeia o conflito da narrativa é</a:t>
            </a:r>
          </a:p>
          <a:p>
            <a:pPr algn="just"/>
            <a:r>
              <a:rPr lang="pt-BR" sz="2300" dirty="0">
                <a:latin typeface="Arial Narrow" panose="020B0606020202030204" pitchFamily="34" charset="0"/>
              </a:rPr>
              <a:t>(A) a chegada de Mary à Mansão de seu tio em </a:t>
            </a:r>
            <a:r>
              <a:rPr lang="pt-BR" sz="2300" dirty="0" err="1">
                <a:latin typeface="Arial Narrow" panose="020B0606020202030204" pitchFamily="34" charset="0"/>
              </a:rPr>
              <a:t>Misselthwaite</a:t>
            </a:r>
            <a:r>
              <a:rPr lang="pt-BR" sz="2300" dirty="0">
                <a:latin typeface="Arial Narrow" panose="020B0606020202030204" pitchFamily="34" charset="0"/>
              </a:rPr>
              <a:t>, no interior da Inglaterra.</a:t>
            </a:r>
          </a:p>
          <a:p>
            <a:pPr algn="just"/>
            <a:r>
              <a:rPr lang="pt-BR" sz="2300" dirty="0">
                <a:latin typeface="Arial Narrow" panose="020B0606020202030204" pitchFamily="34" charset="0"/>
              </a:rPr>
              <a:t>(B) a Mary permanece sozinha em seu quarto, alternando entre o choro e o sono.</a:t>
            </a:r>
          </a:p>
          <a:p>
            <a:pPr algn="just"/>
            <a:r>
              <a:rPr lang="pt-BR" sz="2300" dirty="0">
                <a:latin typeface="Arial Narrow" panose="020B0606020202030204" pitchFamily="34" charset="0"/>
              </a:rPr>
              <a:t>(C) a descoberta de Mary de que iria morar com uma criada durante a infância.</a:t>
            </a:r>
          </a:p>
          <a:p>
            <a:pPr algn="just"/>
            <a:r>
              <a:rPr lang="pt-BR" sz="2300" dirty="0">
                <a:latin typeface="Arial Narrow" panose="020B0606020202030204" pitchFamily="34" charset="0"/>
              </a:rPr>
              <a:t>(D) a epidemia de cólera que causou a mortes de seus pais e criados.</a:t>
            </a:r>
          </a:p>
          <a:p>
            <a:pPr algn="r"/>
            <a:endParaRPr lang="pt-BR" sz="1300" dirty="0">
              <a:latin typeface="Arial Narrow" panose="020B0606020202030204" pitchFamily="34" charset="0"/>
            </a:endParaRPr>
          </a:p>
          <a:p>
            <a:pPr algn="just"/>
            <a:r>
              <a:rPr lang="pt-BR" sz="1300" dirty="0">
                <a:latin typeface="Arial Narrow" panose="020B0606020202030204" pitchFamily="34" charset="0"/>
              </a:rPr>
              <a:t> </a:t>
            </a:r>
          </a:p>
        </p:txBody>
      </p:sp>
    </p:spTree>
    <p:extLst>
      <p:ext uri="{BB962C8B-B14F-4D97-AF65-F5344CB8AC3E}">
        <p14:creationId xmlns:p14="http://schemas.microsoft.com/office/powerpoint/2010/main" val="26463375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1632</TotalTime>
  <Words>20721</Words>
  <Application>Microsoft Office PowerPoint</Application>
  <PresentationFormat>Widescreen</PresentationFormat>
  <Paragraphs>1019</Paragraphs>
  <Slides>142</Slides>
  <Notes>54</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142</vt:i4>
      </vt:variant>
    </vt:vector>
  </HeadingPairs>
  <TitlesOfParts>
    <vt:vector size="151" baseType="lpstr">
      <vt:lpstr>Aptos</vt:lpstr>
      <vt:lpstr>Aptos Narrow</vt: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34</cp:revision>
  <dcterms:created xsi:type="dcterms:W3CDTF">2024-02-02T11:27:21Z</dcterms:created>
  <dcterms:modified xsi:type="dcterms:W3CDTF">2026-07-30T19:42:09Z</dcterms:modified>
</cp:coreProperties>
</file>