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60" r:id="rId37"/>
    <p:sldId id="294" r:id="rId38"/>
    <p:sldId id="295" r:id="rId39"/>
    <p:sldId id="296" r:id="rId40"/>
    <p:sldId id="297" r:id="rId41"/>
    <p:sldId id="395" r:id="rId42"/>
    <p:sldId id="396" r:id="rId43"/>
    <p:sldId id="397" r:id="rId44"/>
    <p:sldId id="398" r:id="rId45"/>
    <p:sldId id="399" r:id="rId46"/>
    <p:sldId id="403" r:id="rId47"/>
    <p:sldId id="400"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 id="379" r:id="rId130"/>
    <p:sldId id="380" r:id="rId131"/>
    <p:sldId id="381" r:id="rId132"/>
    <p:sldId id="382" r:id="rId133"/>
    <p:sldId id="383" r:id="rId134"/>
    <p:sldId id="384" r:id="rId135"/>
    <p:sldId id="385" r:id="rId136"/>
    <p:sldId id="386" r:id="rId137"/>
    <p:sldId id="387" r:id="rId138"/>
    <p:sldId id="388" r:id="rId139"/>
    <p:sldId id="389" r:id="rId140"/>
    <p:sldId id="390" r:id="rId141"/>
    <p:sldId id="391" r:id="rId142"/>
    <p:sldId id="392" r:id="rId143"/>
    <p:sldId id="393" r:id="rId144"/>
    <p:sldId id="394" r:id="rId145"/>
    <p:sldId id="257" r:id="rId14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7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85" d="100"/>
          <a:sy n="85" d="100"/>
        </p:scale>
        <p:origin x="108"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theme" Target="theme/theme1.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ableStyles" Target="tableStyle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2" name="Imagem 1" descr="Diagrama&#10;&#10;O conteúdo gerado por IA pode estar incorreto.">
            <a:extLst>
              <a:ext uri="{FF2B5EF4-FFF2-40B4-BE49-F238E27FC236}">
                <a16:creationId xmlns:a16="http://schemas.microsoft.com/office/drawing/2014/main" id="{BE22B025-7C69-F2F6-167C-D3013B770F33}"/>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3" name="Imagem 2">
            <a:extLst>
              <a:ext uri="{FF2B5EF4-FFF2-40B4-BE49-F238E27FC236}">
                <a16:creationId xmlns:a16="http://schemas.microsoft.com/office/drawing/2014/main" id="{E9B987BC-F2EF-13E9-E67C-A055B9354D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hyperlink" Target="http://www.planalto.gov.br/ccivil_03/_Ato2015-2018/2015/Lei/L13146.htm#art127" TargetMode="External"/><Relationship Id="rId2" Type="http://schemas.openxmlformats.org/officeDocument/2006/relationships/hyperlink" Target="http://www.planalto.gov.br/ccivil_03/_Ato2015-2018/2015/Lei/L13146.htm#art109" TargetMode="Externa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hyperlink" Target="https://www.planalto.gov.br/ccivil_03/_Ato2019-2022/2020/Lei/L14071.htm#art7" TargetMode="External"/><Relationship Id="rId2" Type="http://schemas.openxmlformats.org/officeDocument/2006/relationships/hyperlink" Target="https://www.planalto.gov.br/ccivil_03/_Ato2019-2022/2020/Lei/L14071.htm#art1" TargetMode="External"/><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550BF701-5A19-E190-4883-EED1A962D3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388825" y="4072723"/>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6º Ano</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388825" y="5055031"/>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DA517F2A-95DC-B6B5-E43D-857FCEC2FEB2}"/>
              </a:ext>
            </a:extLst>
          </p:cNvPr>
          <p:cNvPicPr>
            <a:picLocks noChangeAspect="1"/>
          </p:cNvPicPr>
          <p:nvPr/>
        </p:nvPicPr>
        <p:blipFill>
          <a:blip r:embed="rId2"/>
          <a:stretch>
            <a:fillRect/>
          </a:stretch>
        </p:blipFill>
        <p:spPr>
          <a:xfrm>
            <a:off x="3820429" y="618564"/>
            <a:ext cx="4985886" cy="764168"/>
          </a:xfrm>
          <a:prstGeom prst="rect">
            <a:avLst/>
          </a:prstGeom>
        </p:spPr>
      </p:pic>
      <p:pic>
        <p:nvPicPr>
          <p:cNvPr id="3" name="Imagem 2">
            <a:extLst>
              <a:ext uri="{FF2B5EF4-FFF2-40B4-BE49-F238E27FC236}">
                <a16:creationId xmlns:a16="http://schemas.microsoft.com/office/drawing/2014/main" id="{ED2621DD-D9DA-9620-0811-35F313AEC941}"/>
              </a:ext>
            </a:extLst>
          </p:cNvPr>
          <p:cNvPicPr>
            <a:picLocks noChangeAspect="1"/>
          </p:cNvPicPr>
          <p:nvPr/>
        </p:nvPicPr>
        <p:blipFill>
          <a:blip r:embed="rId3"/>
          <a:stretch>
            <a:fillRect/>
          </a:stretch>
        </p:blipFill>
        <p:spPr>
          <a:xfrm>
            <a:off x="224117" y="1304156"/>
            <a:ext cx="4429899" cy="963914"/>
          </a:xfrm>
          <a:prstGeom prst="rect">
            <a:avLst/>
          </a:prstGeom>
        </p:spPr>
      </p:pic>
      <p:sp>
        <p:nvSpPr>
          <p:cNvPr id="5" name="CaixaDeTexto 4">
            <a:extLst>
              <a:ext uri="{FF2B5EF4-FFF2-40B4-BE49-F238E27FC236}">
                <a16:creationId xmlns:a16="http://schemas.microsoft.com/office/drawing/2014/main" id="{DD8CA029-5224-AE83-697B-067E5B924DCD}"/>
              </a:ext>
            </a:extLst>
          </p:cNvPr>
          <p:cNvSpPr txBox="1"/>
          <p:nvPr/>
        </p:nvSpPr>
        <p:spPr>
          <a:xfrm>
            <a:off x="233082" y="3115235"/>
            <a:ext cx="11725836" cy="1721946"/>
          </a:xfrm>
          <a:prstGeom prst="rect">
            <a:avLst/>
          </a:prstGeom>
          <a:solidFill>
            <a:schemeClr val="accent6">
              <a:lumMod val="20000"/>
              <a:lumOff val="80000"/>
            </a:schemeClr>
          </a:solidFill>
        </p:spPr>
        <p:txBody>
          <a:bodyPr wrap="square">
            <a:spAutoFit/>
          </a:bodyPr>
          <a:lstStyle/>
          <a:p>
            <a:pPr indent="270510" algn="just">
              <a:lnSpc>
                <a:spcPct val="112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o primeiro gênero textual que será trabalhado nas atividades a seguir é o “Poema”. Ele se diferencia de outros gêneros textuais pela forma como é trabalhada a linguagem, que expressa sentimentos e emoções, transmitindo sensações, podendo ter ritmo, musicalidade com o uso de rimas, repetições e sons que criam efeitos sonoros para expressar as ideias.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1624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8187C356-8C61-A947-E52E-818A52C2431F}"/>
              </a:ext>
            </a:extLst>
          </p:cNvPr>
          <p:cNvPicPr>
            <a:picLocks noChangeAspect="1"/>
          </p:cNvPicPr>
          <p:nvPr/>
        </p:nvPicPr>
        <p:blipFill>
          <a:blip r:embed="rId2"/>
          <a:stretch>
            <a:fillRect/>
          </a:stretch>
        </p:blipFill>
        <p:spPr>
          <a:xfrm>
            <a:off x="179295" y="594872"/>
            <a:ext cx="2514132" cy="1020775"/>
          </a:xfrm>
          <a:prstGeom prst="rect">
            <a:avLst/>
          </a:prstGeom>
        </p:spPr>
      </p:pic>
      <p:graphicFrame>
        <p:nvGraphicFramePr>
          <p:cNvPr id="3" name="Tabela 2">
            <a:extLst>
              <a:ext uri="{FF2B5EF4-FFF2-40B4-BE49-F238E27FC236}">
                <a16:creationId xmlns:a16="http://schemas.microsoft.com/office/drawing/2014/main" id="{D75F1D13-C719-5FB2-DBEE-76328E9CC14A}"/>
              </a:ext>
            </a:extLst>
          </p:cNvPr>
          <p:cNvGraphicFramePr>
            <a:graphicFrameLocks noGrp="1"/>
          </p:cNvGraphicFramePr>
          <p:nvPr>
            <p:extLst>
              <p:ext uri="{D42A27DB-BD31-4B8C-83A1-F6EECF244321}">
                <p14:modId xmlns:p14="http://schemas.microsoft.com/office/powerpoint/2010/main" val="3412438471"/>
              </p:ext>
            </p:extLst>
          </p:nvPr>
        </p:nvGraphicFramePr>
        <p:xfrm>
          <a:off x="179295" y="1615647"/>
          <a:ext cx="11833410" cy="1658430"/>
        </p:xfrm>
        <a:graphic>
          <a:graphicData uri="http://schemas.openxmlformats.org/drawingml/2006/table">
            <a:tbl>
              <a:tblPr firstRow="1" firstCol="1" bandRow="1"/>
              <a:tblGrid>
                <a:gridCol w="11833410">
                  <a:extLst>
                    <a:ext uri="{9D8B030D-6E8A-4147-A177-3AD203B41FA5}">
                      <a16:colId xmlns:a16="http://schemas.microsoft.com/office/drawing/2014/main" val="268156685"/>
                    </a:ext>
                  </a:extLst>
                </a:gridCol>
              </a:tblGrid>
              <a:tr h="0">
                <a:tc>
                  <a:txBody>
                    <a:bodyPr/>
                    <a:lstStyle/>
                    <a:p>
                      <a:pPr algn="just">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Sequência didática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 conjunto de atividades articuladas, planejadas, diversificadas e organizadas em torno de um gênero textual, de forma progressiva, com o objetivo de ajudar o(a) estudante a dominar o gênero que está sendo trabalhado, por meio de planejamento e produção de material organizada em etapas para apresentação na escola.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a:t>
                      </a:r>
                      <a:r>
                        <a:rPr lang="pt-BR" sz="1000" kern="100" dirty="0">
                          <a:solidFill>
                            <a:srgbClr val="00206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https://educador.brasilescola.uol.com.br/ </a:t>
                      </a:r>
                      <a:r>
                        <a:rPr lang="pt-BR" sz="10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stratégias</a:t>
                      </a: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-ensino/sequencia-didatica-para-ensino-genero-textual-artigo-opiniao.htm.  Acesso em: 15 jun. 2026. Adaptado.</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28575" cap="flat" cmpd="sng" algn="ctr">
                      <a:solidFill>
                        <a:srgbClr val="2F5496"/>
                      </a:solidFill>
                      <a:prstDash val="solid"/>
                      <a:round/>
                      <a:headEnd type="none" w="med" len="med"/>
                      <a:tailEnd type="none" w="med" len="med"/>
                    </a:lnL>
                    <a:lnR w="28575" cap="flat" cmpd="sng" algn="ctr">
                      <a:solidFill>
                        <a:srgbClr val="2F5496"/>
                      </a:solidFill>
                      <a:prstDash val="solid"/>
                      <a:round/>
                      <a:headEnd type="none" w="med" len="med"/>
                      <a:tailEnd type="none" w="med" len="med"/>
                    </a:lnR>
                    <a:lnT w="28575" cap="flat" cmpd="sng" algn="ctr">
                      <a:solidFill>
                        <a:srgbClr val="2F5496"/>
                      </a:solidFill>
                      <a:prstDash val="solid"/>
                      <a:round/>
                      <a:headEnd type="none" w="med" len="med"/>
                      <a:tailEnd type="none" w="med" len="med"/>
                    </a:lnT>
                    <a:lnB w="28575" cap="flat" cmpd="sng" algn="ctr">
                      <a:solidFill>
                        <a:srgbClr val="2F5496"/>
                      </a:solidFill>
                      <a:prstDash val="solid"/>
                      <a:round/>
                      <a:headEnd type="none" w="med" len="med"/>
                      <a:tailEnd type="none" w="med" len="med"/>
                    </a:lnB>
                    <a:solidFill>
                      <a:srgbClr val="EAEDF1"/>
                    </a:solidFill>
                  </a:tcPr>
                </a:tc>
                <a:extLst>
                  <a:ext uri="{0D108BD9-81ED-4DB2-BD59-A6C34878D82A}">
                    <a16:rowId xmlns:a16="http://schemas.microsoft.com/office/drawing/2014/main" val="3622289318"/>
                  </a:ext>
                </a:extLst>
              </a:tr>
            </a:tbl>
          </a:graphicData>
        </a:graphic>
      </p:graphicFrame>
      <p:graphicFrame>
        <p:nvGraphicFramePr>
          <p:cNvPr id="6" name="Tabela 5">
            <a:extLst>
              <a:ext uri="{FF2B5EF4-FFF2-40B4-BE49-F238E27FC236}">
                <a16:creationId xmlns:a16="http://schemas.microsoft.com/office/drawing/2014/main" id="{A0ADAE1A-38B1-88E2-9B1E-CBEFCF288EE5}"/>
              </a:ext>
            </a:extLst>
          </p:cNvPr>
          <p:cNvGraphicFramePr>
            <a:graphicFrameLocks noGrp="1"/>
          </p:cNvGraphicFramePr>
          <p:nvPr>
            <p:extLst>
              <p:ext uri="{D42A27DB-BD31-4B8C-83A1-F6EECF244321}">
                <p14:modId xmlns:p14="http://schemas.microsoft.com/office/powerpoint/2010/main" val="1456357630"/>
              </p:ext>
            </p:extLst>
          </p:nvPr>
        </p:nvGraphicFramePr>
        <p:xfrm>
          <a:off x="179295" y="4139993"/>
          <a:ext cx="11833410" cy="2204720"/>
        </p:xfrm>
        <a:graphic>
          <a:graphicData uri="http://schemas.openxmlformats.org/drawingml/2006/table">
            <a:tbl>
              <a:tblPr firstRow="1" firstCol="1" bandRow="1"/>
              <a:tblGrid>
                <a:gridCol w="11833410">
                  <a:extLst>
                    <a:ext uri="{9D8B030D-6E8A-4147-A177-3AD203B41FA5}">
                      <a16:colId xmlns:a16="http://schemas.microsoft.com/office/drawing/2014/main" val="278053376"/>
                    </a:ext>
                  </a:extLst>
                </a:gridCol>
              </a:tblGrid>
              <a:tr h="0">
                <a:tc>
                  <a:txBody>
                    <a:bodyPr/>
                    <a:lstStyle/>
                    <a:p>
                      <a:pPr algn="ctr">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Prática de Oralidade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85115" algn="just">
                        <a:lnSpc>
                          <a:spcPct val="100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Prática de Oralidade é realizada por meio de atividades focadas no desenvolvimento da linguagem falada, que englobam a escuta ativa, a compreensão e a produção de texto oral, como perguntas, leituras em voz alta, rodas de conversa etc. Essa prática é fundamental para a expressão individual e para o desenvolvimento de habilidades de comunicação, sendo assim, um eixo importante no ensino, conforme previsto na Base Nacional Comum Curricular (BNCC).</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D29B00"/>
                      </a:solidFill>
                      <a:prstDash val="solid"/>
                      <a:round/>
                      <a:headEnd type="none" w="med" len="med"/>
                      <a:tailEnd type="none" w="med" len="med"/>
                    </a:lnL>
                    <a:lnR w="19050" cap="flat" cmpd="sng" algn="ctr">
                      <a:solidFill>
                        <a:srgbClr val="D29B00"/>
                      </a:solidFill>
                      <a:prstDash val="solid"/>
                      <a:round/>
                      <a:headEnd type="none" w="med" len="med"/>
                      <a:tailEnd type="none" w="med" len="med"/>
                    </a:lnR>
                    <a:lnT w="19050" cap="flat" cmpd="sng" algn="ctr">
                      <a:solidFill>
                        <a:srgbClr val="D29B00"/>
                      </a:solidFill>
                      <a:prstDash val="solid"/>
                      <a:round/>
                      <a:headEnd type="none" w="med" len="med"/>
                      <a:tailEnd type="none" w="med" len="med"/>
                    </a:lnT>
                    <a:lnB w="19050" cap="flat" cmpd="sng" algn="ctr">
                      <a:solidFill>
                        <a:srgbClr val="D29B00"/>
                      </a:solidFill>
                      <a:prstDash val="solid"/>
                      <a:round/>
                      <a:headEnd type="none" w="med" len="med"/>
                      <a:tailEnd type="none" w="med" len="med"/>
                    </a:lnB>
                    <a:solidFill>
                      <a:srgbClr val="FFE69F"/>
                    </a:solidFill>
                  </a:tcPr>
                </a:tc>
                <a:extLst>
                  <a:ext uri="{0D108BD9-81ED-4DB2-BD59-A6C34878D82A}">
                    <a16:rowId xmlns:a16="http://schemas.microsoft.com/office/drawing/2014/main" val="1805432793"/>
                  </a:ext>
                </a:extLst>
              </a:tr>
            </a:tbl>
          </a:graphicData>
        </a:graphic>
      </p:graphicFrame>
    </p:spTree>
    <p:extLst>
      <p:ext uri="{BB962C8B-B14F-4D97-AF65-F5344CB8AC3E}">
        <p14:creationId xmlns:p14="http://schemas.microsoft.com/office/powerpoint/2010/main" val="2931990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F0953D7D-6ADC-E881-FA85-08A71178697B}"/>
              </a:ext>
            </a:extLst>
          </p:cNvPr>
          <p:cNvGraphicFramePr>
            <a:graphicFrameLocks noGrp="1"/>
          </p:cNvGraphicFramePr>
          <p:nvPr>
            <p:extLst>
              <p:ext uri="{D42A27DB-BD31-4B8C-83A1-F6EECF244321}">
                <p14:modId xmlns:p14="http://schemas.microsoft.com/office/powerpoint/2010/main" val="697528259"/>
              </p:ext>
            </p:extLst>
          </p:nvPr>
        </p:nvGraphicFramePr>
        <p:xfrm>
          <a:off x="213136" y="1900714"/>
          <a:ext cx="11765728" cy="3423984"/>
        </p:xfrm>
        <a:graphic>
          <a:graphicData uri="http://schemas.openxmlformats.org/drawingml/2006/table">
            <a:tbl>
              <a:tblPr firstRow="1" firstCol="1" bandRow="1"/>
              <a:tblGrid>
                <a:gridCol w="11765728">
                  <a:extLst>
                    <a:ext uri="{9D8B030D-6E8A-4147-A177-3AD203B41FA5}">
                      <a16:colId xmlns:a16="http://schemas.microsoft.com/office/drawing/2014/main" val="2249465551"/>
                    </a:ext>
                  </a:extLst>
                </a:gridCol>
              </a:tblGrid>
              <a:tr h="1043940">
                <a:tc>
                  <a:txBody>
                    <a:bodyPr/>
                    <a:lstStyle/>
                    <a:p>
                      <a:pPr algn="just">
                        <a:lnSpc>
                          <a:spcPct val="100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Etapa 1</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Antes da leitura dos textos, vamos conversar?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Para você, o que é poema?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já ouviu falar em poesia?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Será que poema e poesia é a mesma coisa?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costuma ler poemas? Se lembra de algum poema que você leu?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sabe o nome de algum poeta?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5000"/>
                        </a:lnSpc>
                        <a:spcAft>
                          <a:spcPts val="800"/>
                        </a:spcAft>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https://br.pinterest.com/</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sandradecastrosantana</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/crian%C3%A7as-estudando/. Acesso em: 11 ago. 2026.</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28575" cap="flat" cmpd="dbl" algn="ctr">
                      <a:solidFill>
                        <a:srgbClr val="000000"/>
                      </a:solidFill>
                      <a:prstDash val="solid"/>
                      <a:round/>
                      <a:headEnd type="none" w="med" len="med"/>
                      <a:tailEnd type="none" w="med" len="med"/>
                    </a:lnL>
                    <a:lnR w="28575" cap="flat" cmpd="dbl" algn="ctr">
                      <a:solidFill>
                        <a:srgbClr val="000000"/>
                      </a:solidFill>
                      <a:prstDash val="solid"/>
                      <a:round/>
                      <a:headEnd type="none" w="med" len="med"/>
                      <a:tailEnd type="none" w="med" len="med"/>
                    </a:lnR>
                    <a:lnT w="28575" cap="flat" cmpd="dbl" algn="ctr">
                      <a:solidFill>
                        <a:srgbClr val="000000"/>
                      </a:solidFill>
                      <a:prstDash val="solid"/>
                      <a:round/>
                      <a:headEnd type="none" w="med" len="med"/>
                      <a:tailEnd type="none" w="med" len="med"/>
                    </a:lnT>
                    <a:lnB w="28575"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2613355927"/>
                  </a:ext>
                </a:extLst>
              </a:tr>
            </a:tbl>
          </a:graphicData>
        </a:graphic>
      </p:graphicFrame>
      <p:pic>
        <p:nvPicPr>
          <p:cNvPr id="4" name="Imagem 3">
            <a:extLst>
              <a:ext uri="{FF2B5EF4-FFF2-40B4-BE49-F238E27FC236}">
                <a16:creationId xmlns:a16="http://schemas.microsoft.com/office/drawing/2014/main" id="{686B7D45-E503-0E1E-96FC-BD914F957991}"/>
              </a:ext>
            </a:extLst>
          </p:cNvPr>
          <p:cNvPicPr>
            <a:picLocks noChangeAspect="1"/>
          </p:cNvPicPr>
          <p:nvPr/>
        </p:nvPicPr>
        <p:blipFill>
          <a:blip r:embed="rId2"/>
          <a:stretch>
            <a:fillRect/>
          </a:stretch>
        </p:blipFill>
        <p:spPr>
          <a:xfrm>
            <a:off x="7714740" y="2458445"/>
            <a:ext cx="4102623" cy="1728074"/>
          </a:xfrm>
          <a:prstGeom prst="rect">
            <a:avLst/>
          </a:prstGeom>
        </p:spPr>
      </p:pic>
    </p:spTree>
    <p:extLst>
      <p:ext uri="{BB962C8B-B14F-4D97-AF65-F5344CB8AC3E}">
        <p14:creationId xmlns:p14="http://schemas.microsoft.com/office/powerpoint/2010/main" val="1233411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CFEE73A-6791-84C3-8FC1-BBA8EF0038E2}"/>
              </a:ext>
            </a:extLst>
          </p:cNvPr>
          <p:cNvSpPr txBox="1"/>
          <p:nvPr/>
        </p:nvSpPr>
        <p:spPr>
          <a:xfrm>
            <a:off x="71718" y="583536"/>
            <a:ext cx="6096000" cy="464807"/>
          </a:xfrm>
          <a:prstGeom prst="rect">
            <a:avLst/>
          </a:prstGeom>
          <a:noFill/>
        </p:spPr>
        <p:txBody>
          <a:bodyPr wrap="square">
            <a:spAutoFit/>
          </a:bodyPr>
          <a:lstStyle/>
          <a:p>
            <a:pPr algn="just">
              <a:lnSpc>
                <a:spcPct val="112000"/>
              </a:lnSpc>
              <a:spcAft>
                <a:spcPts val="800"/>
              </a:spcAft>
            </a:pPr>
            <a:r>
              <a:rPr lang="pt-BR" sz="2300" b="1" kern="100" dirty="0">
                <a:solidFill>
                  <a:srgbClr val="F88F1C"/>
                </a:solidFill>
                <a:effectLst/>
                <a:latin typeface="Times New Roman" panose="02020603050405020304" pitchFamily="18" charset="0"/>
                <a:ea typeface="Calibri" panose="020F0502020204030204" pitchFamily="34" charset="0"/>
                <a:cs typeface="Times New Roman" panose="02020603050405020304" pitchFamily="18" charset="0"/>
              </a:rPr>
              <a:t>►</a:t>
            </a:r>
            <a:r>
              <a:rPr lang="pt-BR" sz="2300" b="1" kern="100" dirty="0">
                <a:solidFill>
                  <a:srgbClr val="F88F1C"/>
                </a:solidFill>
                <a:effectLst/>
                <a:latin typeface="Arial Narrow" panose="020B0606020202030204" pitchFamily="34" charset="0"/>
                <a:ea typeface="Calibri" panose="020F0502020204030204" pitchFamily="34" charset="0"/>
                <a:cs typeface="Times New Roman" panose="02020603050405020304" pitchFamily="18"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2D8C4D5C-7410-67FA-AFB8-49B61F93228B}"/>
              </a:ext>
            </a:extLst>
          </p:cNvPr>
          <p:cNvGraphicFramePr>
            <a:graphicFrameLocks noGrp="1"/>
          </p:cNvGraphicFramePr>
          <p:nvPr>
            <p:extLst>
              <p:ext uri="{D42A27DB-BD31-4B8C-83A1-F6EECF244321}">
                <p14:modId xmlns:p14="http://schemas.microsoft.com/office/powerpoint/2010/main" val="4015834628"/>
              </p:ext>
            </p:extLst>
          </p:nvPr>
        </p:nvGraphicFramePr>
        <p:xfrm>
          <a:off x="197864" y="1048343"/>
          <a:ext cx="11787948" cy="4668520"/>
        </p:xfrm>
        <a:graphic>
          <a:graphicData uri="http://schemas.openxmlformats.org/drawingml/2006/table">
            <a:tbl>
              <a:tblPr firstRow="1" firstCol="1" bandRow="1"/>
              <a:tblGrid>
                <a:gridCol w="11787948">
                  <a:extLst>
                    <a:ext uri="{9D8B030D-6E8A-4147-A177-3AD203B41FA5}">
                      <a16:colId xmlns:a16="http://schemas.microsoft.com/office/drawing/2014/main" val="3229264955"/>
                    </a:ext>
                  </a:extLst>
                </a:gridCol>
              </a:tblGrid>
              <a:tr h="4351338">
                <a:tc>
                  <a:txBody>
                    <a:bodyPr/>
                    <a:lstStyle/>
                    <a:p>
                      <a:pPr indent="8255" algn="ctr">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9400" algn="just">
                        <a:lnSpc>
                          <a:spcPct val="100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poema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um gênero textual literário, geralmente, escrito em versos, organizado de forma artística para expressar sentimentos, transmitir emoções, provocar reflexões, criar imagens e sensações no leitor.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9400" algn="just">
                        <a:lnSpc>
                          <a:spcPct val="100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Geralmente, os poemas podem ser estruturados em estrofes e em versos (cada linha do poema, é um verso). Existem também poemas em prosa (escritos com parágrafos e linhas).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Características gerais do poema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Escrito em versos.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Organizado em estrofes.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Presença de ritmo e musicalidade.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Uso de figuras de linguagem.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Linguagem subjetiva e poética</a:t>
                      </a:r>
                      <a:r>
                        <a:rPr lang="pt-BR" sz="23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0736" marR="60736" marT="0" marB="0">
                    <a:lnL w="28575" cap="flat" cmpd="sng" algn="ctr">
                      <a:solidFill>
                        <a:srgbClr val="FFC000"/>
                      </a:solidFill>
                      <a:prstDash val="solid"/>
                      <a:round/>
                      <a:headEnd type="none" w="med" len="med"/>
                      <a:tailEnd type="none" w="med" len="med"/>
                    </a:lnL>
                    <a:lnR w="28575" cap="flat" cmpd="sng" algn="ctr">
                      <a:solidFill>
                        <a:srgbClr val="FFC000"/>
                      </a:solidFill>
                      <a:prstDash val="solid"/>
                      <a:round/>
                      <a:headEnd type="none" w="med" len="med"/>
                      <a:tailEnd type="none" w="med" len="med"/>
                    </a:lnR>
                    <a:lnT w="28575" cap="flat" cmpd="sng" algn="ctr">
                      <a:solidFill>
                        <a:srgbClr val="FFC000"/>
                      </a:solidFill>
                      <a:prstDash val="solid"/>
                      <a:round/>
                      <a:headEnd type="none" w="med" len="med"/>
                      <a:tailEnd type="none" w="med" len="med"/>
                    </a:lnT>
                    <a:lnB w="28575" cap="flat" cmpd="sng" algn="ctr">
                      <a:solidFill>
                        <a:srgbClr val="FFC000"/>
                      </a:solidFill>
                      <a:prstDash val="solid"/>
                      <a:round/>
                      <a:headEnd type="none" w="med" len="med"/>
                      <a:tailEnd type="none" w="med" len="med"/>
                    </a:lnB>
                    <a:solidFill>
                      <a:srgbClr val="FFF2CC"/>
                    </a:solidFill>
                  </a:tcPr>
                </a:tc>
                <a:extLst>
                  <a:ext uri="{0D108BD9-81ED-4DB2-BD59-A6C34878D82A}">
                    <a16:rowId xmlns:a16="http://schemas.microsoft.com/office/drawing/2014/main" val="2786165547"/>
                  </a:ext>
                </a:extLst>
              </a:tr>
            </a:tbl>
          </a:graphicData>
        </a:graphic>
      </p:graphicFrame>
    </p:spTree>
    <p:extLst>
      <p:ext uri="{BB962C8B-B14F-4D97-AF65-F5344CB8AC3E}">
        <p14:creationId xmlns:p14="http://schemas.microsoft.com/office/powerpoint/2010/main" val="1451877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195B2B4-478A-75DC-1A23-FDC8C5CA4039}"/>
              </a:ext>
            </a:extLst>
          </p:cNvPr>
          <p:cNvGraphicFramePr>
            <a:graphicFrameLocks noGrp="1"/>
          </p:cNvGraphicFramePr>
          <p:nvPr>
            <p:extLst>
              <p:ext uri="{D42A27DB-BD31-4B8C-83A1-F6EECF244321}">
                <p14:modId xmlns:p14="http://schemas.microsoft.com/office/powerpoint/2010/main" val="628504988"/>
              </p:ext>
            </p:extLst>
          </p:nvPr>
        </p:nvGraphicFramePr>
        <p:xfrm>
          <a:off x="233044" y="1800177"/>
          <a:ext cx="11725912" cy="3257645"/>
        </p:xfrm>
        <a:graphic>
          <a:graphicData uri="http://schemas.openxmlformats.org/drawingml/2006/table">
            <a:tbl>
              <a:tblPr firstRow="1" firstCol="1" bandRow="1"/>
              <a:tblGrid>
                <a:gridCol w="11725912">
                  <a:extLst>
                    <a:ext uri="{9D8B030D-6E8A-4147-A177-3AD203B41FA5}">
                      <a16:colId xmlns:a16="http://schemas.microsoft.com/office/drawing/2014/main" val="907631731"/>
                    </a:ext>
                  </a:extLst>
                </a:gridCol>
              </a:tblGrid>
              <a:tr h="3257645">
                <a:tc>
                  <a:txBody>
                    <a:bodyPr/>
                    <a:lstStyle/>
                    <a:p>
                      <a:pPr algn="just">
                        <a:lnSpc>
                          <a:spcPct val="10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Estrutura do poema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Versos -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cada linha do poema.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Estrofes -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conjunto ou bloco de versos.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Rimas -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repetição de sons semelhantes no final ou no interior dos versos.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Ritmo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musicalidade criada pela combinação de sons, pausas.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Eu lírico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 voz que fala no poema.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5000"/>
                        </a:lnSpc>
                        <a:spcAft>
                          <a:spcPts val="800"/>
                        </a:spcAft>
                      </a:pPr>
                      <a:r>
                        <a:rPr lang="pt-BR" sz="2000" b="1"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https://mundoeducacao.uol.com.br/literatura/o-que-poema.htm. Acesso em: 11 ago. 2026. Adaptado.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0736" marR="60736" marT="0" marB="0">
                    <a:lnL w="28575" cap="flat" cmpd="sng" algn="ctr">
                      <a:solidFill>
                        <a:srgbClr val="FFC000"/>
                      </a:solidFill>
                      <a:prstDash val="solid"/>
                      <a:round/>
                      <a:headEnd type="none" w="med" len="med"/>
                      <a:tailEnd type="none" w="med" len="med"/>
                    </a:lnL>
                    <a:lnR w="28575" cap="flat" cmpd="sng" algn="ctr">
                      <a:solidFill>
                        <a:srgbClr val="FFC000"/>
                      </a:solidFill>
                      <a:prstDash val="solid"/>
                      <a:round/>
                      <a:headEnd type="none" w="med" len="med"/>
                      <a:tailEnd type="none" w="med" len="med"/>
                    </a:lnR>
                    <a:lnT w="28575" cap="flat" cmpd="sng" algn="ctr">
                      <a:solidFill>
                        <a:srgbClr val="FFC000"/>
                      </a:solidFill>
                      <a:prstDash val="solid"/>
                      <a:round/>
                      <a:headEnd type="none" w="med" len="med"/>
                      <a:tailEnd type="none" w="med" len="med"/>
                    </a:lnT>
                    <a:lnB w="28575" cap="flat" cmpd="sng" algn="ctr">
                      <a:solidFill>
                        <a:srgbClr val="FFC000"/>
                      </a:solidFill>
                      <a:prstDash val="solid"/>
                      <a:round/>
                      <a:headEnd type="none" w="med" len="med"/>
                      <a:tailEnd type="none" w="med" len="med"/>
                    </a:lnB>
                    <a:solidFill>
                      <a:srgbClr val="FFF2CC"/>
                    </a:solidFill>
                  </a:tcPr>
                </a:tc>
                <a:extLst>
                  <a:ext uri="{0D108BD9-81ED-4DB2-BD59-A6C34878D82A}">
                    <a16:rowId xmlns:a16="http://schemas.microsoft.com/office/drawing/2014/main" val="4112734285"/>
                  </a:ext>
                </a:extLst>
              </a:tr>
            </a:tbl>
          </a:graphicData>
        </a:graphic>
      </p:graphicFrame>
    </p:spTree>
    <p:extLst>
      <p:ext uri="{BB962C8B-B14F-4D97-AF65-F5344CB8AC3E}">
        <p14:creationId xmlns:p14="http://schemas.microsoft.com/office/powerpoint/2010/main" val="26118678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4AC0504-2B91-A538-6104-92DDB9698423}"/>
              </a:ext>
            </a:extLst>
          </p:cNvPr>
          <p:cNvSpPr txBox="1"/>
          <p:nvPr/>
        </p:nvSpPr>
        <p:spPr>
          <a:xfrm>
            <a:off x="118872" y="1163592"/>
            <a:ext cx="11722608" cy="1308307"/>
          </a:xfrm>
          <a:prstGeom prst="rect">
            <a:avLst/>
          </a:prstGeom>
          <a:solidFill>
            <a:schemeClr val="accent6">
              <a:lumMod val="20000"/>
              <a:lumOff val="80000"/>
            </a:schemeClr>
          </a:solidFill>
        </p:spPr>
        <p:txBody>
          <a:bodyPr wrap="square">
            <a:spAutoFit/>
          </a:bodyPr>
          <a:lstStyle/>
          <a:p>
            <a:pPr indent="270510" algn="just">
              <a:lnSpc>
                <a:spcPct val="112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vamos conhecer um pouco mais sobre o gênero textual Poema?  O poema pode despertar emoções, sentimentos e reflexões diferentes em cada leitor. A linguagem nesse gênero textual é poética e cheia de significados!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793BFD4E-FBB3-90B3-B09C-C7F643D00B47}"/>
              </a:ext>
            </a:extLst>
          </p:cNvPr>
          <p:cNvPicPr>
            <a:picLocks noChangeAspect="1"/>
          </p:cNvPicPr>
          <p:nvPr/>
        </p:nvPicPr>
        <p:blipFill>
          <a:blip r:embed="rId2"/>
          <a:stretch>
            <a:fillRect/>
          </a:stretch>
        </p:blipFill>
        <p:spPr>
          <a:xfrm>
            <a:off x="118872" y="3092967"/>
            <a:ext cx="2606040" cy="1250433"/>
          </a:xfrm>
          <a:prstGeom prst="rect">
            <a:avLst/>
          </a:prstGeom>
        </p:spPr>
      </p:pic>
      <p:graphicFrame>
        <p:nvGraphicFramePr>
          <p:cNvPr id="5" name="Tabela 4">
            <a:extLst>
              <a:ext uri="{FF2B5EF4-FFF2-40B4-BE49-F238E27FC236}">
                <a16:creationId xmlns:a16="http://schemas.microsoft.com/office/drawing/2014/main" id="{09623B82-6161-3C77-AE59-EAE552DDD8A1}"/>
              </a:ext>
            </a:extLst>
          </p:cNvPr>
          <p:cNvGraphicFramePr>
            <a:graphicFrameLocks noGrp="1"/>
          </p:cNvGraphicFramePr>
          <p:nvPr>
            <p:extLst>
              <p:ext uri="{D42A27DB-BD31-4B8C-83A1-F6EECF244321}">
                <p14:modId xmlns:p14="http://schemas.microsoft.com/office/powerpoint/2010/main" val="1858136745"/>
              </p:ext>
            </p:extLst>
          </p:nvPr>
        </p:nvGraphicFramePr>
        <p:xfrm>
          <a:off x="118872" y="4386101"/>
          <a:ext cx="11722608" cy="2057400"/>
        </p:xfrm>
        <a:graphic>
          <a:graphicData uri="http://schemas.openxmlformats.org/drawingml/2006/table">
            <a:tbl>
              <a:tblPr firstRow="1" firstCol="1" bandRow="1"/>
              <a:tblGrid>
                <a:gridCol w="11722608">
                  <a:extLst>
                    <a:ext uri="{9D8B030D-6E8A-4147-A177-3AD203B41FA5}">
                      <a16:colId xmlns:a16="http://schemas.microsoft.com/office/drawing/2014/main" val="2036247485"/>
                    </a:ext>
                  </a:extLst>
                </a:gridCol>
              </a:tblGrid>
              <a:tr h="0">
                <a:tc>
                  <a:txBody>
                    <a:bodyPr/>
                    <a:lstStyle/>
                    <a:p>
                      <a:pPr algn="ctr">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Poema e poesia são a mesma coisa?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9400" algn="just">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Poema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Poesia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não são a mesma coisa, mas, um não existe sem o outro... Então, vamos entender sobre essa diferença?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Poema: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o gênero textual, o texto escrito. Ele segue uma estrutura, uma forma.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Poesia: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o sentimentalismo, a emoção, a reflexão que o poema (texto) causa no leitor.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A8D08D"/>
                      </a:solidFill>
                      <a:prstDash val="solid"/>
                      <a:round/>
                      <a:headEnd type="none" w="med" len="med"/>
                      <a:tailEnd type="none" w="med" len="med"/>
                    </a:lnL>
                    <a:lnR w="19050" cap="flat" cmpd="sng" algn="ctr">
                      <a:solidFill>
                        <a:srgbClr val="A8D08D"/>
                      </a:solidFill>
                      <a:prstDash val="solid"/>
                      <a:round/>
                      <a:headEnd type="none" w="med" len="med"/>
                      <a:tailEnd type="none" w="med" len="med"/>
                    </a:lnR>
                    <a:lnT w="19050" cap="flat" cmpd="sng" algn="ctr">
                      <a:solidFill>
                        <a:srgbClr val="A8D08D"/>
                      </a:solidFill>
                      <a:prstDash val="solid"/>
                      <a:round/>
                      <a:headEnd type="none" w="med" len="med"/>
                      <a:tailEnd type="none" w="med" len="med"/>
                    </a:lnT>
                    <a:lnB w="19050" cap="flat" cmpd="sng" algn="ctr">
                      <a:solidFill>
                        <a:srgbClr val="A8D08D"/>
                      </a:solidFill>
                      <a:prstDash val="solid"/>
                      <a:round/>
                      <a:headEnd type="none" w="med" len="med"/>
                      <a:tailEnd type="none" w="med" len="med"/>
                    </a:lnB>
                    <a:solidFill>
                      <a:srgbClr val="E2EFD9"/>
                    </a:solidFill>
                  </a:tcPr>
                </a:tc>
                <a:extLst>
                  <a:ext uri="{0D108BD9-81ED-4DB2-BD59-A6C34878D82A}">
                    <a16:rowId xmlns:a16="http://schemas.microsoft.com/office/drawing/2014/main" val="479827101"/>
                  </a:ext>
                </a:extLst>
              </a:tr>
            </a:tbl>
          </a:graphicData>
        </a:graphic>
      </p:graphicFrame>
    </p:spTree>
    <p:extLst>
      <p:ext uri="{BB962C8B-B14F-4D97-AF65-F5344CB8AC3E}">
        <p14:creationId xmlns:p14="http://schemas.microsoft.com/office/powerpoint/2010/main" val="4252257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C8DA5619-21BA-6A4A-01FA-01F1693049EB}"/>
              </a:ext>
            </a:extLst>
          </p:cNvPr>
          <p:cNvGraphicFramePr>
            <a:graphicFrameLocks noGrp="1"/>
          </p:cNvGraphicFramePr>
          <p:nvPr>
            <p:extLst>
              <p:ext uri="{D42A27DB-BD31-4B8C-83A1-F6EECF244321}">
                <p14:modId xmlns:p14="http://schemas.microsoft.com/office/powerpoint/2010/main" val="1810433573"/>
              </p:ext>
            </p:extLst>
          </p:nvPr>
        </p:nvGraphicFramePr>
        <p:xfrm>
          <a:off x="235548" y="1699260"/>
          <a:ext cx="11720904" cy="3459480"/>
        </p:xfrm>
        <a:graphic>
          <a:graphicData uri="http://schemas.openxmlformats.org/drawingml/2006/table">
            <a:tbl>
              <a:tblPr firstRow="1" firstCol="1" bandRow="1"/>
              <a:tblGrid>
                <a:gridCol w="11720904">
                  <a:extLst>
                    <a:ext uri="{9D8B030D-6E8A-4147-A177-3AD203B41FA5}">
                      <a16:colId xmlns:a16="http://schemas.microsoft.com/office/drawing/2014/main" val="1537100469"/>
                    </a:ext>
                  </a:extLst>
                </a:gridCol>
              </a:tblGrid>
              <a:tr h="0">
                <a:tc>
                  <a:txBody>
                    <a:bodyPr/>
                    <a:lstStyle/>
                    <a:p>
                      <a:pPr algn="just">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Vamos entender melhor...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9400" algn="just">
                        <a:lnSpc>
                          <a:spcPct val="100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poesia convida a refletir, sentir e experimentar o mundo de uma forma mais intensa e significativa. A poesia não está presente apenas em poemas, mas também em músicas, filmes, pinturas, fotografias, obras de arte, na natureza, no pôr do sol e até em cenas do nosso cotidiano, ou seja, ela provoca emoções, reflexões e muitas interpretações sobre a vida, sobre a forma como vemos o mundo.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Comparando...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9400" algn="just">
                        <a:lnSpc>
                          <a:spcPct val="100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“poema”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como se fosse o corpo físico e a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“poesia”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como se fosse a alma desse corpo. Assim, o poema é uma construção literária composta por palavras organizadas de maneira artística, enquanto que a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poesia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a força expressiva que dá vida ao poema.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A8D08D"/>
                      </a:solidFill>
                      <a:prstDash val="solid"/>
                      <a:round/>
                      <a:headEnd type="none" w="med" len="med"/>
                      <a:tailEnd type="none" w="med" len="med"/>
                    </a:lnL>
                    <a:lnR w="19050" cap="flat" cmpd="sng" algn="ctr">
                      <a:solidFill>
                        <a:srgbClr val="A8D08D"/>
                      </a:solidFill>
                      <a:prstDash val="solid"/>
                      <a:round/>
                      <a:headEnd type="none" w="med" len="med"/>
                      <a:tailEnd type="none" w="med" len="med"/>
                    </a:lnR>
                    <a:lnT w="19050" cap="flat" cmpd="sng" algn="ctr">
                      <a:solidFill>
                        <a:srgbClr val="A8D08D"/>
                      </a:solidFill>
                      <a:prstDash val="solid"/>
                      <a:round/>
                      <a:headEnd type="none" w="med" len="med"/>
                      <a:tailEnd type="none" w="med" len="med"/>
                    </a:lnT>
                    <a:lnB w="19050" cap="flat" cmpd="sng" algn="ctr">
                      <a:solidFill>
                        <a:srgbClr val="A8D08D"/>
                      </a:solidFill>
                      <a:prstDash val="solid"/>
                      <a:round/>
                      <a:headEnd type="none" w="med" len="med"/>
                      <a:tailEnd type="none" w="med" len="med"/>
                    </a:lnB>
                    <a:solidFill>
                      <a:srgbClr val="E2EFD9"/>
                    </a:solidFill>
                  </a:tcPr>
                </a:tc>
                <a:extLst>
                  <a:ext uri="{0D108BD9-81ED-4DB2-BD59-A6C34878D82A}">
                    <a16:rowId xmlns:a16="http://schemas.microsoft.com/office/drawing/2014/main" val="59747984"/>
                  </a:ext>
                </a:extLst>
              </a:tr>
            </a:tbl>
          </a:graphicData>
        </a:graphic>
      </p:graphicFrame>
    </p:spTree>
    <p:extLst>
      <p:ext uri="{BB962C8B-B14F-4D97-AF65-F5344CB8AC3E}">
        <p14:creationId xmlns:p14="http://schemas.microsoft.com/office/powerpoint/2010/main" val="1487525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4945FCC-9577-A825-D624-1BAD317417AA}"/>
              </a:ext>
            </a:extLst>
          </p:cNvPr>
          <p:cNvSpPr txBox="1"/>
          <p:nvPr/>
        </p:nvSpPr>
        <p:spPr>
          <a:xfrm>
            <a:off x="165847" y="1898518"/>
            <a:ext cx="11860305" cy="3887154"/>
          </a:xfrm>
          <a:prstGeom prst="rect">
            <a:avLst/>
          </a:prstGeom>
          <a:solidFill>
            <a:schemeClr val="accent6">
              <a:lumMod val="20000"/>
              <a:lumOff val="80000"/>
            </a:schemeClr>
          </a:solidFill>
        </p:spPr>
        <p:txBody>
          <a:bodyPr wrap="square">
            <a:spAutoFit/>
          </a:bodyPr>
          <a:lstStyle/>
          <a:p>
            <a:pPr indent="270510"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entender a diferença entre poema e poesia é importante para a compreensão dos textos literários e a apreciação das expressões artísticas. O poema é o texto físico, geralmente, construído por palavras, versos e estrofes, podendo apresentar rimas para dar ritmo e musicalidade a esse texto. A poesia é a essência, a arte de expressar sentimentos e a capacidade de tocar o coração das pessoas provocando emoções de uma forma mais intensa e significativa.</a:t>
            </a:r>
            <a:r>
              <a:rPr lang="pt-BR"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Vamos ler o primeiro poema desta sequência de atividades? Prepare-se, afinal, o poeta procura mostrar o mundo de um jeito novo, com a intenção de sensibilizar, convencer, fazer pensar ou divertir os leitores. Ele sugere associação entre as palavras, ideias, ou pelo lugar que ocupam no poema, seja pelo som, seja por meio de outros recursos.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93115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AF20166-247E-32CF-CD6C-962228E36E18}"/>
              </a:ext>
            </a:extLst>
          </p:cNvPr>
          <p:cNvPicPr>
            <a:picLocks noChangeAspect="1"/>
          </p:cNvPicPr>
          <p:nvPr/>
        </p:nvPicPr>
        <p:blipFill>
          <a:blip r:embed="rId2"/>
          <a:stretch>
            <a:fillRect/>
          </a:stretch>
        </p:blipFill>
        <p:spPr>
          <a:xfrm>
            <a:off x="170329" y="662385"/>
            <a:ext cx="2800089" cy="1211979"/>
          </a:xfrm>
          <a:prstGeom prst="rect">
            <a:avLst/>
          </a:prstGeom>
        </p:spPr>
      </p:pic>
      <p:graphicFrame>
        <p:nvGraphicFramePr>
          <p:cNvPr id="3" name="Tabela 2">
            <a:extLst>
              <a:ext uri="{FF2B5EF4-FFF2-40B4-BE49-F238E27FC236}">
                <a16:creationId xmlns:a16="http://schemas.microsoft.com/office/drawing/2014/main" id="{DF1C24A2-F990-DEC1-E3CF-1C687548E1D6}"/>
              </a:ext>
            </a:extLst>
          </p:cNvPr>
          <p:cNvGraphicFramePr>
            <a:graphicFrameLocks noGrp="1"/>
          </p:cNvGraphicFramePr>
          <p:nvPr>
            <p:extLst>
              <p:ext uri="{D42A27DB-BD31-4B8C-83A1-F6EECF244321}">
                <p14:modId xmlns:p14="http://schemas.microsoft.com/office/powerpoint/2010/main" val="2021670578"/>
              </p:ext>
            </p:extLst>
          </p:nvPr>
        </p:nvGraphicFramePr>
        <p:xfrm>
          <a:off x="170329" y="1835975"/>
          <a:ext cx="11851342" cy="3333623"/>
        </p:xfrm>
        <a:graphic>
          <a:graphicData uri="http://schemas.openxmlformats.org/drawingml/2006/table">
            <a:tbl>
              <a:tblPr firstRow="1" firstCol="1" bandRow="1"/>
              <a:tblGrid>
                <a:gridCol w="11851342">
                  <a:extLst>
                    <a:ext uri="{9D8B030D-6E8A-4147-A177-3AD203B41FA5}">
                      <a16:colId xmlns:a16="http://schemas.microsoft.com/office/drawing/2014/main" val="3370657974"/>
                    </a:ext>
                  </a:extLst>
                </a:gridCol>
              </a:tblGrid>
              <a:tr h="0">
                <a:tc>
                  <a:txBody>
                    <a:bodyPr/>
                    <a:lstStyle/>
                    <a:p>
                      <a:pPr algn="just">
                        <a:lnSpc>
                          <a:spcPct val="100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poeta brinca com as palavras [...] parece que poeta diz o que a gente nunca tinha pensado em dizer [...]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um poema é um jogo com a linguagem. Compõe-se de palavras: palavras soltas, palavras empilhadas, palavras em fila, palavras desenhadas, palavras em ritmo diferente da fala do dia a dia. Além de serem diferentes pela sonoridade e pela disposição na página, os poemas representam uma maneira original de ver o mundo, de dizer coisas...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poeta é, assim, quem descobre e faz poesia a respeito de tudo: de gente, de um brinquedo, de pessoas que parecem com pessoas que conhecemos, de episódios que nunca imaginamos que poderiam acontecer e até a própria poesia!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2000"/>
                        </a:lnSpc>
                        <a:spcAft>
                          <a:spcPts val="800"/>
                        </a:spcAft>
                      </a:pP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Marisa Lajolo. Palavras de encantamento: antologia de poetas brasileiros. V. 1. São Paulo: Moderna, 2001</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A8D08D"/>
                      </a:solidFill>
                      <a:prstDash val="solid"/>
                      <a:round/>
                      <a:headEnd type="none" w="med" len="med"/>
                      <a:tailEnd type="none" w="med" len="med"/>
                    </a:lnL>
                    <a:lnR w="19050" cap="flat" cmpd="sng" algn="ctr">
                      <a:solidFill>
                        <a:srgbClr val="A8D08D"/>
                      </a:solidFill>
                      <a:prstDash val="solid"/>
                      <a:round/>
                      <a:headEnd type="none" w="med" len="med"/>
                      <a:tailEnd type="none" w="med" len="med"/>
                    </a:lnR>
                    <a:lnT w="19050" cap="flat" cmpd="sng" algn="ctr">
                      <a:solidFill>
                        <a:srgbClr val="A8D08D"/>
                      </a:solidFill>
                      <a:prstDash val="solid"/>
                      <a:round/>
                      <a:headEnd type="none" w="med" len="med"/>
                      <a:tailEnd type="none" w="med" len="med"/>
                    </a:lnT>
                    <a:lnB w="19050" cap="flat" cmpd="sng" algn="ctr">
                      <a:solidFill>
                        <a:srgbClr val="A8D08D"/>
                      </a:solidFill>
                      <a:prstDash val="solid"/>
                      <a:round/>
                      <a:headEnd type="none" w="med" len="med"/>
                      <a:tailEnd type="none" w="med" len="med"/>
                    </a:lnB>
                    <a:solidFill>
                      <a:srgbClr val="C5E0B3"/>
                    </a:solidFill>
                  </a:tcPr>
                </a:tc>
                <a:extLst>
                  <a:ext uri="{0D108BD9-81ED-4DB2-BD59-A6C34878D82A}">
                    <a16:rowId xmlns:a16="http://schemas.microsoft.com/office/drawing/2014/main" val="900113810"/>
                  </a:ext>
                </a:extLst>
              </a:tr>
            </a:tbl>
          </a:graphicData>
        </a:graphic>
      </p:graphicFrame>
    </p:spTree>
    <p:extLst>
      <p:ext uri="{BB962C8B-B14F-4D97-AF65-F5344CB8AC3E}">
        <p14:creationId xmlns:p14="http://schemas.microsoft.com/office/powerpoint/2010/main" val="1783212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81E961F-711B-3EC8-F0C4-37344CEB0638}"/>
              </a:ext>
            </a:extLst>
          </p:cNvPr>
          <p:cNvSpPr txBox="1"/>
          <p:nvPr/>
        </p:nvSpPr>
        <p:spPr>
          <a:xfrm>
            <a:off x="116541" y="794120"/>
            <a:ext cx="11914094" cy="1653979"/>
          </a:xfrm>
          <a:prstGeom prst="rect">
            <a:avLst/>
          </a:prstGeom>
          <a:solidFill>
            <a:schemeClr val="accent6">
              <a:lumMod val="20000"/>
              <a:lumOff val="80000"/>
            </a:schemeClr>
          </a:solidFill>
        </p:spPr>
        <p:txBody>
          <a:bodyPr wrap="square">
            <a:spAutoFit/>
          </a:bodyPr>
          <a:lstStyle/>
          <a:p>
            <a:pPr indent="270510" algn="just">
              <a:lnSpc>
                <a:spcPct val="112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o poema é criado como se fosse um jogo de palavras. O poeta inspira/motiva o leitor a descobrir não apenas a leitura corrente do texto, mas também buscar outras leituras/interpretações possíveis. Daí, nós fazemos a pergunta: E como o poeta faz isso??? Ora...com palavras e com tudo o que se pode fazer com elas. Vamos ler sobre o poeta e o poema?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B31148BA-5917-AA73-1AC3-7D82844FB069}"/>
              </a:ext>
            </a:extLst>
          </p:cNvPr>
          <p:cNvGraphicFramePr>
            <a:graphicFrameLocks noGrp="1"/>
          </p:cNvGraphicFramePr>
          <p:nvPr>
            <p:extLst>
              <p:ext uri="{D42A27DB-BD31-4B8C-83A1-F6EECF244321}">
                <p14:modId xmlns:p14="http://schemas.microsoft.com/office/powerpoint/2010/main" val="2186162981"/>
              </p:ext>
            </p:extLst>
          </p:nvPr>
        </p:nvGraphicFramePr>
        <p:xfrm>
          <a:off x="116541" y="3546395"/>
          <a:ext cx="11914094" cy="2517485"/>
        </p:xfrm>
        <a:graphic>
          <a:graphicData uri="http://schemas.openxmlformats.org/drawingml/2006/table">
            <a:tbl>
              <a:tblPr firstRow="1" firstCol="1" bandRow="1"/>
              <a:tblGrid>
                <a:gridCol w="11914094">
                  <a:extLst>
                    <a:ext uri="{9D8B030D-6E8A-4147-A177-3AD203B41FA5}">
                      <a16:colId xmlns:a16="http://schemas.microsoft.com/office/drawing/2014/main" val="2834726523"/>
                    </a:ext>
                  </a:extLst>
                </a:gridCol>
              </a:tblGrid>
              <a:tr h="2517485">
                <a:tc>
                  <a:txBody>
                    <a:bodyPr/>
                    <a:lstStyle/>
                    <a:p>
                      <a:pPr algn="r">
                        <a:lnSpc>
                          <a:spcPct val="112000"/>
                        </a:lnSpc>
                        <a:spcAft>
                          <a:spcPts val="800"/>
                        </a:spcAft>
                      </a:pPr>
                      <a:endParaRPr lang="pt-B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FFD966"/>
                      </a:solidFill>
                      <a:prstDash val="solid"/>
                      <a:round/>
                      <a:headEnd type="none" w="med" len="med"/>
                      <a:tailEnd type="none" w="med" len="med"/>
                    </a:lnL>
                    <a:lnR w="19050" cap="flat" cmpd="sng" algn="ctr">
                      <a:solidFill>
                        <a:srgbClr val="FFD966"/>
                      </a:solidFill>
                      <a:prstDash val="solid"/>
                      <a:round/>
                      <a:headEnd type="none" w="med" len="med"/>
                      <a:tailEnd type="none" w="med" len="med"/>
                    </a:lnR>
                    <a:lnT w="19050" cap="flat" cmpd="sng" algn="ctr">
                      <a:solidFill>
                        <a:srgbClr val="FFD966"/>
                      </a:solidFill>
                      <a:prstDash val="solid"/>
                      <a:round/>
                      <a:headEnd type="none" w="med" len="med"/>
                      <a:tailEnd type="none" w="med" len="med"/>
                    </a:lnT>
                    <a:lnB w="19050" cap="flat" cmpd="sng" algn="ctr">
                      <a:solidFill>
                        <a:srgbClr val="FFD966"/>
                      </a:solidFill>
                      <a:prstDash val="solid"/>
                      <a:round/>
                      <a:headEnd type="none" w="med" len="med"/>
                      <a:tailEnd type="none" w="med" len="med"/>
                    </a:lnB>
                    <a:solidFill>
                      <a:srgbClr val="FFF2CC"/>
                    </a:solidFill>
                  </a:tcPr>
                </a:tc>
                <a:extLst>
                  <a:ext uri="{0D108BD9-81ED-4DB2-BD59-A6C34878D82A}">
                    <a16:rowId xmlns:a16="http://schemas.microsoft.com/office/drawing/2014/main" val="1553253756"/>
                  </a:ext>
                </a:extLst>
              </a:tr>
            </a:tbl>
          </a:graphicData>
        </a:graphic>
      </p:graphicFrame>
      <p:pic>
        <p:nvPicPr>
          <p:cNvPr id="5" name="Imagem 4">
            <a:extLst>
              <a:ext uri="{FF2B5EF4-FFF2-40B4-BE49-F238E27FC236}">
                <a16:creationId xmlns:a16="http://schemas.microsoft.com/office/drawing/2014/main" id="{AB1BEB77-722E-BD35-BC8E-B2BC12829FA8}"/>
              </a:ext>
            </a:extLst>
          </p:cNvPr>
          <p:cNvPicPr>
            <a:picLocks noChangeAspect="1"/>
          </p:cNvPicPr>
          <p:nvPr/>
        </p:nvPicPr>
        <p:blipFill>
          <a:blip r:embed="rId2"/>
          <a:stretch>
            <a:fillRect/>
          </a:stretch>
        </p:blipFill>
        <p:spPr>
          <a:xfrm>
            <a:off x="116541" y="2631677"/>
            <a:ext cx="2331416" cy="914718"/>
          </a:xfrm>
          <a:prstGeom prst="rect">
            <a:avLst/>
          </a:prstGeom>
        </p:spPr>
      </p:pic>
      <p:pic>
        <p:nvPicPr>
          <p:cNvPr id="6" name="Imagem 5">
            <a:extLst>
              <a:ext uri="{FF2B5EF4-FFF2-40B4-BE49-F238E27FC236}">
                <a16:creationId xmlns:a16="http://schemas.microsoft.com/office/drawing/2014/main" id="{DE25BFE2-F445-D515-3551-B5A90E61E9D3}"/>
              </a:ext>
            </a:extLst>
          </p:cNvPr>
          <p:cNvPicPr>
            <a:picLocks noChangeAspect="1"/>
          </p:cNvPicPr>
          <p:nvPr/>
        </p:nvPicPr>
        <p:blipFill>
          <a:blip r:embed="rId3"/>
          <a:stretch>
            <a:fillRect/>
          </a:stretch>
        </p:blipFill>
        <p:spPr>
          <a:xfrm>
            <a:off x="10506636" y="3674583"/>
            <a:ext cx="1370212" cy="1479206"/>
          </a:xfrm>
          <a:prstGeom prst="rect">
            <a:avLst/>
          </a:prstGeom>
        </p:spPr>
      </p:pic>
      <p:sp>
        <p:nvSpPr>
          <p:cNvPr id="7" name="CaixaDeTexto 6">
            <a:extLst>
              <a:ext uri="{FF2B5EF4-FFF2-40B4-BE49-F238E27FC236}">
                <a16:creationId xmlns:a16="http://schemas.microsoft.com/office/drawing/2014/main" id="{626F51EA-33F1-A306-FBF9-60E8399B0FA4}"/>
              </a:ext>
            </a:extLst>
          </p:cNvPr>
          <p:cNvSpPr txBox="1"/>
          <p:nvPr/>
        </p:nvSpPr>
        <p:spPr>
          <a:xfrm>
            <a:off x="161365" y="3546395"/>
            <a:ext cx="10282517" cy="1862048"/>
          </a:xfrm>
          <a:prstGeom prst="rect">
            <a:avLst/>
          </a:prstGeom>
          <a:noFill/>
        </p:spPr>
        <p:txBody>
          <a:bodyPr wrap="square" rtlCol="0">
            <a:spAutoFit/>
          </a:bodyPr>
          <a:lstStyle/>
          <a:p>
            <a:pPr algn="just"/>
            <a:r>
              <a:rPr lang="pt-BR" sz="2300" dirty="0">
                <a:latin typeface="Arial Narrow" panose="020B0606020202030204" pitchFamily="34" charset="0"/>
              </a:rPr>
              <a:t>José Paulo Paes foi um poeta, tradutor e professor brasileiro, conhecido por sua poesia concisa, lírica e muitas vezes lúdica, especialmente voltada para o público infantil, mas com profundidade que alcança todos os públicos. Sua obra se destaca pela musicalidade, pela experimentação com a linguagem e pela capacidade de evocar imagens poderosas com poucos versos. Foi um importante divulgador da poesia e da cultura.</a:t>
            </a:r>
          </a:p>
        </p:txBody>
      </p:sp>
      <p:sp>
        <p:nvSpPr>
          <p:cNvPr id="8" name="CaixaDeTexto 7">
            <a:extLst>
              <a:ext uri="{FF2B5EF4-FFF2-40B4-BE49-F238E27FC236}">
                <a16:creationId xmlns:a16="http://schemas.microsoft.com/office/drawing/2014/main" id="{7CF040B3-7D25-D1DB-9F18-4E939F20E7D0}"/>
              </a:ext>
            </a:extLst>
          </p:cNvPr>
          <p:cNvSpPr txBox="1"/>
          <p:nvPr/>
        </p:nvSpPr>
        <p:spPr>
          <a:xfrm>
            <a:off x="161365" y="5442940"/>
            <a:ext cx="11869270" cy="586443"/>
          </a:xfrm>
          <a:prstGeom prst="rect">
            <a:avLst/>
          </a:prstGeom>
          <a:noFill/>
        </p:spPr>
        <p:txBody>
          <a:bodyPr wrap="square" rtlCol="0">
            <a:spAutoFit/>
          </a:bodyPr>
          <a:lstStyle/>
          <a:p>
            <a:pPr algn="r">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https://www.escritas.org/</a:t>
            </a:r>
            <a:r>
              <a:rPr lang="pt-BR" sz="1200" kern="100" dirty="0" err="1">
                <a:effectLst/>
                <a:latin typeface="Arial Narrow" panose="020B0606020202030204" pitchFamily="34" charset="0"/>
                <a:ea typeface="Calibri" panose="020F0502020204030204" pitchFamily="34" charset="0"/>
                <a:cs typeface="Times New Roman" panose="02020603050405020304" pitchFamily="18" charset="0"/>
              </a:rPr>
              <a:t>pt</a:t>
            </a: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/t/58455/convite. Acesso em: 14 ago. 2026.</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a:t>
            </a:r>
            <a:r>
              <a:rPr lang="pt-BR" sz="1200" dirty="0">
                <a:effectLst/>
                <a:latin typeface="Arial Narrow" panose="020B0606020202030204" pitchFamily="34" charset="0"/>
                <a:ea typeface="Calibri" panose="020F0502020204030204" pitchFamily="34" charset="0"/>
                <a:cs typeface="Times New Roman" panose="02020603050405020304" pitchFamily="18" charset="0"/>
              </a:rPr>
              <a:t>https://piaui.uol.com.br/revista/21/um-homem-como-outro-qualquer/</a:t>
            </a:r>
            <a:r>
              <a:rPr lang="pt-BR" sz="12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Acesso em: 17 ago. 2026.</a:t>
            </a:r>
            <a:endParaRPr lang="pt-BR" sz="1200" dirty="0"/>
          </a:p>
        </p:txBody>
      </p:sp>
    </p:spTree>
    <p:extLst>
      <p:ext uri="{BB962C8B-B14F-4D97-AF65-F5344CB8AC3E}">
        <p14:creationId xmlns:p14="http://schemas.microsoft.com/office/powerpoint/2010/main" val="1400864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17A7C43-DC91-8171-8868-16B449B1C018}"/>
              </a:ext>
            </a:extLst>
          </p:cNvPr>
          <p:cNvSpPr txBox="1"/>
          <p:nvPr/>
        </p:nvSpPr>
        <p:spPr>
          <a:xfrm>
            <a:off x="349624" y="821677"/>
            <a:ext cx="11842376" cy="5799088"/>
          </a:xfrm>
          <a:prstGeom prst="rect">
            <a:avLst/>
          </a:prstGeom>
          <a:noFill/>
        </p:spPr>
        <p:txBody>
          <a:bodyPr wrap="square" numCol="2">
            <a:spAutoFit/>
          </a:bodyPr>
          <a:lstStyle/>
          <a:p>
            <a:pPr algn="just">
              <a:lnSpc>
                <a:spcPct val="11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p>
          <a:p>
            <a:pPr algn="ctr">
              <a:lnSpc>
                <a:spcPct val="112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Convite</a:t>
            </a:r>
          </a:p>
          <a:p>
            <a:pPr algn="ctr">
              <a:lnSpc>
                <a:spcPct val="11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José Paulo Paes</a:t>
            </a:r>
          </a:p>
          <a:p>
            <a:pPr algn="just">
              <a:lnSpc>
                <a:spcPct val="112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Poesia é brincar com palavras</a:t>
            </a:r>
          </a:p>
          <a:p>
            <a:pPr algn="just">
              <a:lnSpc>
                <a:spcPct val="11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como se brinca </a:t>
            </a:r>
          </a:p>
          <a:p>
            <a:pPr algn="just">
              <a:lnSpc>
                <a:spcPct val="11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com bola, papagaio, pião.</a:t>
            </a:r>
          </a:p>
          <a:p>
            <a:pPr algn="just">
              <a:lnSpc>
                <a:spcPct val="112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Só que </a:t>
            </a:r>
          </a:p>
          <a:p>
            <a:pPr algn="just">
              <a:lnSpc>
                <a:spcPct val="11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bola, papagaio, pião</a:t>
            </a:r>
          </a:p>
          <a:p>
            <a:pPr algn="just">
              <a:lnSpc>
                <a:spcPct val="11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de tanto brincar </a:t>
            </a:r>
          </a:p>
          <a:p>
            <a:pPr algn="just">
              <a:lnSpc>
                <a:spcPct val="11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se gastam.</a:t>
            </a:r>
          </a:p>
          <a:p>
            <a:pPr algn="just">
              <a:lnSpc>
                <a:spcPct val="112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As palavras não:</a:t>
            </a:r>
          </a:p>
          <a:p>
            <a:pPr algn="just">
              <a:lnSpc>
                <a:spcPct val="11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quanto mais se brinca </a:t>
            </a:r>
          </a:p>
          <a:p>
            <a:pPr algn="just">
              <a:lnSpc>
                <a:spcPct val="11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com elas</a:t>
            </a:r>
          </a:p>
          <a:p>
            <a:pPr algn="just">
              <a:lnSpc>
                <a:spcPct val="11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mais novas ficam.</a:t>
            </a:r>
          </a:p>
          <a:p>
            <a:pPr algn="just">
              <a:lnSpc>
                <a:spcPct val="112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como a água do rio</a:t>
            </a:r>
          </a:p>
          <a:p>
            <a:pPr algn="just">
              <a:lnSpc>
                <a:spcPct val="11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que é água sempre nova.</a:t>
            </a:r>
          </a:p>
          <a:p>
            <a:pPr algn="just">
              <a:lnSpc>
                <a:spcPct val="112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como cada dia</a:t>
            </a:r>
          </a:p>
          <a:p>
            <a:pPr algn="just">
              <a:lnSpc>
                <a:spcPct val="11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que é sempre um novo dia.</a:t>
            </a:r>
          </a:p>
          <a:p>
            <a:pPr algn="just">
              <a:lnSpc>
                <a:spcPct val="112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Vamos brincar de poesia?</a:t>
            </a:r>
          </a:p>
          <a:p>
            <a:pPr algn="r">
              <a:lnSpc>
                <a:spcPct val="112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https://www.escritas.org/</a:t>
            </a:r>
            <a:r>
              <a:rPr lang="pt-BR" sz="1200" kern="100" dirty="0" err="1">
                <a:effectLst/>
                <a:latin typeface="Arial Narrow" panose="020B0606020202030204" pitchFamily="34" charset="0"/>
                <a:ea typeface="Calibri" panose="020F0502020204030204" pitchFamily="34" charset="0"/>
                <a:cs typeface="Times New Roman" panose="02020603050405020304" pitchFamily="18" charset="0"/>
              </a:rPr>
              <a:t>pt</a:t>
            </a: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/t/58455/convite. Acesso em: 14 ago. 2026.</a:t>
            </a:r>
          </a:p>
          <a:p>
            <a:pPr algn="just">
              <a:lnSpc>
                <a:spcPct val="112000"/>
              </a:lnSpc>
              <a:spcAft>
                <a:spcPts val="800"/>
              </a:spcAft>
            </a:pPr>
            <a:endParaRPr lang="pt-BR" sz="180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06000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79B7285-244B-D7CF-D67C-EECD32B83100}"/>
              </a:ext>
            </a:extLst>
          </p:cNvPr>
          <p:cNvSpPr txBox="1"/>
          <p:nvPr/>
        </p:nvSpPr>
        <p:spPr>
          <a:xfrm>
            <a:off x="197222" y="736030"/>
            <a:ext cx="11770659" cy="4524315"/>
          </a:xfrm>
          <a:prstGeom prst="rect">
            <a:avLst/>
          </a:prstGeom>
          <a:noFill/>
        </p:spPr>
        <p:txBody>
          <a:bodyPr wrap="square">
            <a:spAutoFit/>
          </a:bodyPr>
          <a:lstStyle/>
          <a:p>
            <a:r>
              <a:rPr lang="pt-BR" sz="2400" dirty="0">
                <a:latin typeface="Arial Narrow" panose="020B0606020202030204" pitchFamily="34" charset="0"/>
              </a:rPr>
              <a:t>2. Qual é o gênero desse texto?</a:t>
            </a:r>
          </a:p>
          <a:p>
            <a:r>
              <a:rPr lang="pt-BR" sz="2400" dirty="0">
                <a:latin typeface="Arial Narrow" panose="020B0606020202030204" pitchFamily="34" charset="0"/>
              </a:rPr>
              <a:t>(A) Poema.</a:t>
            </a:r>
          </a:p>
          <a:p>
            <a:r>
              <a:rPr lang="pt-BR" sz="2400" dirty="0">
                <a:latin typeface="Arial Narrow" panose="020B0606020202030204" pitchFamily="34" charset="0"/>
              </a:rPr>
              <a:t>(B) Notícia.</a:t>
            </a:r>
          </a:p>
          <a:p>
            <a:r>
              <a:rPr lang="pt-BR" sz="2400" dirty="0">
                <a:latin typeface="Arial Narrow" panose="020B0606020202030204" pitchFamily="34" charset="0"/>
              </a:rPr>
              <a:t>(C) Carta de Leitor.</a:t>
            </a:r>
          </a:p>
          <a:p>
            <a:r>
              <a:rPr lang="pt-BR" sz="2400" dirty="0">
                <a:latin typeface="Arial Narrow" panose="020B0606020202030204" pitchFamily="34" charset="0"/>
              </a:rPr>
              <a:t>(D) Conto de Encantamento.</a:t>
            </a:r>
          </a:p>
          <a:p>
            <a:endParaRPr lang="pt-BR" sz="2400" dirty="0">
              <a:latin typeface="Arial Narrow" panose="020B0606020202030204" pitchFamily="34" charset="0"/>
            </a:endParaRPr>
          </a:p>
          <a:p>
            <a:pPr algn="just"/>
            <a:r>
              <a:rPr lang="pt-BR" sz="2400" b="1" dirty="0">
                <a:latin typeface="Arial Narrow" panose="020B0606020202030204" pitchFamily="34" charset="0"/>
              </a:rPr>
              <a:t>3. </a:t>
            </a:r>
            <a:r>
              <a:rPr lang="pt-BR" sz="2400" dirty="0">
                <a:latin typeface="Arial Narrow" panose="020B0606020202030204" pitchFamily="34" charset="0"/>
              </a:rPr>
              <a:t>O poema “Convite”, de José Paulo Paes, apresenta uma visão leve e divertida sobre a poesia, mostrando como as palavras podem ser exploradas de maneira criativa. Esse poema foi escrito para falar sobre o quê? </a:t>
            </a:r>
          </a:p>
          <a:p>
            <a:pPr algn="just"/>
            <a:r>
              <a:rPr lang="pt-BR" sz="2400" dirty="0">
                <a:latin typeface="Arial Narrow" panose="020B0606020202030204" pitchFamily="34" charset="0"/>
              </a:rPr>
              <a:t>( </a:t>
            </a:r>
            <a:r>
              <a:rPr lang="pt-BR" sz="2400" dirty="0">
                <a:solidFill>
                  <a:srgbClr val="FF0000"/>
                </a:solidFill>
                <a:latin typeface="Arial Narrow" panose="020B0606020202030204" pitchFamily="34" charset="0"/>
              </a:rPr>
              <a:t>   </a:t>
            </a:r>
            <a:r>
              <a:rPr lang="pt-BR" sz="2400" dirty="0">
                <a:latin typeface="Arial Narrow" panose="020B0606020202030204" pitchFamily="34" charset="0"/>
              </a:rPr>
              <a:t> ) O poema foi escrito para falar sobre a definição de poesia como uma brincadeira com as palavras.</a:t>
            </a:r>
          </a:p>
          <a:p>
            <a:r>
              <a:rPr lang="pt-BR" sz="2400" dirty="0">
                <a:latin typeface="Arial Narrow" panose="020B0606020202030204" pitchFamily="34" charset="0"/>
              </a:rPr>
              <a:t>(     ) O poema foi escrito para contar sobre as brincadeiras de criança.</a:t>
            </a:r>
          </a:p>
          <a:p>
            <a:endParaRPr lang="pt-BR" sz="2400" dirty="0">
              <a:latin typeface="Arial Narrow" panose="020B0606020202030204" pitchFamily="34" charset="0"/>
            </a:endParaRPr>
          </a:p>
        </p:txBody>
      </p:sp>
    </p:spTree>
    <p:extLst>
      <p:ext uri="{BB962C8B-B14F-4D97-AF65-F5344CB8AC3E}">
        <p14:creationId xmlns:p14="http://schemas.microsoft.com/office/powerpoint/2010/main" val="3869895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53373F3-FF9A-E14C-8FCC-8F5B337A42BC}"/>
              </a:ext>
            </a:extLst>
          </p:cNvPr>
          <p:cNvSpPr txBox="1"/>
          <p:nvPr/>
        </p:nvSpPr>
        <p:spPr>
          <a:xfrm>
            <a:off x="179294" y="790246"/>
            <a:ext cx="11860306" cy="5441874"/>
          </a:xfrm>
          <a:prstGeom prst="rect">
            <a:avLst/>
          </a:prstGeom>
          <a:noFill/>
        </p:spPr>
        <p:txBody>
          <a:bodyPr wrap="square">
            <a:spAutoFit/>
          </a:bodyPr>
          <a:lstStyle/>
          <a:p>
            <a:pPr algn="just">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 estrutura desse texto, predominam</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versos e estrofes.                       (      ) linhas e parágrafos.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5.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início do poema “Convite”, de José Paulo Paes, sugere que a leitura de poemas pode ser uma atividade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difícil.                        (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divertida.                                    (    ) cansativa.</a:t>
            </a:r>
          </a:p>
          <a:p>
            <a:pPr algn="ctr">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De acordo com o texto, “Poesia” é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ler  palavras.                                 (     ) escrever  palavras.                           (  ) brincar com palavras.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400" b="1"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7.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De acordo com o texto, o que acontece quando se brinca muito com as palavras?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954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3B35CB3-148F-1196-A000-D60F85F6BCC7}"/>
              </a:ext>
            </a:extLst>
          </p:cNvPr>
          <p:cNvSpPr txBox="1"/>
          <p:nvPr/>
        </p:nvSpPr>
        <p:spPr>
          <a:xfrm>
            <a:off x="143436" y="662923"/>
            <a:ext cx="11896164" cy="2651944"/>
          </a:xfrm>
          <a:prstGeom prst="rect">
            <a:avLst/>
          </a:prstGeom>
          <a:noFill/>
        </p:spPr>
        <p:txBody>
          <a:bodyPr wrap="square">
            <a:spAutoFit/>
          </a:bodyPr>
          <a:lstStyle/>
          <a:p>
            <a:pPr>
              <a:lnSpc>
                <a:spcPct val="112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8.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No poema, o autor repete algumas palavras para ajudar a construir o sentido dos versos. Observe a palavra “como”, que aparece em diferentes momentos do texto. Ela é usada para aproximar uma ideia de outra, mostrando uma relação entre elas.</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Nos versos</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como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água do rio” / “que é água sempre nova.” /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como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cada dia” / “que é sempre um novo dia.”, a repetição da palavra destacada mostra que o autor reforça uma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2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explicação.                           (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comparação.                                   (     ) conclusão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981F39D8-F8D8-C6A0-100F-2DA22E3951C0}"/>
              </a:ext>
            </a:extLst>
          </p:cNvPr>
          <p:cNvSpPr txBox="1"/>
          <p:nvPr/>
        </p:nvSpPr>
        <p:spPr>
          <a:xfrm>
            <a:off x="143435" y="3725831"/>
            <a:ext cx="11896163" cy="2612959"/>
          </a:xfrm>
          <a:prstGeom prst="rect">
            <a:avLst/>
          </a:prstGeom>
          <a:solidFill>
            <a:schemeClr val="accent6">
              <a:lumMod val="20000"/>
              <a:lumOff val="80000"/>
            </a:schemeClr>
          </a:solidFill>
        </p:spPr>
        <p:txBody>
          <a:bodyPr wrap="square">
            <a:spAutoFit/>
          </a:bodyPr>
          <a:lstStyle/>
          <a:p>
            <a:pPr indent="449580"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vamos aprender sobre a linguagem denotativa e a linguagem conotativa presentes em textos literários.  Desse modo, as palavras são apresentadas e vão ter sentidos próprios, conforme se expressam no texto, ou seja, as formas como usamos as palavras e os sentidos que elas têm. É importante lembrar que a linguagem denotativa é aquela que usa as palavras com o sentido real e que aceitam somente uma interpretação. Já, a linguagem conotativa, é aquela que usa as palavras com sentido figurado e que aceitam várias interpretações, vários significados.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91286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A7B8031E-EEF5-3B36-3CC8-33FDCBDF881B}"/>
              </a:ext>
            </a:extLst>
          </p:cNvPr>
          <p:cNvPicPr>
            <a:picLocks noChangeAspect="1"/>
          </p:cNvPicPr>
          <p:nvPr/>
        </p:nvPicPr>
        <p:blipFill>
          <a:blip r:embed="rId2"/>
          <a:stretch>
            <a:fillRect/>
          </a:stretch>
        </p:blipFill>
        <p:spPr>
          <a:xfrm>
            <a:off x="126705" y="654423"/>
            <a:ext cx="2900730" cy="1216891"/>
          </a:xfrm>
          <a:prstGeom prst="rect">
            <a:avLst/>
          </a:prstGeom>
        </p:spPr>
      </p:pic>
      <p:graphicFrame>
        <p:nvGraphicFramePr>
          <p:cNvPr id="3" name="Tabela 2">
            <a:extLst>
              <a:ext uri="{FF2B5EF4-FFF2-40B4-BE49-F238E27FC236}">
                <a16:creationId xmlns:a16="http://schemas.microsoft.com/office/drawing/2014/main" id="{0803E234-8258-37B1-13EC-8F396455CA34}"/>
              </a:ext>
            </a:extLst>
          </p:cNvPr>
          <p:cNvGraphicFramePr>
            <a:graphicFrameLocks noGrp="1"/>
          </p:cNvGraphicFramePr>
          <p:nvPr>
            <p:extLst>
              <p:ext uri="{D42A27DB-BD31-4B8C-83A1-F6EECF244321}">
                <p14:modId xmlns:p14="http://schemas.microsoft.com/office/powerpoint/2010/main" val="3563987863"/>
              </p:ext>
            </p:extLst>
          </p:nvPr>
        </p:nvGraphicFramePr>
        <p:xfrm>
          <a:off x="126705" y="1871314"/>
          <a:ext cx="11938590" cy="3845624"/>
        </p:xfrm>
        <a:graphic>
          <a:graphicData uri="http://schemas.openxmlformats.org/drawingml/2006/table">
            <a:tbl>
              <a:tblPr firstRow="1" firstCol="1" bandRow="1"/>
              <a:tblGrid>
                <a:gridCol w="11938590">
                  <a:extLst>
                    <a:ext uri="{9D8B030D-6E8A-4147-A177-3AD203B41FA5}">
                      <a16:colId xmlns:a16="http://schemas.microsoft.com/office/drawing/2014/main" val="3567175325"/>
                    </a:ext>
                  </a:extLst>
                </a:gridCol>
              </a:tblGrid>
              <a:tr h="45720">
                <a:tc>
                  <a:txBody>
                    <a:bodyPr/>
                    <a:lstStyle/>
                    <a:p>
                      <a:pPr algn="ct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Denotação e Conotação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Denotação: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o sentido real, literal da palavra. Por exemplo: A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raiz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da árvore secou.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raiz</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órgão vegetal que fixa a planta no solo) - sentido real, literal.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Conotação: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o sentido figurado da palavra. Por exemplo: É preciso cortar o mal pela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raiz</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raiz</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início de um problema) – sentido figurado.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Atenção!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As palavras com sentido “denotativo” aceitam apenas uma interpretação, uma significação.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As palavras com sentido “figurado” aceitam muitas interpretações, muitos significados.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F4B083"/>
                      </a:solidFill>
                      <a:prstDash val="solid"/>
                      <a:round/>
                      <a:headEnd type="none" w="med" len="med"/>
                      <a:tailEnd type="none" w="med" len="med"/>
                    </a:lnL>
                    <a:lnR w="19050" cap="flat" cmpd="sng" algn="ctr">
                      <a:solidFill>
                        <a:srgbClr val="F4B083"/>
                      </a:solidFill>
                      <a:prstDash val="solid"/>
                      <a:round/>
                      <a:headEnd type="none" w="med" len="med"/>
                      <a:tailEnd type="none" w="med" len="med"/>
                    </a:lnR>
                    <a:lnT w="19050" cap="flat" cmpd="sng" algn="ctr">
                      <a:solidFill>
                        <a:srgbClr val="F4B083"/>
                      </a:solidFill>
                      <a:prstDash val="solid"/>
                      <a:round/>
                      <a:headEnd type="none" w="med" len="med"/>
                      <a:tailEnd type="none" w="med" len="med"/>
                    </a:lnT>
                    <a:lnB w="19050" cap="flat" cmpd="sng" algn="ctr">
                      <a:solidFill>
                        <a:srgbClr val="F4B083"/>
                      </a:solidFill>
                      <a:prstDash val="solid"/>
                      <a:round/>
                      <a:headEnd type="none" w="med" len="med"/>
                      <a:tailEnd type="none" w="med" len="med"/>
                    </a:lnB>
                    <a:solidFill>
                      <a:srgbClr val="FBE4D5"/>
                    </a:solidFill>
                  </a:tcPr>
                </a:tc>
                <a:extLst>
                  <a:ext uri="{0D108BD9-81ED-4DB2-BD59-A6C34878D82A}">
                    <a16:rowId xmlns:a16="http://schemas.microsoft.com/office/drawing/2014/main" val="434227073"/>
                  </a:ext>
                </a:extLst>
              </a:tr>
            </a:tbl>
          </a:graphicData>
        </a:graphic>
      </p:graphicFrame>
      <p:pic>
        <p:nvPicPr>
          <p:cNvPr id="4" name="Imagem 3">
            <a:extLst>
              <a:ext uri="{FF2B5EF4-FFF2-40B4-BE49-F238E27FC236}">
                <a16:creationId xmlns:a16="http://schemas.microsoft.com/office/drawing/2014/main" id="{DE694452-2AD4-BA33-19B1-60527BFE0284}"/>
              </a:ext>
            </a:extLst>
          </p:cNvPr>
          <p:cNvPicPr>
            <a:picLocks noChangeAspect="1"/>
          </p:cNvPicPr>
          <p:nvPr/>
        </p:nvPicPr>
        <p:blipFill>
          <a:blip r:embed="rId3"/>
          <a:stretch>
            <a:fillRect/>
          </a:stretch>
        </p:blipFill>
        <p:spPr>
          <a:xfrm>
            <a:off x="430304" y="4596863"/>
            <a:ext cx="788367" cy="596080"/>
          </a:xfrm>
          <a:prstGeom prst="rect">
            <a:avLst/>
          </a:prstGeom>
        </p:spPr>
      </p:pic>
      <p:pic>
        <p:nvPicPr>
          <p:cNvPr id="5" name="Imagem 4">
            <a:extLst>
              <a:ext uri="{FF2B5EF4-FFF2-40B4-BE49-F238E27FC236}">
                <a16:creationId xmlns:a16="http://schemas.microsoft.com/office/drawing/2014/main" id="{B249CF58-2B22-8A09-FA9E-5BB4CF89CE5B}"/>
              </a:ext>
            </a:extLst>
          </p:cNvPr>
          <p:cNvPicPr>
            <a:picLocks noChangeAspect="1"/>
          </p:cNvPicPr>
          <p:nvPr/>
        </p:nvPicPr>
        <p:blipFill>
          <a:blip r:embed="rId3"/>
          <a:stretch>
            <a:fillRect/>
          </a:stretch>
        </p:blipFill>
        <p:spPr>
          <a:xfrm>
            <a:off x="430304" y="5156901"/>
            <a:ext cx="788367" cy="596080"/>
          </a:xfrm>
          <a:prstGeom prst="rect">
            <a:avLst/>
          </a:prstGeom>
        </p:spPr>
      </p:pic>
    </p:spTree>
    <p:extLst>
      <p:ext uri="{BB962C8B-B14F-4D97-AF65-F5344CB8AC3E}">
        <p14:creationId xmlns:p14="http://schemas.microsoft.com/office/powerpoint/2010/main" val="18746856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EA72627-4ECC-B0E3-EB09-23B32C6B0F36}"/>
              </a:ext>
            </a:extLst>
          </p:cNvPr>
          <p:cNvSpPr txBox="1"/>
          <p:nvPr/>
        </p:nvSpPr>
        <p:spPr>
          <a:xfrm>
            <a:off x="215153" y="732307"/>
            <a:ext cx="11806518" cy="5310428"/>
          </a:xfrm>
          <a:prstGeom prst="rect">
            <a:avLst/>
          </a:prstGeom>
          <a:noFill/>
        </p:spPr>
        <p:txBody>
          <a:bodyPr wrap="square">
            <a:spAutoFit/>
          </a:bodyPr>
          <a:lstStyle/>
          <a:p>
            <a:pPr>
              <a:lnSpc>
                <a:spcPct val="112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9.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No contexto do poema, nos versos “como cada dia” / “que é sempre um novo dia.”, a palavra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‘novo’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pode significar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renovado, em permanente movimento.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recente, em constante transformação.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moderno, com poucas mudanças.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atualizado, com muitas inovações.</a:t>
            </a:r>
          </a:p>
          <a:p>
            <a:pPr algn="just">
              <a:lnSpc>
                <a:spcPct val="112000"/>
              </a:lnSpc>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10.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No verso “Poesia é brincar com palavras”, a palavra “brincar” está sendo usada no sentido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denotativo, pois significa brincar como em uma brincadeira comum.</a:t>
            </a:r>
            <a:b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t>
            </a:r>
            <a:r>
              <a:rPr lang="pt-BR" sz="2400" kern="100" dirty="0" err="1">
                <a:effectLst/>
                <a:latin typeface="Arial Narrow" panose="020B0606020202030204" pitchFamily="34" charset="0"/>
                <a:ea typeface="Calibri" panose="020F0502020204030204" pitchFamily="34" charset="0"/>
                <a:cs typeface="Times New Roman" panose="02020603050405020304" pitchFamily="18" charset="0"/>
              </a:rPr>
              <a:t>donotativo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pois significa usar as palavras de maneira criativa e divertida para fazer poesia.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44528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560AF4EB-726C-7544-5F3F-0AC7C82BB95D}"/>
              </a:ext>
            </a:extLst>
          </p:cNvPr>
          <p:cNvSpPr txBox="1"/>
          <p:nvPr/>
        </p:nvSpPr>
        <p:spPr>
          <a:xfrm>
            <a:off x="215153" y="1541880"/>
            <a:ext cx="11761693" cy="4098045"/>
          </a:xfrm>
          <a:prstGeom prst="rect">
            <a:avLst/>
          </a:prstGeom>
          <a:noFill/>
        </p:spPr>
        <p:txBody>
          <a:bodyPr wrap="square">
            <a:spAutoFit/>
          </a:bodyPr>
          <a:lstStyle/>
          <a:p>
            <a:pPr algn="just">
              <a:lnSpc>
                <a:spcPct val="112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11.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poeta</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o artista que usa as palavras para fazer uma obra de arte – o poema.</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Ele sabe como combinar as palavras, como dar ritmo a essa combinação, como fazer com que elas conquistem e surpreendam o leitor. O poeta é criativo e envolve o leitor.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Peça ajuda ao seu professor(a) para responder a atividade. Considerando o texto, observa-se quanto mais o poeta usa as palavras, mais ele se torna capaz de</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criar sentidos/significados novos para elas, num processo de renovação permanente, como o movimento do rio e, assim, surge um novo dia.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repetir sempre os mesmos significados, sem modificar a maneira de utilizá-las.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utilizá-las apenas em seu sentido literal, sem explorar a criatividade e a imaginação.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09291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B012150-732B-C22C-C673-A12F8B72C219}"/>
              </a:ext>
            </a:extLst>
          </p:cNvPr>
          <p:cNvSpPr txBox="1"/>
          <p:nvPr/>
        </p:nvSpPr>
        <p:spPr>
          <a:xfrm>
            <a:off x="116540" y="1361325"/>
            <a:ext cx="11815483" cy="4340419"/>
          </a:xfrm>
          <a:prstGeom prst="rect">
            <a:avLst/>
          </a:prstGeom>
          <a:noFill/>
        </p:spPr>
        <p:txBody>
          <a:bodyPr wrap="square">
            <a:spAutoFit/>
          </a:bodyPr>
          <a:lstStyle/>
          <a:p>
            <a:pPr algn="just">
              <a:lnSpc>
                <a:spcPct val="112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12.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título é a primeira informação apresentada em um texto e pode ajudar o leitor a imaginar sobre o que ele irá tratar. No poema, o título “Convite” chama a atenção do leitor e apresenta uma ideia que será desenvolvida ao longo dos versos.</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Releia o texto para responder as atividades.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Qual é o título do texto?</a:t>
            </a:r>
          </a:p>
          <a:p>
            <a:pPr algn="just">
              <a:lnSpc>
                <a:spcPct val="112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No final do poema, vem o convite, em forma de pergunta. Qual é essa pergunta?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Pesquise o significado da palavra ‘poesia’.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802633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27344EC-096C-C5B4-C39D-CCEDBD0B4621}"/>
              </a:ext>
            </a:extLst>
          </p:cNvPr>
          <p:cNvSpPr txBox="1"/>
          <p:nvPr/>
        </p:nvSpPr>
        <p:spPr>
          <a:xfrm>
            <a:off x="134470" y="700215"/>
            <a:ext cx="11806517" cy="5724067"/>
          </a:xfrm>
          <a:prstGeom prst="rect">
            <a:avLst/>
          </a:prstGeom>
          <a:noFill/>
        </p:spPr>
        <p:txBody>
          <a:bodyPr wrap="square">
            <a:spAutoFit/>
          </a:bodyPr>
          <a:lstStyle/>
          <a:p>
            <a:pPr algn="just">
              <a:lnSpc>
                <a:spcPct val="112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13.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Todo texto é escrito com uma finalidade, com um objetivo. José Paulo Paes escreveu o poema “Convite” para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trazer para o leitor uma informação sobre o que é uma poesia.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fazer o leitor refletir sobre as brincadeiras de criança que estão descritas no poema.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incentivar o leitor a enxergar a poesia como uma brincadeira lúdica, uma diversão criativa com as palavras.</a:t>
            </a:r>
          </a:p>
          <a:p>
            <a:pPr algn="just">
              <a:lnSpc>
                <a:spcPct val="112000"/>
              </a:lnSpc>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14.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Agora é a sua vez! Use a sua criatividade e complete a estrofe do poema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Poesia é brincar com palavras</a:t>
            </a:r>
            <a:b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como se brinca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com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______________________________________________________________________.</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242262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79F1937-4F9F-78DF-578B-73D0C5C05F05}"/>
              </a:ext>
            </a:extLst>
          </p:cNvPr>
          <p:cNvPicPr>
            <a:picLocks noChangeAspect="1"/>
          </p:cNvPicPr>
          <p:nvPr/>
        </p:nvPicPr>
        <p:blipFill>
          <a:blip r:embed="rId2">
            <a:extLst>
              <a:ext uri="{28A0092B-C50C-407E-A947-70E740481C1C}">
                <a14:useLocalDpi xmlns:a14="http://schemas.microsoft.com/office/drawing/2010/main" val="0"/>
              </a:ext>
            </a:extLst>
          </a:blip>
          <a:srcRect t="2599" b="10284"/>
          <a:stretch>
            <a:fillRect/>
          </a:stretch>
        </p:blipFill>
        <p:spPr>
          <a:xfrm>
            <a:off x="3520663" y="726142"/>
            <a:ext cx="5150674" cy="668919"/>
          </a:xfrm>
          <a:prstGeom prst="rect">
            <a:avLst/>
          </a:prstGeom>
          <a:noFill/>
          <a:ln>
            <a:noFill/>
          </a:ln>
        </p:spPr>
      </p:pic>
      <p:pic>
        <p:nvPicPr>
          <p:cNvPr id="3" name="Imagem 2" descr="Interface gráfica do usuário, Texto, Site&#10;&#10;O conteúdo gerado por IA pode estar incorreto.">
            <a:extLst>
              <a:ext uri="{FF2B5EF4-FFF2-40B4-BE49-F238E27FC236}">
                <a16:creationId xmlns:a16="http://schemas.microsoft.com/office/drawing/2014/main" id="{BC2DE0A7-B186-F203-7D76-43EF0CEB211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227868" y="1281953"/>
            <a:ext cx="4487568" cy="927985"/>
          </a:xfrm>
          <a:prstGeom prst="rect">
            <a:avLst/>
          </a:prstGeom>
          <a:noFill/>
          <a:ln>
            <a:noFill/>
          </a:ln>
        </p:spPr>
      </p:pic>
      <p:sp>
        <p:nvSpPr>
          <p:cNvPr id="5" name="CaixaDeTexto 4">
            <a:extLst>
              <a:ext uri="{FF2B5EF4-FFF2-40B4-BE49-F238E27FC236}">
                <a16:creationId xmlns:a16="http://schemas.microsoft.com/office/drawing/2014/main" id="{08400022-0D21-2130-F875-89B7891A8D9F}"/>
              </a:ext>
            </a:extLst>
          </p:cNvPr>
          <p:cNvSpPr txBox="1"/>
          <p:nvPr/>
        </p:nvSpPr>
        <p:spPr>
          <a:xfrm>
            <a:off x="98612" y="2323759"/>
            <a:ext cx="11940988" cy="914033"/>
          </a:xfrm>
          <a:prstGeom prst="rect">
            <a:avLst/>
          </a:prstGeom>
          <a:solidFill>
            <a:schemeClr val="accent6">
              <a:lumMod val="20000"/>
              <a:lumOff val="80000"/>
            </a:schemeClr>
          </a:solidFill>
        </p:spPr>
        <p:txBody>
          <a:bodyPr wrap="square">
            <a:spAutoFit/>
          </a:bodyPr>
          <a:lstStyle/>
          <a:p>
            <a:pPr indent="269875"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dando continuidade à aprendizagem, vamos buscar mais conhecimentos sobre o gênero textual Poema??? Vamos lá??</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ela 5">
            <a:extLst>
              <a:ext uri="{FF2B5EF4-FFF2-40B4-BE49-F238E27FC236}">
                <a16:creationId xmlns:a16="http://schemas.microsoft.com/office/drawing/2014/main" id="{BA6DF3BF-A596-2263-4CCA-A0E68F953F45}"/>
              </a:ext>
            </a:extLst>
          </p:cNvPr>
          <p:cNvGraphicFramePr>
            <a:graphicFrameLocks noGrp="1"/>
          </p:cNvGraphicFramePr>
          <p:nvPr>
            <p:extLst>
              <p:ext uri="{D42A27DB-BD31-4B8C-83A1-F6EECF244321}">
                <p14:modId xmlns:p14="http://schemas.microsoft.com/office/powerpoint/2010/main" val="2645767777"/>
              </p:ext>
            </p:extLst>
          </p:nvPr>
        </p:nvGraphicFramePr>
        <p:xfrm>
          <a:off x="98612" y="3429000"/>
          <a:ext cx="11811732" cy="2819591"/>
        </p:xfrm>
        <a:graphic>
          <a:graphicData uri="http://schemas.openxmlformats.org/drawingml/2006/table">
            <a:tbl>
              <a:tblPr firstRow="1" firstCol="1" bandRow="1"/>
              <a:tblGrid>
                <a:gridCol w="11811732">
                  <a:extLst>
                    <a:ext uri="{9D8B030D-6E8A-4147-A177-3AD203B41FA5}">
                      <a16:colId xmlns:a16="http://schemas.microsoft.com/office/drawing/2014/main" val="2534568087"/>
                    </a:ext>
                  </a:extLst>
                </a:gridCol>
              </a:tblGrid>
              <a:tr h="0">
                <a:tc>
                  <a:txBody>
                    <a:bodyPr/>
                    <a:lstStyle/>
                    <a:p>
                      <a:pPr>
                        <a:lnSpc>
                          <a:spcPct val="10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Etapa 2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1.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Vamos continuar conversando?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consegue perceber o ritmo e a musicalidade nos poemas?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já ouviu falar no poeta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Vinicius de Moraes?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sabia que esse poeta também escrevia poemas para crianças?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5000"/>
                        </a:lnSpc>
                        <a:spcAft>
                          <a:spcPts val="800"/>
                        </a:spcAft>
                      </a:pPr>
                      <a:r>
                        <a:rPr lang="pt-BR" sz="115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https://pt.vecteezy.com/arte-vetorial/381389-tema-educacional-com-criancas-escrevendo-no-livro. Acesso em: 18 ago. 2026.</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9470942"/>
                  </a:ext>
                </a:extLst>
              </a:tr>
            </a:tbl>
          </a:graphicData>
        </a:graphic>
      </p:graphicFrame>
      <p:pic>
        <p:nvPicPr>
          <p:cNvPr id="7" name="Imagem 6">
            <a:extLst>
              <a:ext uri="{FF2B5EF4-FFF2-40B4-BE49-F238E27FC236}">
                <a16:creationId xmlns:a16="http://schemas.microsoft.com/office/drawing/2014/main" id="{87559BAD-95B1-B25E-8849-F99EC0698290}"/>
              </a:ext>
            </a:extLst>
          </p:cNvPr>
          <p:cNvPicPr>
            <a:picLocks noChangeAspect="1"/>
          </p:cNvPicPr>
          <p:nvPr/>
        </p:nvPicPr>
        <p:blipFill>
          <a:blip r:embed="rId4"/>
          <a:stretch>
            <a:fillRect/>
          </a:stretch>
        </p:blipFill>
        <p:spPr>
          <a:xfrm>
            <a:off x="7727576" y="3610402"/>
            <a:ext cx="4034118" cy="2321388"/>
          </a:xfrm>
          <a:prstGeom prst="rect">
            <a:avLst/>
          </a:prstGeom>
        </p:spPr>
      </p:pic>
    </p:spTree>
    <p:extLst>
      <p:ext uri="{BB962C8B-B14F-4D97-AF65-F5344CB8AC3E}">
        <p14:creationId xmlns:p14="http://schemas.microsoft.com/office/powerpoint/2010/main" val="41641543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E3CBBC92-7B56-C241-F339-12491BA4724A}"/>
              </a:ext>
            </a:extLst>
          </p:cNvPr>
          <p:cNvPicPr>
            <a:picLocks noChangeAspect="1"/>
          </p:cNvPicPr>
          <p:nvPr/>
        </p:nvPicPr>
        <p:blipFill>
          <a:blip r:embed="rId2"/>
          <a:stretch>
            <a:fillRect/>
          </a:stretch>
        </p:blipFill>
        <p:spPr>
          <a:xfrm>
            <a:off x="107576" y="776103"/>
            <a:ext cx="2785388" cy="1154917"/>
          </a:xfrm>
          <a:prstGeom prst="rect">
            <a:avLst/>
          </a:prstGeom>
        </p:spPr>
      </p:pic>
      <p:graphicFrame>
        <p:nvGraphicFramePr>
          <p:cNvPr id="3" name="Tabela 2">
            <a:extLst>
              <a:ext uri="{FF2B5EF4-FFF2-40B4-BE49-F238E27FC236}">
                <a16:creationId xmlns:a16="http://schemas.microsoft.com/office/drawing/2014/main" id="{DBC01B9A-C444-7CB8-423C-DCB66F18759D}"/>
              </a:ext>
            </a:extLst>
          </p:cNvPr>
          <p:cNvGraphicFramePr>
            <a:graphicFrameLocks noGrp="1"/>
          </p:cNvGraphicFramePr>
          <p:nvPr>
            <p:extLst>
              <p:ext uri="{D42A27DB-BD31-4B8C-83A1-F6EECF244321}">
                <p14:modId xmlns:p14="http://schemas.microsoft.com/office/powerpoint/2010/main" val="1370567121"/>
              </p:ext>
            </p:extLst>
          </p:nvPr>
        </p:nvGraphicFramePr>
        <p:xfrm>
          <a:off x="107576" y="1931020"/>
          <a:ext cx="11698941" cy="1564640"/>
        </p:xfrm>
        <a:graphic>
          <a:graphicData uri="http://schemas.openxmlformats.org/drawingml/2006/table">
            <a:tbl>
              <a:tblPr firstRow="1" firstCol="1" bandRow="1"/>
              <a:tblGrid>
                <a:gridCol w="11698941">
                  <a:extLst>
                    <a:ext uri="{9D8B030D-6E8A-4147-A177-3AD203B41FA5}">
                      <a16:colId xmlns:a16="http://schemas.microsoft.com/office/drawing/2014/main" val="1338472352"/>
                    </a:ext>
                  </a:extLst>
                </a:gridCol>
              </a:tblGrid>
              <a:tr h="0">
                <a:tc>
                  <a:txBody>
                    <a:bodyPr/>
                    <a:lstStyle/>
                    <a:p>
                      <a:pPr indent="286385" algn="ctr">
                        <a:lnSpc>
                          <a:spcPct val="100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Poema Musicado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86385" algn="just">
                        <a:lnSpc>
                          <a:spcPct val="100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Poema musicado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um poema que nasceu escrito no papel e, depois, ganhou melodia e ritmo para ser cantado. É o encontro perfeito entre a literatura e a música, no qual os versos do poeta viram a letra da canção.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B4C6E7"/>
                      </a:solidFill>
                      <a:prstDash val="solid"/>
                      <a:round/>
                      <a:headEnd type="none" w="med" len="med"/>
                      <a:tailEnd type="none" w="med" len="med"/>
                    </a:lnL>
                    <a:lnR w="19050" cap="flat" cmpd="sng" algn="ctr">
                      <a:solidFill>
                        <a:srgbClr val="B4C6E7"/>
                      </a:solidFill>
                      <a:prstDash val="solid"/>
                      <a:round/>
                      <a:headEnd type="none" w="med" len="med"/>
                      <a:tailEnd type="none" w="med" len="med"/>
                    </a:lnR>
                    <a:lnT w="19050" cap="flat" cmpd="sng" algn="ctr">
                      <a:solidFill>
                        <a:srgbClr val="B4C6E7"/>
                      </a:solidFill>
                      <a:prstDash val="solid"/>
                      <a:round/>
                      <a:headEnd type="none" w="med" len="med"/>
                      <a:tailEnd type="none" w="med" len="med"/>
                    </a:lnT>
                    <a:lnB w="19050" cap="flat" cmpd="sng" algn="ctr">
                      <a:solidFill>
                        <a:srgbClr val="B4C6E7"/>
                      </a:solidFill>
                      <a:prstDash val="solid"/>
                      <a:round/>
                      <a:headEnd type="none" w="med" len="med"/>
                      <a:tailEnd type="none" w="med" len="med"/>
                    </a:lnB>
                    <a:solidFill>
                      <a:srgbClr val="D9E2F3"/>
                    </a:solidFill>
                  </a:tcPr>
                </a:tc>
                <a:extLst>
                  <a:ext uri="{0D108BD9-81ED-4DB2-BD59-A6C34878D82A}">
                    <a16:rowId xmlns:a16="http://schemas.microsoft.com/office/drawing/2014/main" val="3503014976"/>
                  </a:ext>
                </a:extLst>
              </a:tr>
            </a:tbl>
          </a:graphicData>
        </a:graphic>
      </p:graphicFrame>
      <p:sp>
        <p:nvSpPr>
          <p:cNvPr id="5" name="CaixaDeTexto 4">
            <a:extLst>
              <a:ext uri="{FF2B5EF4-FFF2-40B4-BE49-F238E27FC236}">
                <a16:creationId xmlns:a16="http://schemas.microsoft.com/office/drawing/2014/main" id="{91F7BE7E-80D1-56A9-2551-A18BC695DA69}"/>
              </a:ext>
            </a:extLst>
          </p:cNvPr>
          <p:cNvSpPr txBox="1"/>
          <p:nvPr/>
        </p:nvSpPr>
        <p:spPr>
          <a:xfrm>
            <a:off x="107575" y="3682259"/>
            <a:ext cx="11698941" cy="2843151"/>
          </a:xfrm>
          <a:prstGeom prst="rect">
            <a:avLst/>
          </a:prstGeom>
          <a:solidFill>
            <a:schemeClr val="accent6">
              <a:lumMod val="20000"/>
              <a:lumOff val="80000"/>
            </a:schemeClr>
          </a:solidFill>
        </p:spPr>
        <p:txBody>
          <a:bodyPr wrap="square">
            <a:spAutoFit/>
          </a:bodyPr>
          <a:lstStyle/>
          <a:p>
            <a:pPr indent="270510" algn="just">
              <a:lnSpc>
                <a:spcPct val="112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você sabia que o escritor Vinicius de Moraes era conhecido como "O Poetinha"? Ele foi um dos maiores poetas, compositores e diplomata do Brasil (Ele representou o Brasil no exterior). Escreveu canções e poemas famosos, como a canção “Garota de Ipanema”. Esse grande poeta também escrevia para crianças. Ele criou poemas lúdicos/divertidos inspirados em animais e objetos. Essas criações viraram clássicos da literatura infantil e da música popular brasileira e foram reunidos no famoso livro e álbum “A Arca de Noé”, dedicado aos seus filhos. Vamos conhecer um poema musicado desse poeta?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61684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D02C9B3-8B12-073B-4043-555FBB82922B}"/>
              </a:ext>
            </a:extLst>
          </p:cNvPr>
          <p:cNvSpPr txBox="1"/>
          <p:nvPr/>
        </p:nvSpPr>
        <p:spPr>
          <a:xfrm>
            <a:off x="170329" y="637259"/>
            <a:ext cx="6096000" cy="481157"/>
          </a:xfrm>
          <a:prstGeom prst="rect">
            <a:avLst/>
          </a:prstGeom>
          <a:noFill/>
        </p:spPr>
        <p:txBody>
          <a:bodyPr wrap="square">
            <a:spAutoFit/>
          </a:bodyPr>
          <a:lstStyle/>
          <a:p>
            <a:pPr algn="just">
              <a:lnSpc>
                <a:spcPct val="112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tângulo 4" descr="Leão De Desenho Animado Fofo Sentado Em Uma área Gramada PNG ...">
            <a:extLst>
              <a:ext uri="{FF2B5EF4-FFF2-40B4-BE49-F238E27FC236}">
                <a16:creationId xmlns:a16="http://schemas.microsoft.com/office/drawing/2014/main" id="{05E2A05A-C431-60AB-4460-545AD16AE4B4}"/>
              </a:ext>
            </a:extLst>
          </p:cNvPr>
          <p:cNvSpPr>
            <a:spLocks noChangeAspect="1" noChangeArrowheads="1"/>
          </p:cNvSpPr>
          <p:nvPr/>
        </p:nvSpPr>
        <p:spPr bwMode="auto">
          <a:xfrm>
            <a:off x="3263900" y="1666875"/>
            <a:ext cx="303213" cy="303213"/>
          </a:xfrm>
          <a:prstGeom prst="rect">
            <a:avLst/>
          </a:prstGeom>
          <a:noFill/>
          <a:ln>
            <a:noFill/>
          </a:ln>
        </p:spPr>
        <p:txBody>
          <a:bodyPr rot="0" vert="horz" wrap="square" lIns="91440" tIns="45720" rIns="91440" bIns="45720" anchor="t" anchorCtr="0" upright="1">
            <a:noAutofit/>
          </a:bodyPr>
          <a:lstStyle/>
          <a:p>
            <a:endParaRPr lang="pt-BR"/>
          </a:p>
        </p:txBody>
      </p:sp>
      <p:sp>
        <p:nvSpPr>
          <p:cNvPr id="6" name="Retângulo 5" descr="Leão De Desenho Animado Fofo Sentado Em Uma área Gramada PNG ...">
            <a:extLst>
              <a:ext uri="{FF2B5EF4-FFF2-40B4-BE49-F238E27FC236}">
                <a16:creationId xmlns:a16="http://schemas.microsoft.com/office/drawing/2014/main" id="{3BEE56BD-4DCA-F406-9124-C054E6B08D7F}"/>
              </a:ext>
            </a:extLst>
          </p:cNvPr>
          <p:cNvSpPr>
            <a:spLocks noChangeAspect="1" noChangeArrowheads="1"/>
          </p:cNvSpPr>
          <p:nvPr/>
        </p:nvSpPr>
        <p:spPr bwMode="auto">
          <a:xfrm>
            <a:off x="3263900" y="1666875"/>
            <a:ext cx="303213" cy="303213"/>
          </a:xfrm>
          <a:prstGeom prst="rect">
            <a:avLst/>
          </a:prstGeom>
          <a:noFill/>
          <a:ln>
            <a:noFill/>
          </a:ln>
        </p:spPr>
        <p:txBody>
          <a:bodyPr rot="0" vert="horz" wrap="square" lIns="91440" tIns="45720" rIns="91440" bIns="45720" anchor="t" anchorCtr="0" upright="1">
            <a:noAutofit/>
          </a:bodyPr>
          <a:lstStyle/>
          <a:p>
            <a:endParaRPr lang="pt-BR"/>
          </a:p>
        </p:txBody>
      </p:sp>
      <p:sp>
        <p:nvSpPr>
          <p:cNvPr id="7" name="Retângulo 6" descr="Leão De Desenho Animado Fofo Sentado Em Uma área Gramada PNG ...">
            <a:extLst>
              <a:ext uri="{FF2B5EF4-FFF2-40B4-BE49-F238E27FC236}">
                <a16:creationId xmlns:a16="http://schemas.microsoft.com/office/drawing/2014/main" id="{1601B3A8-DB73-2C75-CE69-9A12E3CB0F93}"/>
              </a:ext>
            </a:extLst>
          </p:cNvPr>
          <p:cNvSpPr>
            <a:spLocks noChangeAspect="1" noChangeArrowheads="1"/>
          </p:cNvSpPr>
          <p:nvPr/>
        </p:nvSpPr>
        <p:spPr bwMode="auto">
          <a:xfrm>
            <a:off x="3263900" y="1666875"/>
            <a:ext cx="303213" cy="303213"/>
          </a:xfrm>
          <a:prstGeom prst="rect">
            <a:avLst/>
          </a:prstGeom>
          <a:noFill/>
          <a:ln>
            <a:noFill/>
          </a:ln>
        </p:spPr>
        <p:txBody>
          <a:bodyPr rot="0" vert="horz" wrap="square" lIns="91440" tIns="45720" rIns="91440" bIns="45720" anchor="t" anchorCtr="0" upright="1">
            <a:noAutofit/>
          </a:bodyPr>
          <a:lstStyle/>
          <a:p>
            <a:endParaRPr lang="pt-BR"/>
          </a:p>
        </p:txBody>
      </p:sp>
      <p:sp>
        <p:nvSpPr>
          <p:cNvPr id="8" name="Caixa de Texto 2">
            <a:extLst>
              <a:ext uri="{FF2B5EF4-FFF2-40B4-BE49-F238E27FC236}">
                <a16:creationId xmlns:a16="http://schemas.microsoft.com/office/drawing/2014/main" id="{00B8DFA5-4EA7-A39B-6C2D-33F2BBED560F}"/>
              </a:ext>
            </a:extLst>
          </p:cNvPr>
          <p:cNvSpPr txBox="1">
            <a:spLocks noChangeArrowheads="1"/>
          </p:cNvSpPr>
          <p:nvPr/>
        </p:nvSpPr>
        <p:spPr bwMode="auto">
          <a:xfrm>
            <a:off x="7397750" y="7721600"/>
            <a:ext cx="2930525" cy="390525"/>
          </a:xfrm>
          <a:prstGeom prst="rect">
            <a:avLst/>
          </a:prstGeom>
          <a:solidFill>
            <a:srgbClr val="FFFFFF"/>
          </a:solidFill>
          <a:ln w="9525">
            <a:solidFill>
              <a:schemeClr val="bg1"/>
            </a:solidFill>
            <a:miter lim="800000"/>
          </a:ln>
        </p:spPr>
        <p:txBody>
          <a:bodyPr rot="0" vert="horz" wrap="square" lIns="91440" tIns="45720" rIns="91440" bIns="45720" anchor="t" anchorCtr="0">
            <a:noAutofit/>
          </a:bodyPr>
          <a:lstStyle/>
          <a:p>
            <a:pPr algn="r">
              <a:lnSpc>
                <a:spcPct val="107000"/>
              </a:lnSpc>
              <a:spcAft>
                <a:spcPts val="800"/>
              </a:spcAft>
            </a:pPr>
            <a:r>
              <a:rPr lang="pt-BR" sz="800" kern="100">
                <a:effectLst/>
                <a:latin typeface="Arial Narrow" panose="020B0606020202030204" pitchFamily="34" charset="0"/>
                <a:ea typeface="Calibri" panose="020F0502020204030204" pitchFamily="34" charset="0"/>
                <a:cs typeface="Times New Roman" panose="02020603050405020304" pitchFamily="18" charset="0"/>
              </a:rPr>
              <a:t>Disponível em://pt.vecteezy.com/arte-vetorial/27695974-leao-simbolo-fofa-leao-desenho-animado. Acesso em: 18 ago. 2026.</a:t>
            </a:r>
            <a:endParaRPr lang="pt-BR" sz="1100" kern="1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aixaDeTexto 9">
            <a:extLst>
              <a:ext uri="{FF2B5EF4-FFF2-40B4-BE49-F238E27FC236}">
                <a16:creationId xmlns:a16="http://schemas.microsoft.com/office/drawing/2014/main" id="{CCA13277-4549-F7CB-645B-849BCC88F1FF}"/>
              </a:ext>
            </a:extLst>
          </p:cNvPr>
          <p:cNvSpPr txBox="1"/>
          <p:nvPr/>
        </p:nvSpPr>
        <p:spPr>
          <a:xfrm>
            <a:off x="367506" y="1028343"/>
            <a:ext cx="6096000" cy="5755422"/>
          </a:xfrm>
          <a:prstGeom prst="rect">
            <a:avLst/>
          </a:prstGeom>
          <a:noFill/>
        </p:spPr>
        <p:txBody>
          <a:bodyPr wrap="square">
            <a:spAutoFit/>
          </a:bodyPr>
          <a:lstStyle/>
          <a:p>
            <a:r>
              <a:rPr lang="pt-BR" sz="2300" b="1" dirty="0">
                <a:latin typeface="Arial Narrow" panose="020B0606020202030204" pitchFamily="34" charset="0"/>
              </a:rPr>
              <a:t>O leão </a:t>
            </a:r>
          </a:p>
          <a:p>
            <a:r>
              <a:rPr lang="pt-BR" sz="2300" dirty="0">
                <a:latin typeface="Arial Narrow" panose="020B0606020202030204" pitchFamily="34" charset="0"/>
              </a:rPr>
              <a:t>Vinicius de Moraes</a:t>
            </a:r>
          </a:p>
          <a:p>
            <a:endParaRPr lang="pt-BR" sz="2300" dirty="0">
              <a:latin typeface="Arial Narrow" panose="020B0606020202030204" pitchFamily="34" charset="0"/>
            </a:endParaRPr>
          </a:p>
          <a:p>
            <a:r>
              <a:rPr lang="pt-BR" sz="2300" dirty="0">
                <a:latin typeface="Arial Narrow" panose="020B0606020202030204" pitchFamily="34" charset="0"/>
              </a:rPr>
              <a:t>Leão! Leão! Leão! </a:t>
            </a:r>
          </a:p>
          <a:p>
            <a:r>
              <a:rPr lang="pt-BR" sz="2300" dirty="0">
                <a:latin typeface="Arial Narrow" panose="020B0606020202030204" pitchFamily="34" charset="0"/>
              </a:rPr>
              <a:t>Rugindo como o trovão</a:t>
            </a:r>
          </a:p>
          <a:p>
            <a:r>
              <a:rPr lang="pt-BR" sz="2300" dirty="0">
                <a:latin typeface="Arial Narrow" panose="020B0606020202030204" pitchFamily="34" charset="0"/>
              </a:rPr>
              <a:t>Deu um pulo, e era uma vez</a:t>
            </a:r>
          </a:p>
          <a:p>
            <a:r>
              <a:rPr lang="pt-BR" sz="2300" dirty="0">
                <a:latin typeface="Arial Narrow" panose="020B0606020202030204" pitchFamily="34" charset="0"/>
              </a:rPr>
              <a:t>Um cabritinho montês.        </a:t>
            </a:r>
          </a:p>
          <a:p>
            <a:r>
              <a:rPr lang="pt-BR" sz="2300" dirty="0">
                <a:latin typeface="Arial Narrow" panose="020B0606020202030204" pitchFamily="34" charset="0"/>
              </a:rPr>
              <a:t> </a:t>
            </a:r>
          </a:p>
          <a:p>
            <a:r>
              <a:rPr lang="pt-BR" sz="2300" dirty="0">
                <a:latin typeface="Arial Narrow" panose="020B0606020202030204" pitchFamily="34" charset="0"/>
              </a:rPr>
              <a:t>Leão! Leão! Leão!</a:t>
            </a:r>
          </a:p>
          <a:p>
            <a:r>
              <a:rPr lang="pt-BR" sz="2300" dirty="0">
                <a:latin typeface="Arial Narrow" panose="020B0606020202030204" pitchFamily="34" charset="0"/>
              </a:rPr>
              <a:t>És o rei da criação!</a:t>
            </a:r>
          </a:p>
          <a:p>
            <a:endParaRPr lang="pt-BR" sz="2300" dirty="0">
              <a:latin typeface="Arial Narrow" panose="020B0606020202030204" pitchFamily="34" charset="0"/>
            </a:endParaRPr>
          </a:p>
          <a:p>
            <a:r>
              <a:rPr lang="pt-BR" sz="2300" dirty="0">
                <a:latin typeface="Arial Narrow" panose="020B0606020202030204" pitchFamily="34" charset="0"/>
              </a:rPr>
              <a:t>Tua goela é uma fornalha</a:t>
            </a:r>
          </a:p>
          <a:p>
            <a:r>
              <a:rPr lang="pt-BR" sz="2300" dirty="0">
                <a:latin typeface="Arial Narrow" panose="020B0606020202030204" pitchFamily="34" charset="0"/>
              </a:rPr>
              <a:t>Teu salto, uma </a:t>
            </a:r>
            <a:r>
              <a:rPr lang="pt-BR" sz="2300" dirty="0" err="1">
                <a:latin typeface="Arial Narrow" panose="020B0606020202030204" pitchFamily="34" charset="0"/>
              </a:rPr>
              <a:t>labareda</a:t>
            </a:r>
            <a:endParaRPr lang="pt-BR" sz="2300" dirty="0">
              <a:latin typeface="Arial Narrow" panose="020B0606020202030204" pitchFamily="34" charset="0"/>
            </a:endParaRPr>
          </a:p>
          <a:p>
            <a:r>
              <a:rPr lang="pt-BR" sz="2300" dirty="0">
                <a:latin typeface="Arial Narrow" panose="020B0606020202030204" pitchFamily="34" charset="0"/>
              </a:rPr>
              <a:t>Tua garra, uma navalha                                                      </a:t>
            </a:r>
          </a:p>
          <a:p>
            <a:r>
              <a:rPr lang="pt-BR" sz="2300" dirty="0">
                <a:latin typeface="Arial Narrow" panose="020B0606020202030204" pitchFamily="34" charset="0"/>
              </a:rPr>
              <a:t>Cortando a presa na queda. </a:t>
            </a:r>
          </a:p>
          <a:p>
            <a:r>
              <a:rPr lang="pt-BR" sz="2300" dirty="0">
                <a:latin typeface="Arial Narrow" panose="020B0606020202030204" pitchFamily="34" charset="0"/>
              </a:rPr>
              <a:t>[...]</a:t>
            </a:r>
          </a:p>
        </p:txBody>
      </p:sp>
      <p:pic>
        <p:nvPicPr>
          <p:cNvPr id="11" name="Imagem 10">
            <a:extLst>
              <a:ext uri="{FF2B5EF4-FFF2-40B4-BE49-F238E27FC236}">
                <a16:creationId xmlns:a16="http://schemas.microsoft.com/office/drawing/2014/main" id="{6C8D7E01-C530-B333-365D-24A13CDC6F8D}"/>
              </a:ext>
            </a:extLst>
          </p:cNvPr>
          <p:cNvPicPr>
            <a:picLocks noChangeAspect="1"/>
          </p:cNvPicPr>
          <p:nvPr/>
        </p:nvPicPr>
        <p:blipFill>
          <a:blip r:embed="rId2"/>
          <a:stretch>
            <a:fillRect/>
          </a:stretch>
        </p:blipFill>
        <p:spPr>
          <a:xfrm>
            <a:off x="7794325" y="1233466"/>
            <a:ext cx="4155627" cy="3101602"/>
          </a:xfrm>
          <a:prstGeom prst="rect">
            <a:avLst/>
          </a:prstGeom>
        </p:spPr>
      </p:pic>
      <p:sp>
        <p:nvSpPr>
          <p:cNvPr id="13" name="CaixaDeTexto 12">
            <a:extLst>
              <a:ext uri="{FF2B5EF4-FFF2-40B4-BE49-F238E27FC236}">
                <a16:creationId xmlns:a16="http://schemas.microsoft.com/office/drawing/2014/main" id="{E3781449-2949-FE6D-8DF8-00F16F2F4952}"/>
              </a:ext>
            </a:extLst>
          </p:cNvPr>
          <p:cNvSpPr txBox="1"/>
          <p:nvPr/>
        </p:nvSpPr>
        <p:spPr>
          <a:xfrm>
            <a:off x="5853952" y="4335068"/>
            <a:ext cx="6096000" cy="261610"/>
          </a:xfrm>
          <a:prstGeom prst="rect">
            <a:avLst/>
          </a:prstGeom>
          <a:noFill/>
        </p:spPr>
        <p:txBody>
          <a:bodyPr wrap="square">
            <a:spAutoFit/>
          </a:bodyPr>
          <a:lstStyle/>
          <a:p>
            <a:pPr algn="r"/>
            <a:r>
              <a:rPr lang="pt-BR" sz="1050" dirty="0">
                <a:latin typeface="Arial Narrow" panose="020B0606020202030204" pitchFamily="34" charset="0"/>
              </a:rPr>
              <a:t>Disponível em://pt.vecteezy.com/arte-vetorial/27695974-leao-simbolo-</a:t>
            </a:r>
          </a:p>
        </p:txBody>
      </p:sp>
      <p:sp>
        <p:nvSpPr>
          <p:cNvPr id="15" name="CaixaDeTexto 14">
            <a:extLst>
              <a:ext uri="{FF2B5EF4-FFF2-40B4-BE49-F238E27FC236}">
                <a16:creationId xmlns:a16="http://schemas.microsoft.com/office/drawing/2014/main" id="{F66C4731-0568-10B7-3876-7852DCD0E98E}"/>
              </a:ext>
            </a:extLst>
          </p:cNvPr>
          <p:cNvSpPr txBox="1"/>
          <p:nvPr/>
        </p:nvSpPr>
        <p:spPr>
          <a:xfrm>
            <a:off x="3647795" y="6522155"/>
            <a:ext cx="8544205" cy="261610"/>
          </a:xfrm>
          <a:prstGeom prst="rect">
            <a:avLst/>
          </a:prstGeom>
          <a:noFill/>
        </p:spPr>
        <p:txBody>
          <a:bodyPr wrap="square">
            <a:spAutoFit/>
          </a:bodyPr>
          <a:lstStyle/>
          <a:p>
            <a:pPr algn="r"/>
            <a:r>
              <a:rPr lang="pt-BR" sz="1050" dirty="0">
                <a:latin typeface="Arial Narrow" panose="020B0606020202030204" pitchFamily="34" charset="0"/>
              </a:rPr>
              <a:t>Disponível em: https://www.viniciusdemoraes.com.br/</a:t>
            </a:r>
            <a:r>
              <a:rPr lang="pt-BR" sz="1050" dirty="0" err="1">
                <a:latin typeface="Arial Narrow" panose="020B0606020202030204" pitchFamily="34" charset="0"/>
              </a:rPr>
              <a:t>br</a:t>
            </a:r>
            <a:r>
              <a:rPr lang="pt-BR" sz="1050" dirty="0">
                <a:latin typeface="Arial Narrow" panose="020B0606020202030204" pitchFamily="34" charset="0"/>
              </a:rPr>
              <a:t>/poesia/texto/233/</a:t>
            </a:r>
            <a:r>
              <a:rPr lang="pt-BR" sz="1050" dirty="0" err="1">
                <a:latin typeface="Arial Narrow" panose="020B0606020202030204" pitchFamily="34" charset="0"/>
              </a:rPr>
              <a:t>o-leao</a:t>
            </a:r>
            <a:r>
              <a:rPr lang="pt-BR" sz="1050" dirty="0">
                <a:latin typeface="Arial Narrow" panose="020B0606020202030204" pitchFamily="34" charset="0"/>
              </a:rPr>
              <a:t>. Acesso em: 18 ago. 2026.</a:t>
            </a:r>
          </a:p>
        </p:txBody>
      </p:sp>
    </p:spTree>
    <p:extLst>
      <p:ext uri="{BB962C8B-B14F-4D97-AF65-F5344CB8AC3E}">
        <p14:creationId xmlns:p14="http://schemas.microsoft.com/office/powerpoint/2010/main" val="25786924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F53B39D-A599-27DA-9E29-75B0241995FA}"/>
              </a:ext>
            </a:extLst>
          </p:cNvPr>
          <p:cNvSpPr txBox="1"/>
          <p:nvPr/>
        </p:nvSpPr>
        <p:spPr>
          <a:xfrm>
            <a:off x="188259" y="706844"/>
            <a:ext cx="11860306" cy="5249579"/>
          </a:xfrm>
          <a:prstGeom prst="rect">
            <a:avLst/>
          </a:prstGeom>
          <a:noFill/>
        </p:spPr>
        <p:txBody>
          <a:bodyPr wrap="square">
            <a:spAutoFit/>
          </a:bodyPr>
          <a:lstStyle/>
          <a:p>
            <a:pPr algn="just">
              <a:lnSpc>
                <a:spcPct val="112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poema “O Leão”, de Vinicius de Moraes, pode ser cantado e acompanhado por uma melodia. Quando um poema recebe música, ele passa a ser chamado de poema musicado. O que é um poema musicado?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Um poema que precisa ter desenhos.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Um poema que recebe melodia e ritmo e pode ser cantado.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Um poema que conta apenas histórias sobre animais.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poema apresenta o leão de forma exagerada e expressiva, destacando sua força, seu poder e suas características como predador.</a:t>
            </a:r>
            <a:r>
              <a:rPr lang="pt-BR" sz="23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Qual é o tema do poema “O leão”?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força e o poder do leão, apresentado como um animal forte e imponente.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O encontro entre o leão e um cabritinho montês.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As características de diferentes animais que vivem na natureza.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027561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350CF3F0-2856-3275-F912-0C149E447095}"/>
              </a:ext>
            </a:extLst>
          </p:cNvPr>
          <p:cNvSpPr txBox="1"/>
          <p:nvPr/>
        </p:nvSpPr>
        <p:spPr>
          <a:xfrm>
            <a:off x="125506" y="2307603"/>
            <a:ext cx="11815482" cy="3270767"/>
          </a:xfrm>
          <a:prstGeom prst="rect">
            <a:avLst/>
          </a:prstGeom>
          <a:noFill/>
        </p:spPr>
        <p:txBody>
          <a:bodyPr wrap="square">
            <a:spAutoFit/>
          </a:bodyPr>
          <a:lstStyle/>
          <a:p>
            <a:pPr algn="just">
              <a:lnSpc>
                <a:spcPct val="112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4.</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já ouviu dizer que o leão é um grande felino mamífero e carnívoro, conhecido como o “rei da selva”. Ele vive em bandos chamados de alcateias. Nesses bandos existe uma divisão de tarefas: as fêmeas caçam e cuidam dos filhotes, enquanto os machos defendem o território. De acordo com o texto, o leão é capaz 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Cortar sua presa com a garra.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Dar um pulo e capturar um cabritinho montês.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Rugir como o trovão e dar um pulo.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219295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E17FD7E-9F38-F74C-61AB-907E69D22A93}"/>
              </a:ext>
            </a:extLst>
          </p:cNvPr>
          <p:cNvGraphicFramePr>
            <a:graphicFrameLocks noGrp="1"/>
          </p:cNvGraphicFramePr>
          <p:nvPr>
            <p:extLst>
              <p:ext uri="{D42A27DB-BD31-4B8C-83A1-F6EECF244321}">
                <p14:modId xmlns:p14="http://schemas.microsoft.com/office/powerpoint/2010/main" val="3320211658"/>
              </p:ext>
            </p:extLst>
          </p:nvPr>
        </p:nvGraphicFramePr>
        <p:xfrm>
          <a:off x="191421" y="1662807"/>
          <a:ext cx="11910932" cy="4775200"/>
        </p:xfrm>
        <a:graphic>
          <a:graphicData uri="http://schemas.openxmlformats.org/drawingml/2006/table">
            <a:tbl>
              <a:tblPr firstRow="1" firstCol="1" bandRow="1"/>
              <a:tblGrid>
                <a:gridCol w="11910932">
                  <a:extLst>
                    <a:ext uri="{9D8B030D-6E8A-4147-A177-3AD203B41FA5}">
                      <a16:colId xmlns:a16="http://schemas.microsoft.com/office/drawing/2014/main" val="2339428258"/>
                    </a:ext>
                  </a:extLst>
                </a:gridCol>
              </a:tblGrid>
              <a:tr h="497205">
                <a:tc>
                  <a:txBody>
                    <a:bodyPr/>
                    <a:lstStyle/>
                    <a:p>
                      <a:pPr algn="ctr">
                        <a:lnSpc>
                          <a:spcPct val="10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Figuras de Linguagem</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Figuras de Linguagem</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são recursos expressivos usados para dar força, beleza, criatividade e novos significados/sentidos, novas interpretações às palavras/expressões/ideias. Existem figuras de linguagem que são muito importantes: comparação, metáfora, personificação e onomatopeia.</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Comparação: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uma figura de linguagem que mostra</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uma semelhança clara e direta</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entre duas coisas. Ela usa palavras de comparação como por exemplo: “parece” / “feito” / “assim como” / “tal qual” / “como”. Exemplo: </a:t>
                      </a:r>
                      <a:r>
                        <a:rPr lang="pt-BR" sz="20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Pedro é forte </a:t>
                      </a:r>
                      <a:r>
                        <a:rPr lang="pt-BR" sz="2000" b="1"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como</a:t>
                      </a:r>
                      <a:r>
                        <a:rPr lang="pt-BR" sz="20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um leão.</a:t>
                      </a:r>
                      <a:endParaRPr lang="pt-BR" sz="20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Metáfora: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uma figura de linguagem que faz uma “comparação” implícita entre dois elementos sem utilizar palavras de comparação. Exemplo: </a:t>
                      </a:r>
                      <a:r>
                        <a:rPr lang="pt-BR" sz="2000" b="1"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Pedro</a:t>
                      </a:r>
                      <a:r>
                        <a:rPr lang="pt-BR" sz="20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 </a:t>
                      </a:r>
                      <a:r>
                        <a:rPr lang="pt-BR" sz="2000" b="1"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leão</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sentido figurado, há implicitamente, uma ideia de comparação). </a:t>
                      </a:r>
                      <a:r>
                        <a:rPr lang="pt-BR" sz="2000" b="1"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Atenção!</a:t>
                      </a:r>
                      <a:r>
                        <a:rPr lang="pt-BR" sz="20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 metáfora, a comparação está implícita, ou seja, não aparece de forma clara no texto. O leitor precisa perceber e compreender a relação entre as ideias para descobrir o sentido pretendido pelo autor.</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lnSpc>
                          <a:spcPct val="100000"/>
                        </a:lnSpc>
                        <a:spcAft>
                          <a:spcPts val="800"/>
                        </a:spcAft>
                      </a:pPr>
                      <a:r>
                        <a:rPr lang="pt-BR" sz="2000" b="1" kern="100" dirty="0">
                          <a:solidFill>
                            <a:srgbClr val="000000"/>
                          </a:solidFill>
                          <a:effectLst/>
                          <a:latin typeface="Arial Narrow" panose="020B0606020202030204" pitchFamily="34" charset="0"/>
                          <a:cs typeface="Times New Roman" panose="02020603050405020304" pitchFamily="18" charset="0"/>
                        </a:rPr>
                        <a:t>        Personificação </a:t>
                      </a:r>
                      <a:r>
                        <a:rPr lang="pt-BR" sz="2000" kern="100" dirty="0">
                          <a:solidFill>
                            <a:srgbClr val="000000"/>
                          </a:solidFill>
                          <a:effectLst/>
                          <a:latin typeface="Arial Narrow" panose="020B0606020202030204" pitchFamily="34" charset="0"/>
                          <a:cs typeface="Times New Roman" panose="02020603050405020304" pitchFamily="18" charset="0"/>
                        </a:rPr>
                        <a:t>(Prosopopeia)</a:t>
                      </a:r>
                      <a:r>
                        <a:rPr lang="pt-BR" sz="2000" b="1" kern="100" dirty="0">
                          <a:solidFill>
                            <a:srgbClr val="000000"/>
                          </a:solidFill>
                          <a:effectLst/>
                          <a:latin typeface="Arial Narrow" panose="020B0606020202030204" pitchFamily="34" charset="0"/>
                          <a:cs typeface="Times New Roman" panose="02020603050405020304" pitchFamily="18" charset="0"/>
                        </a:rPr>
                        <a:t>: </a:t>
                      </a:r>
                      <a:r>
                        <a:rPr lang="pt-BR" sz="2000" kern="100" dirty="0">
                          <a:solidFill>
                            <a:srgbClr val="000000"/>
                          </a:solidFill>
                          <a:effectLst/>
                          <a:latin typeface="Arial Narrow" panose="020B0606020202030204" pitchFamily="34" charset="0"/>
                          <a:cs typeface="Times New Roman" panose="02020603050405020304" pitchFamily="18" charset="0"/>
                        </a:rPr>
                        <a:t>é uma figura de linguagem que atribui ações, sentimentos, qualidades de seres humanos a seres não humanos. Exemplo: </a:t>
                      </a:r>
                      <a:r>
                        <a:rPr lang="pt-BR" sz="2000" i="1" kern="100" dirty="0">
                          <a:solidFill>
                            <a:srgbClr val="000000"/>
                          </a:solidFill>
                          <a:effectLst/>
                          <a:latin typeface="Arial Narrow" panose="020B0606020202030204" pitchFamily="34" charset="0"/>
                          <a:cs typeface="Times New Roman" panose="02020603050405020304" pitchFamily="18" charset="0"/>
                        </a:rPr>
                        <a:t>A </a:t>
                      </a:r>
                      <a:r>
                        <a:rPr lang="pt-BR" sz="2000" b="1" i="1" kern="100" dirty="0">
                          <a:solidFill>
                            <a:srgbClr val="000000"/>
                          </a:solidFill>
                          <a:effectLst/>
                          <a:latin typeface="Arial Narrow" panose="020B0606020202030204" pitchFamily="34" charset="0"/>
                          <a:cs typeface="Times New Roman" panose="02020603050405020304" pitchFamily="18" charset="0"/>
                        </a:rPr>
                        <a:t>lua sorriu</a:t>
                      </a:r>
                      <a:r>
                        <a:rPr lang="pt-BR" sz="2000" i="1" kern="100" dirty="0">
                          <a:solidFill>
                            <a:srgbClr val="000000"/>
                          </a:solidFill>
                          <a:effectLst/>
                          <a:latin typeface="Arial Narrow" panose="020B0606020202030204" pitchFamily="34" charset="0"/>
                          <a:cs typeface="Times New Roman" panose="02020603050405020304" pitchFamily="18" charset="0"/>
                        </a:rPr>
                        <a:t> para Maria.</a:t>
                      </a:r>
                      <a:r>
                        <a:rPr lang="pt-BR" sz="2000" kern="100" dirty="0">
                          <a:effectLst/>
                          <a:latin typeface="Arial Narrow" panose="020B0606020202030204" pitchFamily="34" charset="0"/>
                          <a:cs typeface="Times New Roman" panose="02020603050405020304" pitchFamily="18" charset="0"/>
                        </a:rPr>
                        <a:t> </a:t>
                      </a: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nSpc>
                          <a:spcPct val="100000"/>
                        </a:lnSpc>
                      </a:pPr>
                      <a:r>
                        <a:rPr lang="pt-BR" sz="2000" kern="100" dirty="0">
                          <a:solidFill>
                            <a:srgbClr val="000000"/>
                          </a:solidFill>
                          <a:effectLst/>
                          <a:latin typeface="Arial Narrow" panose="020B0606020202030204" pitchFamily="34" charset="0"/>
                          <a:cs typeface="Times New Roman" panose="02020603050405020304" pitchFamily="18" charset="0"/>
                        </a:rPr>
                        <a:t>       </a:t>
                      </a:r>
                      <a:r>
                        <a:rPr lang="pt-BR" sz="2000" b="1" kern="100" dirty="0">
                          <a:solidFill>
                            <a:srgbClr val="000000"/>
                          </a:solidFill>
                          <a:effectLst/>
                          <a:latin typeface="Arial Narrow" panose="020B0606020202030204" pitchFamily="34" charset="0"/>
                          <a:cs typeface="Times New Roman" panose="02020603050405020304" pitchFamily="18" charset="0"/>
                        </a:rPr>
                        <a:t>Onomatopeia:</a:t>
                      </a:r>
                      <a:r>
                        <a:rPr lang="pt-BR" sz="2000" kern="100" dirty="0">
                          <a:solidFill>
                            <a:srgbClr val="000000"/>
                          </a:solidFill>
                          <a:effectLst/>
                          <a:latin typeface="Arial Narrow" panose="020B0606020202030204" pitchFamily="34" charset="0"/>
                          <a:cs typeface="Times New Roman" panose="02020603050405020304" pitchFamily="18" charset="0"/>
                        </a:rPr>
                        <a:t> é uma figura de linguagem que ocorre quando uma palavra ou expressão imita ou representa um som produzido por pessoas, animais, objetos ou elementos da natureza. Exemplos: </a:t>
                      </a:r>
                      <a:r>
                        <a:rPr lang="pt-BR" sz="2000" i="1" kern="100" dirty="0">
                          <a:solidFill>
                            <a:srgbClr val="000000"/>
                          </a:solidFill>
                          <a:effectLst/>
                          <a:latin typeface="Arial Narrow" panose="020B0606020202030204" pitchFamily="34" charset="0"/>
                          <a:cs typeface="Times New Roman" panose="02020603050405020304" pitchFamily="18" charset="0"/>
                        </a:rPr>
                        <a:t>O leão fez “</a:t>
                      </a:r>
                      <a:r>
                        <a:rPr lang="pt-BR" sz="2000" i="1" kern="100" dirty="0" err="1">
                          <a:solidFill>
                            <a:srgbClr val="000000"/>
                          </a:solidFill>
                          <a:effectLst/>
                          <a:latin typeface="Arial Narrow" panose="020B0606020202030204" pitchFamily="34" charset="0"/>
                          <a:cs typeface="Times New Roman" panose="02020603050405020304" pitchFamily="18" charset="0"/>
                        </a:rPr>
                        <a:t>grrrr</a:t>
                      </a:r>
                      <a:r>
                        <a:rPr lang="pt-BR" sz="2000" i="1" kern="100" dirty="0">
                          <a:solidFill>
                            <a:srgbClr val="000000"/>
                          </a:solidFill>
                          <a:effectLst/>
                          <a:latin typeface="Arial Narrow" panose="020B0606020202030204" pitchFamily="34" charset="0"/>
                          <a:cs typeface="Times New Roman" panose="02020603050405020304" pitchFamily="18" charset="0"/>
                        </a:rPr>
                        <a:t>”.</a:t>
                      </a:r>
                      <a:r>
                        <a:rPr lang="pt-BR" sz="2000" kern="100" dirty="0">
                          <a:effectLst/>
                          <a:latin typeface="Arial Narrow" panose="020B0606020202030204" pitchFamily="34" charset="0"/>
                          <a:cs typeface="Times New Roman" panose="02020603050405020304" pitchFamily="18" charset="0"/>
                        </a:rPr>
                        <a:t> </a:t>
                      </a:r>
                    </a:p>
                  </a:txBody>
                  <a:tcPr marL="68580" marR="68580" marT="0" marB="0">
                    <a:lnL w="19050" cap="flat" cmpd="sng" algn="ctr">
                      <a:solidFill>
                        <a:srgbClr val="A8D08D"/>
                      </a:solidFill>
                      <a:prstDash val="solid"/>
                      <a:round/>
                      <a:headEnd type="none" w="med" len="med"/>
                      <a:tailEnd type="none" w="med" len="med"/>
                    </a:lnL>
                    <a:lnR w="19050" cap="flat" cmpd="sng" algn="ctr">
                      <a:solidFill>
                        <a:srgbClr val="A8D08D"/>
                      </a:solidFill>
                      <a:prstDash val="solid"/>
                      <a:round/>
                      <a:headEnd type="none" w="med" len="med"/>
                      <a:tailEnd type="none" w="med" len="med"/>
                    </a:lnR>
                    <a:lnT w="19050" cap="flat" cmpd="sng" algn="ctr">
                      <a:solidFill>
                        <a:srgbClr val="A8D08D"/>
                      </a:solidFill>
                      <a:prstDash val="solid"/>
                      <a:round/>
                      <a:headEnd type="none" w="med" len="med"/>
                      <a:tailEnd type="none" w="med" len="med"/>
                    </a:lnT>
                    <a:lnB w="19050" cap="flat" cmpd="sng" algn="ctr">
                      <a:solidFill>
                        <a:srgbClr val="A8D08D"/>
                      </a:solidFill>
                      <a:prstDash val="solid"/>
                      <a:round/>
                      <a:headEnd type="none" w="med" len="med"/>
                      <a:tailEnd type="none" w="med" len="med"/>
                    </a:lnB>
                    <a:solidFill>
                      <a:srgbClr val="E2EFD9"/>
                    </a:solidFill>
                  </a:tcPr>
                </a:tc>
                <a:extLst>
                  <a:ext uri="{0D108BD9-81ED-4DB2-BD59-A6C34878D82A}">
                    <a16:rowId xmlns:a16="http://schemas.microsoft.com/office/drawing/2014/main" val="3735887004"/>
                  </a:ext>
                </a:extLst>
              </a:tr>
            </a:tbl>
          </a:graphicData>
        </a:graphic>
      </p:graphicFrame>
      <p:pic>
        <p:nvPicPr>
          <p:cNvPr id="7" name="Imagem 6">
            <a:extLst>
              <a:ext uri="{FF2B5EF4-FFF2-40B4-BE49-F238E27FC236}">
                <a16:creationId xmlns:a16="http://schemas.microsoft.com/office/drawing/2014/main" id="{B12258C7-DA9F-E70C-7355-8349F9BFA919}"/>
              </a:ext>
            </a:extLst>
          </p:cNvPr>
          <p:cNvPicPr>
            <a:picLocks noChangeAspect="1"/>
          </p:cNvPicPr>
          <p:nvPr/>
        </p:nvPicPr>
        <p:blipFill>
          <a:blip r:embed="rId2"/>
          <a:stretch>
            <a:fillRect/>
          </a:stretch>
        </p:blipFill>
        <p:spPr>
          <a:xfrm>
            <a:off x="191421" y="708898"/>
            <a:ext cx="2076650" cy="953909"/>
          </a:xfrm>
          <a:prstGeom prst="rect">
            <a:avLst/>
          </a:prstGeom>
        </p:spPr>
      </p:pic>
      <p:pic>
        <p:nvPicPr>
          <p:cNvPr id="8" name="Imagem 7">
            <a:extLst>
              <a:ext uri="{FF2B5EF4-FFF2-40B4-BE49-F238E27FC236}">
                <a16:creationId xmlns:a16="http://schemas.microsoft.com/office/drawing/2014/main" id="{BAC519AE-71A0-7FD9-DA4A-F22E0D0C4698}"/>
              </a:ext>
            </a:extLst>
          </p:cNvPr>
          <p:cNvPicPr>
            <a:picLocks noChangeAspect="1"/>
          </p:cNvPicPr>
          <p:nvPr/>
        </p:nvPicPr>
        <p:blipFill>
          <a:blip r:embed="rId3"/>
          <a:stretch>
            <a:fillRect/>
          </a:stretch>
        </p:blipFill>
        <p:spPr>
          <a:xfrm>
            <a:off x="263139" y="3019223"/>
            <a:ext cx="516017" cy="409777"/>
          </a:xfrm>
          <a:prstGeom prst="rect">
            <a:avLst/>
          </a:prstGeom>
        </p:spPr>
      </p:pic>
      <p:pic>
        <p:nvPicPr>
          <p:cNvPr id="9" name="Imagem 8">
            <a:extLst>
              <a:ext uri="{FF2B5EF4-FFF2-40B4-BE49-F238E27FC236}">
                <a16:creationId xmlns:a16="http://schemas.microsoft.com/office/drawing/2014/main" id="{FB5986FC-F4C7-73A2-E7A6-36340F3F13E8}"/>
              </a:ext>
            </a:extLst>
          </p:cNvPr>
          <p:cNvPicPr>
            <a:picLocks noChangeAspect="1"/>
          </p:cNvPicPr>
          <p:nvPr/>
        </p:nvPicPr>
        <p:blipFill>
          <a:blip r:embed="rId4"/>
          <a:stretch>
            <a:fillRect/>
          </a:stretch>
        </p:blipFill>
        <p:spPr>
          <a:xfrm>
            <a:off x="189233" y="3770713"/>
            <a:ext cx="518205" cy="414564"/>
          </a:xfrm>
          <a:prstGeom prst="rect">
            <a:avLst/>
          </a:prstGeom>
        </p:spPr>
      </p:pic>
      <p:pic>
        <p:nvPicPr>
          <p:cNvPr id="10" name="Imagem 9">
            <a:extLst>
              <a:ext uri="{FF2B5EF4-FFF2-40B4-BE49-F238E27FC236}">
                <a16:creationId xmlns:a16="http://schemas.microsoft.com/office/drawing/2014/main" id="{49F62A7B-CF68-E700-511E-F5E92E80354B}"/>
              </a:ext>
            </a:extLst>
          </p:cNvPr>
          <p:cNvPicPr>
            <a:picLocks noChangeAspect="1"/>
          </p:cNvPicPr>
          <p:nvPr/>
        </p:nvPicPr>
        <p:blipFill>
          <a:blip r:embed="rId4"/>
          <a:stretch>
            <a:fillRect/>
          </a:stretch>
        </p:blipFill>
        <p:spPr>
          <a:xfrm>
            <a:off x="189233" y="5085903"/>
            <a:ext cx="518205" cy="414564"/>
          </a:xfrm>
          <a:prstGeom prst="rect">
            <a:avLst/>
          </a:prstGeom>
        </p:spPr>
      </p:pic>
      <p:pic>
        <p:nvPicPr>
          <p:cNvPr id="11" name="Imagem 10">
            <a:extLst>
              <a:ext uri="{FF2B5EF4-FFF2-40B4-BE49-F238E27FC236}">
                <a16:creationId xmlns:a16="http://schemas.microsoft.com/office/drawing/2014/main" id="{F551948C-6B9F-425E-2C0F-7E2D458A2F2F}"/>
              </a:ext>
            </a:extLst>
          </p:cNvPr>
          <p:cNvPicPr>
            <a:picLocks noChangeAspect="1"/>
          </p:cNvPicPr>
          <p:nvPr/>
        </p:nvPicPr>
        <p:blipFill>
          <a:blip r:embed="rId4"/>
          <a:stretch>
            <a:fillRect/>
          </a:stretch>
        </p:blipFill>
        <p:spPr>
          <a:xfrm>
            <a:off x="189232" y="5734538"/>
            <a:ext cx="518205" cy="414564"/>
          </a:xfrm>
          <a:prstGeom prst="rect">
            <a:avLst/>
          </a:prstGeom>
        </p:spPr>
      </p:pic>
    </p:spTree>
    <p:extLst>
      <p:ext uri="{BB962C8B-B14F-4D97-AF65-F5344CB8AC3E}">
        <p14:creationId xmlns:p14="http://schemas.microsoft.com/office/powerpoint/2010/main" val="1570600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94C4025-535B-DED3-21C0-7597BBC1A2D7}"/>
              </a:ext>
            </a:extLst>
          </p:cNvPr>
          <p:cNvSpPr txBox="1"/>
          <p:nvPr/>
        </p:nvSpPr>
        <p:spPr>
          <a:xfrm>
            <a:off x="125505" y="1481960"/>
            <a:ext cx="11940989" cy="4251613"/>
          </a:xfrm>
          <a:prstGeom prst="rect">
            <a:avLst/>
          </a:prstGeom>
          <a:noFill/>
        </p:spPr>
        <p:txBody>
          <a:bodyPr wrap="square">
            <a:spAutoFit/>
          </a:bodyPr>
          <a:lstStyle/>
          <a:p>
            <a:pPr algn="just">
              <a:lnSpc>
                <a:spcPct val="112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5.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Uma das mais marcantes características da linguagem poética é a utilização da linguagem figurada (conotativa).</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Vamos falar de três das mais importantes “figuras de linguagem”: comparação, metáfora e personificação.</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Agora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Nos versos “Leão! Leão! Leão!” / “Rugindo como o trovão”, com que o poeta compara o rugido do leão?</a:t>
            </a:r>
            <a:endParaRPr lang="pt-BR" sz="2300" kern="1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No verso “Rugindo como o trovão”, qual é a palavra que mostra comparação?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O verso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“Rugindo como o trovão”, é uma figura de linguagem chamada: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2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Metáfora.                                    (     ) Comparação.                                (      ) Personificação.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07447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2F6BF90-7E4F-954F-9436-ECF5C635215F}"/>
              </a:ext>
            </a:extLst>
          </p:cNvPr>
          <p:cNvSpPr txBox="1"/>
          <p:nvPr/>
        </p:nvSpPr>
        <p:spPr>
          <a:xfrm>
            <a:off x="197222" y="795444"/>
            <a:ext cx="11770659" cy="4648004"/>
          </a:xfrm>
          <a:prstGeom prst="rect">
            <a:avLst/>
          </a:prstGeom>
          <a:noFill/>
        </p:spPr>
        <p:txBody>
          <a:bodyPr wrap="square">
            <a:spAutoFit/>
          </a:bodyPr>
          <a:lstStyle/>
          <a:p>
            <a:pPr algn="just">
              <a:lnSpc>
                <a:spcPct val="112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Ao escrever um poema, o autor pode usar as palavras de maneira criativa para aproximar uma coisa de outra, criando imagens na imaginação do leitor. Nesses casos, ele não está dizendo que os elementos são realmente iguais, mas utiliza essa aproximação para destacar uma característica ou transmitir uma ideia. Agora,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No verso “Tua goela é uma fornalha”, o autor fez uso de alguma palavra que indica uma comparação?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No verso em estudo, “Tua goela é uma fornalha”, há uma figura de linguagem. Qual?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2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Metáfora.                                    (     ) Comparação.                                (      ) Personificação.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Retire do texto mais dois versos que têm a figura de linguagem “metáfora”.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07990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4932E2FA-DE67-BF58-12A1-953BF8F67C72}"/>
              </a:ext>
            </a:extLst>
          </p:cNvPr>
          <p:cNvSpPr txBox="1"/>
          <p:nvPr/>
        </p:nvSpPr>
        <p:spPr>
          <a:xfrm>
            <a:off x="259976" y="937479"/>
            <a:ext cx="11779624" cy="4442819"/>
          </a:xfrm>
          <a:prstGeom prst="rect">
            <a:avLst/>
          </a:prstGeom>
          <a:noFill/>
        </p:spPr>
        <p:txBody>
          <a:bodyPr wrap="square">
            <a:spAutoFit/>
          </a:bodyPr>
          <a:lstStyle/>
          <a:p>
            <a:pPr algn="just">
              <a:lnSpc>
                <a:spcPct val="112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7.</a:t>
            </a:r>
            <a:r>
              <a:rPr lang="pt-BR" sz="2300" b="1"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Nos textos, o uso intencional da pontuação vai além do uso apenas gramatical. Por exemplo, o ponto de exclamação (!) é usado, gramaticalmente, no final de frases para mostrar emoções como alegria, susto, raiva, surpresa ou admiração. Mas o emprego da pontuação também pode mostrar “efeito de sentido”, pois o autor pode utilizar palavras, expressões ou utilizar uma “pontuação” com a intenção de reforçar, ressaltar algo no texto. Nos versos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Leão! Leão! Leão!” / “És o rei da criação!”, o ponto de exclamação foi repetido, intencionalmente, mais de uma vez, para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indicar um sentimento sobre os animais.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reforçar que o leão é o rei da criação.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descrever uma característica do leão.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enumerar três vezes, a palavra leão.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39906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E2D14A3-4A78-861B-E396-A36B3A304EB8}"/>
              </a:ext>
            </a:extLst>
          </p:cNvPr>
          <p:cNvSpPr txBox="1"/>
          <p:nvPr/>
        </p:nvSpPr>
        <p:spPr>
          <a:xfrm>
            <a:off x="313764" y="908017"/>
            <a:ext cx="11573435" cy="1308307"/>
          </a:xfrm>
          <a:prstGeom prst="rect">
            <a:avLst/>
          </a:prstGeom>
          <a:solidFill>
            <a:schemeClr val="accent6">
              <a:lumMod val="20000"/>
              <a:lumOff val="80000"/>
            </a:schemeClr>
          </a:solidFill>
        </p:spPr>
        <p:txBody>
          <a:bodyPr wrap="square">
            <a:spAutoFit/>
          </a:bodyPr>
          <a:lstStyle/>
          <a:p>
            <a:pPr indent="270510" algn="just">
              <a:lnSpc>
                <a:spcPct val="112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existe, na Língua Portuguesa, um poema intitulado “Meus oito anos”, do escritor Casimiro de Abreu. O poeta escreveu esse poema motivado por uma profunda saudade da sua infância e de sua terra natal. Vamos conhecer uma estrofe desse poema?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2B466088-5EC6-4BF4-9571-1CBEBE0BD2F4}"/>
              </a:ext>
            </a:extLst>
          </p:cNvPr>
          <p:cNvSpPr txBox="1"/>
          <p:nvPr/>
        </p:nvSpPr>
        <p:spPr>
          <a:xfrm>
            <a:off x="493060" y="2374484"/>
            <a:ext cx="11573434" cy="7150997"/>
          </a:xfrm>
          <a:prstGeom prst="rect">
            <a:avLst/>
          </a:prstGeom>
          <a:noFill/>
        </p:spPr>
        <p:txBody>
          <a:bodyPr wrap="square" numCol="2">
            <a:spAutoFit/>
          </a:bodyPr>
          <a:lstStyle/>
          <a:p>
            <a:pPr algn="just">
              <a:lnSpc>
                <a:spcPct val="112000"/>
              </a:lnSpc>
              <a:spcAft>
                <a:spcPts val="800"/>
              </a:spcAft>
            </a:pPr>
            <a:r>
              <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2000"/>
              </a:lnSpc>
              <a:spcAft>
                <a:spcPts val="800"/>
              </a:spcAft>
            </a:pPr>
            <a:r>
              <a:rPr lang="pt-BR"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Meus oito anos</a:t>
            </a:r>
            <a:endParaRPr lang="pt-BR" sz="1600" b="1" kern="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2000"/>
              </a:lnSpc>
              <a:spcAft>
                <a:spcPts val="800"/>
              </a:spcAft>
            </a:pPr>
            <a:r>
              <a:rPr lang="pt-BR" sz="1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Casimiro de Abreu</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sz="1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Que aurora, que sol, que vida,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Que noites de melodia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Naquela doce alegria,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Naquele ingênuo folgar!</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céu bordado d’estrelas,</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endPar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2000"/>
              </a:lnSpc>
              <a:spcAft>
                <a:spcPts val="800"/>
              </a:spcAft>
            </a:pPr>
            <a:endParaRPr lang="pt-BR"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2000"/>
              </a:lnSpc>
              <a:spcAft>
                <a:spcPts val="800"/>
              </a:spcAft>
            </a:pPr>
            <a:endPar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2000"/>
              </a:lnSpc>
              <a:spcAft>
                <a:spcPts val="800"/>
              </a:spcAft>
            </a:pPr>
            <a:endParaRPr lang="pt-BR"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2000"/>
              </a:lnSpc>
              <a:spcAft>
                <a:spcPts val="800"/>
              </a:spcAft>
            </a:pPr>
            <a:endPar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2000"/>
              </a:lnSpc>
              <a:spcAft>
                <a:spcPts val="800"/>
              </a:spcAft>
            </a:pPr>
            <a:endParaRPr lang="pt-BR"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2000"/>
              </a:lnSpc>
              <a:spcAft>
                <a:spcPts val="800"/>
              </a:spcAft>
            </a:pPr>
            <a:endPar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2000"/>
              </a:lnSpc>
              <a:spcAft>
                <a:spcPts val="800"/>
              </a:spcAft>
            </a:pPr>
            <a:endParaRPr lang="pt-BR"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2000"/>
              </a:lnSpc>
              <a:spcAft>
                <a:spcPts val="800"/>
              </a:spcAft>
            </a:pPr>
            <a:endPar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2000"/>
              </a:lnSpc>
              <a:spcAft>
                <a:spcPts val="800"/>
              </a:spcAft>
            </a:pPr>
            <a:endParaRPr lang="pt-BR"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lnSpc>
                <a:spcPct val="112000"/>
              </a:lnSpc>
              <a:spcAft>
                <a:spcPts val="800"/>
              </a:spcAft>
            </a:pPr>
            <a:endPar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terra de aromas cheia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 ondas beijando a areia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 a lua beijando o mar!</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1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Oh! dias da minha infância!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Oh! meu céu de primavera!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2000"/>
              </a:lnSpc>
              <a:spcAft>
                <a:spcPts val="800"/>
              </a:spcAft>
            </a:pPr>
            <a:r>
              <a:rPr lang="pt-BR" sz="10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a:t>
            </a:r>
            <a:r>
              <a:rPr lang="pt-BR" sz="8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10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https://pediatria.ippmg.ufrj.br/</a:t>
            </a:r>
            <a:r>
              <a:rPr lang="pt-BR" sz="105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index.php</a:t>
            </a:r>
            <a:r>
              <a:rPr lang="pt-BR" sz="10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/ensino/semiologia-</a:t>
            </a:r>
            <a:r>
              <a:rPr lang="pt-BR" sz="105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pediatrica</a:t>
            </a:r>
            <a:r>
              <a:rPr lang="pt-BR" sz="10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/8-slideshow/38-desenho-9?utm_source=chatgpt.com. Acesso em: 20 ago. 2026.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46504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4B50EA6A-8E5E-EDF2-37AA-44229CD07B02}"/>
              </a:ext>
            </a:extLst>
          </p:cNvPr>
          <p:cNvGraphicFramePr>
            <a:graphicFrameLocks noGrp="1"/>
          </p:cNvGraphicFramePr>
          <p:nvPr>
            <p:extLst>
              <p:ext uri="{D42A27DB-BD31-4B8C-83A1-F6EECF244321}">
                <p14:modId xmlns:p14="http://schemas.microsoft.com/office/powerpoint/2010/main" val="2589217446"/>
              </p:ext>
            </p:extLst>
          </p:nvPr>
        </p:nvGraphicFramePr>
        <p:xfrm>
          <a:off x="284032" y="907301"/>
          <a:ext cx="11710744" cy="1851343"/>
        </p:xfrm>
        <a:graphic>
          <a:graphicData uri="http://schemas.openxmlformats.org/drawingml/2006/table">
            <a:tbl>
              <a:tblPr firstRow="1" firstCol="1" bandRow="1"/>
              <a:tblGrid>
                <a:gridCol w="11710744">
                  <a:extLst>
                    <a:ext uri="{9D8B030D-6E8A-4147-A177-3AD203B41FA5}">
                      <a16:colId xmlns:a16="http://schemas.microsoft.com/office/drawing/2014/main" val="3428153329"/>
                    </a:ext>
                  </a:extLst>
                </a:gridCol>
              </a:tblGrid>
              <a:tr h="0">
                <a:tc>
                  <a:txBody>
                    <a:bodyPr/>
                    <a:lstStyle/>
                    <a:p>
                      <a:pPr algn="ctr">
                        <a:lnSpc>
                          <a:spcPct val="112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Vocabulário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aurora: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nascer do sol, o raiar do dia ou o amanhecer.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ingênuo: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puro, inocente</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folgar: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descansar.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aromas: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cheiro agradável.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2264685618"/>
                  </a:ext>
                </a:extLst>
              </a:tr>
            </a:tbl>
          </a:graphicData>
        </a:graphic>
      </p:graphicFrame>
      <p:sp>
        <p:nvSpPr>
          <p:cNvPr id="5" name="CaixaDeTexto 4">
            <a:extLst>
              <a:ext uri="{FF2B5EF4-FFF2-40B4-BE49-F238E27FC236}">
                <a16:creationId xmlns:a16="http://schemas.microsoft.com/office/drawing/2014/main" id="{0AC06B29-12E2-B2B0-AA6D-74E91BD5AE88}"/>
              </a:ext>
            </a:extLst>
          </p:cNvPr>
          <p:cNvSpPr txBox="1"/>
          <p:nvPr/>
        </p:nvSpPr>
        <p:spPr>
          <a:xfrm>
            <a:off x="284032" y="3429000"/>
            <a:ext cx="11710743" cy="3082895"/>
          </a:xfrm>
          <a:prstGeom prst="rect">
            <a:avLst/>
          </a:prstGeom>
          <a:noFill/>
        </p:spPr>
        <p:txBody>
          <a:bodyPr wrap="square">
            <a:spAutoFit/>
          </a:bodyPr>
          <a:lstStyle/>
          <a:p>
            <a:pPr algn="just">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verso “O céu bordado d’estrelas,” é uma metáfora, ou seja, uma figura de linguagem que traz uma “comparação” escondida/implícita.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8.</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Agora vamos conversar?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Releia os versos e responda oralmente.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 </a:t>
            </a:r>
            <a:r>
              <a:rPr lang="pt-BR" sz="23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ondas beijando a areia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“E a </a:t>
            </a:r>
            <a:r>
              <a:rPr lang="pt-BR" sz="23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lua beijando o mar</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344274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6104134-8CA3-D350-0958-6EE353841EE4}"/>
              </a:ext>
            </a:extLst>
          </p:cNvPr>
          <p:cNvSpPr txBox="1"/>
          <p:nvPr/>
        </p:nvSpPr>
        <p:spPr>
          <a:xfrm>
            <a:off x="161365" y="701861"/>
            <a:ext cx="11896164" cy="4648004"/>
          </a:xfrm>
          <a:prstGeom prst="rect">
            <a:avLst/>
          </a:prstGeom>
          <a:noFill/>
        </p:spPr>
        <p:txBody>
          <a:bodyPr wrap="square">
            <a:spAutoFit/>
          </a:bodyPr>
          <a:lstStyle/>
          <a:p>
            <a:pPr algn="just">
              <a:lnSpc>
                <a:spcPct val="112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que chamou a sua atenção nesses versos?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Você costuma ver essa linguagem, esse tipo de construção escrita em qualquer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As ondas e a lua são seres humanos?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Explique.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As ondas e a lua dão beijos? Explique.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Você observou que,</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nos versos em estudo,</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apareceram características de seres humanos atribuídas a seres não humanos. Ao utilizar esse recurso, a estrofe do texto ganhou criatividade, mais interpretação, novos significados e a linguagem ficou mais interessante, mais poética. Esse recurso utilizado nos versos ‘As </a:t>
            </a:r>
            <a:r>
              <a:rPr lang="pt-BR" sz="23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ondas beijando a areia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‘E a </a:t>
            </a:r>
            <a:r>
              <a:rPr lang="pt-BR" sz="23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lua beijando o mar</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a figura de linguagem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2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metáfora.                                         (      ) comparação.                                           (  </a:t>
            </a:r>
            <a:r>
              <a:rPr lang="pt-BR" sz="23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personificação.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460701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AC15B7C-498C-C571-54B1-3A9ABF282411}"/>
              </a:ext>
            </a:extLst>
          </p:cNvPr>
          <p:cNvSpPr txBox="1"/>
          <p:nvPr/>
        </p:nvSpPr>
        <p:spPr>
          <a:xfrm>
            <a:off x="116541" y="646225"/>
            <a:ext cx="6096000" cy="464935"/>
          </a:xfrm>
          <a:prstGeom prst="rect">
            <a:avLst/>
          </a:prstGeom>
          <a:noFill/>
        </p:spPr>
        <p:txBody>
          <a:bodyPr wrap="square">
            <a:spAutoFit/>
          </a:bodyPr>
          <a:lstStyle/>
          <a:p>
            <a:pPr algn="just">
              <a:lnSpc>
                <a:spcPct val="112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EAD31B7D-F797-E3DF-9CFC-ED84531B38A5}"/>
              </a:ext>
            </a:extLst>
          </p:cNvPr>
          <p:cNvSpPr txBox="1"/>
          <p:nvPr/>
        </p:nvSpPr>
        <p:spPr>
          <a:xfrm>
            <a:off x="116541" y="1229199"/>
            <a:ext cx="11914094" cy="6168035"/>
          </a:xfrm>
          <a:prstGeom prst="rect">
            <a:avLst/>
          </a:prstGeom>
          <a:noFill/>
        </p:spPr>
        <p:txBody>
          <a:bodyPr wrap="square" numCol="3">
            <a:spAutoFit/>
          </a:bodyPr>
          <a:lstStyle/>
          <a:p>
            <a:pPr algn="ctr">
              <a:lnSpc>
                <a:spcPct val="112000"/>
              </a:lnSpc>
              <a:spcAft>
                <a:spcPts val="800"/>
              </a:spcAft>
            </a:pPr>
            <a:r>
              <a:rPr lang="pt-BR" b="1" kern="100" dirty="0">
                <a:effectLst/>
                <a:latin typeface="Arial Narrow" panose="020B0606020202030204" pitchFamily="34" charset="0"/>
                <a:ea typeface="Calibri" panose="020F0502020204030204" pitchFamily="34" charset="0"/>
                <a:cs typeface="Times New Roman" panose="02020603050405020304" pitchFamily="18" charset="0"/>
              </a:rPr>
              <a:t>Duas dúzias de coisinhas à toa que deixam a gente feliz</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2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Otávio Roth</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b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kern="100" dirty="0">
                <a:effectLst/>
                <a:latin typeface="Arial Narrow" panose="020B0606020202030204" pitchFamily="34" charset="0"/>
                <a:ea typeface="Calibri" panose="020F0502020204030204" pitchFamily="34" charset="0"/>
                <a:cs typeface="Times New Roman" panose="02020603050405020304" pitchFamily="18" charset="0"/>
              </a:rPr>
              <a:t>Passarinho na janela</a:t>
            </a:r>
            <a:br>
              <a:rPr lang="pt-BR" kern="100" dirty="0">
                <a:effectLst/>
                <a:latin typeface="Arial Narrow" panose="020B0606020202030204" pitchFamily="34" charset="0"/>
                <a:ea typeface="Calibri" panose="020F0502020204030204" pitchFamily="34" charset="0"/>
                <a:cs typeface="Times New Roman" panose="02020603050405020304" pitchFamily="18" charset="0"/>
              </a:rPr>
            </a:br>
            <a:r>
              <a:rPr lang="pt-BR" kern="100" dirty="0">
                <a:effectLst/>
                <a:latin typeface="Arial Narrow" panose="020B0606020202030204" pitchFamily="34" charset="0"/>
                <a:ea typeface="Calibri" panose="020F0502020204030204" pitchFamily="34" charset="0"/>
                <a:cs typeface="Times New Roman" panose="02020603050405020304" pitchFamily="18" charset="0"/>
              </a:rPr>
              <a:t>Pijama de flanela,</a:t>
            </a:r>
            <a:br>
              <a:rPr lang="pt-BR" kern="100" dirty="0">
                <a:effectLst/>
                <a:latin typeface="Arial Narrow" panose="020B0606020202030204" pitchFamily="34" charset="0"/>
                <a:ea typeface="Calibri" panose="020F0502020204030204" pitchFamily="34" charset="0"/>
                <a:cs typeface="Times New Roman" panose="02020603050405020304" pitchFamily="18" charset="0"/>
              </a:rPr>
            </a:br>
            <a:r>
              <a:rPr lang="pt-BR" kern="100" dirty="0">
                <a:effectLst/>
                <a:latin typeface="Arial Narrow" panose="020B0606020202030204" pitchFamily="34" charset="0"/>
                <a:ea typeface="Calibri" panose="020F0502020204030204" pitchFamily="34" charset="0"/>
                <a:cs typeface="Times New Roman" panose="02020603050405020304" pitchFamily="18" charset="0"/>
              </a:rPr>
              <a:t>Brigadeiro na panela.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kern="100" dirty="0">
                <a:effectLst/>
                <a:latin typeface="Arial Narrow" panose="020B0606020202030204" pitchFamily="34" charset="0"/>
                <a:ea typeface="Calibri" panose="020F0502020204030204" pitchFamily="34" charset="0"/>
                <a:cs typeface="Times New Roman" panose="02020603050405020304" pitchFamily="18" charset="0"/>
              </a:rPr>
              <a:t>Gato andando no telhado,</a:t>
            </a:r>
            <a:br>
              <a:rPr lang="pt-BR" kern="100" dirty="0">
                <a:effectLst/>
                <a:latin typeface="Arial Narrow" panose="020B0606020202030204" pitchFamily="34" charset="0"/>
                <a:ea typeface="Calibri" panose="020F0502020204030204" pitchFamily="34" charset="0"/>
                <a:cs typeface="Times New Roman" panose="02020603050405020304" pitchFamily="18" charset="0"/>
              </a:rPr>
            </a:br>
            <a:r>
              <a:rPr lang="pt-BR" kern="100" dirty="0">
                <a:effectLst/>
                <a:latin typeface="Arial Narrow" panose="020B0606020202030204" pitchFamily="34" charset="0"/>
                <a:ea typeface="Calibri" panose="020F0502020204030204" pitchFamily="34" charset="0"/>
                <a:cs typeface="Times New Roman" panose="02020603050405020304" pitchFamily="18" charset="0"/>
              </a:rPr>
              <a:t>Cheirinho de mato molhado,</a:t>
            </a:r>
            <a:br>
              <a:rPr lang="pt-BR" kern="100" dirty="0">
                <a:effectLst/>
                <a:latin typeface="Arial Narrow" panose="020B0606020202030204" pitchFamily="34" charset="0"/>
                <a:ea typeface="Calibri" panose="020F0502020204030204" pitchFamily="34" charset="0"/>
                <a:cs typeface="Times New Roman" panose="02020603050405020304" pitchFamily="18" charset="0"/>
              </a:rPr>
            </a:br>
            <a:r>
              <a:rPr lang="pt-BR" kern="100" dirty="0">
                <a:effectLst/>
                <a:latin typeface="Arial Narrow" panose="020B0606020202030204" pitchFamily="34" charset="0"/>
                <a:ea typeface="Calibri" panose="020F0502020204030204" pitchFamily="34" charset="0"/>
                <a:cs typeface="Times New Roman" panose="02020603050405020304" pitchFamily="18" charset="0"/>
              </a:rPr>
              <a:t>Disco antigo sem chiado.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kern="100" dirty="0">
                <a:effectLst/>
                <a:latin typeface="Arial Narrow" panose="020B0606020202030204" pitchFamily="34" charset="0"/>
                <a:ea typeface="Calibri" panose="020F0502020204030204" pitchFamily="34" charset="0"/>
                <a:cs typeface="Times New Roman" panose="02020603050405020304" pitchFamily="18" charset="0"/>
              </a:rPr>
              <a:t>Pão quentinho de manhã,</a:t>
            </a:r>
            <a:br>
              <a:rPr lang="pt-BR" kern="100" dirty="0">
                <a:effectLst/>
                <a:latin typeface="Arial Narrow" panose="020B0606020202030204" pitchFamily="34" charset="0"/>
                <a:ea typeface="Calibri" panose="020F0502020204030204" pitchFamily="34" charset="0"/>
                <a:cs typeface="Times New Roman" panose="02020603050405020304" pitchFamily="18" charset="0"/>
              </a:rPr>
            </a:br>
            <a:r>
              <a:rPr lang="pt-BR" kern="100" dirty="0" err="1">
                <a:effectLst/>
                <a:latin typeface="Arial Narrow" panose="020B0606020202030204" pitchFamily="34" charset="0"/>
                <a:ea typeface="Calibri" panose="020F0502020204030204" pitchFamily="34" charset="0"/>
                <a:cs typeface="Times New Roman" panose="02020603050405020304" pitchFamily="18" charset="0"/>
              </a:rPr>
              <a:t>Drops</a:t>
            </a:r>
            <a:r>
              <a:rPr lang="pt-BR" kern="100" dirty="0">
                <a:effectLst/>
                <a:latin typeface="Arial Narrow" panose="020B0606020202030204" pitchFamily="34" charset="0"/>
                <a:ea typeface="Calibri" panose="020F0502020204030204" pitchFamily="34" charset="0"/>
                <a:cs typeface="Times New Roman" panose="02020603050405020304" pitchFamily="18" charset="0"/>
              </a:rPr>
              <a:t> de hortelã,</a:t>
            </a:r>
            <a:br>
              <a:rPr lang="pt-BR" kern="100" dirty="0">
                <a:effectLst/>
                <a:latin typeface="Arial Narrow" panose="020B0606020202030204" pitchFamily="34" charset="0"/>
                <a:ea typeface="Calibri" panose="020F0502020204030204" pitchFamily="34" charset="0"/>
                <a:cs typeface="Times New Roman" panose="02020603050405020304" pitchFamily="18" charset="0"/>
              </a:rPr>
            </a:br>
            <a:r>
              <a:rPr lang="pt-BR" kern="100" dirty="0">
                <a:effectLst/>
                <a:latin typeface="Arial Narrow" panose="020B0606020202030204" pitchFamily="34" charset="0"/>
                <a:ea typeface="Calibri" panose="020F0502020204030204" pitchFamily="34" charset="0"/>
                <a:cs typeface="Times New Roman" panose="02020603050405020304" pitchFamily="18" charset="0"/>
              </a:rPr>
              <a:t>Grito do Tarzan.</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nSpc>
                <a:spcPct val="112000"/>
              </a:lnSpc>
              <a:spcAft>
                <a:spcPts val="800"/>
              </a:spcAft>
            </a:pPr>
            <a:endParaRPr lang="pt-BR" sz="12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2000"/>
              </a:lnSpc>
              <a:spcAft>
                <a:spcPts val="800"/>
              </a:spcAft>
            </a:pPr>
            <a:endParaRPr lang="pt-BR" sz="1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2000"/>
              </a:lnSpc>
              <a:spcAft>
                <a:spcPts val="800"/>
              </a:spcAft>
            </a:pPr>
            <a:endParaRPr lang="pt-BR" sz="12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2000"/>
              </a:lnSpc>
              <a:spcAft>
                <a:spcPts val="800"/>
              </a:spcAft>
            </a:pPr>
            <a:endParaRPr lang="pt-BR" sz="1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2000"/>
              </a:lnSpc>
              <a:spcAft>
                <a:spcPts val="800"/>
              </a:spcAft>
            </a:pPr>
            <a:endParaRPr lang="pt-BR" sz="12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2000"/>
              </a:lnSpc>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kern="100" dirty="0">
                <a:effectLst/>
                <a:latin typeface="Arial Narrow" panose="020B0606020202030204" pitchFamily="34" charset="0"/>
                <a:ea typeface="Calibri" panose="020F0502020204030204" pitchFamily="34" charset="0"/>
                <a:cs typeface="Times New Roman" panose="02020603050405020304" pitchFamily="18" charset="0"/>
              </a:rPr>
              <a:t>Tirar a sorte no osso,</a:t>
            </a:r>
            <a:br>
              <a:rPr lang="pt-BR" kern="100" dirty="0">
                <a:effectLst/>
                <a:latin typeface="Arial Narrow" panose="020B0606020202030204" pitchFamily="34" charset="0"/>
                <a:ea typeface="Calibri" panose="020F0502020204030204" pitchFamily="34" charset="0"/>
                <a:cs typeface="Times New Roman" panose="02020603050405020304" pitchFamily="18" charset="0"/>
              </a:rPr>
            </a:br>
            <a:r>
              <a:rPr lang="pt-BR" kern="100" dirty="0">
                <a:effectLst/>
                <a:latin typeface="Arial Narrow" panose="020B0606020202030204" pitchFamily="34" charset="0"/>
                <a:ea typeface="Calibri" panose="020F0502020204030204" pitchFamily="34" charset="0"/>
                <a:cs typeface="Times New Roman" panose="02020603050405020304" pitchFamily="18" charset="0"/>
              </a:rPr>
              <a:t>Jogar pedrinha no poço,</a:t>
            </a:r>
            <a:br>
              <a:rPr lang="pt-BR" kern="100" dirty="0">
                <a:effectLst/>
                <a:latin typeface="Arial Narrow" panose="020B0606020202030204" pitchFamily="34" charset="0"/>
                <a:ea typeface="Calibri" panose="020F0502020204030204" pitchFamily="34" charset="0"/>
                <a:cs typeface="Times New Roman" panose="02020603050405020304" pitchFamily="18" charset="0"/>
              </a:rPr>
            </a:br>
            <a:r>
              <a:rPr lang="pt-BR" kern="100" dirty="0">
                <a:effectLst/>
                <a:latin typeface="Arial Narrow" panose="020B0606020202030204" pitchFamily="34" charset="0"/>
                <a:ea typeface="Calibri" panose="020F0502020204030204" pitchFamily="34" charset="0"/>
                <a:cs typeface="Times New Roman" panose="02020603050405020304" pitchFamily="18" charset="0"/>
              </a:rPr>
              <a:t>Um cachecol no pescoço.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kern="100" dirty="0">
                <a:effectLst/>
                <a:latin typeface="Arial Narrow" panose="020B0606020202030204" pitchFamily="34" charset="0"/>
                <a:ea typeface="Calibri" panose="020F0502020204030204" pitchFamily="34" charset="0"/>
                <a:cs typeface="Times New Roman" panose="02020603050405020304" pitchFamily="18" charset="0"/>
              </a:rPr>
              <a:t>Papagaio que conversa,</a:t>
            </a:r>
            <a:br>
              <a:rPr lang="pt-BR" kern="100" dirty="0">
                <a:effectLst/>
                <a:latin typeface="Arial Narrow" panose="020B0606020202030204" pitchFamily="34" charset="0"/>
                <a:ea typeface="Calibri" panose="020F0502020204030204" pitchFamily="34" charset="0"/>
                <a:cs typeface="Times New Roman" panose="02020603050405020304" pitchFamily="18" charset="0"/>
              </a:rPr>
            </a:br>
            <a:r>
              <a:rPr lang="pt-BR" kern="100" dirty="0">
                <a:effectLst/>
                <a:latin typeface="Arial Narrow" panose="020B0606020202030204" pitchFamily="34" charset="0"/>
                <a:ea typeface="Calibri" panose="020F0502020204030204" pitchFamily="34" charset="0"/>
                <a:cs typeface="Times New Roman" panose="02020603050405020304" pitchFamily="18" charset="0"/>
              </a:rPr>
              <a:t>Pisar em tapete persa,</a:t>
            </a:r>
            <a:br>
              <a:rPr lang="pt-BR" kern="100" dirty="0">
                <a:effectLst/>
                <a:latin typeface="Arial Narrow" panose="020B0606020202030204" pitchFamily="34" charset="0"/>
                <a:ea typeface="Calibri" panose="020F0502020204030204" pitchFamily="34" charset="0"/>
                <a:cs typeface="Times New Roman" panose="02020603050405020304" pitchFamily="18" charset="0"/>
              </a:rPr>
            </a:br>
            <a:r>
              <a:rPr lang="pt-BR" kern="100" dirty="0">
                <a:effectLst/>
                <a:latin typeface="Arial Narrow" panose="020B0606020202030204" pitchFamily="34" charset="0"/>
                <a:ea typeface="Calibri" panose="020F0502020204030204" pitchFamily="34" charset="0"/>
                <a:cs typeface="Times New Roman" panose="02020603050405020304" pitchFamily="18" charset="0"/>
              </a:rPr>
              <a:t>Eu te amo e vice-versa.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kern="100" dirty="0">
                <a:effectLst/>
                <a:latin typeface="Arial Narrow" panose="020B0606020202030204" pitchFamily="34" charset="0"/>
                <a:ea typeface="Calibri" panose="020F0502020204030204" pitchFamily="34" charset="0"/>
                <a:cs typeface="Times New Roman" panose="02020603050405020304" pitchFamily="18" charset="0"/>
              </a:rPr>
              <a:t>Vaga-lume aceso na mão,</a:t>
            </a:r>
            <a:br>
              <a:rPr lang="pt-BR" kern="100" dirty="0">
                <a:effectLst/>
                <a:latin typeface="Arial Narrow" panose="020B0606020202030204" pitchFamily="34" charset="0"/>
                <a:ea typeface="Calibri" panose="020F0502020204030204" pitchFamily="34" charset="0"/>
                <a:cs typeface="Times New Roman" panose="02020603050405020304" pitchFamily="18" charset="0"/>
              </a:rPr>
            </a:br>
            <a:r>
              <a:rPr lang="pt-BR" kern="100" dirty="0">
                <a:effectLst/>
                <a:latin typeface="Arial Narrow" panose="020B0606020202030204" pitchFamily="34" charset="0"/>
                <a:ea typeface="Calibri" panose="020F0502020204030204" pitchFamily="34" charset="0"/>
                <a:cs typeface="Times New Roman" panose="02020603050405020304" pitchFamily="18" charset="0"/>
              </a:rPr>
              <a:t>Dias quentes de verão,</a:t>
            </a:r>
            <a:br>
              <a:rPr lang="pt-BR" kern="100" dirty="0">
                <a:effectLst/>
                <a:latin typeface="Arial Narrow" panose="020B0606020202030204" pitchFamily="34" charset="0"/>
                <a:ea typeface="Calibri" panose="020F0502020204030204" pitchFamily="34" charset="0"/>
                <a:cs typeface="Times New Roman" panose="02020603050405020304" pitchFamily="18" charset="0"/>
              </a:rPr>
            </a:br>
            <a:r>
              <a:rPr lang="pt-BR" kern="100" dirty="0">
                <a:effectLst/>
                <a:latin typeface="Arial Narrow" panose="020B0606020202030204" pitchFamily="34" charset="0"/>
                <a:ea typeface="Calibri" panose="020F0502020204030204" pitchFamily="34" charset="0"/>
                <a:cs typeface="Times New Roman" panose="02020603050405020304" pitchFamily="18" charset="0"/>
              </a:rPr>
              <a:t>Descer pelo corrimão.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nSpc>
                <a:spcPct val="112000"/>
              </a:lnSpc>
              <a:spcAft>
                <a:spcPts val="800"/>
              </a:spcAft>
            </a:pPr>
            <a:endParaRPr lang="pt-BR" sz="12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2000"/>
              </a:lnSpc>
              <a:spcAft>
                <a:spcPts val="800"/>
              </a:spcAft>
            </a:pPr>
            <a:endParaRPr lang="pt-BR" sz="1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2000"/>
              </a:lnSpc>
              <a:spcAft>
                <a:spcPts val="800"/>
              </a:spcAft>
            </a:pPr>
            <a:endParaRPr lang="pt-BR" sz="12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2000"/>
              </a:lnSpc>
              <a:spcAft>
                <a:spcPts val="800"/>
              </a:spcAft>
            </a:pPr>
            <a:endParaRPr lang="pt-BR" sz="12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2000"/>
              </a:lnSpc>
              <a:spcAft>
                <a:spcPts val="800"/>
              </a:spcAft>
            </a:pPr>
            <a:endParaRPr lang="pt-BR" sz="12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2000"/>
              </a:lnSpc>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kern="100" dirty="0">
                <a:effectLst/>
                <a:latin typeface="Arial Narrow" panose="020B0606020202030204" pitchFamily="34" charset="0"/>
                <a:ea typeface="Calibri" panose="020F0502020204030204" pitchFamily="34" charset="0"/>
                <a:cs typeface="Times New Roman" panose="02020603050405020304" pitchFamily="18" charset="0"/>
              </a:rPr>
              <a:t>Almoço de domingo,</a:t>
            </a:r>
            <a:br>
              <a:rPr lang="pt-BR" kern="100" dirty="0">
                <a:effectLst/>
                <a:latin typeface="Arial Narrow" panose="020B0606020202030204" pitchFamily="34" charset="0"/>
                <a:ea typeface="Calibri" panose="020F0502020204030204" pitchFamily="34" charset="0"/>
                <a:cs typeface="Times New Roman" panose="02020603050405020304" pitchFamily="18" charset="0"/>
              </a:rPr>
            </a:br>
            <a:r>
              <a:rPr lang="pt-BR" kern="100" dirty="0">
                <a:effectLst/>
                <a:latin typeface="Arial Narrow" panose="020B0606020202030204" pitchFamily="34" charset="0"/>
                <a:ea typeface="Calibri" panose="020F0502020204030204" pitchFamily="34" charset="0"/>
                <a:cs typeface="Times New Roman" panose="02020603050405020304" pitchFamily="18" charset="0"/>
              </a:rPr>
              <a:t>Revoada de flamingo,</a:t>
            </a:r>
            <a:br>
              <a:rPr lang="pt-BR" kern="100" dirty="0">
                <a:effectLst/>
                <a:latin typeface="Arial Narrow" panose="020B0606020202030204" pitchFamily="34" charset="0"/>
                <a:ea typeface="Calibri" panose="020F0502020204030204" pitchFamily="34" charset="0"/>
                <a:cs typeface="Times New Roman" panose="02020603050405020304" pitchFamily="18" charset="0"/>
              </a:rPr>
            </a:br>
            <a:r>
              <a:rPr lang="pt-BR" kern="100" dirty="0">
                <a:effectLst/>
                <a:latin typeface="Arial Narrow" panose="020B0606020202030204" pitchFamily="34" charset="0"/>
                <a:ea typeface="Calibri" panose="020F0502020204030204" pitchFamily="34" charset="0"/>
                <a:cs typeface="Times New Roman" panose="02020603050405020304" pitchFamily="18" charset="0"/>
              </a:rPr>
              <a:t>Herói que fuma cachimbo.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kern="100" dirty="0">
                <a:effectLst/>
                <a:latin typeface="Arial Narrow" panose="020B0606020202030204" pitchFamily="34" charset="0"/>
                <a:ea typeface="Calibri" panose="020F0502020204030204" pitchFamily="34" charset="0"/>
                <a:cs typeface="Times New Roman" panose="02020603050405020304" pitchFamily="18" charset="0"/>
              </a:rPr>
              <a:t>Anãozinho de jardim,</a:t>
            </a:r>
            <a:br>
              <a:rPr lang="pt-BR" kern="100" dirty="0">
                <a:effectLst/>
                <a:latin typeface="Arial Narrow" panose="020B0606020202030204" pitchFamily="34" charset="0"/>
                <a:ea typeface="Calibri" panose="020F0502020204030204" pitchFamily="34" charset="0"/>
                <a:cs typeface="Times New Roman" panose="02020603050405020304" pitchFamily="18" charset="0"/>
              </a:rPr>
            </a:br>
            <a:r>
              <a:rPr lang="pt-BR" kern="100" dirty="0">
                <a:effectLst/>
                <a:latin typeface="Arial Narrow" panose="020B0606020202030204" pitchFamily="34" charset="0"/>
                <a:ea typeface="Calibri" panose="020F0502020204030204" pitchFamily="34" charset="0"/>
                <a:cs typeface="Times New Roman" panose="02020603050405020304" pitchFamily="18" charset="0"/>
              </a:rPr>
              <a:t>Lacinho de cetim</a:t>
            </a:r>
            <a:br>
              <a:rPr lang="pt-BR" kern="100" dirty="0">
                <a:effectLst/>
                <a:latin typeface="Arial Narrow" panose="020B0606020202030204" pitchFamily="34" charset="0"/>
                <a:ea typeface="Calibri" panose="020F0502020204030204" pitchFamily="34" charset="0"/>
                <a:cs typeface="Times New Roman" panose="02020603050405020304" pitchFamily="18" charset="0"/>
              </a:rPr>
            </a:br>
            <a:r>
              <a:rPr lang="pt-BR" kern="100" dirty="0">
                <a:effectLst/>
                <a:latin typeface="Arial Narrow" panose="020B0606020202030204" pitchFamily="34" charset="0"/>
                <a:ea typeface="Calibri" panose="020F0502020204030204" pitchFamily="34" charset="0"/>
                <a:cs typeface="Times New Roman" panose="02020603050405020304" pitchFamily="18" charset="0"/>
              </a:rPr>
              <a:t>Terminar o livro assim.</a:t>
            </a:r>
            <a:endParaRPr lang="pt-BR" sz="4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2000"/>
              </a:lnSpc>
              <a:spcAft>
                <a:spcPts val="800"/>
              </a:spcAft>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https://www.tudoepoema.com.br/otavio-roth-duas-duzias-de-coisinhas-a-toa-que-deixam-a-gente-feliz/. Acesso em: 20 ago. 2026.</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316834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77B0892C-A10A-0097-3DA5-66F688CB5EB0}"/>
              </a:ext>
            </a:extLst>
          </p:cNvPr>
          <p:cNvGraphicFramePr>
            <a:graphicFrameLocks noGrp="1"/>
          </p:cNvGraphicFramePr>
          <p:nvPr>
            <p:extLst>
              <p:ext uri="{D42A27DB-BD31-4B8C-83A1-F6EECF244321}">
                <p14:modId xmlns:p14="http://schemas.microsoft.com/office/powerpoint/2010/main" val="4055364554"/>
              </p:ext>
            </p:extLst>
          </p:nvPr>
        </p:nvGraphicFramePr>
        <p:xfrm>
          <a:off x="236145" y="2059971"/>
          <a:ext cx="11719709" cy="2738057"/>
        </p:xfrm>
        <a:graphic>
          <a:graphicData uri="http://schemas.openxmlformats.org/drawingml/2006/table">
            <a:tbl>
              <a:tblPr firstRow="1" firstCol="1" bandRow="1"/>
              <a:tblGrid>
                <a:gridCol w="11719709">
                  <a:extLst>
                    <a:ext uri="{9D8B030D-6E8A-4147-A177-3AD203B41FA5}">
                      <a16:colId xmlns:a16="http://schemas.microsoft.com/office/drawing/2014/main" val="3056076086"/>
                    </a:ext>
                  </a:extLst>
                </a:gridCol>
              </a:tblGrid>
              <a:tr h="0">
                <a:tc>
                  <a:txBody>
                    <a:bodyPr/>
                    <a:lstStyle/>
                    <a:p>
                      <a:pPr algn="ctr">
                        <a:lnSpc>
                          <a:spcPct val="112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Significado das palavras/expressões: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Disco: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objeto de vinil em formato redondo, usado para gravar e tocar música.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b="1" kern="100" dirty="0" err="1">
                          <a:effectLst/>
                          <a:latin typeface="Arial Narrow" panose="020B0606020202030204" pitchFamily="34" charset="0"/>
                          <a:ea typeface="Calibri" panose="020F0502020204030204" pitchFamily="34" charset="0"/>
                          <a:cs typeface="Times New Roman" panose="02020603050405020304" pitchFamily="18" charset="0"/>
                        </a:rPr>
                        <a:t>Drops</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pequena bala dura, com sabor forte e refrescante (como a hortelã).</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Tirar a sorte no osso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 uma antiga superstição ou brincadeira em que duas pessoas puxam as pontas de um osso de uma ave em formato de "Y".</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Revoada de flamingo: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um bando de aves levantando voo, simbolizando o equilíbrio, graça, renovação.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3532355174"/>
                  </a:ext>
                </a:extLst>
              </a:tr>
            </a:tbl>
          </a:graphicData>
        </a:graphic>
      </p:graphicFrame>
    </p:spTree>
    <p:extLst>
      <p:ext uri="{BB962C8B-B14F-4D97-AF65-F5344CB8AC3E}">
        <p14:creationId xmlns:p14="http://schemas.microsoft.com/office/powerpoint/2010/main" val="3019985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3B6256B6-C991-F0C1-3375-DEAFCD134F81}"/>
              </a:ext>
            </a:extLst>
          </p:cNvPr>
          <p:cNvPicPr>
            <a:picLocks noChangeAspect="1"/>
          </p:cNvPicPr>
          <p:nvPr/>
        </p:nvPicPr>
        <p:blipFill>
          <a:blip r:embed="rId2"/>
          <a:stretch>
            <a:fillRect/>
          </a:stretch>
        </p:blipFill>
        <p:spPr>
          <a:xfrm>
            <a:off x="159727" y="564777"/>
            <a:ext cx="2818409" cy="1139617"/>
          </a:xfrm>
          <a:prstGeom prst="rect">
            <a:avLst/>
          </a:prstGeom>
        </p:spPr>
      </p:pic>
      <p:graphicFrame>
        <p:nvGraphicFramePr>
          <p:cNvPr id="3" name="Tabela 2">
            <a:extLst>
              <a:ext uri="{FF2B5EF4-FFF2-40B4-BE49-F238E27FC236}">
                <a16:creationId xmlns:a16="http://schemas.microsoft.com/office/drawing/2014/main" id="{341FDEFD-087E-0618-54E4-4E391F9599E8}"/>
              </a:ext>
            </a:extLst>
          </p:cNvPr>
          <p:cNvGraphicFramePr>
            <a:graphicFrameLocks noGrp="1"/>
          </p:cNvGraphicFramePr>
          <p:nvPr>
            <p:extLst>
              <p:ext uri="{D42A27DB-BD31-4B8C-83A1-F6EECF244321}">
                <p14:modId xmlns:p14="http://schemas.microsoft.com/office/powerpoint/2010/main" val="2638339451"/>
              </p:ext>
            </p:extLst>
          </p:nvPr>
        </p:nvGraphicFramePr>
        <p:xfrm>
          <a:off x="68879" y="1704394"/>
          <a:ext cx="11963394" cy="3725482"/>
        </p:xfrm>
        <a:graphic>
          <a:graphicData uri="http://schemas.openxmlformats.org/drawingml/2006/table">
            <a:tbl>
              <a:tblPr firstRow="1" firstCol="1" bandRow="1"/>
              <a:tblGrid>
                <a:gridCol w="11963394">
                  <a:extLst>
                    <a:ext uri="{9D8B030D-6E8A-4147-A177-3AD203B41FA5}">
                      <a16:colId xmlns:a16="http://schemas.microsoft.com/office/drawing/2014/main" val="2935549622"/>
                    </a:ext>
                  </a:extLst>
                </a:gridCol>
              </a:tblGrid>
              <a:tr h="3548924">
                <a:tc>
                  <a:txBody>
                    <a:bodyPr/>
                    <a:lstStyle/>
                    <a:p>
                      <a:pPr>
                        <a:lnSpc>
                          <a:spcPct val="112000"/>
                        </a:lnSpc>
                        <a:spcAft>
                          <a:spcPts val="800"/>
                        </a:spcAft>
                      </a:pPr>
                      <a:r>
                        <a:rPr lang="pt-BR" sz="115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nSpc>
                          <a:spcPct val="112000"/>
                        </a:lnSpc>
                        <a:spcAft>
                          <a:spcPts val="800"/>
                        </a:spcAft>
                      </a:pPr>
                      <a:endParaRPr lang="pt-BR" sz="115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2000"/>
                        </a:lnSpc>
                        <a:spcAft>
                          <a:spcPts val="800"/>
                        </a:spcAft>
                      </a:pPr>
                      <a:endParaRPr lang="pt-BR" sz="115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2000"/>
                        </a:lnSpc>
                        <a:spcAft>
                          <a:spcPts val="800"/>
                        </a:spcAft>
                      </a:pPr>
                      <a:endParaRPr lang="pt-BR" sz="115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2000"/>
                        </a:lnSpc>
                        <a:spcAft>
                          <a:spcPts val="800"/>
                        </a:spcAft>
                      </a:pPr>
                      <a:endParaRPr lang="pt-BR" sz="115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2000"/>
                        </a:lnSpc>
                        <a:spcAft>
                          <a:spcPts val="800"/>
                        </a:spcAft>
                      </a:pPr>
                      <a:endParaRPr lang="pt-BR" sz="115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2000"/>
                        </a:lnSpc>
                        <a:spcAft>
                          <a:spcPts val="800"/>
                        </a:spcAft>
                      </a:pPr>
                      <a:endParaRPr lang="pt-BR" sz="115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2000"/>
                        </a:lnSpc>
                        <a:spcAft>
                          <a:spcPts val="800"/>
                        </a:spcAft>
                      </a:pPr>
                      <a:endParaRPr lang="pt-BR" sz="115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2000"/>
                        </a:lnSpc>
                        <a:spcAft>
                          <a:spcPts val="800"/>
                        </a:spcAft>
                      </a:pPr>
                      <a:endParaRPr lang="pt-BR" sz="115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2000"/>
                        </a:lnSpc>
                        <a:spcAft>
                          <a:spcPts val="800"/>
                        </a:spcAft>
                      </a:pPr>
                      <a:endParaRPr lang="pt-BR" sz="115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00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https://tempodecreche.com.br/repertorio-cultural/coisinhas-a-toa-que-deixam-a-gente-feliz/. Acesso em: 20 ago. 2026.</a:t>
                      </a:r>
                    </a:p>
                    <a:p>
                      <a:pPr algn="r">
                        <a:lnSpc>
                          <a:spcPct val="100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Imagem disponível em: https://www.otavior. oth.com/livros. Acesso em: 20 ago. 2026.</a:t>
                      </a:r>
                    </a:p>
                    <a:p>
                      <a:pPr>
                        <a:lnSpc>
                          <a:spcPct val="112000"/>
                        </a:lnSpc>
                        <a:spcAft>
                          <a:spcPts val="800"/>
                        </a:spcAft>
                      </a:pPr>
                      <a:endParaRPr lang="pt-B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FFE599"/>
                      </a:solidFill>
                      <a:prstDash val="solid"/>
                      <a:round/>
                      <a:headEnd type="none" w="med" len="med"/>
                      <a:tailEnd type="none" w="med" len="med"/>
                    </a:lnL>
                    <a:lnR w="19050" cap="flat" cmpd="sng" algn="ctr">
                      <a:solidFill>
                        <a:srgbClr val="FFE599"/>
                      </a:solidFill>
                      <a:prstDash val="solid"/>
                      <a:round/>
                      <a:headEnd type="none" w="med" len="med"/>
                      <a:tailEnd type="none" w="med" len="med"/>
                    </a:lnR>
                    <a:lnT w="19050" cap="flat" cmpd="sng" algn="ctr">
                      <a:solidFill>
                        <a:srgbClr val="FFE599"/>
                      </a:solidFill>
                      <a:prstDash val="solid"/>
                      <a:round/>
                      <a:headEnd type="none" w="med" len="med"/>
                      <a:tailEnd type="none" w="med" len="med"/>
                    </a:lnT>
                    <a:lnB w="19050" cap="flat" cmpd="sng" algn="ctr">
                      <a:solidFill>
                        <a:srgbClr val="FFE599"/>
                      </a:solidFill>
                      <a:prstDash val="solid"/>
                      <a:round/>
                      <a:headEnd type="none" w="med" len="med"/>
                      <a:tailEnd type="none" w="med" len="med"/>
                    </a:lnB>
                    <a:solidFill>
                      <a:srgbClr val="FFF2CC"/>
                    </a:solidFill>
                  </a:tcPr>
                </a:tc>
                <a:extLst>
                  <a:ext uri="{0D108BD9-81ED-4DB2-BD59-A6C34878D82A}">
                    <a16:rowId xmlns:a16="http://schemas.microsoft.com/office/drawing/2014/main" val="2140717625"/>
                  </a:ext>
                </a:extLst>
              </a:tr>
            </a:tbl>
          </a:graphicData>
        </a:graphic>
      </p:graphicFrame>
      <p:pic>
        <p:nvPicPr>
          <p:cNvPr id="4" name="Imagem 3">
            <a:extLst>
              <a:ext uri="{FF2B5EF4-FFF2-40B4-BE49-F238E27FC236}">
                <a16:creationId xmlns:a16="http://schemas.microsoft.com/office/drawing/2014/main" id="{928F44A4-2359-965C-C316-AD398F63E980}"/>
              </a:ext>
            </a:extLst>
          </p:cNvPr>
          <p:cNvPicPr>
            <a:picLocks noChangeAspect="1"/>
          </p:cNvPicPr>
          <p:nvPr/>
        </p:nvPicPr>
        <p:blipFill>
          <a:blip r:embed="rId3"/>
          <a:stretch>
            <a:fillRect/>
          </a:stretch>
        </p:blipFill>
        <p:spPr>
          <a:xfrm>
            <a:off x="10282518" y="1735770"/>
            <a:ext cx="1704931" cy="1786827"/>
          </a:xfrm>
          <a:prstGeom prst="rect">
            <a:avLst/>
          </a:prstGeom>
        </p:spPr>
      </p:pic>
      <p:sp>
        <p:nvSpPr>
          <p:cNvPr id="5" name="CaixaDeTexto 4">
            <a:extLst>
              <a:ext uri="{FF2B5EF4-FFF2-40B4-BE49-F238E27FC236}">
                <a16:creationId xmlns:a16="http://schemas.microsoft.com/office/drawing/2014/main" id="{8427226B-D7E0-0781-BCA3-76124ED09A63}"/>
              </a:ext>
            </a:extLst>
          </p:cNvPr>
          <p:cNvSpPr txBox="1"/>
          <p:nvPr/>
        </p:nvSpPr>
        <p:spPr>
          <a:xfrm>
            <a:off x="159727" y="1735770"/>
            <a:ext cx="10196896" cy="1862048"/>
          </a:xfrm>
          <a:prstGeom prst="rect">
            <a:avLst/>
          </a:prstGeom>
          <a:noFill/>
        </p:spPr>
        <p:txBody>
          <a:bodyPr wrap="square" rtlCol="0">
            <a:spAutoFit/>
          </a:bodyPr>
          <a:lstStyle/>
          <a:p>
            <a:pPr algn="just"/>
            <a:r>
              <a:rPr lang="pt-BR" sz="2300" dirty="0">
                <a:latin typeface="Arial Narrow" panose="020B0606020202030204" pitchFamily="34" charset="0"/>
              </a:rPr>
              <a:t>[...]</a:t>
            </a:r>
          </a:p>
          <a:p>
            <a:pPr algn="just"/>
            <a:r>
              <a:rPr lang="pt-BR" sz="2300" dirty="0">
                <a:latin typeface="Arial Narrow" panose="020B0606020202030204" pitchFamily="34" charset="0"/>
              </a:rPr>
              <a:t>Na dedicatória da primeira edição do livro Duas dúzias de coisinhas à toa que deixam a gente feliz, Otávio agradece à mãe que o ensinou fazer bolha de sabão na banheira e outras travessuras da infância. Os sabores desses pequenos momentos o acompanharam ao longo de sua jornada. Ana Beatriz, esposa do artista, lembra que quando o marido escreveu os</a:t>
            </a:r>
          </a:p>
        </p:txBody>
      </p:sp>
      <p:sp>
        <p:nvSpPr>
          <p:cNvPr id="6" name="CaixaDeTexto 5">
            <a:extLst>
              <a:ext uri="{FF2B5EF4-FFF2-40B4-BE49-F238E27FC236}">
                <a16:creationId xmlns:a16="http://schemas.microsoft.com/office/drawing/2014/main" id="{0D4190F9-441C-E515-05E0-CDC384C1B95F}"/>
              </a:ext>
            </a:extLst>
          </p:cNvPr>
          <p:cNvSpPr txBox="1"/>
          <p:nvPr/>
        </p:nvSpPr>
        <p:spPr>
          <a:xfrm>
            <a:off x="159727" y="3465162"/>
            <a:ext cx="11827722" cy="1154162"/>
          </a:xfrm>
          <a:prstGeom prst="rect">
            <a:avLst/>
          </a:prstGeom>
          <a:noFill/>
        </p:spPr>
        <p:txBody>
          <a:bodyPr wrap="square" rtlCol="0">
            <a:spAutoFit/>
          </a:bodyPr>
          <a:lstStyle/>
          <a:p>
            <a:pPr algn="just"/>
            <a:r>
              <a:rPr lang="pt-BR" sz="2300" dirty="0">
                <a:latin typeface="Arial Narrow" panose="020B0606020202030204" pitchFamily="34" charset="0"/>
              </a:rPr>
              <a:t>primeiros dois livros da coleção, sua filha, Isabel fazia o pai se divertir com as brincadeiras que inventava quando pequena. Ana ainda nos contou que a sensibilidade do artista é fruto das memórias da infância feliz vivida em uma pequena vila na Bela Vista, SP, onde todas as crianças brincavam juntas na rua. [...]</a:t>
            </a:r>
            <a:endParaRPr lang="pt-BR" sz="2300" dirty="0"/>
          </a:p>
        </p:txBody>
      </p:sp>
    </p:spTree>
    <p:extLst>
      <p:ext uri="{BB962C8B-B14F-4D97-AF65-F5344CB8AC3E}">
        <p14:creationId xmlns:p14="http://schemas.microsoft.com/office/powerpoint/2010/main" val="18456810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2FCB7E3-9033-FA65-1FF8-8AE081583284}"/>
              </a:ext>
            </a:extLst>
          </p:cNvPr>
          <p:cNvSpPr txBox="1"/>
          <p:nvPr/>
        </p:nvSpPr>
        <p:spPr>
          <a:xfrm>
            <a:off x="152399" y="664999"/>
            <a:ext cx="11878235" cy="6119624"/>
          </a:xfrm>
          <a:prstGeom prst="rect">
            <a:avLst/>
          </a:prstGeom>
          <a:noFill/>
        </p:spPr>
        <p:txBody>
          <a:bodyPr wrap="square">
            <a:spAutoFit/>
          </a:bodyPr>
          <a:lstStyle/>
          <a:p>
            <a:pPr algn="just">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9.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poema de</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Otávio Roth apresenta uma lista de pequenas coisinhas cotidianas, evocando/trazendo sensações e imagens que trazem felicidade e saudade. Retire do texto alguns versos que apresentam essas coisinhas que dão alegria.</a:t>
            </a:r>
          </a:p>
          <a:p>
            <a:pPr>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10.</a:t>
            </a:r>
            <a:r>
              <a:rPr lang="pt-BR" sz="2300" b="1"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estrutura (organização) é simples, com versos curtos e rimas, criando um ritmo leve e agradável à leitura.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poema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feito de simplicidades cotidianas e afetividades mínimas que nos tocam. Retire um verso do poema que mostra: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Simplicidade cotidiana (dia a dia).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Afetividades.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11.</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rima é a repetição de sons iguais ou parecidos no final de duas ou mais palavras. Ela serve para dar ritmo, beleza, musicalidade ao poema. A estrutura do poema de Otávio Roth é simples, com versos curtos e rimas, criando um ritmo leve e agradável à leitura. Retire do texto exemplos de versos que apresentam rimas e sublinhe essas rimas.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868667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F2DF49B-750B-80CD-27C1-F72184726018}"/>
              </a:ext>
            </a:extLst>
          </p:cNvPr>
          <p:cNvSpPr txBox="1"/>
          <p:nvPr/>
        </p:nvSpPr>
        <p:spPr>
          <a:xfrm>
            <a:off x="107575" y="682929"/>
            <a:ext cx="11967883" cy="1257717"/>
          </a:xfrm>
          <a:prstGeom prst="rect">
            <a:avLst/>
          </a:prstGeom>
          <a:noFill/>
        </p:spPr>
        <p:txBody>
          <a:bodyPr wrap="square">
            <a:spAutoFit/>
          </a:bodyPr>
          <a:lstStyle/>
          <a:p>
            <a:pPr algn="just">
              <a:lnSpc>
                <a:spcPct val="112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Observe que na construção do poema, em cada verso, o autor reforça a ideia de colecionar momentos simples que dão prazer. Qual é a sua opinião sobre isso? Você considera importante esses momentos? Por quê?</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481BB503-3FE5-8C4B-01B5-A66CF229C0F2}"/>
              </a:ext>
            </a:extLst>
          </p:cNvPr>
          <p:cNvPicPr>
            <a:picLocks noChangeAspect="1"/>
          </p:cNvPicPr>
          <p:nvPr/>
        </p:nvPicPr>
        <p:blipFill>
          <a:blip r:embed="rId2"/>
          <a:stretch>
            <a:fillRect/>
          </a:stretch>
        </p:blipFill>
        <p:spPr>
          <a:xfrm>
            <a:off x="116542" y="1940646"/>
            <a:ext cx="2233705" cy="927386"/>
          </a:xfrm>
          <a:prstGeom prst="rect">
            <a:avLst/>
          </a:prstGeom>
        </p:spPr>
      </p:pic>
      <p:graphicFrame>
        <p:nvGraphicFramePr>
          <p:cNvPr id="5" name="Tabela 4">
            <a:extLst>
              <a:ext uri="{FF2B5EF4-FFF2-40B4-BE49-F238E27FC236}">
                <a16:creationId xmlns:a16="http://schemas.microsoft.com/office/drawing/2014/main" id="{2DD781E2-6C0A-5673-9C56-890C5040ECF7}"/>
              </a:ext>
            </a:extLst>
          </p:cNvPr>
          <p:cNvGraphicFramePr>
            <a:graphicFrameLocks noGrp="1"/>
          </p:cNvGraphicFramePr>
          <p:nvPr>
            <p:extLst>
              <p:ext uri="{D42A27DB-BD31-4B8C-83A1-F6EECF244321}">
                <p14:modId xmlns:p14="http://schemas.microsoft.com/office/powerpoint/2010/main" val="2410036409"/>
              </p:ext>
            </p:extLst>
          </p:nvPr>
        </p:nvGraphicFramePr>
        <p:xfrm>
          <a:off x="116542" y="2868032"/>
          <a:ext cx="11958916" cy="3561080"/>
        </p:xfrm>
        <a:graphic>
          <a:graphicData uri="http://schemas.openxmlformats.org/drawingml/2006/table">
            <a:tbl>
              <a:tblPr firstRow="1" firstCol="1" bandRow="1"/>
              <a:tblGrid>
                <a:gridCol w="11958916">
                  <a:extLst>
                    <a:ext uri="{9D8B030D-6E8A-4147-A177-3AD203B41FA5}">
                      <a16:colId xmlns:a16="http://schemas.microsoft.com/office/drawing/2014/main" val="3411331913"/>
                    </a:ext>
                  </a:extLst>
                </a:gridCol>
              </a:tblGrid>
              <a:tr h="0">
                <a:tc>
                  <a:txBody>
                    <a:bodyPr/>
                    <a:lstStyle/>
                    <a:p>
                      <a:pPr algn="ctr">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Variação Linguística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80670" algn="just">
                        <a:lnSpc>
                          <a:spcPct val="100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Variação linguística</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a forma como a língua muda conforme a região, a idade, o grupo social ou a situação de conversa. Ela mostra que nenhuma forma de falar é “certa ou errada”, mas adequada a cada momento da comunicação.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Níveis de linguagem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Linguagem formal: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obedece à risca as regras gramaticais utilizada na escrita de documentos, escrever para autoridades etc.</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-Linguagem informal (coloquial):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não segue à risca a gramática da língua, é uma linguagem do dia a dia, acessível para falar com familiares, amigos etc.).</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F4B083"/>
                      </a:solidFill>
                      <a:prstDash val="solid"/>
                      <a:round/>
                      <a:headEnd type="none" w="med" len="med"/>
                      <a:tailEnd type="none" w="med" len="med"/>
                    </a:lnL>
                    <a:lnR w="19050" cap="flat" cmpd="sng" algn="ctr">
                      <a:solidFill>
                        <a:srgbClr val="F4B083"/>
                      </a:solidFill>
                      <a:prstDash val="solid"/>
                      <a:round/>
                      <a:headEnd type="none" w="med" len="med"/>
                      <a:tailEnd type="none" w="med" len="med"/>
                    </a:lnR>
                    <a:lnT w="19050" cap="flat" cmpd="sng" algn="ctr">
                      <a:solidFill>
                        <a:srgbClr val="F4B083"/>
                      </a:solidFill>
                      <a:prstDash val="solid"/>
                      <a:round/>
                      <a:headEnd type="none" w="med" len="med"/>
                      <a:tailEnd type="none" w="med" len="med"/>
                    </a:lnT>
                    <a:lnB w="19050" cap="flat" cmpd="sng" algn="ctr">
                      <a:solidFill>
                        <a:srgbClr val="F4B083"/>
                      </a:solidFill>
                      <a:prstDash val="solid"/>
                      <a:round/>
                      <a:headEnd type="none" w="med" len="med"/>
                      <a:tailEnd type="none" w="med" len="med"/>
                    </a:lnB>
                    <a:solidFill>
                      <a:srgbClr val="FBE4D5"/>
                    </a:solidFill>
                  </a:tcPr>
                </a:tc>
                <a:extLst>
                  <a:ext uri="{0D108BD9-81ED-4DB2-BD59-A6C34878D82A}">
                    <a16:rowId xmlns:a16="http://schemas.microsoft.com/office/drawing/2014/main" val="4216081899"/>
                  </a:ext>
                </a:extLst>
              </a:tr>
            </a:tbl>
          </a:graphicData>
        </a:graphic>
      </p:graphicFrame>
    </p:spTree>
    <p:extLst>
      <p:ext uri="{BB962C8B-B14F-4D97-AF65-F5344CB8AC3E}">
        <p14:creationId xmlns:p14="http://schemas.microsoft.com/office/powerpoint/2010/main" val="5640881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614860E-D3E7-DC4A-261C-A7413076A692}"/>
              </a:ext>
            </a:extLst>
          </p:cNvPr>
          <p:cNvSpPr txBox="1"/>
          <p:nvPr/>
        </p:nvSpPr>
        <p:spPr>
          <a:xfrm>
            <a:off x="147918" y="636682"/>
            <a:ext cx="11896164" cy="6221318"/>
          </a:xfrm>
          <a:prstGeom prst="rect">
            <a:avLst/>
          </a:prstGeom>
          <a:noFill/>
        </p:spPr>
        <p:txBody>
          <a:bodyPr wrap="square">
            <a:spAutoFit/>
          </a:bodyPr>
          <a:lstStyle/>
          <a:p>
            <a:pPr>
              <a:lnSpc>
                <a:spcPct val="112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13.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poema “Duas dúzias de coisinhas à toa que deixam a gente feliz”, a linguagem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acessível para aproximar o leitor da experiência poética.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importante para descrever de maneira simples e criativa as alegrias apresentadas no texto.</a:t>
            </a:r>
          </a:p>
          <a:p>
            <a:pPr>
              <a:lnSpc>
                <a:spcPct val="112000"/>
              </a:lnSpc>
              <a:spcAft>
                <a:spcPts val="800"/>
              </a:spcAft>
            </a:pPr>
            <a:endParaRPr lang="pt-BR" sz="11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14.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beleza do poema está na sua simplicidade e na sua capacidade de celebrar a beleza dos momentos do dia a dia, muitas vezes deixados de lado em meio à correria da vida moderna em que vivemos. No poema a lista de "coisinhas à toa" é como se fosse um convite à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apreciação das pequenas coisas que nos trazem alegria.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felicidade, afinal é importante valorizar os momentos e as coisas simples da vida. </a:t>
            </a:r>
          </a:p>
          <a:p>
            <a:pPr algn="just">
              <a:lnSpc>
                <a:spcPct val="112000"/>
              </a:lnSpc>
              <a:spcAft>
                <a:spcPts val="800"/>
              </a:spcAft>
            </a:pPr>
            <a:endParaRPr lang="pt-BR" sz="11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15.</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poesia de Otávio Roth se apresenta como um convite a quê?</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X</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À reflexão sobre a felicidade e a gratidão pelos pequenos detalhes que estão presentes na nossa vida.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À lembrança das brincadeiras de criança que fizeram parte da vida de muitas pessoas.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23695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60A0FAA-7D24-00C4-1BE3-2820B4704971}"/>
              </a:ext>
            </a:extLst>
          </p:cNvPr>
          <p:cNvSpPr txBox="1"/>
          <p:nvPr/>
        </p:nvSpPr>
        <p:spPr>
          <a:xfrm>
            <a:off x="116542" y="646225"/>
            <a:ext cx="6096000" cy="464935"/>
          </a:xfrm>
          <a:prstGeom prst="rect">
            <a:avLst/>
          </a:prstGeom>
          <a:noFill/>
        </p:spPr>
        <p:txBody>
          <a:bodyPr wrap="square">
            <a:spAutoFit/>
          </a:bodyPr>
          <a:lstStyle/>
          <a:p>
            <a:pPr algn="just">
              <a:lnSpc>
                <a:spcPct val="112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C3DECDFA-4F26-D3B1-31D1-477028DDB50A}"/>
              </a:ext>
            </a:extLst>
          </p:cNvPr>
          <p:cNvSpPr txBox="1"/>
          <p:nvPr/>
        </p:nvSpPr>
        <p:spPr>
          <a:xfrm>
            <a:off x="914399" y="1210394"/>
            <a:ext cx="11277601" cy="7577459"/>
          </a:xfrm>
          <a:prstGeom prst="rect">
            <a:avLst/>
          </a:prstGeom>
          <a:noFill/>
        </p:spPr>
        <p:txBody>
          <a:bodyPr wrap="square" numCol="2">
            <a:spAutoFit/>
          </a:bodyPr>
          <a:lstStyle/>
          <a:p>
            <a:pPr algn="ctr">
              <a:lnSpc>
                <a:spcPct val="112000"/>
              </a:lnSpc>
              <a:spcAft>
                <a:spcPts val="800"/>
              </a:spcAft>
            </a:pPr>
            <a:r>
              <a:rPr lang="pt-BR" sz="1800" b="1" kern="100" dirty="0">
                <a:effectLst/>
                <a:latin typeface="Arial Narrow" panose="020B0606020202030204" pitchFamily="34" charset="0"/>
                <a:ea typeface="Calibri" panose="020F0502020204030204" pitchFamily="34" charset="0"/>
                <a:cs typeface="Times New Roman" panose="02020603050405020304" pitchFamily="18" charset="0"/>
              </a:rPr>
              <a:t>O relógio</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2000"/>
              </a:lnSpc>
              <a:spcAft>
                <a:spcPts val="800"/>
              </a:spcAft>
            </a:pPr>
            <a:r>
              <a:rPr lang="pt-BR" sz="12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Vinicius de Moraes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sz="1600" kern="100" dirty="0">
                <a:effectLst/>
                <a:latin typeface="Arial Narrow" panose="020B0606020202030204" pitchFamily="34" charset="0"/>
                <a:ea typeface="Helvetica" panose="020B0604020202020204" pitchFamily="34" charset="0"/>
                <a:cs typeface="Arial Narrow" panose="020B0606020202030204" pitchFamily="34"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2000"/>
              </a:lnSpc>
              <a:spcAft>
                <a:spcPts val="800"/>
              </a:spcAft>
            </a:pPr>
            <a: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Passa, tempo, </a:t>
            </a:r>
            <a:r>
              <a:rPr lang="pt-BR" sz="1800" kern="100" dirty="0" err="1">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tic-tac</a:t>
            </a:r>
            <a:b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br>
            <a:r>
              <a:rPr lang="pt-BR" sz="1800" kern="100" dirty="0" err="1">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Tic-tac</a:t>
            </a:r>
            <a: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 passa, hora</a:t>
            </a:r>
            <a:b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br>
            <a: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Chega logo, </a:t>
            </a:r>
            <a:r>
              <a:rPr lang="pt-BR" sz="1800" kern="100" dirty="0" err="1">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tic-tac</a:t>
            </a:r>
            <a:b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br>
            <a:r>
              <a:rPr lang="pt-BR" sz="1800" kern="100" dirty="0" err="1">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Tic-tac</a:t>
            </a:r>
            <a: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 e vai-te embora</a:t>
            </a:r>
            <a:b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br>
            <a: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Passa, tempo</a:t>
            </a:r>
            <a:b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br>
            <a: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Bem depressa</a:t>
            </a:r>
            <a:b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br>
            <a: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Não atrasa</a:t>
            </a:r>
            <a:b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br>
            <a: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Não demora</a:t>
            </a:r>
            <a:b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br>
            <a: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Que já estou</a:t>
            </a:r>
            <a:b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br>
            <a:endPar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endParaRPr>
          </a:p>
          <a:p>
            <a:pPr>
              <a:lnSpc>
                <a:spcPct val="112000"/>
              </a:lnSpc>
              <a:spcAft>
                <a:spcPts val="800"/>
              </a:spcAft>
            </a:pPr>
            <a:endParaRPr lang="pt-BR" kern="100" dirty="0">
              <a:solidFill>
                <a:srgbClr val="000000"/>
              </a:solidFill>
              <a:latin typeface="Arial Narrow" panose="020B0606020202030204" pitchFamily="34" charset="0"/>
              <a:ea typeface="Helvetica" panose="020B0604020202020204" pitchFamily="34" charset="0"/>
              <a:cs typeface="Arial Narrow" panose="020B0606020202030204" pitchFamily="34" charset="0"/>
            </a:endParaRPr>
          </a:p>
          <a:p>
            <a:pPr>
              <a:lnSpc>
                <a:spcPct val="112000"/>
              </a:lnSpc>
              <a:spcAft>
                <a:spcPts val="800"/>
              </a:spcAft>
            </a:pPr>
            <a:endPar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endParaRPr>
          </a:p>
          <a:p>
            <a:pPr>
              <a:lnSpc>
                <a:spcPct val="112000"/>
              </a:lnSpc>
              <a:spcAft>
                <a:spcPts val="800"/>
              </a:spcAft>
            </a:pPr>
            <a:endParaRPr lang="pt-BR" kern="100" dirty="0">
              <a:solidFill>
                <a:srgbClr val="000000"/>
              </a:solidFill>
              <a:latin typeface="Arial Narrow" panose="020B0606020202030204" pitchFamily="34" charset="0"/>
              <a:ea typeface="Helvetica" panose="020B0604020202020204" pitchFamily="34" charset="0"/>
              <a:cs typeface="Arial Narrow" panose="020B0606020202030204" pitchFamily="34" charset="0"/>
            </a:endParaRPr>
          </a:p>
          <a:p>
            <a:pPr>
              <a:lnSpc>
                <a:spcPct val="112000"/>
              </a:lnSpc>
              <a:spcAft>
                <a:spcPts val="800"/>
              </a:spcAft>
            </a:pPr>
            <a:endPar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endParaRPr>
          </a:p>
          <a:p>
            <a:pPr>
              <a:lnSpc>
                <a:spcPct val="112000"/>
              </a:lnSpc>
              <a:spcAft>
                <a:spcPts val="800"/>
              </a:spcAft>
            </a:pPr>
            <a:endParaRPr lang="pt-BR" kern="100" dirty="0">
              <a:solidFill>
                <a:srgbClr val="000000"/>
              </a:solidFill>
              <a:latin typeface="Arial Narrow" panose="020B0606020202030204" pitchFamily="34" charset="0"/>
              <a:ea typeface="Helvetica" panose="020B0604020202020204" pitchFamily="34" charset="0"/>
              <a:cs typeface="Arial Narrow" panose="020B0606020202030204" pitchFamily="34" charset="0"/>
            </a:endParaRPr>
          </a:p>
          <a:p>
            <a:pPr>
              <a:lnSpc>
                <a:spcPct val="112000"/>
              </a:lnSpc>
              <a:spcAft>
                <a:spcPts val="800"/>
              </a:spcAft>
            </a:pPr>
            <a:endPar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endParaRPr>
          </a:p>
          <a:p>
            <a:pPr>
              <a:lnSpc>
                <a:spcPct val="112000"/>
              </a:lnSpc>
              <a:spcAft>
                <a:spcPts val="800"/>
              </a:spcAft>
            </a:pPr>
            <a:endParaRPr lang="pt-BR" kern="100" dirty="0">
              <a:solidFill>
                <a:srgbClr val="000000"/>
              </a:solidFill>
              <a:latin typeface="Arial Narrow" panose="020B0606020202030204" pitchFamily="34" charset="0"/>
              <a:ea typeface="Helvetica" panose="020B0604020202020204" pitchFamily="34" charset="0"/>
              <a:cs typeface="Arial Narrow" panose="020B0606020202030204" pitchFamily="34" charset="0"/>
            </a:endParaRPr>
          </a:p>
          <a:p>
            <a:pPr>
              <a:lnSpc>
                <a:spcPct val="112000"/>
              </a:lnSpc>
              <a:spcAft>
                <a:spcPts val="800"/>
              </a:spcAft>
            </a:pPr>
            <a:endPar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endParaRPr>
          </a:p>
          <a:p>
            <a:pPr>
              <a:lnSpc>
                <a:spcPct val="112000"/>
              </a:lnSpc>
              <a:spcAft>
                <a:spcPts val="800"/>
              </a:spcAft>
            </a:pPr>
            <a:endParaRPr lang="pt-BR" kern="100" dirty="0">
              <a:solidFill>
                <a:srgbClr val="000000"/>
              </a:solidFill>
              <a:latin typeface="Arial Narrow" panose="020B0606020202030204" pitchFamily="34" charset="0"/>
              <a:ea typeface="Helvetica" panose="020B0604020202020204" pitchFamily="34" charset="0"/>
              <a:cs typeface="Arial Narrow" panose="020B0606020202030204" pitchFamily="34" charset="0"/>
            </a:endParaRPr>
          </a:p>
          <a:p>
            <a:pPr>
              <a:lnSpc>
                <a:spcPct val="112000"/>
              </a:lnSpc>
              <a:spcAft>
                <a:spcPts val="800"/>
              </a:spcAft>
            </a:pPr>
            <a:endPar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endParaRPr>
          </a:p>
          <a:p>
            <a:pPr>
              <a:lnSpc>
                <a:spcPct val="112000"/>
              </a:lnSpc>
              <a:spcAft>
                <a:spcPts val="800"/>
              </a:spcAft>
            </a:pPr>
            <a: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Muito cansado</a:t>
            </a:r>
            <a:b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br>
            <a: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Já perdi</a:t>
            </a:r>
            <a:b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br>
            <a: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Toda a alegria</a:t>
            </a:r>
            <a:b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br>
            <a: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De fazer</a:t>
            </a:r>
            <a:b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br>
            <a: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Meu </a:t>
            </a:r>
            <a:r>
              <a:rPr lang="pt-BR" sz="1800" kern="100" dirty="0" err="1">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tic-tac</a:t>
            </a:r>
            <a:b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br>
            <a: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Dia e noite</a:t>
            </a:r>
            <a:b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br>
            <a:r>
              <a:rPr lang="pt-BR" sz="1800" kern="100" dirty="0" err="1">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Noite</a:t>
            </a:r>
            <a: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 e dia</a:t>
            </a:r>
            <a:b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br>
            <a:r>
              <a:rPr lang="pt-BR" sz="1800" kern="100" dirty="0" err="1">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Tic-tac</a:t>
            </a:r>
            <a:b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br>
            <a:r>
              <a:rPr lang="pt-BR" sz="1800" kern="100" dirty="0" err="1">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Tic-tac</a:t>
            </a:r>
            <a:b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br>
            <a:r>
              <a:rPr lang="pt-BR" sz="1800" kern="100" dirty="0" err="1">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Tic-tac</a:t>
            </a:r>
            <a:r>
              <a:rPr lang="pt-BR" sz="18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2000"/>
              </a:lnSpc>
              <a:spcAft>
                <a:spcPts val="800"/>
              </a:spcAft>
            </a:pP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https://www.culturagenial.com/poesia-infantil-</a:t>
            </a:r>
            <a:r>
              <a:rPr lang="pt-BR" sz="1050" kern="100" dirty="0" err="1">
                <a:effectLst/>
                <a:latin typeface="Arial Narrow" panose="020B0606020202030204" pitchFamily="34" charset="0"/>
                <a:ea typeface="Calibri" panose="020F0502020204030204" pitchFamily="34" charset="0"/>
                <a:cs typeface="Times New Roman" panose="02020603050405020304" pitchFamily="18" charset="0"/>
              </a:rPr>
              <a:t>vinicius</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50" kern="100" dirty="0" err="1">
                <a:effectLst/>
                <a:latin typeface="Arial Narrow" panose="020B0606020202030204" pitchFamily="34" charset="0"/>
                <a:ea typeface="Calibri" panose="020F0502020204030204" pitchFamily="34" charset="0"/>
                <a:cs typeface="Times New Roman" panose="02020603050405020304" pitchFamily="18" charset="0"/>
              </a:rPr>
              <a:t>de-moraes</a:t>
            </a: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 Acesso em: 23 ago. 2026.</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021253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0D1DD61-7452-4ADE-747C-F286B1C716FD}"/>
              </a:ext>
            </a:extLst>
          </p:cNvPr>
          <p:cNvSpPr txBox="1"/>
          <p:nvPr/>
        </p:nvSpPr>
        <p:spPr>
          <a:xfrm>
            <a:off x="143435" y="1730942"/>
            <a:ext cx="11905130" cy="3253648"/>
          </a:xfrm>
          <a:prstGeom prst="rect">
            <a:avLst/>
          </a:prstGeom>
          <a:noFill/>
        </p:spPr>
        <p:txBody>
          <a:bodyPr wrap="square">
            <a:spAutoFit/>
          </a:bodyPr>
          <a:lstStyle/>
          <a:p>
            <a:pPr algn="just">
              <a:lnSpc>
                <a:spcPct val="112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16.</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Arial Narrow" panose="020B0606020202030204" pitchFamily="34" charset="0"/>
              </a:rPr>
              <a:t>Nesse poema, </a:t>
            </a:r>
            <a:r>
              <a:rPr lang="pt-BR" sz="23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Vinicius de Moraes cria uma estrutura de linguagem com </a:t>
            </a:r>
            <a:r>
              <a:rPr lang="pt-BR" sz="2300" b="1"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ritmo</a:t>
            </a:r>
            <a:r>
              <a:rPr lang="pt-BR" sz="23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 caráter divertido, alegre e com simplicidade. Ele produz um poema sonoro e imaginativo. É quase possível “ouvir” o relógio trabalhando, a figura de linguagem predominante nesse poema é 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effectLst/>
                <a:latin typeface="Arial Narrow" panose="020B0606020202030204" pitchFamily="34" charset="0"/>
                <a:ea typeface="Calibri" panose="020F0502020204030204" pitchFamily="34" charset="0"/>
                <a:cs typeface="Arial Narrow" panose="020B0606020202030204" pitchFamily="34" charset="0"/>
              </a:rPr>
              <a:t>(A) comparação, porque compara   a noite e o dia.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effectLst/>
                <a:latin typeface="Arial Narrow" panose="020B0606020202030204" pitchFamily="34" charset="0"/>
                <a:ea typeface="Calibri" panose="020F0502020204030204" pitchFamily="34" charset="0"/>
                <a:cs typeface="Arial Narrow" panose="020B0606020202030204" pitchFamily="34" charset="0"/>
              </a:rPr>
              <a:t>(B) metáfora, já que mostra uma comparação subentendida.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effectLst/>
                <a:latin typeface="Arial Narrow" panose="020B0606020202030204" pitchFamily="34" charset="0"/>
                <a:ea typeface="Calibri" panose="020F0502020204030204" pitchFamily="34" charset="0"/>
                <a:cs typeface="Arial Narrow" panose="020B0606020202030204" pitchFamily="34" charset="0"/>
              </a:rPr>
              <a:t>(C) onomatopeia, pois reproduz o </a:t>
            </a:r>
            <a:r>
              <a:rPr lang="pt-BR" sz="2300" kern="100" dirty="0" err="1">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tic-tac</a:t>
            </a:r>
            <a:r>
              <a:rPr lang="pt-BR" sz="2300" kern="100" dirty="0">
                <a:solidFill>
                  <a:srgbClr val="000000"/>
                </a:solidFill>
                <a:effectLst/>
                <a:latin typeface="Arial Narrow" panose="020B0606020202030204" pitchFamily="34" charset="0"/>
                <a:ea typeface="Helvetica" panose="020B0604020202020204" pitchFamily="34" charset="0"/>
                <a:cs typeface="Arial Narrow" panose="020B0606020202030204" pitchFamily="34" charset="0"/>
              </a:rPr>
              <a:t>, </a:t>
            </a:r>
            <a:r>
              <a:rPr lang="pt-BR" sz="2300" kern="100" dirty="0">
                <a:effectLst/>
                <a:latin typeface="Arial Narrow" panose="020B0606020202030204" pitchFamily="34" charset="0"/>
                <a:ea typeface="Calibri" panose="020F0502020204030204" pitchFamily="34" charset="0"/>
                <a:cs typeface="Arial Narrow" panose="020B0606020202030204" pitchFamily="34" charset="0"/>
              </a:rPr>
              <a:t>barulho do relógio.</a:t>
            </a:r>
            <a:r>
              <a:rPr lang="pt-BR" sz="2300" b="1" kern="100" dirty="0">
                <a:effectLst/>
                <a:latin typeface="Arial Narrow" panose="020B0606020202030204" pitchFamily="34" charset="0"/>
                <a:ea typeface="Calibri" panose="020F0502020204030204" pitchFamily="34" charset="0"/>
                <a:cs typeface="Arial Narrow" panose="020B060602020203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300" kern="100" dirty="0">
                <a:effectLst/>
                <a:latin typeface="Arial Narrow" panose="020B0606020202030204" pitchFamily="34" charset="0"/>
                <a:ea typeface="Calibri" panose="020F0502020204030204" pitchFamily="34" charset="0"/>
                <a:cs typeface="Arial Narrow" panose="020B0606020202030204" pitchFamily="34" charset="0"/>
              </a:rPr>
              <a:t>(D) personificação, já que atribui característica humana ao um objeto.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108427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14A095F-9EA9-B870-51B0-BC37D69FF59E}"/>
              </a:ext>
            </a:extLst>
          </p:cNvPr>
          <p:cNvSpPr txBox="1"/>
          <p:nvPr/>
        </p:nvSpPr>
        <p:spPr>
          <a:xfrm>
            <a:off x="233082" y="553668"/>
            <a:ext cx="11958917" cy="1492140"/>
          </a:xfrm>
          <a:prstGeom prst="rect">
            <a:avLst/>
          </a:prstGeom>
          <a:noFill/>
        </p:spPr>
        <p:txBody>
          <a:bodyPr wrap="square">
            <a:spAutoFit/>
          </a:bodyPr>
          <a:lstStyle/>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Quem mora?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Maria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Mazzeti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E4DA5ABB-456F-EF0C-03AE-B4D6C9F55B62}"/>
              </a:ext>
            </a:extLst>
          </p:cNvPr>
          <p:cNvSpPr txBox="1"/>
          <p:nvPr/>
        </p:nvSpPr>
        <p:spPr>
          <a:xfrm>
            <a:off x="71718" y="2045808"/>
            <a:ext cx="12120282" cy="5351145"/>
          </a:xfrm>
          <a:prstGeom prst="rect">
            <a:avLst/>
          </a:prstGeom>
          <a:noFill/>
        </p:spPr>
        <p:txBody>
          <a:bodyPr wrap="square" numCol="2">
            <a:spAutoFit/>
          </a:bodyPr>
          <a:lstStyle/>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Quem mora na casa torta?</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Sem janelinha e sem porta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Um gato</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que usa sapato</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tem retrato no quarto.</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 quarto?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Uma florzinha</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pequenininha</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de sainha</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Curtinha?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Um elefante com rabinho de barbante?</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Um papel de óculos e chapéu?</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Um botão que toca violão?</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Um pente com dor de dente?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Quem mora na casa? Quem?</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Invente depressa </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alguém.</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604547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E75CB9D-55E2-A7EE-DB2D-0DEDC0BBF756}"/>
              </a:ext>
            </a:extLst>
          </p:cNvPr>
          <p:cNvSpPr txBox="1"/>
          <p:nvPr/>
        </p:nvSpPr>
        <p:spPr>
          <a:xfrm>
            <a:off x="89647" y="1345481"/>
            <a:ext cx="12012706" cy="4167038"/>
          </a:xfrm>
          <a:prstGeom prst="rect">
            <a:avLst/>
          </a:prstGeom>
          <a:noFill/>
        </p:spPr>
        <p:txBody>
          <a:bodyPr wrap="square">
            <a:spAutoFit/>
          </a:bodyPr>
          <a:lstStyle/>
          <a:p>
            <a:pP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17.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No verso “Sem janelinha e sem porta”, o uso da palavra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‘janelinha’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no diminutivo foi usado para</a:t>
            </a:r>
            <a:b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mostrar que na casa não faltava partes.</a:t>
            </a:r>
            <a:b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indicar uma abertura na parede.</a:t>
            </a:r>
            <a:b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enfatizar o tamanho da janela.</a:t>
            </a:r>
            <a:b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descrever uma parte da casa.</a:t>
            </a:r>
          </a:p>
          <a:p>
            <a:pPr>
              <a:lnSpc>
                <a:spcPct val="115000"/>
              </a:lnSpc>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18.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Qual é o recurso poético que mais aparece no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Rima.                                      (    ) Figuras de linguagem.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834221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805BCE6-FF8C-A828-AB23-88AC0CAA78BD}"/>
              </a:ext>
            </a:extLst>
          </p:cNvPr>
          <p:cNvSpPr txBox="1"/>
          <p:nvPr/>
        </p:nvSpPr>
        <p:spPr>
          <a:xfrm>
            <a:off x="228600" y="802240"/>
            <a:ext cx="11734800" cy="1338764"/>
          </a:xfrm>
          <a:prstGeom prst="rect">
            <a:avLst/>
          </a:prstGeom>
          <a:solidFill>
            <a:schemeClr val="accent6">
              <a:lumMod val="20000"/>
              <a:lumOff val="80000"/>
            </a:schemeClr>
          </a:solidFill>
        </p:spPr>
        <p:txBody>
          <a:bodyPr wrap="square">
            <a:spAutoFit/>
          </a:bodyPr>
          <a:lstStyle/>
          <a:p>
            <a:pPr indent="270510"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os sinais de pontuação vão além do emprego deles na gramática. Esses sinais contribuem para organizar o texto, mostrar efeito de sentido podendo mudar até mesmo a intenção da mensagem.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C6139AD9-BA27-D837-DD12-5785B1643CA7}"/>
              </a:ext>
            </a:extLst>
          </p:cNvPr>
          <p:cNvSpPr txBox="1"/>
          <p:nvPr/>
        </p:nvSpPr>
        <p:spPr>
          <a:xfrm>
            <a:off x="228599" y="2730000"/>
            <a:ext cx="11734799" cy="3021020"/>
          </a:xfrm>
          <a:prstGeom prst="rect">
            <a:avLst/>
          </a:prstGeom>
          <a:noFill/>
        </p:spPr>
        <p:txBody>
          <a:bodyPr wrap="square">
            <a:spAutoFit/>
          </a:bodyPr>
          <a:lstStyle/>
          <a:p>
            <a:pP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19.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Qual é o ponto que foi utilizado, intencionalmente, no poema várias vezes?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ponto de exclamação.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ponto de interrogação.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dois pontos.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ponto final.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vírgula.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006032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D6F58725-F8B6-6B6B-5407-7EF95E02A49E}"/>
              </a:ext>
            </a:extLst>
          </p:cNvPr>
          <p:cNvPicPr>
            <a:picLocks noChangeAspect="1"/>
          </p:cNvPicPr>
          <p:nvPr/>
        </p:nvPicPr>
        <p:blipFill>
          <a:blip r:embed="rId2"/>
          <a:stretch>
            <a:fillRect/>
          </a:stretch>
        </p:blipFill>
        <p:spPr>
          <a:xfrm>
            <a:off x="171676" y="717176"/>
            <a:ext cx="2441349" cy="821783"/>
          </a:xfrm>
          <a:prstGeom prst="rect">
            <a:avLst/>
          </a:prstGeom>
        </p:spPr>
      </p:pic>
      <p:graphicFrame>
        <p:nvGraphicFramePr>
          <p:cNvPr id="3" name="Tabela 2">
            <a:extLst>
              <a:ext uri="{FF2B5EF4-FFF2-40B4-BE49-F238E27FC236}">
                <a16:creationId xmlns:a16="http://schemas.microsoft.com/office/drawing/2014/main" id="{9D96774C-65B9-A22A-9DCA-5690ABAC21E5}"/>
              </a:ext>
            </a:extLst>
          </p:cNvPr>
          <p:cNvGraphicFramePr>
            <a:graphicFrameLocks noGrp="1"/>
          </p:cNvGraphicFramePr>
          <p:nvPr>
            <p:extLst>
              <p:ext uri="{D42A27DB-BD31-4B8C-83A1-F6EECF244321}">
                <p14:modId xmlns:p14="http://schemas.microsoft.com/office/powerpoint/2010/main" val="258968118"/>
              </p:ext>
            </p:extLst>
          </p:nvPr>
        </p:nvGraphicFramePr>
        <p:xfrm>
          <a:off x="180641" y="1602375"/>
          <a:ext cx="11848648" cy="3166849"/>
        </p:xfrm>
        <a:graphic>
          <a:graphicData uri="http://schemas.openxmlformats.org/drawingml/2006/table">
            <a:tbl>
              <a:tblPr firstRow="1" firstCol="1" bandRow="1"/>
              <a:tblGrid>
                <a:gridCol w="11848648">
                  <a:extLst>
                    <a:ext uri="{9D8B030D-6E8A-4147-A177-3AD203B41FA5}">
                      <a16:colId xmlns:a16="http://schemas.microsoft.com/office/drawing/2014/main" val="794430632"/>
                    </a:ext>
                  </a:extLst>
                </a:gridCol>
              </a:tblGrid>
              <a:tr h="3166849">
                <a:tc>
                  <a:txBody>
                    <a:bodyPr/>
                    <a:lstStyle/>
                    <a:p>
                      <a:pPr algn="just">
                        <a:lnSpc>
                          <a:spcPct val="115000"/>
                        </a:lnSpc>
                        <a:spcAft>
                          <a:spcPts val="800"/>
                        </a:spcAft>
                      </a:pPr>
                      <a:endParaRPr lang="pt-B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val="2993460971"/>
                  </a:ext>
                </a:extLst>
              </a:tr>
            </a:tbl>
          </a:graphicData>
        </a:graphic>
      </p:graphicFrame>
      <p:pic>
        <p:nvPicPr>
          <p:cNvPr id="4" name="Imagem 3">
            <a:extLst>
              <a:ext uri="{FF2B5EF4-FFF2-40B4-BE49-F238E27FC236}">
                <a16:creationId xmlns:a16="http://schemas.microsoft.com/office/drawing/2014/main" id="{22B4CB2B-B273-EAD5-8AE1-55981F375D95}"/>
              </a:ext>
            </a:extLst>
          </p:cNvPr>
          <p:cNvPicPr>
            <a:picLocks noChangeAspect="1"/>
          </p:cNvPicPr>
          <p:nvPr/>
        </p:nvPicPr>
        <p:blipFill>
          <a:blip r:embed="rId3"/>
          <a:stretch>
            <a:fillRect/>
          </a:stretch>
        </p:blipFill>
        <p:spPr>
          <a:xfrm>
            <a:off x="10273553" y="1602376"/>
            <a:ext cx="1663747" cy="1391286"/>
          </a:xfrm>
          <a:prstGeom prst="rect">
            <a:avLst/>
          </a:prstGeom>
        </p:spPr>
      </p:pic>
      <p:sp>
        <p:nvSpPr>
          <p:cNvPr id="5" name="CaixaDeTexto 4">
            <a:extLst>
              <a:ext uri="{FF2B5EF4-FFF2-40B4-BE49-F238E27FC236}">
                <a16:creationId xmlns:a16="http://schemas.microsoft.com/office/drawing/2014/main" id="{2E08ED72-E5CB-2976-E1D5-0D331B91684F}"/>
              </a:ext>
            </a:extLst>
          </p:cNvPr>
          <p:cNvSpPr txBox="1"/>
          <p:nvPr/>
        </p:nvSpPr>
        <p:spPr>
          <a:xfrm>
            <a:off x="180641" y="1608369"/>
            <a:ext cx="10092912" cy="1508105"/>
          </a:xfrm>
          <a:prstGeom prst="rect">
            <a:avLst/>
          </a:prstGeom>
          <a:noFill/>
        </p:spPr>
        <p:txBody>
          <a:bodyPr wrap="square" rtlCol="0">
            <a:spAutoFit/>
          </a:bodyPr>
          <a:lstStyle/>
          <a:p>
            <a:pPr algn="just"/>
            <a:r>
              <a:rPr lang="pt-BR" sz="2300" dirty="0">
                <a:latin typeface="Arial Narrow" panose="020B0606020202030204" pitchFamily="34" charset="0"/>
              </a:rPr>
              <a:t>Patativa do Assaré é o pseudônimo de Antônio Gonçalves da Silva, agricultor e poeta brasileiro. Ele nasceu na cidade cearense chamada Assaré, no dia 5 de março de 1909. Filho de um pobre agricultor, seguiu o ofício do pai, mas também foi poeta, compositor, cantor e violeiro. [...]</a:t>
            </a:r>
          </a:p>
        </p:txBody>
      </p:sp>
      <p:sp>
        <p:nvSpPr>
          <p:cNvPr id="8" name="CaixaDeTexto 7">
            <a:extLst>
              <a:ext uri="{FF2B5EF4-FFF2-40B4-BE49-F238E27FC236}">
                <a16:creationId xmlns:a16="http://schemas.microsoft.com/office/drawing/2014/main" id="{0472E13D-EEF8-FA05-ABA0-338D3A2018E1}"/>
              </a:ext>
            </a:extLst>
          </p:cNvPr>
          <p:cNvSpPr txBox="1"/>
          <p:nvPr/>
        </p:nvSpPr>
        <p:spPr>
          <a:xfrm>
            <a:off x="180641" y="2993662"/>
            <a:ext cx="11756659" cy="2200602"/>
          </a:xfrm>
          <a:prstGeom prst="rect">
            <a:avLst/>
          </a:prstGeom>
          <a:noFill/>
        </p:spPr>
        <p:txBody>
          <a:bodyPr wrap="square" rtlCol="0">
            <a:spAutoFit/>
          </a:bodyPr>
          <a:lstStyle/>
          <a:p>
            <a:pPr algn="just"/>
            <a:r>
              <a:rPr lang="pt-BR" sz="2300" dirty="0">
                <a:latin typeface="Arial Narrow" panose="020B0606020202030204" pitchFamily="34" charset="0"/>
              </a:rPr>
              <a:t>Por essa época, ouviu uma história de cordel, a qual lhe despertou o interesse pela poesia. Mas ele ainda não sabia ler, pois apenas com 12 anos de idade foi alfabetizado nos poucos meses em que frequentou uma escola. Assim, passou a ler e escrever versos. Era ainda adolescente quando começou a tocar viola e cantar.</a:t>
            </a:r>
          </a:p>
          <a:p>
            <a:pPr algn="r"/>
            <a:r>
              <a:rPr lang="pt-BR" sz="900" dirty="0">
                <a:latin typeface="Arial Narrow" panose="020B0606020202030204" pitchFamily="34" charset="0"/>
              </a:rPr>
              <a:t>Imagem disponível </a:t>
            </a:r>
            <a:r>
              <a:rPr lang="pt-BR" sz="900" dirty="0" err="1">
                <a:latin typeface="Arial Narrow" panose="020B0606020202030204" pitchFamily="34" charset="0"/>
              </a:rPr>
              <a:t>em:https</a:t>
            </a:r>
            <a:r>
              <a:rPr lang="pt-BR" sz="900" dirty="0">
                <a:latin typeface="Arial Narrow" panose="020B0606020202030204" pitchFamily="34" charset="0"/>
              </a:rPr>
              <a:t>://www.familialiteraria.com.br/quem-escreve/biografia-de-patativa-do-</a:t>
            </a:r>
            <a:r>
              <a:rPr lang="pt-BR" sz="900" dirty="0" err="1">
                <a:latin typeface="Arial Narrow" panose="020B0606020202030204" pitchFamily="34" charset="0"/>
              </a:rPr>
              <a:t>assare</a:t>
            </a:r>
            <a:r>
              <a:rPr lang="pt-BR" sz="900" dirty="0">
                <a:latin typeface="Arial Narrow" panose="020B0606020202030204" pitchFamily="34" charset="0"/>
              </a:rPr>
              <a:t>/3544024. </a:t>
            </a:r>
          </a:p>
          <a:p>
            <a:pPr algn="r"/>
            <a:r>
              <a:rPr lang="pt-BR" sz="900" dirty="0">
                <a:latin typeface="Arial Narrow" panose="020B0606020202030204" pitchFamily="34" charset="0"/>
              </a:rPr>
              <a:t>Acesso em 8 set. 2026.Disponível </a:t>
            </a:r>
            <a:r>
              <a:rPr lang="pt-BR" sz="900" dirty="0" err="1">
                <a:latin typeface="Arial Narrow" panose="020B0606020202030204" pitchFamily="34" charset="0"/>
              </a:rPr>
              <a:t>em:https</a:t>
            </a:r>
            <a:r>
              <a:rPr lang="pt-BR" sz="900" dirty="0">
                <a:latin typeface="Arial Narrow" panose="020B0606020202030204" pitchFamily="34" charset="0"/>
              </a:rPr>
              <a:t>://brasilescola.uol.com.br/biografia/patativa-do-assare.htm. Acesso em 8 set. 2026.</a:t>
            </a:r>
          </a:p>
          <a:p>
            <a:pPr algn="just"/>
            <a:endParaRPr lang="pt-BR" sz="2300" dirty="0">
              <a:latin typeface="Arial Narrow" panose="020B0606020202030204" pitchFamily="34" charset="0"/>
            </a:endParaRPr>
          </a:p>
        </p:txBody>
      </p:sp>
    </p:spTree>
    <p:extLst>
      <p:ext uri="{BB962C8B-B14F-4D97-AF65-F5344CB8AC3E}">
        <p14:creationId xmlns:p14="http://schemas.microsoft.com/office/powerpoint/2010/main" val="9828649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46ADD70-B275-E315-320C-90A7E26E95D5}"/>
              </a:ext>
            </a:extLst>
          </p:cNvPr>
          <p:cNvSpPr txBox="1"/>
          <p:nvPr/>
        </p:nvSpPr>
        <p:spPr>
          <a:xfrm>
            <a:off x="161364" y="680333"/>
            <a:ext cx="11824447" cy="5718040"/>
          </a:xfrm>
          <a:prstGeom prst="rect">
            <a:avLst/>
          </a:prstGeom>
          <a:noFill/>
        </p:spPr>
        <p:txBody>
          <a:bodyPr wrap="square">
            <a:spAutoFit/>
          </a:bodyPr>
          <a:lstStyle/>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Cresci entre os campos belos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De minha adorada Serra,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Compondo versos singelos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Brotados da própria terra,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Inspirados nos primores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Nos campos com suas flores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De variados formatos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Que pra mim são obras-primas,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Sem nunca invejar as rimas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Dos poetas literatos.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Autor: Patativa do Assaré)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5000"/>
              </a:lnSpc>
            </a:pP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https://brainly.com.br/tarefa/13419075. Acesso em: 8 set. 2026.</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881857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49DB89A6-5D4E-6349-B772-2FCC66ED8493}"/>
              </a:ext>
            </a:extLst>
          </p:cNvPr>
          <p:cNvSpPr txBox="1"/>
          <p:nvPr/>
        </p:nvSpPr>
        <p:spPr>
          <a:xfrm>
            <a:off x="143435" y="698454"/>
            <a:ext cx="11645153" cy="1763496"/>
          </a:xfrm>
          <a:prstGeom prst="rect">
            <a:avLst/>
          </a:prstGeom>
          <a:solidFill>
            <a:schemeClr val="accent6">
              <a:lumMod val="20000"/>
              <a:lumOff val="80000"/>
            </a:schemeClr>
          </a:solidFill>
        </p:spPr>
        <p:txBody>
          <a:bodyPr wrap="square">
            <a:spAutoFit/>
          </a:bodyPr>
          <a:lstStyle/>
          <a:p>
            <a:pPr indent="270510"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a variação linguística é a mudança natural e inevitável que uma língua sofre de acordo com fatores geográficos, sociais, históricos e situacionais. Dependendo da situação de comunicação, podemos escolher uma variação linguística. Ela é uma riqueza na nossa língua. Pergunte mais sobre isso para o seu(sua) professor(a)!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124A62DA-26AE-9458-CEF8-CEEF5A8B21A1}"/>
              </a:ext>
            </a:extLst>
          </p:cNvPr>
          <p:cNvSpPr txBox="1"/>
          <p:nvPr/>
        </p:nvSpPr>
        <p:spPr>
          <a:xfrm>
            <a:off x="143434" y="3301873"/>
            <a:ext cx="11645153" cy="2188356"/>
          </a:xfrm>
          <a:prstGeom prst="rect">
            <a:avLst/>
          </a:prstGeom>
          <a:noFill/>
        </p:spPr>
        <p:txBody>
          <a:bodyPr wrap="square">
            <a:spAutoFit/>
          </a:bodyPr>
          <a:lstStyle/>
          <a:p>
            <a:pPr>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20.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No verso “Que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pra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mim são obras-primas,”, a palavra destacada é um exemplo de linguagem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formal.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informal.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técnica.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jornalística.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42769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61FA293-F6B5-4BE0-C184-C640F85B4C80}"/>
              </a:ext>
            </a:extLst>
          </p:cNvPr>
          <p:cNvSpPr txBox="1"/>
          <p:nvPr/>
        </p:nvSpPr>
        <p:spPr>
          <a:xfrm>
            <a:off x="89647" y="835618"/>
            <a:ext cx="11815482" cy="914033"/>
          </a:xfrm>
          <a:prstGeom prst="rect">
            <a:avLst/>
          </a:prstGeom>
          <a:solidFill>
            <a:schemeClr val="accent6">
              <a:lumMod val="20000"/>
              <a:lumOff val="80000"/>
            </a:schemeClr>
          </a:solidFill>
        </p:spPr>
        <p:txBody>
          <a:bodyPr wrap="square">
            <a:spAutoFit/>
          </a:bodyPr>
          <a:lstStyle/>
          <a:p>
            <a:pPr indent="270510" algn="just">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as palavras podem mostrar circunstância... Na nossa língua as palavras podem indicar circunstâncias de lugar, tempo, modo, intensidade, negação entre outras.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CFCE3816-CEAD-1D6A-7DF0-9152CC4DBA9F}"/>
              </a:ext>
            </a:extLst>
          </p:cNvPr>
          <p:cNvSpPr txBox="1"/>
          <p:nvPr/>
        </p:nvSpPr>
        <p:spPr>
          <a:xfrm>
            <a:off x="89646" y="2495262"/>
            <a:ext cx="11815481" cy="2188356"/>
          </a:xfrm>
          <a:prstGeom prst="rect">
            <a:avLst/>
          </a:prstGeom>
          <a:noFill/>
        </p:spPr>
        <p:txBody>
          <a:bodyPr wrap="square">
            <a:spAutoFit/>
          </a:bodyPr>
          <a:lstStyle/>
          <a:p>
            <a:pPr>
              <a:lnSpc>
                <a:spcPct val="115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21.</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No verso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Sem nunca</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invejar as rimas”, a expressão destacada mostra uma ideia de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lugar.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tempo.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negação.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intensidade.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93189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595B14D2-757D-2274-43CC-04027F62E6DE}"/>
              </a:ext>
            </a:extLst>
          </p:cNvPr>
          <p:cNvPicPr>
            <a:picLocks noChangeAspect="1"/>
          </p:cNvPicPr>
          <p:nvPr/>
        </p:nvPicPr>
        <p:blipFill>
          <a:blip r:embed="rId2"/>
          <a:stretch>
            <a:fillRect/>
          </a:stretch>
        </p:blipFill>
        <p:spPr>
          <a:xfrm>
            <a:off x="3736751" y="645460"/>
            <a:ext cx="4718498" cy="578776"/>
          </a:xfrm>
          <a:prstGeom prst="rect">
            <a:avLst/>
          </a:prstGeom>
        </p:spPr>
      </p:pic>
      <p:pic>
        <p:nvPicPr>
          <p:cNvPr id="3" name="Imagem 2">
            <a:extLst>
              <a:ext uri="{FF2B5EF4-FFF2-40B4-BE49-F238E27FC236}">
                <a16:creationId xmlns:a16="http://schemas.microsoft.com/office/drawing/2014/main" id="{82EC1857-B29A-CD9B-157F-3EB94D831F48}"/>
              </a:ext>
            </a:extLst>
          </p:cNvPr>
          <p:cNvPicPr>
            <a:picLocks noChangeAspect="1"/>
          </p:cNvPicPr>
          <p:nvPr/>
        </p:nvPicPr>
        <p:blipFill>
          <a:blip r:embed="rId3"/>
          <a:stretch>
            <a:fillRect/>
          </a:stretch>
        </p:blipFill>
        <p:spPr>
          <a:xfrm>
            <a:off x="110277" y="1093694"/>
            <a:ext cx="4446123" cy="1039905"/>
          </a:xfrm>
          <a:prstGeom prst="rect">
            <a:avLst/>
          </a:prstGeom>
        </p:spPr>
      </p:pic>
      <p:graphicFrame>
        <p:nvGraphicFramePr>
          <p:cNvPr id="4" name="Tabela 3">
            <a:extLst>
              <a:ext uri="{FF2B5EF4-FFF2-40B4-BE49-F238E27FC236}">
                <a16:creationId xmlns:a16="http://schemas.microsoft.com/office/drawing/2014/main" id="{CC4E5F4A-CD90-B2D1-002A-18BDF5D83D68}"/>
              </a:ext>
            </a:extLst>
          </p:cNvPr>
          <p:cNvGraphicFramePr>
            <a:graphicFrameLocks noGrp="1"/>
          </p:cNvGraphicFramePr>
          <p:nvPr>
            <p:extLst>
              <p:ext uri="{D42A27DB-BD31-4B8C-83A1-F6EECF244321}">
                <p14:modId xmlns:p14="http://schemas.microsoft.com/office/powerpoint/2010/main" val="4215899473"/>
              </p:ext>
            </p:extLst>
          </p:nvPr>
        </p:nvGraphicFramePr>
        <p:xfrm>
          <a:off x="185420" y="2133599"/>
          <a:ext cx="11701780" cy="3066860"/>
        </p:xfrm>
        <a:graphic>
          <a:graphicData uri="http://schemas.openxmlformats.org/drawingml/2006/table">
            <a:tbl>
              <a:tblPr firstRow="1" firstCol="1" bandRow="1"/>
              <a:tblGrid>
                <a:gridCol w="11701780">
                  <a:extLst>
                    <a:ext uri="{9D8B030D-6E8A-4147-A177-3AD203B41FA5}">
                      <a16:colId xmlns:a16="http://schemas.microsoft.com/office/drawing/2014/main" val="841246752"/>
                    </a:ext>
                  </a:extLst>
                </a:gridCol>
              </a:tblGrid>
              <a:tr h="1115695">
                <a:tc>
                  <a:txBody>
                    <a:bodyPr/>
                    <a:lstStyle/>
                    <a:p>
                      <a:pPr>
                        <a:lnSpc>
                          <a:spcPct val="10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Etapa 3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Vamos conversar?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que você já sabe sobre o gênero textual “poema”?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sabe diferenciar “poema” de “poesia”?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Quais são as principais características desse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lembra que para produzir um poema, as palavras devem ser escolhidas para transmitir múltiplos sentidos e emoções?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2083759567"/>
                  </a:ext>
                </a:extLst>
              </a:tr>
            </a:tbl>
          </a:graphicData>
        </a:graphic>
      </p:graphicFrame>
      <p:pic>
        <p:nvPicPr>
          <p:cNvPr id="5" name="Imagem 4">
            <a:extLst>
              <a:ext uri="{FF2B5EF4-FFF2-40B4-BE49-F238E27FC236}">
                <a16:creationId xmlns:a16="http://schemas.microsoft.com/office/drawing/2014/main" id="{F08CD29B-FAD0-E23E-8239-C212779DC947}"/>
              </a:ext>
            </a:extLst>
          </p:cNvPr>
          <p:cNvPicPr>
            <a:picLocks noChangeAspect="1"/>
          </p:cNvPicPr>
          <p:nvPr/>
        </p:nvPicPr>
        <p:blipFill>
          <a:blip r:embed="rId4"/>
          <a:stretch>
            <a:fillRect/>
          </a:stretch>
        </p:blipFill>
        <p:spPr>
          <a:xfrm>
            <a:off x="7039206" y="2203597"/>
            <a:ext cx="4679030" cy="2233931"/>
          </a:xfrm>
          <a:prstGeom prst="rect">
            <a:avLst/>
          </a:prstGeom>
        </p:spPr>
      </p:pic>
    </p:spTree>
    <p:extLst>
      <p:ext uri="{BB962C8B-B14F-4D97-AF65-F5344CB8AC3E}">
        <p14:creationId xmlns:p14="http://schemas.microsoft.com/office/powerpoint/2010/main" val="42121005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CD31525-2160-F2C7-B4B6-938CDDEEE493}"/>
              </a:ext>
            </a:extLst>
          </p:cNvPr>
          <p:cNvSpPr txBox="1"/>
          <p:nvPr/>
        </p:nvSpPr>
        <p:spPr>
          <a:xfrm>
            <a:off x="134470" y="1491864"/>
            <a:ext cx="11923059" cy="4352858"/>
          </a:xfrm>
          <a:prstGeom prst="rect">
            <a:avLst/>
          </a:prstGeom>
          <a:solidFill>
            <a:schemeClr val="accent6">
              <a:lumMod val="20000"/>
              <a:lumOff val="80000"/>
            </a:schemeClr>
          </a:solidFill>
        </p:spPr>
        <p:txBody>
          <a:bodyPr wrap="square">
            <a:spAutoFit/>
          </a:bodyPr>
          <a:lstStyle/>
          <a:p>
            <a:pPr indent="270510" algn="just">
              <a:lnSpc>
                <a:spcPct val="110000"/>
              </a:lnSpc>
              <a:spcAft>
                <a:spcPts val="800"/>
              </a:spcAft>
            </a:pPr>
            <a:r>
              <a:rPr lang="pt-BR" sz="2300" b="1" kern="0" dirty="0">
                <a:effectLst/>
                <a:latin typeface="Arial Narrow" panose="020B0606020202030204" pitchFamily="34" charset="0"/>
                <a:ea typeface="Times New Roman" panose="02020603050405020304" pitchFamily="18" charset="0"/>
                <a:cs typeface="Times New Roman" panose="02020603050405020304" pitchFamily="18" charset="0"/>
              </a:rPr>
              <a:t>Estudante, hoje vamos conversar sobre a produção que vocês vão desenvolver: um poema. Diferente de outros tipos de texto, no poema você pode explorar sentimentos, ideias e percepções de forma mais livre e criativa. Pense no poema como uma forma de expressão pessoal. Você pode falar sobre algo que viveu, que observou no mundo, um sentimento marcante ou até uma reflexão sobre a vida. Não existe uma única forma de escrever um poema — o importante é que ele tenha sentido e que consiga transmitir algo para quem lê. Lembre-se de usar recursos da linguagem poética, como metáforas, comparações, onomatopeia, personificação e jogos de palavras. Esses elementos ajudam a dar mais expressividade ao seu poema. A subjetividade é muito importante aqui: o poema deve trazer um pouco de você, das suas opiniões e emoções. Também preste atenção na organização dos versos e das estrofes. Você pode escolher fazer rimas ou não, escrever versos curtos ou mais longos, isso tudo faz parte da construção do estilo do poema.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852246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190F458-5AB3-1F7F-3E67-EADCE6DC89EA}"/>
              </a:ext>
            </a:extLst>
          </p:cNvPr>
          <p:cNvSpPr txBox="1"/>
          <p:nvPr/>
        </p:nvSpPr>
        <p:spPr>
          <a:xfrm>
            <a:off x="201706" y="2022806"/>
            <a:ext cx="11788588" cy="2508892"/>
          </a:xfrm>
          <a:prstGeom prst="rect">
            <a:avLst/>
          </a:prstGeom>
          <a:noFill/>
        </p:spPr>
        <p:txBody>
          <a:bodyPr wrap="square">
            <a:spAutoFit/>
          </a:bodyPr>
          <a:lstStyle/>
          <a:p>
            <a:pPr algn="just">
              <a:lnSpc>
                <a:spcPct val="110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Produção do gênero textual Poema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O </a:t>
            </a:r>
            <a:r>
              <a:rPr lang="pt-BR" sz="2300" b="1" kern="0" dirty="0">
                <a:effectLst/>
                <a:latin typeface="Arial Narrow" panose="020B0606020202030204" pitchFamily="34" charset="0"/>
                <a:ea typeface="Times New Roman" panose="02020603050405020304" pitchFamily="18" charset="0"/>
                <a:cs typeface="Times New Roman" panose="02020603050405020304" pitchFamily="18" charset="0"/>
              </a:rPr>
              <a:t>Poema </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é um gênero textual essencialmente literário, composto por versos e estrofes, que pode ou não conter rimas. Essa forma de escrita se diferencia da prosa por sua estrutura e pela maneira como explora a linguagem e os sons. O poema é um gênero específico com características muito próprias, como a preocupação com a musicalidade, que se faz por meio do ritmo e das rimas. Além disso, há o uso de recursos estilísticos, principalmente pela linguagem conotativa a partir das figuras de linguagem.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902674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9A1243F-4226-041D-5281-E789694CFA09}"/>
              </a:ext>
            </a:extLst>
          </p:cNvPr>
          <p:cNvSpPr txBox="1"/>
          <p:nvPr/>
        </p:nvSpPr>
        <p:spPr>
          <a:xfrm>
            <a:off x="152400" y="1359619"/>
            <a:ext cx="11842376" cy="3676904"/>
          </a:xfrm>
          <a:prstGeom prst="rect">
            <a:avLst/>
          </a:prstGeom>
          <a:noFill/>
        </p:spPr>
        <p:txBody>
          <a:bodyPr wrap="square">
            <a:spAutoFit/>
          </a:bodyPr>
          <a:lstStyle/>
          <a:p>
            <a:pPr algn="just">
              <a:lnSpc>
                <a:spcPct val="110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Proposta de Produção do gênero textual Poema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partir da leitura dos textos motivadores, considerando a sua leitura de mundo e o que você aprendeu sobre o gênero textual “Poema”, reflita sobre os textos, sobre a sua visão do que seja “ser alegre e feliz” e deixe a sua criatividade e a sua sensibilidade falarem mais alto... Todos nós temos um grande potencial criativo que muitas vezes não é explorado. Imagine-se um(uma) poeta (poetisa) e escreva um poema sobre o tema: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 alegria de valorizar as pequenas coisas</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poema é uma forma literária que nasce muitas vezes da nossa interação com o mundo, com as pessoas, com a leitura de textos diversos e as sensações, associadas aos sentidos. Seu texto pode ser dividido em estrofes, ser escrito em versos, ter rimas ou não. Não se esqueça de atribuir um título para o seu 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4114877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982D5E1-8DE2-455C-46AE-91D273E4FEB1}"/>
              </a:ext>
            </a:extLst>
          </p:cNvPr>
          <p:cNvSpPr txBox="1"/>
          <p:nvPr/>
        </p:nvSpPr>
        <p:spPr>
          <a:xfrm>
            <a:off x="143435" y="632524"/>
            <a:ext cx="6096000" cy="1443344"/>
          </a:xfrm>
          <a:prstGeom prst="rect">
            <a:avLst/>
          </a:prstGeom>
          <a:noFill/>
        </p:spPr>
        <p:txBody>
          <a:bodyPr wrap="square">
            <a:spAutoFit/>
          </a:bodyPr>
          <a:lstStyle/>
          <a:p>
            <a:pPr algn="just">
              <a:lnSpc>
                <a:spcPct val="11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os textos motivadores: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I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2427EF3D-6CA0-87B1-5A6D-80CAF054A8B5}"/>
              </a:ext>
            </a:extLst>
          </p:cNvPr>
          <p:cNvSpPr txBox="1"/>
          <p:nvPr/>
        </p:nvSpPr>
        <p:spPr>
          <a:xfrm>
            <a:off x="277906" y="2228209"/>
            <a:ext cx="11788588" cy="4461158"/>
          </a:xfrm>
          <a:prstGeom prst="rect">
            <a:avLst/>
          </a:prstGeom>
          <a:noFill/>
        </p:spPr>
        <p:txBody>
          <a:bodyPr wrap="square">
            <a:spAutoFit/>
          </a:bodyPr>
          <a:lstStyle/>
          <a:p>
            <a:pPr algn="ctr">
              <a:lnSpc>
                <a:spcPct val="11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Lindo é viver e aproveitar as coisas...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Rosangela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Zorio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Lindo é viver</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aproveitar</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as coisas simples</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belas que a vida</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tem a nos oferecer.</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É acordar todos os dias</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com esperança e sem</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medo de ser feliz!</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0000"/>
              </a:lnSpc>
              <a:spcAft>
                <a:spcPts val="800"/>
              </a:spcAft>
            </a:pPr>
            <a:r>
              <a:rPr lang="pt-BR" sz="105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https://www.pensador.com/frase/MTg5ODEzNA/. Acesso em: 24 ago. 2026.</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562999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6982D6E-257E-B0F6-1426-0FA322FF0614}"/>
              </a:ext>
            </a:extLst>
          </p:cNvPr>
          <p:cNvSpPr txBox="1"/>
          <p:nvPr/>
        </p:nvSpPr>
        <p:spPr>
          <a:xfrm>
            <a:off x="2043953" y="1692378"/>
            <a:ext cx="10148048" cy="6191823"/>
          </a:xfrm>
          <a:prstGeom prst="rect">
            <a:avLst/>
          </a:prstGeom>
          <a:noFill/>
        </p:spPr>
        <p:txBody>
          <a:bodyPr wrap="square" numCol="2">
            <a:spAutoFit/>
          </a:bodyPr>
          <a:lstStyle/>
          <a:p>
            <a:pPr>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sol acordou cedinho,</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pintou o dia de azul.</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passarinho nos ninhos</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cantou uma nota de luz.</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alegria é uma festa</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que mora no coração.</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Ganha capa de super-herói,</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vira pipa na amplidão.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Pula corda, pula sola,</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corre o gato, corre o rato.</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risada solta e livre</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enche de graça o mato.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Um abraço bem apertado,</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um pedaço de quentinho.</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Ser feliz é bem singelo:</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é brincar no meu cantinho!</a:t>
            </a:r>
            <a:endParaRPr lang="pt-BR" sz="2300" kern="100" dirty="0">
              <a:latin typeface="Calibri" panose="020F0502020204030204" pitchFamily="34" charset="0"/>
              <a:ea typeface="Calibri" panose="020F0502020204030204" pitchFamily="34" charset="0"/>
              <a:cs typeface="Times New Roman" panose="02020603050405020304" pitchFamily="18" charset="0"/>
            </a:endParaRPr>
          </a:p>
          <a:p>
            <a:pPr algn="r">
              <a:lnSpc>
                <a:spcPct val="110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(Criado pela IA)</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5F9A826C-BC07-A4E0-A994-33BA60E8E6EC}"/>
              </a:ext>
            </a:extLst>
          </p:cNvPr>
          <p:cNvSpPr txBox="1"/>
          <p:nvPr/>
        </p:nvSpPr>
        <p:spPr>
          <a:xfrm>
            <a:off x="217394" y="724572"/>
            <a:ext cx="6118412" cy="459485"/>
          </a:xfrm>
          <a:prstGeom prst="rect">
            <a:avLst/>
          </a:prstGeom>
          <a:noFill/>
        </p:spPr>
        <p:txBody>
          <a:bodyPr wrap="square">
            <a:spAutoFit/>
          </a:bodyPr>
          <a:lstStyle/>
          <a:p>
            <a:pPr>
              <a:lnSpc>
                <a:spcPct val="110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EC659651-1F1E-7928-F029-8BBDE280D18F}"/>
              </a:ext>
            </a:extLst>
          </p:cNvPr>
          <p:cNvSpPr txBox="1"/>
          <p:nvPr/>
        </p:nvSpPr>
        <p:spPr>
          <a:xfrm>
            <a:off x="3036794" y="1232893"/>
            <a:ext cx="6118412" cy="459485"/>
          </a:xfrm>
          <a:prstGeom prst="rect">
            <a:avLst/>
          </a:prstGeom>
          <a:noFill/>
        </p:spPr>
        <p:txBody>
          <a:bodyPr wrap="square">
            <a:spAutoFit/>
          </a:bodyPr>
          <a:lstStyle/>
          <a:p>
            <a:pPr algn="ctr">
              <a:lnSpc>
                <a:spcPct val="110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 Pulo da Alegria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18552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F7C33B0-4928-69BD-4705-9FA994BCBE43}"/>
              </a:ext>
            </a:extLst>
          </p:cNvPr>
          <p:cNvSpPr txBox="1"/>
          <p:nvPr/>
        </p:nvSpPr>
        <p:spPr>
          <a:xfrm>
            <a:off x="143434" y="674101"/>
            <a:ext cx="11976847" cy="5342425"/>
          </a:xfrm>
          <a:prstGeom prst="rect">
            <a:avLst/>
          </a:prstGeom>
          <a:noFill/>
        </p:spPr>
        <p:txBody>
          <a:bodyPr wrap="square">
            <a:spAutoFit/>
          </a:bodyPr>
          <a:lstStyle/>
          <a:p>
            <a:pPr>
              <a:lnSpc>
                <a:spcPct val="110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0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10 pequenas coisas que fazem uma grande diferença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Trate os outros da maneira que gostaria de ser tratado.</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1 – Lembre-se sempre de dizer “com licença”; “por favor” e “obrigado”, mesmo que alguém esteja cumprindo sua obrigação ou seja muito amigo;</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2 – Fale baixo. Ria baixo. Não seja inconveniente;</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3 – Use o telefone e a internet somente para assuntos de trabalho. Evite usar esses meios para assuntos particulares;</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4 – Ao tomar emprestada alguma coisa, nunca se esqueça de devolver e agradecer;</a:t>
            </a:r>
            <a:b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5 – Ajude a manter limpo o ambiente de trabalho. Mantenha limpo o sanitário após o uso. Cuidado com copos e xícaras sujas. Jogue os copinhos de café no local apropriado. Arrume sua mesa de trabalho;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10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https://lesto.com.br/site/pequenas-coisas-que-fazem-uma-grande-</a:t>
            </a:r>
            <a:r>
              <a:rPr lang="pt-BR" sz="1200" kern="100" dirty="0" err="1">
                <a:effectLst/>
                <a:latin typeface="Arial Narrow" panose="020B0606020202030204" pitchFamily="34" charset="0"/>
                <a:ea typeface="Calibri" panose="020F0502020204030204" pitchFamily="34" charset="0"/>
                <a:cs typeface="Times New Roman" panose="02020603050405020304" pitchFamily="18" charset="0"/>
              </a:rPr>
              <a:t>diferenca</a:t>
            </a: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 Acesso em: 24 ago. 2026.</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923243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089475C-B026-2BB1-8D90-3BCAEC53906A}"/>
              </a:ext>
            </a:extLst>
          </p:cNvPr>
          <p:cNvSpPr txBox="1"/>
          <p:nvPr/>
        </p:nvSpPr>
        <p:spPr>
          <a:xfrm>
            <a:off x="152400" y="1742825"/>
            <a:ext cx="11887200" cy="3963521"/>
          </a:xfrm>
          <a:prstGeom prst="rect">
            <a:avLst/>
          </a:prstGeom>
          <a:solidFill>
            <a:schemeClr val="accent6">
              <a:lumMod val="20000"/>
              <a:lumOff val="80000"/>
            </a:schemeClr>
          </a:solidFill>
        </p:spPr>
        <p:txBody>
          <a:bodyPr wrap="square">
            <a:spAutoFit/>
          </a:bodyPr>
          <a:lstStyle/>
          <a:p>
            <a:pPr indent="270510" algn="just">
              <a:lnSpc>
                <a:spcPct val="11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você participará junto com seu(sua) professor(a) e seus colegas de uma correção/avaliação coletiva. Esse é um momento muito rico no qual juntos(as) vocês farão o aprimoramento da escrita de um Poema. Aproveite e acompanhe os questionamentos que serão feitos pelo(a) professor(a): o que você aprendeu sobre esse gênero? O título está adequado para um poema? Por quê? O eu lírico se revela com clareza? Há sentimentos ou ideias sendo expressas no texto? Existem imagens poéticas? O poema apresenta ritmo, sonoridade ou musicalidade? Há vozes no poema? De quem são e o que revelam? As palavras foram bem escolhidas, carregando sentidos além do literal(real)? O poema emociona, provoca ou leva à reflexão? Há conexões entre os versos? Foram utilizados recursos expressivos, como metáforas, comparações ou repetições? Os elementos do texto contribuem para a construção de sentido?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529877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8B98B06-FB25-C1DD-1208-F0F4891545AB}"/>
              </a:ext>
            </a:extLst>
          </p:cNvPr>
          <p:cNvSpPr txBox="1"/>
          <p:nvPr/>
        </p:nvSpPr>
        <p:spPr>
          <a:xfrm>
            <a:off x="268941" y="2988142"/>
            <a:ext cx="11788588" cy="881716"/>
          </a:xfrm>
          <a:prstGeom prst="rect">
            <a:avLst/>
          </a:prstGeom>
          <a:solidFill>
            <a:schemeClr val="accent6">
              <a:lumMod val="20000"/>
              <a:lumOff val="80000"/>
            </a:schemeClr>
          </a:solidFill>
        </p:spPr>
        <p:txBody>
          <a:bodyPr wrap="square">
            <a:spAutoFit/>
          </a:bodyPr>
          <a:lstStyle/>
          <a:p>
            <a:pPr indent="270510" algn="just">
              <a:lnSpc>
                <a:spcPct val="110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chegou o grande momento! Agora, você fará a versão final do seu texto, ou seja, fará a reescrita.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952694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C76D75E-E2A1-7660-1EC3-D4F7C5B06386}"/>
              </a:ext>
            </a:extLst>
          </p:cNvPr>
          <p:cNvGraphicFramePr>
            <a:graphicFrameLocks noGrp="1"/>
          </p:cNvGraphicFramePr>
          <p:nvPr>
            <p:extLst>
              <p:ext uri="{D42A27DB-BD31-4B8C-83A1-F6EECF244321}">
                <p14:modId xmlns:p14="http://schemas.microsoft.com/office/powerpoint/2010/main" val="2881224714"/>
              </p:ext>
            </p:extLst>
          </p:nvPr>
        </p:nvGraphicFramePr>
        <p:xfrm>
          <a:off x="193190" y="835519"/>
          <a:ext cx="11801586" cy="5588000"/>
        </p:xfrm>
        <a:graphic>
          <a:graphicData uri="http://schemas.openxmlformats.org/drawingml/2006/table">
            <a:tbl>
              <a:tblPr firstRow="1" firstCol="1" bandRow="1"/>
              <a:tblGrid>
                <a:gridCol w="11801586">
                  <a:extLst>
                    <a:ext uri="{9D8B030D-6E8A-4147-A177-3AD203B41FA5}">
                      <a16:colId xmlns:a16="http://schemas.microsoft.com/office/drawing/2014/main" val="3002732098"/>
                    </a:ext>
                  </a:extLst>
                </a:gridCol>
              </a:tblGrid>
              <a:tr h="3091022">
                <a:tc>
                  <a:txBody>
                    <a:bodyPr/>
                    <a:lstStyle/>
                    <a:p>
                      <a:pPr algn="ctr">
                        <a:lnSpc>
                          <a:spcPct val="100000"/>
                        </a:lnSpc>
                        <a:spcAft>
                          <a:spcPts val="800"/>
                        </a:spcAft>
                      </a:pPr>
                      <a:r>
                        <a:rPr lang="pt-BR" sz="225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Orientações para a reescrita – Poema</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buFont typeface="Wingdings" panose="05000000000000000000" pitchFamily="2" charset="2"/>
                        <a:buChar char=""/>
                      </a:pPr>
                      <a:r>
                        <a:rPr lang="pt-BR" sz="22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Seu texto desenvolve o tema proposto de forma pertinente e reflexiva, relacionando-o ao contexto social ou ao cotidiano?</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buFont typeface="Wingdings" panose="05000000000000000000" pitchFamily="2" charset="2"/>
                        <a:buChar char=""/>
                      </a:pPr>
                      <a:r>
                        <a:rPr lang="pt-BR" sz="22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Seu texto expressa sentimentos, ideias ou percepções de forma clara, revelando seu olhar sobre o tema?</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buFont typeface="Wingdings" panose="05000000000000000000" pitchFamily="2" charset="2"/>
                        <a:buChar char=""/>
                      </a:pPr>
                      <a:r>
                        <a:rPr lang="pt-BR" sz="22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Seu texto apresenta características do gênero poema, como presença de eu lírico, linguagem subjetiva e liberdade criativa?</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buFont typeface="Wingdings" panose="05000000000000000000" pitchFamily="2" charset="2"/>
                        <a:buChar char=""/>
                      </a:pPr>
                      <a:r>
                        <a:rPr lang="pt-BR" sz="22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Você utiliza imagens poéticas, metáforas, comparações ou onomatopeias que enriquecem o sentido do texto?</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buFont typeface="Wingdings" panose="05000000000000000000" pitchFamily="2" charset="2"/>
                        <a:buChar char=""/>
                      </a:pPr>
                      <a:r>
                        <a:rPr lang="pt-BR" sz="22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As palavras escolhidas contribuem para criar efeitos de sentido, emoção ou reflexão no leitor?</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buFont typeface="Wingdings" panose="05000000000000000000" pitchFamily="2" charset="2"/>
                        <a:buChar char=""/>
                      </a:pPr>
                      <a:r>
                        <a:rPr lang="pt-BR" sz="22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poema apresenta ritmo, musicalidade ou sonoridade (rimas, repetições a serviço da construção do texto)?</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buFont typeface="Wingdings" panose="05000000000000000000" pitchFamily="2" charset="2"/>
                        <a:buChar char=""/>
                      </a:pPr>
                      <a:r>
                        <a:rPr lang="pt-BR" sz="22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Há coerência entre os versos, permitindo que o leitor compreenda a mensagem, mesmo com linguagem figurada?</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buFont typeface="Wingdings" panose="05000000000000000000" pitchFamily="2" charset="2"/>
                        <a:buChar char=""/>
                      </a:pPr>
                      <a:r>
                        <a:rPr lang="pt-BR" sz="22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O texto é coeso? Os versos se conectam de maneira fluida, mesmo com possíveis quebras e pausas?</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buFont typeface="Wingdings" panose="05000000000000000000" pitchFamily="2" charset="2"/>
                        <a:buChar char=""/>
                      </a:pPr>
                      <a:r>
                        <a:rPr lang="pt-BR" sz="22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Você se expressa de forma pessoal, trazendo sensibilidade, criatividade e um olhar próprio sobre o tema?</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buFont typeface="Wingdings" panose="05000000000000000000" pitchFamily="2" charset="2"/>
                        <a:buChar char=""/>
                      </a:pPr>
                      <a:r>
                        <a:rPr lang="pt-BR" sz="22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Seu título dialoga com o poema, despertando interesse e antecipando sentidos?</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0000"/>
                        </a:lnSpc>
                        <a:spcAft>
                          <a:spcPts val="800"/>
                        </a:spcAft>
                        <a:buFont typeface="Wingdings" panose="05000000000000000000" pitchFamily="2" charset="2"/>
                        <a:buChar char=""/>
                      </a:pPr>
                      <a:r>
                        <a:rPr lang="pt-BR" sz="22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Seu texto apresenta domínio da escrita, com ortografia e pontuação adequadas (considerando </a:t>
                      </a:r>
                      <a:r>
                        <a:rPr lang="pt-BR" sz="11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a liberdade poética)?</a:t>
                      </a:r>
                      <a:endParaRPr lang="pt-BR" sz="11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DDCE"/>
                    </a:solidFill>
                  </a:tcPr>
                </a:tc>
                <a:extLst>
                  <a:ext uri="{0D108BD9-81ED-4DB2-BD59-A6C34878D82A}">
                    <a16:rowId xmlns:a16="http://schemas.microsoft.com/office/drawing/2014/main" val="1785507401"/>
                  </a:ext>
                </a:extLst>
              </a:tr>
            </a:tbl>
          </a:graphicData>
        </a:graphic>
      </p:graphicFrame>
    </p:spTree>
    <p:extLst>
      <p:ext uri="{BB962C8B-B14F-4D97-AF65-F5344CB8AC3E}">
        <p14:creationId xmlns:p14="http://schemas.microsoft.com/office/powerpoint/2010/main" val="1506469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A3F2929-6066-054F-D099-54E64207D79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85266" y="631644"/>
            <a:ext cx="4421468" cy="610378"/>
          </a:xfrm>
          <a:prstGeom prst="rect">
            <a:avLst/>
          </a:prstGeom>
          <a:noFill/>
        </p:spPr>
      </p:pic>
      <p:pic>
        <p:nvPicPr>
          <p:cNvPr id="3" name="Imagem 2">
            <a:extLst>
              <a:ext uri="{FF2B5EF4-FFF2-40B4-BE49-F238E27FC236}">
                <a16:creationId xmlns:a16="http://schemas.microsoft.com/office/drawing/2014/main" id="{933D6323-DABB-4963-D543-6792042A63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42022"/>
            <a:ext cx="5215666" cy="1104707"/>
          </a:xfrm>
          <a:prstGeom prst="rect">
            <a:avLst/>
          </a:prstGeom>
          <a:noFill/>
        </p:spPr>
      </p:pic>
      <p:sp>
        <p:nvSpPr>
          <p:cNvPr id="5" name="CaixaDeTexto 4">
            <a:extLst>
              <a:ext uri="{FF2B5EF4-FFF2-40B4-BE49-F238E27FC236}">
                <a16:creationId xmlns:a16="http://schemas.microsoft.com/office/drawing/2014/main" id="{6FFC1697-60B5-CE6D-D186-C712FD3DDF09}"/>
              </a:ext>
            </a:extLst>
          </p:cNvPr>
          <p:cNvSpPr txBox="1"/>
          <p:nvPr/>
        </p:nvSpPr>
        <p:spPr>
          <a:xfrm>
            <a:off x="152400" y="2346729"/>
            <a:ext cx="11689975" cy="472758"/>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Antes de ler os textos, vamos conversar? Observe as imagens.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ela 5">
            <a:extLst>
              <a:ext uri="{FF2B5EF4-FFF2-40B4-BE49-F238E27FC236}">
                <a16:creationId xmlns:a16="http://schemas.microsoft.com/office/drawing/2014/main" id="{C86C6130-143D-24F2-5AF1-2AEDDAFFAF42}"/>
              </a:ext>
            </a:extLst>
          </p:cNvPr>
          <p:cNvGraphicFramePr>
            <a:graphicFrameLocks noGrp="1"/>
          </p:cNvGraphicFramePr>
          <p:nvPr>
            <p:extLst>
              <p:ext uri="{D42A27DB-BD31-4B8C-83A1-F6EECF244321}">
                <p14:modId xmlns:p14="http://schemas.microsoft.com/office/powerpoint/2010/main" val="2962019194"/>
              </p:ext>
            </p:extLst>
          </p:nvPr>
        </p:nvGraphicFramePr>
        <p:xfrm>
          <a:off x="349625" y="2819487"/>
          <a:ext cx="11689974" cy="3642360"/>
        </p:xfrm>
        <a:graphic>
          <a:graphicData uri="http://schemas.openxmlformats.org/drawingml/2006/table">
            <a:tbl>
              <a:tblPr firstRow="1" bandRow="1">
                <a:tableStyleId>{5C22544A-7EE6-4342-B048-85BDC9FD1C3A}</a:tableStyleId>
              </a:tblPr>
              <a:tblGrid>
                <a:gridCol w="5844987">
                  <a:extLst>
                    <a:ext uri="{9D8B030D-6E8A-4147-A177-3AD203B41FA5}">
                      <a16:colId xmlns:a16="http://schemas.microsoft.com/office/drawing/2014/main" val="389624583"/>
                    </a:ext>
                  </a:extLst>
                </a:gridCol>
                <a:gridCol w="5844987">
                  <a:extLst>
                    <a:ext uri="{9D8B030D-6E8A-4147-A177-3AD203B41FA5}">
                      <a16:colId xmlns:a16="http://schemas.microsoft.com/office/drawing/2014/main" val="890171064"/>
                    </a:ext>
                  </a:extLst>
                </a:gridCol>
              </a:tblGrid>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pt-BR" sz="2300" b="1" kern="1200" dirty="0">
                          <a:solidFill>
                            <a:sysClr val="windowText" lastClr="000000"/>
                          </a:solidFill>
                          <a:effectLst/>
                          <a:latin typeface="Arial Narrow" panose="020B0606020202030204" pitchFamily="34" charset="0"/>
                          <a:ea typeface="+mn-ea"/>
                          <a:cs typeface="+mn-cs"/>
                        </a:rPr>
                        <a:t>Imagem 1</a:t>
                      </a:r>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pPr algn="r"/>
                      <a:endParaRPr lang="pt-BR" sz="1000" b="0" dirty="0">
                        <a:solidFill>
                          <a:schemeClr val="tx1"/>
                        </a:solidFill>
                        <a:latin typeface="Arial Narrow" panose="020B0606020202030204" pitchFamily="34" charset="0"/>
                      </a:endParaRPr>
                    </a:p>
                    <a:p>
                      <a:pPr algn="r"/>
                      <a:r>
                        <a:rPr lang="pt-BR" sz="1000" b="0" dirty="0">
                          <a:solidFill>
                            <a:schemeClr val="tx1"/>
                          </a:solidFill>
                          <a:latin typeface="Arial Narrow" panose="020B0606020202030204" pitchFamily="34" charset="0"/>
                        </a:rPr>
                        <a:t>Disponível em: https://www.tudosaladeaula.com/2023/02/atividade-sobre-memes-para-o-7o-ano-8o-ano-e-9o-ano-com-gabarito/. Acesso em: 17 ago. 2026.</a:t>
                      </a:r>
                    </a:p>
                    <a:p>
                      <a:endParaRPr lang="pt-B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pt-BR" sz="2300" dirty="0">
                          <a:solidFill>
                            <a:schemeClr val="tx1"/>
                          </a:solidFill>
                          <a:latin typeface="Arial Narrow" panose="020B0606020202030204" pitchFamily="34" charset="0"/>
                        </a:rPr>
                        <a:t>Imagem 2</a:t>
                      </a:r>
                    </a:p>
                    <a:p>
                      <a:pPr algn="ctr"/>
                      <a:endParaRPr lang="pt-BR" sz="2300" dirty="0">
                        <a:solidFill>
                          <a:schemeClr val="tx1"/>
                        </a:solidFill>
                        <a:latin typeface="Arial Narrow" panose="020B0606020202030204" pitchFamily="34" charset="0"/>
                      </a:endParaRPr>
                    </a:p>
                    <a:p>
                      <a:pPr algn="ctr"/>
                      <a:endParaRPr lang="pt-BR" sz="2300" dirty="0">
                        <a:solidFill>
                          <a:schemeClr val="tx1"/>
                        </a:solidFill>
                        <a:latin typeface="Arial Narrow" panose="020B0606020202030204" pitchFamily="34" charset="0"/>
                      </a:endParaRPr>
                    </a:p>
                    <a:p>
                      <a:pPr algn="ctr"/>
                      <a:endParaRPr lang="pt-BR" sz="2300" dirty="0">
                        <a:solidFill>
                          <a:schemeClr val="tx1"/>
                        </a:solidFill>
                        <a:latin typeface="Arial Narrow" panose="020B0606020202030204" pitchFamily="34" charset="0"/>
                      </a:endParaRPr>
                    </a:p>
                    <a:p>
                      <a:pPr algn="ctr"/>
                      <a:endParaRPr lang="pt-BR" sz="2300" dirty="0">
                        <a:solidFill>
                          <a:schemeClr val="tx1"/>
                        </a:solidFill>
                        <a:latin typeface="Arial Narrow" panose="020B0606020202030204" pitchFamily="34" charset="0"/>
                      </a:endParaRPr>
                    </a:p>
                    <a:p>
                      <a:pPr algn="ctr"/>
                      <a:endParaRPr lang="pt-BR" sz="2300" dirty="0">
                        <a:solidFill>
                          <a:schemeClr val="tx1"/>
                        </a:solidFill>
                        <a:latin typeface="Arial Narrow" panose="020B0606020202030204" pitchFamily="34" charset="0"/>
                      </a:endParaRPr>
                    </a:p>
                    <a:p>
                      <a:pPr algn="ctr"/>
                      <a:endParaRPr lang="pt-BR" sz="2300" dirty="0">
                        <a:solidFill>
                          <a:schemeClr val="tx1"/>
                        </a:solidFill>
                        <a:latin typeface="Arial Narrow" panose="020B0606020202030204" pitchFamily="34" charset="0"/>
                      </a:endParaRPr>
                    </a:p>
                    <a:p>
                      <a:pPr algn="ctr"/>
                      <a:endParaRPr lang="pt-BR" sz="2300" dirty="0">
                        <a:solidFill>
                          <a:schemeClr val="tx1"/>
                        </a:solidFill>
                        <a:latin typeface="Arial Narrow" panose="020B0606020202030204" pitchFamily="34" charset="0"/>
                      </a:endParaRPr>
                    </a:p>
                    <a:p>
                      <a:pPr algn="ctr"/>
                      <a:endParaRPr lang="pt-BR" sz="2300" dirty="0">
                        <a:solidFill>
                          <a:schemeClr val="tx1"/>
                        </a:solidFill>
                        <a:latin typeface="Arial Narrow" panose="020B0606020202030204" pitchFamily="34" charset="0"/>
                      </a:endParaRPr>
                    </a:p>
                    <a:p>
                      <a:pPr algn="r"/>
                      <a:r>
                        <a:rPr lang="pt-BR" sz="1000" b="0" dirty="0">
                          <a:solidFill>
                            <a:schemeClr val="tx1"/>
                          </a:solidFill>
                          <a:latin typeface="Arial Narrow" panose="020B0606020202030204" pitchFamily="34" charset="0"/>
                        </a:rPr>
                        <a:t>Disponível em: https://destaqueregional.jor.br/noticia/3971/charge-de-luiz-fernando-cazo-traz-reflexao-comica-sobre-paternidade-e-redes-sociais. Acesso em: 17 ago.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7265910"/>
                  </a:ext>
                </a:extLst>
              </a:tr>
            </a:tbl>
          </a:graphicData>
        </a:graphic>
      </p:graphicFrame>
      <p:pic>
        <p:nvPicPr>
          <p:cNvPr id="7" name="Imagem 6">
            <a:extLst>
              <a:ext uri="{FF2B5EF4-FFF2-40B4-BE49-F238E27FC236}">
                <a16:creationId xmlns:a16="http://schemas.microsoft.com/office/drawing/2014/main" id="{BE018DF5-96B3-E90C-7BED-40BE89831482}"/>
              </a:ext>
            </a:extLst>
          </p:cNvPr>
          <p:cNvPicPr>
            <a:picLocks noChangeAspect="1"/>
          </p:cNvPicPr>
          <p:nvPr/>
        </p:nvPicPr>
        <p:blipFill>
          <a:blip r:embed="rId4"/>
          <a:stretch>
            <a:fillRect/>
          </a:stretch>
        </p:blipFill>
        <p:spPr>
          <a:xfrm>
            <a:off x="879952" y="3292245"/>
            <a:ext cx="4646676" cy="2588602"/>
          </a:xfrm>
          <a:prstGeom prst="rect">
            <a:avLst/>
          </a:prstGeom>
        </p:spPr>
      </p:pic>
      <p:pic>
        <p:nvPicPr>
          <p:cNvPr id="8" name="Imagem 7">
            <a:extLst>
              <a:ext uri="{FF2B5EF4-FFF2-40B4-BE49-F238E27FC236}">
                <a16:creationId xmlns:a16="http://schemas.microsoft.com/office/drawing/2014/main" id="{ADE64A2E-AC03-A068-AF58-AB81BAADFAB6}"/>
              </a:ext>
            </a:extLst>
          </p:cNvPr>
          <p:cNvPicPr>
            <a:picLocks noChangeAspect="1"/>
          </p:cNvPicPr>
          <p:nvPr/>
        </p:nvPicPr>
        <p:blipFill>
          <a:blip r:embed="rId5"/>
          <a:stretch>
            <a:fillRect/>
          </a:stretch>
        </p:blipFill>
        <p:spPr>
          <a:xfrm>
            <a:off x="7153834" y="3292245"/>
            <a:ext cx="3895097" cy="2593654"/>
          </a:xfrm>
          <a:prstGeom prst="rect">
            <a:avLst/>
          </a:prstGeom>
        </p:spPr>
      </p:pic>
    </p:spTree>
    <p:extLst>
      <p:ext uri="{BB962C8B-B14F-4D97-AF65-F5344CB8AC3E}">
        <p14:creationId xmlns:p14="http://schemas.microsoft.com/office/powerpoint/2010/main" val="7475644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7447E35-6786-6BB6-7A64-F20C8553D7FF}"/>
              </a:ext>
            </a:extLst>
          </p:cNvPr>
          <p:cNvSpPr txBox="1"/>
          <p:nvPr/>
        </p:nvSpPr>
        <p:spPr>
          <a:xfrm>
            <a:off x="134470" y="1521562"/>
            <a:ext cx="11923059" cy="4199355"/>
          </a:xfrm>
          <a:prstGeom prst="rect">
            <a:avLst/>
          </a:prstGeom>
          <a:noFill/>
        </p:spPr>
        <p:txBody>
          <a:bodyPr wrap="square">
            <a:spAutoFit/>
          </a:bodyPr>
          <a:lstStyle/>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Observe as imagens 1 e 2. O que está acontecendo em cada uma delas?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Qual das imagens você achou mais engraçada? Por quê?</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As duas imagens fazem você lembrar de alguma situação que já aconteceu com você ou com alguém que conhece?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Na primeira imagem, por que a situação pode ser considerada engraçada?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Na segunda imagem, o que o autor está criticando por meio do humor?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já viu imagens parecidas circulando nas redes sociais ou em aplicativos de mensagens? Onde?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acha que essas imagens podem fazer as pessoas refletirem sobre seus comportamentos? Como?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Você percebe alguma diferença entre as duas imagens? Qual?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4329482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CA1CB24-BBF0-1A67-7733-7E7BA28AF56E}"/>
              </a:ext>
            </a:extLst>
          </p:cNvPr>
          <p:cNvSpPr txBox="1"/>
          <p:nvPr/>
        </p:nvSpPr>
        <p:spPr>
          <a:xfrm>
            <a:off x="143435" y="1732517"/>
            <a:ext cx="11905129" cy="3859775"/>
          </a:xfrm>
          <a:prstGeom prst="rect">
            <a:avLst/>
          </a:prstGeom>
          <a:solidFill>
            <a:schemeClr val="accent6">
              <a:lumMod val="20000"/>
              <a:lumOff val="80000"/>
            </a:schemeClr>
          </a:solidFill>
        </p:spPr>
        <p:txBody>
          <a:bodyPr wrap="square">
            <a:spAutoFit/>
          </a:bodyPr>
          <a:lstStyle/>
          <a:p>
            <a:pPr indent="270510"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já aconteceu de você olhar para uma imagem e começar a rir antes mesmo de terminar de ler a frase? Ou de ver uma situação engraçada na internet e pensar: “Isso parece muito com o que acontece comigo!”? Pois é! Você provavelmente já encontrou um meme. E já reparou que algumas imagens engraçadas também fazem uma crítica ou nos fazem pensar sobre um problema da sociedade? Nesse caso, podemos estar diante de uma charge. Mas será que meme e charge são a mesma coisa? Como o humor é construído nesses textos? O que uma imagem pode dizer sem usar nenhuma palavra? Nas próximas atividades, você vai descobrir que, por trás de uma piada, de uma imagem ou de uma situação engraçada, pode existir uma mensagem, uma crítica e até uma reflexão sobre o mundo em que vivemos. Prepare o olhar, solte a criatividade e venha descobrir os segredos dos gêneros textuais Meme e Charge!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407645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6ADFAEB-8B9A-4361-710D-B738FA35A834}"/>
              </a:ext>
            </a:extLst>
          </p:cNvPr>
          <p:cNvSpPr txBox="1"/>
          <p:nvPr/>
        </p:nvSpPr>
        <p:spPr>
          <a:xfrm>
            <a:off x="182357" y="1014662"/>
            <a:ext cx="6096000" cy="461665"/>
          </a:xfrm>
          <a:prstGeom prst="rect">
            <a:avLst/>
          </a:prstGeom>
          <a:noFill/>
        </p:spPr>
        <p:txBody>
          <a:bodyPr wrap="square">
            <a:spAutoFit/>
          </a:bodyPr>
          <a:lstStyle/>
          <a:p>
            <a:r>
              <a:rPr lang="pt-BR" sz="2400" b="1" dirty="0">
                <a:solidFill>
                  <a:srgbClr val="F4860C"/>
                </a:solidFill>
                <a:effectLst/>
                <a:latin typeface="Arial Narrow" panose="020B0606020202030204" pitchFamily="34" charset="0"/>
                <a:ea typeface="Calibri" panose="020F0502020204030204" pitchFamily="34" charset="0"/>
                <a:cs typeface="Times New Roman" panose="02020603050405020304" pitchFamily="18" charset="0"/>
              </a:rPr>
              <a:t>►Conhecendo os gêneros textuais</a:t>
            </a:r>
            <a:endParaRPr lang="pt-BR" sz="2400" dirty="0"/>
          </a:p>
        </p:txBody>
      </p:sp>
      <p:graphicFrame>
        <p:nvGraphicFramePr>
          <p:cNvPr id="4" name="Tabela 3">
            <a:extLst>
              <a:ext uri="{FF2B5EF4-FFF2-40B4-BE49-F238E27FC236}">
                <a16:creationId xmlns:a16="http://schemas.microsoft.com/office/drawing/2014/main" id="{C987E604-1CE3-8D25-CF6E-BFB4158B3D5A}"/>
              </a:ext>
            </a:extLst>
          </p:cNvPr>
          <p:cNvGraphicFramePr>
            <a:graphicFrameLocks noGrp="1"/>
          </p:cNvGraphicFramePr>
          <p:nvPr>
            <p:extLst>
              <p:ext uri="{D42A27DB-BD31-4B8C-83A1-F6EECF244321}">
                <p14:modId xmlns:p14="http://schemas.microsoft.com/office/powerpoint/2010/main" val="26909700"/>
              </p:ext>
            </p:extLst>
          </p:nvPr>
        </p:nvGraphicFramePr>
        <p:xfrm>
          <a:off x="182357" y="1476327"/>
          <a:ext cx="11827286" cy="4280472"/>
        </p:xfrm>
        <a:graphic>
          <a:graphicData uri="http://schemas.openxmlformats.org/drawingml/2006/table">
            <a:tbl>
              <a:tblPr firstRow="1" firstCol="1" bandRow="1"/>
              <a:tblGrid>
                <a:gridCol w="11827286">
                  <a:extLst>
                    <a:ext uri="{9D8B030D-6E8A-4147-A177-3AD203B41FA5}">
                      <a16:colId xmlns:a16="http://schemas.microsoft.com/office/drawing/2014/main" val="398542880"/>
                    </a:ext>
                  </a:extLst>
                </a:gridCol>
              </a:tblGrid>
              <a:tr h="0">
                <a:tc>
                  <a:txBody>
                    <a:bodyPr/>
                    <a:lstStyle/>
                    <a:p>
                      <a:pPr algn="ct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Meme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85115"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Meme</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 gênero textual que combina imagens, frases curtas, emojis, figuras ou vídeos para transmitir uma mensagem de forma engraçada, criativa e rápida. Os memes costumam falar sobre situações do dia a dia, acontecimentos atuais ou comportamentos das pessoas, muitas vezes usando o humor, a ironia ou a crítica. Os memes circulam principalmente na internet e nas redes sociais, sendo compartilhados por muitas pessoas em pouco tempo. Alguns fazem apenas rir, enquanto outros também levam o leitor a pensar sobre determinado assunto. Para entender um meme, é importante conhecer a situação ou o contexto a que ele se refere. Muitas vezes, ele usa imagens famosas, cenas de filmes, personagens ou acontecimentos conhecidos pelas pessoas. Por isso, quanto mais um meme é compartilhado e adaptado, mais versões diferentes podem surgir.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F4B083"/>
                      </a:solidFill>
                      <a:prstDash val="solid"/>
                      <a:round/>
                      <a:headEnd type="none" w="med" len="med"/>
                      <a:tailEnd type="none" w="med" len="med"/>
                    </a:lnL>
                    <a:lnR w="19050" cap="flat" cmpd="sng" algn="ctr">
                      <a:solidFill>
                        <a:srgbClr val="F4B083"/>
                      </a:solidFill>
                      <a:prstDash val="solid"/>
                      <a:round/>
                      <a:headEnd type="none" w="med" len="med"/>
                      <a:tailEnd type="none" w="med" len="med"/>
                    </a:lnR>
                    <a:lnT w="19050" cap="flat" cmpd="sng" algn="ctr">
                      <a:solidFill>
                        <a:srgbClr val="F4B083"/>
                      </a:solidFill>
                      <a:prstDash val="solid"/>
                      <a:round/>
                      <a:headEnd type="none" w="med" len="med"/>
                      <a:tailEnd type="none" w="med" len="med"/>
                    </a:lnT>
                    <a:lnB w="19050" cap="flat" cmpd="sng" algn="ctr">
                      <a:solidFill>
                        <a:srgbClr val="F4B083"/>
                      </a:solidFill>
                      <a:prstDash val="solid"/>
                      <a:round/>
                      <a:headEnd type="none" w="med" len="med"/>
                      <a:tailEnd type="none" w="med" len="med"/>
                    </a:lnB>
                    <a:solidFill>
                      <a:srgbClr val="F7CAAC"/>
                    </a:solidFill>
                  </a:tcPr>
                </a:tc>
                <a:extLst>
                  <a:ext uri="{0D108BD9-81ED-4DB2-BD59-A6C34878D82A}">
                    <a16:rowId xmlns:a16="http://schemas.microsoft.com/office/drawing/2014/main" val="665871287"/>
                  </a:ext>
                </a:extLst>
              </a:tr>
            </a:tbl>
          </a:graphicData>
        </a:graphic>
      </p:graphicFrame>
    </p:spTree>
    <p:extLst>
      <p:ext uri="{BB962C8B-B14F-4D97-AF65-F5344CB8AC3E}">
        <p14:creationId xmlns:p14="http://schemas.microsoft.com/office/powerpoint/2010/main" val="22923461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6BFE707B-A4BC-E0DA-F108-22BA08B8DC36}"/>
              </a:ext>
            </a:extLst>
          </p:cNvPr>
          <p:cNvGraphicFramePr>
            <a:graphicFrameLocks noGrp="1"/>
          </p:cNvGraphicFramePr>
          <p:nvPr>
            <p:extLst>
              <p:ext uri="{D42A27DB-BD31-4B8C-83A1-F6EECF244321}">
                <p14:modId xmlns:p14="http://schemas.microsoft.com/office/powerpoint/2010/main" val="1260515626"/>
              </p:ext>
            </p:extLst>
          </p:nvPr>
        </p:nvGraphicFramePr>
        <p:xfrm>
          <a:off x="206188" y="1907534"/>
          <a:ext cx="11779623" cy="2597976"/>
        </p:xfrm>
        <a:graphic>
          <a:graphicData uri="http://schemas.openxmlformats.org/drawingml/2006/table">
            <a:tbl>
              <a:tblPr firstRow="1" firstCol="1" bandRow="1"/>
              <a:tblGrid>
                <a:gridCol w="11779623">
                  <a:extLst>
                    <a:ext uri="{9D8B030D-6E8A-4147-A177-3AD203B41FA5}">
                      <a16:colId xmlns:a16="http://schemas.microsoft.com/office/drawing/2014/main" val="1718171172"/>
                    </a:ext>
                  </a:extLst>
                </a:gridCol>
              </a:tblGrid>
              <a:tr h="0">
                <a:tc>
                  <a:txBody>
                    <a:bodyPr/>
                    <a:lstStyle/>
                    <a:p>
                      <a:pPr algn="ct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Charge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85115"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Charge</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 gênero textual que combina desenhos e palavras para transmitir uma mensagem de forma engraçada e crítica. Geralmente, fala sobre assuntos atuais, como acontecimentos políticos, sociais, culturais ou do dia a dia. A charge usa caricaturas, balões de fala, legendas e expressões das personagens para fazer o leitor pensar e refletir sobre determinado tema, muitas vezes por meio do humor e da ironia.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F4B083"/>
                      </a:solidFill>
                      <a:prstDash val="solid"/>
                      <a:round/>
                      <a:headEnd type="none" w="med" len="med"/>
                      <a:tailEnd type="none" w="med" len="med"/>
                    </a:lnL>
                    <a:lnR w="19050" cap="flat" cmpd="sng" algn="ctr">
                      <a:solidFill>
                        <a:srgbClr val="F4B083"/>
                      </a:solidFill>
                      <a:prstDash val="solid"/>
                      <a:round/>
                      <a:headEnd type="none" w="med" len="med"/>
                      <a:tailEnd type="none" w="med" len="med"/>
                    </a:lnR>
                    <a:lnT w="19050" cap="flat" cmpd="sng" algn="ctr">
                      <a:solidFill>
                        <a:srgbClr val="F4B083"/>
                      </a:solidFill>
                      <a:prstDash val="solid"/>
                      <a:round/>
                      <a:headEnd type="none" w="med" len="med"/>
                      <a:tailEnd type="none" w="med" len="med"/>
                    </a:lnT>
                    <a:lnB w="19050" cap="flat" cmpd="sng" algn="ctr">
                      <a:solidFill>
                        <a:srgbClr val="F4B083"/>
                      </a:solidFill>
                      <a:prstDash val="solid"/>
                      <a:round/>
                      <a:headEnd type="none" w="med" len="med"/>
                      <a:tailEnd type="none" w="med" len="med"/>
                    </a:lnB>
                    <a:solidFill>
                      <a:srgbClr val="F7CAAC"/>
                    </a:solidFill>
                  </a:tcPr>
                </a:tc>
                <a:extLst>
                  <a:ext uri="{0D108BD9-81ED-4DB2-BD59-A6C34878D82A}">
                    <a16:rowId xmlns:a16="http://schemas.microsoft.com/office/drawing/2014/main" val="2229214557"/>
                  </a:ext>
                </a:extLst>
              </a:tr>
            </a:tbl>
          </a:graphicData>
        </a:graphic>
      </p:graphicFrame>
    </p:spTree>
    <p:extLst>
      <p:ext uri="{BB962C8B-B14F-4D97-AF65-F5344CB8AC3E}">
        <p14:creationId xmlns:p14="http://schemas.microsoft.com/office/powerpoint/2010/main" val="42806935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069D5CB-580B-145F-5EE2-DB028A9B2A21}"/>
              </a:ext>
            </a:extLst>
          </p:cNvPr>
          <p:cNvSpPr txBox="1"/>
          <p:nvPr/>
        </p:nvSpPr>
        <p:spPr>
          <a:xfrm>
            <a:off x="179295" y="2055703"/>
            <a:ext cx="11833410" cy="3462423"/>
          </a:xfrm>
          <a:prstGeom prst="rect">
            <a:avLst/>
          </a:prstGeom>
          <a:solidFill>
            <a:schemeClr val="accent6">
              <a:lumMod val="20000"/>
              <a:lumOff val="80000"/>
            </a:schemeClr>
          </a:solidFill>
        </p:spPr>
        <p:txBody>
          <a:bodyPr wrap="square">
            <a:spAutoFit/>
          </a:bodyPr>
          <a:lstStyle/>
          <a:p>
            <a:pPr indent="270510"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me conta uma coisa: você já recebeu um meme, riu sozinho, mandou para alguém e, cinco minutos depois, percebeu que o meme era praticamente a sua vida? Pois é! O meme tem esse poder: com uma imagem, algumas palavras e uma boa dose de criatividade, ele consegue fazer a gente rir, pensar e até reconhecer situações do nosso dia a dia. Mas será que ele serve apenas para divertir? Muitas vezes, por trás daquela imagem engraçada, existe uma ideia, uma opinião, uma crítica ou uma situação que quer chamar nossa atenção. Por isso, hoje vamos olhar para os memes com outros olhos e descobrir como uma imagem e algumas palavras podem dizer muito mais do que parecem.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92574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78D4600-7C87-7116-9A64-A51ADF22B4B8}"/>
              </a:ext>
            </a:extLst>
          </p:cNvPr>
          <p:cNvSpPr txBox="1"/>
          <p:nvPr/>
        </p:nvSpPr>
        <p:spPr>
          <a:xfrm>
            <a:off x="215154" y="795082"/>
            <a:ext cx="6096000" cy="1543949"/>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BA53F4BE-A3FB-5FC3-D930-69479B56B6F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90795" y="2339031"/>
            <a:ext cx="4840717" cy="3423895"/>
          </a:xfrm>
          <a:prstGeom prst="rect">
            <a:avLst/>
          </a:prstGeom>
          <a:noFill/>
        </p:spPr>
      </p:pic>
      <p:sp>
        <p:nvSpPr>
          <p:cNvPr id="6" name="CaixaDeTexto 5">
            <a:extLst>
              <a:ext uri="{FF2B5EF4-FFF2-40B4-BE49-F238E27FC236}">
                <a16:creationId xmlns:a16="http://schemas.microsoft.com/office/drawing/2014/main" id="{B74015EB-89F7-B195-4B0D-250EA41778C6}"/>
              </a:ext>
            </a:extLst>
          </p:cNvPr>
          <p:cNvSpPr txBox="1"/>
          <p:nvPr/>
        </p:nvSpPr>
        <p:spPr>
          <a:xfrm>
            <a:off x="3541059" y="5762926"/>
            <a:ext cx="6096000" cy="503279"/>
          </a:xfrm>
          <a:prstGeom prst="rect">
            <a:avLst/>
          </a:prstGeom>
          <a:noFill/>
        </p:spPr>
        <p:txBody>
          <a:bodyPr wrap="square">
            <a:spAutoFit/>
          </a:bodyPr>
          <a:lstStyle/>
          <a:p>
            <a:pPr algn="ctr">
              <a:lnSpc>
                <a:spcPct val="115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https://www.tudosaladeaula.com/2023/02/atividade-sobre-memes-para-o-7o-ano-8o-ano-e-9o-ano-com-gabarito/. Acesso em: 17 ago. 2026.</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765457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4D77495-0016-CB1D-C4FE-0CFE16E13FB8}"/>
              </a:ext>
            </a:extLst>
          </p:cNvPr>
          <p:cNvSpPr txBox="1"/>
          <p:nvPr/>
        </p:nvSpPr>
        <p:spPr>
          <a:xfrm>
            <a:off x="224117" y="692520"/>
            <a:ext cx="11698941" cy="5924699"/>
          </a:xfrm>
          <a:prstGeom prst="rect">
            <a:avLst/>
          </a:prstGeom>
          <a:noFill/>
        </p:spPr>
        <p:txBody>
          <a:bodyPr wrap="square">
            <a:spAutoFit/>
          </a:bodyPr>
          <a:lstStyle/>
          <a:p>
            <a:pPr algn="just">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Após a leitura do texto,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Descreva o que você vê no Texto I.</a:t>
            </a:r>
          </a:p>
          <a:p>
            <a:pPr algn="just">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Você conhece a pessoa do Texto I? Quem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O que a pessoa do Texto I está pensando o dia todo?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3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 frase “Você atrai aquilo que você pensa” significa que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as pessoas conseguem tudo o que desejam imediatamente.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X</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o pensamento pode influenciar nossas atitudes e expectativas.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 A imagem ajuda o leitor a entender o Texto I? Comente.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879718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33711C9-4E8B-63CF-D815-C0EB0B74E9AB}"/>
              </a:ext>
            </a:extLst>
          </p:cNvPr>
          <p:cNvSpPr txBox="1"/>
          <p:nvPr/>
        </p:nvSpPr>
        <p:spPr>
          <a:xfrm>
            <a:off x="134469" y="716520"/>
            <a:ext cx="11842377" cy="5773568"/>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meme (Texto I) é um gênero textual multimodal e digital que utiliza a linguagem verbal e não verbal para transmitir uma mensagem simples e informal, de forma rápida e divertida usando frases curtas. Que situação esse meme apresenta?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O homem está preocupado porque precisa fazer um PIX de 20 mil para outra pessoa.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O homem pensa o tempo todo em receber um PIX de 20 mil, fazendo uma brincadeira com a frase “você atrai aquilo que pensa”.</a:t>
            </a:r>
          </a:p>
          <a:p>
            <a:pPr algn="just">
              <a:lnSpc>
                <a:spcPct val="115000"/>
              </a:lnSpc>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4.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meme (Texto I) é um gênero textual muito presente nas redes sociais. Sua finalidade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apresentar regras que devem ser seguidas pelas pessoas.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informar sobre acontecimentos históricos de maneira detalhada.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provocar humor, divertir e transmitir uma mensagem de forma rápida.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967401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782BAB1-5325-CBF5-1937-D1B54F64E93A}"/>
              </a:ext>
            </a:extLst>
          </p:cNvPr>
          <p:cNvSpPr txBox="1"/>
          <p:nvPr/>
        </p:nvSpPr>
        <p:spPr>
          <a:xfrm>
            <a:off x="251011" y="1481961"/>
            <a:ext cx="11797553" cy="3462423"/>
          </a:xfrm>
          <a:prstGeom prst="rect">
            <a:avLst/>
          </a:prstGeom>
          <a:solidFill>
            <a:schemeClr val="accent6">
              <a:lumMod val="20000"/>
              <a:lumOff val="80000"/>
            </a:schemeClr>
          </a:solidFill>
        </p:spPr>
        <p:txBody>
          <a:bodyPr wrap="square">
            <a:spAutoFit/>
          </a:bodyPr>
          <a:lstStyle/>
          <a:p>
            <a:pPr indent="270510"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você já viu uma imagem que fez você rir, mas, depois de pensar um pouquinho, percebeu que ela estava falando de um assunto sério? Pois é! A charge faz exatamente isso: usa o humor, as imagens e as palavras para mostrar uma situação e, muitas vezes, fazer uma crítica sobre algo que acontece na sociedade. É como se ela dissesse: “Vou fazer você rir… mas também quero que você pense!” Por isso, ao ler uma charge, precisamos prestar atenção em cada detalhe, porque uma expressão, uma fala ou até um pequeno elemento da imagem pode mudar completamente o sentido da mensagem. Hoje, vamos observar esses detalhes e descobrir o que a charge está dizendo por trás do humor.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58515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23B7B16-34E9-E854-7B9F-D566E363A08D}"/>
              </a:ext>
            </a:extLst>
          </p:cNvPr>
          <p:cNvSpPr txBox="1"/>
          <p:nvPr/>
        </p:nvSpPr>
        <p:spPr>
          <a:xfrm>
            <a:off x="295835" y="821976"/>
            <a:ext cx="6096000" cy="1543949"/>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7DE4936A-5D07-0787-CDB6-7E3466E0ED68}"/>
              </a:ext>
            </a:extLst>
          </p:cNvPr>
          <p:cNvPicPr>
            <a:picLocks noChangeAspect="1"/>
          </p:cNvPicPr>
          <p:nvPr/>
        </p:nvPicPr>
        <p:blipFill>
          <a:blip r:embed="rId2"/>
          <a:stretch>
            <a:fillRect/>
          </a:stretch>
        </p:blipFill>
        <p:spPr>
          <a:xfrm>
            <a:off x="4193371" y="2365925"/>
            <a:ext cx="3991405" cy="3266679"/>
          </a:xfrm>
          <a:prstGeom prst="rect">
            <a:avLst/>
          </a:prstGeom>
        </p:spPr>
      </p:pic>
      <p:sp>
        <p:nvSpPr>
          <p:cNvPr id="6" name="CaixaDeTexto 5">
            <a:extLst>
              <a:ext uri="{FF2B5EF4-FFF2-40B4-BE49-F238E27FC236}">
                <a16:creationId xmlns:a16="http://schemas.microsoft.com/office/drawing/2014/main" id="{6D9C29C9-26ED-F94A-255C-0B24F793FEAC}"/>
              </a:ext>
            </a:extLst>
          </p:cNvPr>
          <p:cNvSpPr txBox="1"/>
          <p:nvPr/>
        </p:nvSpPr>
        <p:spPr>
          <a:xfrm>
            <a:off x="2895601" y="5632604"/>
            <a:ext cx="6096000" cy="461665"/>
          </a:xfrm>
          <a:prstGeom prst="rect">
            <a:avLst/>
          </a:prstGeom>
          <a:noFill/>
        </p:spPr>
        <p:txBody>
          <a:bodyPr wrap="square">
            <a:spAutoFit/>
          </a:bodyPr>
          <a:lstStyle/>
          <a:p>
            <a:pPr algn="ctr"/>
            <a:r>
              <a:rPr lang="pt-BR" sz="1200" dirty="0">
                <a:latin typeface="Arial Narrow" panose="020B0606020202030204" pitchFamily="34" charset="0"/>
              </a:rPr>
              <a:t>Disponível em: https://sointerpretacao.blogspot.com/2023/02/charges-e-tirinha.html. Acesso em: 17 ago. 2026.</a:t>
            </a:r>
          </a:p>
        </p:txBody>
      </p:sp>
    </p:spTree>
    <p:extLst>
      <p:ext uri="{BB962C8B-B14F-4D97-AF65-F5344CB8AC3E}">
        <p14:creationId xmlns:p14="http://schemas.microsoft.com/office/powerpoint/2010/main" val="131662612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086A386-253F-03EE-52F8-D744B8524270}"/>
              </a:ext>
            </a:extLst>
          </p:cNvPr>
          <p:cNvSpPr txBox="1"/>
          <p:nvPr/>
        </p:nvSpPr>
        <p:spPr>
          <a:xfrm>
            <a:off x="188258" y="656661"/>
            <a:ext cx="11797553" cy="5714385"/>
          </a:xfrm>
          <a:prstGeom prst="rect">
            <a:avLst/>
          </a:prstGeom>
          <a:noFill/>
        </p:spPr>
        <p:txBody>
          <a:bodyPr wrap="square">
            <a:spAutoFit/>
          </a:bodyPr>
          <a:lstStyle/>
          <a:p>
            <a:pPr algn="just">
              <a:spcAft>
                <a:spcPts val="800"/>
              </a:spcAft>
            </a:pPr>
            <a:r>
              <a:rPr lang="pt-BR" sz="23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5.</a:t>
            </a: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Após a leitura do Texto II,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 Descreva o que você vê no Texto II.</a:t>
            </a:r>
          </a:p>
          <a:p>
            <a:pPr algn="just">
              <a:spcAft>
                <a:spcPts val="800"/>
              </a:spcAft>
            </a:pPr>
            <a:endPar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b) Você </a:t>
            </a:r>
            <a:r>
              <a:rPr lang="pt-BR" sz="2300" kern="100" dirty="0" err="1">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conheçe</a:t>
            </a: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alguma das personagens do Texto II? Quais? Comente.</a:t>
            </a:r>
          </a:p>
          <a:p>
            <a:pPr algn="just">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c) Há algum objeto ou alimento na charge faz parte de uma história infantil? Qual?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Todo texto apresenta um tema, ou seja, o assunto sobre o qual ele trata. Qual é o tema/assunto do Texto II?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 importância de consumir frutas diariamente.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 história da Branca de Neve e a maçã envenenada.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 contaminação dos alimentos por meio dos agrotóxicos.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972042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0572971-4D12-3F08-1108-6103EC8AA193}"/>
              </a:ext>
            </a:extLst>
          </p:cNvPr>
          <p:cNvSpPr txBox="1"/>
          <p:nvPr/>
        </p:nvSpPr>
        <p:spPr>
          <a:xfrm>
            <a:off x="233082" y="1212136"/>
            <a:ext cx="11833411" cy="914033"/>
          </a:xfrm>
          <a:prstGeom prst="rect">
            <a:avLst/>
          </a:prstGeom>
          <a:solidFill>
            <a:schemeClr val="accent6">
              <a:lumMod val="20000"/>
              <a:lumOff val="80000"/>
            </a:schemeClr>
          </a:solidFill>
        </p:spPr>
        <p:txBody>
          <a:bodyPr wrap="square">
            <a:spAutoFit/>
          </a:bodyPr>
          <a:lstStyle/>
          <a:p>
            <a:pPr indent="270510"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prepare-se para uma missão de detetive! Hoje vamos descobrir como um texto pode conversar/dialogar com outro. Será que você consegue encontrar essas pistas?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E4CCEB5E-30DC-755A-52F1-6D288E8D1F34}"/>
              </a:ext>
            </a:extLst>
          </p:cNvPr>
          <p:cNvSpPr txBox="1"/>
          <p:nvPr/>
        </p:nvSpPr>
        <p:spPr>
          <a:xfrm>
            <a:off x="233083" y="2614032"/>
            <a:ext cx="11833410" cy="3345596"/>
          </a:xfrm>
          <a:prstGeom prst="rect">
            <a:avLst/>
          </a:prstGeom>
          <a:noFill/>
        </p:spPr>
        <p:txBody>
          <a:bodyPr wrap="square">
            <a:spAutoFit/>
          </a:bodyPr>
          <a:lstStyle/>
          <a:p>
            <a:pPr algn="just">
              <a:lnSpc>
                <a:spcPct val="115000"/>
              </a:lnSpc>
              <a:spcAft>
                <a:spcPts val="800"/>
              </a:spcAft>
            </a:pPr>
            <a:r>
              <a:rPr lang="pt-BR" sz="2400" b="1"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7.</a:t>
            </a: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 O Texto II retoma elementos de um conto infantil muito conhecido para construir uma nova situação e produzir humor e crítica. No conto original, uma princesa é vítima da inveja de sua madrasta, que utiliza uma fruta envenenada para tentar prejudicá-la. Ao reconhecer essa referência, o leitor consegue compreender melhor os sentidos construídos pela charge. Observe o Texto II e responda: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a) No conto infantil retomado pela charge, qual fruta é utilizada para tentar envenenar a personagem?</a:t>
            </a: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b) Essa fruta é oferecida a uma princesa. Quem oferece essa fruta?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4998016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40C7251-65B9-929E-0487-140F986AB0B3}"/>
              </a:ext>
            </a:extLst>
          </p:cNvPr>
          <p:cNvSpPr txBox="1"/>
          <p:nvPr/>
        </p:nvSpPr>
        <p:spPr>
          <a:xfrm>
            <a:off x="242047" y="1595132"/>
            <a:ext cx="11833412" cy="3667735"/>
          </a:xfrm>
          <a:prstGeom prst="rect">
            <a:avLst/>
          </a:prstGeom>
          <a:noFill/>
        </p:spPr>
        <p:txBody>
          <a:bodyPr wrap="square">
            <a:spAutoFit/>
          </a:bodyPr>
          <a:lstStyle/>
          <a:p>
            <a:pPr algn="just">
              <a:lnSpc>
                <a:spcPct val="115000"/>
              </a:lnSpc>
              <a:spcAft>
                <a:spcPts val="8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c) A situação apresentada na charge retoma esses elementos do conto original, mas os coloca em um novo contexto, ou seja, em uma situação diferente daquela apresentada na história original. Qual elemento do conto você consegue reconhecer no Texto II?</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D0D0D"/>
                </a:solidFill>
                <a:effectLst/>
                <a:latin typeface="Arial Narrow" panose="020B0606020202030204" pitchFamily="34" charset="0"/>
                <a:ea typeface="Calibri" panose="020F0502020204030204" pitchFamily="34" charset="0"/>
                <a:cs typeface="Times New Roman" panose="02020603050405020304" pitchFamily="18" charset="0"/>
              </a:rPr>
              <a:t>d) Ao retomar personagens e elementos de uma história conhecida em uma nova situação, a charge estabelece uma relação chamada diálogo entre textos (intertextualidade). Esse diálogo acontece quando um texto faz referência a outro texto, a outra história, personagem ou acontecimento que o leitor já conhece. Qual história infantil foi retomada no Texto II?</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826544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8983AE0-E5B2-5703-5AB8-B1D15CE23FF0}"/>
              </a:ext>
            </a:extLst>
          </p:cNvPr>
          <p:cNvSpPr txBox="1"/>
          <p:nvPr/>
        </p:nvSpPr>
        <p:spPr>
          <a:xfrm>
            <a:off x="170328" y="830474"/>
            <a:ext cx="11761695" cy="3872920"/>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8.</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charge é um gênero textual que utiliza humor e a crítica para abordar situações do cotidiano. Agora responda: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 finalidade/objetivo da charge é</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divertir o leitor, sem apresentar nenhuma mensagem.</a:t>
            </a:r>
            <a:b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criticar ou provocar uma reflexão sobre um fato ou problema da sociedade.</a:t>
            </a:r>
            <a:b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contar uma história de aventura com personagens fictícios.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Qual a finalidade dessa charge (Texto II)?</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9010775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22600B1-96BE-20EF-7E7D-5B8710D8D64F}"/>
              </a:ext>
            </a:extLst>
          </p:cNvPr>
          <p:cNvPicPr>
            <a:picLocks noChangeAspect="1"/>
          </p:cNvPicPr>
          <p:nvPr/>
        </p:nvPicPr>
        <p:blipFill>
          <a:blip r:embed="rId2"/>
          <a:stretch>
            <a:fillRect/>
          </a:stretch>
        </p:blipFill>
        <p:spPr>
          <a:xfrm>
            <a:off x="4106519" y="672354"/>
            <a:ext cx="4534315" cy="623600"/>
          </a:xfrm>
          <a:prstGeom prst="rect">
            <a:avLst/>
          </a:prstGeom>
        </p:spPr>
      </p:pic>
      <p:pic>
        <p:nvPicPr>
          <p:cNvPr id="3" name="Imagem 2">
            <a:extLst>
              <a:ext uri="{FF2B5EF4-FFF2-40B4-BE49-F238E27FC236}">
                <a16:creationId xmlns:a16="http://schemas.microsoft.com/office/drawing/2014/main" id="{A24DDC35-E7FF-D0B9-E633-2F97F6B6EB51}"/>
              </a:ext>
            </a:extLst>
          </p:cNvPr>
          <p:cNvPicPr>
            <a:picLocks noChangeAspect="1"/>
          </p:cNvPicPr>
          <p:nvPr/>
        </p:nvPicPr>
        <p:blipFill>
          <a:blip r:embed="rId3"/>
          <a:stretch>
            <a:fillRect/>
          </a:stretch>
        </p:blipFill>
        <p:spPr>
          <a:xfrm>
            <a:off x="100025" y="1093694"/>
            <a:ext cx="4818293" cy="995082"/>
          </a:xfrm>
          <a:prstGeom prst="rect">
            <a:avLst/>
          </a:prstGeom>
        </p:spPr>
      </p:pic>
      <p:sp>
        <p:nvSpPr>
          <p:cNvPr id="5" name="CaixaDeTexto 4">
            <a:extLst>
              <a:ext uri="{FF2B5EF4-FFF2-40B4-BE49-F238E27FC236}">
                <a16:creationId xmlns:a16="http://schemas.microsoft.com/office/drawing/2014/main" id="{935EB65F-9CE7-DB1D-3E9E-97884CACDDAE}"/>
              </a:ext>
            </a:extLst>
          </p:cNvPr>
          <p:cNvSpPr txBox="1"/>
          <p:nvPr/>
        </p:nvSpPr>
        <p:spPr>
          <a:xfrm>
            <a:off x="233082" y="2827270"/>
            <a:ext cx="11725835" cy="2612959"/>
          </a:xfrm>
          <a:prstGeom prst="rect">
            <a:avLst/>
          </a:prstGeom>
          <a:solidFill>
            <a:schemeClr val="accent6">
              <a:lumMod val="20000"/>
              <a:lumOff val="80000"/>
            </a:schemeClr>
          </a:solidFill>
        </p:spPr>
        <p:txBody>
          <a:bodyPr wrap="square">
            <a:spAutoFit/>
          </a:bodyPr>
          <a:lstStyle/>
          <a:p>
            <a:pPr indent="270510"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você sabia que podemos transmitir uma mensagem sem dizer uma única palavra? Uma expressão facial, um gesto, uma imagem ou até mesmo um emoji pode comunicar uma ideia. A isso chamamos de linguagem não verbal. Já quando usamos palavras, na fala ou na escrita, temos a linguagem verbal. E quando palavras e imagens aparecem juntas, elas podem se complementar para criar novos sentidos. Vamos descobrir como essas duas linguagens aparecem nos memes e nas charges?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383776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5F43E42-F283-4A2C-8C28-40BE331048D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365" y="633402"/>
            <a:ext cx="2081623" cy="830497"/>
          </a:xfrm>
          <a:prstGeom prst="rect">
            <a:avLst/>
          </a:prstGeom>
          <a:noFill/>
        </p:spPr>
      </p:pic>
      <p:graphicFrame>
        <p:nvGraphicFramePr>
          <p:cNvPr id="3" name="Tabela 2">
            <a:extLst>
              <a:ext uri="{FF2B5EF4-FFF2-40B4-BE49-F238E27FC236}">
                <a16:creationId xmlns:a16="http://schemas.microsoft.com/office/drawing/2014/main" id="{C489B104-D6C3-B463-01EC-DE1EE92834DF}"/>
              </a:ext>
            </a:extLst>
          </p:cNvPr>
          <p:cNvGraphicFramePr>
            <a:graphicFrameLocks noGrp="1"/>
          </p:cNvGraphicFramePr>
          <p:nvPr>
            <p:extLst>
              <p:ext uri="{D42A27DB-BD31-4B8C-83A1-F6EECF244321}">
                <p14:modId xmlns:p14="http://schemas.microsoft.com/office/powerpoint/2010/main" val="2186863766"/>
              </p:ext>
            </p:extLst>
          </p:nvPr>
        </p:nvGraphicFramePr>
        <p:xfrm>
          <a:off x="161365" y="1463899"/>
          <a:ext cx="11806517" cy="3323273"/>
        </p:xfrm>
        <a:graphic>
          <a:graphicData uri="http://schemas.openxmlformats.org/drawingml/2006/table">
            <a:tbl>
              <a:tblPr firstRow="1" firstCol="1" bandRow="1"/>
              <a:tblGrid>
                <a:gridCol w="11806517">
                  <a:extLst>
                    <a:ext uri="{9D8B030D-6E8A-4147-A177-3AD203B41FA5}">
                      <a16:colId xmlns:a16="http://schemas.microsoft.com/office/drawing/2014/main" val="1046136708"/>
                    </a:ext>
                  </a:extLst>
                </a:gridCol>
              </a:tblGrid>
              <a:tr h="0">
                <a:tc>
                  <a:txBody>
                    <a:bodyPr/>
                    <a:lstStyle/>
                    <a:p>
                      <a:pPr algn="ctr">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Linguagem Verbal, </a:t>
                      </a:r>
                      <a:r>
                        <a:rPr lang="pt-BR" sz="2400" b="1"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ão</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Verbal e Mista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85115"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Para transmitir uma mensagem, podemos utilizar palavras, imagens ou combinar diferentes elementos. Assim, temos três tipos de linguagem: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verbal</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não verbal</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mista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Linguagem verbal:</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utiliza a língua para transmitir uma mensagem, por meio da fala ou da escrita.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Linguagem não verbal:</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transmite uma mensagem por meio de imagens, gestos, expressões, sons, cores e símbolos, sem utilizar a língua.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Linguagem mista: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combina linguagem verbal e não verbal na construção da mensagem.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C5E0B3"/>
                      </a:solidFill>
                      <a:prstDash val="solid"/>
                      <a:round/>
                      <a:headEnd type="none" w="med" len="med"/>
                      <a:tailEnd type="none" w="med" len="med"/>
                    </a:lnL>
                    <a:lnR w="19050" cap="flat" cmpd="sng" algn="ctr">
                      <a:solidFill>
                        <a:srgbClr val="C5E0B3"/>
                      </a:solidFill>
                      <a:prstDash val="solid"/>
                      <a:round/>
                      <a:headEnd type="none" w="med" len="med"/>
                      <a:tailEnd type="none" w="med" len="med"/>
                    </a:lnR>
                    <a:lnT w="19050" cap="flat" cmpd="sng" algn="ctr">
                      <a:solidFill>
                        <a:srgbClr val="C5E0B3"/>
                      </a:solidFill>
                      <a:prstDash val="solid"/>
                      <a:round/>
                      <a:headEnd type="none" w="med" len="med"/>
                      <a:tailEnd type="none" w="med" len="med"/>
                    </a:lnT>
                    <a:lnB w="19050" cap="flat" cmpd="sng" algn="ctr">
                      <a:solidFill>
                        <a:srgbClr val="C5E0B3"/>
                      </a:solidFill>
                      <a:prstDash val="solid"/>
                      <a:round/>
                      <a:headEnd type="none" w="med" len="med"/>
                      <a:tailEnd type="none" w="med" len="med"/>
                    </a:lnB>
                    <a:solidFill>
                      <a:srgbClr val="E2EFD9"/>
                    </a:solidFill>
                  </a:tcPr>
                </a:tc>
                <a:extLst>
                  <a:ext uri="{0D108BD9-81ED-4DB2-BD59-A6C34878D82A}">
                    <a16:rowId xmlns:a16="http://schemas.microsoft.com/office/drawing/2014/main" val="686824735"/>
                  </a:ext>
                </a:extLst>
              </a:tr>
            </a:tbl>
          </a:graphicData>
        </a:graphic>
      </p:graphicFrame>
    </p:spTree>
    <p:extLst>
      <p:ext uri="{BB962C8B-B14F-4D97-AF65-F5344CB8AC3E}">
        <p14:creationId xmlns:p14="http://schemas.microsoft.com/office/powerpoint/2010/main" val="340984963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02A97AC-C743-F023-B103-E13B7F7238A2}"/>
              </a:ext>
            </a:extLst>
          </p:cNvPr>
          <p:cNvSpPr txBox="1"/>
          <p:nvPr/>
        </p:nvSpPr>
        <p:spPr>
          <a:xfrm>
            <a:off x="170330" y="562000"/>
            <a:ext cx="6096000" cy="1405513"/>
          </a:xfrm>
          <a:prstGeom prst="rect">
            <a:avLst/>
          </a:prstGeom>
          <a:noFill/>
        </p:spPr>
        <p:txBody>
          <a:bodyPr wrap="square">
            <a:spAutoFit/>
          </a:bodyPr>
          <a:lstStyle/>
          <a:p>
            <a:pPr>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7EC836FD-141D-DFB9-DA91-D70964107A7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2617" y="2113428"/>
            <a:ext cx="3687426" cy="3557251"/>
          </a:xfrm>
          <a:prstGeom prst="rect">
            <a:avLst/>
          </a:prstGeom>
          <a:noFill/>
        </p:spPr>
      </p:pic>
      <p:sp>
        <p:nvSpPr>
          <p:cNvPr id="6" name="CaixaDeTexto 5">
            <a:extLst>
              <a:ext uri="{FF2B5EF4-FFF2-40B4-BE49-F238E27FC236}">
                <a16:creationId xmlns:a16="http://schemas.microsoft.com/office/drawing/2014/main" id="{226A1669-39A7-DDEE-4E59-9EC576638865}"/>
              </a:ext>
            </a:extLst>
          </p:cNvPr>
          <p:cNvSpPr txBox="1"/>
          <p:nvPr/>
        </p:nvSpPr>
        <p:spPr>
          <a:xfrm>
            <a:off x="3155576" y="5670679"/>
            <a:ext cx="6096000" cy="434799"/>
          </a:xfrm>
          <a:prstGeom prst="rect">
            <a:avLst/>
          </a:prstGeom>
          <a:noFill/>
        </p:spPr>
        <p:txBody>
          <a:bodyPr wrap="square">
            <a:spAutoFit/>
          </a:bodyPr>
          <a:lstStyle/>
          <a:p>
            <a:pPr algn="ctr">
              <a:lnSpc>
                <a:spcPct val="115000"/>
              </a:lnSpc>
              <a:spcAft>
                <a:spcPts val="800"/>
              </a:spcAft>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https://sme.goiania.go.gov.br/</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conexaoescola</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ensino_fundamental</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lingua</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-portuguesa-o-</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genero</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-discursivo-meme/. Acesso em: 31 ago. 2026.</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88197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FADF4F9-2681-3A29-CCCC-8EEA8A1DCB7D}"/>
              </a:ext>
            </a:extLst>
          </p:cNvPr>
          <p:cNvSpPr txBox="1"/>
          <p:nvPr/>
        </p:nvSpPr>
        <p:spPr>
          <a:xfrm>
            <a:off x="268940" y="965344"/>
            <a:ext cx="11698941" cy="5363969"/>
          </a:xfrm>
          <a:prstGeom prst="rect">
            <a:avLst/>
          </a:prstGeom>
          <a:noFill/>
        </p:spPr>
        <p:txBody>
          <a:bodyPr wrap="square">
            <a:spAutoFit/>
          </a:bodyPr>
          <a:lstStyle/>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Na primeira parte do meme, aparece a afirmação “Não vou estudar pra prova, já sei a matéria.”. Essa fala da personagem revela que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está preocupada porque não sabe a matéria.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decidiu estudar bastante antes da prova.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acredita que já sabe a matéria e, por isso, não precisa estudar.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10.</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Na segunda parte do meme, aparece a frase “Eu na hora da prova”. Considerando a imagem apresentada, o que essa frase sugere?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Que a pessoa está tranquila porque estudou bastante.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Que a pessoa percebeu que não sabia a matéria tão bem quanto imaginava.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Que a pessoa ficou feliz ao receber a prova.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1349754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0FDF9C1-52AA-660C-0299-00791FC3B9E9}"/>
              </a:ext>
            </a:extLst>
          </p:cNvPr>
          <p:cNvSpPr txBox="1"/>
          <p:nvPr/>
        </p:nvSpPr>
        <p:spPr>
          <a:xfrm>
            <a:off x="161364" y="655562"/>
            <a:ext cx="11824447" cy="5139869"/>
          </a:xfrm>
          <a:prstGeom prst="rect">
            <a:avLst/>
          </a:prstGeom>
          <a:noFill/>
        </p:spPr>
        <p:txBody>
          <a:bodyPr wrap="square">
            <a:spAutoFit/>
          </a:bodyPr>
          <a:lstStyle/>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11.</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imagem de um palhaço foi utilizada no meme, pois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representa, de forma engraçada, a pessoa percebendo que foi ingênua ao achar que sabia toda a matéria e não precisava estudar.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mostra que o palhaço é uma pessoa que gosta de fazer as pessoas rirem, mas também gosta de estudar e aprende sem estudar.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12.</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fala “Não vou estudar pra prova, já sei a matéria” e a imagem do palhaço apresentam ideias que se relacionam. Essa relação mostra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o excesso de confiança antes da prova, enquanto a imagem do palhaço representa a situação de uma pessoa ao perceber que não sabia a matéria como imaginava.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 falta de confiança antes da prova, enquanto a imagem do palhaço mostra uma preocupação de uma pessoa que sabe a matéria.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234301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F958D5A-2E19-F010-10A8-CF38653D18B1}"/>
              </a:ext>
            </a:extLst>
          </p:cNvPr>
          <p:cNvSpPr txBox="1"/>
          <p:nvPr/>
        </p:nvSpPr>
        <p:spPr>
          <a:xfrm>
            <a:off x="224118" y="793423"/>
            <a:ext cx="11707906" cy="4872872"/>
          </a:xfrm>
          <a:prstGeom prst="rect">
            <a:avLst/>
          </a:prstGeom>
          <a:noFill/>
        </p:spPr>
        <p:txBody>
          <a:bodyPr wrap="square">
            <a:spAutoFit/>
          </a:bodyPr>
          <a:lstStyle/>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13.</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humor do meme é construído principalmente pela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apresentação de uma informação sobre provas.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comparação entre a confiança antes da prova e a dificuldade encontrada durante ela.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explicação sobre o trabalho de um palhaço.</a:t>
            </a:r>
          </a:p>
          <a:p>
            <a:pPr algn="just">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14.</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meme apresenta uma situação escolar de maneira exagerada e engraçada. Qual é a finalidade dessa forma de apresentação?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Provocar humor ao representar uma situação na qual a pessoa percebe que sabia a matéria como imaginava.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Apresentar uma reflexão sobre as pessoas que não gostam de estudar para a prova.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389747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59B8E40-9A2D-67EC-C614-A242F15F8017}"/>
              </a:ext>
            </a:extLst>
          </p:cNvPr>
          <p:cNvSpPr txBox="1"/>
          <p:nvPr/>
        </p:nvSpPr>
        <p:spPr>
          <a:xfrm>
            <a:off x="206188" y="2178048"/>
            <a:ext cx="11779624" cy="2501903"/>
          </a:xfrm>
          <a:prstGeom prst="rect">
            <a:avLst/>
          </a:prstGeom>
          <a:noFill/>
        </p:spPr>
        <p:txBody>
          <a:bodyPr wrap="square">
            <a:spAutoFit/>
          </a:bodyPr>
          <a:lstStyle/>
          <a:p>
            <a:pP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15.</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sentido do meme é construído pela combinação 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linguagem verbal.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linguagem não verbal.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linguagem verbal e não verbal.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12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166173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FADCDA1-1C94-01E9-F58E-DF09222271E0}"/>
              </a:ext>
            </a:extLst>
          </p:cNvPr>
          <p:cNvSpPr txBox="1"/>
          <p:nvPr/>
        </p:nvSpPr>
        <p:spPr>
          <a:xfrm>
            <a:off x="188259" y="714400"/>
            <a:ext cx="6096000" cy="1359346"/>
          </a:xfrm>
          <a:prstGeom prst="rect">
            <a:avLst/>
          </a:prstGeom>
          <a:noFill/>
        </p:spPr>
        <p:txBody>
          <a:bodyPr wrap="square">
            <a:spAutoFit/>
          </a:bodyPr>
          <a:lstStyle/>
          <a:p>
            <a:pPr>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IV</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FD1CD64E-6EB7-8E15-BE0B-C4C493B411EE}"/>
              </a:ext>
            </a:extLst>
          </p:cNvPr>
          <p:cNvPicPr>
            <a:picLocks noChangeAspect="1"/>
          </p:cNvPicPr>
          <p:nvPr/>
        </p:nvPicPr>
        <p:blipFill>
          <a:blip r:embed="rId2"/>
          <a:stretch>
            <a:fillRect/>
          </a:stretch>
        </p:blipFill>
        <p:spPr>
          <a:xfrm>
            <a:off x="3400685" y="2073746"/>
            <a:ext cx="5767147" cy="3538047"/>
          </a:xfrm>
          <a:prstGeom prst="rect">
            <a:avLst/>
          </a:prstGeom>
        </p:spPr>
      </p:pic>
      <p:sp>
        <p:nvSpPr>
          <p:cNvPr id="6" name="CaixaDeTexto 5">
            <a:extLst>
              <a:ext uri="{FF2B5EF4-FFF2-40B4-BE49-F238E27FC236}">
                <a16:creationId xmlns:a16="http://schemas.microsoft.com/office/drawing/2014/main" id="{DF420D64-5A79-1EC9-57F7-FFF51472A5D5}"/>
              </a:ext>
            </a:extLst>
          </p:cNvPr>
          <p:cNvSpPr txBox="1"/>
          <p:nvPr/>
        </p:nvSpPr>
        <p:spPr>
          <a:xfrm>
            <a:off x="3048000" y="5611793"/>
            <a:ext cx="6096000" cy="469039"/>
          </a:xfrm>
          <a:prstGeom prst="rect">
            <a:avLst/>
          </a:prstGeom>
          <a:noFill/>
        </p:spPr>
        <p:txBody>
          <a:bodyPr wrap="square">
            <a:spAutoFit/>
          </a:bodyPr>
          <a:lstStyle/>
          <a:p>
            <a:pPr algn="ctr">
              <a:lnSpc>
                <a:spcPct val="115000"/>
              </a:lnSpc>
              <a:spcAft>
                <a:spcPts val="800"/>
              </a:spcAft>
            </a:pPr>
            <a:r>
              <a:rPr lang="pt-BR" sz="11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https://armazemdetexto.blogspot.com/2021/03/charge-jogada-certa-lixo-gilmar-com.html. Acesso em: 21 ago. 2026.</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632807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9565703-66AE-96B2-163D-DBF8D530E365}"/>
              </a:ext>
            </a:extLst>
          </p:cNvPr>
          <p:cNvSpPr txBox="1"/>
          <p:nvPr/>
        </p:nvSpPr>
        <p:spPr>
          <a:xfrm>
            <a:off x="237564" y="1074509"/>
            <a:ext cx="11716871" cy="4708981"/>
          </a:xfrm>
          <a:prstGeom prst="rect">
            <a:avLst/>
          </a:prstGeom>
          <a:noFill/>
        </p:spPr>
        <p:txBody>
          <a:bodyPr wrap="square">
            <a:spAutoFit/>
          </a:bodyPr>
          <a:lstStyle/>
          <a:p>
            <a:pPr>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16.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Qual é o assunto do Texto IV?</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excesso de lixo e a mudança dos hábitos da população.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importância de conhecer os problemas ambientais causados pelo consumo.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preocupação das pessoas com os problemas provocados pela poluição.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p>
          <a:p>
            <a:pPr algn="just">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17.</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Qual é a finalidade dessa charge (Texto IV)?</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criticar e conscientizar as pessoas sobre o descarte inadequado de lixo.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informar sobre os diferentes tipos de materiais que podem ser encontrados no lixo.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ensinar como construir uma casa utilizando materiais recicláveis.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317427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E4E940F3-5EEC-E7E8-B7B6-7BCA037A4F29}"/>
              </a:ext>
            </a:extLst>
          </p:cNvPr>
          <p:cNvPicPr>
            <a:picLocks noChangeAspect="1"/>
          </p:cNvPicPr>
          <p:nvPr/>
        </p:nvPicPr>
        <p:blipFill>
          <a:blip r:embed="rId2"/>
          <a:stretch>
            <a:fillRect/>
          </a:stretch>
        </p:blipFill>
        <p:spPr>
          <a:xfrm>
            <a:off x="107576" y="555923"/>
            <a:ext cx="3211939" cy="1274158"/>
          </a:xfrm>
          <a:prstGeom prst="rect">
            <a:avLst/>
          </a:prstGeom>
        </p:spPr>
      </p:pic>
      <p:graphicFrame>
        <p:nvGraphicFramePr>
          <p:cNvPr id="3" name="Tabela 2">
            <a:extLst>
              <a:ext uri="{FF2B5EF4-FFF2-40B4-BE49-F238E27FC236}">
                <a16:creationId xmlns:a16="http://schemas.microsoft.com/office/drawing/2014/main" id="{9531D844-EDB6-8117-30E7-0D4BC4E7FA92}"/>
              </a:ext>
            </a:extLst>
          </p:cNvPr>
          <p:cNvGraphicFramePr>
            <a:graphicFrameLocks noGrp="1"/>
          </p:cNvGraphicFramePr>
          <p:nvPr>
            <p:extLst>
              <p:ext uri="{D42A27DB-BD31-4B8C-83A1-F6EECF244321}">
                <p14:modId xmlns:p14="http://schemas.microsoft.com/office/powerpoint/2010/main" val="946684846"/>
              </p:ext>
            </p:extLst>
          </p:nvPr>
        </p:nvGraphicFramePr>
        <p:xfrm>
          <a:off x="237565" y="1948230"/>
          <a:ext cx="11716870" cy="4013200"/>
        </p:xfrm>
        <a:graphic>
          <a:graphicData uri="http://schemas.openxmlformats.org/drawingml/2006/table">
            <a:tbl>
              <a:tblPr firstRow="1" firstCol="1" bandRow="1"/>
              <a:tblGrid>
                <a:gridCol w="11716870">
                  <a:extLst>
                    <a:ext uri="{9D8B030D-6E8A-4147-A177-3AD203B41FA5}">
                      <a16:colId xmlns:a16="http://schemas.microsoft.com/office/drawing/2014/main" val="111861091"/>
                    </a:ext>
                  </a:extLst>
                </a:gridCol>
              </a:tblGrid>
              <a:tr h="0">
                <a:tc>
                  <a:txBody>
                    <a:bodyPr/>
                    <a:lstStyle/>
                    <a:p>
                      <a:pPr algn="ctr">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Ambiguidade e Duplo Sentido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80670" algn="just">
                        <a:lnSpc>
                          <a:spcPct val="100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ambiguidade</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a duplicidade de sentidos que uma palavra pode apresentar. Ou seja, é quando uma frase ou palavra tem dois ou mais sentidos. Exemplo: “</a:t>
                      </a:r>
                      <a:r>
                        <a:rPr lang="pt-BR" sz="2300" i="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cachorro do meu vizinho sumiu</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Sentido 1:</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animal de estimação do meu vizinho sumiu.</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Sentido 2:</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vizinho é uma pessoa ruim e foi chamado de cachorro.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80670" algn="just">
                        <a:lnSpc>
                          <a:spcPct val="100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duplo sentido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um recurso expressivo em que as palavras e expressões utilizadas possuem diferentes interpretações. O duplo sentido acontece quando uma frase ou palavra tem duas interpretações diferentes, dependendo do contexto.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80670" algn="just">
                        <a:lnSpc>
                          <a:spcPct val="100000"/>
                        </a:lnSpc>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diferença do duplo sentido para a ambiguidade é que, muitas vezes, a ambiguidade não é intencional, enquanto que o duplo sentido é planejado, principalmente visando o humor.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F7CAAC"/>
                      </a:solidFill>
                      <a:prstDash val="solid"/>
                      <a:round/>
                      <a:headEnd type="none" w="med" len="med"/>
                      <a:tailEnd type="none" w="med" len="med"/>
                    </a:lnL>
                    <a:lnR w="19050" cap="flat" cmpd="sng" algn="ctr">
                      <a:solidFill>
                        <a:srgbClr val="F7CAAC"/>
                      </a:solidFill>
                      <a:prstDash val="solid"/>
                      <a:round/>
                      <a:headEnd type="none" w="med" len="med"/>
                      <a:tailEnd type="none" w="med" len="med"/>
                    </a:lnR>
                    <a:lnT w="19050" cap="flat" cmpd="sng" algn="ctr">
                      <a:solidFill>
                        <a:srgbClr val="F7CAAC"/>
                      </a:solidFill>
                      <a:prstDash val="solid"/>
                      <a:round/>
                      <a:headEnd type="none" w="med" len="med"/>
                      <a:tailEnd type="none" w="med" len="med"/>
                    </a:lnT>
                    <a:lnB w="19050" cap="flat" cmpd="sng" algn="ctr">
                      <a:solidFill>
                        <a:srgbClr val="F7CAAC"/>
                      </a:solidFill>
                      <a:prstDash val="solid"/>
                      <a:round/>
                      <a:headEnd type="none" w="med" len="med"/>
                      <a:tailEnd type="none" w="med" len="med"/>
                    </a:lnB>
                    <a:solidFill>
                      <a:srgbClr val="FBE4D5"/>
                    </a:solidFill>
                  </a:tcPr>
                </a:tc>
                <a:extLst>
                  <a:ext uri="{0D108BD9-81ED-4DB2-BD59-A6C34878D82A}">
                    <a16:rowId xmlns:a16="http://schemas.microsoft.com/office/drawing/2014/main" val="83774039"/>
                  </a:ext>
                </a:extLst>
              </a:tr>
            </a:tbl>
          </a:graphicData>
        </a:graphic>
      </p:graphicFrame>
    </p:spTree>
    <p:extLst>
      <p:ext uri="{BB962C8B-B14F-4D97-AF65-F5344CB8AC3E}">
        <p14:creationId xmlns:p14="http://schemas.microsoft.com/office/powerpoint/2010/main" val="22197379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3D4BA82-9FD5-BE62-C95A-FDD938653E6F}"/>
              </a:ext>
            </a:extLst>
          </p:cNvPr>
          <p:cNvSpPr txBox="1"/>
          <p:nvPr/>
        </p:nvSpPr>
        <p:spPr>
          <a:xfrm>
            <a:off x="143435" y="1481961"/>
            <a:ext cx="11932024" cy="3046988"/>
          </a:xfrm>
          <a:prstGeom prst="rect">
            <a:avLst/>
          </a:prstGeom>
          <a:solidFill>
            <a:schemeClr val="accent6">
              <a:lumMod val="20000"/>
              <a:lumOff val="80000"/>
            </a:schemeClr>
          </a:solidFill>
        </p:spPr>
        <p:txBody>
          <a:bodyPr wrap="square">
            <a:spAutoFit/>
          </a:bodyPr>
          <a:lstStyle/>
          <a:p>
            <a:pPr indent="270510"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vamos observar a charge (texto IV) olhando além do desenho? À primeira vista, vemos um casal em cima do telhado de uma casa cercada por um mar de lixo. Quando a mulher pergunta "Vamos ter que mudar?", o contexto visual nos faz pensar imediatamente em mudar de casa (mudança física), já que o local se tornou inabitável pelo acúmulo de sujeira. A quebra de expectativa e o humor crítico acontecem na resposta do homem: "Sim, os nossos hábitos!". Aqui, o verbo mudar ganha o sentido de transformar ações e comportamentos. A charge nos ensina que não adianta fugir ou ir para outro lugar se continuarmos poluindo o planeta da mesma forma; a verdadeira mudança precisa começar nas nossas atitudes diárias com o lixo.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357838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1C097B3-83A9-0DED-AC67-D1B44189B38F}"/>
              </a:ext>
            </a:extLst>
          </p:cNvPr>
          <p:cNvSpPr txBox="1"/>
          <p:nvPr/>
        </p:nvSpPr>
        <p:spPr>
          <a:xfrm>
            <a:off x="259976" y="2473908"/>
            <a:ext cx="11672047" cy="2718693"/>
          </a:xfrm>
          <a:prstGeom prst="rect">
            <a:avLst/>
          </a:prstGeom>
          <a:noFill/>
        </p:spPr>
        <p:txBody>
          <a:bodyPr wrap="square">
            <a:spAutoFit/>
          </a:bodyPr>
          <a:lstStyle/>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18.</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Agora, releia a charge e responda. Na fala da mulher, a palavra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mudar</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provoca um duplo sentido pois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significa que eles vão comprar móveis novos para a casa.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pode se referir tanto a ir para outra casa quanto a alterar o comportamento.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demonstra que o casal vai viajar de férias.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076041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67FFB44-96C9-8946-3DF1-3F9553E27F40}"/>
              </a:ext>
            </a:extLst>
          </p:cNvPr>
          <p:cNvSpPr txBox="1"/>
          <p:nvPr/>
        </p:nvSpPr>
        <p:spPr>
          <a:xfrm>
            <a:off x="224118" y="862753"/>
            <a:ext cx="11815482" cy="5447645"/>
          </a:xfrm>
          <a:prstGeom prst="rect">
            <a:avLst/>
          </a:prstGeom>
          <a:noFill/>
        </p:spPr>
        <p:txBody>
          <a:bodyPr wrap="square">
            <a:spAutoFit/>
          </a:bodyPr>
          <a:lstStyle/>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19.</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Que elemento visual da charge confirma que o homem e a mulher precisam de uma mudança de hábitos?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As nuvens no céu ao fundo.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O jornal chamado “Lei do Lixo”.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A roupa colorida que os personagens usam.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A montanha de lixo que soterrou a casa até o telhado.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20.</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Se o homem tivesse entendido a pergunta da mulher apenas no sentido literal da situação física, qual seria a resposta provável dele?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“Sim, precisamos reciclar o plástico.”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“Sim, vamos ter que procurar outra casa para morar.”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“Não, eu gosto de viver no meio do lixo.”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2055548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4FA3BE8-D0D5-C6A9-7D83-E697589D6512}"/>
              </a:ext>
            </a:extLst>
          </p:cNvPr>
          <p:cNvSpPr txBox="1"/>
          <p:nvPr/>
        </p:nvSpPr>
        <p:spPr>
          <a:xfrm>
            <a:off x="197223" y="569099"/>
            <a:ext cx="11797553" cy="6288901"/>
          </a:xfrm>
          <a:prstGeom prst="rect">
            <a:avLst/>
          </a:prstGeom>
          <a:noFill/>
        </p:spPr>
        <p:txBody>
          <a:bodyPr wrap="square">
            <a:spAutoFit/>
          </a:bodyPr>
          <a:lstStyle/>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21.</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ironia é uma figura de linguagem onde se diz o oposto do que se pensa para fazer uma crítica. Na charge, a maior ironia visual está no fato de o casal estar no topo de uma montanha de lixo enquanto o homem lê um jornal sobre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Economia e finanças.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Previsão do tempo.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Esportes e futebol.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A “Lei do Lixo”.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22.</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expressão facial da mulher (olhos arregalados e suor) e a posição do casal no telhado demonstram um sentimento de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Desespero e preocupação com a situação.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Calma e tranquilidade por estarem seguros.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Entusiasmo para começar a faxina.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Indiferença com o lixo ao redor.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9597715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11F6F6A-55AB-0BB7-E262-4682B835D73A}"/>
              </a:ext>
            </a:extLst>
          </p:cNvPr>
          <p:cNvSpPr txBox="1"/>
          <p:nvPr/>
        </p:nvSpPr>
        <p:spPr>
          <a:xfrm>
            <a:off x="179294" y="725685"/>
            <a:ext cx="11806518" cy="5611793"/>
          </a:xfrm>
          <a:prstGeom prst="rect">
            <a:avLst/>
          </a:prstGeom>
          <a:noFill/>
        </p:spPr>
        <p:txBody>
          <a:bodyPr wrap="square">
            <a:spAutoFit/>
          </a:bodyPr>
          <a:lstStyle/>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23.</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Na charge, uma das personagens pergunta: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“Vamos ter que mudar?”</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outra responde: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“Sim, os nossos hábitos!”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imagem mostra as personagens cercadas por uma grande quantidade de lixo, o que ajuda a construir o sentido da conversa. Faça o que se pede.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Pesquise no dicionário o significado da palavra “mudar”.</a:t>
            </a:r>
          </a:p>
          <a:p>
            <a:pPr algn="just">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Na charge, a expressão “os nossos hábitos” aparece como resposta à pergunta “Vamos ter que mudar?”. Considerando a grande quantidade de lixo representada ao redor das personagens, qual sentido essa expressão assume no contexto?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Refere-se à necessidade de mudar os costumes que contribuem para a produção e o descarte inadequado de lixo.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Refere-se à necessidade de mudar os hábitos alimentares das personagens.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Refere-se à mudança do local onde as personagens costumam morar.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424783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92C294E-6935-18C3-069F-343E1FADDBDA}"/>
              </a:ext>
            </a:extLst>
          </p:cNvPr>
          <p:cNvSpPr txBox="1"/>
          <p:nvPr/>
        </p:nvSpPr>
        <p:spPr>
          <a:xfrm>
            <a:off x="295835" y="796549"/>
            <a:ext cx="11654118" cy="5503430"/>
          </a:xfrm>
          <a:prstGeom prst="rect">
            <a:avLst/>
          </a:prstGeom>
          <a:noFill/>
        </p:spPr>
        <p:txBody>
          <a:bodyPr wrap="square">
            <a:spAutoFit/>
          </a:bodyPr>
          <a:lstStyle/>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24.</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Na charge, duas personagens aparecem sobre o telhado de uma casa, cercadas por uma grande quantidade de resíduos. Durante a conversa, uma delas pergunta se será necessário mudar, e a outra apresenta uma resposta relacionada ao comportamento das pessoas.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De acordo com a charge, o que a mulher quis dizer com a palavra “mudar”?</a:t>
            </a:r>
          </a:p>
          <a:p>
            <a:pPr algn="just">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De acordo com a charge, o homem quis dizer com a palavra “mudar”?</a:t>
            </a:r>
          </a:p>
          <a:p>
            <a:pPr algn="just">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25.</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Na charge, as personagens estão sobre o telhado, enquanto uma grande quantidade de lixo ocupa todo o espaço ao redor delas. Ao mesmo tempo, elas conversam sobre a necessidade de mudar os hábitos. Como os elementos visuais da charge ajudam o leitor a compreender a mensagem apresentada pelas personagens?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7577181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8C25841-7244-03D9-4EC5-2EC626D17E9A}"/>
              </a:ext>
            </a:extLst>
          </p:cNvPr>
          <p:cNvSpPr txBox="1"/>
          <p:nvPr/>
        </p:nvSpPr>
        <p:spPr>
          <a:xfrm>
            <a:off x="197223" y="914523"/>
            <a:ext cx="6096000" cy="2443489"/>
          </a:xfrm>
          <a:prstGeom prst="rect">
            <a:avLst/>
          </a:prstGeom>
          <a:noFill/>
        </p:spPr>
        <p:txBody>
          <a:bodyPr wrap="square">
            <a:spAutoFit/>
          </a:bodyPr>
          <a:lstStyle/>
          <a:p>
            <a:pPr algn="just">
              <a:lnSpc>
                <a:spcPct val="112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26.</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Que tipo de linguagem foi utilizada nos Textos III e IV?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 linguagem verbal.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 linguagem não verbal.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2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EE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 linguagem mista (verbal e não verbal).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BB89ABE2-86E9-7C69-70E2-8FA0DD8BA2C9}"/>
              </a:ext>
            </a:extLst>
          </p:cNvPr>
          <p:cNvSpPr txBox="1"/>
          <p:nvPr/>
        </p:nvSpPr>
        <p:spPr>
          <a:xfrm>
            <a:off x="197223" y="4197383"/>
            <a:ext cx="11851342" cy="914033"/>
          </a:xfrm>
          <a:prstGeom prst="rect">
            <a:avLst/>
          </a:prstGeom>
          <a:solidFill>
            <a:schemeClr val="accent6">
              <a:lumMod val="20000"/>
              <a:lumOff val="80000"/>
            </a:schemeClr>
          </a:solidFill>
        </p:spPr>
        <p:txBody>
          <a:bodyPr wrap="square">
            <a:spAutoFit/>
          </a:bodyPr>
          <a:lstStyle/>
          <a:p>
            <a:pPr indent="270510" algn="just">
              <a:lnSpc>
                <a:spcPct val="115000"/>
              </a:lnSpc>
              <a:spcAft>
                <a:spcPts val="800"/>
              </a:spcAft>
            </a:pPr>
            <a:r>
              <a:rPr lang="pt-BR" sz="2400" b="1" kern="1800" dirty="0">
                <a:effectLst/>
                <a:latin typeface="Arial Narrow" panose="020B0606020202030204" pitchFamily="34" charset="0"/>
                <a:ea typeface="Times New Roman" panose="02020603050405020304" pitchFamily="18" charset="0"/>
                <a:cs typeface="Times New Roman" panose="02020603050405020304" pitchFamily="18" charset="0"/>
              </a:rPr>
              <a:t>Estudante, prepare o sorriso e a atenção! Nas charges, o humor e a ironia podem fazer você rir, mas também pensar e perceber uma crítica escondida por trás das palavras!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7750800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6D366480-6891-4315-6C0C-4C05A8590ED9}"/>
              </a:ext>
            </a:extLst>
          </p:cNvPr>
          <p:cNvPicPr>
            <a:picLocks noChangeAspect="1"/>
          </p:cNvPicPr>
          <p:nvPr/>
        </p:nvPicPr>
        <p:blipFill>
          <a:blip r:embed="rId2"/>
          <a:stretch>
            <a:fillRect/>
          </a:stretch>
        </p:blipFill>
        <p:spPr>
          <a:xfrm>
            <a:off x="139469" y="636494"/>
            <a:ext cx="2699347" cy="1058035"/>
          </a:xfrm>
          <a:prstGeom prst="rect">
            <a:avLst/>
          </a:prstGeom>
        </p:spPr>
      </p:pic>
      <p:graphicFrame>
        <p:nvGraphicFramePr>
          <p:cNvPr id="3" name="Tabela 2">
            <a:extLst>
              <a:ext uri="{FF2B5EF4-FFF2-40B4-BE49-F238E27FC236}">
                <a16:creationId xmlns:a16="http://schemas.microsoft.com/office/drawing/2014/main" id="{90A9E755-76FA-ACA7-81A5-6F63EE2566D7}"/>
              </a:ext>
            </a:extLst>
          </p:cNvPr>
          <p:cNvGraphicFramePr>
            <a:graphicFrameLocks noGrp="1"/>
          </p:cNvGraphicFramePr>
          <p:nvPr>
            <p:extLst>
              <p:ext uri="{D42A27DB-BD31-4B8C-83A1-F6EECF244321}">
                <p14:modId xmlns:p14="http://schemas.microsoft.com/office/powerpoint/2010/main" val="69115632"/>
              </p:ext>
            </p:extLst>
          </p:nvPr>
        </p:nvGraphicFramePr>
        <p:xfrm>
          <a:off x="192741" y="1751647"/>
          <a:ext cx="11806517" cy="3416618"/>
        </p:xfrm>
        <a:graphic>
          <a:graphicData uri="http://schemas.openxmlformats.org/drawingml/2006/table">
            <a:tbl>
              <a:tblPr firstRow="1" firstCol="1" bandRow="1"/>
              <a:tblGrid>
                <a:gridCol w="11806517">
                  <a:extLst>
                    <a:ext uri="{9D8B030D-6E8A-4147-A177-3AD203B41FA5}">
                      <a16:colId xmlns:a16="http://schemas.microsoft.com/office/drawing/2014/main" val="3299278996"/>
                    </a:ext>
                  </a:extLst>
                </a:gridCol>
              </a:tblGrid>
              <a:tr h="0">
                <a:tc>
                  <a:txBody>
                    <a:bodyPr/>
                    <a:lstStyle/>
                    <a:p>
                      <a:pPr algn="ctr">
                        <a:lnSpc>
                          <a:spcPct val="100000"/>
                        </a:lnSpc>
                        <a:spcAft>
                          <a:spcPts val="800"/>
                        </a:spcAft>
                      </a:pPr>
                      <a:r>
                        <a:rPr lang="pt-BR" sz="2400" b="1"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Humor e Ironia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9400" algn="just">
                        <a:lnSpc>
                          <a:spcPct val="100000"/>
                        </a:lnSpc>
                        <a:spcAft>
                          <a:spcPts val="800"/>
                        </a:spcAft>
                      </a:pPr>
                      <a:r>
                        <a:rPr lang="pt-BR" sz="24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a:t>
                      </a:r>
                      <a:r>
                        <a:rPr lang="pt-BR" sz="2400" b="1"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humor</a:t>
                      </a:r>
                      <a:r>
                        <a:rPr lang="pt-BR" sz="24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é um recurso linguístico que ocorre pela quebra de expectativas construídas ao longo do texto. Tem o poder de nos alegrar, relaxar e até mesmo nos fazer refletir sobre alguns assuntos de uma forma mais leve. Ele pode aparecer como </a:t>
                      </a:r>
                      <a:r>
                        <a:rPr lang="pt-BR" sz="2400" b="1"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ironia</a:t>
                      </a:r>
                      <a:r>
                        <a:rPr lang="pt-BR" sz="24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como é o caso das </a:t>
                      </a:r>
                      <a:r>
                        <a:rPr lang="pt-BR" sz="2400" b="1"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charges</a:t>
                      </a:r>
                      <a:r>
                        <a:rPr lang="pt-BR" sz="24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9400" algn="just">
                        <a:lnSpc>
                          <a:spcPct val="100000"/>
                        </a:lnSpc>
                        <a:spcAft>
                          <a:spcPts val="800"/>
                        </a:spcAft>
                      </a:pPr>
                      <a:r>
                        <a:rPr lang="pt-BR" sz="24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a:t>
                      </a:r>
                      <a:r>
                        <a:rPr lang="pt-BR" sz="2400" b="1"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ironia</a:t>
                      </a:r>
                      <a:r>
                        <a:rPr lang="pt-BR" sz="24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como forma de crítica social, descontrói muitos padrões novos ou antigos. Tendo como consequência, não a </a:t>
                      </a:r>
                      <a:r>
                        <a:rPr lang="pt-BR" sz="2400" kern="1800"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riSada</a:t>
                      </a:r>
                      <a:r>
                        <a:rPr lang="pt-BR" sz="24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mas a reflexão. A ironia acontece quando dizemos o contrário do que realmente pensamos, geralmente com a intenção de criticar, mostrar um absurdo ou simplesmente dar um toque engraçado à situação.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200" kern="18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Disponível em: https://www.chargeonline.com.br/o-que-a-charge-satiriza/. Acesso em: 17 ago. 2026. Adaptado.  </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FFD966"/>
                      </a:solidFill>
                      <a:prstDash val="solid"/>
                      <a:round/>
                      <a:headEnd type="none" w="med" len="med"/>
                      <a:tailEnd type="none" w="med" len="med"/>
                    </a:lnL>
                    <a:lnR w="19050" cap="flat" cmpd="sng" algn="ctr">
                      <a:solidFill>
                        <a:srgbClr val="FFD966"/>
                      </a:solidFill>
                      <a:prstDash val="solid"/>
                      <a:round/>
                      <a:headEnd type="none" w="med" len="med"/>
                      <a:tailEnd type="none" w="med" len="med"/>
                    </a:lnR>
                    <a:lnT w="19050" cap="flat" cmpd="sng" algn="ctr">
                      <a:solidFill>
                        <a:srgbClr val="FFD966"/>
                      </a:solidFill>
                      <a:prstDash val="solid"/>
                      <a:round/>
                      <a:headEnd type="none" w="med" len="med"/>
                      <a:tailEnd type="none" w="med" len="med"/>
                    </a:lnT>
                    <a:lnB w="19050" cap="flat" cmpd="sng" algn="ctr">
                      <a:solidFill>
                        <a:srgbClr val="FFD966"/>
                      </a:solidFill>
                      <a:prstDash val="solid"/>
                      <a:round/>
                      <a:headEnd type="none" w="med" len="med"/>
                      <a:tailEnd type="none" w="med" len="med"/>
                    </a:lnB>
                    <a:solidFill>
                      <a:srgbClr val="FFF2CC"/>
                    </a:solidFill>
                  </a:tcPr>
                </a:tc>
                <a:extLst>
                  <a:ext uri="{0D108BD9-81ED-4DB2-BD59-A6C34878D82A}">
                    <a16:rowId xmlns:a16="http://schemas.microsoft.com/office/drawing/2014/main" val="2497536221"/>
                  </a:ext>
                </a:extLst>
              </a:tr>
            </a:tbl>
          </a:graphicData>
        </a:graphic>
      </p:graphicFrame>
    </p:spTree>
    <p:extLst>
      <p:ext uri="{BB962C8B-B14F-4D97-AF65-F5344CB8AC3E}">
        <p14:creationId xmlns:p14="http://schemas.microsoft.com/office/powerpoint/2010/main" val="108099155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885A747-1A90-1985-A8C7-65D2595735C9}"/>
              </a:ext>
            </a:extLst>
          </p:cNvPr>
          <p:cNvSpPr txBox="1"/>
          <p:nvPr/>
        </p:nvSpPr>
        <p:spPr>
          <a:xfrm>
            <a:off x="134471" y="706453"/>
            <a:ext cx="11923058" cy="5663089"/>
          </a:xfrm>
          <a:prstGeom prst="rect">
            <a:avLst/>
          </a:prstGeom>
          <a:noFill/>
        </p:spPr>
        <p:txBody>
          <a:bodyPr wrap="square">
            <a:spAutoFit/>
          </a:bodyPr>
          <a:lstStyle/>
          <a:p>
            <a:pPr algn="just">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300" b="1" kern="100" dirty="0">
                <a:latin typeface="Arial Narrow" panose="020B0606020202030204" pitchFamily="34" charset="0"/>
                <a:ea typeface="Calibri" panose="020F0502020204030204" pitchFamily="34" charset="0"/>
                <a:cs typeface="Times New Roman" panose="02020603050405020304" pitchFamily="18" charset="0"/>
              </a:rPr>
              <a:t>7</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humor é construído quando o autor apresenta uma situação inesperada, exagerada ou diferente daquela que o leitor esperaria, provocando surpresa ou reflexão. Na charge (Texto IV), as personagens aparecem sobre o telhado de uma casa, cercadas por uma enorme quantidade de lixo, e conversam sobre a necessidade de mudar seus hábitos. O humor da charge é provocado pelo duplo sentindo (ambiguidade) que as palavras adquirem de acordo com o contexto.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Que palavra da charge provoca o humor e ironia?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Por que a palavra “mudar” provoca </a:t>
            </a:r>
            <a:r>
              <a:rPr lang="pt-BR" sz="23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esse efeito de sentido</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Porque uma personagem pensa em mudar de casa, enquanto a outra entende que é preciso mudar os hábitos, criando um jogo de sentidos com a palavra.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Porque as personagens querem mudar o lugar onde vivem, mas não conseguem encontrar uma casa melhor.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Porque as personagens usam a palavra “mudar” para dizer que pretendem transformar o lixo em algo diferente.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133247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F5FFDB5-D120-FE85-75C2-5CE4B610D309}"/>
              </a:ext>
            </a:extLst>
          </p:cNvPr>
          <p:cNvPicPr>
            <a:picLocks noChangeAspect="1"/>
          </p:cNvPicPr>
          <p:nvPr/>
        </p:nvPicPr>
        <p:blipFill>
          <a:blip r:embed="rId2"/>
          <a:stretch>
            <a:fillRect/>
          </a:stretch>
        </p:blipFill>
        <p:spPr>
          <a:xfrm>
            <a:off x="3690696" y="627530"/>
            <a:ext cx="4810607" cy="704282"/>
          </a:xfrm>
          <a:prstGeom prst="rect">
            <a:avLst/>
          </a:prstGeom>
        </p:spPr>
      </p:pic>
      <p:pic>
        <p:nvPicPr>
          <p:cNvPr id="3" name="Imagem 2">
            <a:extLst>
              <a:ext uri="{FF2B5EF4-FFF2-40B4-BE49-F238E27FC236}">
                <a16:creationId xmlns:a16="http://schemas.microsoft.com/office/drawing/2014/main" id="{3ED2562B-9814-31A2-4532-F554F7758692}"/>
              </a:ext>
            </a:extLst>
          </p:cNvPr>
          <p:cNvPicPr>
            <a:picLocks noChangeAspect="1"/>
          </p:cNvPicPr>
          <p:nvPr/>
        </p:nvPicPr>
        <p:blipFill>
          <a:blip r:embed="rId3"/>
          <a:stretch>
            <a:fillRect/>
          </a:stretch>
        </p:blipFill>
        <p:spPr>
          <a:xfrm>
            <a:off x="164226" y="1120588"/>
            <a:ext cx="5531349" cy="1160596"/>
          </a:xfrm>
          <a:prstGeom prst="rect">
            <a:avLst/>
          </a:prstGeom>
        </p:spPr>
      </p:pic>
      <p:sp>
        <p:nvSpPr>
          <p:cNvPr id="5" name="CaixaDeTexto 4">
            <a:extLst>
              <a:ext uri="{FF2B5EF4-FFF2-40B4-BE49-F238E27FC236}">
                <a16:creationId xmlns:a16="http://schemas.microsoft.com/office/drawing/2014/main" id="{C6FB4610-5CA3-A23F-5BCA-5DE463DB94A4}"/>
              </a:ext>
            </a:extLst>
          </p:cNvPr>
          <p:cNvSpPr txBox="1"/>
          <p:nvPr/>
        </p:nvSpPr>
        <p:spPr>
          <a:xfrm>
            <a:off x="164226" y="2281184"/>
            <a:ext cx="6096000" cy="1359346"/>
          </a:xfrm>
          <a:prstGeom prst="rect">
            <a:avLst/>
          </a:prstGeom>
          <a:noFill/>
        </p:spPr>
        <p:txBody>
          <a:bodyPr wrap="square">
            <a:spAutoFit/>
          </a:bodyPr>
          <a:lstStyle/>
          <a:p>
            <a:pPr>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V</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Imagem 5">
            <a:extLst>
              <a:ext uri="{FF2B5EF4-FFF2-40B4-BE49-F238E27FC236}">
                <a16:creationId xmlns:a16="http://schemas.microsoft.com/office/drawing/2014/main" id="{41A328FA-1312-377E-0334-99D8ED1800D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48676" y="3711463"/>
            <a:ext cx="3494646" cy="2717492"/>
          </a:xfrm>
          <a:prstGeom prst="rect">
            <a:avLst/>
          </a:prstGeom>
          <a:noFill/>
        </p:spPr>
      </p:pic>
      <p:sp>
        <p:nvSpPr>
          <p:cNvPr id="8" name="CaixaDeTexto 7">
            <a:extLst>
              <a:ext uri="{FF2B5EF4-FFF2-40B4-BE49-F238E27FC236}">
                <a16:creationId xmlns:a16="http://schemas.microsoft.com/office/drawing/2014/main" id="{F2908FED-B3FB-6080-C626-3B13AF79B123}"/>
              </a:ext>
            </a:extLst>
          </p:cNvPr>
          <p:cNvSpPr txBox="1"/>
          <p:nvPr/>
        </p:nvSpPr>
        <p:spPr>
          <a:xfrm>
            <a:off x="3128682" y="6428955"/>
            <a:ext cx="6096000" cy="434799"/>
          </a:xfrm>
          <a:prstGeom prst="rect">
            <a:avLst/>
          </a:prstGeom>
          <a:noFill/>
        </p:spPr>
        <p:txBody>
          <a:bodyPr wrap="square">
            <a:spAutoFit/>
          </a:bodyPr>
          <a:lstStyle/>
          <a:p>
            <a:pPr algn="r">
              <a:lnSpc>
                <a:spcPct val="115000"/>
              </a:lnSpc>
              <a:spcAft>
                <a:spcPts val="800"/>
              </a:spcAft>
            </a:pPr>
            <a:r>
              <a:rPr lang="pt-BR" sz="10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https://www.tudosaladeaula.com/2023/02/atividade-sobre-memes-para-o-7o-ano-8o-ano-e-9o-ano-com-gabarito/. Acesso em: 21 ago. 2026.</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450395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EB1EEDE-2BDA-7ADC-45EE-46E0D3DF6840}"/>
              </a:ext>
            </a:extLst>
          </p:cNvPr>
          <p:cNvSpPr txBox="1"/>
          <p:nvPr/>
        </p:nvSpPr>
        <p:spPr>
          <a:xfrm>
            <a:off x="161364" y="867133"/>
            <a:ext cx="11869271" cy="5365571"/>
          </a:xfrm>
          <a:prstGeom prst="rect">
            <a:avLst/>
          </a:prstGeom>
          <a:noFill/>
        </p:spPr>
        <p:txBody>
          <a:bodyPr wrap="square">
            <a:spAutoFit/>
          </a:bodyPr>
          <a:lstStyle/>
          <a:p>
            <a:pPr algn="just">
              <a:spcAft>
                <a:spcPts val="800"/>
              </a:spcAft>
            </a:pPr>
            <a:r>
              <a:rPr lang="pt-BR" sz="2300" b="1"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28</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meme, a linguagem verbal e a linguagem não verbal contribuem para a construção do humor. Nesse texto, a linguagem verbal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dificulta a compreensão da situação apresentada.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explica uma situação de maneira formal e objetiva.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apresenta uma informação sem relação com a imagem.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contribui para a compreensão da situação e para a construção do humor.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b="1"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rPr>
              <a:t>29</a:t>
            </a: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finalidade desse meme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criticar as pessoas que esquecem datas importantes.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apresentar uma situação cotidiana de forma humorística.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informar sobre a importância de parabenizar as pessoas.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ensinar o leitor a parabenizar alguém no momento correto.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205705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F034B71-DA22-1C06-FC4B-2388E4B5B659}"/>
              </a:ext>
            </a:extLst>
          </p:cNvPr>
          <p:cNvSpPr txBox="1"/>
          <p:nvPr/>
        </p:nvSpPr>
        <p:spPr>
          <a:xfrm>
            <a:off x="179294" y="1805831"/>
            <a:ext cx="11887200" cy="2920864"/>
          </a:xfrm>
          <a:prstGeom prst="rect">
            <a:avLst/>
          </a:prstGeom>
          <a:noFill/>
        </p:spPr>
        <p:txBody>
          <a:bodyPr wrap="square">
            <a:spAutoFit/>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30.</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No trecho “3 dias depois: </a:t>
            </a:r>
            <a:r>
              <a:rPr lang="pt-BR" sz="24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mds</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parabéns”, a expressão “</a:t>
            </a:r>
            <a:r>
              <a:rPr lang="pt-BR" sz="24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mds</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uma abreviação bastante utilizada em conversas informais na internet. Nesse contexto, seu uso demonstra que o meme apresenta uma linguagem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formal, pois utiliza palavras e expressões adequadas a situações profissionais.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formal, pois segue rigorosamente as regras da norma padrão.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informal, característica de situações de comunicação cotidiana e das redes sociais.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857765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5D925CC-7AEC-849C-1FB7-42FA4F0F7375}"/>
              </a:ext>
            </a:extLst>
          </p:cNvPr>
          <p:cNvSpPr txBox="1"/>
          <p:nvPr/>
        </p:nvSpPr>
        <p:spPr>
          <a:xfrm>
            <a:off x="197224" y="733026"/>
            <a:ext cx="6096000" cy="1359346"/>
          </a:xfrm>
          <a:prstGeom prst="rect">
            <a:avLst/>
          </a:prstGeom>
          <a:noFill/>
        </p:spPr>
        <p:txBody>
          <a:bodyPr wrap="square">
            <a:spAutoFit/>
          </a:bodyPr>
          <a:lstStyle/>
          <a:p>
            <a:pPr>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 VI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53FE0BBB-BCE7-54DF-A985-D91849E821F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59987" y="2359865"/>
            <a:ext cx="5072025" cy="3524307"/>
          </a:xfrm>
          <a:prstGeom prst="rect">
            <a:avLst/>
          </a:prstGeom>
          <a:noFill/>
        </p:spPr>
      </p:pic>
      <p:sp>
        <p:nvSpPr>
          <p:cNvPr id="6" name="CaixaDeTexto 5">
            <a:extLst>
              <a:ext uri="{FF2B5EF4-FFF2-40B4-BE49-F238E27FC236}">
                <a16:creationId xmlns:a16="http://schemas.microsoft.com/office/drawing/2014/main" id="{702C4FD9-A59F-F751-011A-67EED979E86D}"/>
              </a:ext>
            </a:extLst>
          </p:cNvPr>
          <p:cNvSpPr txBox="1"/>
          <p:nvPr/>
        </p:nvSpPr>
        <p:spPr>
          <a:xfrm>
            <a:off x="2949389" y="5884172"/>
            <a:ext cx="6096000" cy="742576"/>
          </a:xfrm>
          <a:prstGeom prst="rect">
            <a:avLst/>
          </a:prstGeom>
          <a:noFill/>
        </p:spPr>
        <p:txBody>
          <a:bodyPr wrap="square">
            <a:spAutoFit/>
          </a:bodyPr>
          <a:lstStyle/>
          <a:p>
            <a:pPr algn="ctr">
              <a:lnSpc>
                <a:spcPct val="107000"/>
              </a:lnSpc>
              <a:spcAft>
                <a:spcPts val="800"/>
              </a:spcAft>
            </a:pP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https://www.google.com/</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url?sa</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i&amp;url</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=https%3A%2F%2Fwww.tribunaribeirao.com.br%2Fcharge-18-05-2025%2F&amp;psig=AOvVaw2L-d1WX_bavnOr9sAtgiIF&amp;ust=1751481598434000&amp;source=</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images&amp;cd</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1000" kern="100" dirty="0" err="1">
                <a:effectLst/>
                <a:latin typeface="Arial Narrow" panose="020B0606020202030204" pitchFamily="34" charset="0"/>
                <a:ea typeface="Calibri" panose="020F0502020204030204" pitchFamily="34" charset="0"/>
                <a:cs typeface="Times New Roman" panose="02020603050405020304" pitchFamily="18" charset="0"/>
              </a:rPr>
              <a:t>vfe&amp;opi</a:t>
            </a:r>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=89978449&amp;ved=0CBQQjRxqFwoTCJD_1tennI4DFQAAAAAdAAAAABBF. Acesso em: 2 jul. 2025.</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918086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D1472C9-F10C-E28A-AAAC-CF45DB613D6D}"/>
              </a:ext>
            </a:extLst>
          </p:cNvPr>
          <p:cNvSpPr txBox="1"/>
          <p:nvPr/>
        </p:nvSpPr>
        <p:spPr>
          <a:xfrm>
            <a:off x="188258" y="734552"/>
            <a:ext cx="11806517" cy="5365571"/>
          </a:xfrm>
          <a:prstGeom prst="rect">
            <a:avLst/>
          </a:prstGeom>
          <a:noFill/>
        </p:spPr>
        <p:txBody>
          <a:bodyPr wrap="square">
            <a:spAutoFit/>
          </a:bodyPr>
          <a:lstStyle/>
          <a:p>
            <a:pPr algn="just">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31.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charge é um gênero textual que apresenta, geralmente, elementos verbais e não verbais. Para isso, muitas vezes são utilizados balões de fala. Nessa charge, o uso da linguagem verbal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colabora para deixar o texto mais completo.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prejudica a compreensão do assunto abordado.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torna o texto mais extenso, sem facilitar sua compreensão.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contribui, de forma essencial, para a compreensão do texto.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32.</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finalidade dessa charge (</a:t>
            </a: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VI</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é</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narrar como se deve usar o celular.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informar que não se deve dirigir e conversar.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instruir sobre a forma correta de usar o celular.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criticar o fato de usar o celular enquanto dirige.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6448778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430D910-7F3B-AB9E-D531-BE91E53B8DFC}"/>
              </a:ext>
            </a:extLst>
          </p:cNvPr>
          <p:cNvSpPr txBox="1"/>
          <p:nvPr/>
        </p:nvSpPr>
        <p:spPr>
          <a:xfrm>
            <a:off x="152400" y="1959720"/>
            <a:ext cx="11833412" cy="2613088"/>
          </a:xfrm>
          <a:prstGeom prst="rect">
            <a:avLst/>
          </a:prstGeom>
          <a:noFill/>
        </p:spPr>
        <p:txBody>
          <a:bodyPr wrap="square">
            <a:spAutoFit/>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33.</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língua pode ser utilizada de diferentes maneiras, dependendo da situação de comunicação. Em contextos mais sérios e formais, como em uma entrevista de emprego ou em um documento oficial, é comum o uso de uma linguagem formal, com palavras e expressões mais cuidadosas. Já em conversas com amigos, familiares ou em situações descontraídas do cotidiano, usamos com frequência a linguagem informal, mais próxima da maneira como falamos. Considerando a situação apresentada na charge, o uso da expressão “pro celular” contribui para caracterizar uma linguagem formal ou informal?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140345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8A874C5-44DC-0D28-2058-B94FF24DDE71}"/>
              </a:ext>
            </a:extLst>
          </p:cNvPr>
          <p:cNvPicPr>
            <a:picLocks noChangeAspect="1"/>
          </p:cNvPicPr>
          <p:nvPr/>
        </p:nvPicPr>
        <p:blipFill>
          <a:blip r:embed="rId2"/>
          <a:stretch>
            <a:fillRect/>
          </a:stretch>
        </p:blipFill>
        <p:spPr>
          <a:xfrm>
            <a:off x="188259" y="1041614"/>
            <a:ext cx="3099225" cy="1229445"/>
          </a:xfrm>
          <a:prstGeom prst="rect">
            <a:avLst/>
          </a:prstGeom>
        </p:spPr>
      </p:pic>
      <p:graphicFrame>
        <p:nvGraphicFramePr>
          <p:cNvPr id="3" name="Tabela 2">
            <a:extLst>
              <a:ext uri="{FF2B5EF4-FFF2-40B4-BE49-F238E27FC236}">
                <a16:creationId xmlns:a16="http://schemas.microsoft.com/office/drawing/2014/main" id="{0C0E820F-AD08-4140-F3D9-49E72F9F9A42}"/>
              </a:ext>
            </a:extLst>
          </p:cNvPr>
          <p:cNvGraphicFramePr>
            <a:graphicFrameLocks noGrp="1"/>
          </p:cNvGraphicFramePr>
          <p:nvPr>
            <p:extLst>
              <p:ext uri="{D42A27DB-BD31-4B8C-83A1-F6EECF244321}">
                <p14:modId xmlns:p14="http://schemas.microsoft.com/office/powerpoint/2010/main" val="286892463"/>
              </p:ext>
            </p:extLst>
          </p:nvPr>
        </p:nvGraphicFramePr>
        <p:xfrm>
          <a:off x="188259" y="2271059"/>
          <a:ext cx="11815482" cy="4165600"/>
        </p:xfrm>
        <a:graphic>
          <a:graphicData uri="http://schemas.openxmlformats.org/drawingml/2006/table">
            <a:tbl>
              <a:tblPr firstRow="1" firstCol="1" bandRow="1"/>
              <a:tblGrid>
                <a:gridCol w="11815482">
                  <a:extLst>
                    <a:ext uri="{9D8B030D-6E8A-4147-A177-3AD203B41FA5}">
                      <a16:colId xmlns:a16="http://schemas.microsoft.com/office/drawing/2014/main" val="1058250842"/>
                    </a:ext>
                  </a:extLst>
                </a:gridCol>
              </a:tblGrid>
              <a:tr h="0">
                <a:tc>
                  <a:txBody>
                    <a:bodyPr/>
                    <a:lstStyle/>
                    <a:p>
                      <a:pPr algn="ctr">
                        <a:lnSpc>
                          <a:spcPct val="100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pontuação nas Charges e Memes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86385" algn="just">
                        <a:lnSpc>
                          <a:spcPct val="100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pontuação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em charges e memes funciona como um recurso expressivo para construir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humor,</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ironia, ênfase e ritmo na mensagem.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Papel da Pontuação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Exclamação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Demonstra surpresa, revolta ou ordem, intensificando a reação de um personagem ou o tom de uma frase de efeito no meme.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Interrogação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Marca dúvidas, questionamentos irônicos ou perplexidade diante de uma situação política ou cotidiana.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Reticências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Indicam hesitação, duplo sentido ou deixam um espaço implícito para o leitor completar a crítica ou a piada.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B4C6E7"/>
                      </a:solidFill>
                      <a:prstDash val="solid"/>
                      <a:round/>
                      <a:headEnd type="none" w="med" len="med"/>
                      <a:tailEnd type="none" w="med" len="med"/>
                    </a:lnL>
                    <a:lnR w="19050" cap="flat" cmpd="sng" algn="ctr">
                      <a:solidFill>
                        <a:srgbClr val="B4C6E7"/>
                      </a:solidFill>
                      <a:prstDash val="solid"/>
                      <a:round/>
                      <a:headEnd type="none" w="med" len="med"/>
                      <a:tailEnd type="none" w="med" len="med"/>
                    </a:lnR>
                    <a:lnT w="19050" cap="flat" cmpd="sng" algn="ctr">
                      <a:solidFill>
                        <a:srgbClr val="B4C6E7"/>
                      </a:solidFill>
                      <a:prstDash val="solid"/>
                      <a:round/>
                      <a:headEnd type="none" w="med" len="med"/>
                      <a:tailEnd type="none" w="med" len="med"/>
                    </a:lnT>
                    <a:lnB w="19050" cap="flat" cmpd="sng" algn="ctr">
                      <a:solidFill>
                        <a:srgbClr val="B4C6E7"/>
                      </a:solidFill>
                      <a:prstDash val="solid"/>
                      <a:round/>
                      <a:headEnd type="none" w="med" len="med"/>
                      <a:tailEnd type="none" w="med" len="med"/>
                    </a:lnB>
                    <a:solidFill>
                      <a:srgbClr val="D9E2F3"/>
                    </a:solidFill>
                  </a:tcPr>
                </a:tc>
                <a:extLst>
                  <a:ext uri="{0D108BD9-81ED-4DB2-BD59-A6C34878D82A}">
                    <a16:rowId xmlns:a16="http://schemas.microsoft.com/office/drawing/2014/main" val="1358296077"/>
                  </a:ext>
                </a:extLst>
              </a:tr>
            </a:tbl>
          </a:graphicData>
        </a:graphic>
      </p:graphicFrame>
    </p:spTree>
    <p:extLst>
      <p:ext uri="{BB962C8B-B14F-4D97-AF65-F5344CB8AC3E}">
        <p14:creationId xmlns:p14="http://schemas.microsoft.com/office/powerpoint/2010/main" val="429142562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70EA80A9-5277-4FCA-D67E-408D88DDD777}"/>
              </a:ext>
            </a:extLst>
          </p:cNvPr>
          <p:cNvGraphicFramePr>
            <a:graphicFrameLocks noGrp="1"/>
          </p:cNvGraphicFramePr>
          <p:nvPr>
            <p:extLst>
              <p:ext uri="{D42A27DB-BD31-4B8C-83A1-F6EECF244321}">
                <p14:modId xmlns:p14="http://schemas.microsoft.com/office/powerpoint/2010/main" val="4061283299"/>
              </p:ext>
            </p:extLst>
          </p:nvPr>
        </p:nvGraphicFramePr>
        <p:xfrm>
          <a:off x="206189" y="859491"/>
          <a:ext cx="11636188" cy="1698181"/>
        </p:xfrm>
        <a:graphic>
          <a:graphicData uri="http://schemas.openxmlformats.org/drawingml/2006/table">
            <a:tbl>
              <a:tblPr firstRow="1" firstCol="1" bandRow="1"/>
              <a:tblGrid>
                <a:gridCol w="11636188">
                  <a:extLst>
                    <a:ext uri="{9D8B030D-6E8A-4147-A177-3AD203B41FA5}">
                      <a16:colId xmlns:a16="http://schemas.microsoft.com/office/drawing/2014/main" val="94203264"/>
                    </a:ext>
                  </a:extLst>
                </a:gridCol>
              </a:tblGrid>
              <a:tr h="0">
                <a:tc>
                  <a:txBody>
                    <a:bodyPr/>
                    <a:lstStyle/>
                    <a:p>
                      <a:pPr algn="just">
                        <a:lnSpc>
                          <a:spcPct val="107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Aspas (" ") e Vírgulas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Destacam termos usados com ironia (mudando o valor literal da palavra) ou ajustam o fôlego e o foco da fala.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Em textos (que misturam palavras e imagens (semióticos/híbridos), a pontuação atua junto com o desenho e as expressões faciais para garantir que a crítica seja compreendida rapidamente.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B4C6E7"/>
                      </a:solidFill>
                      <a:prstDash val="solid"/>
                      <a:round/>
                      <a:headEnd type="none" w="med" len="med"/>
                      <a:tailEnd type="none" w="med" len="med"/>
                    </a:lnL>
                    <a:lnR w="19050" cap="flat" cmpd="sng" algn="ctr">
                      <a:solidFill>
                        <a:srgbClr val="B4C6E7"/>
                      </a:solidFill>
                      <a:prstDash val="solid"/>
                      <a:round/>
                      <a:headEnd type="none" w="med" len="med"/>
                      <a:tailEnd type="none" w="med" len="med"/>
                    </a:lnR>
                    <a:lnT w="19050" cap="flat" cmpd="sng" algn="ctr">
                      <a:solidFill>
                        <a:srgbClr val="B4C6E7"/>
                      </a:solidFill>
                      <a:prstDash val="solid"/>
                      <a:round/>
                      <a:headEnd type="none" w="med" len="med"/>
                      <a:tailEnd type="none" w="med" len="med"/>
                    </a:lnT>
                    <a:lnB w="19050" cap="flat" cmpd="sng" algn="ctr">
                      <a:solidFill>
                        <a:srgbClr val="B4C6E7"/>
                      </a:solidFill>
                      <a:prstDash val="solid"/>
                      <a:round/>
                      <a:headEnd type="none" w="med" len="med"/>
                      <a:tailEnd type="none" w="med" len="med"/>
                    </a:lnB>
                    <a:solidFill>
                      <a:srgbClr val="D9E2F3"/>
                    </a:solidFill>
                  </a:tcPr>
                </a:tc>
                <a:extLst>
                  <a:ext uri="{0D108BD9-81ED-4DB2-BD59-A6C34878D82A}">
                    <a16:rowId xmlns:a16="http://schemas.microsoft.com/office/drawing/2014/main" val="3791347030"/>
                  </a:ext>
                </a:extLst>
              </a:tr>
            </a:tbl>
          </a:graphicData>
        </a:graphic>
      </p:graphicFrame>
      <p:sp>
        <p:nvSpPr>
          <p:cNvPr id="4" name="CaixaDeTexto 3">
            <a:extLst>
              <a:ext uri="{FF2B5EF4-FFF2-40B4-BE49-F238E27FC236}">
                <a16:creationId xmlns:a16="http://schemas.microsoft.com/office/drawing/2014/main" id="{2A7668B9-7BD5-48D8-EDF3-01B0B88680B6}"/>
              </a:ext>
            </a:extLst>
          </p:cNvPr>
          <p:cNvSpPr txBox="1"/>
          <p:nvPr/>
        </p:nvSpPr>
        <p:spPr>
          <a:xfrm>
            <a:off x="206189" y="2871091"/>
            <a:ext cx="11636188" cy="3248710"/>
          </a:xfrm>
          <a:prstGeom prst="rect">
            <a:avLst/>
          </a:prstGeom>
          <a:noFill/>
        </p:spPr>
        <p:txBody>
          <a:bodyPr wrap="square">
            <a:spAutoFit/>
          </a:bodyPr>
          <a:lstStyle/>
          <a:p>
            <a:pPr algn="just">
              <a:lnSpc>
                <a:spcPct val="107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34.</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charge utiliza os sinais de pontuação para construir o humor e indicar a entonação das personagens. Releia a charge e responda.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No primeiro balão, a passageira faz uma pergunta ao motorista. Que efeito de sentido essa pergunta expressa na fala da personagem?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Certeza e tranquilidade.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Indignação, surpresa ou espanto.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Dúvida real sobre ele ter visto ou não.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6457767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FC900C2-8FFC-0B2E-BC5A-0D78E8B2E7C2}"/>
              </a:ext>
            </a:extLst>
          </p:cNvPr>
          <p:cNvSpPr txBox="1"/>
          <p:nvPr/>
        </p:nvSpPr>
        <p:spPr>
          <a:xfrm>
            <a:off x="89647" y="632961"/>
            <a:ext cx="11824447" cy="5990230"/>
          </a:xfrm>
          <a:prstGeom prst="rect">
            <a:avLst/>
          </a:prstGeom>
          <a:noFill/>
        </p:spPr>
        <p:txBody>
          <a:bodyPr wrap="square">
            <a:spAutoFit/>
          </a:bodyPr>
          <a:lstStyle/>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No segundo balão, o motorista responde com: “Como é que eu ia ver?!”. Por que o cartunista utiliza a combinação de interrogação com exclamação na fala dessa personagem?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O cartunista utiliza a combinação (?!) porque reage de forma reativa e indignada.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O uso de (?!) indica que o motorista está surpreso e feliz ao descobrir que havia uma fiscalização na estrada.</a:t>
            </a: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35.</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No segundo balão da charge, o motorista reage à pergunta da passageira exclamando e perguntando ao mesmo tempo “COMO É QUE EU IA VER?!”. O uso combinado dos sinais de interrogação e exclamação (?!) na fala do personagem tem como objetivo expressar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dúvida, pois o motorista realmente quer que a passageira explique como ele poderia ter visto a fiscalização.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hesitação, indicando que o motorista estava inseguro e com medo de confessar o uso do celular ao volante.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indignação e deboche, demonstrando que o personagem achava óbvio que não veria a fiscalização por estar distraído.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644934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4AC8F1CC-2307-3B50-5D09-DA0A409F3553}"/>
              </a:ext>
            </a:extLst>
          </p:cNvPr>
          <p:cNvSpPr txBox="1"/>
          <p:nvPr/>
        </p:nvSpPr>
        <p:spPr>
          <a:xfrm>
            <a:off x="295835" y="2051059"/>
            <a:ext cx="11591365" cy="3146118"/>
          </a:xfrm>
          <a:prstGeom prst="rect">
            <a:avLst/>
          </a:prstGeom>
          <a:noFill/>
        </p:spPr>
        <p:txBody>
          <a:bodyPr wrap="square">
            <a:spAutoFit/>
          </a:bodyPr>
          <a:lstStyle/>
          <a:p>
            <a:pPr algn="just">
              <a:lnSpc>
                <a:spcPct val="107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36.</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humor da charge nasce do fato de o motorista confessar uma infração grave (olhar o celular) para justificar não ter visto a fiscalização. Se a passageira decidisse responder ao motorista com uma frase irônica após a confissão dele, qual das opções estaria pontuada de forma mais adequada para expressar esse tom irônico?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Parabéns. Você é um motorista exemplar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Parabéns! Você é um motorista exemplar!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Parabéns... Você é um motorista “exemplar”!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7924195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DBE90433-62EA-0835-69E4-791732C87D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48470" y="753036"/>
            <a:ext cx="4295060" cy="592928"/>
          </a:xfrm>
          <a:prstGeom prst="rect">
            <a:avLst/>
          </a:prstGeom>
          <a:noFill/>
        </p:spPr>
      </p:pic>
      <p:pic>
        <p:nvPicPr>
          <p:cNvPr id="3" name="Imagem 2">
            <a:extLst>
              <a:ext uri="{FF2B5EF4-FFF2-40B4-BE49-F238E27FC236}">
                <a16:creationId xmlns:a16="http://schemas.microsoft.com/office/drawing/2014/main" id="{33CFF4F9-AA99-1C07-609B-374123F30AE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8613" y="1466140"/>
            <a:ext cx="4193689" cy="888247"/>
          </a:xfrm>
          <a:prstGeom prst="rect">
            <a:avLst/>
          </a:prstGeom>
          <a:noFill/>
        </p:spPr>
      </p:pic>
      <p:sp>
        <p:nvSpPr>
          <p:cNvPr id="5" name="CaixaDeTexto 4">
            <a:extLst>
              <a:ext uri="{FF2B5EF4-FFF2-40B4-BE49-F238E27FC236}">
                <a16:creationId xmlns:a16="http://schemas.microsoft.com/office/drawing/2014/main" id="{24D31E46-2677-A93B-F075-B8A1034D2AD1}"/>
              </a:ext>
            </a:extLst>
          </p:cNvPr>
          <p:cNvSpPr txBox="1"/>
          <p:nvPr/>
        </p:nvSpPr>
        <p:spPr>
          <a:xfrm>
            <a:off x="98613" y="2474563"/>
            <a:ext cx="11905128" cy="3190617"/>
          </a:xfrm>
          <a:prstGeom prst="rect">
            <a:avLst/>
          </a:prstGeom>
          <a:noFill/>
        </p:spPr>
        <p:txBody>
          <a:bodyPr wrap="square">
            <a:spAutoFit/>
          </a:bodyPr>
          <a:lstStyle/>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Antes de ler os textos, vamos conversar?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sabe o que são direitos e deveres das pessoas?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acha que é direito ou dever de todos transitar em espaços públicos em condições seguras?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Quem faz parte do trânsito? Apenas automóveis? Ou as pessoas também?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sabia que existe uma lei que trata das regras de trânsito tanto para veículos motorizados quanto para pedestres e condutores de veículos não motorizados?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Você conhece ou já ouviu falar sobre o Código de Trânsito Brasileiro?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2417790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291BE6F-E0DE-6102-72C9-5FD5E01BC91D}"/>
              </a:ext>
            </a:extLst>
          </p:cNvPr>
          <p:cNvSpPr txBox="1"/>
          <p:nvPr/>
        </p:nvSpPr>
        <p:spPr>
          <a:xfrm>
            <a:off x="116541" y="1959784"/>
            <a:ext cx="11860306" cy="2612959"/>
          </a:xfrm>
          <a:prstGeom prst="rect">
            <a:avLst/>
          </a:prstGeom>
          <a:solidFill>
            <a:schemeClr val="accent6">
              <a:lumMod val="20000"/>
              <a:lumOff val="80000"/>
            </a:schemeClr>
          </a:solidFill>
        </p:spPr>
        <p:txBody>
          <a:bodyPr wrap="square">
            <a:spAutoFit/>
          </a:bodyPr>
          <a:lstStyle/>
          <a:p>
            <a:pPr indent="270510"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Estudante, já ouviu falar sobre direitos e deveres das pessoas? Você conhece o gênero textual que trata desses direitos e deveres? Esse gênero é o texto de lei, que é composto de regras para estabelecer a boa convivência em sociedade. E, agora, vamos aprender sobre os direitos e deveres das pessoas no trânsito, isto é, vamos estudar, nas próximas atividades, o gênero textual Código de Trânsito Brasileiro – CTB. Leia os textos, atentamente, e fique por dentro das características desse gênero textual!!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0818938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B2EFE29-03D5-EE70-72AE-AAE016DB4057}"/>
              </a:ext>
            </a:extLst>
          </p:cNvPr>
          <p:cNvSpPr txBox="1"/>
          <p:nvPr/>
        </p:nvSpPr>
        <p:spPr>
          <a:xfrm>
            <a:off x="125506" y="643179"/>
            <a:ext cx="6096000" cy="489301"/>
          </a:xfrm>
          <a:prstGeom prst="rect">
            <a:avLst/>
          </a:prstGeom>
          <a:noFill/>
        </p:spPr>
        <p:txBody>
          <a:bodyPr wrap="square">
            <a:spAutoFit/>
          </a:bodyPr>
          <a:lstStyle/>
          <a:p>
            <a:pPr algn="just">
              <a:lnSpc>
                <a:spcPct val="115000"/>
              </a:lnSpc>
              <a:spcAft>
                <a:spcPts val="800"/>
              </a:spcAft>
            </a:pPr>
            <a:r>
              <a:rPr lang="pt-BR" sz="2400" b="1" kern="100" dirty="0">
                <a:solidFill>
                  <a:srgbClr val="F4860C"/>
                </a:solidFill>
                <a:effectLst/>
                <a:latin typeface="Arial Narrow" panose="020B0606020202030204" pitchFamily="34" charset="0"/>
                <a:ea typeface="Calibri" panose="020F0502020204030204" pitchFamily="34" charset="0"/>
                <a:cs typeface="Times New Roman" panose="02020603050405020304" pitchFamily="18" charset="0"/>
              </a:rPr>
              <a:t>►Conhecendo o gênero textual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65C3FB80-2F00-153F-9744-CC38BCA139D3}"/>
              </a:ext>
            </a:extLst>
          </p:cNvPr>
          <p:cNvGraphicFramePr>
            <a:graphicFrameLocks noGrp="1"/>
          </p:cNvGraphicFramePr>
          <p:nvPr>
            <p:extLst>
              <p:ext uri="{D42A27DB-BD31-4B8C-83A1-F6EECF244321}">
                <p14:modId xmlns:p14="http://schemas.microsoft.com/office/powerpoint/2010/main" val="2683810016"/>
              </p:ext>
            </p:extLst>
          </p:nvPr>
        </p:nvGraphicFramePr>
        <p:xfrm>
          <a:off x="358588" y="1305052"/>
          <a:ext cx="11609293" cy="5062411"/>
        </p:xfrm>
        <a:graphic>
          <a:graphicData uri="http://schemas.openxmlformats.org/drawingml/2006/table">
            <a:tbl>
              <a:tblPr firstRow="1" firstCol="1" bandRow="1"/>
              <a:tblGrid>
                <a:gridCol w="11609293">
                  <a:extLst>
                    <a:ext uri="{9D8B030D-6E8A-4147-A177-3AD203B41FA5}">
                      <a16:colId xmlns:a16="http://schemas.microsoft.com/office/drawing/2014/main" val="305747011"/>
                    </a:ext>
                  </a:extLst>
                </a:gridCol>
              </a:tblGrid>
              <a:tr h="4351338">
                <a:tc>
                  <a:txBody>
                    <a:bodyPr/>
                    <a:lstStyle/>
                    <a:p>
                      <a:pPr algn="ctr">
                        <a:lnSpc>
                          <a:spcPct val="100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Textos Normativos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279400" algn="just" defTabSz="914400" rtl="0" eaLnBrk="1" fontAlgn="auto" latinLnBrk="0" hangingPunct="1">
                        <a:lnSpc>
                          <a:spcPct val="100000"/>
                        </a:lnSpc>
                        <a:spcBef>
                          <a:spcPts val="0"/>
                        </a:spcBef>
                        <a:spcAft>
                          <a:spcPts val="800"/>
                        </a:spcAft>
                        <a:buClrTx/>
                        <a:buSzTx/>
                        <a:buFontTx/>
                        <a:buNone/>
                        <a:tabLst/>
                        <a:defRPr/>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Textos</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normativos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são aqueles textos de caráter regulatório que visam sistematizar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regras, leis, códigos, e que têm a finalidade de garantir direitos e deveres.</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Os textos normativos desempenham um papel fundamental na organização e funcionamento das sociedades modernas. Eles são documentos escritos que estabelecem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normas, regras, regulamentos, leis ou diretrizes que orientam o comportamento dos indivíduos, empresas e instituições em diferentes contextos.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Exemplos de gêneros textuais normativos: ECA, Regimento Escolar, </a:t>
                      </a:r>
                      <a:r>
                        <a:rPr lang="pt-BR" sz="2400" b="1" kern="1200" dirty="0">
                          <a:solidFill>
                            <a:schemeClr val="tx1"/>
                          </a:solidFill>
                          <a:effectLst/>
                          <a:latin typeface="Arial Narrow" panose="020B0606020202030204" pitchFamily="34" charset="0"/>
                          <a:ea typeface="+mn-ea"/>
                          <a:cs typeface="+mn-cs"/>
                        </a:rPr>
                        <a:t>Código de Trânsito Brasileiro</a:t>
                      </a:r>
                      <a:r>
                        <a:rPr lang="pt-BR" sz="2400" kern="1200" dirty="0">
                          <a:solidFill>
                            <a:schemeClr val="tx1"/>
                          </a:solidFill>
                          <a:effectLst/>
                          <a:latin typeface="Arial Narrow" panose="020B0606020202030204" pitchFamily="34" charset="0"/>
                          <a:ea typeface="+mn-ea"/>
                          <a:cs typeface="+mn-cs"/>
                        </a:rPr>
                        <a:t>, Declaração dos Direitos Humanos, Constituição Federal.</a:t>
                      </a:r>
                    </a:p>
                    <a:p>
                      <a:pPr marL="0" marR="0" lvl="0" indent="279400" algn="just" defTabSz="914400" rtl="0" eaLnBrk="1" fontAlgn="auto" latinLnBrk="0" hangingPunct="1">
                        <a:lnSpc>
                          <a:spcPct val="100000"/>
                        </a:lnSpc>
                        <a:spcBef>
                          <a:spcPts val="0"/>
                        </a:spcBef>
                        <a:spcAft>
                          <a:spcPts val="800"/>
                        </a:spcAft>
                        <a:buClrTx/>
                        <a:buSzTx/>
                        <a:buFontTx/>
                        <a:buNone/>
                        <a:tabLst/>
                        <a:defRPr/>
                      </a:pPr>
                      <a:r>
                        <a:rPr lang="pt-BR" sz="2400" kern="1200" dirty="0">
                          <a:solidFill>
                            <a:schemeClr val="tx1"/>
                          </a:solidFill>
                          <a:effectLst/>
                          <a:latin typeface="Arial Narrow" panose="020B0606020202030204" pitchFamily="34" charset="0"/>
                          <a:ea typeface="+mn-ea"/>
                          <a:cs typeface="+mn-cs"/>
                        </a:rPr>
                        <a:t>O texto normativo circula no meio jurídico e traz as normas de conduta da vida social. Esse gênero caracteriza-se pelo uso da linguagem </a:t>
                      </a:r>
                      <a:r>
                        <a:rPr lang="pt-BR" sz="2400" b="1" kern="1200" dirty="0">
                          <a:solidFill>
                            <a:schemeClr val="tx1"/>
                          </a:solidFill>
                          <a:effectLst/>
                          <a:latin typeface="Arial Narrow" panose="020B0606020202030204" pitchFamily="34" charset="0"/>
                          <a:ea typeface="+mn-ea"/>
                          <a:cs typeface="+mn-cs"/>
                        </a:rPr>
                        <a:t>técnico-jurídica, </a:t>
                      </a:r>
                      <a:r>
                        <a:rPr lang="pt-BR" sz="2400" kern="1200" dirty="0">
                          <a:solidFill>
                            <a:schemeClr val="tx1"/>
                          </a:solidFill>
                          <a:effectLst/>
                          <a:latin typeface="Arial Narrow" panose="020B0606020202030204" pitchFamily="34" charset="0"/>
                          <a:ea typeface="+mn-ea"/>
                          <a:cs typeface="+mn-cs"/>
                        </a:rPr>
                        <a:t>marcada por</a:t>
                      </a:r>
                      <a:r>
                        <a:rPr lang="pt-BR" sz="2400" b="1" kern="1200" dirty="0">
                          <a:solidFill>
                            <a:schemeClr val="tx1"/>
                          </a:solidFill>
                          <a:effectLst/>
                          <a:latin typeface="Arial Narrow" panose="020B0606020202030204" pitchFamily="34" charset="0"/>
                          <a:ea typeface="+mn-ea"/>
                          <a:cs typeface="+mn-cs"/>
                        </a:rPr>
                        <a:t> formalidade, precisão e objetividade</a:t>
                      </a:r>
                      <a:r>
                        <a:rPr lang="pt-BR" sz="2400" kern="1200" dirty="0">
                          <a:solidFill>
                            <a:schemeClr val="tx1"/>
                          </a:solidFill>
                          <a:effectLst/>
                          <a:latin typeface="Arial Narrow" panose="020B0606020202030204" pitchFamily="34" charset="0"/>
                          <a:ea typeface="+mn-ea"/>
                          <a:cs typeface="+mn-cs"/>
                        </a:rPr>
                        <a:t>. Apesar de conter direitos e deveres do cidadão, a regulação se dá de</a:t>
                      </a:r>
                      <a:r>
                        <a:rPr lang="pt-BR" sz="2400" b="1" kern="1200" dirty="0">
                          <a:solidFill>
                            <a:schemeClr val="tx1"/>
                          </a:solidFill>
                          <a:effectLst/>
                          <a:latin typeface="Arial Narrow" panose="020B0606020202030204" pitchFamily="34" charset="0"/>
                          <a:ea typeface="+mn-ea"/>
                          <a:cs typeface="+mn-cs"/>
                        </a:rPr>
                        <a:t> modo intuitivo pelo uso dos verbos no modo indicativo (futuro do presente do modo indicativo)</a:t>
                      </a:r>
                      <a:r>
                        <a:rPr lang="pt-BR" sz="2400" kern="1200" dirty="0">
                          <a:solidFill>
                            <a:schemeClr val="tx1"/>
                          </a:solidFill>
                          <a:effectLst/>
                          <a:latin typeface="Arial Narrow" panose="020B0606020202030204" pitchFamily="34" charset="0"/>
                          <a:ea typeface="+mn-ea"/>
                          <a:cs typeface="+mn-cs"/>
                        </a:rPr>
                        <a:t>.</a:t>
                      </a:r>
                    </a:p>
                    <a:p>
                      <a:pPr indent="279400" algn="just">
                        <a:lnSpc>
                          <a:spcPct val="105000"/>
                        </a:lnSpc>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8791" marR="28791" marT="0" marB="0">
                    <a:lnL w="19050" cap="flat" cmpd="sng" algn="ctr">
                      <a:solidFill>
                        <a:srgbClr val="F4B083"/>
                      </a:solidFill>
                      <a:prstDash val="solid"/>
                      <a:round/>
                      <a:headEnd type="none" w="med" len="med"/>
                      <a:tailEnd type="none" w="med" len="med"/>
                    </a:lnL>
                    <a:lnR w="19050" cap="flat" cmpd="sng" algn="ctr">
                      <a:solidFill>
                        <a:srgbClr val="F4B083"/>
                      </a:solidFill>
                      <a:prstDash val="solid"/>
                      <a:round/>
                      <a:headEnd type="none" w="med" len="med"/>
                      <a:tailEnd type="none" w="med" len="med"/>
                    </a:lnR>
                    <a:lnT w="19050" cap="flat" cmpd="sng" algn="ctr">
                      <a:solidFill>
                        <a:srgbClr val="F4B083"/>
                      </a:solidFill>
                      <a:prstDash val="solid"/>
                      <a:round/>
                      <a:headEnd type="none" w="med" len="med"/>
                      <a:tailEnd type="none" w="med" len="med"/>
                    </a:lnT>
                    <a:lnB w="19050" cap="flat" cmpd="sng" algn="ctr">
                      <a:solidFill>
                        <a:srgbClr val="F4B083"/>
                      </a:solidFill>
                      <a:prstDash val="solid"/>
                      <a:round/>
                      <a:headEnd type="none" w="med" len="med"/>
                      <a:tailEnd type="none" w="med" len="med"/>
                    </a:lnB>
                    <a:solidFill>
                      <a:srgbClr val="FBE4D5"/>
                    </a:solidFill>
                  </a:tcPr>
                </a:tc>
                <a:extLst>
                  <a:ext uri="{0D108BD9-81ED-4DB2-BD59-A6C34878D82A}">
                    <a16:rowId xmlns:a16="http://schemas.microsoft.com/office/drawing/2014/main" val="1275512345"/>
                  </a:ext>
                </a:extLst>
              </a:tr>
            </a:tbl>
          </a:graphicData>
        </a:graphic>
      </p:graphicFrame>
    </p:spTree>
    <p:extLst>
      <p:ext uri="{BB962C8B-B14F-4D97-AF65-F5344CB8AC3E}">
        <p14:creationId xmlns:p14="http://schemas.microsoft.com/office/powerpoint/2010/main" val="112691087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12FF3A7A-5720-B80D-FF7A-95BA91C04517}"/>
              </a:ext>
            </a:extLst>
          </p:cNvPr>
          <p:cNvGraphicFramePr>
            <a:graphicFrameLocks noGrp="1"/>
          </p:cNvGraphicFramePr>
          <p:nvPr>
            <p:extLst>
              <p:ext uri="{D42A27DB-BD31-4B8C-83A1-F6EECF244321}">
                <p14:modId xmlns:p14="http://schemas.microsoft.com/office/powerpoint/2010/main" val="2372319103"/>
              </p:ext>
            </p:extLst>
          </p:nvPr>
        </p:nvGraphicFramePr>
        <p:xfrm>
          <a:off x="161365" y="892676"/>
          <a:ext cx="11663083" cy="5655120"/>
        </p:xfrm>
        <a:graphic>
          <a:graphicData uri="http://schemas.openxmlformats.org/drawingml/2006/table">
            <a:tbl>
              <a:tblPr firstRow="1" firstCol="1" bandRow="1"/>
              <a:tblGrid>
                <a:gridCol w="11663083">
                  <a:extLst>
                    <a:ext uri="{9D8B030D-6E8A-4147-A177-3AD203B41FA5}">
                      <a16:colId xmlns:a16="http://schemas.microsoft.com/office/drawing/2014/main" val="614692705"/>
                    </a:ext>
                  </a:extLst>
                </a:gridCol>
              </a:tblGrid>
              <a:tr h="4351338">
                <a:tc>
                  <a:txBody>
                    <a:bodyPr/>
                    <a:lstStyle/>
                    <a:p>
                      <a:pPr algn="just">
                        <a:lnSpc>
                          <a:spcPct val="105000"/>
                        </a:lnSpc>
                        <a:spcAft>
                          <a:spcPts val="800"/>
                        </a:spcAft>
                      </a:pPr>
                      <a:r>
                        <a:rPr lang="pt-BR" sz="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Estrutura dos textos normativos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9400" algn="just">
                        <a:lnSpc>
                          <a:spcPct val="10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Os textos normativos possuem uma estrutura fixa, que busca hierarquizar e organizar as informações, para que sejam claras e objetivas, sem deixar dúvidas e/ou ambiguidades: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Artigo: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Os artigos são a unidade básica de uma lei e são simbolizados pela expressão “Art.”.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Parágrafo: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parágrafo é o desdobramento de um artigo e é representado pelo símbolo “§” quando tiver mais de um ou então “parágrafo-único” se for só um.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Inciso: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Os incisos são desdobramentos dos artigos e dos parágrafos e são simbolizados por algarismos romanos, como X (que quer dizer inciso dez).</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Alínea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São os desdobramentos dos incisos e são representados por letras minúsculas, por exemplo,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(que quer dizer alínea 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Item</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Os itens são os desdobramentos das alíneas, representados por números arábicos, como “1)” (que quer dizer item 1).</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https://www.jusbrasil.com.br/artigos/qual-e-a-estrutura-formal-de-uma-lei/1167243921?msockid=3bb282d0b34a6762018f94d9b2006685. Acesso em: 17 jun. 2026. Adaptado.</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8791" marR="28791" marT="0" marB="0">
                    <a:lnL w="19050" cap="flat" cmpd="sng" algn="ctr">
                      <a:solidFill>
                        <a:srgbClr val="F4B083"/>
                      </a:solidFill>
                      <a:prstDash val="solid"/>
                      <a:round/>
                      <a:headEnd type="none" w="med" len="med"/>
                      <a:tailEnd type="none" w="med" len="med"/>
                    </a:lnL>
                    <a:lnR w="19050" cap="flat" cmpd="sng" algn="ctr">
                      <a:solidFill>
                        <a:srgbClr val="F4B083"/>
                      </a:solidFill>
                      <a:prstDash val="solid"/>
                      <a:round/>
                      <a:headEnd type="none" w="med" len="med"/>
                      <a:tailEnd type="none" w="med" len="med"/>
                    </a:lnR>
                    <a:lnT w="19050" cap="flat" cmpd="sng" algn="ctr">
                      <a:solidFill>
                        <a:srgbClr val="F4B083"/>
                      </a:solidFill>
                      <a:prstDash val="solid"/>
                      <a:round/>
                      <a:headEnd type="none" w="med" len="med"/>
                      <a:tailEnd type="none" w="med" len="med"/>
                    </a:lnT>
                    <a:lnB w="19050" cap="flat" cmpd="sng" algn="ctr">
                      <a:solidFill>
                        <a:srgbClr val="F4B083"/>
                      </a:solidFill>
                      <a:prstDash val="solid"/>
                      <a:round/>
                      <a:headEnd type="none" w="med" len="med"/>
                      <a:tailEnd type="none" w="med" len="med"/>
                    </a:lnB>
                    <a:solidFill>
                      <a:srgbClr val="FBE4D5"/>
                    </a:solidFill>
                  </a:tcPr>
                </a:tc>
                <a:extLst>
                  <a:ext uri="{0D108BD9-81ED-4DB2-BD59-A6C34878D82A}">
                    <a16:rowId xmlns:a16="http://schemas.microsoft.com/office/drawing/2014/main" val="4224409122"/>
                  </a:ext>
                </a:extLst>
              </a:tr>
            </a:tbl>
          </a:graphicData>
        </a:graphic>
      </p:graphicFrame>
    </p:spTree>
    <p:extLst>
      <p:ext uri="{BB962C8B-B14F-4D97-AF65-F5344CB8AC3E}">
        <p14:creationId xmlns:p14="http://schemas.microsoft.com/office/powerpoint/2010/main" val="9621485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263966F9-F74E-6358-963D-1D61EFEF12ED}"/>
              </a:ext>
            </a:extLst>
          </p:cNvPr>
          <p:cNvGraphicFramePr>
            <a:graphicFrameLocks noGrp="1"/>
          </p:cNvGraphicFramePr>
          <p:nvPr>
            <p:extLst>
              <p:ext uri="{D42A27DB-BD31-4B8C-83A1-F6EECF244321}">
                <p14:modId xmlns:p14="http://schemas.microsoft.com/office/powerpoint/2010/main" val="1493218319"/>
              </p:ext>
            </p:extLst>
          </p:nvPr>
        </p:nvGraphicFramePr>
        <p:xfrm>
          <a:off x="233082" y="713381"/>
          <a:ext cx="11842377" cy="6029785"/>
        </p:xfrm>
        <a:graphic>
          <a:graphicData uri="http://schemas.openxmlformats.org/drawingml/2006/table">
            <a:tbl>
              <a:tblPr firstRow="1" firstCol="1" bandRow="1"/>
              <a:tblGrid>
                <a:gridCol w="11842377">
                  <a:extLst>
                    <a:ext uri="{9D8B030D-6E8A-4147-A177-3AD203B41FA5}">
                      <a16:colId xmlns:a16="http://schemas.microsoft.com/office/drawing/2014/main" val="934807588"/>
                    </a:ext>
                  </a:extLst>
                </a:gridCol>
              </a:tblGrid>
              <a:tr h="6029785">
                <a:tc>
                  <a:txBody>
                    <a:bodyPr/>
                    <a:lstStyle/>
                    <a:p>
                      <a:pPr algn="ctr">
                        <a:lnSpc>
                          <a:spcPct val="105000"/>
                        </a:lnSpc>
                        <a:spcAft>
                          <a:spcPts val="800"/>
                        </a:spcAft>
                      </a:pPr>
                      <a:r>
                        <a:rPr lang="pt-BR" sz="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8791" marR="28791" marT="0" marB="0">
                    <a:lnL w="19050" cap="flat" cmpd="sng" algn="ctr">
                      <a:solidFill>
                        <a:srgbClr val="F4B083"/>
                      </a:solidFill>
                      <a:prstDash val="solid"/>
                      <a:round/>
                      <a:headEnd type="none" w="med" len="med"/>
                      <a:tailEnd type="none" w="med" len="med"/>
                    </a:lnL>
                    <a:lnR w="19050" cap="flat" cmpd="sng" algn="ctr">
                      <a:solidFill>
                        <a:srgbClr val="F4B083"/>
                      </a:solidFill>
                      <a:prstDash val="solid"/>
                      <a:round/>
                      <a:headEnd type="none" w="med" len="med"/>
                      <a:tailEnd type="none" w="med" len="med"/>
                    </a:lnR>
                    <a:lnT w="19050" cap="flat" cmpd="sng" algn="ctr">
                      <a:solidFill>
                        <a:srgbClr val="F4B083"/>
                      </a:solidFill>
                      <a:prstDash val="solid"/>
                      <a:round/>
                      <a:headEnd type="none" w="med" len="med"/>
                      <a:tailEnd type="none" w="med" len="med"/>
                    </a:lnT>
                    <a:lnB w="19050" cap="flat" cmpd="sng" algn="ctr">
                      <a:solidFill>
                        <a:srgbClr val="F4B083"/>
                      </a:solidFill>
                      <a:prstDash val="solid"/>
                      <a:round/>
                      <a:headEnd type="none" w="med" len="med"/>
                      <a:tailEnd type="none" w="med" len="med"/>
                    </a:lnB>
                    <a:solidFill>
                      <a:srgbClr val="FBE4D5"/>
                    </a:solidFill>
                  </a:tcPr>
                </a:tc>
                <a:extLst>
                  <a:ext uri="{0D108BD9-81ED-4DB2-BD59-A6C34878D82A}">
                    <a16:rowId xmlns:a16="http://schemas.microsoft.com/office/drawing/2014/main" val="106781240"/>
                  </a:ext>
                </a:extLst>
              </a:tr>
            </a:tbl>
          </a:graphicData>
        </a:graphic>
      </p:graphicFrame>
      <p:pic>
        <p:nvPicPr>
          <p:cNvPr id="3" name="Imagem 2">
            <a:extLst>
              <a:ext uri="{FF2B5EF4-FFF2-40B4-BE49-F238E27FC236}">
                <a16:creationId xmlns:a16="http://schemas.microsoft.com/office/drawing/2014/main" id="{9D683E10-3547-FF5B-4240-E487BF945655}"/>
              </a:ext>
            </a:extLst>
          </p:cNvPr>
          <p:cNvPicPr>
            <a:picLocks noChangeAspect="1"/>
          </p:cNvPicPr>
          <p:nvPr/>
        </p:nvPicPr>
        <p:blipFill>
          <a:blip r:embed="rId2"/>
          <a:stretch>
            <a:fillRect/>
          </a:stretch>
        </p:blipFill>
        <p:spPr>
          <a:xfrm>
            <a:off x="233081" y="1766047"/>
            <a:ext cx="3500984" cy="2477775"/>
          </a:xfrm>
          <a:prstGeom prst="rect">
            <a:avLst/>
          </a:prstGeom>
        </p:spPr>
      </p:pic>
      <p:sp>
        <p:nvSpPr>
          <p:cNvPr id="5" name="CaixaDeTexto 4">
            <a:extLst>
              <a:ext uri="{FF2B5EF4-FFF2-40B4-BE49-F238E27FC236}">
                <a16:creationId xmlns:a16="http://schemas.microsoft.com/office/drawing/2014/main" id="{499DB46D-BE33-BB7D-67DF-0DB6F6AB698D}"/>
              </a:ext>
            </a:extLst>
          </p:cNvPr>
          <p:cNvSpPr txBox="1"/>
          <p:nvPr/>
        </p:nvSpPr>
        <p:spPr>
          <a:xfrm>
            <a:off x="3960864" y="713382"/>
            <a:ext cx="4270272" cy="723275"/>
          </a:xfrm>
          <a:prstGeom prst="rect">
            <a:avLst/>
          </a:prstGeom>
          <a:noFill/>
        </p:spPr>
        <p:txBody>
          <a:bodyPr wrap="none" rtlCol="0">
            <a:spAutoFit/>
          </a:bodyPr>
          <a:lstStyle/>
          <a:p>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Código de Trânsito Brasileiro - CTB</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
        <p:nvSpPr>
          <p:cNvPr id="6" name="CaixaDeTexto 5">
            <a:extLst>
              <a:ext uri="{FF2B5EF4-FFF2-40B4-BE49-F238E27FC236}">
                <a16:creationId xmlns:a16="http://schemas.microsoft.com/office/drawing/2014/main" id="{BA68882A-4064-5C35-0B23-E4CAA69D7762}"/>
              </a:ext>
            </a:extLst>
          </p:cNvPr>
          <p:cNvSpPr txBox="1"/>
          <p:nvPr/>
        </p:nvSpPr>
        <p:spPr>
          <a:xfrm>
            <a:off x="3738860" y="1436657"/>
            <a:ext cx="8336600" cy="2923877"/>
          </a:xfrm>
          <a:prstGeom prst="rect">
            <a:avLst/>
          </a:prstGeom>
          <a:noFill/>
        </p:spPr>
        <p:txBody>
          <a:bodyPr wrap="square" rtlCol="0">
            <a:spAutoFit/>
          </a:bodyPr>
          <a:lstStyle/>
          <a:p>
            <a:pPr indent="268288" algn="just"/>
            <a:r>
              <a:rPr lang="pt-BR" sz="2300" dirty="0">
                <a:latin typeface="Arial Narrow" panose="020B0606020202030204" pitchFamily="34" charset="0"/>
              </a:rPr>
              <a:t>O Código de Trânsito Brasileiro (CTB), criado em 1997 pela Lei N° 9.503/1997, é o documento que traz ordem para o trânsito. Ele estabelece as normas de conduta e também delega e define funções a outros órgãos, ou seja, as atribuições dos agentes e órgãos de trânsito.</a:t>
            </a:r>
          </a:p>
          <a:p>
            <a:pPr indent="268288" algn="just"/>
            <a:r>
              <a:rPr lang="pt-BR" sz="2300" dirty="0">
                <a:latin typeface="Arial Narrow" panose="020B0606020202030204" pitchFamily="34" charset="0"/>
              </a:rPr>
              <a:t>O CTB define as atribuições das mais diversas autoridades e órgãos ligados ao trânsito, fornece diretrizes para a Engenharia de Tráfego e estabelece normas de conduta, infrações e penalidades para os usuários do trânsito.</a:t>
            </a:r>
          </a:p>
        </p:txBody>
      </p:sp>
      <p:sp>
        <p:nvSpPr>
          <p:cNvPr id="9" name="CaixaDeTexto 8">
            <a:extLst>
              <a:ext uri="{FF2B5EF4-FFF2-40B4-BE49-F238E27FC236}">
                <a16:creationId xmlns:a16="http://schemas.microsoft.com/office/drawing/2014/main" id="{28317AB8-133D-4E25-8F92-5AF4A64C78D0}"/>
              </a:ext>
            </a:extLst>
          </p:cNvPr>
          <p:cNvSpPr txBox="1"/>
          <p:nvPr/>
        </p:nvSpPr>
        <p:spPr>
          <a:xfrm>
            <a:off x="336175" y="4243822"/>
            <a:ext cx="11636189" cy="2215991"/>
          </a:xfrm>
          <a:prstGeom prst="rect">
            <a:avLst/>
          </a:prstGeom>
          <a:noFill/>
        </p:spPr>
        <p:txBody>
          <a:bodyPr wrap="square" rtlCol="0">
            <a:spAutoFit/>
          </a:bodyPr>
          <a:lstStyle/>
          <a:p>
            <a:pPr indent="268288" algn="just"/>
            <a:r>
              <a:rPr lang="pt-BR" sz="2300" dirty="0">
                <a:latin typeface="Arial Narrow" panose="020B0606020202030204" pitchFamily="34" charset="0"/>
              </a:rPr>
              <a:t>Em 23 de setembro de 1997 é promulgada pelo Congresso Nacional a Lei nº 9.503 que instituiu o Código de Trânsito Brasileiro, sancionada pela Presidência da República, entrando em vigor em 22 de janeiro de 1998, estabelecendo, logo em seu artigo primeiro, aquela que seria a maior de suas diretrizes, qual seja, a de que o "trânsito seguro é um direito de todos e um dever dos órgãos e entidades do Sistema Nacional de Trânsito". Antes de sua vigência, vigorava o Código Nacional de Trânsito, instituído pela Lei nº 5.108, de 21 de setembro de 1966, e alterações posteriores, revogadas pela nova lei.</a:t>
            </a:r>
          </a:p>
        </p:txBody>
      </p:sp>
    </p:spTree>
    <p:extLst>
      <p:ext uri="{BB962C8B-B14F-4D97-AF65-F5344CB8AC3E}">
        <p14:creationId xmlns:p14="http://schemas.microsoft.com/office/powerpoint/2010/main" val="155442091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F6E8C396-34D4-07BE-399A-47B68D069032}"/>
              </a:ext>
            </a:extLst>
          </p:cNvPr>
          <p:cNvGraphicFramePr>
            <a:graphicFrameLocks noGrp="1"/>
          </p:cNvGraphicFramePr>
          <p:nvPr>
            <p:extLst>
              <p:ext uri="{D42A27DB-BD31-4B8C-83A1-F6EECF244321}">
                <p14:modId xmlns:p14="http://schemas.microsoft.com/office/powerpoint/2010/main" val="2635742285"/>
              </p:ext>
            </p:extLst>
          </p:nvPr>
        </p:nvGraphicFramePr>
        <p:xfrm>
          <a:off x="228864" y="1735358"/>
          <a:ext cx="11734271" cy="3555429"/>
        </p:xfrm>
        <a:graphic>
          <a:graphicData uri="http://schemas.openxmlformats.org/drawingml/2006/table">
            <a:tbl>
              <a:tblPr firstRow="1" firstCol="1" bandRow="1"/>
              <a:tblGrid>
                <a:gridCol w="11734271">
                  <a:extLst>
                    <a:ext uri="{9D8B030D-6E8A-4147-A177-3AD203B41FA5}">
                      <a16:colId xmlns:a16="http://schemas.microsoft.com/office/drawing/2014/main" val="1064200703"/>
                    </a:ext>
                  </a:extLst>
                </a:gridCol>
              </a:tblGrid>
              <a:tr h="1303677">
                <a:tc>
                  <a:txBody>
                    <a:bodyPr/>
                    <a:lstStyle/>
                    <a:p>
                      <a:pPr indent="279400" algn="just">
                        <a:lnSpc>
                          <a:spcPct val="105000"/>
                        </a:lnSpc>
                      </a:pP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É composto por 20 capítulos e originalmente tinha 341 artigos, dos quais 17 foram vetados pelo Presidente da República e um foi revogado.</a:t>
                      </a:r>
                      <a:endParaRPr lang="pt-BR" sz="2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indent="279400" algn="just">
                        <a:lnSpc>
                          <a:spcPct val="105000"/>
                        </a:lnSpc>
                      </a:pP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Por ser um documento legal, o Código de Trânsito Brasileiro tem por base a Constituição Federal de 1988, ou seja, ele não pode contradizê-la.</a:t>
                      </a:r>
                      <a:endParaRPr lang="pt-BR" sz="2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5000"/>
                        </a:lnSpc>
                      </a:pPr>
                      <a:r>
                        <a:rPr lang="pt-BR" sz="2400" b="1"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Para que serve o CTB?</a:t>
                      </a:r>
                      <a:endParaRPr lang="pt-BR" sz="2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indent="279400" algn="just">
                        <a:lnSpc>
                          <a:spcPct val="105000"/>
                        </a:lnSpc>
                      </a:pP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 grande objetivo de CTB é trazer ordem para o trânsito nas vias públicas terrestres brasileiras, tornando o trânsito um ambiente mais seguro para veículos, condutores e pedestres.</a:t>
                      </a:r>
                      <a:endParaRPr lang="pt-BR" sz="24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indent="283845" algn="just">
                        <a:lnSpc>
                          <a:spcPct val="105000"/>
                        </a:lnSpc>
                      </a:pPr>
                      <a:r>
                        <a:rPr lang="pt-BR" sz="2400" kern="10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endParaRPr lang="pt-BR" sz="12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algn="r">
                        <a:lnSpc>
                          <a:spcPct val="107000"/>
                        </a:lnSpc>
                        <a:spcAft>
                          <a:spcPts val="800"/>
                        </a:spcAft>
                        <a:tabLst>
                          <a:tab pos="180340" algn="l"/>
                        </a:tabLst>
                      </a:pPr>
                      <a:r>
                        <a:rPr lang="pt-BR" sz="1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Imagem disponível em: https://www.detran.ms.gov.br/</a:t>
                      </a:r>
                      <a:r>
                        <a:rPr lang="pt-BR" sz="1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wp-content</a:t>
                      </a:r>
                      <a:r>
                        <a:rPr lang="pt-BR" sz="1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/uploads/2021/04/WhatsApp-Image-2021-04-07-at-16.05.23-e1617822575405.jpeg. Acesso em: 12 ago. 2026.</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tabLst>
                          <a:tab pos="180340" algn="l"/>
                        </a:tabLst>
                      </a:pPr>
                      <a:r>
                        <a:rPr lang="pt-BR" sz="1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https://www.onsv.org.br/</a:t>
                      </a:r>
                      <a:r>
                        <a:rPr lang="pt-BR" sz="1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comunicacao</a:t>
                      </a:r>
                      <a:r>
                        <a:rPr lang="pt-BR" sz="1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/blog/o-</a:t>
                      </a:r>
                      <a:r>
                        <a:rPr lang="pt-BR" sz="1200" kern="100" dirty="0" err="1">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codigo</a:t>
                      </a:r>
                      <a:r>
                        <a:rPr lang="pt-BR" sz="12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-de-transito-brasileiro/. Acesso em: 12 ago. 2026. Adaptado.</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28791" marR="28791" marT="0" marB="0">
                    <a:lnL w="19050" cap="flat" cmpd="sng" algn="ctr">
                      <a:solidFill>
                        <a:srgbClr val="F4B083"/>
                      </a:solidFill>
                      <a:prstDash val="solid"/>
                      <a:round/>
                      <a:headEnd type="none" w="med" len="med"/>
                      <a:tailEnd type="none" w="med" len="med"/>
                    </a:lnL>
                    <a:lnR w="19050" cap="flat" cmpd="sng" algn="ctr">
                      <a:solidFill>
                        <a:srgbClr val="F4B083"/>
                      </a:solidFill>
                      <a:prstDash val="solid"/>
                      <a:round/>
                      <a:headEnd type="none" w="med" len="med"/>
                      <a:tailEnd type="none" w="med" len="med"/>
                    </a:lnR>
                    <a:lnT w="19050" cap="flat" cmpd="sng" algn="ctr">
                      <a:solidFill>
                        <a:srgbClr val="F4B083"/>
                      </a:solidFill>
                      <a:prstDash val="solid"/>
                      <a:round/>
                      <a:headEnd type="none" w="med" len="med"/>
                      <a:tailEnd type="none" w="med" len="med"/>
                    </a:lnT>
                    <a:lnB w="19050" cap="flat" cmpd="sng" algn="ctr">
                      <a:solidFill>
                        <a:srgbClr val="F4B083"/>
                      </a:solidFill>
                      <a:prstDash val="solid"/>
                      <a:round/>
                      <a:headEnd type="none" w="med" len="med"/>
                      <a:tailEnd type="none" w="med" len="med"/>
                    </a:lnB>
                    <a:solidFill>
                      <a:srgbClr val="FBE4D5"/>
                    </a:solidFill>
                  </a:tcPr>
                </a:tc>
                <a:extLst>
                  <a:ext uri="{0D108BD9-81ED-4DB2-BD59-A6C34878D82A}">
                    <a16:rowId xmlns:a16="http://schemas.microsoft.com/office/drawing/2014/main" val="3658801372"/>
                  </a:ext>
                </a:extLst>
              </a:tr>
            </a:tbl>
          </a:graphicData>
        </a:graphic>
      </p:graphicFrame>
    </p:spTree>
    <p:extLst>
      <p:ext uri="{BB962C8B-B14F-4D97-AF65-F5344CB8AC3E}">
        <p14:creationId xmlns:p14="http://schemas.microsoft.com/office/powerpoint/2010/main" val="82451647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9075FBDD-CC3A-4B17-62CF-E6850BD49744}"/>
              </a:ext>
            </a:extLst>
          </p:cNvPr>
          <p:cNvSpPr txBox="1"/>
          <p:nvPr/>
        </p:nvSpPr>
        <p:spPr>
          <a:xfrm>
            <a:off x="152399" y="790836"/>
            <a:ext cx="11923059" cy="5121402"/>
          </a:xfrm>
          <a:prstGeom prst="rect">
            <a:avLst/>
          </a:prstGeom>
          <a:noFill/>
        </p:spPr>
        <p:txBody>
          <a:bodyPr wrap="square">
            <a:spAutoFit/>
          </a:bodyPr>
          <a:lstStyle/>
          <a:p>
            <a:pPr>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Leia alguns fragmentos do </a:t>
            </a:r>
            <a:r>
              <a:rPr lang="pt-BR" sz="2300" i="1" kern="100" dirty="0">
                <a:effectLst/>
                <a:latin typeface="Arial Narrow" panose="020B0606020202030204" pitchFamily="34" charset="0"/>
                <a:ea typeface="Calibri" panose="020F0502020204030204" pitchFamily="34" charset="0"/>
                <a:cs typeface="Times New Roman" panose="02020603050405020304" pitchFamily="18" charset="0"/>
              </a:rPr>
              <a:t>Código de Trânsito Brasileiro - CTB</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Texto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LEI Nº 9.503, DE 23 DE SETEMBRO DE 1997.</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Institui o Código de Trânsito Brasileiro.</a:t>
            </a:r>
          </a:p>
          <a:p>
            <a:pPr algn="just">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 PRESIDENTE DA REPÚBLICA</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Faço saber que o Congresso Nacional decreta e eu sanciono a seguinte Lei: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CAPÍTULO I</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DISPOSIÇÕES PRELIMINARES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4761948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19B5EA8-01BB-F90D-2421-9DB825CDB10A}"/>
              </a:ext>
            </a:extLst>
          </p:cNvPr>
          <p:cNvSpPr txBox="1"/>
          <p:nvPr/>
        </p:nvSpPr>
        <p:spPr>
          <a:xfrm>
            <a:off x="165847" y="637694"/>
            <a:ext cx="11860306" cy="6146876"/>
          </a:xfrm>
          <a:prstGeom prst="rect">
            <a:avLst/>
          </a:prstGeom>
          <a:noFill/>
        </p:spPr>
        <p:txBody>
          <a:bodyPr wrap="square">
            <a:spAutoFit/>
          </a:bodyPr>
          <a:lstStyle/>
          <a:p>
            <a:pPr algn="just"/>
            <a:r>
              <a:rPr lang="pt-BR" sz="2300" dirty="0">
                <a:effectLst/>
                <a:latin typeface="Arial Narrow" panose="020B0606020202030204" pitchFamily="34" charset="0"/>
                <a:ea typeface="Times New Roman" panose="02020603050405020304" pitchFamily="18" charset="0"/>
              </a:rPr>
              <a:t>Art. 1º </a:t>
            </a:r>
            <a:r>
              <a:rPr lang="pt-BR" sz="2300" dirty="0">
                <a:solidFill>
                  <a:srgbClr val="000000"/>
                </a:solidFill>
                <a:effectLst/>
                <a:latin typeface="Arial Narrow" panose="020B0606020202030204" pitchFamily="34" charset="0"/>
                <a:ea typeface="Times New Roman" panose="02020603050405020304" pitchFamily="18" charset="0"/>
              </a:rPr>
              <a:t>O trânsito de qualquer natureza nas vias terrestres do território nacional, abertas à circulação, rege-se por este Código.</a:t>
            </a:r>
            <a:endParaRPr lang="pt-BR" sz="2300" dirty="0">
              <a:effectLst/>
              <a:latin typeface="Times New Roman" panose="02020603050405020304" pitchFamily="18" charset="0"/>
              <a:ea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Times New Roman" panose="02020603050405020304" pitchFamily="18" charset="0"/>
              </a:rPr>
              <a:t>§ 1º Considera-se trânsito a utilização das vias por pessoas, veículos e animais, isolados ou em grupos, conduzidos ou não, para fins de circulação, parada, estacionamento e operação de carga ou descarga.</a:t>
            </a:r>
            <a:endParaRPr lang="pt-BR" sz="2300" dirty="0">
              <a:effectLst/>
              <a:latin typeface="Times New Roman" panose="02020603050405020304" pitchFamily="18" charset="0"/>
              <a:ea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Times New Roman" panose="02020603050405020304" pitchFamily="18" charset="0"/>
              </a:rPr>
              <a:t>§ 2º O trânsito, em condições seguras, é um direito de todos e dever dos órgãos e entidades componentes do Sistema Nacional de Trânsito, a estes cabendo, no âmbito das respectivas competências, adotar as medidas destinadas a assegurar esse direito.</a:t>
            </a:r>
            <a:endParaRPr lang="pt-BR" sz="2300" dirty="0">
              <a:effectLst/>
              <a:latin typeface="Times New Roman" panose="02020603050405020304" pitchFamily="18" charset="0"/>
              <a:ea typeface="Times New Roman" panose="02020603050405020304" pitchFamily="18" charset="0"/>
            </a:endParaRPr>
          </a:p>
          <a:p>
            <a:pPr algn="just"/>
            <a:r>
              <a:rPr lang="pt-BR" sz="2300" dirty="0">
                <a:solidFill>
                  <a:srgbClr val="000000"/>
                </a:solidFill>
                <a:effectLst/>
                <a:latin typeface="Arial Narrow" panose="020B0606020202030204" pitchFamily="34" charset="0"/>
                <a:ea typeface="Times New Roman" panose="02020603050405020304" pitchFamily="18" charset="0"/>
              </a:rPr>
              <a:t>[...]</a:t>
            </a:r>
          </a:p>
          <a:p>
            <a:pPr algn="just">
              <a:lnSpc>
                <a:spcPct val="115000"/>
              </a:lnSpc>
            </a:pPr>
            <a:r>
              <a:rPr lang="pt-BR" sz="2300" dirty="0">
                <a:solidFill>
                  <a:srgbClr val="000000"/>
                </a:solidFill>
                <a:effectLst/>
                <a:latin typeface="Arial Narrow" panose="020B0606020202030204" pitchFamily="34" charset="0"/>
                <a:ea typeface="Times New Roman" panose="02020603050405020304" pitchFamily="18" charset="0"/>
              </a:rPr>
              <a:t>Art. 2º São vias terrestres urbanas e rurais as ruas, as avenidas, os logradouros, os caminhos, as passagens, as estradas e as rodovias, que terão seu uso regulamentado pelo órgão ou entidade com circunscrição sobre elas, de acordo com as peculiaridades locais e as circunstâncias especiais.</a:t>
            </a:r>
            <a:endParaRPr lang="pt-BR" sz="2300" dirty="0">
              <a:effectLst/>
              <a:latin typeface="Times New Roman" panose="02020603050405020304" pitchFamily="18" charset="0"/>
              <a:ea typeface="Times New Roman" panose="02020603050405020304" pitchFamily="18" charset="0"/>
            </a:endParaRPr>
          </a:p>
          <a:p>
            <a:pPr algn="just">
              <a:lnSpc>
                <a:spcPct val="115000"/>
              </a:lnSpc>
            </a:pPr>
            <a:r>
              <a:rPr lang="pt-BR" sz="2300" dirty="0">
                <a:solidFill>
                  <a:srgbClr val="000000"/>
                </a:solidFill>
                <a:effectLst/>
                <a:latin typeface="Arial Narrow" panose="020B0606020202030204" pitchFamily="34" charset="0"/>
                <a:ea typeface="Times New Roman" panose="02020603050405020304" pitchFamily="18" charset="0"/>
              </a:rPr>
              <a:t>Parágrafo único. Para os efeitos deste Código, são consideradas vias terrestres as praias abertas à circulação pública, as vias internas pertencentes aos condomínios constituídos por unidades autônomas e as vias e áreas de estacionamento de estabelecimentos privados de uso coletivo.             </a:t>
            </a:r>
            <a:r>
              <a:rPr lang="pt-BR" sz="2300" u="sng" dirty="0">
                <a:solidFill>
                  <a:srgbClr val="1F4E79"/>
                </a:solidFill>
                <a:effectLst/>
                <a:latin typeface="Arial Narrow" panose="020B0606020202030204" pitchFamily="34" charset="0"/>
                <a:ea typeface="Times New Roman" panose="02020603050405020304" pitchFamily="18" charset="0"/>
                <a:hlinkClick r:id="rId2"/>
              </a:rPr>
              <a:t>(Redação dada pela Lei nº 13.146, de 2015)</a:t>
            </a:r>
            <a:r>
              <a:rPr lang="pt-BR" sz="2300" dirty="0">
                <a:solidFill>
                  <a:srgbClr val="1F4E79"/>
                </a:solidFill>
                <a:effectLst/>
                <a:latin typeface="Arial Narrow" panose="020B0606020202030204" pitchFamily="34" charset="0"/>
                <a:ea typeface="Times New Roman" panose="02020603050405020304" pitchFamily="18" charset="0"/>
              </a:rPr>
              <a:t>      </a:t>
            </a:r>
            <a:r>
              <a:rPr lang="pt-BR" sz="2300" u="sng" dirty="0">
                <a:solidFill>
                  <a:srgbClr val="1F4E79"/>
                </a:solidFill>
                <a:effectLst/>
                <a:latin typeface="Arial Narrow" panose="020B0606020202030204" pitchFamily="34" charset="0"/>
                <a:ea typeface="Times New Roman" panose="02020603050405020304" pitchFamily="18" charset="0"/>
                <a:hlinkClick r:id="rId3"/>
              </a:rPr>
              <a:t>(Vigência)</a:t>
            </a:r>
            <a:endParaRPr lang="pt-BR" sz="2300" dirty="0">
              <a:effectLst/>
              <a:latin typeface="Times New Roman" panose="02020603050405020304" pitchFamily="18" charset="0"/>
              <a:ea typeface="Times New Roman" panose="02020603050405020304" pitchFamily="18" charset="0"/>
            </a:endParaRPr>
          </a:p>
          <a:p>
            <a:pPr algn="just">
              <a:lnSpc>
                <a:spcPct val="115000"/>
              </a:lnSpc>
            </a:pPr>
            <a:r>
              <a:rPr lang="pt-BR" sz="2300" dirty="0">
                <a:solidFill>
                  <a:srgbClr val="000000"/>
                </a:solidFill>
                <a:effectLst/>
                <a:latin typeface="Arial Narrow" panose="020B0606020202030204" pitchFamily="34" charset="0"/>
                <a:ea typeface="Times New Roman" panose="02020603050405020304" pitchFamily="18" charset="0"/>
              </a:rPr>
              <a:t>[...]</a:t>
            </a:r>
            <a:endParaRPr lang="pt-BR" sz="23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48153135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3DDDC4C-4D03-B5AD-2B42-D4BAF34768FB}"/>
              </a:ext>
            </a:extLst>
          </p:cNvPr>
          <p:cNvSpPr txBox="1"/>
          <p:nvPr/>
        </p:nvSpPr>
        <p:spPr>
          <a:xfrm>
            <a:off x="188259" y="639615"/>
            <a:ext cx="11869270" cy="6017032"/>
          </a:xfrm>
          <a:prstGeom prst="rect">
            <a:avLst/>
          </a:prstGeom>
          <a:noFill/>
        </p:spPr>
        <p:txBody>
          <a:bodyPr wrap="square">
            <a:spAutoFit/>
          </a:bodyPr>
          <a:lstStyle/>
          <a:p>
            <a:pPr algn="ctr">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CAPÍTULO IV</a:t>
            </a:r>
            <a:b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DOS PEDESTRES E CONDUTORES DE VEÍCULOS NÃO MOTORIZADOS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68. É assegurada ao pedestre a utilização dos passeios ou passagens apropriadas das vias urbanas e dos acostamentos das vias rurais para circulação, podendo a autoridade competente permitir a utilização de parte da calçada para outros fins, desde que não seja prejudicial ao fluxo de pedestres.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1º O ciclista desmontado empurrando a bicicleta equipara-se ao pedestre em direitos e deveres.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2º Nas áreas urbanas, quando não houver passeios ou quando não for possível a utilização destes, a circulação de pedestres na pista de rolamento será feita com prioridade sobre os veículos, pelos bordos da pista, em fila única, exceto em locais proibidos pela sinalização e nas situações em que a segurança ficar comprometida.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5º Nos trechos urbanos de vias rurais e nas obras de arte a serem construídas, deverá ser previsto passeio destinado à circulação dos pedestres, que não deverão, nessas condições, usar o acostamento.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6º Onde houver obstrução da calçada ou da passagem para pedestres, o órgão ou entidade com circunscrição sobre a via deverá assegurar a devida sinalização e proteção para circulação de pedestres.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8396146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56B83B1-9C21-7D5F-A1ED-6CBE14401E7F}"/>
              </a:ext>
            </a:extLst>
          </p:cNvPr>
          <p:cNvSpPr txBox="1"/>
          <p:nvPr/>
        </p:nvSpPr>
        <p:spPr>
          <a:xfrm>
            <a:off x="152400" y="800977"/>
            <a:ext cx="11940988" cy="5463227"/>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69. Para cruzar a pista de rolamento o pedestre tomará precauções de segurança, levando em conta, principalmente, a visibilidade, a distância e a velocidade dos veículos, utilizando sempre as faixas ou passagens a ele destinadas sempre que estas existirem numa distância de até cinquenta metros dele, observadas as seguintes disposições: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 - onde não houver faixa ou passagem, o cruzamento da via deverá ser feito em sentido perpendicular ao de seu eixo;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II - para atravessar uma passagem sinalizada para pedestres ou delimitada por marcas sobre a pista: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onde houver foco de pedestres, obedecer às indicações das luzes;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onde não houver foco de pedestres, aguardar que o semáforo ou o agente de trânsito interrompa o fluxo de veículos;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III - nas interseções e em suas proximidades, onde não existam faixas de travessia, os pedestres devem atravessar a via na continuação da calçada, observadas as seguintes normas: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166017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153D7D9-03FE-79CA-754D-16F469FAB4FD}"/>
              </a:ext>
            </a:extLst>
          </p:cNvPr>
          <p:cNvSpPr txBox="1"/>
          <p:nvPr/>
        </p:nvSpPr>
        <p:spPr>
          <a:xfrm>
            <a:off x="152399" y="652936"/>
            <a:ext cx="11905129" cy="6163354"/>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não deverão adentrar na pista sem antes se certificar de que podem fazê-lo sem obstruir o trânsito de veículos;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uma vez iniciada a travessia de uma pista, os pedestres não deverão aumentar o seu percurso, demorar-se ou parar sobre ela sem necessidade.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70. Os pedestres que estiverem atravessando a via sobre as faixas delimitadas para esse fim terão prioridade de passagem, exceto nos locais com sinalização semafórica, onde deverão ser respeitadas as disposições deste Código.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Parágrafo único. Nos locais em que houver sinalização semafórica de controle de passagem será dada preferência aos pedestres que não tenham concluído a travessia, mesmo em caso de mudança do semáforo liberando a passagem dos veículos.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71. O órgão ou entidade com circunscrição sobre a via manterá, obrigatoriamente, as faixas e passagens de pedestres em boas condições de visibilidade, higiene, segurança e sinalização.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https://www.planalto.gov.br/ccivil_03/leis/l9503compilado.htm. Acesso em: 12 ago. 2026. Adaptado.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484721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EB24467-D85E-5FF9-FCEE-3F735BB84D80}"/>
              </a:ext>
            </a:extLst>
          </p:cNvPr>
          <p:cNvSpPr txBox="1"/>
          <p:nvPr/>
        </p:nvSpPr>
        <p:spPr>
          <a:xfrm>
            <a:off x="183776" y="1308392"/>
            <a:ext cx="11824447" cy="4872872"/>
          </a:xfrm>
          <a:prstGeom prst="rect">
            <a:avLst/>
          </a:prstGeom>
          <a:noFill/>
        </p:spPr>
        <p:txBody>
          <a:bodyPr wrap="square">
            <a:spAutoFit/>
          </a:bodyPr>
          <a:lstStyle/>
          <a:p>
            <a:pPr algn="just">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Para o uso cotidiano de qualquer gênero textual que circula em nossa sociedade, é necessário que se conheça sua finalidade, função social e organização social, ou seja, para que servem quaisquer textos. Dessa forma, responda: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Para que servem os textos normativos (Leis)?</a:t>
            </a:r>
          </a:p>
          <a:p>
            <a:pPr algn="just">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E o gênero Código de Trânsito Brasileiro (CTB)? Serve para quê?</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Quando o Código de Trânsito Brasileiro foi criado?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Esse texto normativo foi criado para quem?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8985896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A6611C5-C0B5-7D4E-7F4F-5620F6259FD4}"/>
              </a:ext>
            </a:extLst>
          </p:cNvPr>
          <p:cNvSpPr txBox="1"/>
          <p:nvPr/>
        </p:nvSpPr>
        <p:spPr>
          <a:xfrm>
            <a:off x="179293" y="698792"/>
            <a:ext cx="11878235" cy="5904180"/>
          </a:xfrm>
          <a:prstGeom prst="rect">
            <a:avLst/>
          </a:prstGeom>
          <a:noFill/>
        </p:spPr>
        <p:txBody>
          <a:bodyPr wrap="square">
            <a:spAutoFit/>
          </a:bodyPr>
          <a:lstStyle/>
          <a:p>
            <a:pPr algn="just">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Código de Trânsito Brasileiro (CTB) é o </a:t>
            </a: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documento que traz ordem para o trânsito. Ele estabelece as normas de conduta e também delega e define funções a outros órgãos, ou seja, as atribuições dos agentes e órgãos de trânsito.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Agora responda:</a:t>
            </a:r>
          </a:p>
          <a:p>
            <a:pPr>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Qual é o tema do Capítulo I (Disposições Preliminares)?</a:t>
            </a:r>
          </a:p>
          <a:p>
            <a:pPr>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Quais palavras/expressões-chave confirmam o tema do capítulo?</a:t>
            </a:r>
          </a:p>
          <a:p>
            <a:pPr>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E do Capítulo IV (Dos Pedestres e Condutores de Veículos Não Motorizados), qual é o tema/assunto?</a:t>
            </a:r>
          </a:p>
          <a:p>
            <a:pPr>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Quais palavras/expressões-chave confirmam o tema/assunto do capítulo IV?</a:t>
            </a:r>
          </a:p>
          <a:p>
            <a:pPr>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De acordo com o CTB, o que é trânsito (Art. 1º)?</a:t>
            </a:r>
          </a:p>
          <a:p>
            <a:pPr>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2246040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08EC8CD-816A-6E92-F77D-2DFD4B9970E4}"/>
              </a:ext>
            </a:extLst>
          </p:cNvPr>
          <p:cNvSpPr txBox="1"/>
          <p:nvPr/>
        </p:nvSpPr>
        <p:spPr>
          <a:xfrm>
            <a:off x="125505" y="685213"/>
            <a:ext cx="11878236" cy="3046988"/>
          </a:xfrm>
          <a:prstGeom prst="rect">
            <a:avLst/>
          </a:prstGeom>
          <a:noFill/>
        </p:spPr>
        <p:txBody>
          <a:bodyPr wrap="square">
            <a:spAutoFit/>
          </a:bodyPr>
          <a:lstStyle/>
          <a:p>
            <a:pPr algn="just"/>
            <a:r>
              <a:rPr lang="pt-BR" sz="2300" b="1" dirty="0">
                <a:solidFill>
                  <a:srgbClr val="000000"/>
                </a:solidFill>
                <a:effectLst/>
                <a:latin typeface="Arial Narrow" panose="020B0606020202030204" pitchFamily="34" charset="0"/>
                <a:ea typeface="Times New Roman" panose="02020603050405020304" pitchFamily="18" charset="0"/>
              </a:rPr>
              <a:t>5.</a:t>
            </a:r>
            <a:r>
              <a:rPr lang="pt-BR" sz="2300" dirty="0">
                <a:solidFill>
                  <a:srgbClr val="000000"/>
                </a:solidFill>
                <a:effectLst/>
                <a:latin typeface="Arial Narrow" panose="020B0606020202030204" pitchFamily="34" charset="0"/>
                <a:ea typeface="Times New Roman" panose="02020603050405020304" pitchFamily="18" charset="0"/>
              </a:rPr>
              <a:t> </a:t>
            </a:r>
            <a:r>
              <a:rPr lang="pt-BR" sz="2300" dirty="0">
                <a:solidFill>
                  <a:srgbClr val="222222"/>
                </a:solidFill>
                <a:effectLst/>
                <a:latin typeface="Arial Narrow" panose="020B0606020202030204" pitchFamily="34" charset="0"/>
                <a:ea typeface="Times New Roman" panose="02020603050405020304" pitchFamily="18" charset="0"/>
              </a:rPr>
              <a:t>Para cumprir sua função social, o </a:t>
            </a:r>
            <a:r>
              <a:rPr lang="pt-BR" sz="2300" i="1" dirty="0">
                <a:solidFill>
                  <a:srgbClr val="000000"/>
                </a:solidFill>
                <a:effectLst/>
                <a:latin typeface="Arial Narrow" panose="020B0606020202030204" pitchFamily="34" charset="0"/>
                <a:ea typeface="Times New Roman" panose="02020603050405020304" pitchFamily="18" charset="0"/>
              </a:rPr>
              <a:t>Código de Trânsito Brasileiro </a:t>
            </a:r>
            <a:r>
              <a:rPr lang="pt-BR" sz="2300" dirty="0">
                <a:solidFill>
                  <a:srgbClr val="222222"/>
                </a:solidFill>
                <a:effectLst/>
                <a:latin typeface="Arial Narrow" panose="020B0606020202030204" pitchFamily="34" charset="0"/>
                <a:ea typeface="Times New Roman" panose="02020603050405020304" pitchFamily="18" charset="0"/>
              </a:rPr>
              <a:t>apresenta características próprias desse gênero quanto ao uso da linguagem. Entre essas características, destaca-se o emprego de</a:t>
            </a:r>
            <a:endParaRPr lang="pt-BR" sz="2300" dirty="0">
              <a:effectLst/>
              <a:latin typeface="Times New Roman" panose="02020603050405020304" pitchFamily="18" charset="0"/>
              <a:ea typeface="Times New Roman" panose="02020603050405020304" pitchFamily="18" charset="0"/>
            </a:endParaRPr>
          </a:p>
          <a:p>
            <a:pPr algn="just"/>
            <a:r>
              <a:rPr lang="pt-BR" sz="2300" dirty="0">
                <a:solidFill>
                  <a:srgbClr val="222222"/>
                </a:solidFill>
                <a:effectLst/>
                <a:latin typeface="Arial Narrow" panose="020B0606020202030204" pitchFamily="34" charset="0"/>
                <a:ea typeface="Times New Roman" panose="02020603050405020304" pitchFamily="18" charset="0"/>
              </a:rPr>
              <a:t>(    ) palavras e expressões que evitem dúvida.</a:t>
            </a:r>
            <a:endParaRPr lang="pt-BR" sz="2300" dirty="0">
              <a:effectLst/>
              <a:latin typeface="Times New Roman" panose="02020603050405020304" pitchFamily="18" charset="0"/>
              <a:ea typeface="Times New Roman" panose="02020603050405020304" pitchFamily="18" charset="0"/>
            </a:endParaRPr>
          </a:p>
          <a:p>
            <a:pPr algn="just"/>
            <a:r>
              <a:rPr lang="pt-BR" sz="2300" dirty="0">
                <a:solidFill>
                  <a:srgbClr val="222222"/>
                </a:solidFill>
                <a:effectLst/>
                <a:latin typeface="Arial Narrow" panose="020B0606020202030204" pitchFamily="34" charset="0"/>
                <a:ea typeface="Times New Roman" panose="02020603050405020304" pitchFamily="18" charset="0"/>
              </a:rPr>
              <a:t>(    ) expressões informais para apresentar os direitos.</a:t>
            </a:r>
            <a:endParaRPr lang="pt-BR" sz="2300" dirty="0">
              <a:effectLst/>
              <a:latin typeface="Times New Roman" panose="02020603050405020304" pitchFamily="18" charset="0"/>
              <a:ea typeface="Times New Roman" panose="02020603050405020304" pitchFamily="18" charset="0"/>
            </a:endParaRPr>
          </a:p>
          <a:p>
            <a:pPr algn="just"/>
            <a:r>
              <a:rPr lang="pt-BR" sz="2300" dirty="0">
                <a:solidFill>
                  <a:srgbClr val="222222"/>
                </a:solidFill>
                <a:effectLst/>
                <a:latin typeface="Arial Narrow" panose="020B0606020202030204" pitchFamily="34" charset="0"/>
                <a:ea typeface="Times New Roman" panose="02020603050405020304" pitchFamily="18" charset="0"/>
              </a:rPr>
              <a:t>(    ) repetição de palavras para facilitar o entendimento.</a:t>
            </a:r>
          </a:p>
          <a:p>
            <a:pPr algn="just"/>
            <a:endParaRPr lang="pt-BR" sz="2300" dirty="0">
              <a:solidFill>
                <a:srgbClr val="222222"/>
              </a:solidFill>
              <a:latin typeface="Arial Narrow" panose="020B0606020202030204" pitchFamily="34" charset="0"/>
              <a:ea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6</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Complete as frases com as palavras do quadro.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pt-BR" sz="2400" dirty="0">
              <a:effectLst/>
              <a:latin typeface="Times New Roman" panose="02020603050405020304" pitchFamily="18" charset="0"/>
              <a:ea typeface="Times New Roman" panose="02020603050405020304" pitchFamily="18" charset="0"/>
            </a:endParaRPr>
          </a:p>
        </p:txBody>
      </p:sp>
      <p:graphicFrame>
        <p:nvGraphicFramePr>
          <p:cNvPr id="4" name="Tabela 3">
            <a:extLst>
              <a:ext uri="{FF2B5EF4-FFF2-40B4-BE49-F238E27FC236}">
                <a16:creationId xmlns:a16="http://schemas.microsoft.com/office/drawing/2014/main" id="{66BD9AD2-7D64-C1D5-E3E3-9B33F9B3C01A}"/>
              </a:ext>
            </a:extLst>
          </p:cNvPr>
          <p:cNvGraphicFramePr>
            <a:graphicFrameLocks noGrp="1"/>
          </p:cNvGraphicFramePr>
          <p:nvPr>
            <p:extLst>
              <p:ext uri="{D42A27DB-BD31-4B8C-83A1-F6EECF244321}">
                <p14:modId xmlns:p14="http://schemas.microsoft.com/office/powerpoint/2010/main" val="3387936161"/>
              </p:ext>
            </p:extLst>
          </p:nvPr>
        </p:nvGraphicFramePr>
        <p:xfrm>
          <a:off x="188259" y="3204882"/>
          <a:ext cx="11815482" cy="822770"/>
        </p:xfrm>
        <a:graphic>
          <a:graphicData uri="http://schemas.openxmlformats.org/drawingml/2006/table">
            <a:tbl>
              <a:tblPr firstRow="1" firstCol="1" bandRow="1"/>
              <a:tblGrid>
                <a:gridCol w="11815482">
                  <a:extLst>
                    <a:ext uri="{9D8B030D-6E8A-4147-A177-3AD203B41FA5}">
                      <a16:colId xmlns:a16="http://schemas.microsoft.com/office/drawing/2014/main" val="3329022757"/>
                    </a:ext>
                  </a:extLst>
                </a:gridCol>
              </a:tblGrid>
              <a:tr h="0">
                <a:tc>
                  <a:txBody>
                    <a:bodyPr/>
                    <a:lstStyle/>
                    <a:p>
                      <a:pPr marR="6985" algn="ctr">
                        <a:lnSpc>
                          <a:spcPct val="105000"/>
                        </a:lnSpc>
                        <a:spcAft>
                          <a:spcPts val="800"/>
                        </a:spcAft>
                      </a:pPr>
                      <a:r>
                        <a:rPr lang="pt-BR" sz="23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CÓDIGO – VIAS TERRESTRES – DEVER – TRÂNSITO –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marR="6985" algn="ctr">
                        <a:lnSpc>
                          <a:spcPct val="105000"/>
                        </a:lnSpc>
                        <a:spcAft>
                          <a:spcPts val="800"/>
                        </a:spcAft>
                      </a:pPr>
                      <a:r>
                        <a:rPr lang="pt-BR" sz="2300" b="1"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PREFERÊNCIA – DIREITO - SEMAFÓRICA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FFC000"/>
                      </a:solidFill>
                      <a:prstDash val="solid"/>
                      <a:round/>
                      <a:headEnd type="none" w="med" len="med"/>
                      <a:tailEnd type="none" w="med" len="med"/>
                    </a:lnL>
                    <a:lnR w="12700" cap="flat" cmpd="sng" algn="ctr">
                      <a:solidFill>
                        <a:srgbClr val="FFC000"/>
                      </a:solidFill>
                      <a:prstDash val="solid"/>
                      <a:round/>
                      <a:headEnd type="none" w="med" len="med"/>
                      <a:tailEnd type="none" w="med" len="med"/>
                    </a:lnR>
                    <a:lnT w="12700" cap="flat" cmpd="sng" algn="ctr">
                      <a:solidFill>
                        <a:srgbClr val="FFC000"/>
                      </a:solidFill>
                      <a:prstDash val="solid"/>
                      <a:round/>
                      <a:headEnd type="none" w="med" len="med"/>
                      <a:tailEnd type="none" w="med" len="med"/>
                    </a:lnT>
                    <a:lnB w="12700" cap="flat" cmpd="sng" algn="ctr">
                      <a:solidFill>
                        <a:srgbClr val="FFC000"/>
                      </a:solidFill>
                      <a:prstDash val="solid"/>
                      <a:round/>
                      <a:headEnd type="none" w="med" len="med"/>
                      <a:tailEnd type="none" w="med" len="med"/>
                    </a:lnB>
                    <a:solidFill>
                      <a:srgbClr val="FFF2CC"/>
                    </a:solidFill>
                  </a:tcPr>
                </a:tc>
                <a:extLst>
                  <a:ext uri="{0D108BD9-81ED-4DB2-BD59-A6C34878D82A}">
                    <a16:rowId xmlns:a16="http://schemas.microsoft.com/office/drawing/2014/main" val="220544988"/>
                  </a:ext>
                </a:extLst>
              </a:tr>
            </a:tbl>
          </a:graphicData>
        </a:graphic>
      </p:graphicFrame>
      <p:sp>
        <p:nvSpPr>
          <p:cNvPr id="6" name="CaixaDeTexto 5">
            <a:extLst>
              <a:ext uri="{FF2B5EF4-FFF2-40B4-BE49-F238E27FC236}">
                <a16:creationId xmlns:a16="http://schemas.microsoft.com/office/drawing/2014/main" id="{3EEF732F-A3FA-A578-F2D9-15B6148BB135}"/>
              </a:ext>
            </a:extLst>
          </p:cNvPr>
          <p:cNvSpPr txBox="1"/>
          <p:nvPr/>
        </p:nvSpPr>
        <p:spPr>
          <a:xfrm>
            <a:off x="188259" y="4027652"/>
            <a:ext cx="11815482" cy="2713243"/>
          </a:xfrm>
          <a:prstGeom prst="rect">
            <a:avLst/>
          </a:prstGeom>
          <a:noFill/>
        </p:spPr>
        <p:txBody>
          <a:bodyPr wrap="square">
            <a:spAutoFit/>
          </a:bodyPr>
          <a:lstStyle/>
          <a:p>
            <a:pPr algn="just">
              <a:lnSpc>
                <a:spcPct val="115000"/>
              </a:lnSpc>
              <a:spcAft>
                <a:spcPts val="800"/>
              </a:spcAft>
              <a:tabLst>
                <a:tab pos="270510" algn="l"/>
                <a:tab pos="450215" algn="l"/>
              </a:tabLs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“O </a:t>
            </a:r>
            <a:r>
              <a:rPr lang="pt-BR" sz="2300" u="sng" kern="100" dirty="0">
                <a:effectLst/>
                <a:latin typeface="Arial Narrow" panose="020B0606020202030204" pitchFamily="34" charset="0"/>
                <a:ea typeface="Calibri" panose="020F0502020204030204" pitchFamily="34" charset="0"/>
                <a:cs typeface="Times New Roman" panose="02020603050405020304" pitchFamily="18" charset="0"/>
              </a:rPr>
              <a:t>_____________</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 qualquer natureza nas </a:t>
            </a:r>
            <a:r>
              <a:rPr lang="pt-BR" sz="2300" u="sng" kern="100" dirty="0">
                <a:effectLst/>
                <a:latin typeface="Arial Narrow" panose="020B0606020202030204" pitchFamily="34" charset="0"/>
                <a:ea typeface="Calibri" panose="020F0502020204030204" pitchFamily="34" charset="0"/>
                <a:cs typeface="Times New Roman" panose="02020603050405020304" pitchFamily="18" charset="0"/>
              </a:rPr>
              <a:t>_____________________</a:t>
            </a: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do território nacional, abertas à circulação, rege-se por este </a:t>
            </a:r>
            <a:r>
              <a:rPr lang="pt-BR" sz="2300" u="sng" kern="100" dirty="0">
                <a:effectLst/>
                <a:latin typeface="Arial Narrow" panose="020B0606020202030204" pitchFamily="34" charset="0"/>
                <a:ea typeface="Calibri" panose="020F0502020204030204" pitchFamily="34" charset="0"/>
                <a:cs typeface="Times New Roman" panose="02020603050405020304" pitchFamily="18" charset="0"/>
              </a:rPr>
              <a:t>______________</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p>
          <a:p>
            <a:pPr algn="just">
              <a:lnSpc>
                <a:spcPct val="115000"/>
              </a:lnSpc>
              <a:spcAft>
                <a:spcPts val="800"/>
              </a:spcAft>
              <a:tabLst>
                <a:tab pos="270510" algn="l"/>
                <a:tab pos="450215" algn="l"/>
              </a:tabLs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“O trânsito, em condições seguras, é um </a:t>
            </a:r>
            <a:r>
              <a:rPr lang="pt-BR" sz="2300" u="sng" kern="100" dirty="0">
                <a:effectLst/>
                <a:latin typeface="Arial Narrow" panose="020B0606020202030204" pitchFamily="34" charset="0"/>
                <a:ea typeface="Calibri" panose="020F0502020204030204" pitchFamily="34" charset="0"/>
                <a:cs typeface="Times New Roman" panose="02020603050405020304" pitchFamily="18" charset="0"/>
              </a:rPr>
              <a:t>_____________</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 todos e </a:t>
            </a:r>
            <a:r>
              <a:rPr lang="pt-BR" sz="2300" u="sng" kern="100" dirty="0">
                <a:effectLst/>
                <a:latin typeface="Arial Narrow" panose="020B0606020202030204" pitchFamily="34" charset="0"/>
                <a:ea typeface="Calibri" panose="020F0502020204030204" pitchFamily="34" charset="0"/>
                <a:cs typeface="Times New Roman" panose="02020603050405020304" pitchFamily="18" charset="0"/>
              </a:rPr>
              <a:t>_________</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dos órgãos e entidades componentes do Sistema Nacional de Trânsito...”</a:t>
            </a:r>
          </a:p>
          <a:p>
            <a:pPr algn="just">
              <a:lnSpc>
                <a:spcPct val="115000"/>
              </a:lnSpc>
              <a:spcAft>
                <a:spcPts val="800"/>
              </a:spcAft>
              <a:tabLst>
                <a:tab pos="270510" algn="l"/>
                <a:tab pos="450215" algn="l"/>
              </a:tabLst>
            </a:pP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“Nos locais em que houver sinalização </a:t>
            </a:r>
            <a:r>
              <a:rPr lang="pt-BR" sz="2300" u="sng" kern="100" dirty="0">
                <a:effectLst/>
                <a:latin typeface="Arial Narrow" panose="020B0606020202030204" pitchFamily="34" charset="0"/>
                <a:ea typeface="Calibri" panose="020F0502020204030204" pitchFamily="34" charset="0"/>
                <a:cs typeface="Times New Roman" panose="02020603050405020304" pitchFamily="18" charset="0"/>
              </a:rPr>
              <a:t>_________________</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 controle de passagem será dada </a:t>
            </a:r>
            <a:r>
              <a:rPr lang="pt-BR" sz="2300" u="sng" kern="100" dirty="0">
                <a:effectLst/>
                <a:latin typeface="Arial Narrow" panose="020B0606020202030204" pitchFamily="34" charset="0"/>
                <a:ea typeface="Calibri" panose="020F0502020204030204" pitchFamily="34" charset="0"/>
                <a:cs typeface="Times New Roman" panose="02020603050405020304" pitchFamily="18" charset="0"/>
              </a:rPr>
              <a:t>_________________</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aos pedestres...”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6291977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E002146-9D59-6034-6329-176700297B5C}"/>
              </a:ext>
            </a:extLst>
          </p:cNvPr>
          <p:cNvSpPr txBox="1"/>
          <p:nvPr/>
        </p:nvSpPr>
        <p:spPr>
          <a:xfrm>
            <a:off x="125505" y="2725602"/>
            <a:ext cx="11932023" cy="482183"/>
          </a:xfrm>
          <a:prstGeom prst="rect">
            <a:avLst/>
          </a:prstGeom>
          <a:noFill/>
        </p:spPr>
        <p:txBody>
          <a:bodyPr wrap="square">
            <a:spAutoFit/>
          </a:bodyPr>
          <a:lstStyle/>
          <a:p>
            <a:pPr algn="just">
              <a:lnSpc>
                <a:spcPct val="115000"/>
              </a:lnSpc>
              <a:tabLst>
                <a:tab pos="270510" algn="l"/>
              </a:tabLst>
            </a:pPr>
            <a:r>
              <a:rPr lang="pt-BR" sz="2400" b="1" dirty="0">
                <a:effectLst/>
                <a:latin typeface="Arial Narrow" panose="020B0606020202030204" pitchFamily="34" charset="0"/>
                <a:ea typeface="Times New Roman" panose="02020603050405020304" pitchFamily="18" charset="0"/>
              </a:rPr>
              <a:t>7</a:t>
            </a:r>
            <a:r>
              <a:rPr lang="pt-BR" sz="2400" dirty="0">
                <a:effectLst/>
                <a:latin typeface="Arial Narrow" panose="020B0606020202030204" pitchFamily="34" charset="0"/>
                <a:ea typeface="Times New Roman" panose="02020603050405020304" pitchFamily="18" charset="0"/>
              </a:rPr>
              <a:t>. Em sua opinião, as normas de trânsito têm sido respeitadas pela sociedade? Por quê?</a:t>
            </a:r>
            <a:endParaRPr lang="pt-BR"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6220252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85BAF8B-59FC-612C-DAEC-87D43917476F}"/>
              </a:ext>
            </a:extLst>
          </p:cNvPr>
          <p:cNvPicPr>
            <a:picLocks noChangeAspect="1"/>
          </p:cNvPicPr>
          <p:nvPr/>
        </p:nvPicPr>
        <p:blipFill rotWithShape="1">
          <a:blip r:embed="rId2">
            <a:extLst>
              <a:ext uri="{28A0092B-C50C-407E-A947-70E740481C1C}">
                <a14:useLocalDpi xmlns:a14="http://schemas.microsoft.com/office/drawing/2010/main" val="0"/>
              </a:ext>
            </a:extLst>
          </a:blip>
          <a:srcRect t="6866" b="11889"/>
          <a:stretch>
            <a:fillRect/>
          </a:stretch>
        </p:blipFill>
        <p:spPr bwMode="auto">
          <a:xfrm>
            <a:off x="3634830" y="573742"/>
            <a:ext cx="4922340" cy="676717"/>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3C34B96E-5C15-AFC3-A1DB-A6AA219C38E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6757" y="1039907"/>
            <a:ext cx="4808052" cy="993606"/>
          </a:xfrm>
          <a:prstGeom prst="rect">
            <a:avLst/>
          </a:prstGeom>
          <a:noFill/>
        </p:spPr>
      </p:pic>
      <p:sp>
        <p:nvSpPr>
          <p:cNvPr id="5" name="CaixaDeTexto 4">
            <a:extLst>
              <a:ext uri="{FF2B5EF4-FFF2-40B4-BE49-F238E27FC236}">
                <a16:creationId xmlns:a16="http://schemas.microsoft.com/office/drawing/2014/main" id="{F3262B0A-60C0-791A-436A-1C375CB43A94}"/>
              </a:ext>
            </a:extLst>
          </p:cNvPr>
          <p:cNvSpPr txBox="1"/>
          <p:nvPr/>
        </p:nvSpPr>
        <p:spPr>
          <a:xfrm>
            <a:off x="126757" y="2171091"/>
            <a:ext cx="11930772" cy="3790781"/>
          </a:xfrm>
          <a:prstGeom prst="rect">
            <a:avLst/>
          </a:prstGeom>
          <a:noFill/>
        </p:spPr>
        <p:txBody>
          <a:bodyPr wrap="square">
            <a:spAutoFit/>
          </a:bodyPr>
          <a:lstStyle/>
          <a:p>
            <a:pPr algn="just">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8</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Quanto ao gênero textual normativo, avalie as afirmativas a seguir e marque (V) para verdadeira e (F) para falsa.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tabLst>
                <a:tab pos="180340" algn="l"/>
                <a:tab pos="27051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t>
            </a:r>
            <a:r>
              <a:rPr lang="pt-BR" sz="2300" kern="100" dirty="0">
                <a:solidFill>
                  <a:srgbClr val="202124"/>
                </a:solidFill>
                <a:effectLst/>
                <a:latin typeface="Arial Narrow" panose="020B0606020202030204" pitchFamily="34" charset="0"/>
                <a:ea typeface="Calibri" panose="020F0502020204030204" pitchFamily="34" charset="0"/>
                <a:cs typeface="Times New Roman" panose="02020603050405020304" pitchFamily="18" charset="0"/>
              </a:rPr>
              <a:t>O Código de Trânsito Brasileiro é um texto legal e normativo, pois estabelece regras para o trânsito.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tabLst>
                <a:tab pos="180340" algn="l"/>
                <a:tab pos="27051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Apresenta regras de condutas sociais, sem as quais nenhuma sociedade poderia conviver ou sobreviver.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tabLst>
                <a:tab pos="180340" algn="l"/>
                <a:tab pos="27051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3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linguagem é informal, para que todo cidadão possa interpretá-la.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tabLst>
                <a:tab pos="180340" algn="l"/>
                <a:tab pos="27051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O Código de Trânsito Brasileiro é um texto que apresenta apenas imagens e desenhos de placas de trânsito.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tabLst>
                <a:tab pos="180340" algn="l"/>
                <a:tab pos="270510" algn="l"/>
              </a:tabLs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O CTB é organizado em artigos, capítulos, parágrafos e outros elementos que ajudam a organizar as normas.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4579156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3AF86CC-E955-3712-B072-9EBDBF34AD7F}"/>
              </a:ext>
            </a:extLst>
          </p:cNvPr>
          <p:cNvSpPr txBox="1"/>
          <p:nvPr/>
        </p:nvSpPr>
        <p:spPr>
          <a:xfrm>
            <a:off x="143434" y="665020"/>
            <a:ext cx="11842377" cy="5498621"/>
          </a:xfrm>
          <a:prstGeom prst="rect">
            <a:avLst/>
          </a:prstGeom>
          <a:noFill/>
        </p:spPr>
        <p:txBody>
          <a:bodyPr wrap="square">
            <a:spAutoFit/>
          </a:bodyPr>
          <a:lstStyle/>
          <a:p>
            <a:pPr algn="just">
              <a:spcAft>
                <a:spcPts val="800"/>
              </a:spcAft>
              <a:tabLst>
                <a:tab pos="180340" algn="l"/>
                <a:tab pos="270510" algn="l"/>
              </a:tabLs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O cidadão não tem a obrigação de seguir exatamente tudo o que está na lei, apenas o que for de seu interesse.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tabLst>
                <a:tab pos="180340" algn="l"/>
                <a:tab pos="270510" algn="l"/>
              </a:tabLs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 linguagem utilizada no CTB é, geralmente, formal, objetiva e clara, adequada à apresentação de leis e normas.</a:t>
            </a:r>
          </a:p>
          <a:p>
            <a:pPr algn="just"/>
            <a:endParaRPr lang="pt-BR" sz="2400" b="1" dirty="0">
              <a:solidFill>
                <a:srgbClr val="000000"/>
              </a:solidFill>
              <a:effectLst/>
              <a:latin typeface="Arial Narrow" panose="020B0606020202030204" pitchFamily="34" charset="0"/>
              <a:ea typeface="Times New Roman" panose="02020603050405020304" pitchFamily="18" charset="0"/>
            </a:endParaRPr>
          </a:p>
          <a:p>
            <a:pPr algn="just"/>
            <a:r>
              <a:rPr lang="pt-BR" sz="2400" b="1" dirty="0">
                <a:solidFill>
                  <a:srgbClr val="000000"/>
                </a:solidFill>
                <a:effectLst/>
                <a:latin typeface="Arial Narrow" panose="020B0606020202030204" pitchFamily="34" charset="0"/>
                <a:ea typeface="Times New Roman" panose="02020603050405020304" pitchFamily="18" charset="0"/>
              </a:rPr>
              <a:t>9</a:t>
            </a:r>
            <a:r>
              <a:rPr lang="pt-BR" sz="2400" dirty="0">
                <a:solidFill>
                  <a:srgbClr val="000000"/>
                </a:solidFill>
                <a:effectLst/>
                <a:latin typeface="Arial Narrow" panose="020B0606020202030204" pitchFamily="34" charset="0"/>
                <a:ea typeface="Times New Roman" panose="02020603050405020304" pitchFamily="18" charset="0"/>
              </a:rPr>
              <a:t>. Em “O trânsito, em condições seguras, é um direito de todos e dever dos órgãos e entidades componentes do Sistema Nacional de Trânsito, a estes cabendo, no âmbito das respectivas competências, adotar as medidas destinadas a assegurar esse direito.” Assim, faça o que se pede:</a:t>
            </a:r>
            <a:endParaRPr lang="pt-BR" sz="2400" dirty="0">
              <a:effectLst/>
              <a:latin typeface="Times New Roman" panose="02020603050405020304" pitchFamily="18" charset="0"/>
              <a:ea typeface="Times New Roman" panose="02020603050405020304" pitchFamily="18" charset="0"/>
            </a:endParaRPr>
          </a:p>
          <a:p>
            <a:pPr algn="just"/>
            <a:r>
              <a:rPr lang="pt-BR" sz="2400" dirty="0">
                <a:solidFill>
                  <a:srgbClr val="000000"/>
                </a:solidFill>
                <a:effectLst/>
                <a:latin typeface="Arial Narrow" panose="020B0606020202030204" pitchFamily="34" charset="0"/>
                <a:ea typeface="Times New Roman" panose="02020603050405020304" pitchFamily="18" charset="0"/>
              </a:rPr>
              <a:t>a) Pesquise no dicionário </a:t>
            </a:r>
            <a:r>
              <a:rPr lang="pt-BR" sz="24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o significado da palavra “</a:t>
            </a:r>
            <a:r>
              <a:rPr lang="pt-BR" sz="2400" b="1" u="sng"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âmbito</a:t>
            </a:r>
            <a:r>
              <a:rPr lang="pt-BR" sz="2400" dirty="0">
                <a:solidFill>
                  <a:srgbClr val="000000"/>
                </a:solidFill>
                <a:effectLst/>
                <a:latin typeface="Arial Narrow" panose="020B0606020202030204" pitchFamily="34" charset="0"/>
                <a:ea typeface="Times New Roman" panose="02020603050405020304" pitchFamily="18" charset="0"/>
                <a:cs typeface="Arial" panose="020B0604020202020204" pitchFamily="34" charset="0"/>
              </a:rPr>
              <a:t>”.</a:t>
            </a:r>
          </a:p>
          <a:p>
            <a:pPr algn="just"/>
            <a:endParaRPr lang="pt-BR" sz="2400" dirty="0">
              <a:effectLst/>
              <a:latin typeface="Times New Roman" panose="02020603050405020304" pitchFamily="18" charset="0"/>
              <a:ea typeface="Times New Roman" panose="02020603050405020304" pitchFamily="18" charset="0"/>
            </a:endParaRPr>
          </a:p>
          <a:p>
            <a:pPr algn="just"/>
            <a:r>
              <a:rPr lang="pt-BR" sz="2400" dirty="0">
                <a:solidFill>
                  <a:srgbClr val="000000"/>
                </a:solidFill>
                <a:effectLst/>
                <a:latin typeface="Arial Narrow" panose="020B0606020202030204" pitchFamily="34" charset="0"/>
                <a:ea typeface="Times New Roman" panose="02020603050405020304" pitchFamily="18" charset="0"/>
              </a:rPr>
              <a:t>b) Dos significados que você pesquisou, qual mais se adequa à expressão “no âmbito das respectivas competências”?</a:t>
            </a:r>
            <a:endParaRPr lang="pt-BR" sz="2400" dirty="0">
              <a:effectLst/>
              <a:latin typeface="Times New Roman" panose="02020603050405020304" pitchFamily="18" charset="0"/>
              <a:ea typeface="Times New Roman" panose="02020603050405020304" pitchFamily="18" charset="0"/>
            </a:endParaRPr>
          </a:p>
          <a:p>
            <a:pPr algn="just"/>
            <a:endParaRPr lang="pt-BR" sz="2400" dirty="0">
              <a:effectLst/>
              <a:latin typeface="Times New Roman" panose="02020603050405020304" pitchFamily="18" charset="0"/>
              <a:ea typeface="Times New Roman" panose="02020603050405020304" pitchFamily="18" charset="0"/>
            </a:endParaRPr>
          </a:p>
          <a:p>
            <a:pPr algn="just">
              <a:lnSpc>
                <a:spcPct val="115000"/>
              </a:lnSpc>
              <a:spcAft>
                <a:spcPts val="800"/>
              </a:spcAft>
              <a:tabLst>
                <a:tab pos="180340" algn="l"/>
                <a:tab pos="270510" algn="l"/>
              </a:tabLs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9975281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04281A4-8A47-6337-9312-3F5099B0C4F0}"/>
              </a:ext>
            </a:extLst>
          </p:cNvPr>
          <p:cNvSpPr txBox="1"/>
          <p:nvPr/>
        </p:nvSpPr>
        <p:spPr>
          <a:xfrm>
            <a:off x="125506" y="1816855"/>
            <a:ext cx="11940988" cy="3030701"/>
          </a:xfrm>
          <a:prstGeom prst="rect">
            <a:avLst/>
          </a:prstGeom>
          <a:noFill/>
        </p:spPr>
        <p:txBody>
          <a:bodyPr wrap="square">
            <a:spAutoFit/>
          </a:bodyPr>
          <a:lstStyle/>
          <a:p>
            <a:pPr algn="just">
              <a:lnSpc>
                <a:spcPct val="115000"/>
              </a:lnSpc>
            </a:pPr>
            <a:r>
              <a:rPr lang="pt-BR" sz="2400" b="1" dirty="0">
                <a:solidFill>
                  <a:srgbClr val="000000"/>
                </a:solidFill>
                <a:effectLst/>
                <a:latin typeface="Arial Narrow" panose="020B0606020202030204" pitchFamily="34" charset="0"/>
                <a:ea typeface="Times New Roman" panose="02020603050405020304" pitchFamily="18" charset="0"/>
              </a:rPr>
              <a:t>10</a:t>
            </a:r>
            <a:r>
              <a:rPr lang="pt-BR" sz="2400" dirty="0">
                <a:solidFill>
                  <a:srgbClr val="000000"/>
                </a:solidFill>
                <a:effectLst/>
                <a:latin typeface="Arial Narrow" panose="020B0606020202030204" pitchFamily="34" charset="0"/>
                <a:ea typeface="Times New Roman" panose="02020603050405020304" pitchFamily="18" charset="0"/>
              </a:rPr>
              <a:t>. No trecho “... terão seu uso regulamentado pelo órgão ou entidade com circunscrição sobre elas, de acordo com as </a:t>
            </a:r>
            <a:r>
              <a:rPr lang="pt-BR" sz="2400" b="1" u="sng" dirty="0">
                <a:solidFill>
                  <a:srgbClr val="000000"/>
                </a:solidFill>
                <a:effectLst/>
                <a:latin typeface="Arial Narrow" panose="020B0606020202030204" pitchFamily="34" charset="0"/>
                <a:ea typeface="Times New Roman" panose="02020603050405020304" pitchFamily="18" charset="0"/>
              </a:rPr>
              <a:t>peculiaridades</a:t>
            </a:r>
            <a:r>
              <a:rPr lang="pt-BR" sz="2400" dirty="0">
                <a:solidFill>
                  <a:srgbClr val="000000"/>
                </a:solidFill>
                <a:effectLst/>
                <a:latin typeface="Arial Narrow" panose="020B0606020202030204" pitchFamily="34" charset="0"/>
                <a:ea typeface="Times New Roman" panose="02020603050405020304" pitchFamily="18" charset="0"/>
              </a:rPr>
              <a:t> locais e as circunstâncias especiais.”, a palavra destacada pode ser substituída, sem alteração de sentido, por</a:t>
            </a:r>
            <a:endParaRPr lang="pt-BR" sz="2400" dirty="0">
              <a:effectLst/>
              <a:latin typeface="Times New Roman" panose="02020603050405020304" pitchFamily="18" charset="0"/>
              <a:ea typeface="Times New Roman" panose="02020603050405020304" pitchFamily="18" charset="0"/>
            </a:endParaRPr>
          </a:p>
          <a:p>
            <a:pPr algn="just">
              <a:lnSpc>
                <a:spcPct val="115000"/>
              </a:lnSpc>
            </a:pPr>
            <a:r>
              <a:rPr lang="pt-BR" sz="2400" dirty="0">
                <a:solidFill>
                  <a:srgbClr val="000000"/>
                </a:solidFill>
                <a:effectLst/>
                <a:latin typeface="Arial Narrow" panose="020B0606020202030204" pitchFamily="34" charset="0"/>
                <a:ea typeface="Times New Roman" panose="02020603050405020304" pitchFamily="18" charset="0"/>
              </a:rPr>
              <a:t>(A) usuais.</a:t>
            </a:r>
            <a:endParaRPr lang="pt-BR" sz="2400" dirty="0">
              <a:effectLst/>
              <a:latin typeface="Times New Roman" panose="02020603050405020304" pitchFamily="18" charset="0"/>
              <a:ea typeface="Times New Roman" panose="02020603050405020304" pitchFamily="18" charset="0"/>
            </a:endParaRPr>
          </a:p>
          <a:p>
            <a:pPr algn="just">
              <a:lnSpc>
                <a:spcPct val="115000"/>
              </a:lnSpc>
            </a:pPr>
            <a:r>
              <a:rPr lang="pt-BR" sz="2400" dirty="0">
                <a:solidFill>
                  <a:srgbClr val="000000"/>
                </a:solidFill>
                <a:effectLst/>
                <a:latin typeface="Arial Narrow" panose="020B0606020202030204" pitchFamily="34" charset="0"/>
                <a:ea typeface="Times New Roman" panose="02020603050405020304" pitchFamily="18" charset="0"/>
              </a:rPr>
              <a:t>(B) triviais.</a:t>
            </a:r>
            <a:endParaRPr lang="pt-BR" sz="2400" dirty="0">
              <a:effectLst/>
              <a:latin typeface="Times New Roman" panose="02020603050405020304" pitchFamily="18" charset="0"/>
              <a:ea typeface="Times New Roman" panose="02020603050405020304" pitchFamily="18" charset="0"/>
            </a:endParaRPr>
          </a:p>
          <a:p>
            <a:pPr algn="just">
              <a:lnSpc>
                <a:spcPct val="115000"/>
              </a:lnSpc>
            </a:pPr>
            <a:r>
              <a:rPr lang="pt-BR" sz="2400" dirty="0">
                <a:solidFill>
                  <a:srgbClr val="000000"/>
                </a:solidFill>
                <a:effectLst/>
                <a:latin typeface="Arial Narrow" panose="020B0606020202030204" pitchFamily="34" charset="0"/>
                <a:ea typeface="Times New Roman" panose="02020603050405020304" pitchFamily="18" charset="0"/>
              </a:rPr>
              <a:t>(C) comuns.</a:t>
            </a:r>
            <a:endParaRPr lang="pt-BR" sz="2400" dirty="0">
              <a:effectLst/>
              <a:latin typeface="Times New Roman" panose="02020603050405020304" pitchFamily="18" charset="0"/>
              <a:ea typeface="Times New Roman" panose="02020603050405020304" pitchFamily="18" charset="0"/>
            </a:endParaRPr>
          </a:p>
          <a:p>
            <a:pPr algn="just">
              <a:lnSpc>
                <a:spcPct val="115000"/>
              </a:lnSpc>
            </a:pPr>
            <a:r>
              <a:rPr lang="pt-BR" sz="2400" dirty="0">
                <a:solidFill>
                  <a:srgbClr val="000000"/>
                </a:solidFill>
                <a:effectLst/>
                <a:latin typeface="Arial Narrow" panose="020B0606020202030204" pitchFamily="34" charset="0"/>
                <a:ea typeface="Times New Roman" panose="02020603050405020304" pitchFamily="18" charset="0"/>
              </a:rPr>
              <a:t>(D) particularidades.</a:t>
            </a:r>
            <a:endParaRPr lang="pt-BR"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0663919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C0E854AD-F5A3-B93C-BAA5-85DC09EEEA94}"/>
              </a:ext>
            </a:extLst>
          </p:cNvPr>
          <p:cNvPicPr>
            <a:picLocks noChangeAspect="1"/>
          </p:cNvPicPr>
          <p:nvPr/>
        </p:nvPicPr>
        <p:blipFill>
          <a:blip r:embed="rId2"/>
          <a:stretch>
            <a:fillRect/>
          </a:stretch>
        </p:blipFill>
        <p:spPr>
          <a:xfrm>
            <a:off x="65151" y="654424"/>
            <a:ext cx="2787673" cy="1122949"/>
          </a:xfrm>
          <a:prstGeom prst="rect">
            <a:avLst/>
          </a:prstGeom>
        </p:spPr>
      </p:pic>
      <p:graphicFrame>
        <p:nvGraphicFramePr>
          <p:cNvPr id="3" name="Tabela 2">
            <a:extLst>
              <a:ext uri="{FF2B5EF4-FFF2-40B4-BE49-F238E27FC236}">
                <a16:creationId xmlns:a16="http://schemas.microsoft.com/office/drawing/2014/main" id="{B2CDDA4A-5E8C-7682-3142-96607FC4F457}"/>
              </a:ext>
            </a:extLst>
          </p:cNvPr>
          <p:cNvGraphicFramePr>
            <a:graphicFrameLocks noGrp="1"/>
          </p:cNvGraphicFramePr>
          <p:nvPr>
            <p:extLst>
              <p:ext uri="{D42A27DB-BD31-4B8C-83A1-F6EECF244321}">
                <p14:modId xmlns:p14="http://schemas.microsoft.com/office/powerpoint/2010/main" val="1663300385"/>
              </p:ext>
            </p:extLst>
          </p:nvPr>
        </p:nvGraphicFramePr>
        <p:xfrm>
          <a:off x="242047" y="1825332"/>
          <a:ext cx="11770659" cy="3438208"/>
        </p:xfrm>
        <a:graphic>
          <a:graphicData uri="http://schemas.openxmlformats.org/drawingml/2006/table">
            <a:tbl>
              <a:tblPr firstRow="1" firstCol="1" bandRow="1"/>
              <a:tblGrid>
                <a:gridCol w="11770659">
                  <a:extLst>
                    <a:ext uri="{9D8B030D-6E8A-4147-A177-3AD203B41FA5}">
                      <a16:colId xmlns:a16="http://schemas.microsoft.com/office/drawing/2014/main" val="2139665009"/>
                    </a:ext>
                  </a:extLst>
                </a:gridCol>
              </a:tblGrid>
              <a:tr h="0">
                <a:tc>
                  <a:txBody>
                    <a:bodyPr/>
                    <a:lstStyle/>
                    <a:p>
                      <a:pPr indent="284480" algn="just">
                        <a:lnSpc>
                          <a:spcPct val="10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Usamos a linguagem dependendo do contexto de comunicação, isto é, dependendo de um determinado momento, do nível de escolaridade que temos, com quem estamos falando ou escrevendo, entre outros aspectos. Por exemplo, um juiz não falará em tribunal como fala num jantar com a família e amigos. Os principais níveis de linguagem são: formal e informal (coloquial). Na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linguagem formal</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predomina a “formalidade”, o formal que deve ser seguido obedecendo a gramática da nossa língua (isso tanto na fala quando na escrita) Exemplo: “</a:t>
                      </a:r>
                      <a:r>
                        <a:rPr lang="pt-BR" sz="24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Todos são iguais perante a lei, sem distinção de qualquer natureza...”</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 na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linguagem “informal”</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(coloquial) é usada uma maneira de falar mais descontraída, sem muita preocupação com o formal estabelecido pela gramática da nossa língua (isso tanto na fala quando na escrita) Exemplo: “Acho que a gente tem que começar por aqui”.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8EAADB"/>
                      </a:solidFill>
                      <a:prstDash val="solid"/>
                      <a:round/>
                      <a:headEnd type="none" w="med" len="med"/>
                      <a:tailEnd type="none" w="med" len="med"/>
                    </a:lnL>
                    <a:lnR w="19050" cap="flat" cmpd="sng" algn="ctr">
                      <a:solidFill>
                        <a:srgbClr val="8EAADB"/>
                      </a:solidFill>
                      <a:prstDash val="solid"/>
                      <a:round/>
                      <a:headEnd type="none" w="med" len="med"/>
                      <a:tailEnd type="none" w="med" len="med"/>
                    </a:lnR>
                    <a:lnT w="19050" cap="flat" cmpd="sng" algn="ctr">
                      <a:solidFill>
                        <a:srgbClr val="8EAADB"/>
                      </a:solidFill>
                      <a:prstDash val="solid"/>
                      <a:round/>
                      <a:headEnd type="none" w="med" len="med"/>
                      <a:tailEnd type="none" w="med" len="med"/>
                    </a:lnT>
                    <a:lnB w="19050" cap="flat" cmpd="sng" algn="ctr">
                      <a:solidFill>
                        <a:srgbClr val="8EAADB"/>
                      </a:solidFill>
                      <a:prstDash val="solid"/>
                      <a:round/>
                      <a:headEnd type="none" w="med" len="med"/>
                      <a:tailEnd type="none" w="med" len="med"/>
                    </a:lnB>
                    <a:solidFill>
                      <a:srgbClr val="DEEAF6"/>
                    </a:solidFill>
                  </a:tcPr>
                </a:tc>
                <a:extLst>
                  <a:ext uri="{0D108BD9-81ED-4DB2-BD59-A6C34878D82A}">
                    <a16:rowId xmlns:a16="http://schemas.microsoft.com/office/drawing/2014/main" val="1569612328"/>
                  </a:ext>
                </a:extLst>
              </a:tr>
            </a:tbl>
          </a:graphicData>
        </a:graphic>
      </p:graphicFrame>
    </p:spTree>
    <p:extLst>
      <p:ext uri="{BB962C8B-B14F-4D97-AF65-F5344CB8AC3E}">
        <p14:creationId xmlns:p14="http://schemas.microsoft.com/office/powerpoint/2010/main" val="66240833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90E4EDC-E4D8-A833-94F4-2EAA8D8DF1BB}"/>
              </a:ext>
            </a:extLst>
          </p:cNvPr>
          <p:cNvSpPr txBox="1"/>
          <p:nvPr/>
        </p:nvSpPr>
        <p:spPr>
          <a:xfrm>
            <a:off x="228600" y="1487082"/>
            <a:ext cx="11734799" cy="4396075"/>
          </a:xfrm>
          <a:prstGeom prst="rect">
            <a:avLst/>
          </a:prstGeom>
          <a:noFill/>
        </p:spPr>
        <p:txBody>
          <a:bodyPr wrap="square">
            <a:spAutoFit/>
          </a:bodyPr>
          <a:lstStyle/>
          <a:p>
            <a:pPr algn="just">
              <a:spcAft>
                <a:spcPts val="800"/>
              </a:spcAft>
            </a:pPr>
            <a:r>
              <a:rPr lang="pt-BR" sz="2300" b="1" kern="100" dirty="0">
                <a:solidFill>
                  <a:srgbClr val="252626"/>
                </a:solidFill>
                <a:effectLst/>
                <a:latin typeface="Arial Narrow" panose="020B0606020202030204" pitchFamily="34" charset="0"/>
                <a:ea typeface="Calibri" panose="020F0502020204030204" pitchFamily="34" charset="0"/>
                <a:cs typeface="Times New Roman" panose="02020603050405020304" pitchFamily="18" charset="0"/>
              </a:rPr>
              <a:t>11</a:t>
            </a:r>
            <a:r>
              <a:rPr lang="pt-BR" sz="2300" kern="100" dirty="0">
                <a:solidFill>
                  <a:srgbClr val="252626"/>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Código de Trânsito Brasileiro é o conjunto de leis criado em 1997 que organiza o trânsito no país. Serve para orientar pedestres, ciclistas e motoristas sobre como conviver com segurança nas ruas. Ele utiliza uma linguagem própria dos textos normativos, com características formais e precisas. Agora responda: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 linguagem utilizada no Código de Trânsito Brasileiro pode ser considerada uma linguagem informal, simples, como a que usamos no dia a dia, ou uma linguagem formal, ou seja, aquela mais cuidadosa e exigente com as regras gramaticais? Explique.</a:t>
            </a:r>
          </a:p>
          <a:p>
            <a:pPr algn="just">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Retire do Código de Trânsito Brasileiro trechos que apresentam exemplos da linguagem formal/padrão utilizada nesse tipo de documento jurídico.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6287207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4261861-E430-1E53-0FDD-46431920A905}"/>
              </a:ext>
            </a:extLst>
          </p:cNvPr>
          <p:cNvSpPr txBox="1"/>
          <p:nvPr/>
        </p:nvSpPr>
        <p:spPr>
          <a:xfrm>
            <a:off x="286870" y="1079639"/>
            <a:ext cx="11618259" cy="2349361"/>
          </a:xfrm>
          <a:prstGeom prst="rect">
            <a:avLst/>
          </a:prstGeom>
          <a:noFill/>
        </p:spPr>
        <p:txBody>
          <a:bodyPr wrap="square">
            <a:spAutoFit/>
          </a:bodyPr>
          <a:lstStyle/>
          <a:p>
            <a:pPr algn="just">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12</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Nesse texto, as expressões “Código”, “Art. 1º” e “Parágrafo único” s</a:t>
            </a:r>
            <a:r>
              <a:rPr lang="pt-BR" sz="2400" kern="100" dirty="0">
                <a:effectLst/>
                <a:latin typeface="Arial Narrow" panose="020B0606020202030204" pitchFamily="34" charset="0"/>
                <a:ea typeface="Calibri" panose="020F0502020204030204" pitchFamily="34" charset="0"/>
                <a:cs typeface="Arial Narrow" panose="020B0606020202030204" pitchFamily="34" charset="0"/>
              </a:rPr>
              <a:t>ã</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exemplos da linguagem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digital.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jurídica.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científica.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jornalística.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4DB33FA0-CDB0-E1A0-5E7A-DCC25EF7AE1E}"/>
              </a:ext>
            </a:extLst>
          </p:cNvPr>
          <p:cNvSpPr txBox="1"/>
          <p:nvPr/>
        </p:nvSpPr>
        <p:spPr>
          <a:xfrm>
            <a:off x="286870" y="4222186"/>
            <a:ext cx="11618259" cy="914033"/>
          </a:xfrm>
          <a:prstGeom prst="rect">
            <a:avLst/>
          </a:prstGeom>
          <a:solidFill>
            <a:schemeClr val="accent6">
              <a:lumMod val="20000"/>
              <a:lumOff val="80000"/>
            </a:schemeClr>
          </a:solidFill>
        </p:spPr>
        <p:txBody>
          <a:bodyPr wrap="square">
            <a:spAutoFit/>
          </a:bodyPr>
          <a:lstStyle/>
          <a:p>
            <a:pPr indent="269875"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vamos ver como os verbos ajudam a definir ações relacionadas aos direitos e deveres de cada cidadão?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224357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4824FA95-B659-894D-5A9F-D855EA24352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576" y="588720"/>
            <a:ext cx="2717053" cy="1040840"/>
          </a:xfrm>
          <a:prstGeom prst="rect">
            <a:avLst/>
          </a:prstGeom>
          <a:noFill/>
        </p:spPr>
      </p:pic>
      <p:graphicFrame>
        <p:nvGraphicFramePr>
          <p:cNvPr id="3" name="Tabela 2">
            <a:extLst>
              <a:ext uri="{FF2B5EF4-FFF2-40B4-BE49-F238E27FC236}">
                <a16:creationId xmlns:a16="http://schemas.microsoft.com/office/drawing/2014/main" id="{0C0D210E-9010-92F2-BC49-5DDC2703E43E}"/>
              </a:ext>
            </a:extLst>
          </p:cNvPr>
          <p:cNvGraphicFramePr>
            <a:graphicFrameLocks noGrp="1"/>
          </p:cNvGraphicFramePr>
          <p:nvPr>
            <p:extLst>
              <p:ext uri="{D42A27DB-BD31-4B8C-83A1-F6EECF244321}">
                <p14:modId xmlns:p14="http://schemas.microsoft.com/office/powerpoint/2010/main" val="530110921"/>
              </p:ext>
            </p:extLst>
          </p:nvPr>
        </p:nvGraphicFramePr>
        <p:xfrm>
          <a:off x="107576" y="1629560"/>
          <a:ext cx="11860306" cy="2873185"/>
        </p:xfrm>
        <a:graphic>
          <a:graphicData uri="http://schemas.openxmlformats.org/drawingml/2006/table">
            <a:tbl>
              <a:tblPr firstRow="1" firstCol="1" bandRow="1"/>
              <a:tblGrid>
                <a:gridCol w="11860306">
                  <a:extLst>
                    <a:ext uri="{9D8B030D-6E8A-4147-A177-3AD203B41FA5}">
                      <a16:colId xmlns:a16="http://schemas.microsoft.com/office/drawing/2014/main" val="958006654"/>
                    </a:ext>
                  </a:extLst>
                </a:gridCol>
              </a:tblGrid>
              <a:tr h="0">
                <a:tc>
                  <a:txBody>
                    <a:bodyPr/>
                    <a:lstStyle/>
                    <a:p>
                      <a:pPr algn="ctr">
                        <a:lnSpc>
                          <a:spcPct val="10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Verbos em Textos Normativos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9400" algn="just">
                        <a:lnSpc>
                          <a:spcPct val="10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Os textos normativos (regimentos, regulamentos, estatutos) utilizam verbos que estabelecem regras, obrigações e direitos. Predominam construções no</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indicativo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(para expressar certeza, realidade e obrigação),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infinitivo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(para expressar impessoalidade) e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imperativo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(para expressar imposição).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9400" algn="just">
                        <a:lnSpc>
                          <a:spcPct val="105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Nem todo verbo em um texto normativo (lei) estará no imperativo, ou seja, dará uma ordem. Muitas vezes, as normas/regras utilizarão verbos que indicam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obrigação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é obrigatório”, “deverá</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proibição</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(“é proibido”, “não pode”) e</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possibilidade/permissão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(“pode”, “é permitido’).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2E74B5"/>
                      </a:solidFill>
                      <a:prstDash val="solid"/>
                      <a:round/>
                      <a:headEnd type="none" w="med" len="med"/>
                      <a:tailEnd type="none" w="med" len="med"/>
                    </a:lnL>
                    <a:lnR w="19050" cap="flat" cmpd="sng" algn="ctr">
                      <a:solidFill>
                        <a:srgbClr val="2E74B5"/>
                      </a:solidFill>
                      <a:prstDash val="solid"/>
                      <a:round/>
                      <a:headEnd type="none" w="med" len="med"/>
                      <a:tailEnd type="none" w="med" len="med"/>
                    </a:lnR>
                    <a:lnT w="19050" cap="flat" cmpd="sng" algn="ctr">
                      <a:solidFill>
                        <a:srgbClr val="2E74B5"/>
                      </a:solidFill>
                      <a:prstDash val="solid"/>
                      <a:round/>
                      <a:headEnd type="none" w="med" len="med"/>
                      <a:tailEnd type="none" w="med" len="med"/>
                    </a:lnT>
                    <a:lnB w="19050" cap="flat" cmpd="sng" algn="ctr">
                      <a:solidFill>
                        <a:srgbClr val="2E74B5"/>
                      </a:solidFill>
                      <a:prstDash val="solid"/>
                      <a:round/>
                      <a:headEnd type="none" w="med" len="med"/>
                      <a:tailEnd type="none" w="med" len="med"/>
                    </a:lnB>
                    <a:solidFill>
                      <a:srgbClr val="BDD6EE"/>
                    </a:solidFill>
                  </a:tcPr>
                </a:tc>
                <a:extLst>
                  <a:ext uri="{0D108BD9-81ED-4DB2-BD59-A6C34878D82A}">
                    <a16:rowId xmlns:a16="http://schemas.microsoft.com/office/drawing/2014/main" val="1284433967"/>
                  </a:ext>
                </a:extLst>
              </a:tr>
            </a:tbl>
          </a:graphicData>
        </a:graphic>
      </p:graphicFrame>
    </p:spTree>
    <p:extLst>
      <p:ext uri="{BB962C8B-B14F-4D97-AF65-F5344CB8AC3E}">
        <p14:creationId xmlns:p14="http://schemas.microsoft.com/office/powerpoint/2010/main" val="246235660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F439088-9524-7901-C7C2-C6E9A2BE2A22}"/>
              </a:ext>
            </a:extLst>
          </p:cNvPr>
          <p:cNvSpPr txBox="1"/>
          <p:nvPr/>
        </p:nvSpPr>
        <p:spPr>
          <a:xfrm>
            <a:off x="206188" y="699306"/>
            <a:ext cx="11887199" cy="5914504"/>
          </a:xfrm>
          <a:prstGeom prst="rect">
            <a:avLst/>
          </a:prstGeom>
          <a:noFill/>
        </p:spPr>
        <p:txBody>
          <a:bodyPr wrap="square">
            <a:spAutoFit/>
          </a:bodyPr>
          <a:lstStyle/>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Leia, novamente, alguns fragmentos do </a:t>
            </a:r>
            <a:r>
              <a:rPr lang="pt-BR" sz="2400" i="1" kern="100" dirty="0">
                <a:effectLst/>
                <a:latin typeface="Arial Narrow" panose="020B0606020202030204" pitchFamily="34" charset="0"/>
                <a:ea typeface="Calibri" panose="020F0502020204030204" pitchFamily="34" charset="0"/>
                <a:cs typeface="Times New Roman" panose="02020603050405020304" pitchFamily="18" charset="0"/>
              </a:rPr>
              <a:t>Código de Trânsito Brasileiro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dirty="0">
                <a:effectLst/>
                <a:latin typeface="Arial Narrow" panose="020B0606020202030204" pitchFamily="34" charset="0"/>
                <a:ea typeface="Times New Roman" panose="02020603050405020304" pitchFamily="18" charset="0"/>
              </a:rPr>
              <a:t>[...]</a:t>
            </a:r>
            <a:endParaRPr lang="pt-BR" sz="2400" dirty="0">
              <a:effectLst/>
              <a:latin typeface="Times New Roman" panose="02020603050405020304" pitchFamily="18" charset="0"/>
              <a:ea typeface="Times New Roman" panose="02020603050405020304" pitchFamily="18" charset="0"/>
            </a:endParaRPr>
          </a:p>
          <a:p>
            <a:pPr algn="just"/>
            <a:r>
              <a:rPr lang="pt-BR" sz="2400" dirty="0">
                <a:solidFill>
                  <a:srgbClr val="000000"/>
                </a:solidFill>
                <a:effectLst/>
                <a:latin typeface="Arial Narrow" panose="020B0606020202030204" pitchFamily="34" charset="0"/>
                <a:ea typeface="Times New Roman" panose="02020603050405020304" pitchFamily="18" charset="0"/>
              </a:rPr>
              <a:t>§ 2º O trânsito, em condições seguras, é um direito de todos e dever dos órgãos e entidades componentes do Sistema Nacional de Trânsito, a estes cabendo, no âmbito das respectivas competências, adotar as medidas destinadas a assegurar esse direito.</a:t>
            </a:r>
            <a:endParaRPr lang="pt-BR" sz="2400" dirty="0">
              <a:effectLst/>
              <a:latin typeface="Times New Roman" panose="02020603050405020304" pitchFamily="18" charset="0"/>
              <a:ea typeface="Times New Roman" panose="02020603050405020304" pitchFamily="18" charset="0"/>
            </a:endParaRPr>
          </a:p>
          <a:p>
            <a:pPr algn="just"/>
            <a:r>
              <a:rPr lang="pt-BR" sz="2400" dirty="0">
                <a:solidFill>
                  <a:srgbClr val="000000"/>
                </a:solidFill>
                <a:effectLst/>
                <a:latin typeface="Arial Narrow" panose="020B0606020202030204" pitchFamily="34" charset="0"/>
                <a:ea typeface="Times New Roman" panose="02020603050405020304" pitchFamily="18" charset="0"/>
              </a:rPr>
              <a:t>[...]</a:t>
            </a:r>
            <a:endParaRPr lang="pt-BR" sz="2400" dirty="0">
              <a:effectLst/>
              <a:latin typeface="Times New Roman" panose="02020603050405020304" pitchFamily="18" charset="0"/>
              <a:ea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Art. 68. É assegurada ao pedestre a utilização dos passeios ou passagens apropriadas das vias urbanas e dos acostamentos das vias rurais para circulação, podendo a autoridade competente permitir a utilização de parte da calçada para outros fins, desde que não seja prejudicial ao fluxo de pedestres.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5º Nos trechos urbanos de vias rurais e nas obras de arte a serem construídas, deverá ser previsto passeio destinado à circulação dos pedestres, que não deverão, nessas condições, usar o acostamento.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9485094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4CF6EC8-80CA-9CAA-8D0E-5C4D9FB629E0}"/>
              </a:ext>
            </a:extLst>
          </p:cNvPr>
          <p:cNvSpPr txBox="1"/>
          <p:nvPr/>
        </p:nvSpPr>
        <p:spPr>
          <a:xfrm>
            <a:off x="242047" y="660971"/>
            <a:ext cx="11860306" cy="5517985"/>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Art. 71. O órgão ou entidade com circunscrição sobre a via manterá, obrigatoriamente, as faixas e passagens de pedestres em boas condições de visibilidade, higiene, segurança e sinalização.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https://www.planalto.gov.br/ccivil_03/leis/l9503compilado.htm. Acesso em: 12 ago. 2026. Adaptado.</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12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13.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Leia o trecho: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trânsito, em condições seguras, é um direito de todos e dever dos órgãos e entidades componentes do Sistema Nacional de Trânsito, a estes cabendo,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âmbito das respectivas competências,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adotar as medidas destinadas a assegurar esse direito.”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Transcreva os verbos ou formas verbais.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451879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618613E8-F0C2-5688-36C0-9C678C852519}"/>
              </a:ext>
            </a:extLst>
          </p:cNvPr>
          <p:cNvSpPr txBox="1"/>
          <p:nvPr/>
        </p:nvSpPr>
        <p:spPr>
          <a:xfrm>
            <a:off x="116541" y="786550"/>
            <a:ext cx="11905130" cy="6237349"/>
          </a:xfrm>
          <a:prstGeom prst="rect">
            <a:avLst/>
          </a:prstGeom>
          <a:noFill/>
        </p:spPr>
        <p:txBody>
          <a:bodyPr wrap="square">
            <a:spAutoFit/>
          </a:bodyPr>
          <a:lstStyle/>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Qual dos verbos indica uma responsabilidade?</a:t>
            </a:r>
          </a:p>
          <a:p>
            <a:pPr algn="just">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Qual ação deve ser realizada pelos órgãos e entidades?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Qual é a finalidade dessa 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14</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Em uma lei, os verbos ajudam a dizer o que as pessoas ou instituições devem fazer, podem fazer ou não podem fazer, isto é, ajudam a estabelecer direitos, deveres, obrigações, permissões e proibições. Observe os trechos, retirados do Código de Trânsito Brasileiro, e identifique se as palavras/expressões destacadas indicam possibilidade, proibição ou obrigação.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“É assegurada ao pedestre a utilização dos passeios ou passagens apropriadas das vias urbanas e dos acostamentos das vias rurais para circulação, </a:t>
            </a:r>
            <a:r>
              <a:rPr lang="pt-BR" sz="2300" b="1" u="sng" kern="100" dirty="0">
                <a:effectLst/>
                <a:latin typeface="Arial Narrow" panose="020B0606020202030204" pitchFamily="34" charset="0"/>
                <a:ea typeface="Calibri" panose="020F0502020204030204" pitchFamily="34" charset="0"/>
                <a:cs typeface="Times New Roman" panose="02020603050405020304" pitchFamily="18" charset="0"/>
              </a:rPr>
              <a:t>podendo</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 autoridade competente permitir a utilização de parte da calçada para outros fins...”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 Possibilidade.			(    ) Obrigação.			(    ) Proibição.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507416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D10B839A-1F0F-2F47-8167-8E4D6E15769D}"/>
              </a:ext>
            </a:extLst>
          </p:cNvPr>
          <p:cNvSpPr txBox="1"/>
          <p:nvPr/>
        </p:nvSpPr>
        <p:spPr>
          <a:xfrm>
            <a:off x="197224" y="677598"/>
            <a:ext cx="11761694" cy="3872920"/>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“Nos trechos urbanos de vias rurais e nas obras de arte a serem construídas, deverá ser previsto passeio destinado à circulação dos pedestres, que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não deverão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nessas condições, usar o acostamento.”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Possibilidade.			(    ) Obrigação.			(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Proibição.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“O órgão ou entidade com circunscrição sobre a via manterá,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obrigatoriamente</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as faixas e passagens de pedestres em boas condições de visibilidade, higiene, segurança e sinalização.”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Possibilidade.			(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Obrigação.			(    ) Proibição.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5CC4322F-1DE6-5865-DF95-0FADC50912BB}"/>
              </a:ext>
            </a:extLst>
          </p:cNvPr>
          <p:cNvSpPr txBox="1"/>
          <p:nvPr/>
        </p:nvSpPr>
        <p:spPr>
          <a:xfrm>
            <a:off x="215153" y="5129713"/>
            <a:ext cx="11761694" cy="914033"/>
          </a:xfrm>
          <a:prstGeom prst="rect">
            <a:avLst/>
          </a:prstGeom>
          <a:solidFill>
            <a:schemeClr val="accent6">
              <a:lumMod val="20000"/>
              <a:lumOff val="80000"/>
            </a:schemeClr>
          </a:solidFill>
        </p:spPr>
        <p:txBody>
          <a:bodyPr wrap="square">
            <a:spAutoFit/>
          </a:bodyPr>
          <a:lstStyle/>
          <a:p>
            <a:pPr indent="270510"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você sabia que para garantir o fluxo de trânsito em segurança e em ordem, há diferentes tipos de placas? São as placas de sinalização. Vamos conhecer algumas??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9268251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D39782C-AEF3-CE8D-768B-65189A35A676}"/>
              </a:ext>
            </a:extLst>
          </p:cNvPr>
          <p:cNvSpPr txBox="1"/>
          <p:nvPr/>
        </p:nvSpPr>
        <p:spPr>
          <a:xfrm>
            <a:off x="161365" y="669576"/>
            <a:ext cx="6096000" cy="1405513"/>
          </a:xfrm>
          <a:prstGeom prst="rect">
            <a:avLst/>
          </a:prstGeom>
          <a:noFill/>
        </p:spPr>
        <p:txBody>
          <a:bodyPr wrap="square">
            <a:spAutoFit/>
          </a:bodyPr>
          <a:lstStyle/>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15.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Observe as imagens.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121F1B25-4CF7-48A3-0951-C88F373FB7F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6430" b="16048"/>
          <a:stretch/>
        </p:blipFill>
        <p:spPr bwMode="auto">
          <a:xfrm>
            <a:off x="1533743" y="2075089"/>
            <a:ext cx="9447243" cy="2707823"/>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D7739CBC-5480-71E9-9964-1925EF5EC46E}"/>
              </a:ext>
            </a:extLst>
          </p:cNvPr>
          <p:cNvSpPr txBox="1"/>
          <p:nvPr/>
        </p:nvSpPr>
        <p:spPr>
          <a:xfrm>
            <a:off x="3048000" y="4782912"/>
            <a:ext cx="6096000" cy="541623"/>
          </a:xfrm>
          <a:prstGeom prst="rect">
            <a:avLst/>
          </a:prstGeom>
          <a:noFill/>
        </p:spPr>
        <p:txBody>
          <a:bodyPr wrap="square">
            <a:spAutoFit/>
          </a:bodyPr>
          <a:lstStyle/>
          <a:p>
            <a:pPr algn="ctr">
              <a:lnSpc>
                <a:spcPct val="107000"/>
              </a:lnSpc>
              <a:spcAft>
                <a:spcPts val="800"/>
              </a:spcAft>
            </a:pPr>
            <a:r>
              <a:rPr lang="pt-BR" sz="1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Disponível em: https://edisciplinas.usp.br/mod/hvp/view.php?id=3432507&amp;lang=de Acesso em: 12 ago. 2026.</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0674038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35612A1C-6983-8026-1036-D8DC06E9A574}"/>
              </a:ext>
            </a:extLst>
          </p:cNvPr>
          <p:cNvSpPr txBox="1"/>
          <p:nvPr/>
        </p:nvSpPr>
        <p:spPr>
          <a:xfrm>
            <a:off x="170329" y="1683021"/>
            <a:ext cx="11851341" cy="4134465"/>
          </a:xfrm>
          <a:prstGeom prst="rect">
            <a:avLst/>
          </a:prstGeom>
          <a:noFill/>
        </p:spPr>
        <p:txBody>
          <a:bodyPr wrap="square">
            <a:spAutoFit/>
          </a:bodyPr>
          <a:lstStyle/>
          <a:p>
            <a:pPr algn="just">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Onde as placas de sinalização costumam ser encontradas?</a:t>
            </a:r>
          </a:p>
          <a:p>
            <a:pPr algn="just">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Quem precisa observar essas placas?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400" kern="1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Para que servem essas placas?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Caso alguém desobedeça a essas placas de sinalizações, que tipos de sanções/penalidades essa pessoa pode receber?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5691049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04420FF5-B8CF-3D3D-9056-3EF3BBBD3FA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7948" b="7283"/>
          <a:stretch>
            <a:fillRect/>
          </a:stretch>
        </p:blipFill>
        <p:spPr bwMode="auto">
          <a:xfrm>
            <a:off x="3572314" y="528918"/>
            <a:ext cx="5047372" cy="738385"/>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7BADE400-4E0C-053F-0DFA-198ABCC74A7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945" y="1048871"/>
            <a:ext cx="5081705" cy="1072384"/>
          </a:xfrm>
          <a:prstGeom prst="rect">
            <a:avLst/>
          </a:prstGeom>
          <a:noFill/>
          <a:ln>
            <a:noFill/>
          </a:ln>
        </p:spPr>
      </p:pic>
      <p:sp>
        <p:nvSpPr>
          <p:cNvPr id="5" name="CaixaDeTexto 4">
            <a:extLst>
              <a:ext uri="{FF2B5EF4-FFF2-40B4-BE49-F238E27FC236}">
                <a16:creationId xmlns:a16="http://schemas.microsoft.com/office/drawing/2014/main" id="{D371AE56-510D-708A-65DA-FEA0A389BDC3}"/>
              </a:ext>
            </a:extLst>
          </p:cNvPr>
          <p:cNvSpPr txBox="1"/>
          <p:nvPr/>
        </p:nvSpPr>
        <p:spPr>
          <a:xfrm>
            <a:off x="83945" y="2596881"/>
            <a:ext cx="11797553" cy="3037691"/>
          </a:xfrm>
          <a:prstGeom prst="rect">
            <a:avLst/>
          </a:prstGeom>
          <a:solidFill>
            <a:schemeClr val="accent6">
              <a:lumMod val="20000"/>
              <a:lumOff val="80000"/>
            </a:schemeClr>
          </a:solidFill>
        </p:spPr>
        <p:txBody>
          <a:bodyPr wrap="square">
            <a:spAutoFit/>
          </a:bodyPr>
          <a:lstStyle/>
          <a:p>
            <a:pPr indent="270510"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vamos ler alguns artigos do CTB (Código de Trânsito Brasileiro - Texto IV), que apresentam normas sobre o uso de equipamentos de segurança ao transportar crianças de modo formal e objetivo, e uma campanha social (Texto V), que trata do mesmo tema/assunto. O texto do CTB utiliza uma linguagem formal, normativa, objetiva e precisa, pois, tem a função de garantir direitos e estabelecer regras. Já a campanha social usa a linguagem verbal (escrita) e a linguagem não verbal (imagens) para chamar a atenção e provocar reflexão sobre essas regras/normas na realidade. Vamos lá?</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0434442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B0D8BC73-A30B-4543-CF7E-5ACC80407C0A}"/>
              </a:ext>
            </a:extLst>
          </p:cNvPr>
          <p:cNvSpPr txBox="1"/>
          <p:nvPr/>
        </p:nvSpPr>
        <p:spPr>
          <a:xfrm>
            <a:off x="233082" y="728251"/>
            <a:ext cx="11734799" cy="5406608"/>
          </a:xfrm>
          <a:prstGeom prst="rect">
            <a:avLst/>
          </a:prstGeom>
          <a:noFill/>
        </p:spPr>
        <p:txBody>
          <a:bodyPr wrap="square">
            <a:spAutoFit/>
          </a:bodyPr>
          <a:lstStyle/>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Leia os textos.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Texto IV</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CAPÍTULO III</a:t>
            </a:r>
            <a:b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DAS NORMAS GERAIS DE CIRCULAÇÃO E CONDUTA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Art. 64.  As crianças com idade inferior a 10 (dez) anos que não tenham atingido 1,45 m (um metro e quarenta e cinco centímetros) de altura devem ser transportadas nos bancos traseiros, em dispositivo de retenção adequado para cada idade, peso e altura, salvo exceções relacionadas a tipos específicos de veículos regulamentadas pelo Contran.        </a:t>
            </a:r>
            <a:r>
              <a:rPr lang="pt-BR" sz="2400" u="sng" kern="100" dirty="0">
                <a:solidFill>
                  <a:srgbClr val="0000FF"/>
                </a:solidFill>
                <a:effectLst/>
                <a:latin typeface="Arial Narrow" panose="020B0606020202030204" pitchFamily="34" charset="0"/>
                <a:ea typeface="Calibri" panose="020F0502020204030204" pitchFamily="34" charset="0"/>
                <a:cs typeface="Times New Roman" panose="02020603050405020304" pitchFamily="18" charset="0"/>
                <a:hlinkClick r:id="rId2"/>
              </a:rPr>
              <a:t> (Redação dada pela Lei nº 14.071, de 2020)</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u="sng" kern="100" dirty="0">
                <a:solidFill>
                  <a:srgbClr val="0000FF"/>
                </a:solidFill>
                <a:effectLst/>
                <a:latin typeface="Arial Narrow" panose="020B0606020202030204" pitchFamily="34" charset="0"/>
                <a:ea typeface="Calibri" panose="020F0502020204030204" pitchFamily="34" charset="0"/>
                <a:cs typeface="Times New Roman" panose="02020603050405020304" pitchFamily="18" charset="0"/>
                <a:hlinkClick r:id="rId3"/>
              </a:rPr>
              <a:t>(Vigência)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https://www.planalto.gov.br/ccivil_03/leis/l8069.htm. Acesso em: 23 jun. 2026. Adaptado.</a:t>
            </a:r>
            <a:endParaRPr lang="pt-BR"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1428642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563F364-3B07-E80A-188E-3CCC59DFF7A4}"/>
              </a:ext>
            </a:extLst>
          </p:cNvPr>
          <p:cNvSpPr txBox="1"/>
          <p:nvPr/>
        </p:nvSpPr>
        <p:spPr>
          <a:xfrm>
            <a:off x="170329" y="589391"/>
            <a:ext cx="6096000" cy="489301"/>
          </a:xfrm>
          <a:prstGeom prst="rect">
            <a:avLst/>
          </a:prstGeom>
          <a:noFill/>
        </p:spPr>
        <p:txBody>
          <a:bodyPr wrap="square">
            <a:spAutoFit/>
          </a:bodyPr>
          <a:lstStyle/>
          <a:p>
            <a:pPr algn="just">
              <a:lnSpc>
                <a:spcPct val="115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Texto V</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71F1E417-B7F8-A1CF-F92F-B2280C07597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23031" y="1078692"/>
            <a:ext cx="4545936" cy="4836499"/>
          </a:xfrm>
          <a:prstGeom prst="rect">
            <a:avLst/>
          </a:prstGeom>
          <a:noFill/>
          <a:ln>
            <a:noFill/>
          </a:ln>
        </p:spPr>
      </p:pic>
      <p:sp>
        <p:nvSpPr>
          <p:cNvPr id="6" name="CaixaDeTexto 5">
            <a:extLst>
              <a:ext uri="{FF2B5EF4-FFF2-40B4-BE49-F238E27FC236}">
                <a16:creationId xmlns:a16="http://schemas.microsoft.com/office/drawing/2014/main" id="{FA01AE6A-15F4-E756-3A84-061990CF9355}"/>
              </a:ext>
            </a:extLst>
          </p:cNvPr>
          <p:cNvSpPr txBox="1"/>
          <p:nvPr/>
        </p:nvSpPr>
        <p:spPr>
          <a:xfrm>
            <a:off x="3047999" y="5915191"/>
            <a:ext cx="6096000" cy="523220"/>
          </a:xfrm>
          <a:prstGeom prst="rect">
            <a:avLst/>
          </a:prstGeom>
          <a:noFill/>
        </p:spPr>
        <p:txBody>
          <a:bodyPr wrap="square">
            <a:spAutoFit/>
          </a:bodyPr>
          <a:lstStyle/>
          <a:p>
            <a:pPr algn="ctr"/>
            <a:r>
              <a:rPr lang="pt-BR" sz="14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https://twitter.com/immu_manaus/status/696468580045602817 Acesso em: 21 set. 2022.</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5607120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F027C171-8CDE-E320-7AD9-2587DBB11A44}"/>
              </a:ext>
            </a:extLst>
          </p:cNvPr>
          <p:cNvSpPr txBox="1"/>
          <p:nvPr/>
        </p:nvSpPr>
        <p:spPr>
          <a:xfrm>
            <a:off x="116541" y="660440"/>
            <a:ext cx="11932023" cy="5878532"/>
          </a:xfrm>
          <a:prstGeom prst="rect">
            <a:avLst/>
          </a:prstGeom>
          <a:noFill/>
        </p:spPr>
        <p:txBody>
          <a:bodyPr wrap="square">
            <a:spAutoFit/>
          </a:bodyPr>
          <a:lstStyle/>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16.</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Ao lermos um texto, procuramos compreender sobre qual assunto ele trata. Algumas vezes, ao comparar textos diferentes, percebemos que eles apresentam algo em comum. Releia o texto IV (CTB) e o texto V (Campanha Social) e responda se eles têm algo em comum. Justifique.</a:t>
            </a:r>
          </a:p>
          <a:p>
            <a:pPr algn="just">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17</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Campanha Social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é um texto publicitário que tem o objetivo de informar o público sobre uma ideia, visando promover mudanças sociais positivas, assim, foca no bem-estar coletivo, abordando temas como saúde pública, educação, igualdade racial, sustentabilidade ambiental etc. Assim, qual é a finalidade dessa campanha social (texto V)?</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18</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Na Campanha social, há vários recursos estilísticos que ajudam a chamar a atenção e reforçar a mensagem, tornando o texto atraente, fácil de entender e capaz de sensibilizar o público.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De que forma as imagens (não verbal) das cadeirinhas e assentos para crianças (dispositivos de segurança) complementam o texto escrito (verbal)?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21441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E476A8C-C24E-087D-FFCF-E0A0EA2C265A}"/>
              </a:ext>
            </a:extLst>
          </p:cNvPr>
          <p:cNvSpPr txBox="1"/>
          <p:nvPr/>
        </p:nvSpPr>
        <p:spPr>
          <a:xfrm>
            <a:off x="192741" y="1310471"/>
            <a:ext cx="11806518" cy="4237057"/>
          </a:xfrm>
          <a:prstGeom prst="rect">
            <a:avLst/>
          </a:prstGeom>
          <a:noFill/>
        </p:spPr>
        <p:txBody>
          <a:bodyPr wrap="square">
            <a:spAutoFit/>
          </a:bodyPr>
          <a:lstStyle/>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O cartaz apresenta algum tipo de apelo emocional para chamar à atenção do leitor? Explique.</a:t>
            </a:r>
          </a:p>
          <a:p>
            <a:pPr algn="just">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Como o tamanho e estilo das letras contribuem para a mensagem?</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40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19</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verbo na frase “Proteja sua criança!” está sendo utilizado para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dar uma ordem, orientação ou conselho para proteger a criança.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incentivar o leitor a tomar uma atitude.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relatar uma ação que já aconteceu.</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63937337"/>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Interface gráfica do usuário&#10;&#10;O conteúdo gerado por IA pode estar incorreto.">
            <a:extLst>
              <a:ext uri="{FF2B5EF4-FFF2-40B4-BE49-F238E27FC236}">
                <a16:creationId xmlns:a16="http://schemas.microsoft.com/office/drawing/2014/main" id="{71316D2C-B928-DE81-C693-013270354949}"/>
              </a:ext>
            </a:extLst>
          </p:cNvPr>
          <p:cNvPicPr>
            <a:picLocks noChangeAspect="1"/>
          </p:cNvPicPr>
          <p:nvPr/>
        </p:nvPicPr>
        <p:blipFill rotWithShape="1">
          <a:blip r:embed="rId2">
            <a:extLst>
              <a:ext uri="{28A0092B-C50C-407E-A947-70E740481C1C}">
                <a14:useLocalDpi xmlns:a14="http://schemas.microsoft.com/office/drawing/2010/main" val="0"/>
              </a:ext>
            </a:extLst>
          </a:blip>
          <a:srcRect t="6354" b="20563"/>
          <a:stretch>
            <a:fillRect/>
          </a:stretch>
        </p:blipFill>
        <p:spPr bwMode="auto">
          <a:xfrm>
            <a:off x="161365" y="666675"/>
            <a:ext cx="2928097" cy="1041101"/>
          </a:xfrm>
          <a:prstGeom prst="rect">
            <a:avLst/>
          </a:prstGeom>
          <a:noFill/>
          <a:ln>
            <a:noFill/>
          </a:ln>
          <a:extLst>
            <a:ext uri="{53640926-AAD7-44D8-BBD7-CCE9431645EC}">
              <a14:shadowObscured xmlns:a14="http://schemas.microsoft.com/office/drawing/2010/main"/>
            </a:ext>
          </a:extLst>
        </p:spPr>
      </p:pic>
      <p:sp>
        <p:nvSpPr>
          <p:cNvPr id="4" name="CaixaDeTexto 3">
            <a:extLst>
              <a:ext uri="{FF2B5EF4-FFF2-40B4-BE49-F238E27FC236}">
                <a16:creationId xmlns:a16="http://schemas.microsoft.com/office/drawing/2014/main" id="{06AF7A5E-F755-4A23-B25E-6C9342CE9DDB}"/>
              </a:ext>
            </a:extLst>
          </p:cNvPr>
          <p:cNvSpPr txBox="1"/>
          <p:nvPr/>
        </p:nvSpPr>
        <p:spPr>
          <a:xfrm>
            <a:off x="286871" y="1707776"/>
            <a:ext cx="6096000" cy="463397"/>
          </a:xfrm>
          <a:prstGeom prst="rect">
            <a:avLst/>
          </a:prstGeom>
          <a:noFill/>
        </p:spPr>
        <p:txBody>
          <a:bodyPr wrap="square">
            <a:spAutoFit/>
          </a:bodyPr>
          <a:lstStyle/>
          <a:p>
            <a:pPr algn="just">
              <a:lnSpc>
                <a:spcPct val="115000"/>
              </a:lnSpc>
              <a:spcAft>
                <a:spcPts val="800"/>
              </a:spcAft>
            </a:pPr>
            <a:r>
              <a:rPr lang="pt-BR" sz="2300" kern="100" dirty="0">
                <a:effectLst/>
                <a:latin typeface="Arial Narrow" panose="020B0606020202030204" pitchFamily="34" charset="0"/>
                <a:ea typeface="Times New Roman" panose="02020603050405020304" pitchFamily="18" charset="0"/>
                <a:cs typeface="Arial" panose="020B0604020202020204" pitchFamily="34" charset="0"/>
              </a:rPr>
              <a:t>Leia o texto</a:t>
            </a:r>
            <a:r>
              <a:rPr lang="pt-BR" sz="2300" kern="100" dirty="0">
                <a:latin typeface="Arial Narrow" panose="020B0606020202030204" pitchFamily="34" charset="0"/>
                <a:ea typeface="Times New Roman" panose="02020603050405020304" pitchFamily="18" charset="0"/>
                <a:cs typeface="Arial" panose="020B0604020202020204" pitchFamily="34" charset="0"/>
              </a:rPr>
              <a:t>.</a:t>
            </a:r>
            <a:endParaRPr lang="pt-BR" sz="2300" kern="100" dirty="0">
              <a:effectLst/>
              <a:latin typeface="Arial Narrow" panose="020B0606020202030204" pitchFamily="34" charset="0"/>
              <a:ea typeface="Times New Roman" panose="02020603050405020304" pitchFamily="18" charset="0"/>
              <a:cs typeface="Arial" panose="020B0604020202020204" pitchFamily="34" charset="0"/>
            </a:endParaRPr>
          </a:p>
        </p:txBody>
      </p:sp>
      <p:graphicFrame>
        <p:nvGraphicFramePr>
          <p:cNvPr id="5" name="Tabela 4">
            <a:extLst>
              <a:ext uri="{FF2B5EF4-FFF2-40B4-BE49-F238E27FC236}">
                <a16:creationId xmlns:a16="http://schemas.microsoft.com/office/drawing/2014/main" id="{AF38C831-B5B1-557B-E166-0C8F979B1B57}"/>
              </a:ext>
            </a:extLst>
          </p:cNvPr>
          <p:cNvGraphicFramePr>
            <a:graphicFrameLocks noGrp="1"/>
          </p:cNvGraphicFramePr>
          <p:nvPr>
            <p:extLst>
              <p:ext uri="{D42A27DB-BD31-4B8C-83A1-F6EECF244321}">
                <p14:modId xmlns:p14="http://schemas.microsoft.com/office/powerpoint/2010/main" val="2562576615"/>
              </p:ext>
            </p:extLst>
          </p:nvPr>
        </p:nvGraphicFramePr>
        <p:xfrm>
          <a:off x="286871" y="2177859"/>
          <a:ext cx="11698941" cy="4437444"/>
        </p:xfrm>
        <a:graphic>
          <a:graphicData uri="http://schemas.openxmlformats.org/drawingml/2006/table">
            <a:tbl>
              <a:tblPr firstRow="1" firstCol="1" bandRow="1"/>
              <a:tblGrid>
                <a:gridCol w="11698941">
                  <a:extLst>
                    <a:ext uri="{9D8B030D-6E8A-4147-A177-3AD203B41FA5}">
                      <a16:colId xmlns:a16="http://schemas.microsoft.com/office/drawing/2014/main" val="1912177436"/>
                    </a:ext>
                  </a:extLst>
                </a:gridCol>
              </a:tblGrid>
              <a:tr h="0">
                <a:tc>
                  <a:txBody>
                    <a:bodyPr/>
                    <a:lstStyle/>
                    <a:p>
                      <a:pPr algn="ctr">
                        <a:lnSpc>
                          <a:spcPct val="10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CAPÍTULO II</a:t>
                      </a:r>
                      <a:b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DO SISTEMA NACIONAL DE TRÂNSITO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5000"/>
                        </a:lnSpc>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Seção I</a:t>
                      </a:r>
                      <a:b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b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Disposições Gerais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Art. 5º O Sistema Nacional de Trânsito é o conjunto de órgãos e entidades da União, dos Estados, do Distrito Federal e dos Municípios que tem por finalidade o exercício das atividades de planejamento, administração, normatização, pesquisa, registro e licenciamento de veículos, formação, habilitação e reciclagem de condutores, educação, engenharia, operação do sistema viário, policiamento, fiscalização, julgamento de infrações e de recursos e aplicação de penalidades.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5000"/>
                        </a:lnSpc>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Art. 6º São objetivos básicos do Sistema Nacional de Trânsito: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3256385602"/>
                  </a:ext>
                </a:extLst>
              </a:tr>
            </a:tbl>
          </a:graphicData>
        </a:graphic>
      </p:graphicFrame>
    </p:spTree>
    <p:extLst>
      <p:ext uri="{BB962C8B-B14F-4D97-AF65-F5344CB8AC3E}">
        <p14:creationId xmlns:p14="http://schemas.microsoft.com/office/powerpoint/2010/main" val="58150419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9AAAF746-5635-6686-8D54-DB0DEA218211}"/>
              </a:ext>
            </a:extLst>
          </p:cNvPr>
          <p:cNvGraphicFramePr>
            <a:graphicFrameLocks noGrp="1"/>
          </p:cNvGraphicFramePr>
          <p:nvPr>
            <p:extLst>
              <p:ext uri="{D42A27DB-BD31-4B8C-83A1-F6EECF244321}">
                <p14:modId xmlns:p14="http://schemas.microsoft.com/office/powerpoint/2010/main" val="2031806372"/>
              </p:ext>
            </p:extLst>
          </p:nvPr>
        </p:nvGraphicFramePr>
        <p:xfrm>
          <a:off x="227181" y="815224"/>
          <a:ext cx="11737638" cy="2397760"/>
        </p:xfrm>
        <a:graphic>
          <a:graphicData uri="http://schemas.openxmlformats.org/drawingml/2006/table">
            <a:tbl>
              <a:tblPr firstRow="1" firstCol="1" bandRow="1"/>
              <a:tblGrid>
                <a:gridCol w="11737638">
                  <a:extLst>
                    <a:ext uri="{9D8B030D-6E8A-4147-A177-3AD203B41FA5}">
                      <a16:colId xmlns:a16="http://schemas.microsoft.com/office/drawing/2014/main" val="2725449319"/>
                    </a:ext>
                  </a:extLst>
                </a:gridCol>
              </a:tblGrid>
              <a:tr h="0">
                <a:tc>
                  <a:txBody>
                    <a:bodyPr/>
                    <a:lstStyle/>
                    <a:p>
                      <a:pPr algn="just">
                        <a:lnSpc>
                          <a:spcPct val="10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I - estabelecer diretrizes da Política Nacional de Trânsito, com vistas à segurança, à fluidez, ao conforto, à defesa ambiental e à educação para o trânsito, e fiscalizar seu cumprimento;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II - fixar, mediante normas e procedimentos, a padronização de critérios técnicos, financeiros e administrativos para a execução das atividades de trânsito;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III - estabelecer a sistemática de fluxos permanentes de informações entre os seus diversos órgãos e entidades, a fim de facilitar o processo decisório e a integração do Sistema.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dbl"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noFill/>
                  </a:tcPr>
                </a:tc>
                <a:extLst>
                  <a:ext uri="{0D108BD9-81ED-4DB2-BD59-A6C34878D82A}">
                    <a16:rowId xmlns:a16="http://schemas.microsoft.com/office/drawing/2014/main" val="3330952538"/>
                  </a:ext>
                </a:extLst>
              </a:tr>
            </a:tbl>
          </a:graphicData>
        </a:graphic>
      </p:graphicFrame>
      <p:sp>
        <p:nvSpPr>
          <p:cNvPr id="4" name="CaixaDeTexto 3">
            <a:extLst>
              <a:ext uri="{FF2B5EF4-FFF2-40B4-BE49-F238E27FC236}">
                <a16:creationId xmlns:a16="http://schemas.microsoft.com/office/drawing/2014/main" id="{E5C2BE11-FC77-4438-DCF8-72BC863E098D}"/>
              </a:ext>
            </a:extLst>
          </p:cNvPr>
          <p:cNvSpPr txBox="1"/>
          <p:nvPr/>
        </p:nvSpPr>
        <p:spPr>
          <a:xfrm>
            <a:off x="227181" y="3823447"/>
            <a:ext cx="11737638" cy="2349361"/>
          </a:xfrm>
          <a:prstGeom prst="rect">
            <a:avLst/>
          </a:prstGeom>
          <a:noFill/>
        </p:spPr>
        <p:txBody>
          <a:bodyPr wrap="square">
            <a:spAutoFit/>
          </a:bodyPr>
          <a:lstStyle/>
          <a:p>
            <a:pPr algn="just">
              <a:spcAft>
                <a:spcPts val="800"/>
              </a:spcAft>
            </a:pPr>
            <a:r>
              <a:rPr lang="pt-BR" sz="2400" b="1" kern="100" dirty="0">
                <a:effectLst/>
                <a:latin typeface="Arial Narrow" panose="020B0606020202030204" pitchFamily="34" charset="0"/>
                <a:ea typeface="Times New Roman" panose="02020603050405020304" pitchFamily="18" charset="0"/>
                <a:cs typeface="Arial" panose="020B0604020202020204" pitchFamily="34" charset="0"/>
              </a:rPr>
              <a:t>1.</a:t>
            </a: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 De acordo com o texto, o Sistema Nacional de Trânsito é formado por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(A) motoristas e pedestres de todo o país.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(B) órgãos responsáveis pela fiscalização das estradas.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(C) empresas particulares responsáveis pela fabricação de veículos.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Times New Roman" panose="02020603050405020304" pitchFamily="18" charset="0"/>
                <a:cs typeface="Arial" panose="020B0604020202020204" pitchFamily="34" charset="0"/>
              </a:rPr>
              <a:t>(D) órgãos e entidades da União, dos Estados, do Distrito Federal e dos Municípios.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8019374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1D173E6-EF9B-775C-6ADC-9719510A3955}"/>
              </a:ext>
            </a:extLst>
          </p:cNvPr>
          <p:cNvSpPr txBox="1"/>
          <p:nvPr/>
        </p:nvSpPr>
        <p:spPr>
          <a:xfrm>
            <a:off x="224117" y="800096"/>
            <a:ext cx="11725835" cy="5652830"/>
          </a:xfrm>
          <a:prstGeom prst="rect">
            <a:avLst/>
          </a:prstGeom>
          <a:noFill/>
        </p:spPr>
        <p:txBody>
          <a:bodyPr wrap="square">
            <a:spAutoFit/>
          </a:bodyPr>
          <a:lstStyle/>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No texto, entende-se que a expressão “educação para o trânsito” está relacionada à</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aprendizagem de conhecimentos e comportamentos adequados no trânsito.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fabricação de materiais para veículos automotores.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criação de campanhas para venda de veículos.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formação profissional de mecânicos.</a:t>
            </a:r>
          </a:p>
          <a:p>
            <a:pPr algn="just">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3</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Textos de lei, como o CTB, utilizam uma linguagem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técnica.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literária.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informal.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jornalística.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37754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7A488A2-9F09-EF15-9C21-0E40080A9AE6}"/>
              </a:ext>
            </a:extLst>
          </p:cNvPr>
          <p:cNvSpPr txBox="1"/>
          <p:nvPr/>
        </p:nvSpPr>
        <p:spPr>
          <a:xfrm>
            <a:off x="170329" y="678974"/>
            <a:ext cx="6096000" cy="489429"/>
          </a:xfrm>
          <a:prstGeom prst="rect">
            <a:avLst/>
          </a:prstGeom>
          <a:noFill/>
        </p:spPr>
        <p:txBody>
          <a:bodyPr wrap="square">
            <a:spAutoFit/>
          </a:bodyPr>
          <a:lstStyle/>
          <a:p>
            <a:pPr>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E100F39A-25ED-DF58-7A27-DADB3B5C15A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32398" y="1122084"/>
            <a:ext cx="7127204" cy="4613832"/>
          </a:xfrm>
          <a:prstGeom prst="rect">
            <a:avLst/>
          </a:prstGeom>
          <a:noFill/>
        </p:spPr>
      </p:pic>
      <p:sp>
        <p:nvSpPr>
          <p:cNvPr id="6" name="CaixaDeTexto 5">
            <a:extLst>
              <a:ext uri="{FF2B5EF4-FFF2-40B4-BE49-F238E27FC236}">
                <a16:creationId xmlns:a16="http://schemas.microsoft.com/office/drawing/2014/main" id="{6612FB88-26C6-A53E-E47F-F7EE7F7F7B42}"/>
              </a:ext>
            </a:extLst>
          </p:cNvPr>
          <p:cNvSpPr txBox="1"/>
          <p:nvPr/>
        </p:nvSpPr>
        <p:spPr>
          <a:xfrm>
            <a:off x="2823883" y="5731927"/>
            <a:ext cx="6096000" cy="708720"/>
          </a:xfrm>
          <a:prstGeom prst="rect">
            <a:avLst/>
          </a:prstGeom>
          <a:noFill/>
        </p:spPr>
        <p:txBody>
          <a:bodyPr wrap="square">
            <a:spAutoFit/>
          </a:bodyPr>
          <a:lstStyle/>
          <a:p>
            <a:pPr algn="ctr">
              <a:lnSpc>
                <a:spcPct val="115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https://blogdoaftm.com.br/</a:t>
            </a:r>
            <a:r>
              <a:rPr lang="pt-BR" sz="1800" kern="100" dirty="0" err="1">
                <a:effectLst/>
                <a:latin typeface="Arial Narrow" panose="020B0606020202030204" pitchFamily="34" charset="0"/>
                <a:ea typeface="Calibri" panose="020F0502020204030204" pitchFamily="34" charset="0"/>
                <a:cs typeface="Times New Roman" panose="02020603050405020304" pitchFamily="18" charset="0"/>
              </a:rPr>
              <a:t>wp-content</a:t>
            </a: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/uploads/2022/03/4281.jpg. Acesso em: 20 ago. 2026. </a:t>
            </a:r>
            <a:endParaRPr lang="pt-BR" sz="3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4278786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28ABDA1-FECA-F128-3939-69E6DD0933EE}"/>
              </a:ext>
            </a:extLst>
          </p:cNvPr>
          <p:cNvSpPr txBox="1"/>
          <p:nvPr/>
        </p:nvSpPr>
        <p:spPr>
          <a:xfrm>
            <a:off x="242047" y="724197"/>
            <a:ext cx="11707906" cy="5345053"/>
          </a:xfrm>
          <a:prstGeom prst="rect">
            <a:avLst/>
          </a:prstGeom>
          <a:noFill/>
        </p:spPr>
        <p:txBody>
          <a:bodyPr wrap="square">
            <a:spAutoFit/>
          </a:bodyPr>
          <a:lstStyle/>
          <a:p>
            <a:pPr>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4.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Sobre o que as personagens da charge conversam?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Elas falam da falta de respeito no trânsito.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Elas conversam sobre o respeito ao motorista.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Elas falam sobre o atual preço dos combustíveis.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Elas conversam sobre a importância de ser um ciclista.</a:t>
            </a:r>
          </a:p>
          <a:p>
            <a:pPr>
              <a:spcAft>
                <a:spcPts val="800"/>
              </a:spcAft>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5.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finalidade dessa charge é</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lphaUcParenBoth"/>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defender o aumento das ciclovias nas grandes cidades.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lphaUcParenBoth"/>
              <a:tabLst>
                <a:tab pos="228600" algn="l"/>
              </a:tabLs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explicar os motivos que causam o aumento dos combustíveis.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buFont typeface="+mj-lt"/>
              <a:buAutoNum type="alphaUcParenBoth"/>
              <a:tabLst>
                <a:tab pos="228600" algn="l"/>
              </a:tabLs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incentivar os motoristas a venderem seus carros para utilizar bicicletas.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800"/>
              </a:spcAft>
              <a:buFont typeface="+mj-lt"/>
              <a:buAutoNum type="alphaUcParenBoth"/>
              <a:tabLst>
                <a:tab pos="228600" algn="l"/>
              </a:tabLs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alertar para a necessidade de os motoristas protegerem e respeitarem os ciclistas.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02659431"/>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7F72A6F-7241-0381-8282-1F0F0AB49A73}"/>
              </a:ext>
            </a:extLst>
          </p:cNvPr>
          <p:cNvSpPr txBox="1"/>
          <p:nvPr/>
        </p:nvSpPr>
        <p:spPr>
          <a:xfrm>
            <a:off x="161365" y="584339"/>
            <a:ext cx="11896164" cy="6760825"/>
          </a:xfrm>
          <a:prstGeom prst="rect">
            <a:avLst/>
          </a:prstGeom>
          <a:noFill/>
        </p:spPr>
        <p:txBody>
          <a:bodyPr wrap="square">
            <a:spAutoFit/>
          </a:bodyPr>
          <a:lstStyle/>
          <a:p>
            <a:pPr algn="just">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6.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Na charge, o humor e a ironia acontecem quando o ciclista diz que o motorista logo "terá que virar ciclista também". A ironia nessa fala serve, principalmente, para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mostrar que andar de bicicleta é o esporte mais divertido para todas as idades.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provar que o motorista já sabe andar de bicicleta muito bem e quer economizar tempo.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avisar que os carros vão sumir das ruas porque as pessoas gostam mais de andar de bicicletas.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brincar com o fato de que o combustível está tão caro que o motorista será obrigado a mudar de transporte.</a:t>
            </a:r>
          </a:p>
          <a:p>
            <a:pPr algn="just">
              <a:spcAft>
                <a:spcPts val="800"/>
              </a:spcAft>
            </a:pPr>
            <a:endParaRPr lang="pt-BR" sz="2300" kern="100" dirty="0">
              <a:latin typeface="Arial Narrow" panose="020B0606020202030204" pitchFamily="34" charset="0"/>
              <a:ea typeface="Calibri" panose="020F0502020204030204" pitchFamily="34" charset="0"/>
              <a:cs typeface="Times New Roman" panose="02020603050405020304" pitchFamily="18" charset="0"/>
            </a:endParaRPr>
          </a:p>
          <a:p>
            <a:pPr algn="just">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7.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Na charge, o humor e a crítica social são construídos a partir do diálogo entre um ciclista e um motorista. De acordo com o texto, que motivo fará com que "todos nós seremos ciclistas" no futuro?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A falta de espaço nas ruas das grandes cidades para a circulação de carros.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O desejo de levar uma vida mais saudável e praticar exercícios no trânsito.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O aumento excessivo no preço dos combustíveis para os automóveis.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 conscientização dos motoristas sobre o respeito às leis de trânsito.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spcAft>
                <a:spcPts val="800"/>
              </a:spcAft>
            </a:pP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675151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5B8E738-049E-6D32-13D8-4F7D244480F7}"/>
              </a:ext>
            </a:extLst>
          </p:cNvPr>
          <p:cNvSpPr txBox="1"/>
          <p:nvPr/>
        </p:nvSpPr>
        <p:spPr>
          <a:xfrm>
            <a:off x="179295" y="589326"/>
            <a:ext cx="6096000" cy="489429"/>
          </a:xfrm>
          <a:prstGeom prst="rect">
            <a:avLst/>
          </a:prstGeom>
          <a:noFill/>
        </p:spPr>
        <p:txBody>
          <a:bodyPr wrap="square">
            <a:spAutoFit/>
          </a:bodyPr>
          <a:lstStyle/>
          <a:p>
            <a:pPr algn="just">
              <a:lnSpc>
                <a:spcPct val="115000"/>
              </a:lnSpc>
              <a:spcAft>
                <a:spcPts val="800"/>
              </a:spcAft>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DEAA7FBF-42EF-A7EF-AC79-7254C63FE0D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2801" y="1078755"/>
            <a:ext cx="4566398" cy="5045133"/>
          </a:xfrm>
          <a:prstGeom prst="rect">
            <a:avLst/>
          </a:prstGeom>
          <a:noFill/>
        </p:spPr>
      </p:pic>
      <p:sp>
        <p:nvSpPr>
          <p:cNvPr id="6" name="CaixaDeTexto 5">
            <a:extLst>
              <a:ext uri="{FF2B5EF4-FFF2-40B4-BE49-F238E27FC236}">
                <a16:creationId xmlns:a16="http://schemas.microsoft.com/office/drawing/2014/main" id="{BEAE7507-EAB4-9FB8-3F47-E792CFE1BD7C}"/>
              </a:ext>
            </a:extLst>
          </p:cNvPr>
          <p:cNvSpPr txBox="1"/>
          <p:nvPr/>
        </p:nvSpPr>
        <p:spPr>
          <a:xfrm>
            <a:off x="2931458" y="6055103"/>
            <a:ext cx="6096000" cy="715645"/>
          </a:xfrm>
          <a:prstGeom prst="rect">
            <a:avLst/>
          </a:prstGeom>
          <a:noFill/>
        </p:spPr>
        <p:txBody>
          <a:bodyPr wrap="square">
            <a:spAutoFit/>
          </a:bodyPr>
          <a:lstStyle/>
          <a:p>
            <a:pPr algn="ctr">
              <a:lnSpc>
                <a:spcPct val="115000"/>
              </a:lnSpc>
              <a:spcAft>
                <a:spcPts val="800"/>
              </a:spcAft>
            </a:pP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https://cdn0.peritoanimal.com.br/</a:t>
            </a:r>
            <a:r>
              <a:rPr lang="pt-BR" sz="1200" kern="100" dirty="0" err="1">
                <a:effectLst/>
                <a:latin typeface="Arial Narrow" panose="020B0606020202030204" pitchFamily="34" charset="0"/>
                <a:ea typeface="Calibri" panose="020F0502020204030204" pitchFamily="34" charset="0"/>
                <a:cs typeface="Times New Roman" panose="02020603050405020304" pitchFamily="18" charset="0"/>
              </a:rPr>
              <a:t>pt</a:t>
            </a:r>
            <a:r>
              <a:rPr lang="pt-BR" sz="1200" kern="100" dirty="0">
                <a:effectLst/>
                <a:latin typeface="Arial Narrow" panose="020B0606020202030204" pitchFamily="34" charset="0"/>
                <a:ea typeface="Calibri" panose="020F0502020204030204" pitchFamily="34" charset="0"/>
                <a:cs typeface="Times New Roman" panose="02020603050405020304" pitchFamily="18" charset="0"/>
              </a:rPr>
              <a:t>/posts/3/2/2/animais_engracados_fotos_memes_e_curiosidades_23223_paso_1_600.jpg. Acesso em: 21 ago. 2026. </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7826805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57D1E83-3ABC-BBCA-500F-497A3304878B}"/>
              </a:ext>
            </a:extLst>
          </p:cNvPr>
          <p:cNvSpPr txBox="1"/>
          <p:nvPr/>
        </p:nvSpPr>
        <p:spPr>
          <a:xfrm>
            <a:off x="161365" y="636038"/>
            <a:ext cx="11887200" cy="6119945"/>
          </a:xfrm>
          <a:prstGeom prst="rect">
            <a:avLst/>
          </a:prstGeom>
          <a:noFill/>
        </p:spPr>
        <p:txBody>
          <a:bodyPr wrap="square">
            <a:spAutoFit/>
          </a:bodyPr>
          <a:lstStyle/>
          <a:p>
            <a:pPr>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8.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Na parte superior do meme, a palavra "FOCA" foi escolhida de propósito para criar um trocadilho (duplo sentido). Nesse contexto, essa palavra tem dois significados porque representa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o lugar onde a foto foi tirada e o sentimento de alegria do filhote.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um pedido de ajuda para o animal e o nome científico de uma espécie polar.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um apelo sobre o animal da foto e uma brincadeira com o tamanho do bicho.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o nome do animal que aparece na foto e uma ordem para o leitor prestar atenção.</a:t>
            </a:r>
          </a:p>
          <a:p>
            <a:pPr>
              <a:spcAft>
                <a:spcPts val="800"/>
              </a:spcAft>
            </a:pPr>
            <a:endParaRPr lang="pt-BR" sz="2300" kern="100" dirty="0">
              <a:effectLst/>
              <a:latin typeface="Arial Narrow" panose="020B0606020202030204" pitchFamily="34" charset="0"/>
              <a:ea typeface="Calibri" panose="020F0502020204030204" pitchFamily="34" charset="0"/>
              <a:cs typeface="Times New Roman" panose="02020603050405020304" pitchFamily="18" charset="0"/>
            </a:endParaRPr>
          </a:p>
          <a:p>
            <a:pPr>
              <a:spcAft>
                <a:spcPts val="800"/>
              </a:spcAft>
            </a:pPr>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9.  </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O humor desse meme é construído principalmente por meio da relação entre o texto escrito e a imagem. O que torna essa imagem divertida e adequada para o meme é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o fato de a foca estar brava por ter sido fotografada no meio da neve.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(B) o cenário coberto de gelo que deixa o fundo da foto muito sério e assustador.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 a expressão facial da foca, que parece estar rindo ou contando a própria piada.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 a frase “Nos animais engraçados” que explica detalhadamente a vida do animal.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pt-BR" sz="1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6168293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F06D165D-A152-2C15-D395-F224B7A3CA8D}"/>
              </a:ext>
            </a:extLst>
          </p:cNvPr>
          <p:cNvPicPr>
            <a:picLocks noChangeAspect="1"/>
          </p:cNvPicPr>
          <p:nvPr/>
        </p:nvPicPr>
        <p:blipFill>
          <a:blip r:embed="rId2"/>
          <a:stretch>
            <a:fillRect/>
          </a:stretch>
        </p:blipFill>
        <p:spPr>
          <a:xfrm>
            <a:off x="107577" y="696381"/>
            <a:ext cx="1220334" cy="1200329"/>
          </a:xfrm>
          <a:prstGeom prst="rect">
            <a:avLst/>
          </a:prstGeom>
        </p:spPr>
      </p:pic>
      <p:sp>
        <p:nvSpPr>
          <p:cNvPr id="4" name="CaixaDeTexto 3">
            <a:extLst>
              <a:ext uri="{FF2B5EF4-FFF2-40B4-BE49-F238E27FC236}">
                <a16:creationId xmlns:a16="http://schemas.microsoft.com/office/drawing/2014/main" id="{0EA2DE9E-B7B3-1867-5988-DB9F0BD7345D}"/>
              </a:ext>
            </a:extLst>
          </p:cNvPr>
          <p:cNvSpPr txBox="1"/>
          <p:nvPr/>
        </p:nvSpPr>
        <p:spPr>
          <a:xfrm>
            <a:off x="1327911" y="696381"/>
            <a:ext cx="10523430" cy="1200329"/>
          </a:xfrm>
          <a:prstGeom prst="rect">
            <a:avLst/>
          </a:prstGeom>
          <a:solidFill>
            <a:srgbClr val="FFF7E1"/>
          </a:solidFill>
        </p:spPr>
        <p:txBody>
          <a:bodyPr wrap="square">
            <a:spAutoFit/>
          </a:bodyPr>
          <a:lstStyle/>
          <a:p>
            <a:r>
              <a:rPr lang="pt-BR" sz="2400" dirty="0">
                <a:latin typeface="Arial Narrow" panose="020B0606020202030204" pitchFamily="34" charset="0"/>
              </a:rPr>
              <a:t>Colaboração    </a:t>
            </a:r>
          </a:p>
          <a:p>
            <a:r>
              <a:rPr lang="pt-BR" sz="2400" dirty="0">
                <a:latin typeface="Arial Narrow" panose="020B0606020202030204" pitchFamily="34" charset="0"/>
              </a:rPr>
              <a:t>Prof.ª: Claudia </a:t>
            </a:r>
            <a:r>
              <a:rPr lang="pt-BR" sz="2400" dirty="0" err="1">
                <a:latin typeface="Arial Narrow" panose="020B0606020202030204" pitchFamily="34" charset="0"/>
              </a:rPr>
              <a:t>Barcelo</a:t>
            </a:r>
            <a:r>
              <a:rPr lang="pt-BR" sz="2400" dirty="0">
                <a:latin typeface="Arial Narrow" panose="020B0606020202030204" pitchFamily="34" charset="0"/>
              </a:rPr>
              <a:t> P. Alves</a:t>
            </a:r>
          </a:p>
          <a:p>
            <a:r>
              <a:rPr lang="pt-BR" sz="2400" dirty="0">
                <a:latin typeface="Arial Narrow" panose="020B0606020202030204" pitchFamily="34" charset="0"/>
              </a:rPr>
              <a:t>CEPI de Aplicação – CRE- Iporá-Go.</a:t>
            </a:r>
          </a:p>
        </p:txBody>
      </p:sp>
      <p:sp>
        <p:nvSpPr>
          <p:cNvPr id="6" name="CaixaDeTexto 5">
            <a:extLst>
              <a:ext uri="{FF2B5EF4-FFF2-40B4-BE49-F238E27FC236}">
                <a16:creationId xmlns:a16="http://schemas.microsoft.com/office/drawing/2014/main" id="{D331FF51-1023-0ED5-9563-3BF8CC4BE408}"/>
              </a:ext>
            </a:extLst>
          </p:cNvPr>
          <p:cNvSpPr txBox="1"/>
          <p:nvPr/>
        </p:nvSpPr>
        <p:spPr>
          <a:xfrm>
            <a:off x="107577" y="1896710"/>
            <a:ext cx="11743764" cy="4893647"/>
          </a:xfrm>
          <a:prstGeom prst="rect">
            <a:avLst/>
          </a:prstGeom>
          <a:solidFill>
            <a:srgbClr val="FFF7E1"/>
          </a:solidFill>
        </p:spPr>
        <p:txBody>
          <a:bodyPr wrap="square">
            <a:spAutoFit/>
          </a:bodyPr>
          <a:lstStyle/>
          <a:p>
            <a:r>
              <a:rPr lang="pt-BR" sz="2400">
                <a:latin typeface="Arial Narrow" panose="020B0606020202030204" pitchFamily="34" charset="0"/>
              </a:rPr>
              <a:t>Leia o texto.</a:t>
            </a:r>
          </a:p>
          <a:p>
            <a:endParaRPr lang="pt-BR" sz="2400">
              <a:latin typeface="Arial Narrow" panose="020B0606020202030204" pitchFamily="34" charset="0"/>
            </a:endParaRPr>
          </a:p>
          <a:p>
            <a:endParaRPr lang="pt-BR" sz="2400">
              <a:latin typeface="Arial Narrow" panose="020B0606020202030204" pitchFamily="34" charset="0"/>
            </a:endParaRPr>
          </a:p>
          <a:p>
            <a:endParaRPr lang="pt-BR" sz="2400">
              <a:latin typeface="Arial Narrow" panose="020B0606020202030204" pitchFamily="34" charset="0"/>
            </a:endParaRPr>
          </a:p>
          <a:p>
            <a:endParaRPr lang="pt-BR" sz="2400">
              <a:latin typeface="Arial Narrow" panose="020B0606020202030204" pitchFamily="34" charset="0"/>
            </a:endParaRPr>
          </a:p>
          <a:p>
            <a:endParaRPr lang="pt-BR" sz="2400">
              <a:latin typeface="Arial Narrow" panose="020B0606020202030204" pitchFamily="34" charset="0"/>
            </a:endParaRPr>
          </a:p>
          <a:p>
            <a:endParaRPr lang="pt-BR" sz="2400">
              <a:latin typeface="Arial Narrow" panose="020B0606020202030204" pitchFamily="34" charset="0"/>
            </a:endParaRPr>
          </a:p>
          <a:p>
            <a:endParaRPr lang="pt-BR" sz="2400">
              <a:latin typeface="Arial Narrow" panose="020B0606020202030204" pitchFamily="34" charset="0"/>
            </a:endParaRPr>
          </a:p>
          <a:p>
            <a:endParaRPr lang="pt-BR" sz="2400">
              <a:latin typeface="Arial Narrow" panose="020B0606020202030204" pitchFamily="34" charset="0"/>
            </a:endParaRPr>
          </a:p>
          <a:p>
            <a:endParaRPr lang="pt-BR" sz="2400">
              <a:latin typeface="Arial Narrow" panose="020B0606020202030204" pitchFamily="34" charset="0"/>
            </a:endParaRPr>
          </a:p>
          <a:p>
            <a:endParaRPr lang="pt-BR" sz="2400">
              <a:latin typeface="Arial Narrow" panose="020B0606020202030204" pitchFamily="34" charset="0"/>
            </a:endParaRPr>
          </a:p>
          <a:p>
            <a:endParaRPr lang="pt-BR" sz="2400">
              <a:latin typeface="Arial Narrow" panose="020B0606020202030204" pitchFamily="34" charset="0"/>
            </a:endParaRPr>
          </a:p>
          <a:p>
            <a:endParaRPr lang="pt-BR" sz="2400" dirty="0">
              <a:latin typeface="Arial Narrow" panose="020B0606020202030204" pitchFamily="34" charset="0"/>
            </a:endParaRPr>
          </a:p>
        </p:txBody>
      </p:sp>
      <p:pic>
        <p:nvPicPr>
          <p:cNvPr id="9" name="Imagem 8">
            <a:extLst>
              <a:ext uri="{FF2B5EF4-FFF2-40B4-BE49-F238E27FC236}">
                <a16:creationId xmlns:a16="http://schemas.microsoft.com/office/drawing/2014/main" id="{6B51116E-217B-9FE6-4846-39AA726C05FE}"/>
              </a:ext>
            </a:extLst>
          </p:cNvPr>
          <p:cNvPicPr>
            <a:picLocks noChangeAspect="1"/>
          </p:cNvPicPr>
          <p:nvPr/>
        </p:nvPicPr>
        <p:blipFill>
          <a:blip r:embed="rId3"/>
          <a:stretch>
            <a:fillRect/>
          </a:stretch>
        </p:blipFill>
        <p:spPr>
          <a:xfrm>
            <a:off x="4169429" y="2308477"/>
            <a:ext cx="3853142" cy="3853142"/>
          </a:xfrm>
          <a:prstGeom prst="rect">
            <a:avLst/>
          </a:prstGeom>
        </p:spPr>
      </p:pic>
      <p:sp>
        <p:nvSpPr>
          <p:cNvPr id="10" name="CaixaDeTexto 9">
            <a:extLst>
              <a:ext uri="{FF2B5EF4-FFF2-40B4-BE49-F238E27FC236}">
                <a16:creationId xmlns:a16="http://schemas.microsoft.com/office/drawing/2014/main" id="{67D8EB50-A07E-DEF4-985F-27D8D2C64095}"/>
              </a:ext>
            </a:extLst>
          </p:cNvPr>
          <p:cNvSpPr txBox="1"/>
          <p:nvPr/>
        </p:nvSpPr>
        <p:spPr>
          <a:xfrm>
            <a:off x="3156442" y="6098866"/>
            <a:ext cx="5646033" cy="584775"/>
          </a:xfrm>
          <a:prstGeom prst="rect">
            <a:avLst/>
          </a:prstGeom>
          <a:noFill/>
        </p:spPr>
        <p:txBody>
          <a:bodyPr wrap="none" rtlCol="0">
            <a:spAutoFit/>
          </a:bodyPr>
          <a:lstStyle/>
          <a:p>
            <a:r>
              <a:rPr lang="pt-BR" sz="1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Disponível em: https://share.google/j1vBkTPsNy4iJmI09. Acesso em: 10 ago. 2026.</a:t>
            </a:r>
            <a:endParaRPr lang="pt-BR" sz="1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pt-BR" dirty="0"/>
          </a:p>
        </p:txBody>
      </p:sp>
    </p:spTree>
    <p:extLst>
      <p:ext uri="{BB962C8B-B14F-4D97-AF65-F5344CB8AC3E}">
        <p14:creationId xmlns:p14="http://schemas.microsoft.com/office/powerpoint/2010/main" val="48102934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E5FC60B2-F00B-2A6C-5652-08E038A85493}"/>
              </a:ext>
            </a:extLst>
          </p:cNvPr>
          <p:cNvSpPr txBox="1"/>
          <p:nvPr/>
        </p:nvSpPr>
        <p:spPr>
          <a:xfrm>
            <a:off x="233082" y="747850"/>
            <a:ext cx="11707906" cy="2487925"/>
          </a:xfrm>
          <a:prstGeom prst="rect">
            <a:avLst/>
          </a:prstGeom>
          <a:solidFill>
            <a:srgbClr val="FFF7E1"/>
          </a:solidFill>
        </p:spPr>
        <p:txBody>
          <a:bodyPr wrap="square">
            <a:spAutoFit/>
          </a:bodyPr>
          <a:lstStyle/>
          <a:p>
            <a:pPr algn="just">
              <a:lnSpc>
                <a:spcPct val="115000"/>
              </a:lnSpc>
              <a:spcAft>
                <a:spcPts val="800"/>
              </a:spcAft>
            </a:pPr>
            <a:r>
              <a:rPr lang="pt-BR" sz="2400" b="1"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10.</a:t>
            </a: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 Qual é a finalidade desse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(A) Informar sobre um fato específico.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(B) Realizar uma crítica.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(C) Narrar uma história.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2400" kern="100" dirty="0">
                <a:solidFill>
                  <a:srgbClr val="000000"/>
                </a:solidFill>
                <a:effectLst/>
                <a:latin typeface="Arial Narrow" panose="020B0606020202030204" pitchFamily="34" charset="0"/>
                <a:ea typeface="Calibri" panose="020F0502020204030204" pitchFamily="34" charset="0"/>
                <a:cs typeface="Arial" panose="020B0604020202020204" pitchFamily="34" charset="0"/>
              </a:rPr>
              <a:t>(D) Ensinar uma tarefa.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4741568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a:extLst>
              <a:ext uri="{FF2B5EF4-FFF2-40B4-BE49-F238E27FC236}">
                <a16:creationId xmlns:a16="http://schemas.microsoft.com/office/drawing/2014/main" id="{B06435A1-86C0-ECDB-4B72-E62ADE9020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258877621"/>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1908</TotalTime>
  <Words>17333</Words>
  <Application>Microsoft Office PowerPoint</Application>
  <PresentationFormat>Widescreen</PresentationFormat>
  <Paragraphs>993</Paragraphs>
  <Slides>145</Slides>
  <Notes>0</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145</vt:i4>
      </vt:variant>
    </vt:vector>
  </HeadingPairs>
  <TitlesOfParts>
    <vt:vector size="153" baseType="lpstr">
      <vt:lpstr>Arial</vt:lpstr>
      <vt:lpstr>Arial Narrow</vt:lpstr>
      <vt:lpstr>Calibri</vt:lpstr>
      <vt:lpstr>Calibri Light</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Adriani Grun</cp:lastModifiedBy>
  <cp:revision>15</cp:revision>
  <dcterms:created xsi:type="dcterms:W3CDTF">2024-02-02T11:27:21Z</dcterms:created>
  <dcterms:modified xsi:type="dcterms:W3CDTF">2026-09-25T12:55:04Z</dcterms:modified>
</cp:coreProperties>
</file>