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4"/>
  </p:notesMasterIdLst>
  <p:sldIdLst>
    <p:sldId id="256" r:id="rId5"/>
    <p:sldId id="261" r:id="rId6"/>
    <p:sldId id="267" r:id="rId7"/>
    <p:sldId id="266" r:id="rId8"/>
    <p:sldId id="418" r:id="rId9"/>
    <p:sldId id="421" r:id="rId10"/>
    <p:sldId id="422" r:id="rId11"/>
    <p:sldId id="544" r:id="rId12"/>
    <p:sldId id="295" r:id="rId13"/>
    <p:sldId id="546" r:id="rId14"/>
    <p:sldId id="425" r:id="rId15"/>
    <p:sldId id="442" r:id="rId16"/>
    <p:sldId id="444" r:id="rId17"/>
    <p:sldId id="297" r:id="rId18"/>
    <p:sldId id="306" r:id="rId19"/>
    <p:sldId id="427" r:id="rId20"/>
    <p:sldId id="429" r:id="rId21"/>
    <p:sldId id="431" r:id="rId22"/>
    <p:sldId id="446" r:id="rId23"/>
    <p:sldId id="432" r:id="rId24"/>
    <p:sldId id="434" r:id="rId25"/>
    <p:sldId id="436" r:id="rId26"/>
    <p:sldId id="437" r:id="rId27"/>
    <p:sldId id="275" r:id="rId28"/>
    <p:sldId id="307" r:id="rId29"/>
    <p:sldId id="447" r:id="rId30"/>
    <p:sldId id="308" r:id="rId31"/>
    <p:sldId id="309" r:id="rId32"/>
    <p:sldId id="310" r:id="rId33"/>
    <p:sldId id="312" r:id="rId34"/>
    <p:sldId id="313" r:id="rId35"/>
    <p:sldId id="314" r:id="rId36"/>
    <p:sldId id="448" r:id="rId37"/>
    <p:sldId id="316" r:id="rId38"/>
    <p:sldId id="317" r:id="rId39"/>
    <p:sldId id="318" r:id="rId40"/>
    <p:sldId id="449" r:id="rId41"/>
    <p:sldId id="321" r:id="rId42"/>
    <p:sldId id="323" r:id="rId43"/>
    <p:sldId id="452" r:id="rId44"/>
    <p:sldId id="454" r:id="rId45"/>
    <p:sldId id="260" r:id="rId46"/>
    <p:sldId id="343" r:id="rId47"/>
    <p:sldId id="344" r:id="rId48"/>
    <p:sldId id="455" r:id="rId49"/>
    <p:sldId id="456" r:id="rId50"/>
    <p:sldId id="457" r:id="rId51"/>
    <p:sldId id="458" r:id="rId52"/>
    <p:sldId id="459" r:id="rId53"/>
    <p:sldId id="351" r:id="rId54"/>
    <p:sldId id="460" r:id="rId55"/>
    <p:sldId id="355" r:id="rId56"/>
    <p:sldId id="356" r:id="rId57"/>
    <p:sldId id="461" r:id="rId58"/>
    <p:sldId id="357" r:id="rId59"/>
    <p:sldId id="358" r:id="rId60"/>
    <p:sldId id="463" r:id="rId61"/>
    <p:sldId id="465" r:id="rId62"/>
    <p:sldId id="462" r:id="rId63"/>
    <p:sldId id="473" r:id="rId64"/>
    <p:sldId id="466" r:id="rId65"/>
    <p:sldId id="467" r:id="rId66"/>
    <p:sldId id="468" r:id="rId67"/>
    <p:sldId id="359" r:id="rId68"/>
    <p:sldId id="360" r:id="rId69"/>
    <p:sldId id="361" r:id="rId70"/>
    <p:sldId id="365" r:id="rId71"/>
    <p:sldId id="469" r:id="rId72"/>
    <p:sldId id="470" r:id="rId73"/>
    <p:sldId id="471" r:id="rId74"/>
    <p:sldId id="366" r:id="rId75"/>
    <p:sldId id="367" r:id="rId76"/>
    <p:sldId id="381" r:id="rId77"/>
    <p:sldId id="472" r:id="rId78"/>
    <p:sldId id="376" r:id="rId79"/>
    <p:sldId id="474" r:id="rId80"/>
    <p:sldId id="475" r:id="rId81"/>
    <p:sldId id="476" r:id="rId82"/>
    <p:sldId id="477" r:id="rId83"/>
    <p:sldId id="478" r:id="rId84"/>
    <p:sldId id="375" r:id="rId85"/>
    <p:sldId id="480" r:id="rId86"/>
    <p:sldId id="481" r:id="rId87"/>
    <p:sldId id="382" r:id="rId88"/>
    <p:sldId id="390" r:id="rId89"/>
    <p:sldId id="385" r:id="rId90"/>
    <p:sldId id="482" r:id="rId91"/>
    <p:sldId id="483" r:id="rId92"/>
    <p:sldId id="490" r:id="rId93"/>
    <p:sldId id="491" r:id="rId94"/>
    <p:sldId id="492" r:id="rId95"/>
    <p:sldId id="484" r:id="rId96"/>
    <p:sldId id="485" r:id="rId97"/>
    <p:sldId id="493" r:id="rId98"/>
    <p:sldId id="494" r:id="rId99"/>
    <p:sldId id="495" r:id="rId100"/>
    <p:sldId id="496" r:id="rId101"/>
    <p:sldId id="497" r:id="rId102"/>
    <p:sldId id="498" r:id="rId103"/>
    <p:sldId id="499" r:id="rId104"/>
    <p:sldId id="500" r:id="rId105"/>
    <p:sldId id="501" r:id="rId106"/>
    <p:sldId id="502" r:id="rId107"/>
    <p:sldId id="503" r:id="rId108"/>
    <p:sldId id="504" r:id="rId109"/>
    <p:sldId id="392" r:id="rId110"/>
    <p:sldId id="386" r:id="rId111"/>
    <p:sldId id="393" r:id="rId112"/>
    <p:sldId id="505" r:id="rId113"/>
    <p:sldId id="506" r:id="rId114"/>
    <p:sldId id="507" r:id="rId115"/>
    <p:sldId id="508" r:id="rId116"/>
    <p:sldId id="509" r:id="rId117"/>
    <p:sldId id="510" r:id="rId118"/>
    <p:sldId id="511" r:id="rId119"/>
    <p:sldId id="512" r:id="rId120"/>
    <p:sldId id="513" r:id="rId121"/>
    <p:sldId id="515" r:id="rId122"/>
    <p:sldId id="516" r:id="rId123"/>
    <p:sldId id="397" r:id="rId124"/>
    <p:sldId id="399" r:id="rId125"/>
    <p:sldId id="519" r:id="rId126"/>
    <p:sldId id="520" r:id="rId127"/>
    <p:sldId id="521" r:id="rId128"/>
    <p:sldId id="522" r:id="rId129"/>
    <p:sldId id="518" r:id="rId130"/>
    <p:sldId id="396" r:id="rId131"/>
    <p:sldId id="523" r:id="rId132"/>
    <p:sldId id="524" r:id="rId133"/>
    <p:sldId id="400" r:id="rId134"/>
    <p:sldId id="525" r:id="rId135"/>
    <p:sldId id="527" r:id="rId136"/>
    <p:sldId id="528" r:id="rId137"/>
    <p:sldId id="529" r:id="rId138"/>
    <p:sldId id="401" r:id="rId139"/>
    <p:sldId id="530" r:id="rId140"/>
    <p:sldId id="531" r:id="rId141"/>
    <p:sldId id="532" r:id="rId142"/>
    <p:sldId id="533" r:id="rId143"/>
    <p:sldId id="534" r:id="rId144"/>
    <p:sldId id="535" r:id="rId145"/>
    <p:sldId id="538" r:id="rId146"/>
    <p:sldId id="537" r:id="rId147"/>
    <p:sldId id="545" r:id="rId148"/>
    <p:sldId id="540" r:id="rId149"/>
    <p:sldId id="374" r:id="rId150"/>
    <p:sldId id="414" r:id="rId151"/>
    <p:sldId id="541" r:id="rId152"/>
    <p:sldId id="257" r:id="rId15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E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7" autoAdjust="0"/>
    <p:restoredTop sz="94660"/>
  </p:normalViewPr>
  <p:slideViewPr>
    <p:cSldViewPr snapToGrid="0">
      <p:cViewPr varScale="1">
        <p:scale>
          <a:sx n="105" d="100"/>
          <a:sy n="105" d="100"/>
        </p:scale>
        <p:origin x="7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presProps" Target="pres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notesMaster" Target="notesMasters/notesMaster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EDBA-056B-48E1-8078-2AAAD7EE602D}" type="datetimeFigureOut">
              <a:rPr lang="pt-BR" smtClean="0"/>
              <a:t>28/07/2026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BC69-F878-4769-8241-A534E8641447}" type="slidenum">
              <a:rPr lang="pt-BR" smtClean="0"/>
              <a:t>‹nº›</a:t>
            </a:fld>
            <a:endParaRPr lang="pt-BR"/>
          </a:p>
        </p:txBody>
      </p:sp>
    </p:spTree>
    <p:extLst>
      <p:ext uri="{BB962C8B-B14F-4D97-AF65-F5344CB8AC3E}">
        <p14:creationId xmlns:p14="http://schemas.microsoft.com/office/powerpoint/2010/main" val="387642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2356237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796373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896483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285833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197712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872391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2926339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667012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3383384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709216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2037331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1581048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1871558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1356175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1657439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3559237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470576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588882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2087460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2839479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1395931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3996288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332808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3538158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3613181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1216426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21857903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8132150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36704930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E212BC69-F878-4769-8241-A534E8641447}" type="slidenum">
              <a:rPr lang="pt-BR" smtClean="0"/>
              <a:t>64</a:t>
            </a:fld>
            <a:endParaRPr lang="pt-BR"/>
          </a:p>
        </p:txBody>
      </p:sp>
    </p:spTree>
    <p:extLst>
      <p:ext uri="{BB962C8B-B14F-4D97-AF65-F5344CB8AC3E}">
        <p14:creationId xmlns:p14="http://schemas.microsoft.com/office/powerpoint/2010/main" val="4274229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67</a:t>
            </a:fld>
            <a:endParaRPr lang="pt-BR"/>
          </a:p>
        </p:txBody>
      </p:sp>
    </p:spTree>
    <p:extLst>
      <p:ext uri="{BB962C8B-B14F-4D97-AF65-F5344CB8AC3E}">
        <p14:creationId xmlns:p14="http://schemas.microsoft.com/office/powerpoint/2010/main" val="766190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68</a:t>
            </a:fld>
            <a:endParaRPr lang="pt-BR"/>
          </a:p>
        </p:txBody>
      </p:sp>
    </p:spTree>
    <p:extLst>
      <p:ext uri="{BB962C8B-B14F-4D97-AF65-F5344CB8AC3E}">
        <p14:creationId xmlns:p14="http://schemas.microsoft.com/office/powerpoint/2010/main" val="32883159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69</a:t>
            </a:fld>
            <a:endParaRPr lang="pt-BR"/>
          </a:p>
        </p:txBody>
      </p:sp>
    </p:spTree>
    <p:extLst>
      <p:ext uri="{BB962C8B-B14F-4D97-AF65-F5344CB8AC3E}">
        <p14:creationId xmlns:p14="http://schemas.microsoft.com/office/powerpoint/2010/main" val="14961125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70</a:t>
            </a:fld>
            <a:endParaRPr lang="pt-BR"/>
          </a:p>
        </p:txBody>
      </p:sp>
    </p:spTree>
    <p:extLst>
      <p:ext uri="{BB962C8B-B14F-4D97-AF65-F5344CB8AC3E}">
        <p14:creationId xmlns:p14="http://schemas.microsoft.com/office/powerpoint/2010/main" val="25836366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71</a:t>
            </a:fld>
            <a:endParaRPr lang="pt-BR"/>
          </a:p>
        </p:txBody>
      </p:sp>
    </p:spTree>
    <p:extLst>
      <p:ext uri="{BB962C8B-B14F-4D97-AF65-F5344CB8AC3E}">
        <p14:creationId xmlns:p14="http://schemas.microsoft.com/office/powerpoint/2010/main" val="27783057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72</a:t>
            </a:fld>
            <a:endParaRPr lang="pt-BR"/>
          </a:p>
        </p:txBody>
      </p:sp>
    </p:spTree>
    <p:extLst>
      <p:ext uri="{BB962C8B-B14F-4D97-AF65-F5344CB8AC3E}">
        <p14:creationId xmlns:p14="http://schemas.microsoft.com/office/powerpoint/2010/main" val="29048555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73</a:t>
            </a:fld>
            <a:endParaRPr lang="pt-BR"/>
          </a:p>
        </p:txBody>
      </p:sp>
    </p:spTree>
    <p:extLst>
      <p:ext uri="{BB962C8B-B14F-4D97-AF65-F5344CB8AC3E}">
        <p14:creationId xmlns:p14="http://schemas.microsoft.com/office/powerpoint/2010/main" val="22838204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74</a:t>
            </a:fld>
            <a:endParaRPr lang="pt-BR"/>
          </a:p>
        </p:txBody>
      </p:sp>
    </p:spTree>
    <p:extLst>
      <p:ext uri="{BB962C8B-B14F-4D97-AF65-F5344CB8AC3E}">
        <p14:creationId xmlns:p14="http://schemas.microsoft.com/office/powerpoint/2010/main" val="27588428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75</a:t>
            </a:fld>
            <a:endParaRPr lang="pt-BR"/>
          </a:p>
        </p:txBody>
      </p:sp>
    </p:spTree>
    <p:extLst>
      <p:ext uri="{BB962C8B-B14F-4D97-AF65-F5344CB8AC3E}">
        <p14:creationId xmlns:p14="http://schemas.microsoft.com/office/powerpoint/2010/main" val="30977168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76</a:t>
            </a:fld>
            <a:endParaRPr lang="pt-BR"/>
          </a:p>
        </p:txBody>
      </p:sp>
    </p:spTree>
    <p:extLst>
      <p:ext uri="{BB962C8B-B14F-4D97-AF65-F5344CB8AC3E}">
        <p14:creationId xmlns:p14="http://schemas.microsoft.com/office/powerpoint/2010/main" val="3131050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77</a:t>
            </a:fld>
            <a:endParaRPr lang="pt-BR"/>
          </a:p>
        </p:txBody>
      </p:sp>
    </p:spTree>
    <p:extLst>
      <p:ext uri="{BB962C8B-B14F-4D97-AF65-F5344CB8AC3E}">
        <p14:creationId xmlns:p14="http://schemas.microsoft.com/office/powerpoint/2010/main" val="37243716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78</a:t>
            </a:fld>
            <a:endParaRPr lang="pt-BR"/>
          </a:p>
        </p:txBody>
      </p:sp>
    </p:spTree>
    <p:extLst>
      <p:ext uri="{BB962C8B-B14F-4D97-AF65-F5344CB8AC3E}">
        <p14:creationId xmlns:p14="http://schemas.microsoft.com/office/powerpoint/2010/main" val="7110195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79</a:t>
            </a:fld>
            <a:endParaRPr lang="pt-BR"/>
          </a:p>
        </p:txBody>
      </p:sp>
    </p:spTree>
    <p:extLst>
      <p:ext uri="{BB962C8B-B14F-4D97-AF65-F5344CB8AC3E}">
        <p14:creationId xmlns:p14="http://schemas.microsoft.com/office/powerpoint/2010/main" val="24826897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80</a:t>
            </a:fld>
            <a:endParaRPr lang="pt-BR"/>
          </a:p>
        </p:txBody>
      </p:sp>
    </p:spTree>
    <p:extLst>
      <p:ext uri="{BB962C8B-B14F-4D97-AF65-F5344CB8AC3E}">
        <p14:creationId xmlns:p14="http://schemas.microsoft.com/office/powerpoint/2010/main" val="19606900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81</a:t>
            </a:fld>
            <a:endParaRPr lang="pt-BR"/>
          </a:p>
        </p:txBody>
      </p:sp>
    </p:spTree>
    <p:extLst>
      <p:ext uri="{BB962C8B-B14F-4D97-AF65-F5344CB8AC3E}">
        <p14:creationId xmlns:p14="http://schemas.microsoft.com/office/powerpoint/2010/main" val="4019261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82</a:t>
            </a:fld>
            <a:endParaRPr lang="pt-BR"/>
          </a:p>
        </p:txBody>
      </p:sp>
    </p:spTree>
    <p:extLst>
      <p:ext uri="{BB962C8B-B14F-4D97-AF65-F5344CB8AC3E}">
        <p14:creationId xmlns:p14="http://schemas.microsoft.com/office/powerpoint/2010/main" val="36128468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83</a:t>
            </a:fld>
            <a:endParaRPr lang="pt-BR"/>
          </a:p>
        </p:txBody>
      </p:sp>
    </p:spTree>
    <p:extLst>
      <p:ext uri="{BB962C8B-B14F-4D97-AF65-F5344CB8AC3E}">
        <p14:creationId xmlns:p14="http://schemas.microsoft.com/office/powerpoint/2010/main" val="32470177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37290244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86</a:t>
            </a:fld>
            <a:endParaRPr lang="pt-BR"/>
          </a:p>
        </p:txBody>
      </p:sp>
    </p:spTree>
    <p:extLst>
      <p:ext uri="{BB962C8B-B14F-4D97-AF65-F5344CB8AC3E}">
        <p14:creationId xmlns:p14="http://schemas.microsoft.com/office/powerpoint/2010/main" val="26940003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87</a:t>
            </a:fld>
            <a:endParaRPr lang="pt-BR"/>
          </a:p>
        </p:txBody>
      </p:sp>
    </p:spTree>
    <p:extLst>
      <p:ext uri="{BB962C8B-B14F-4D97-AF65-F5344CB8AC3E}">
        <p14:creationId xmlns:p14="http://schemas.microsoft.com/office/powerpoint/2010/main" val="33427028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88</a:t>
            </a:fld>
            <a:endParaRPr lang="pt-BR"/>
          </a:p>
        </p:txBody>
      </p:sp>
    </p:spTree>
    <p:extLst>
      <p:ext uri="{BB962C8B-B14F-4D97-AF65-F5344CB8AC3E}">
        <p14:creationId xmlns:p14="http://schemas.microsoft.com/office/powerpoint/2010/main" val="37091875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89</a:t>
            </a:fld>
            <a:endParaRPr lang="pt-BR"/>
          </a:p>
        </p:txBody>
      </p:sp>
    </p:spTree>
    <p:extLst>
      <p:ext uri="{BB962C8B-B14F-4D97-AF65-F5344CB8AC3E}">
        <p14:creationId xmlns:p14="http://schemas.microsoft.com/office/powerpoint/2010/main" val="23148686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90</a:t>
            </a:fld>
            <a:endParaRPr lang="pt-BR"/>
          </a:p>
        </p:txBody>
      </p:sp>
    </p:spTree>
    <p:extLst>
      <p:ext uri="{BB962C8B-B14F-4D97-AF65-F5344CB8AC3E}">
        <p14:creationId xmlns:p14="http://schemas.microsoft.com/office/powerpoint/2010/main" val="18560547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91</a:t>
            </a:fld>
            <a:endParaRPr lang="pt-BR"/>
          </a:p>
        </p:txBody>
      </p:sp>
    </p:spTree>
    <p:extLst>
      <p:ext uri="{BB962C8B-B14F-4D97-AF65-F5344CB8AC3E}">
        <p14:creationId xmlns:p14="http://schemas.microsoft.com/office/powerpoint/2010/main" val="19423499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92</a:t>
            </a:fld>
            <a:endParaRPr lang="pt-BR"/>
          </a:p>
        </p:txBody>
      </p:sp>
    </p:spTree>
    <p:extLst>
      <p:ext uri="{BB962C8B-B14F-4D97-AF65-F5344CB8AC3E}">
        <p14:creationId xmlns:p14="http://schemas.microsoft.com/office/powerpoint/2010/main" val="28802704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93</a:t>
            </a:fld>
            <a:endParaRPr lang="pt-BR"/>
          </a:p>
        </p:txBody>
      </p:sp>
    </p:spTree>
    <p:extLst>
      <p:ext uri="{BB962C8B-B14F-4D97-AF65-F5344CB8AC3E}">
        <p14:creationId xmlns:p14="http://schemas.microsoft.com/office/powerpoint/2010/main" val="32587317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94</a:t>
            </a:fld>
            <a:endParaRPr lang="pt-BR"/>
          </a:p>
        </p:txBody>
      </p:sp>
    </p:spTree>
    <p:extLst>
      <p:ext uri="{BB962C8B-B14F-4D97-AF65-F5344CB8AC3E}">
        <p14:creationId xmlns:p14="http://schemas.microsoft.com/office/powerpoint/2010/main" val="993695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22952592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96</a:t>
            </a:fld>
            <a:endParaRPr lang="pt-BR"/>
          </a:p>
        </p:txBody>
      </p:sp>
    </p:spTree>
    <p:extLst>
      <p:ext uri="{BB962C8B-B14F-4D97-AF65-F5344CB8AC3E}">
        <p14:creationId xmlns:p14="http://schemas.microsoft.com/office/powerpoint/2010/main" val="18394711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3372074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28621565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99</a:t>
            </a:fld>
            <a:endParaRPr lang="pt-BR"/>
          </a:p>
        </p:txBody>
      </p:sp>
    </p:spTree>
    <p:extLst>
      <p:ext uri="{BB962C8B-B14F-4D97-AF65-F5344CB8AC3E}">
        <p14:creationId xmlns:p14="http://schemas.microsoft.com/office/powerpoint/2010/main" val="55881173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24585678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101</a:t>
            </a:fld>
            <a:endParaRPr lang="pt-BR"/>
          </a:p>
        </p:txBody>
      </p:sp>
    </p:spTree>
    <p:extLst>
      <p:ext uri="{BB962C8B-B14F-4D97-AF65-F5344CB8AC3E}">
        <p14:creationId xmlns:p14="http://schemas.microsoft.com/office/powerpoint/2010/main" val="32173251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102</a:t>
            </a:fld>
            <a:endParaRPr lang="pt-BR"/>
          </a:p>
        </p:txBody>
      </p:sp>
    </p:spTree>
    <p:extLst>
      <p:ext uri="{BB962C8B-B14F-4D97-AF65-F5344CB8AC3E}">
        <p14:creationId xmlns:p14="http://schemas.microsoft.com/office/powerpoint/2010/main" val="26793063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103</a:t>
            </a:fld>
            <a:endParaRPr lang="pt-BR"/>
          </a:p>
        </p:txBody>
      </p:sp>
    </p:spTree>
    <p:extLst>
      <p:ext uri="{BB962C8B-B14F-4D97-AF65-F5344CB8AC3E}">
        <p14:creationId xmlns:p14="http://schemas.microsoft.com/office/powerpoint/2010/main" val="167655135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104</a:t>
            </a:fld>
            <a:endParaRPr lang="pt-BR"/>
          </a:p>
        </p:txBody>
      </p:sp>
    </p:spTree>
    <p:extLst>
      <p:ext uri="{BB962C8B-B14F-4D97-AF65-F5344CB8AC3E}">
        <p14:creationId xmlns:p14="http://schemas.microsoft.com/office/powerpoint/2010/main" val="19817554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105</a:t>
            </a:fld>
            <a:endParaRPr lang="pt-BR"/>
          </a:p>
        </p:txBody>
      </p:sp>
    </p:spTree>
    <p:extLst>
      <p:ext uri="{BB962C8B-B14F-4D97-AF65-F5344CB8AC3E}">
        <p14:creationId xmlns:p14="http://schemas.microsoft.com/office/powerpoint/2010/main" val="38749682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106</a:t>
            </a:fld>
            <a:endParaRPr lang="pt-BR"/>
          </a:p>
        </p:txBody>
      </p:sp>
    </p:spTree>
    <p:extLst>
      <p:ext uri="{BB962C8B-B14F-4D97-AF65-F5344CB8AC3E}">
        <p14:creationId xmlns:p14="http://schemas.microsoft.com/office/powerpoint/2010/main" val="12187812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107</a:t>
            </a:fld>
            <a:endParaRPr lang="pt-BR"/>
          </a:p>
        </p:txBody>
      </p:sp>
    </p:spTree>
    <p:extLst>
      <p:ext uri="{BB962C8B-B14F-4D97-AF65-F5344CB8AC3E}">
        <p14:creationId xmlns:p14="http://schemas.microsoft.com/office/powerpoint/2010/main" val="22800418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108</a:t>
            </a:fld>
            <a:endParaRPr lang="pt-BR"/>
          </a:p>
        </p:txBody>
      </p:sp>
    </p:spTree>
    <p:extLst>
      <p:ext uri="{BB962C8B-B14F-4D97-AF65-F5344CB8AC3E}">
        <p14:creationId xmlns:p14="http://schemas.microsoft.com/office/powerpoint/2010/main" val="28999247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109</a:t>
            </a:fld>
            <a:endParaRPr lang="pt-BR"/>
          </a:p>
        </p:txBody>
      </p:sp>
    </p:spTree>
    <p:extLst>
      <p:ext uri="{BB962C8B-B14F-4D97-AF65-F5344CB8AC3E}">
        <p14:creationId xmlns:p14="http://schemas.microsoft.com/office/powerpoint/2010/main" val="13816009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110</a:t>
            </a:fld>
            <a:endParaRPr lang="pt-BR"/>
          </a:p>
        </p:txBody>
      </p:sp>
    </p:spTree>
    <p:extLst>
      <p:ext uri="{BB962C8B-B14F-4D97-AF65-F5344CB8AC3E}">
        <p14:creationId xmlns:p14="http://schemas.microsoft.com/office/powerpoint/2010/main" val="24587442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111</a:t>
            </a:fld>
            <a:endParaRPr lang="pt-BR"/>
          </a:p>
        </p:txBody>
      </p:sp>
    </p:spTree>
    <p:extLst>
      <p:ext uri="{BB962C8B-B14F-4D97-AF65-F5344CB8AC3E}">
        <p14:creationId xmlns:p14="http://schemas.microsoft.com/office/powerpoint/2010/main" val="24423008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112</a:t>
            </a:fld>
            <a:endParaRPr lang="pt-BR"/>
          </a:p>
        </p:txBody>
      </p:sp>
    </p:spTree>
    <p:extLst>
      <p:ext uri="{BB962C8B-B14F-4D97-AF65-F5344CB8AC3E}">
        <p14:creationId xmlns:p14="http://schemas.microsoft.com/office/powerpoint/2010/main" val="30863975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113</a:t>
            </a:fld>
            <a:endParaRPr lang="pt-BR"/>
          </a:p>
        </p:txBody>
      </p:sp>
    </p:spTree>
    <p:extLst>
      <p:ext uri="{BB962C8B-B14F-4D97-AF65-F5344CB8AC3E}">
        <p14:creationId xmlns:p14="http://schemas.microsoft.com/office/powerpoint/2010/main" val="350149793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114</a:t>
            </a:fld>
            <a:endParaRPr lang="pt-BR"/>
          </a:p>
        </p:txBody>
      </p:sp>
    </p:spTree>
    <p:extLst>
      <p:ext uri="{BB962C8B-B14F-4D97-AF65-F5344CB8AC3E}">
        <p14:creationId xmlns:p14="http://schemas.microsoft.com/office/powerpoint/2010/main" val="11653320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115</a:t>
            </a:fld>
            <a:endParaRPr lang="pt-BR"/>
          </a:p>
        </p:txBody>
      </p:sp>
    </p:spTree>
    <p:extLst>
      <p:ext uri="{BB962C8B-B14F-4D97-AF65-F5344CB8AC3E}">
        <p14:creationId xmlns:p14="http://schemas.microsoft.com/office/powerpoint/2010/main" val="11578573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116</a:t>
            </a:fld>
            <a:endParaRPr lang="pt-BR"/>
          </a:p>
        </p:txBody>
      </p:sp>
    </p:spTree>
    <p:extLst>
      <p:ext uri="{BB962C8B-B14F-4D97-AF65-F5344CB8AC3E}">
        <p14:creationId xmlns:p14="http://schemas.microsoft.com/office/powerpoint/2010/main" val="7052970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117</a:t>
            </a:fld>
            <a:endParaRPr lang="pt-BR"/>
          </a:p>
        </p:txBody>
      </p:sp>
    </p:spTree>
    <p:extLst>
      <p:ext uri="{BB962C8B-B14F-4D97-AF65-F5344CB8AC3E}">
        <p14:creationId xmlns:p14="http://schemas.microsoft.com/office/powerpoint/2010/main" val="160220107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118</a:t>
            </a:fld>
            <a:endParaRPr lang="pt-BR"/>
          </a:p>
        </p:txBody>
      </p:sp>
    </p:spTree>
    <p:extLst>
      <p:ext uri="{BB962C8B-B14F-4D97-AF65-F5344CB8AC3E}">
        <p14:creationId xmlns:p14="http://schemas.microsoft.com/office/powerpoint/2010/main" val="342832556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119</a:t>
            </a:fld>
            <a:endParaRPr lang="pt-BR"/>
          </a:p>
        </p:txBody>
      </p:sp>
    </p:spTree>
    <p:extLst>
      <p:ext uri="{BB962C8B-B14F-4D97-AF65-F5344CB8AC3E}">
        <p14:creationId xmlns:p14="http://schemas.microsoft.com/office/powerpoint/2010/main" val="3248673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120</a:t>
            </a:fld>
            <a:endParaRPr lang="pt-BR"/>
          </a:p>
        </p:txBody>
      </p:sp>
    </p:spTree>
    <p:extLst>
      <p:ext uri="{BB962C8B-B14F-4D97-AF65-F5344CB8AC3E}">
        <p14:creationId xmlns:p14="http://schemas.microsoft.com/office/powerpoint/2010/main" val="3576657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121</a:t>
            </a:fld>
            <a:endParaRPr lang="pt-BR"/>
          </a:p>
        </p:txBody>
      </p:sp>
    </p:spTree>
    <p:extLst>
      <p:ext uri="{BB962C8B-B14F-4D97-AF65-F5344CB8AC3E}">
        <p14:creationId xmlns:p14="http://schemas.microsoft.com/office/powerpoint/2010/main" val="291186846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122</a:t>
            </a:fld>
            <a:endParaRPr lang="pt-BR"/>
          </a:p>
        </p:txBody>
      </p:sp>
    </p:spTree>
    <p:extLst>
      <p:ext uri="{BB962C8B-B14F-4D97-AF65-F5344CB8AC3E}">
        <p14:creationId xmlns:p14="http://schemas.microsoft.com/office/powerpoint/2010/main" val="342124936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123</a:t>
            </a:fld>
            <a:endParaRPr lang="pt-BR"/>
          </a:p>
        </p:txBody>
      </p:sp>
    </p:spTree>
    <p:extLst>
      <p:ext uri="{BB962C8B-B14F-4D97-AF65-F5344CB8AC3E}">
        <p14:creationId xmlns:p14="http://schemas.microsoft.com/office/powerpoint/2010/main" val="173752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124</a:t>
            </a:fld>
            <a:endParaRPr lang="pt-BR"/>
          </a:p>
        </p:txBody>
      </p:sp>
    </p:spTree>
    <p:extLst>
      <p:ext uri="{BB962C8B-B14F-4D97-AF65-F5344CB8AC3E}">
        <p14:creationId xmlns:p14="http://schemas.microsoft.com/office/powerpoint/2010/main" val="22159219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125</a:t>
            </a:fld>
            <a:endParaRPr lang="pt-BR"/>
          </a:p>
        </p:txBody>
      </p:sp>
    </p:spTree>
    <p:extLst>
      <p:ext uri="{BB962C8B-B14F-4D97-AF65-F5344CB8AC3E}">
        <p14:creationId xmlns:p14="http://schemas.microsoft.com/office/powerpoint/2010/main" val="37095289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126</a:t>
            </a:fld>
            <a:endParaRPr lang="pt-BR"/>
          </a:p>
        </p:txBody>
      </p:sp>
    </p:spTree>
    <p:extLst>
      <p:ext uri="{BB962C8B-B14F-4D97-AF65-F5344CB8AC3E}">
        <p14:creationId xmlns:p14="http://schemas.microsoft.com/office/powerpoint/2010/main" val="9795185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127</a:t>
            </a:fld>
            <a:endParaRPr lang="pt-BR"/>
          </a:p>
        </p:txBody>
      </p:sp>
    </p:spTree>
    <p:extLst>
      <p:ext uri="{BB962C8B-B14F-4D97-AF65-F5344CB8AC3E}">
        <p14:creationId xmlns:p14="http://schemas.microsoft.com/office/powerpoint/2010/main" val="350985696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128</a:t>
            </a:fld>
            <a:endParaRPr lang="pt-BR"/>
          </a:p>
        </p:txBody>
      </p:sp>
    </p:spTree>
    <p:extLst>
      <p:ext uri="{BB962C8B-B14F-4D97-AF65-F5344CB8AC3E}">
        <p14:creationId xmlns:p14="http://schemas.microsoft.com/office/powerpoint/2010/main" val="316319105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129</a:t>
            </a:fld>
            <a:endParaRPr lang="pt-BR"/>
          </a:p>
        </p:txBody>
      </p:sp>
    </p:spTree>
    <p:extLst>
      <p:ext uri="{BB962C8B-B14F-4D97-AF65-F5344CB8AC3E}">
        <p14:creationId xmlns:p14="http://schemas.microsoft.com/office/powerpoint/2010/main" val="457323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130</a:t>
            </a:fld>
            <a:endParaRPr lang="pt-BR"/>
          </a:p>
        </p:txBody>
      </p:sp>
    </p:spTree>
    <p:extLst>
      <p:ext uri="{BB962C8B-B14F-4D97-AF65-F5344CB8AC3E}">
        <p14:creationId xmlns:p14="http://schemas.microsoft.com/office/powerpoint/2010/main" val="385863739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131</a:t>
            </a:fld>
            <a:endParaRPr lang="pt-BR"/>
          </a:p>
        </p:txBody>
      </p:sp>
    </p:spTree>
    <p:extLst>
      <p:ext uri="{BB962C8B-B14F-4D97-AF65-F5344CB8AC3E}">
        <p14:creationId xmlns:p14="http://schemas.microsoft.com/office/powerpoint/2010/main" val="54986323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132</a:t>
            </a:fld>
            <a:endParaRPr lang="pt-BR"/>
          </a:p>
        </p:txBody>
      </p:sp>
    </p:spTree>
    <p:extLst>
      <p:ext uri="{BB962C8B-B14F-4D97-AF65-F5344CB8AC3E}">
        <p14:creationId xmlns:p14="http://schemas.microsoft.com/office/powerpoint/2010/main" val="365579784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133</a:t>
            </a:fld>
            <a:endParaRPr lang="pt-BR"/>
          </a:p>
        </p:txBody>
      </p:sp>
    </p:spTree>
    <p:extLst>
      <p:ext uri="{BB962C8B-B14F-4D97-AF65-F5344CB8AC3E}">
        <p14:creationId xmlns:p14="http://schemas.microsoft.com/office/powerpoint/2010/main" val="25746382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134</a:t>
            </a:fld>
            <a:endParaRPr lang="pt-BR"/>
          </a:p>
        </p:txBody>
      </p:sp>
    </p:spTree>
    <p:extLst>
      <p:ext uri="{BB962C8B-B14F-4D97-AF65-F5344CB8AC3E}">
        <p14:creationId xmlns:p14="http://schemas.microsoft.com/office/powerpoint/2010/main" val="269959370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135</a:t>
            </a:fld>
            <a:endParaRPr lang="pt-BR"/>
          </a:p>
        </p:txBody>
      </p:sp>
    </p:spTree>
    <p:extLst>
      <p:ext uri="{BB962C8B-B14F-4D97-AF65-F5344CB8AC3E}">
        <p14:creationId xmlns:p14="http://schemas.microsoft.com/office/powerpoint/2010/main" val="74802143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136</a:t>
            </a:fld>
            <a:endParaRPr lang="pt-BR"/>
          </a:p>
        </p:txBody>
      </p:sp>
    </p:spTree>
    <p:extLst>
      <p:ext uri="{BB962C8B-B14F-4D97-AF65-F5344CB8AC3E}">
        <p14:creationId xmlns:p14="http://schemas.microsoft.com/office/powerpoint/2010/main" val="20257153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137</a:t>
            </a:fld>
            <a:endParaRPr lang="pt-BR"/>
          </a:p>
        </p:txBody>
      </p:sp>
    </p:spTree>
    <p:extLst>
      <p:ext uri="{BB962C8B-B14F-4D97-AF65-F5344CB8AC3E}">
        <p14:creationId xmlns:p14="http://schemas.microsoft.com/office/powerpoint/2010/main" val="26814333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138</a:t>
            </a:fld>
            <a:endParaRPr lang="pt-BR"/>
          </a:p>
        </p:txBody>
      </p:sp>
    </p:spTree>
    <p:extLst>
      <p:ext uri="{BB962C8B-B14F-4D97-AF65-F5344CB8AC3E}">
        <p14:creationId xmlns:p14="http://schemas.microsoft.com/office/powerpoint/2010/main" val="354690421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139</a:t>
            </a:fld>
            <a:endParaRPr lang="pt-BR"/>
          </a:p>
        </p:txBody>
      </p:sp>
    </p:spTree>
    <p:extLst>
      <p:ext uri="{BB962C8B-B14F-4D97-AF65-F5344CB8AC3E}">
        <p14:creationId xmlns:p14="http://schemas.microsoft.com/office/powerpoint/2010/main" val="232016212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140</a:t>
            </a:fld>
            <a:endParaRPr lang="pt-BR"/>
          </a:p>
        </p:txBody>
      </p:sp>
    </p:spTree>
    <p:extLst>
      <p:ext uri="{BB962C8B-B14F-4D97-AF65-F5344CB8AC3E}">
        <p14:creationId xmlns:p14="http://schemas.microsoft.com/office/powerpoint/2010/main" val="180736606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141</a:t>
            </a:fld>
            <a:endParaRPr lang="pt-BR"/>
          </a:p>
        </p:txBody>
      </p:sp>
    </p:spTree>
    <p:extLst>
      <p:ext uri="{BB962C8B-B14F-4D97-AF65-F5344CB8AC3E}">
        <p14:creationId xmlns:p14="http://schemas.microsoft.com/office/powerpoint/2010/main" val="380859928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142</a:t>
            </a:fld>
            <a:endParaRPr lang="pt-BR"/>
          </a:p>
        </p:txBody>
      </p:sp>
    </p:spTree>
    <p:extLst>
      <p:ext uri="{BB962C8B-B14F-4D97-AF65-F5344CB8AC3E}">
        <p14:creationId xmlns:p14="http://schemas.microsoft.com/office/powerpoint/2010/main" val="246344054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143</a:t>
            </a:fld>
            <a:endParaRPr lang="pt-BR"/>
          </a:p>
        </p:txBody>
      </p:sp>
    </p:spTree>
    <p:extLst>
      <p:ext uri="{BB962C8B-B14F-4D97-AF65-F5344CB8AC3E}">
        <p14:creationId xmlns:p14="http://schemas.microsoft.com/office/powerpoint/2010/main" val="289949079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144</a:t>
            </a:fld>
            <a:endParaRPr lang="pt-BR"/>
          </a:p>
        </p:txBody>
      </p:sp>
    </p:spTree>
    <p:extLst>
      <p:ext uri="{BB962C8B-B14F-4D97-AF65-F5344CB8AC3E}">
        <p14:creationId xmlns:p14="http://schemas.microsoft.com/office/powerpoint/2010/main" val="108553800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145</a:t>
            </a:fld>
            <a:endParaRPr lang="pt-BR"/>
          </a:p>
        </p:txBody>
      </p:sp>
    </p:spTree>
    <p:extLst>
      <p:ext uri="{BB962C8B-B14F-4D97-AF65-F5344CB8AC3E}">
        <p14:creationId xmlns:p14="http://schemas.microsoft.com/office/powerpoint/2010/main" val="2371858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79A4E6-31A5-2547-BBE1-79FCFF3C27DE}"/>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descr="Diagrama&#10;&#10;O conteúdo gerado por IA pode estar incorreto.">
            <a:extLst>
              <a:ext uri="{FF2B5EF4-FFF2-40B4-BE49-F238E27FC236}">
                <a16:creationId xmlns:a16="http://schemas.microsoft.com/office/drawing/2014/main" id="{81E940BD-9F7F-AF42-87A8-481DD5858C8C}"/>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4" name="Imagem 3">
            <a:extLst>
              <a:ext uri="{FF2B5EF4-FFF2-40B4-BE49-F238E27FC236}">
                <a16:creationId xmlns:a16="http://schemas.microsoft.com/office/drawing/2014/main" id="{F3C1DEF4-BDD8-1977-E996-29BA88711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728591E6-E895-DF04-9A0A-76010DD45E75}"/>
              </a:ext>
            </a:extLst>
          </p:cNvPr>
          <p:cNvSpPr txBox="1"/>
          <p:nvPr/>
        </p:nvSpPr>
        <p:spPr>
          <a:xfrm>
            <a:off x="5507996" y="407737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6º ANO</a:t>
            </a:r>
          </a:p>
        </p:txBody>
      </p:sp>
      <p:sp>
        <p:nvSpPr>
          <p:cNvPr id="5" name="CaixaDeTexto 4">
            <a:extLst>
              <a:ext uri="{FF2B5EF4-FFF2-40B4-BE49-F238E27FC236}">
                <a16:creationId xmlns:a16="http://schemas.microsoft.com/office/drawing/2014/main" id="{0163D755-BD13-AE5D-D590-5489433C6ACC}"/>
              </a:ext>
            </a:extLst>
          </p:cNvPr>
          <p:cNvSpPr txBox="1"/>
          <p:nvPr/>
        </p:nvSpPr>
        <p:spPr>
          <a:xfrm>
            <a:off x="4975259" y="5016116"/>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419878" y="1380930"/>
            <a:ext cx="5514146" cy="1185193"/>
          </a:xfrm>
          <a:prstGeom prst="rect">
            <a:avLst/>
          </a:prstGeom>
          <a:noFill/>
          <a:ln>
            <a:noFill/>
          </a:ln>
        </p:spPr>
      </p:pic>
      <p:sp>
        <p:nvSpPr>
          <p:cNvPr id="5" name="CaixaDeTexto 4">
            <a:extLst>
              <a:ext uri="{FF2B5EF4-FFF2-40B4-BE49-F238E27FC236}">
                <a16:creationId xmlns:a16="http://schemas.microsoft.com/office/drawing/2014/main" id="{C13C4205-99CC-CF46-A7F7-E6E16FF4F185}"/>
              </a:ext>
            </a:extLst>
          </p:cNvPr>
          <p:cNvSpPr txBox="1"/>
          <p:nvPr/>
        </p:nvSpPr>
        <p:spPr>
          <a:xfrm>
            <a:off x="419878" y="2974347"/>
            <a:ext cx="11355355" cy="478464"/>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Estudante, </a:t>
            </a:r>
            <a:r>
              <a:rPr lang="pt-BR" sz="24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vamos entrar no universo do gênero textual “Carta de Leitor”? </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4934AEF9-630C-5A07-F9EF-443217A31DA0}"/>
              </a:ext>
            </a:extLst>
          </p:cNvPr>
          <p:cNvPicPr>
            <a:picLocks noChangeAspect="1"/>
          </p:cNvPicPr>
          <p:nvPr/>
        </p:nvPicPr>
        <p:blipFill>
          <a:blip r:embed="rId4"/>
          <a:stretch>
            <a:fillRect/>
          </a:stretch>
        </p:blipFill>
        <p:spPr>
          <a:xfrm>
            <a:off x="419878" y="3758184"/>
            <a:ext cx="11355355" cy="1718885"/>
          </a:xfrm>
          <a:prstGeom prst="rect">
            <a:avLst/>
          </a:prstGeom>
        </p:spPr>
      </p:pic>
    </p:spTree>
    <p:extLst>
      <p:ext uri="{BB962C8B-B14F-4D97-AF65-F5344CB8AC3E}">
        <p14:creationId xmlns:p14="http://schemas.microsoft.com/office/powerpoint/2010/main" val="9306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pic>
        <p:nvPicPr>
          <p:cNvPr id="4" name="Imagem 3" descr="Interface gráfica do usuário, Texto, Aplicativo&#10;&#10;O conteúdo gerado por IA pode estar incorreto.">
            <a:extLst>
              <a:ext uri="{FF2B5EF4-FFF2-40B4-BE49-F238E27FC236}">
                <a16:creationId xmlns:a16="http://schemas.microsoft.com/office/drawing/2014/main" id="{CFC68A48-40DA-CD02-1494-3E967BDC506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865156"/>
            <a:ext cx="2892490" cy="1160795"/>
          </a:xfrm>
          <a:prstGeom prst="rect">
            <a:avLst/>
          </a:prstGeom>
          <a:noFill/>
          <a:ln>
            <a:noFill/>
          </a:ln>
          <a:extLst>
            <a:ext uri="{53640926-AAD7-44D8-BBD7-CCE9431645EC}">
              <a14:shadowObscured xmlns:a14="http://schemas.microsoft.com/office/drawing/2010/main"/>
            </a:ext>
          </a:extLst>
        </p:spPr>
      </p:pic>
      <p:graphicFrame>
        <p:nvGraphicFramePr>
          <p:cNvPr id="7" name="Tabela 6">
            <a:extLst>
              <a:ext uri="{FF2B5EF4-FFF2-40B4-BE49-F238E27FC236}">
                <a16:creationId xmlns:a16="http://schemas.microsoft.com/office/drawing/2014/main" id="{79D6FA57-1DD3-2838-A3F8-CBD64B81250A}"/>
              </a:ext>
            </a:extLst>
          </p:cNvPr>
          <p:cNvGraphicFramePr>
            <a:graphicFrameLocks noGrp="1"/>
          </p:cNvGraphicFramePr>
          <p:nvPr>
            <p:extLst>
              <p:ext uri="{D42A27DB-BD31-4B8C-83A1-F6EECF244321}">
                <p14:modId xmlns:p14="http://schemas.microsoft.com/office/powerpoint/2010/main" val="1157629323"/>
              </p:ext>
            </p:extLst>
          </p:nvPr>
        </p:nvGraphicFramePr>
        <p:xfrm>
          <a:off x="345141" y="2578609"/>
          <a:ext cx="11501717" cy="2843784"/>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2843784">
                <a:tc>
                  <a:txBody>
                    <a:bodyPr/>
                    <a:lstStyle/>
                    <a:p>
                      <a:r>
                        <a:rPr lang="pt-BR" sz="2400" b="1" kern="1200" dirty="0">
                          <a:solidFill>
                            <a:schemeClr val="tx1"/>
                          </a:solidFill>
                          <a:effectLst/>
                          <a:latin typeface="Arial Narrow" panose="020B0606020202030204" pitchFamily="34" charset="0"/>
                          <a:ea typeface="+mn-ea"/>
                          <a:cs typeface="+mn-cs"/>
                        </a:rPr>
                        <a:t>Prática de Oralidade </a:t>
                      </a:r>
                    </a:p>
                    <a:p>
                      <a:pPr algn="just"/>
                      <a:r>
                        <a:rPr lang="pt-BR" sz="2400" b="0" kern="1200" dirty="0">
                          <a:solidFill>
                            <a:schemeClr val="tx1"/>
                          </a:solidFill>
                          <a:effectLst/>
                          <a:latin typeface="Arial Narrow" panose="020B0606020202030204" pitchFamily="34" charset="0"/>
                          <a:ea typeface="+mn-ea"/>
                          <a:cs typeface="+mn-cs"/>
                        </a:rPr>
                        <a:t>A Prática de Oralidade é realizada por meio de atividades focadas no desenvolvimento da linguagem falada, que englobam a escuta ativa, a compreensão e a produção de texto oral, como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400" b="0" dirty="0">
                        <a:solidFill>
                          <a:schemeClr val="tx1"/>
                        </a:solidFill>
                        <a:latin typeface="Arial Narrow" panose="020B0606020202030204" pitchFamily="34" charset="0"/>
                      </a:endParaRPr>
                    </a:p>
                  </a:txBody>
                  <a:tcPr>
                    <a:lnL w="28575" cap="flat" cmpd="sng" algn="ctr">
                      <a:solidFill>
                        <a:srgbClr val="FF66FF"/>
                      </a:solidFill>
                      <a:prstDash val="solid"/>
                      <a:round/>
                      <a:headEnd type="none" w="med" len="med"/>
                      <a:tailEnd type="none" w="med" len="med"/>
                    </a:lnL>
                    <a:lnR w="28575" cap="flat" cmpd="sng" algn="ctr">
                      <a:solidFill>
                        <a:srgbClr val="FF66FF"/>
                      </a:solidFill>
                      <a:prstDash val="solid"/>
                      <a:round/>
                      <a:headEnd type="none" w="med" len="med"/>
                      <a:tailEnd type="none" w="med" len="med"/>
                    </a:lnR>
                    <a:lnT w="28575" cap="flat" cmpd="sng" algn="ctr">
                      <a:solidFill>
                        <a:srgbClr val="FF66FF"/>
                      </a:solidFill>
                      <a:prstDash val="solid"/>
                      <a:round/>
                      <a:headEnd type="none" w="med" len="med"/>
                      <a:tailEnd type="none" w="med" len="med"/>
                    </a:lnT>
                    <a:lnB w="28575" cap="flat" cmpd="sng" algn="ctr">
                      <a:solidFill>
                        <a:srgbClr val="FF66FF"/>
                      </a:solidFill>
                      <a:prstDash val="solid"/>
                      <a:round/>
                      <a:headEnd type="none" w="med" len="med"/>
                      <a:tailEnd type="none" w="med" len="med"/>
                    </a:lnB>
                    <a:solidFill>
                      <a:srgbClr val="FFCC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81065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 de Texto 2">
            <a:extLst>
              <a:ext uri="{FF2B5EF4-FFF2-40B4-BE49-F238E27FC236}">
                <a16:creationId xmlns:a16="http://schemas.microsoft.com/office/drawing/2014/main" id="{9B001E43-DA7A-D54A-DEE2-F4BF5FFE6751}"/>
              </a:ext>
            </a:extLst>
          </p:cNvPr>
          <p:cNvSpPr txBox="1">
            <a:spLocks noChangeArrowheads="1"/>
          </p:cNvSpPr>
          <p:nvPr/>
        </p:nvSpPr>
        <p:spPr bwMode="auto">
          <a:xfrm>
            <a:off x="7409519" y="4389965"/>
            <a:ext cx="4469377" cy="665057"/>
          </a:xfrm>
          <a:prstGeom prst="rect">
            <a:avLst/>
          </a:prstGeom>
          <a:noFill/>
          <a:ln w="9525">
            <a:noFill/>
            <a:miter lim="800000"/>
            <a:headEnd/>
            <a:tailEnd/>
          </a:ln>
        </p:spPr>
        <p:txBody>
          <a:bodyPr rot="0" vert="horz" wrap="square" lIns="91440" tIns="45720" rIns="91440" bIns="45720" anchor="t" anchorCtr="0">
            <a:noAutofit/>
          </a:bodyPr>
          <a:lstStyle/>
          <a:p>
            <a:pPr algn="r">
              <a:spcAft>
                <a:spcPts val="800"/>
              </a:spcAft>
            </a:pP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4" name="CaixaDeTexto 23">
            <a:extLst>
              <a:ext uri="{FF2B5EF4-FFF2-40B4-BE49-F238E27FC236}">
                <a16:creationId xmlns:a16="http://schemas.microsoft.com/office/drawing/2014/main" id="{117FE902-3D9A-A47C-87D3-C4423BCD0F0F}"/>
              </a:ext>
            </a:extLst>
          </p:cNvPr>
          <p:cNvSpPr txBox="1"/>
          <p:nvPr/>
        </p:nvSpPr>
        <p:spPr>
          <a:xfrm>
            <a:off x="552091" y="934409"/>
            <a:ext cx="8607005" cy="1395767"/>
          </a:xfrm>
          <a:prstGeom prst="rect">
            <a:avLst/>
          </a:prstGeom>
          <a:noFill/>
        </p:spPr>
        <p:txBody>
          <a:bodyPr wrap="square">
            <a:spAutoFit/>
          </a:bodyPr>
          <a:lstStyle/>
          <a:p>
            <a:pPr marL="342900" indent="-342900" algn="just">
              <a:lnSpc>
                <a:spcPct val="115000"/>
              </a:lnSpc>
              <a:spcAft>
                <a:spcPts val="800"/>
              </a:spcAft>
              <a:buAutoNum type="arabicPeriod"/>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Antes de ler os textos, observe as imagens e vamos conversar? </a:t>
            </a:r>
          </a:p>
          <a:p>
            <a:pPr algn="just">
              <a:lnSpc>
                <a:spcPct val="115000"/>
              </a:lnSpc>
              <a:spcAft>
                <a:spcPts val="800"/>
              </a:spcAft>
            </a:pPr>
            <a:r>
              <a:rPr lang="pt-BR" sz="2300" b="1" kern="100" dirty="0">
                <a:latin typeface="Arial Narrow" panose="020B0606020202030204" pitchFamily="34" charset="0"/>
                <a:ea typeface="Calibri" panose="020F0502020204030204" pitchFamily="34" charset="0"/>
                <a:cs typeface="Times New Roman" panose="02020603050405020304" pitchFamily="18" charset="0"/>
              </a:rPr>
              <a:t>Imagem 1</a:t>
            </a: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15000"/>
              </a:lnSpc>
              <a:spcAft>
                <a:spcPts val="800"/>
              </a:spcAft>
              <a:buAutoNum type="arabicPeriod"/>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6" name="Imagem 25">
            <a:extLst>
              <a:ext uri="{FF2B5EF4-FFF2-40B4-BE49-F238E27FC236}">
                <a16:creationId xmlns:a16="http://schemas.microsoft.com/office/drawing/2014/main" id="{91B2E68B-82A4-AF46-F938-5FE86E99B8BE}"/>
              </a:ext>
            </a:extLst>
          </p:cNvPr>
          <p:cNvPicPr>
            <a:picLocks noChangeAspect="1"/>
          </p:cNvPicPr>
          <p:nvPr/>
        </p:nvPicPr>
        <p:blipFill>
          <a:blip r:embed="rId2"/>
          <a:stretch>
            <a:fillRect/>
          </a:stretch>
        </p:blipFill>
        <p:spPr>
          <a:xfrm>
            <a:off x="1682151" y="1820173"/>
            <a:ext cx="7116792" cy="3967649"/>
          </a:xfrm>
          <a:prstGeom prst="rect">
            <a:avLst/>
          </a:prstGeom>
        </p:spPr>
      </p:pic>
      <p:sp>
        <p:nvSpPr>
          <p:cNvPr id="28" name="CaixaDeTexto 27">
            <a:extLst>
              <a:ext uri="{FF2B5EF4-FFF2-40B4-BE49-F238E27FC236}">
                <a16:creationId xmlns:a16="http://schemas.microsoft.com/office/drawing/2014/main" id="{B42A5EE6-68D2-5353-3D5D-B18B019D1A69}"/>
              </a:ext>
            </a:extLst>
          </p:cNvPr>
          <p:cNvSpPr txBox="1"/>
          <p:nvPr/>
        </p:nvSpPr>
        <p:spPr>
          <a:xfrm>
            <a:off x="2398143" y="5787823"/>
            <a:ext cx="9480754" cy="369332"/>
          </a:xfrm>
          <a:prstGeom prst="rect">
            <a:avLst/>
          </a:prstGeom>
          <a:noFill/>
        </p:spPr>
        <p:txBody>
          <a:bodyPr wrap="square">
            <a:spAutoFit/>
          </a:bodyPr>
          <a:lstStyle/>
          <a:p>
            <a:pPr algn="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a:t>
            </a:r>
            <a:r>
              <a:rPr lang="pt-BR" sz="18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300" dirty="0" err="1">
                <a:effectLst/>
                <a:latin typeface="Arial Narrow" panose="020B0606020202030204" pitchFamily="34" charset="0"/>
                <a:ea typeface="Calibri" panose="020F0502020204030204" pitchFamily="34" charset="0"/>
                <a:cs typeface="Times New Roman" panose="02020603050405020304" pitchFamily="18" charset="0"/>
              </a:rPr>
              <a:t>em:https</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://pt.pngtree.com/</a:t>
            </a:r>
            <a:r>
              <a:rPr lang="pt-BR" sz="1300" dirty="0" err="1">
                <a:effectLst/>
                <a:latin typeface="Arial Narrow" panose="020B0606020202030204" pitchFamily="34" charset="0"/>
                <a:ea typeface="Calibri" panose="020F0502020204030204" pitchFamily="34" charset="0"/>
                <a:cs typeface="Times New Roman" panose="02020603050405020304" pitchFamily="18" charset="0"/>
              </a:rPr>
              <a:t>freepng</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/old-letters-antique-french-postcards-vintage-stock-photo_20890853.htm. Acesso em 3: jun. 2026.</a:t>
            </a:r>
            <a:r>
              <a:rPr lang="pt-BR" sz="1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300" dirty="0"/>
          </a:p>
        </p:txBody>
      </p:sp>
    </p:spTree>
    <p:extLst>
      <p:ext uri="{BB962C8B-B14F-4D97-AF65-F5344CB8AC3E}">
        <p14:creationId xmlns:p14="http://schemas.microsoft.com/office/powerpoint/2010/main" val="339824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 de Texto 2">
            <a:extLst>
              <a:ext uri="{FF2B5EF4-FFF2-40B4-BE49-F238E27FC236}">
                <a16:creationId xmlns:a16="http://schemas.microsoft.com/office/drawing/2014/main" id="{9B001E43-DA7A-D54A-DEE2-F4BF5FFE6751}"/>
              </a:ext>
            </a:extLst>
          </p:cNvPr>
          <p:cNvSpPr txBox="1">
            <a:spLocks noChangeArrowheads="1"/>
          </p:cNvSpPr>
          <p:nvPr/>
        </p:nvSpPr>
        <p:spPr bwMode="auto">
          <a:xfrm>
            <a:off x="7409519" y="4389965"/>
            <a:ext cx="4469377" cy="665057"/>
          </a:xfrm>
          <a:prstGeom prst="rect">
            <a:avLst/>
          </a:prstGeom>
          <a:noFill/>
          <a:ln w="9525">
            <a:noFill/>
            <a:miter lim="800000"/>
            <a:headEnd/>
            <a:tailEnd/>
          </a:ln>
        </p:spPr>
        <p:txBody>
          <a:bodyPr rot="0" vert="horz" wrap="square" lIns="91440" tIns="45720" rIns="91440" bIns="45720" anchor="t" anchorCtr="0">
            <a:noAutofit/>
          </a:bodyPr>
          <a:lstStyle/>
          <a:p>
            <a:pPr algn="r">
              <a:spcAft>
                <a:spcPts val="800"/>
              </a:spcAft>
            </a:pP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4" name="CaixaDeTexto 23">
            <a:extLst>
              <a:ext uri="{FF2B5EF4-FFF2-40B4-BE49-F238E27FC236}">
                <a16:creationId xmlns:a16="http://schemas.microsoft.com/office/drawing/2014/main" id="{117FE902-3D9A-A47C-87D3-C4423BCD0F0F}"/>
              </a:ext>
            </a:extLst>
          </p:cNvPr>
          <p:cNvSpPr txBox="1"/>
          <p:nvPr/>
        </p:nvSpPr>
        <p:spPr>
          <a:xfrm>
            <a:off x="552091" y="934409"/>
            <a:ext cx="8607005" cy="779957"/>
          </a:xfrm>
          <a:prstGeom prst="rect">
            <a:avLst/>
          </a:prstGeom>
          <a:noFill/>
        </p:spPr>
        <p:txBody>
          <a:bodyPr wrap="square">
            <a:spAutoFit/>
          </a:bodyPr>
          <a:lstStyle/>
          <a:p>
            <a:pPr algn="just">
              <a:lnSpc>
                <a:spcPct val="115000"/>
              </a:lnSpc>
              <a:spcAft>
                <a:spcPts val="800"/>
              </a:spcAft>
            </a:pPr>
            <a:r>
              <a:rPr lang="pt-BR" b="1" kern="100" dirty="0">
                <a:latin typeface="Arial Narrow" panose="020B0606020202030204" pitchFamily="34" charset="0"/>
                <a:ea typeface="Calibri" panose="020F0502020204030204" pitchFamily="34" charset="0"/>
                <a:cs typeface="Times New Roman" panose="02020603050405020304" pitchFamily="18" charset="0"/>
              </a:rPr>
              <a:t>Imagem 2</a:t>
            </a:r>
            <a:endParaRPr lang="pt-BR" sz="1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15000"/>
              </a:lnSpc>
              <a:spcAft>
                <a:spcPts val="800"/>
              </a:spcAft>
              <a:buAutoNum type="arabicPeriod"/>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CaixaDeTexto 27">
            <a:extLst>
              <a:ext uri="{FF2B5EF4-FFF2-40B4-BE49-F238E27FC236}">
                <a16:creationId xmlns:a16="http://schemas.microsoft.com/office/drawing/2014/main" id="{B42A5EE6-68D2-5353-3D5D-B18B019D1A69}"/>
              </a:ext>
            </a:extLst>
          </p:cNvPr>
          <p:cNvSpPr txBox="1"/>
          <p:nvPr/>
        </p:nvSpPr>
        <p:spPr>
          <a:xfrm>
            <a:off x="3209025" y="5787823"/>
            <a:ext cx="7490606"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30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Disponível</a:t>
            </a:r>
            <a:r>
              <a:rPr kumimoji="0" lang="pt-BR" sz="180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r>
              <a:rPr kumimoji="0" lang="pt-BR" sz="130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em: https://www.magnific.com/</a:t>
            </a:r>
            <a:r>
              <a:rPr kumimoji="0" lang="pt-BR" sz="1300" i="0" u="none" strike="noStrike" kern="1200" cap="none" spc="0" normalizeH="0" baseline="0" noProof="0" dirty="0" err="1">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br</a:t>
            </a:r>
            <a:r>
              <a:rPr kumimoji="0" lang="pt-BR" sz="130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/fotos-vetores-</a:t>
            </a:r>
            <a:r>
              <a:rPr kumimoji="0" lang="pt-BR" sz="1300" i="0" u="none" strike="noStrike" kern="1200" cap="none" spc="0" normalizeH="0" baseline="0" noProof="0" dirty="0" err="1">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gratis</a:t>
            </a:r>
            <a:r>
              <a:rPr kumimoji="0" lang="pt-BR" sz="130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/contato-</a:t>
            </a:r>
            <a:r>
              <a:rPr kumimoji="0" lang="pt-BR" sz="1300" i="0" u="none" strike="noStrike" kern="1200" cap="none" spc="0" normalizeH="0" baseline="0" noProof="0" dirty="0" err="1">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email</a:t>
            </a:r>
            <a:r>
              <a:rPr kumimoji="0" lang="pt-BR" sz="130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 Acesso: em 3 jun. 2026</a:t>
            </a:r>
            <a:r>
              <a:rPr kumimoji="0" lang="pt-BR" sz="180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a:t>
            </a:r>
            <a:r>
              <a:rPr kumimoji="0" lang="pt-BR" sz="1300"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endParaRPr kumimoji="0" lang="pt-BR" sz="13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Imagem 2">
            <a:extLst>
              <a:ext uri="{FF2B5EF4-FFF2-40B4-BE49-F238E27FC236}">
                <a16:creationId xmlns:a16="http://schemas.microsoft.com/office/drawing/2014/main" id="{3222A8D6-423C-3676-6CC6-2A29789ADAA2}"/>
              </a:ext>
            </a:extLst>
          </p:cNvPr>
          <p:cNvPicPr>
            <a:picLocks noChangeAspect="1"/>
          </p:cNvPicPr>
          <p:nvPr/>
        </p:nvPicPr>
        <p:blipFill>
          <a:blip r:embed="rId2"/>
          <a:stretch>
            <a:fillRect/>
          </a:stretch>
        </p:blipFill>
        <p:spPr>
          <a:xfrm>
            <a:off x="1492369" y="1483743"/>
            <a:ext cx="6763109" cy="4364966"/>
          </a:xfrm>
          <a:prstGeom prst="rect">
            <a:avLst/>
          </a:prstGeom>
        </p:spPr>
      </p:pic>
    </p:spTree>
    <p:extLst>
      <p:ext uri="{BB962C8B-B14F-4D97-AF65-F5344CB8AC3E}">
        <p14:creationId xmlns:p14="http://schemas.microsoft.com/office/powerpoint/2010/main" val="3322387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 de Texto 2">
            <a:extLst>
              <a:ext uri="{FF2B5EF4-FFF2-40B4-BE49-F238E27FC236}">
                <a16:creationId xmlns:a16="http://schemas.microsoft.com/office/drawing/2014/main" id="{9B001E43-DA7A-D54A-DEE2-F4BF5FFE6751}"/>
              </a:ext>
            </a:extLst>
          </p:cNvPr>
          <p:cNvSpPr txBox="1">
            <a:spLocks noChangeArrowheads="1"/>
          </p:cNvSpPr>
          <p:nvPr/>
        </p:nvSpPr>
        <p:spPr bwMode="auto">
          <a:xfrm>
            <a:off x="7409519" y="4389965"/>
            <a:ext cx="4469377" cy="665057"/>
          </a:xfrm>
          <a:prstGeom prst="rect">
            <a:avLst/>
          </a:prstGeom>
          <a:noFill/>
          <a:ln w="9525">
            <a:noFill/>
            <a:miter lim="800000"/>
            <a:headEnd/>
            <a:tailEnd/>
          </a:ln>
        </p:spPr>
        <p:txBody>
          <a:bodyPr rot="0" vert="horz" wrap="square" lIns="91440" tIns="45720" rIns="91440" bIns="45720" anchor="t" anchorCtr="0">
            <a:noAutofit/>
          </a:bodyPr>
          <a:lstStyle/>
          <a:p>
            <a:pPr algn="r">
              <a:spcAft>
                <a:spcPts val="800"/>
              </a:spcAft>
            </a:pP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4" name="CaixaDeTexto 23">
            <a:extLst>
              <a:ext uri="{FF2B5EF4-FFF2-40B4-BE49-F238E27FC236}">
                <a16:creationId xmlns:a16="http://schemas.microsoft.com/office/drawing/2014/main" id="{117FE902-3D9A-A47C-87D3-C4423BCD0F0F}"/>
              </a:ext>
            </a:extLst>
          </p:cNvPr>
          <p:cNvSpPr txBox="1"/>
          <p:nvPr/>
        </p:nvSpPr>
        <p:spPr>
          <a:xfrm>
            <a:off x="552091" y="934409"/>
            <a:ext cx="8607005" cy="779957"/>
          </a:xfrm>
          <a:prstGeom prst="rect">
            <a:avLst/>
          </a:prstGeom>
          <a:noFill/>
        </p:spPr>
        <p:txBody>
          <a:bodyPr wrap="square">
            <a:spAutoFit/>
          </a:bodyPr>
          <a:lstStyle/>
          <a:p>
            <a:pPr algn="just">
              <a:lnSpc>
                <a:spcPct val="115000"/>
              </a:lnSpc>
              <a:spcAft>
                <a:spcPts val="800"/>
              </a:spcAft>
            </a:pPr>
            <a:r>
              <a:rPr lang="pt-BR" b="1" kern="100" dirty="0">
                <a:latin typeface="Arial Narrow" panose="020B0606020202030204" pitchFamily="34" charset="0"/>
                <a:ea typeface="Calibri" panose="020F0502020204030204" pitchFamily="34" charset="0"/>
                <a:cs typeface="Times New Roman" panose="02020603050405020304" pitchFamily="18" charset="0"/>
              </a:rPr>
              <a:t>Imagem 3</a:t>
            </a:r>
            <a:endParaRPr lang="pt-BR" sz="1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15000"/>
              </a:lnSpc>
              <a:spcAft>
                <a:spcPts val="800"/>
              </a:spcAft>
              <a:buAutoNum type="arabicPeriod"/>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CaixaDeTexto 27">
            <a:extLst>
              <a:ext uri="{FF2B5EF4-FFF2-40B4-BE49-F238E27FC236}">
                <a16:creationId xmlns:a16="http://schemas.microsoft.com/office/drawing/2014/main" id="{B42A5EE6-68D2-5353-3D5D-B18B019D1A69}"/>
              </a:ext>
            </a:extLst>
          </p:cNvPr>
          <p:cNvSpPr txBox="1"/>
          <p:nvPr/>
        </p:nvSpPr>
        <p:spPr>
          <a:xfrm>
            <a:off x="552092" y="5787823"/>
            <a:ext cx="10843402"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 </a:t>
            </a:r>
            <a:r>
              <a:rPr lang="pt-BR" sz="1300" dirty="0" err="1">
                <a:effectLst/>
                <a:latin typeface="Arial Narrow" panose="020B0606020202030204" pitchFamily="34" charset="0"/>
                <a:ea typeface="Calibri" panose="020F0502020204030204" pitchFamily="34" charset="0"/>
                <a:cs typeface="Times New Roman" panose="02020603050405020304" pitchFamily="18" charset="0"/>
              </a:rPr>
              <a:t>em:https</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://www.magnific.com/</a:t>
            </a:r>
            <a:r>
              <a:rPr lang="pt-BR" sz="1300" dirty="0" err="1">
                <a:effectLst/>
                <a:latin typeface="Arial Narrow" panose="020B0606020202030204" pitchFamily="34" charset="0"/>
                <a:ea typeface="Calibri" panose="020F0502020204030204" pitchFamily="34" charset="0"/>
                <a:cs typeface="Times New Roman" panose="02020603050405020304" pitchFamily="18" charset="0"/>
              </a:rPr>
              <a:t>br</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/fotos-vetores-</a:t>
            </a:r>
            <a:r>
              <a:rPr lang="pt-BR" sz="1300" dirty="0" err="1">
                <a:effectLst/>
                <a:latin typeface="Arial Narrow" panose="020B0606020202030204" pitchFamily="34" charset="0"/>
                <a:ea typeface="Calibri" panose="020F0502020204030204" pitchFamily="34" charset="0"/>
                <a:cs typeface="Times New Roman" panose="02020603050405020304" pitchFamily="18" charset="0"/>
              </a:rPr>
              <a:t>gratis</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/contato-</a:t>
            </a:r>
            <a:r>
              <a:rPr lang="pt-BR" sz="1300" dirty="0" err="1">
                <a:effectLst/>
                <a:latin typeface="Arial Narrow" panose="020B0606020202030204" pitchFamily="34" charset="0"/>
                <a:ea typeface="Calibri" panose="020F0502020204030204" pitchFamily="34" charset="0"/>
                <a:cs typeface="Times New Roman" panose="02020603050405020304" pitchFamily="18" charset="0"/>
              </a:rPr>
              <a:t>email</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/2#uuid=6f1717f9-ab37-4522-948b-785e9cff324a. Acesso em: 3 jun. 2026</a:t>
            </a:r>
            <a:r>
              <a:rPr kumimoji="0" lang="pt-BR" sz="1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rPr>
              <a:t>.</a:t>
            </a:r>
            <a:r>
              <a:rPr kumimoji="0" lang="pt-BR" sz="13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endPar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Imagem 1">
            <a:extLst>
              <a:ext uri="{FF2B5EF4-FFF2-40B4-BE49-F238E27FC236}">
                <a16:creationId xmlns:a16="http://schemas.microsoft.com/office/drawing/2014/main" id="{54613250-25C6-9444-F6D5-F4BD7FD2D5AA}"/>
              </a:ext>
            </a:extLst>
          </p:cNvPr>
          <p:cNvPicPr>
            <a:picLocks noChangeAspect="1"/>
          </p:cNvPicPr>
          <p:nvPr/>
        </p:nvPicPr>
        <p:blipFill>
          <a:blip r:embed="rId2"/>
          <a:stretch>
            <a:fillRect/>
          </a:stretch>
        </p:blipFill>
        <p:spPr>
          <a:xfrm>
            <a:off x="1561382" y="1561381"/>
            <a:ext cx="6383546" cy="4123427"/>
          </a:xfrm>
          <a:prstGeom prst="rect">
            <a:avLst/>
          </a:prstGeom>
        </p:spPr>
      </p:pic>
    </p:spTree>
    <p:extLst>
      <p:ext uri="{BB962C8B-B14F-4D97-AF65-F5344CB8AC3E}">
        <p14:creationId xmlns:p14="http://schemas.microsoft.com/office/powerpoint/2010/main" val="1605865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 de Texto 2">
            <a:extLst>
              <a:ext uri="{FF2B5EF4-FFF2-40B4-BE49-F238E27FC236}">
                <a16:creationId xmlns:a16="http://schemas.microsoft.com/office/drawing/2014/main" id="{9B001E43-DA7A-D54A-DEE2-F4BF5FFE6751}"/>
              </a:ext>
            </a:extLst>
          </p:cNvPr>
          <p:cNvSpPr txBox="1">
            <a:spLocks noChangeArrowheads="1"/>
          </p:cNvSpPr>
          <p:nvPr/>
        </p:nvSpPr>
        <p:spPr bwMode="auto">
          <a:xfrm>
            <a:off x="7409519" y="4389965"/>
            <a:ext cx="4469377" cy="665057"/>
          </a:xfrm>
          <a:prstGeom prst="rect">
            <a:avLst/>
          </a:prstGeom>
          <a:noFill/>
          <a:ln w="9525">
            <a:noFill/>
            <a:miter lim="800000"/>
            <a:headEnd/>
            <a:tailEnd/>
          </a:ln>
        </p:spPr>
        <p:txBody>
          <a:bodyPr rot="0" vert="horz" wrap="square" lIns="91440" tIns="45720" rIns="91440" bIns="45720" anchor="t" anchorCtr="0">
            <a:noAutofit/>
          </a:bodyPr>
          <a:lstStyle/>
          <a:p>
            <a:pPr algn="r">
              <a:spcAft>
                <a:spcPts val="800"/>
              </a:spcAft>
            </a:pP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4" name="CaixaDeTexto 23">
            <a:extLst>
              <a:ext uri="{FF2B5EF4-FFF2-40B4-BE49-F238E27FC236}">
                <a16:creationId xmlns:a16="http://schemas.microsoft.com/office/drawing/2014/main" id="{117FE902-3D9A-A47C-87D3-C4423BCD0F0F}"/>
              </a:ext>
            </a:extLst>
          </p:cNvPr>
          <p:cNvSpPr txBox="1"/>
          <p:nvPr/>
        </p:nvSpPr>
        <p:spPr>
          <a:xfrm>
            <a:off x="552091" y="934409"/>
            <a:ext cx="8607005" cy="779957"/>
          </a:xfrm>
          <a:prstGeom prst="rect">
            <a:avLst/>
          </a:prstGeom>
          <a:noFill/>
        </p:spPr>
        <p:txBody>
          <a:bodyPr wrap="square">
            <a:spAutoFit/>
          </a:bodyPr>
          <a:lstStyle/>
          <a:p>
            <a:pPr algn="just">
              <a:lnSpc>
                <a:spcPct val="115000"/>
              </a:lnSpc>
              <a:spcAft>
                <a:spcPts val="800"/>
              </a:spcAft>
            </a:pPr>
            <a:r>
              <a:rPr lang="pt-BR" b="1" kern="100" dirty="0">
                <a:latin typeface="Arial Narrow" panose="020B0606020202030204" pitchFamily="34" charset="0"/>
                <a:ea typeface="Calibri" panose="020F0502020204030204" pitchFamily="34" charset="0"/>
                <a:cs typeface="Times New Roman" panose="02020603050405020304" pitchFamily="18" charset="0"/>
              </a:rPr>
              <a:t>Imagem 4</a:t>
            </a:r>
            <a:endParaRPr lang="pt-BR" sz="1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15000"/>
              </a:lnSpc>
              <a:spcAft>
                <a:spcPts val="800"/>
              </a:spcAft>
              <a:buAutoNum type="arabicPeriod"/>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CaixaDeTexto 27">
            <a:extLst>
              <a:ext uri="{FF2B5EF4-FFF2-40B4-BE49-F238E27FC236}">
                <a16:creationId xmlns:a16="http://schemas.microsoft.com/office/drawing/2014/main" id="{B42A5EE6-68D2-5353-3D5D-B18B019D1A69}"/>
              </a:ext>
            </a:extLst>
          </p:cNvPr>
          <p:cNvSpPr txBox="1"/>
          <p:nvPr/>
        </p:nvSpPr>
        <p:spPr>
          <a:xfrm>
            <a:off x="258792" y="5787823"/>
            <a:ext cx="10440839" cy="569387"/>
          </a:xfrm>
          <a:prstGeom prst="rect">
            <a:avLst/>
          </a:prstGeom>
          <a:noFill/>
        </p:spPr>
        <p:txBody>
          <a:bodyPr wrap="square">
            <a:spAutoFit/>
          </a:bodyPr>
          <a:lstStyle/>
          <a:p>
            <a:pPr algn="r">
              <a:defRPr/>
            </a:pP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a:t>
            </a:r>
            <a:r>
              <a:rPr lang="pt-BR" sz="1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em:https</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://www.tudosaladeaula.com/2025/12/atividade-genero-carta-do-leitor-6-e-7-ano/. Acesso em: 3 jun. 2026</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pt-BR" sz="1300" b="1" i="0" u="none" strike="noStrike" kern="1200" cap="none" spc="0" normalizeH="0" baseline="0" noProof="0" dirty="0">
                <a:ln>
                  <a:noFill/>
                </a:ln>
                <a:solidFill>
                  <a:srgbClr val="000000"/>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endParaRPr kumimoji="0" lang="pt-BR" sz="13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Imagem 1">
            <a:extLst>
              <a:ext uri="{FF2B5EF4-FFF2-40B4-BE49-F238E27FC236}">
                <a16:creationId xmlns:a16="http://schemas.microsoft.com/office/drawing/2014/main" id="{15FD3645-E9A6-1BFA-3DAB-C3F074A15DCB}"/>
              </a:ext>
            </a:extLst>
          </p:cNvPr>
          <p:cNvPicPr>
            <a:picLocks noChangeAspect="1"/>
          </p:cNvPicPr>
          <p:nvPr/>
        </p:nvPicPr>
        <p:blipFill>
          <a:blip r:embed="rId2"/>
          <a:stretch>
            <a:fillRect/>
          </a:stretch>
        </p:blipFill>
        <p:spPr>
          <a:xfrm>
            <a:off x="1777043" y="1431985"/>
            <a:ext cx="6823494" cy="4287328"/>
          </a:xfrm>
          <a:prstGeom prst="rect">
            <a:avLst/>
          </a:prstGeom>
        </p:spPr>
      </p:pic>
    </p:spTree>
    <p:extLst>
      <p:ext uri="{BB962C8B-B14F-4D97-AF65-F5344CB8AC3E}">
        <p14:creationId xmlns:p14="http://schemas.microsoft.com/office/powerpoint/2010/main" val="3408994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 de Texto 2">
            <a:extLst>
              <a:ext uri="{FF2B5EF4-FFF2-40B4-BE49-F238E27FC236}">
                <a16:creationId xmlns:a16="http://schemas.microsoft.com/office/drawing/2014/main" id="{9B001E43-DA7A-D54A-DEE2-F4BF5FFE6751}"/>
              </a:ext>
            </a:extLst>
          </p:cNvPr>
          <p:cNvSpPr txBox="1">
            <a:spLocks noChangeArrowheads="1"/>
          </p:cNvSpPr>
          <p:nvPr/>
        </p:nvSpPr>
        <p:spPr bwMode="auto">
          <a:xfrm>
            <a:off x="7383640" y="4397934"/>
            <a:ext cx="4469377" cy="665057"/>
          </a:xfrm>
          <a:prstGeom prst="rect">
            <a:avLst/>
          </a:prstGeom>
          <a:noFill/>
          <a:ln w="9525">
            <a:noFill/>
            <a:miter lim="800000"/>
            <a:headEnd/>
            <a:tailEnd/>
          </a:ln>
        </p:spPr>
        <p:txBody>
          <a:bodyPr rot="0" vert="horz" wrap="square" lIns="91440" tIns="45720" rIns="91440" bIns="45720" anchor="t" anchorCtr="0">
            <a:noAutofit/>
          </a:bodyPr>
          <a:lstStyle/>
          <a:p>
            <a:pPr algn="r">
              <a:spcAft>
                <a:spcPts val="800"/>
              </a:spcAft>
            </a:pP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D402B563-C8F7-20CF-03F1-C3C6929CE0EC}"/>
              </a:ext>
            </a:extLst>
          </p:cNvPr>
          <p:cNvSpPr txBox="1"/>
          <p:nvPr/>
        </p:nvSpPr>
        <p:spPr>
          <a:xfrm>
            <a:off x="438913" y="633047"/>
            <a:ext cx="11237976" cy="7340471"/>
          </a:xfrm>
          <a:prstGeom prst="rect">
            <a:avLst/>
          </a:prstGeom>
          <a:noFill/>
        </p:spPr>
        <p:txBody>
          <a:bodyPr wrap="square">
            <a:spAutoFit/>
          </a:bodyPr>
          <a:lstStyle/>
          <a:p>
            <a:pPr algn="just"/>
            <a:r>
              <a:rPr lang="pt-BR" sz="2300" b="1" dirty="0">
                <a:solidFill>
                  <a:schemeClr val="tx1"/>
                </a:solidFill>
                <a:latin typeface="Arial Narrow" panose="020B0606020202030204" pitchFamily="34" charset="0"/>
              </a:rPr>
              <a:t>Etapa I</a:t>
            </a:r>
          </a:p>
          <a:p>
            <a:pPr algn="just"/>
            <a:endParaRPr lang="pt-BR" sz="2300" dirty="0">
              <a:latin typeface="Arial Narrow" panose="020B0606020202030204" pitchFamily="34" charset="0"/>
            </a:endParaRPr>
          </a:p>
          <a:p>
            <a:pPr algn="just"/>
            <a:r>
              <a:rPr lang="pt-BR" sz="2300" b="0" dirty="0">
                <a:solidFill>
                  <a:schemeClr val="tx1"/>
                </a:solidFill>
                <a:latin typeface="Arial Narrow" panose="020B0606020202030204" pitchFamily="34" charset="0"/>
              </a:rPr>
              <a:t>- Você sabe o que a imagem 1 está mostrando? Que tal pedir ajuda para o seu professor(a)?</a:t>
            </a:r>
          </a:p>
          <a:p>
            <a:pPr algn="just"/>
            <a:r>
              <a:rPr lang="pt-BR" sz="2300" b="0" dirty="0">
                <a:solidFill>
                  <a:schemeClr val="tx1"/>
                </a:solidFill>
                <a:latin typeface="Arial Narrow" panose="020B0606020202030204" pitchFamily="34" charset="0"/>
              </a:rPr>
              <a:t>- O que você vê na imagem 2? Explique.</a:t>
            </a:r>
          </a:p>
          <a:p>
            <a:pPr algn="just"/>
            <a:r>
              <a:rPr lang="pt-BR" sz="2300" dirty="0">
                <a:latin typeface="Arial Narrow" panose="020B0606020202030204" pitchFamily="34" charset="0"/>
              </a:rPr>
              <a:t>- </a:t>
            </a:r>
            <a:r>
              <a:rPr lang="pt-BR" sz="2300" b="0" dirty="0">
                <a:solidFill>
                  <a:schemeClr val="tx1"/>
                </a:solidFill>
                <a:latin typeface="Arial Narrow" panose="020B0606020202030204" pitchFamily="34" charset="0"/>
              </a:rPr>
              <a:t>Você conhece esse símbolo da imagem 3? Geralmente, esse símbolo é utilizado em quê?</a:t>
            </a:r>
          </a:p>
          <a:p>
            <a:pPr algn="just"/>
            <a:r>
              <a:rPr lang="pt-BR" sz="2300" b="0" dirty="0">
                <a:solidFill>
                  <a:schemeClr val="tx1"/>
                </a:solidFill>
                <a:latin typeface="Arial Narrow" panose="020B0606020202030204" pitchFamily="34" charset="0"/>
              </a:rPr>
              <a:t>- Você tem uma ideia do porquê esse símbolo está junto com esse envelope? O que será que ele está representando nessa figura?</a:t>
            </a:r>
          </a:p>
          <a:p>
            <a:pPr algn="just"/>
            <a:r>
              <a:rPr lang="pt-BR" sz="2300" b="0" dirty="0">
                <a:solidFill>
                  <a:schemeClr val="tx1"/>
                </a:solidFill>
                <a:latin typeface="Arial Narrow" panose="020B0606020202030204" pitchFamily="34" charset="0"/>
              </a:rPr>
              <a:t>- A imagem 4 mostra uma “Carta de Leitor”. Você já leu ou escreveu uma carta? E uma carta de leitor?</a:t>
            </a:r>
          </a:p>
          <a:p>
            <a:pPr marL="285750" indent="-285750" algn="just">
              <a:buFontTx/>
              <a:buChar char="-"/>
            </a:pPr>
            <a:r>
              <a:rPr lang="pt-BR" sz="2300" b="0" dirty="0">
                <a:solidFill>
                  <a:schemeClr val="tx1"/>
                </a:solidFill>
                <a:latin typeface="Arial Narrow" panose="020B0606020202030204" pitchFamily="34" charset="0"/>
              </a:rPr>
              <a:t>Existe um gênero textual chamado “Carta de Leitor”, você tem ideia para que serve esse gênero?</a:t>
            </a:r>
          </a:p>
          <a:p>
            <a:pPr algn="just"/>
            <a:endParaRPr lang="pt-BR" sz="2300" dirty="0">
              <a:latin typeface="Arial Narrow" panose="020B0606020202030204" pitchFamily="34" charset="0"/>
            </a:endParaRPr>
          </a:p>
          <a:p>
            <a:pPr algn="just"/>
            <a:endPar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Querido(a) estudante, vamos conhecer um pouco mais sobre o gênero textual “carta de leitor”? Fique atento... Temos muitas informações interessantes sobre esse gênero textual, vale a pena estudar e conhecer as características e a finalidade de uma carta de leitor!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b="0" dirty="0">
              <a:solidFill>
                <a:schemeClr val="tx1"/>
              </a:solidFill>
              <a:latin typeface="Arial Narrow" panose="020B0606020202030204" pitchFamily="34" charset="0"/>
            </a:endParaRPr>
          </a:p>
          <a:p>
            <a:pPr marL="285750" indent="-285750" algn="just">
              <a:buFontTx/>
              <a:buChar char="-"/>
            </a:pPr>
            <a:endParaRPr lang="pt-BR" dirty="0">
              <a:latin typeface="Arial Narrow" panose="020B0606020202030204" pitchFamily="34" charset="0"/>
            </a:endParaRPr>
          </a:p>
          <a:p>
            <a:pPr marL="285750" indent="-285750" algn="just">
              <a:buFontTx/>
              <a:buChar char="-"/>
            </a:pPr>
            <a:endParaRPr lang="pt-BR" sz="1800" dirty="0">
              <a:solidFill>
                <a:schemeClr val="tx1"/>
              </a:solidFill>
              <a:latin typeface="Arial Narrow" panose="020B0606020202030204" pitchFamily="34" charset="0"/>
            </a:endParaRPr>
          </a:p>
          <a:p>
            <a:pPr marL="285750" indent="-285750" algn="just">
              <a:buFontTx/>
              <a:buChar char="-"/>
            </a:pPr>
            <a:endParaRPr lang="pt-BR" dirty="0">
              <a:latin typeface="Arial Narrow" panose="020B0606020202030204" pitchFamily="34" charset="0"/>
            </a:endParaRPr>
          </a:p>
          <a:p>
            <a:pPr marL="285750" indent="-285750" algn="just">
              <a:buFontTx/>
              <a:buChar char="-"/>
            </a:pPr>
            <a:endParaRPr lang="pt-BR" sz="1800" dirty="0">
              <a:solidFill>
                <a:schemeClr val="tx1"/>
              </a:solidFill>
              <a:latin typeface="Arial Narrow" panose="020B0606020202030204" pitchFamily="34" charset="0"/>
            </a:endParaRPr>
          </a:p>
          <a:p>
            <a:pPr marL="285750" indent="-285750" algn="just">
              <a:buFontTx/>
              <a:buChar char="-"/>
            </a:pPr>
            <a:endParaRPr lang="pt-BR" dirty="0">
              <a:latin typeface="Arial Narrow" panose="020B0606020202030204" pitchFamily="34" charset="0"/>
            </a:endParaRPr>
          </a:p>
          <a:p>
            <a:pPr marL="285750" indent="-285750" algn="just">
              <a:buFontTx/>
              <a:buChar char="-"/>
            </a:pPr>
            <a:endParaRPr lang="pt-BR" sz="1800" dirty="0">
              <a:solidFill>
                <a:schemeClr val="tx1"/>
              </a:solidFill>
              <a:latin typeface="Arial Narrow" panose="020B0606020202030204" pitchFamily="34" charset="0"/>
            </a:endParaRPr>
          </a:p>
          <a:p>
            <a:pPr algn="just"/>
            <a:endParaRPr lang="pt-BR" sz="18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409818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AC8CA7D-DBAF-786F-102B-422E05D06095}"/>
              </a:ext>
            </a:extLst>
          </p:cNvPr>
          <p:cNvGraphicFramePr>
            <a:graphicFrameLocks noGrp="1"/>
          </p:cNvGraphicFramePr>
          <p:nvPr>
            <p:extLst>
              <p:ext uri="{D42A27DB-BD31-4B8C-83A1-F6EECF244321}">
                <p14:modId xmlns:p14="http://schemas.microsoft.com/office/powerpoint/2010/main" val="574060376"/>
              </p:ext>
            </p:extLst>
          </p:nvPr>
        </p:nvGraphicFramePr>
        <p:xfrm>
          <a:off x="331692" y="1336431"/>
          <a:ext cx="11528616" cy="5262298"/>
        </p:xfrm>
        <a:graphic>
          <a:graphicData uri="http://schemas.openxmlformats.org/drawingml/2006/table">
            <a:tbl>
              <a:tblPr firstRow="1" bandRow="1">
                <a:tableStyleId>{5C22544A-7EE6-4342-B048-85BDC9FD1C3A}</a:tableStyleId>
              </a:tblPr>
              <a:tblGrid>
                <a:gridCol w="11528616">
                  <a:extLst>
                    <a:ext uri="{9D8B030D-6E8A-4147-A177-3AD203B41FA5}">
                      <a16:colId xmlns:a16="http://schemas.microsoft.com/office/drawing/2014/main" val="2638729088"/>
                    </a:ext>
                  </a:extLst>
                </a:gridCol>
              </a:tblGrid>
              <a:tr h="5262298">
                <a:tc>
                  <a:txBody>
                    <a:bodyPr/>
                    <a:lstStyle/>
                    <a:p>
                      <a:pPr algn="ctr">
                        <a:lnSpc>
                          <a:spcPct val="114000"/>
                        </a:lnSpc>
                      </a:pPr>
                      <a:r>
                        <a:rPr lang="pt-BR" sz="2300" b="1" kern="1200" dirty="0">
                          <a:solidFill>
                            <a:schemeClr val="tx1"/>
                          </a:solidFill>
                          <a:effectLst/>
                          <a:latin typeface="Arial Narrow" panose="020B0606020202030204" pitchFamily="34" charset="0"/>
                          <a:ea typeface="+mn-ea"/>
                          <a:cs typeface="+mn-cs"/>
                        </a:rPr>
                        <a:t>Carta</a:t>
                      </a:r>
                    </a:p>
                    <a:p>
                      <a:pPr marL="0" indent="538163" algn="just">
                        <a:lnSpc>
                          <a:spcPct val="114000"/>
                        </a:lnSpc>
                      </a:pPr>
                      <a:r>
                        <a:rPr lang="pt-BR" sz="2300" b="0" kern="1200" dirty="0">
                          <a:solidFill>
                            <a:schemeClr val="tx1"/>
                          </a:solidFill>
                          <a:effectLst/>
                          <a:latin typeface="Arial Narrow" panose="020B0606020202030204" pitchFamily="34" charset="0"/>
                          <a:ea typeface="+mn-ea"/>
                          <a:cs typeface="+mn-cs"/>
                        </a:rPr>
                        <a:t>A </a:t>
                      </a:r>
                      <a:r>
                        <a:rPr lang="pt-BR" sz="2300" b="1" kern="1200" dirty="0">
                          <a:solidFill>
                            <a:schemeClr val="tx1"/>
                          </a:solidFill>
                          <a:effectLst/>
                          <a:latin typeface="Arial Narrow" panose="020B0606020202030204" pitchFamily="34" charset="0"/>
                          <a:ea typeface="+mn-ea"/>
                          <a:cs typeface="+mn-cs"/>
                        </a:rPr>
                        <a:t>Carta</a:t>
                      </a:r>
                      <a:r>
                        <a:rPr lang="pt-BR" sz="2300" b="0" kern="1200" dirty="0">
                          <a:solidFill>
                            <a:schemeClr val="tx1"/>
                          </a:solidFill>
                          <a:effectLst/>
                          <a:latin typeface="Arial Narrow" panose="020B0606020202030204" pitchFamily="34" charset="0"/>
                          <a:ea typeface="+mn-ea"/>
                          <a:cs typeface="+mn-cs"/>
                        </a:rPr>
                        <a:t> é um gênero textual cujo objetivo principal é estabelecer “comunicação” entre um remetente (quem envia a carta) e um destinatário (quem recebe a carta). Embora muito associada à forma física, o conceito abrange diversos objetivos/finalidades e variações, adaptando-se para o meio digital, como o “e-mail”, por exemplo. </a:t>
                      </a:r>
                    </a:p>
                    <a:p>
                      <a:pPr algn="ctr">
                        <a:lnSpc>
                          <a:spcPct val="114000"/>
                        </a:lnSpc>
                      </a:pPr>
                      <a:r>
                        <a:rPr lang="pt-BR" sz="2300" b="1" kern="1200" dirty="0">
                          <a:solidFill>
                            <a:schemeClr val="tx1"/>
                          </a:solidFill>
                          <a:effectLst/>
                          <a:latin typeface="Arial Narrow" panose="020B0606020202030204" pitchFamily="34" charset="0"/>
                          <a:ea typeface="+mn-ea"/>
                          <a:cs typeface="+mn-cs"/>
                        </a:rPr>
                        <a:t>Carta de Leitor</a:t>
                      </a:r>
                    </a:p>
                    <a:p>
                      <a:pPr algn="just">
                        <a:lnSpc>
                          <a:spcPct val="114000"/>
                        </a:lnSpc>
                      </a:pPr>
                      <a:r>
                        <a:rPr lang="pt-BR" sz="2300" b="0" kern="1200" dirty="0">
                          <a:solidFill>
                            <a:schemeClr val="tx1"/>
                          </a:solidFill>
                          <a:effectLst/>
                          <a:latin typeface="Arial Narrow" panose="020B0606020202030204" pitchFamily="34" charset="0"/>
                          <a:ea typeface="+mn-ea"/>
                          <a:cs typeface="+mn-cs"/>
                        </a:rPr>
                        <a:t>A Carta de Leitor é um gênero textual de caráter argumentativo e expositivo que busca defender um ponto de vista (criticando, elogiando, fazendo pedidos) sobre um determinado assunto de importância social. É um texto curto, com linguagem direta e afirmativa.</a:t>
                      </a:r>
                    </a:p>
                    <a:p>
                      <a:pPr algn="just"/>
                      <a:endParaRPr lang="pt-BR" sz="2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
        <p:nvSpPr>
          <p:cNvPr id="6" name="CaixaDeTexto 5">
            <a:extLst>
              <a:ext uri="{FF2B5EF4-FFF2-40B4-BE49-F238E27FC236}">
                <a16:creationId xmlns:a16="http://schemas.microsoft.com/office/drawing/2014/main" id="{8DDC8D08-7CCA-A8AD-A484-7ED849F97F91}"/>
              </a:ext>
            </a:extLst>
          </p:cNvPr>
          <p:cNvSpPr txBox="1"/>
          <p:nvPr/>
        </p:nvSpPr>
        <p:spPr>
          <a:xfrm>
            <a:off x="331692" y="745587"/>
            <a:ext cx="4310645" cy="472758"/>
          </a:xfrm>
          <a:prstGeom prst="rect">
            <a:avLst/>
          </a:prstGeom>
          <a:noFill/>
        </p:spPr>
        <p:txBody>
          <a:bodyPr wrap="square">
            <a:spAutoFit/>
          </a:bodyPr>
          <a:lstStyle/>
          <a:p>
            <a:pPr algn="just">
              <a:lnSpc>
                <a:spcPct val="115000"/>
              </a:lnSpc>
              <a:spcAft>
                <a:spcPts val="800"/>
              </a:spcAft>
            </a:pPr>
            <a:r>
              <a:rPr lang="pt-BR" sz="1800" b="1" kern="100" dirty="0">
                <a:solidFill>
                  <a:srgbClr val="F4860C"/>
                </a:solidFill>
                <a:effectLst/>
                <a:latin typeface="Times New Roman" panose="02020603050405020304" pitchFamily="18" charset="0"/>
                <a:ea typeface="Calibri" panose="020F0502020204030204" pitchFamily="34" charset="0"/>
                <a:cs typeface="Times New Roman" panose="02020603050405020304" pitchFamily="18" charset="0"/>
              </a:rPr>
              <a:t>►</a:t>
            </a:r>
            <a:r>
              <a:rPr lang="pt-BR" sz="2300" b="1" kern="100"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6370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AC8CA7D-DBAF-786F-102B-422E05D06095}"/>
              </a:ext>
            </a:extLst>
          </p:cNvPr>
          <p:cNvGraphicFramePr>
            <a:graphicFrameLocks noGrp="1"/>
          </p:cNvGraphicFramePr>
          <p:nvPr>
            <p:extLst>
              <p:ext uri="{D42A27DB-BD31-4B8C-83A1-F6EECF244321}">
                <p14:modId xmlns:p14="http://schemas.microsoft.com/office/powerpoint/2010/main" val="2588843480"/>
              </p:ext>
            </p:extLst>
          </p:nvPr>
        </p:nvGraphicFramePr>
        <p:xfrm>
          <a:off x="331692" y="2250831"/>
          <a:ext cx="11528616" cy="4347898"/>
        </p:xfrm>
        <a:graphic>
          <a:graphicData uri="http://schemas.openxmlformats.org/drawingml/2006/table">
            <a:tbl>
              <a:tblPr firstRow="1" bandRow="1">
                <a:tableStyleId>{5C22544A-7EE6-4342-B048-85BDC9FD1C3A}</a:tableStyleId>
              </a:tblPr>
              <a:tblGrid>
                <a:gridCol w="11528616">
                  <a:extLst>
                    <a:ext uri="{9D8B030D-6E8A-4147-A177-3AD203B41FA5}">
                      <a16:colId xmlns:a16="http://schemas.microsoft.com/office/drawing/2014/main" val="2638729088"/>
                    </a:ext>
                  </a:extLst>
                </a:gridCol>
              </a:tblGrid>
              <a:tr h="4347898">
                <a:tc>
                  <a:txBody>
                    <a:bodyPr/>
                    <a:lstStyle/>
                    <a:p>
                      <a:pPr algn="ctr"/>
                      <a:r>
                        <a:rPr lang="pt-BR" sz="2300" b="1" kern="1200" dirty="0">
                          <a:solidFill>
                            <a:schemeClr val="tx1"/>
                          </a:solidFill>
                          <a:effectLst/>
                          <a:latin typeface="Arial Narrow" panose="020B0606020202030204" pitchFamily="34" charset="0"/>
                          <a:ea typeface="+mn-ea"/>
                          <a:cs typeface="+mn-cs"/>
                        </a:rPr>
                        <a:t>Refletindo sobre o que precisa ter em uma “carta de leitor”</a:t>
                      </a:r>
                    </a:p>
                    <a:p>
                      <a:pPr algn="just"/>
                      <a:r>
                        <a:rPr lang="pt-BR" sz="2300" b="0" kern="1200" dirty="0">
                          <a:solidFill>
                            <a:schemeClr val="tx1"/>
                          </a:solidFill>
                          <a:effectLst/>
                          <a:latin typeface="Arial Narrow" panose="020B0606020202030204" pitchFamily="34" charset="0"/>
                          <a:ea typeface="+mn-ea"/>
                          <a:cs typeface="+mn-cs"/>
                        </a:rPr>
                        <a:t>A carta de leitor, geralmente, é publicada em seção específica de jornais, revistas, sites etc.</a:t>
                      </a:r>
                    </a:p>
                    <a:p>
                      <a:r>
                        <a:rPr lang="pt-BR" sz="2300" b="0" kern="1200" dirty="0">
                          <a:solidFill>
                            <a:schemeClr val="tx1"/>
                          </a:solidFill>
                          <a:effectLst/>
                          <a:latin typeface="Arial Narrow" panose="020B0606020202030204" pitchFamily="34" charset="0"/>
                          <a:ea typeface="+mn-ea"/>
                          <a:cs typeface="+mn-cs"/>
                        </a:rPr>
                        <a:t>- Finalidade da “carta de leitor”, geralmente, é elogiar, criticar, fazer pedido, sugerir algo ou comentar um tema/assunto lido. Por meio  desse gênero textual, o leitor/autor expressa sua opinião, seu ponto de vista sobre algum assunto/tema que pode fazer referência ao assunto de uma reportagem, notícia, por exemplo. Esse gênero textual apresenta aspecto argumentativo, pois mostra justificativas/argumentos para justificar/fundamentar o ponto de vista defendido. </a:t>
                      </a:r>
                    </a:p>
                    <a:p>
                      <a:r>
                        <a:rPr lang="pt-BR" sz="2300" b="1" kern="1200" dirty="0">
                          <a:solidFill>
                            <a:schemeClr val="tx1"/>
                          </a:solidFill>
                          <a:effectLst/>
                          <a:latin typeface="Arial Narrow" panose="020B0606020202030204" pitchFamily="34" charset="0"/>
                          <a:ea typeface="+mn-ea"/>
                          <a:cs typeface="+mn-cs"/>
                        </a:rPr>
                        <a:t>Estrutura da carta de leitor</a:t>
                      </a:r>
                    </a:p>
                    <a:p>
                      <a:r>
                        <a:rPr lang="pt-BR" sz="2300" b="0" kern="1200" dirty="0">
                          <a:solidFill>
                            <a:schemeClr val="tx1"/>
                          </a:solidFill>
                          <a:effectLst/>
                          <a:latin typeface="Arial Narrow" panose="020B0606020202030204" pitchFamily="34" charset="0"/>
                          <a:ea typeface="+mn-ea"/>
                          <a:cs typeface="+mn-cs"/>
                        </a:rPr>
                        <a:t>O gênero textual, carta de leitor veicula em um contexto formal de comunicação, que exige a adequação no que diz respeito a sua função </a:t>
                      </a:r>
                      <a:r>
                        <a:rPr lang="pt-BR" sz="2300" b="1" kern="1200" dirty="0">
                          <a:solidFill>
                            <a:schemeClr val="tx1"/>
                          </a:solidFill>
                          <a:effectLst/>
                          <a:latin typeface="Arial Narrow" panose="020B0606020202030204" pitchFamily="34" charset="0"/>
                          <a:ea typeface="+mn-ea"/>
                          <a:cs typeface="+mn-cs"/>
                        </a:rPr>
                        <a:t>expositiva</a:t>
                      </a:r>
                      <a:r>
                        <a:rPr lang="pt-BR" sz="2300" b="0" kern="1200" dirty="0">
                          <a:solidFill>
                            <a:schemeClr val="tx1"/>
                          </a:solidFill>
                          <a:effectLst/>
                          <a:latin typeface="Arial Narrow" panose="020B0606020202030204" pitchFamily="34" charset="0"/>
                          <a:ea typeface="+mn-ea"/>
                          <a:cs typeface="+mn-cs"/>
                        </a:rPr>
                        <a:t> (expõe, explica) e </a:t>
                      </a:r>
                      <a:r>
                        <a:rPr lang="pt-BR" sz="2300" b="1" kern="1200" dirty="0">
                          <a:solidFill>
                            <a:schemeClr val="tx1"/>
                          </a:solidFill>
                          <a:effectLst/>
                          <a:latin typeface="Arial Narrow" panose="020B0606020202030204" pitchFamily="34" charset="0"/>
                          <a:ea typeface="+mn-ea"/>
                          <a:cs typeface="+mn-cs"/>
                        </a:rPr>
                        <a:t>argumentativa</a:t>
                      </a:r>
                      <a:r>
                        <a:rPr lang="pt-BR" sz="2300" b="0" kern="1200" dirty="0">
                          <a:solidFill>
                            <a:schemeClr val="tx1"/>
                          </a:solidFill>
                          <a:effectLst/>
                          <a:latin typeface="Arial Narrow" panose="020B0606020202030204" pitchFamily="34" charset="0"/>
                          <a:ea typeface="+mn-ea"/>
                          <a:cs typeface="+mn-cs"/>
                        </a:rPr>
                        <a:t> (defende um ponto de vista/opinião). </a:t>
                      </a:r>
                    </a:p>
                    <a:p>
                      <a:pPr algn="just"/>
                      <a:endParaRPr lang="pt-BR" sz="2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
        <p:nvSpPr>
          <p:cNvPr id="6" name="CaixaDeTexto 5">
            <a:extLst>
              <a:ext uri="{FF2B5EF4-FFF2-40B4-BE49-F238E27FC236}">
                <a16:creationId xmlns:a16="http://schemas.microsoft.com/office/drawing/2014/main" id="{8DDC8D08-7CCA-A8AD-A484-7ED849F97F91}"/>
              </a:ext>
            </a:extLst>
          </p:cNvPr>
          <p:cNvSpPr txBox="1"/>
          <p:nvPr/>
        </p:nvSpPr>
        <p:spPr>
          <a:xfrm>
            <a:off x="331692" y="745587"/>
            <a:ext cx="11528616" cy="879793"/>
          </a:xfrm>
          <a:prstGeom prst="rect">
            <a:avLst/>
          </a:prstGeom>
          <a:noFill/>
        </p:spPr>
        <p:txBody>
          <a:bodyPr wrap="square">
            <a:spAutoFit/>
          </a:bodyPr>
          <a:lstStyle/>
          <a:p>
            <a:pPr algn="just">
              <a:lnSpc>
                <a:spcPct val="115000"/>
              </a:lnSpc>
              <a:spcAft>
                <a:spcPts val="800"/>
              </a:spcAft>
            </a:pPr>
            <a:r>
              <a:rPr lang="pt-BR" b="1" kern="100" dirty="0">
                <a:solidFill>
                  <a:srgbClr val="F4860C"/>
                </a:solidFill>
                <a:latin typeface="Times New Roman" panose="02020603050405020304" pitchFamily="18" charset="0"/>
                <a:ea typeface="Calibri" panose="020F0502020204030204" pitchFamily="34" charset="0"/>
                <a:cs typeface="Times New Roman" panose="02020603050405020304" pitchFamily="18" charset="0"/>
              </a:rPr>
              <a:t>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Estudante, vamos conhecer algumas características do gênero textual carta de leitor? Aprender sempre vale a pena... Vamos ler com atenção?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m 2" descr="Interface gráfica do usuário, Texto, Aplicativo&#10;&#10;O conteúdo gerado por IA pode estar incorreto.">
            <a:extLst>
              <a:ext uri="{FF2B5EF4-FFF2-40B4-BE49-F238E27FC236}">
                <a16:creationId xmlns:a16="http://schemas.microsoft.com/office/drawing/2014/main" id="{04E8D859-96F2-B0AF-9B8D-83AF6D468FB3}"/>
              </a:ext>
            </a:extLst>
          </p:cNvPr>
          <p:cNvPicPr>
            <a:picLocks noChangeAspect="1"/>
          </p:cNvPicPr>
          <p:nvPr/>
        </p:nvPicPr>
        <p:blipFill rotWithShape="1">
          <a:blip r:embed="rId2">
            <a:extLst>
              <a:ext uri="{28A0092B-C50C-407E-A947-70E740481C1C}">
                <a14:useLocalDpi xmlns:a14="http://schemas.microsoft.com/office/drawing/2010/main" val="0"/>
              </a:ext>
            </a:extLst>
          </a:blip>
          <a:srcRect t="9756" r="2349" b="9754"/>
          <a:stretch>
            <a:fillRect/>
          </a:stretch>
        </p:blipFill>
        <p:spPr bwMode="auto">
          <a:xfrm>
            <a:off x="331692" y="1559511"/>
            <a:ext cx="2497772" cy="9382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43582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AC8CA7D-DBAF-786F-102B-422E05D06095}"/>
              </a:ext>
            </a:extLst>
          </p:cNvPr>
          <p:cNvGraphicFramePr>
            <a:graphicFrameLocks noGrp="1"/>
          </p:cNvGraphicFramePr>
          <p:nvPr>
            <p:extLst>
              <p:ext uri="{D42A27DB-BD31-4B8C-83A1-F6EECF244321}">
                <p14:modId xmlns:p14="http://schemas.microsoft.com/office/powerpoint/2010/main" val="2943811583"/>
              </p:ext>
            </p:extLst>
          </p:nvPr>
        </p:nvGraphicFramePr>
        <p:xfrm>
          <a:off x="358592" y="913075"/>
          <a:ext cx="11409338" cy="5699760"/>
        </p:xfrm>
        <a:graphic>
          <a:graphicData uri="http://schemas.openxmlformats.org/drawingml/2006/table">
            <a:tbl>
              <a:tblPr firstRow="1" bandRow="1">
                <a:tableStyleId>{5C22544A-7EE6-4342-B048-85BDC9FD1C3A}</a:tableStyleId>
              </a:tblPr>
              <a:tblGrid>
                <a:gridCol w="11409338">
                  <a:extLst>
                    <a:ext uri="{9D8B030D-6E8A-4147-A177-3AD203B41FA5}">
                      <a16:colId xmlns:a16="http://schemas.microsoft.com/office/drawing/2014/main" val="2638729088"/>
                    </a:ext>
                  </a:extLst>
                </a:gridCol>
              </a:tblGrid>
              <a:tr h="5300870">
                <a:tc>
                  <a:txBody>
                    <a:bodyPr/>
                    <a:lstStyle/>
                    <a:p>
                      <a:endParaRPr lang="pt-BR" sz="2300" b="1" kern="1200" dirty="0">
                        <a:solidFill>
                          <a:schemeClr val="tx1"/>
                        </a:solidFill>
                        <a:effectLst/>
                        <a:latin typeface="Arial Narrow" panose="020B0606020202030204" pitchFamily="34" charset="0"/>
                        <a:ea typeface="+mn-ea"/>
                        <a:cs typeface="+mn-cs"/>
                      </a:endParaRPr>
                    </a:p>
                    <a:p>
                      <a:r>
                        <a:rPr lang="pt-BR" sz="2300" b="1" kern="1200" dirty="0">
                          <a:solidFill>
                            <a:schemeClr val="tx1"/>
                          </a:solidFill>
                          <a:effectLst/>
                          <a:latin typeface="Arial Narrow" panose="020B0606020202030204" pitchFamily="34" charset="0"/>
                          <a:ea typeface="+mn-ea"/>
                          <a:cs typeface="+mn-cs"/>
                        </a:rPr>
                        <a:t> Os elementos que geralmente compõem a carta de leitor são:</a:t>
                      </a:r>
                    </a:p>
                    <a:p>
                      <a:r>
                        <a:rPr lang="pt-BR" sz="2300" b="1" kern="1200" dirty="0">
                          <a:solidFill>
                            <a:schemeClr val="tx1"/>
                          </a:solidFill>
                          <a:effectLst/>
                          <a:latin typeface="Arial Narrow" panose="020B0606020202030204" pitchFamily="34" charset="0"/>
                          <a:ea typeface="+mn-ea"/>
                          <a:cs typeface="+mn-cs"/>
                        </a:rPr>
                        <a:t>-</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Cabeçalho/Local e data:</a:t>
                      </a:r>
                      <a:r>
                        <a:rPr lang="pt-BR" sz="2300" b="0" kern="1200" dirty="0">
                          <a:solidFill>
                            <a:schemeClr val="tx1"/>
                          </a:solidFill>
                          <a:effectLst/>
                          <a:latin typeface="Arial Narrow" panose="020B0606020202030204" pitchFamily="34" charset="0"/>
                          <a:ea typeface="+mn-ea"/>
                          <a:cs typeface="+mn-cs"/>
                        </a:rPr>
                        <a:t> local e data em que a carta foi escrita. São escritos por extenso.</a:t>
                      </a:r>
                    </a:p>
                    <a:p>
                      <a:r>
                        <a:rPr lang="pt-BR" sz="2300" b="1" kern="1200" dirty="0">
                          <a:solidFill>
                            <a:schemeClr val="tx1"/>
                          </a:solidFill>
                          <a:effectLst/>
                          <a:latin typeface="Arial Narrow" panose="020B0606020202030204" pitchFamily="34" charset="0"/>
                          <a:ea typeface="+mn-ea"/>
                          <a:cs typeface="+mn-cs"/>
                        </a:rPr>
                        <a:t>- Vocativo/Destinatário: </a:t>
                      </a:r>
                      <a:r>
                        <a:rPr lang="pt-BR" sz="2300" b="0" kern="1200" dirty="0">
                          <a:solidFill>
                            <a:schemeClr val="tx1"/>
                          </a:solidFill>
                          <a:effectLst/>
                          <a:latin typeface="Arial Narrow" panose="020B0606020202030204" pitchFamily="34" charset="0"/>
                          <a:ea typeface="+mn-ea"/>
                          <a:cs typeface="+mn-cs"/>
                        </a:rPr>
                        <a:t>chamamento da pessoa ou instituição para quem a carta será enviada, geralmente acompanhado do cargo. Exemplo: “Prezado Diretor”, “Senhor Editor” etc.</a:t>
                      </a:r>
                    </a:p>
                    <a:p>
                      <a:r>
                        <a:rPr lang="pt-BR" sz="2300" b="1" kern="1200" dirty="0">
                          <a:solidFill>
                            <a:schemeClr val="tx1"/>
                          </a:solidFill>
                          <a:effectLst/>
                          <a:latin typeface="Arial Narrow" panose="020B0606020202030204" pitchFamily="34" charset="0"/>
                          <a:ea typeface="+mn-ea"/>
                          <a:cs typeface="+mn-cs"/>
                        </a:rPr>
                        <a:t>- Introdução </a:t>
                      </a:r>
                      <a:r>
                        <a:rPr lang="pt-BR" sz="2300" b="0" kern="1200" dirty="0">
                          <a:solidFill>
                            <a:schemeClr val="tx1"/>
                          </a:solidFill>
                          <a:effectLst/>
                          <a:latin typeface="Arial Narrow" panose="020B0606020202030204" pitchFamily="34" charset="0"/>
                          <a:ea typeface="+mn-ea"/>
                          <a:cs typeface="+mn-cs"/>
                        </a:rPr>
                        <a:t>contextualizando/falando sobre o assunto/tema (notícia, reportagem etc.).</a:t>
                      </a:r>
                    </a:p>
                    <a:p>
                      <a:r>
                        <a:rPr lang="pt-BR" sz="2300" b="1" kern="1200" dirty="0">
                          <a:solidFill>
                            <a:schemeClr val="tx1"/>
                          </a:solidFill>
                          <a:effectLst/>
                          <a:latin typeface="Arial Narrow" panose="020B0606020202030204" pitchFamily="34" charset="0"/>
                          <a:ea typeface="+mn-ea"/>
                          <a:cs typeface="+mn-cs"/>
                        </a:rPr>
                        <a:t>- Desenvolvimento </a:t>
                      </a:r>
                      <a:r>
                        <a:rPr lang="pt-BR" sz="2300" b="0" kern="1200" dirty="0">
                          <a:solidFill>
                            <a:schemeClr val="tx1"/>
                          </a:solidFill>
                          <a:effectLst/>
                          <a:latin typeface="Arial Narrow" panose="020B0606020202030204" pitchFamily="34" charset="0"/>
                          <a:ea typeface="+mn-ea"/>
                          <a:cs typeface="+mn-cs"/>
                        </a:rPr>
                        <a:t>- é preciso justificar/fundamentar a opinião/ponto de vista por meio de informações/justificativas/argumentos firmes, claros.</a:t>
                      </a:r>
                    </a:p>
                    <a:p>
                      <a:r>
                        <a:rPr lang="pt-BR" sz="2300" b="1" kern="1200" dirty="0">
                          <a:solidFill>
                            <a:schemeClr val="tx1"/>
                          </a:solidFill>
                          <a:effectLst/>
                          <a:latin typeface="Arial Narrow" panose="020B0606020202030204" pitchFamily="34" charset="0"/>
                          <a:ea typeface="+mn-ea"/>
                          <a:cs typeface="+mn-cs"/>
                        </a:rPr>
                        <a:t>- Conclusão </a:t>
                      </a:r>
                      <a:r>
                        <a:rPr lang="pt-BR" sz="2300" b="0" kern="1200" dirty="0">
                          <a:solidFill>
                            <a:schemeClr val="tx1"/>
                          </a:solidFill>
                          <a:effectLst/>
                          <a:latin typeface="Arial Narrow" panose="020B0606020202030204" pitchFamily="34" charset="0"/>
                          <a:ea typeface="+mn-ea"/>
                          <a:cs typeface="+mn-cs"/>
                        </a:rPr>
                        <a:t>- é necessário retomar a opinião/ponto de vista e reforçar algo sobre o tema/assunto e finalizar com um pedido, agradecimento ou sugestão.</a:t>
                      </a:r>
                    </a:p>
                    <a:p>
                      <a:r>
                        <a:rPr lang="pt-BR" sz="2300" b="1" kern="1200" dirty="0">
                          <a:solidFill>
                            <a:schemeClr val="tx1"/>
                          </a:solidFill>
                          <a:effectLst/>
                          <a:latin typeface="Arial Narrow" panose="020B0606020202030204" pitchFamily="34" charset="0"/>
                          <a:ea typeface="+mn-ea"/>
                          <a:cs typeface="+mn-cs"/>
                        </a:rPr>
                        <a:t>- Despedida (fecho): </a:t>
                      </a:r>
                      <a:r>
                        <a:rPr lang="pt-BR" sz="2300" b="0" kern="1200" dirty="0">
                          <a:solidFill>
                            <a:schemeClr val="tx1"/>
                          </a:solidFill>
                          <a:effectLst/>
                          <a:latin typeface="Arial Narrow" panose="020B0606020202030204" pitchFamily="34" charset="0"/>
                          <a:ea typeface="+mn-ea"/>
                          <a:cs typeface="+mn-cs"/>
                        </a:rPr>
                        <a:t>expressão de encerramento, como “Atenciosamente” ou “Desde já agradeço”.</a:t>
                      </a:r>
                    </a:p>
                    <a:p>
                      <a:pPr marL="0" indent="0">
                        <a:buFontTx/>
                        <a:buNone/>
                      </a:pPr>
                      <a:r>
                        <a:rPr lang="pt-BR" sz="2300" b="1" kern="1200" dirty="0">
                          <a:solidFill>
                            <a:schemeClr val="tx1"/>
                          </a:solidFill>
                          <a:effectLst/>
                          <a:latin typeface="Arial Narrow" panose="020B0606020202030204" pitchFamily="34" charset="0"/>
                          <a:ea typeface="+mn-ea"/>
                          <a:cs typeface="+mn-cs"/>
                        </a:rPr>
                        <a:t>- Assinatura: </a:t>
                      </a:r>
                      <a:r>
                        <a:rPr lang="pt-BR" sz="2300" b="0" kern="1200" dirty="0">
                          <a:solidFill>
                            <a:schemeClr val="tx1"/>
                          </a:solidFill>
                          <a:effectLst/>
                          <a:latin typeface="Arial Narrow" panose="020B0606020202030204" pitchFamily="34" charset="0"/>
                          <a:ea typeface="+mn-ea"/>
                          <a:cs typeface="+mn-cs"/>
                        </a:rPr>
                        <a:t>é a parte final da carta, na qual quem escreveu coloca o nome para mostrar quem está reclamando.</a:t>
                      </a:r>
                    </a:p>
                    <a:p>
                      <a:r>
                        <a:rPr lang="pt-BR" sz="2300" b="0" kern="1200" dirty="0">
                          <a:solidFill>
                            <a:schemeClr val="tx1"/>
                          </a:solidFill>
                          <a:effectLst/>
                          <a:latin typeface="Arial Narrow" panose="020B0606020202030204" pitchFamily="34" charset="0"/>
                          <a:ea typeface="+mn-ea"/>
                          <a:cs typeface="+mn-cs"/>
                        </a:rPr>
                        <a:t>- Texto curto, claro e objetivo.</a:t>
                      </a:r>
                    </a:p>
                    <a:p>
                      <a:r>
                        <a:rPr lang="pt-BR" sz="2300" b="0" kern="1200" dirty="0">
                          <a:solidFill>
                            <a:schemeClr val="tx1"/>
                          </a:solidFill>
                          <a:effectLst/>
                          <a:latin typeface="Arial Narrow" panose="020B0606020202030204" pitchFamily="34" charset="0"/>
                          <a:ea typeface="+mn-ea"/>
                          <a:cs typeface="+mn-cs"/>
                        </a:rPr>
                        <a:t>- Uso de linguagem clara, objetiva e formal.</a:t>
                      </a:r>
                    </a:p>
                    <a:p>
                      <a:pPr algn="ctr"/>
                      <a:endParaRPr lang="pt-BR" sz="2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4179021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9A0A056-D649-C917-9CE5-7B7FBFB34722}"/>
              </a:ext>
            </a:extLst>
          </p:cNvPr>
          <p:cNvSpPr txBox="1"/>
          <p:nvPr/>
        </p:nvSpPr>
        <p:spPr>
          <a:xfrm>
            <a:off x="367553" y="869506"/>
            <a:ext cx="11412071" cy="1031051"/>
          </a:xfrm>
          <a:prstGeom prst="rect">
            <a:avLst/>
          </a:prstGeom>
          <a:noFill/>
        </p:spPr>
        <p:txBody>
          <a:bodyPr wrap="square">
            <a:spAutoFit/>
          </a:bodyPr>
          <a:lstStyle/>
          <a:p>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os textos.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15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5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(Notícia)</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A01648C1-2DD9-312A-E8F2-D93744172CB7}"/>
              </a:ext>
            </a:extLst>
          </p:cNvPr>
          <p:cNvSpPr txBox="1"/>
          <p:nvPr/>
        </p:nvSpPr>
        <p:spPr>
          <a:xfrm>
            <a:off x="367553" y="5660110"/>
            <a:ext cx="11174590" cy="692497"/>
          </a:xfrm>
          <a:prstGeom prst="rect">
            <a:avLst/>
          </a:prstGeom>
          <a:noFill/>
        </p:spPr>
        <p:txBody>
          <a:bodyPr wrap="square">
            <a:spAutoFit/>
          </a:bodyPr>
          <a:lstStyle/>
          <a:p>
            <a:pPr algn="r"/>
            <a:endParaRPr lang="pt-BR" sz="1300" kern="0" dirty="0">
              <a:latin typeface="Arial Narrow" panose="020B0606020202030204" pitchFamily="34" charset="0"/>
              <a:ea typeface="Aptos" panose="020B0004020202020204" pitchFamily="34" charset="0"/>
              <a:cs typeface="Times New Roman" panose="02020603050405020304" pitchFamily="18" charset="0"/>
            </a:endParaRPr>
          </a:p>
          <a:p>
            <a:pPr algn="r"/>
            <a:endParaRPr lang="pt-BR" sz="1300" kern="0" dirty="0">
              <a:latin typeface="Arial Narrow" panose="020B0606020202030204" pitchFamily="34" charset="0"/>
              <a:ea typeface="Aptos" panose="020B0004020202020204" pitchFamily="34" charset="0"/>
              <a:cs typeface="Times New Roman" panose="02020603050405020304" pitchFamily="18" charset="0"/>
            </a:endParaRPr>
          </a:p>
          <a:p>
            <a:pPr algn="r"/>
            <a:r>
              <a:rPr lang="pt-BR" sz="1300" kern="0" dirty="0">
                <a:latin typeface="Arial Narrow" panose="020B0606020202030204" pitchFamily="34" charset="0"/>
                <a:ea typeface="Aptos" panose="020B0004020202020204" pitchFamily="34" charset="0"/>
                <a:cs typeface="Times New Roman" panose="02020603050405020304" pitchFamily="18" charset="0"/>
              </a:rPr>
              <a:t>D</a:t>
            </a:r>
            <a:r>
              <a:rPr lang="pt-BR" sz="1300" kern="0" dirty="0">
                <a:effectLst/>
                <a:latin typeface="Arial Narrow" panose="020B0606020202030204" pitchFamily="34" charset="0"/>
                <a:ea typeface="Aptos" panose="020B0004020202020204" pitchFamily="34" charset="0"/>
                <a:cs typeface="Times New Roman" panose="02020603050405020304" pitchFamily="18" charset="0"/>
              </a:rPr>
              <a:t>isponível em: https</a:t>
            </a:r>
            <a:r>
              <a:rPr lang="pt-BR" sz="1300" kern="0" dirty="0">
                <a:latin typeface="Arial Narrow" panose="020B0606020202030204" pitchFamily="34" charset="0"/>
                <a:ea typeface="Aptos" panose="020B0004020202020204" pitchFamily="34" charset="0"/>
                <a:cs typeface="Times New Roman" panose="02020603050405020304" pitchFamily="18" charset="0"/>
              </a:rPr>
              <a:t>://</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aredacao.com.br/</a:t>
            </a:r>
            <a:r>
              <a:rPr lang="pt-BR" sz="1300" dirty="0" err="1">
                <a:effectLst/>
                <a:latin typeface="Arial Narrow" panose="020B0606020202030204" pitchFamily="34" charset="0"/>
                <a:ea typeface="Calibri" panose="020F0502020204030204" pitchFamily="34" charset="0"/>
                <a:cs typeface="Times New Roman" panose="02020603050405020304" pitchFamily="18" charset="0"/>
              </a:rPr>
              <a:t>forum</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-o-futuro-das-cidades-debate-melhorias-para-</a:t>
            </a:r>
            <a:r>
              <a:rPr lang="pt-BR" sz="1300" dirty="0" err="1">
                <a:effectLst/>
                <a:latin typeface="Arial Narrow" panose="020B0606020202030204" pitchFamily="34" charset="0"/>
                <a:ea typeface="Calibri" panose="020F0502020204030204" pitchFamily="34" charset="0"/>
                <a:cs typeface="Times New Roman" panose="02020603050405020304" pitchFamily="18" charset="0"/>
              </a:rPr>
              <a:t>goiania</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 Acesso em: 12 jun. 2026. Adaptado</a:t>
            </a:r>
            <a:r>
              <a:rPr lang="pt-BR" sz="1300" kern="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300" dirty="0"/>
          </a:p>
        </p:txBody>
      </p:sp>
      <p:pic>
        <p:nvPicPr>
          <p:cNvPr id="9" name="Imagem 8">
            <a:extLst>
              <a:ext uri="{FF2B5EF4-FFF2-40B4-BE49-F238E27FC236}">
                <a16:creationId xmlns:a16="http://schemas.microsoft.com/office/drawing/2014/main" id="{963CC785-7C1C-A262-DE34-0A579BA2E02C}"/>
              </a:ext>
            </a:extLst>
          </p:cNvPr>
          <p:cNvPicPr>
            <a:picLocks noChangeAspect="1"/>
          </p:cNvPicPr>
          <p:nvPr/>
        </p:nvPicPr>
        <p:blipFill>
          <a:blip r:embed="rId3"/>
          <a:stretch>
            <a:fillRect/>
          </a:stretch>
        </p:blipFill>
        <p:spPr>
          <a:xfrm>
            <a:off x="483079" y="1900557"/>
            <a:ext cx="11296545" cy="3933315"/>
          </a:xfrm>
          <a:prstGeom prst="rect">
            <a:avLst/>
          </a:prstGeom>
        </p:spPr>
      </p:pic>
    </p:spTree>
    <p:extLst>
      <p:ext uri="{BB962C8B-B14F-4D97-AF65-F5344CB8AC3E}">
        <p14:creationId xmlns:p14="http://schemas.microsoft.com/office/powerpoint/2010/main" val="1416045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9A0A056-D649-C917-9CE5-7B7FBFB34722}"/>
              </a:ext>
            </a:extLst>
          </p:cNvPr>
          <p:cNvSpPr txBox="1"/>
          <p:nvPr/>
        </p:nvSpPr>
        <p:spPr>
          <a:xfrm>
            <a:off x="367553" y="869506"/>
            <a:ext cx="11412071" cy="677108"/>
          </a:xfrm>
          <a:prstGeom prst="rect">
            <a:avLst/>
          </a:prstGeom>
          <a:noFill/>
        </p:spPr>
        <p:txBody>
          <a:bodyPr wrap="square">
            <a:spAutoFit/>
          </a:bodyPr>
          <a:lstStyle/>
          <a:p>
            <a:endParaRPr lang="pt-BR" sz="15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II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(Carta do Leitor)</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A01648C1-2DD9-312A-E8F2-D93744172CB7}"/>
              </a:ext>
            </a:extLst>
          </p:cNvPr>
          <p:cNvSpPr txBox="1"/>
          <p:nvPr/>
        </p:nvSpPr>
        <p:spPr>
          <a:xfrm>
            <a:off x="367553" y="5660110"/>
            <a:ext cx="11174590" cy="892552"/>
          </a:xfrm>
          <a:prstGeom prst="rect">
            <a:avLst/>
          </a:prstGeom>
          <a:noFill/>
        </p:spPr>
        <p:txBody>
          <a:bodyPr wrap="square">
            <a:spAutoFit/>
          </a:bodyPr>
          <a:lstStyle/>
          <a:p>
            <a:pPr algn="r"/>
            <a:endParaRPr lang="pt-BR" sz="1300" kern="0" dirty="0">
              <a:latin typeface="Arial Narrow" panose="020B0606020202030204" pitchFamily="34" charset="0"/>
              <a:ea typeface="Aptos" panose="020B0004020202020204" pitchFamily="34" charset="0"/>
              <a:cs typeface="Times New Roman" panose="02020603050405020304" pitchFamily="18" charset="0"/>
            </a:endParaRPr>
          </a:p>
          <a:p>
            <a:pPr algn="r"/>
            <a:endParaRPr lang="pt-BR" sz="1300" kern="0" dirty="0">
              <a:latin typeface="Arial Narrow" panose="020B0606020202030204" pitchFamily="34" charset="0"/>
              <a:ea typeface="Aptos" panose="020B0004020202020204" pitchFamily="34" charset="0"/>
              <a:cs typeface="Times New Roman" panose="02020603050405020304" pitchFamily="18" charset="0"/>
            </a:endParaRPr>
          </a:p>
          <a:p>
            <a:pPr algn="r"/>
            <a:endParaRPr lang="pt-BR" sz="1300" kern="0" dirty="0">
              <a:latin typeface="Arial Narrow" panose="020B0606020202030204" pitchFamily="34" charset="0"/>
              <a:ea typeface="Aptos" panose="020B0004020202020204" pitchFamily="34" charset="0"/>
              <a:cs typeface="Times New Roman" panose="02020603050405020304" pitchFamily="18" charset="0"/>
            </a:endParaRPr>
          </a:p>
          <a:p>
            <a:pPr algn="r"/>
            <a:r>
              <a:rPr lang="pt-BR" sz="1300" kern="0" dirty="0">
                <a:latin typeface="Arial Narrow" panose="020B0606020202030204" pitchFamily="34" charset="0"/>
                <a:ea typeface="Aptos" panose="020B0004020202020204" pitchFamily="34" charset="0"/>
                <a:cs typeface="Times New Roman" panose="02020603050405020304" pitchFamily="18" charset="0"/>
              </a:rPr>
              <a:t>Texto adaptado da internet para fins didático)</a:t>
            </a:r>
            <a:endParaRPr lang="pt-BR" sz="1300" dirty="0"/>
          </a:p>
        </p:txBody>
      </p:sp>
      <p:pic>
        <p:nvPicPr>
          <p:cNvPr id="6" name="Imagem 5">
            <a:extLst>
              <a:ext uri="{FF2B5EF4-FFF2-40B4-BE49-F238E27FC236}">
                <a16:creationId xmlns:a16="http://schemas.microsoft.com/office/drawing/2014/main" id="{BC92E2B1-CFA0-E346-737E-064602F5C2FD}"/>
              </a:ext>
            </a:extLst>
          </p:cNvPr>
          <p:cNvPicPr>
            <a:picLocks noChangeAspect="1"/>
          </p:cNvPicPr>
          <p:nvPr/>
        </p:nvPicPr>
        <p:blipFill>
          <a:blip r:embed="rId3"/>
          <a:stretch>
            <a:fillRect/>
          </a:stretch>
        </p:blipFill>
        <p:spPr>
          <a:xfrm>
            <a:off x="500331" y="1656272"/>
            <a:ext cx="11412070" cy="4223320"/>
          </a:xfrm>
          <a:prstGeom prst="rect">
            <a:avLst/>
          </a:prstGeom>
        </p:spPr>
      </p:pic>
    </p:spTree>
    <p:extLst>
      <p:ext uri="{BB962C8B-B14F-4D97-AF65-F5344CB8AC3E}">
        <p14:creationId xmlns:p14="http://schemas.microsoft.com/office/powerpoint/2010/main" val="229594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D1F07FD-5791-53C7-A2D4-0B81D756B24C}"/>
              </a:ext>
            </a:extLst>
          </p:cNvPr>
          <p:cNvSpPr txBox="1"/>
          <p:nvPr/>
        </p:nvSpPr>
        <p:spPr>
          <a:xfrm>
            <a:off x="398929" y="895329"/>
            <a:ext cx="11076791" cy="5489260"/>
          </a:xfrm>
          <a:prstGeom prst="rect">
            <a:avLst/>
          </a:prstGeom>
          <a:noFill/>
        </p:spPr>
        <p:txBody>
          <a:bodyPr wrap="square">
            <a:spAutoFit/>
          </a:bodyPr>
          <a:lstStyle/>
          <a:p>
            <a:pPr indent="538163"/>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carta de leitor é um gênero textual que permite o diálogo dos leitores com o editor de jornais e revistas ou entre os leitores. É geralmente publicada numa seção de cartas de jornais ou revistas, como por exemplo, Fórum dos Leitores, Painel do Leitor etc. Todo texto é escrito com um(a) finalidade/objetivo como informar, expor, contar entre outros. Essa carta foi escrita com qual objetivo?</a:t>
            </a:r>
          </a:p>
          <a:p>
            <a:pPr indent="538163" algn="just"/>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18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quando escrevemos uma carta do leitor, geralmente iniciamos o texto nos dirigindo à pessoa ou à equipe responsável pela publicação. Essa forma de chamamento recebe o nome de vocativo. Ele aparece, normalmente, no início da carta e tem a função de indicar para quem a mensagem está sendo enviada. Na carta do leitor, o vocativo pode ser usado para se dirigir ao editor de um jornal, revista, site ou outro meio de comunicação. Alguns exemplos são: “Prezado Editor”, “Caros Editores” ou “À Equipe da Revista”. O uso do vocativo é importante porque ajuda a iniciar a comunicação de maneira adequada e respeitosa, além de deixar claro quem receberá a opinião, comentário, elogio, crítica ou sugestão apresentada pelo leitor.</a:t>
            </a:r>
            <a:endParaRPr lang="pt-BR" sz="2300" dirty="0">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24570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127997409"/>
              </p:ext>
            </p:extLst>
          </p:nvPr>
        </p:nvGraphicFramePr>
        <p:xfrm>
          <a:off x="358593" y="1262366"/>
          <a:ext cx="11474816" cy="2766170"/>
        </p:xfrm>
        <a:graphic>
          <a:graphicData uri="http://schemas.openxmlformats.org/drawingml/2006/table">
            <a:tbl>
              <a:tblPr firstRow="1" bandRow="1">
                <a:tableStyleId>{5C22544A-7EE6-4342-B048-85BDC9FD1C3A}</a:tableStyleId>
              </a:tblPr>
              <a:tblGrid>
                <a:gridCol w="11474816">
                  <a:extLst>
                    <a:ext uri="{9D8B030D-6E8A-4147-A177-3AD203B41FA5}">
                      <a16:colId xmlns:a16="http://schemas.microsoft.com/office/drawing/2014/main" val="2638729088"/>
                    </a:ext>
                  </a:extLst>
                </a:gridCol>
              </a:tblGrid>
              <a:tr h="2766170">
                <a:tc>
                  <a:txBody>
                    <a:bodyPr/>
                    <a:lstStyle/>
                    <a:p>
                      <a:pPr algn="ctr"/>
                      <a:r>
                        <a:rPr lang="pt-BR" sz="2300" b="1" kern="1200" dirty="0">
                          <a:solidFill>
                            <a:schemeClr val="tx1"/>
                          </a:solidFill>
                          <a:effectLst/>
                          <a:latin typeface="Arial Narrow" panose="020B0606020202030204" pitchFamily="34" charset="0"/>
                          <a:ea typeface="+mn-ea"/>
                          <a:cs typeface="+mn-cs"/>
                        </a:rPr>
                        <a:t>"</a:t>
                      </a:r>
                      <a:r>
                        <a:rPr lang="pt-BR" sz="2250" b="1" kern="1200" dirty="0">
                          <a:solidFill>
                            <a:schemeClr val="tx1"/>
                          </a:solidFill>
                          <a:effectLst/>
                          <a:latin typeface="Arial Narrow" panose="020B0606020202030204" pitchFamily="34" charset="0"/>
                          <a:ea typeface="+mn-ea"/>
                          <a:cs typeface="+mn-cs"/>
                        </a:rPr>
                        <a:t>Vocativo</a:t>
                      </a:r>
                    </a:p>
                    <a:p>
                      <a:r>
                        <a:rPr lang="pt-BR" sz="2300" b="0" kern="1200" dirty="0">
                          <a:solidFill>
                            <a:schemeClr val="tx1"/>
                          </a:solidFill>
                          <a:effectLst/>
                          <a:latin typeface="Arial Narrow" panose="020B0606020202030204" pitchFamily="34" charset="0"/>
                          <a:ea typeface="+mn-ea"/>
                          <a:cs typeface="+mn-cs"/>
                        </a:rPr>
                        <a:t>O </a:t>
                      </a:r>
                      <a:r>
                        <a:rPr lang="pt-BR" sz="2300" b="1" kern="1200" dirty="0">
                          <a:solidFill>
                            <a:schemeClr val="tx1"/>
                          </a:solidFill>
                          <a:effectLst/>
                          <a:latin typeface="Arial Narrow" panose="020B0606020202030204" pitchFamily="34" charset="0"/>
                          <a:ea typeface="+mn-ea"/>
                          <a:cs typeface="+mn-cs"/>
                        </a:rPr>
                        <a:t>vocativo</a:t>
                      </a:r>
                      <a:r>
                        <a:rPr lang="pt-BR" sz="2300" b="0" kern="1200" dirty="0">
                          <a:solidFill>
                            <a:schemeClr val="tx1"/>
                          </a:solidFill>
                          <a:effectLst/>
                          <a:latin typeface="Arial Narrow" panose="020B0606020202030204" pitchFamily="34" charset="0"/>
                          <a:ea typeface="+mn-ea"/>
                          <a:cs typeface="+mn-cs"/>
                        </a:rPr>
                        <a:t>, é uma palavra ou expressão de </a:t>
                      </a:r>
                      <a:r>
                        <a:rPr lang="pt-BR" sz="2300" b="1" kern="1200" dirty="0">
                          <a:solidFill>
                            <a:schemeClr val="tx1"/>
                          </a:solidFill>
                          <a:effectLst/>
                          <a:latin typeface="Arial Narrow" panose="020B0606020202030204" pitchFamily="34" charset="0"/>
                          <a:ea typeface="+mn-ea"/>
                          <a:cs typeface="+mn-cs"/>
                        </a:rPr>
                        <a:t>chamamento</a:t>
                      </a:r>
                      <a:r>
                        <a:rPr lang="pt-BR" sz="2300" b="0" kern="1200" dirty="0">
                          <a:solidFill>
                            <a:schemeClr val="tx1"/>
                          </a:solidFill>
                          <a:effectLst/>
                          <a:latin typeface="Arial Narrow" panose="020B0606020202030204" pitchFamily="34" charset="0"/>
                          <a:ea typeface="+mn-ea"/>
                          <a:cs typeface="+mn-cs"/>
                        </a:rPr>
                        <a:t>, ou seja, é um termo usado para chamar, invocar e se dirigir a alguém, como por exemplo: “Maria, venha aqui!”, (</a:t>
                      </a:r>
                      <a:r>
                        <a:rPr lang="pt-BR" sz="2300" b="1" kern="1200" dirty="0">
                          <a:solidFill>
                            <a:schemeClr val="tx1"/>
                          </a:solidFill>
                          <a:effectLst/>
                          <a:latin typeface="Arial Narrow" panose="020B0606020202030204" pitchFamily="34" charset="0"/>
                          <a:ea typeface="+mn-ea"/>
                          <a:cs typeface="+mn-cs"/>
                        </a:rPr>
                        <a:t>Maria</a:t>
                      </a:r>
                      <a:r>
                        <a:rPr lang="pt-BR" sz="2300" b="0" kern="1200" dirty="0">
                          <a:solidFill>
                            <a:schemeClr val="tx1"/>
                          </a:solidFill>
                          <a:effectLst/>
                          <a:latin typeface="Arial Narrow" panose="020B0606020202030204" pitchFamily="34" charset="0"/>
                          <a:ea typeface="+mn-ea"/>
                          <a:cs typeface="+mn-cs"/>
                        </a:rPr>
                        <a:t> é a palavra/termo de chamamento). O vocativo, geralmente, vem seguido de uma vírgula como no exemplo: “Maria,”.</a:t>
                      </a:r>
                    </a:p>
                    <a:p>
                      <a:r>
                        <a:rPr lang="pt-BR" sz="2300" b="0" kern="1200" dirty="0">
                          <a:solidFill>
                            <a:schemeClr val="tx1"/>
                          </a:solidFill>
                          <a:effectLst/>
                          <a:latin typeface="Arial Narrow" panose="020B0606020202030204" pitchFamily="34" charset="0"/>
                          <a:ea typeface="+mn-ea"/>
                          <a:cs typeface="+mn-cs"/>
                        </a:rPr>
                        <a:t>Na carta de reclamação, o vocativo aparece logo no início do texto e funciona como uma </a:t>
                      </a:r>
                      <a:r>
                        <a:rPr lang="pt-BR" sz="2300" b="1" kern="1200" dirty="0">
                          <a:solidFill>
                            <a:schemeClr val="tx1"/>
                          </a:solidFill>
                          <a:effectLst/>
                          <a:latin typeface="Arial Narrow" panose="020B0606020202030204" pitchFamily="34" charset="0"/>
                          <a:ea typeface="+mn-ea"/>
                          <a:cs typeface="+mn-cs"/>
                        </a:rPr>
                        <a:t>saudação</a:t>
                      </a:r>
                      <a:r>
                        <a:rPr lang="pt-BR" sz="2300" b="0" kern="1200" dirty="0">
                          <a:solidFill>
                            <a:schemeClr val="tx1"/>
                          </a:solidFill>
                          <a:effectLst/>
                          <a:latin typeface="Arial Narrow" panose="020B0606020202030204" pitchFamily="34" charset="0"/>
                          <a:ea typeface="+mn-ea"/>
                          <a:cs typeface="+mn-cs"/>
                        </a:rPr>
                        <a:t>, mostrando para </a:t>
                      </a:r>
                      <a:r>
                        <a:rPr lang="pt-BR" sz="2300" b="1" kern="1200" dirty="0">
                          <a:solidFill>
                            <a:schemeClr val="tx1"/>
                          </a:solidFill>
                          <a:effectLst/>
                          <a:latin typeface="Arial Narrow" panose="020B0606020202030204" pitchFamily="34" charset="0"/>
                          <a:ea typeface="+mn-ea"/>
                          <a:cs typeface="+mn-cs"/>
                        </a:rPr>
                        <a:t>quem a carta foi escrita.</a:t>
                      </a:r>
                      <a:endParaRPr lang="pt-BR" sz="2250" b="1"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txBody>
                  <a:tcPr>
                    <a:lnL w="38100" cap="flat" cmpd="sng" algn="ctr">
                      <a:solidFill>
                        <a:srgbClr val="FF99FF"/>
                      </a:solidFill>
                      <a:prstDash val="solid"/>
                      <a:round/>
                      <a:headEnd type="none" w="med" len="med"/>
                      <a:tailEnd type="none" w="med" len="med"/>
                    </a:lnL>
                    <a:lnR w="38100" cap="flat" cmpd="sng" algn="ctr">
                      <a:solidFill>
                        <a:srgbClr val="FF99FF"/>
                      </a:solidFill>
                      <a:prstDash val="solid"/>
                      <a:round/>
                      <a:headEnd type="none" w="med" len="med"/>
                      <a:tailEnd type="none" w="med" len="med"/>
                    </a:lnR>
                    <a:lnT w="38100" cap="flat" cmpd="sng" algn="ctr">
                      <a:solidFill>
                        <a:srgbClr val="FF99FF"/>
                      </a:solidFill>
                      <a:prstDash val="solid"/>
                      <a:round/>
                      <a:headEnd type="none" w="med" len="med"/>
                      <a:tailEnd type="none" w="med" len="med"/>
                    </a:lnT>
                    <a:lnB w="38100" cap="flat" cmpd="sng" algn="ctr">
                      <a:solidFill>
                        <a:srgbClr val="FF99FF"/>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
        <p:nvSpPr>
          <p:cNvPr id="7" name="CaixaDeTexto 6">
            <a:extLst>
              <a:ext uri="{FF2B5EF4-FFF2-40B4-BE49-F238E27FC236}">
                <a16:creationId xmlns:a16="http://schemas.microsoft.com/office/drawing/2014/main" id="{804B556F-A2DA-4E5F-A96F-AE99B3AD3745}"/>
              </a:ext>
            </a:extLst>
          </p:cNvPr>
          <p:cNvSpPr txBox="1"/>
          <p:nvPr/>
        </p:nvSpPr>
        <p:spPr>
          <a:xfrm>
            <a:off x="358591" y="3037907"/>
            <a:ext cx="11501716" cy="3761992"/>
          </a:xfrm>
          <a:prstGeom prst="rect">
            <a:avLst/>
          </a:prstGeom>
          <a:noFill/>
        </p:spPr>
        <p:txBody>
          <a:bodyPr wrap="square">
            <a:spAutoFit/>
          </a:bodyPr>
          <a:lstStyle/>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carta de leitor tem uma estrutura semelhante ao gênero carta em geral. A carta de leitor, geralmente, contém elementos, como local e data, vocativo, tema, despedida e assinatura.  Retire do texto: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Local e data: </a:t>
            </a: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Vocativo, ou seja, palavra de chamamento: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Palavra cordial de despedida: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Assinatura do remetente:</a:t>
            </a:r>
            <a:endParaRPr lang="pt-BR" sz="2300" dirty="0">
              <a:latin typeface="Arial Narrow" panose="020B0606020202030204" pitchFamily="34" charset="0"/>
            </a:endParaRPr>
          </a:p>
        </p:txBody>
      </p:sp>
      <p:pic>
        <p:nvPicPr>
          <p:cNvPr id="3" name="Imagem 2" descr="Interface gráfica do usuário, Texto, Aplicativo&#10;&#10;O conteúdo gerado por IA pode estar incorreto.">
            <a:extLst>
              <a:ext uri="{FF2B5EF4-FFF2-40B4-BE49-F238E27FC236}">
                <a16:creationId xmlns:a16="http://schemas.microsoft.com/office/drawing/2014/main" id="{31DD660E-1D42-72DF-388A-5446F2C45AEB}"/>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51402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4B556F-A2DA-4E5F-A96F-AE99B3AD3745}"/>
              </a:ext>
            </a:extLst>
          </p:cNvPr>
          <p:cNvSpPr txBox="1"/>
          <p:nvPr/>
        </p:nvSpPr>
        <p:spPr>
          <a:xfrm>
            <a:off x="370935" y="715992"/>
            <a:ext cx="11821065" cy="5750998"/>
          </a:xfrm>
          <a:prstGeom prst="rect">
            <a:avLst/>
          </a:prstGeom>
          <a:noFill/>
        </p:spPr>
        <p:txBody>
          <a:bodyPr wrap="square">
            <a:spAutoFit/>
          </a:bodyPr>
          <a:lstStyle/>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4</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Carta de Leitor</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gênero textual</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caráter argumentativo e expositivo que busca defender um ponto de vista (opinião) sobre um determinado assunto de importância social. É um texto curto, com linguagem clara, objetiva e formal. O Texto II (carta de leitor) defende qual ideia?</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5</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O Texto II apresenta um desejo ao concluir o assunto apresentado no texto. Retire do texto o trecho que comprova essa afirmação.</a:t>
            </a:r>
          </a:p>
          <a:p>
            <a:pPr algn="just"/>
            <a:endParaRPr lang="pt-BR" sz="23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carta de leitor (Texto II) faz referência ao Texto I que é um/uma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conto.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notícia.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poema.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resumo.</a:t>
            </a:r>
          </a:p>
        </p:txBody>
      </p:sp>
    </p:spTree>
    <p:extLst>
      <p:ext uri="{BB962C8B-B14F-4D97-AF65-F5344CB8AC3E}">
        <p14:creationId xmlns:p14="http://schemas.microsoft.com/office/powerpoint/2010/main" val="3678980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4B556F-A2DA-4E5F-A96F-AE99B3AD3745}"/>
              </a:ext>
            </a:extLst>
          </p:cNvPr>
          <p:cNvSpPr txBox="1"/>
          <p:nvPr/>
        </p:nvSpPr>
        <p:spPr>
          <a:xfrm>
            <a:off x="370935" y="715992"/>
            <a:ext cx="11821065" cy="3857979"/>
          </a:xfrm>
          <a:prstGeom prst="rect">
            <a:avLst/>
          </a:prstGeom>
          <a:noFill/>
        </p:spPr>
        <p:txBody>
          <a:bodyPr wrap="square">
            <a:spAutoFit/>
          </a:bodyPr>
          <a:lstStyle/>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7</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Texto I e o Texto II apresentam uma informação em comum relacionada ao assunto sobre</a:t>
            </a:r>
          </a:p>
          <a:p>
            <a:pPr marL="457200" indent="-457200" algn="just">
              <a:lnSpc>
                <a:spcPct val="115000"/>
              </a:lnSpc>
              <a:spcAft>
                <a:spcPts val="800"/>
              </a:spcAft>
              <a:buAutoNum type="alphaUcParenBoth"/>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Futuro das Cidades.</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 investimento e empreendedorismo.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 importância de investir em áreas verdes e mobilidade.</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 confirmação das presenças dos diversos especialistas para o Fórum.</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3632684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4B556F-A2DA-4E5F-A96F-AE99B3AD3745}"/>
              </a:ext>
            </a:extLst>
          </p:cNvPr>
          <p:cNvSpPr txBox="1"/>
          <p:nvPr/>
        </p:nvSpPr>
        <p:spPr>
          <a:xfrm>
            <a:off x="370936" y="715992"/>
            <a:ext cx="11542144" cy="6727867"/>
          </a:xfrm>
          <a:prstGeom prst="rect">
            <a:avLst/>
          </a:prstGeom>
          <a:noFill/>
        </p:spPr>
        <p:txBody>
          <a:bodyPr wrap="square">
            <a:spAutoFit/>
          </a:bodyPr>
          <a:lstStyle/>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p>
          <a:p>
            <a:pPr algn="just">
              <a:lnSpc>
                <a:spcPct val="115000"/>
              </a:lnSpc>
              <a:spcAft>
                <a:spcPts val="800"/>
              </a:spcAft>
            </a:pPr>
            <a:r>
              <a:rPr lang="pt-BR" sz="1400" b="1" kern="100" dirty="0">
                <a:latin typeface="Arial Narrow" panose="020B0606020202030204" pitchFamily="34" charset="0"/>
                <a:ea typeface="Calibri" panose="020F0502020204030204" pitchFamily="34" charset="0"/>
                <a:cs typeface="Times New Roman" panose="02020603050405020304" pitchFamily="18" charset="0"/>
              </a:rPr>
              <a:t>Texto III</a:t>
            </a:r>
            <a:endParaRPr lang="pt-BR" sz="14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88290" algn="just">
              <a:lnSpc>
                <a:spcPct val="115000"/>
              </a:lnSpc>
              <a:spcAft>
                <a:spcPts val="800"/>
              </a:spcAft>
            </a:pPr>
            <a:endParaRPr lang="pt-BR" sz="13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effectLst/>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gn="r"/>
            <a:r>
              <a:rPr lang="pt-BR" sz="1300" dirty="0">
                <a:effectLst/>
                <a:latin typeface="Arial Narrow" panose="020B0606020202030204" pitchFamily="34" charset="0"/>
                <a:ea typeface="Calibri" panose="020F0502020204030204" pitchFamily="34" charset="0"/>
                <a:cs typeface="Times New Roman" panose="02020603050405020304" pitchFamily="18" charset="0"/>
              </a:rPr>
              <a:t>(Texto adaptado da internet para fins didático</a:t>
            </a:r>
            <a:r>
              <a:rPr lang="pt-BR" sz="1300" dirty="0">
                <a:latin typeface="Arial Narrow" panose="020B0606020202030204" pitchFamily="34" charset="0"/>
                <a:ea typeface="Calibri" panose="020F0502020204030204" pitchFamily="34" charset="0"/>
                <a:cs typeface="Times New Roman" panose="02020603050405020304" pitchFamily="18" charset="0"/>
              </a:rPr>
              <a:t>)</a:t>
            </a:r>
          </a:p>
          <a:p>
            <a:pPr algn="r"/>
            <a:endParaRPr lang="pt-BR" sz="13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1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300" dirty="0">
              <a:latin typeface="Arial Narrow" panose="020B0606020202030204" pitchFamily="34" charset="0"/>
            </a:endParaRPr>
          </a:p>
        </p:txBody>
      </p:sp>
      <p:pic>
        <p:nvPicPr>
          <p:cNvPr id="3" name="Imagem 2">
            <a:extLst>
              <a:ext uri="{FF2B5EF4-FFF2-40B4-BE49-F238E27FC236}">
                <a16:creationId xmlns:a16="http://schemas.microsoft.com/office/drawing/2014/main" id="{F00E1DA1-B46B-A48A-67C5-582568DE2A6C}"/>
              </a:ext>
            </a:extLst>
          </p:cNvPr>
          <p:cNvPicPr>
            <a:picLocks noChangeAspect="1"/>
          </p:cNvPicPr>
          <p:nvPr/>
        </p:nvPicPr>
        <p:blipFill>
          <a:blip r:embed="rId3"/>
          <a:stretch>
            <a:fillRect/>
          </a:stretch>
        </p:blipFill>
        <p:spPr>
          <a:xfrm>
            <a:off x="439946" y="1794295"/>
            <a:ext cx="11381117" cy="4347713"/>
          </a:xfrm>
          <a:prstGeom prst="rect">
            <a:avLst/>
          </a:prstGeom>
        </p:spPr>
      </p:pic>
    </p:spTree>
    <p:extLst>
      <p:ext uri="{BB962C8B-B14F-4D97-AF65-F5344CB8AC3E}">
        <p14:creationId xmlns:p14="http://schemas.microsoft.com/office/powerpoint/2010/main" val="410187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4B556F-A2DA-4E5F-A96F-AE99B3AD3745}"/>
              </a:ext>
            </a:extLst>
          </p:cNvPr>
          <p:cNvSpPr txBox="1"/>
          <p:nvPr/>
        </p:nvSpPr>
        <p:spPr>
          <a:xfrm>
            <a:off x="370935" y="715992"/>
            <a:ext cx="11662913" cy="6023316"/>
          </a:xfrm>
          <a:prstGeom prst="rect">
            <a:avLst/>
          </a:prstGeom>
          <a:noFill/>
        </p:spPr>
        <p:txBody>
          <a:bodyPr wrap="square">
            <a:spAutoFit/>
          </a:bodyPr>
          <a:lstStyle/>
          <a:p>
            <a:pPr>
              <a:lnSpc>
                <a:spcPct val="115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8.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Toda</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carta é escrita para um destinatário (quem recebe a carta).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Essa carta (Texto III) foi escrita para quem?</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15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Retire do texto o trecho que comprova a resposta dada à pergunta da atividade 8.</a:t>
            </a:r>
          </a:p>
          <a:p>
            <a:pPr>
              <a:lnSpc>
                <a:spcPct val="115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Toda carta de leitor é escrita com uma finalidade/objetivo. A carta pode elogiar, criticar, fazer um pedido entre outros. Agora responda.</a:t>
            </a:r>
          </a:p>
          <a:p>
            <a:pPr>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a)O leitor escreveu essa carta para criticar ou elogiar?</a:t>
            </a:r>
          </a:p>
          <a:p>
            <a:pPr>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Retire um trecho do texto que confirme a sua resposta.</a:t>
            </a:r>
          </a:p>
          <a:p>
            <a:pPr>
              <a:lnSpc>
                <a:spcPct val="115000"/>
              </a:lnSpc>
              <a:spcAft>
                <a:spcPts val="800"/>
              </a:spcAft>
            </a:pPr>
            <a:endPar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Quando lemos um texto, precisamos descobrir sobre o que ele está falando. Essa ideia principal recebe o nome de tema/assunto do texto. Na carta do leitor, o autor escreve para comentar, elogiar, criticar ou dar sua opinião sobre algum tema. Qual é o tema/assunto que a carta de leitor (Texto III) aborda? </a:t>
            </a:r>
          </a:p>
          <a:p>
            <a:pPr>
              <a:lnSpc>
                <a:spcPct val="115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300" dirty="0">
              <a:latin typeface="Arial Narrow" panose="020B0606020202030204" pitchFamily="34" charset="0"/>
            </a:endParaRPr>
          </a:p>
        </p:txBody>
      </p:sp>
    </p:spTree>
    <p:extLst>
      <p:ext uri="{BB962C8B-B14F-4D97-AF65-F5344CB8AC3E}">
        <p14:creationId xmlns:p14="http://schemas.microsoft.com/office/powerpoint/2010/main" val="264299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4B556F-A2DA-4E5F-A96F-AE99B3AD3745}"/>
              </a:ext>
            </a:extLst>
          </p:cNvPr>
          <p:cNvSpPr txBox="1"/>
          <p:nvPr/>
        </p:nvSpPr>
        <p:spPr>
          <a:xfrm>
            <a:off x="370936" y="715992"/>
            <a:ext cx="11542144" cy="9081076"/>
          </a:xfrm>
          <a:prstGeom prst="rect">
            <a:avLst/>
          </a:prstGeom>
          <a:noFill/>
        </p:spPr>
        <p:txBody>
          <a:bodyPr wrap="square">
            <a:spAutoFit/>
          </a:bodyPr>
          <a:lstStyle/>
          <a:p>
            <a:pP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o leitor/autor da carta diz que observa com bastante apreensão/preocupação?</a:t>
            </a:r>
          </a:p>
          <a:p>
            <a:pPr>
              <a:lnSpc>
                <a:spcPct val="115000"/>
              </a:lnSpc>
              <a:spcAft>
                <a:spcPts val="800"/>
              </a:spcAft>
            </a:pP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leitor/autor da carta defende um ponto de vista, uma opinião relacionada ao tema/assunto, mostrando que a preservação do meio ambiente não é apenas um dever do poder público, mas é uma urgência para toda a sociedade. Marque o trecho que mostra a ideia defendida na carta pelo leitor/autor da carta. </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“Precisamos cobrar políticas públicas eficazes de preservação, mas também fazer a nossa parte.”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“Observo com bastante apreensão o aumento das temperaturas e a crise hídrica que afetam diretamente a nossa região.”</a:t>
            </a:r>
          </a:p>
          <a:p>
            <a:pPr>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300" dirty="0">
              <a:latin typeface="Arial Narrow" panose="020B0606020202030204" pitchFamily="34" charset="0"/>
            </a:endParaRPr>
          </a:p>
        </p:txBody>
      </p:sp>
    </p:spTree>
    <p:extLst>
      <p:ext uri="{BB962C8B-B14F-4D97-AF65-F5344CB8AC3E}">
        <p14:creationId xmlns:p14="http://schemas.microsoft.com/office/powerpoint/2010/main" val="1907758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4B556F-A2DA-4E5F-A96F-AE99B3AD3745}"/>
              </a:ext>
            </a:extLst>
          </p:cNvPr>
          <p:cNvSpPr txBox="1"/>
          <p:nvPr/>
        </p:nvSpPr>
        <p:spPr>
          <a:xfrm>
            <a:off x="370936" y="715992"/>
            <a:ext cx="11542144" cy="5970224"/>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trecho “Acredito que pequenas atitudes diárias, como a redução do consumo de plástico, o descarte correto de resíduos e a economia de água, fazem uma grande diferença.”, é uma justificativa, ou seja, um argumento criado pelo leitor/autor para </a:t>
            </a: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8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justificar/fundamentar o seu ponto de vista (opinião).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contextualizar o problema sobre o meio ambiente.</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descrever o tema/assunto</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15</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300" b="1" u="sng" dirty="0">
                <a:effectLst/>
                <a:latin typeface="Arial Narrow" panose="020B0606020202030204" pitchFamily="34" charset="0"/>
                <a:ea typeface="Calibri" panose="020F0502020204030204" pitchFamily="34" charset="0"/>
                <a:cs typeface="Times New Roman" panose="02020603050405020304" pitchFamily="18" charset="0"/>
              </a:rPr>
              <a:t>Se</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não mudarmos nossos hábitos de consumo...”, a palavra destacada indica uma ideia de</a:t>
            </a:r>
          </a:p>
          <a:p>
            <a:pPr algn="just">
              <a:lnSpc>
                <a:spcPct val="115000"/>
              </a:lnSpc>
              <a:spcAft>
                <a:spcPts val="800"/>
              </a:spcAft>
            </a:pPr>
            <a:r>
              <a:rPr lang="pt-BR" sz="2300" dirty="0">
                <a:latin typeface="Arial Narrow" panose="020B0606020202030204" pitchFamily="34" charset="0"/>
                <a:ea typeface="Calibri" panose="020F0502020204030204" pitchFamily="34" charset="0"/>
                <a:cs typeface="Times New Roman" panose="02020603050405020304" pitchFamily="18" charset="0"/>
              </a:rPr>
              <a:t>(   ) condição         (   ) oposição    (   ) adição</a:t>
            </a:r>
          </a:p>
          <a:p>
            <a:pP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16.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Na conclusão</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da carta de leitor, geralmente,</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há um pedido, um agradecimento ou uma sugestão. Retire do texto o que se pede: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a) Um trecho que mostra um convite aos leitores da carta.</a:t>
            </a:r>
          </a:p>
          <a:p>
            <a:pPr>
              <a:lnSpc>
                <a:spcPct val="115000"/>
              </a:lnSpc>
              <a:spcAft>
                <a:spcPts val="800"/>
              </a:spcAft>
            </a:pP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Um trecho que parabeniza o jornal: </a:t>
            </a: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300" dirty="0">
              <a:latin typeface="Arial Narrow" panose="020B0606020202030204" pitchFamily="34" charset="0"/>
            </a:endParaRPr>
          </a:p>
        </p:txBody>
      </p:sp>
    </p:spTree>
    <p:extLst>
      <p:ext uri="{BB962C8B-B14F-4D97-AF65-F5344CB8AC3E}">
        <p14:creationId xmlns:p14="http://schemas.microsoft.com/office/powerpoint/2010/main" val="1611029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4B556F-A2DA-4E5F-A96F-AE99B3AD3745}"/>
              </a:ext>
            </a:extLst>
          </p:cNvPr>
          <p:cNvSpPr txBox="1"/>
          <p:nvPr/>
        </p:nvSpPr>
        <p:spPr>
          <a:xfrm>
            <a:off x="370936" y="715992"/>
            <a:ext cx="11542144" cy="4317464"/>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 a ajuda do seu(sua) professor(a), considere a sua leitura de mundo, retome o tema/assunto dessa carta de leitor e reflita sobre a necessidade de falar sobre esse assunto e responda à pergunta apresentada no texto:</a:t>
            </a:r>
            <a:r>
              <a:rPr lang="pt-BR" sz="2300" b="1"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estamos fazendo hoje para garantir o nosso amanhã?”</a:t>
            </a:r>
          </a:p>
          <a:p>
            <a:pPr algn="just">
              <a:lnSpc>
                <a:spcPct val="115000"/>
              </a:lnSpc>
              <a:spcAft>
                <a:spcPts val="800"/>
              </a:spcAft>
            </a:pPr>
            <a:endParaRPr lang="pt-BR" sz="1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Querido estudante, na próxima atividade, abordaremos os principais elementos da carta de reclamação</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Releia a carta de leitor e identifique seus principais elementos. Em seguida, complete o quadro com os principais elementos dessa carta (Texto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300" dirty="0">
              <a:latin typeface="Arial Narrow" panose="020B0606020202030204" pitchFamily="34" charset="0"/>
            </a:endParaRPr>
          </a:p>
        </p:txBody>
      </p:sp>
    </p:spTree>
    <p:extLst>
      <p:ext uri="{BB962C8B-B14F-4D97-AF65-F5344CB8AC3E}">
        <p14:creationId xmlns:p14="http://schemas.microsoft.com/office/powerpoint/2010/main" val="1800324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4B556F-A2DA-4E5F-A96F-AE99B3AD3745}"/>
              </a:ext>
            </a:extLst>
          </p:cNvPr>
          <p:cNvSpPr txBox="1"/>
          <p:nvPr/>
        </p:nvSpPr>
        <p:spPr>
          <a:xfrm>
            <a:off x="370936" y="715992"/>
            <a:ext cx="11542144" cy="739305"/>
          </a:xfrm>
          <a:prstGeom prst="rect">
            <a:avLst/>
          </a:prstGeom>
          <a:noFill/>
        </p:spPr>
        <p:txBody>
          <a:bodyPr wrap="square">
            <a:spAutoFit/>
          </a:bodyPr>
          <a:lstStyle/>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300" dirty="0">
              <a:latin typeface="Arial Narrow" panose="020B0606020202030204" pitchFamily="34" charset="0"/>
            </a:endParaRPr>
          </a:p>
        </p:txBody>
      </p:sp>
      <p:graphicFrame>
        <p:nvGraphicFramePr>
          <p:cNvPr id="2" name="Tabela 1">
            <a:extLst>
              <a:ext uri="{FF2B5EF4-FFF2-40B4-BE49-F238E27FC236}">
                <a16:creationId xmlns:a16="http://schemas.microsoft.com/office/drawing/2014/main" id="{A786572A-0290-9392-3C80-CF73BF81E608}"/>
              </a:ext>
            </a:extLst>
          </p:cNvPr>
          <p:cNvGraphicFramePr>
            <a:graphicFrameLocks noGrp="1"/>
          </p:cNvGraphicFramePr>
          <p:nvPr>
            <p:extLst>
              <p:ext uri="{D42A27DB-BD31-4B8C-83A1-F6EECF244321}">
                <p14:modId xmlns:p14="http://schemas.microsoft.com/office/powerpoint/2010/main" val="2870739870"/>
              </p:ext>
            </p:extLst>
          </p:nvPr>
        </p:nvGraphicFramePr>
        <p:xfrm>
          <a:off x="1378226" y="1285458"/>
          <a:ext cx="9634331" cy="5179349"/>
        </p:xfrm>
        <a:graphic>
          <a:graphicData uri="http://schemas.openxmlformats.org/drawingml/2006/table">
            <a:tbl>
              <a:tblPr firstRow="1" bandRow="1">
                <a:tableStyleId>{5C22544A-7EE6-4342-B048-85BDC9FD1C3A}</a:tableStyleId>
              </a:tblPr>
              <a:tblGrid>
                <a:gridCol w="4756189">
                  <a:extLst>
                    <a:ext uri="{9D8B030D-6E8A-4147-A177-3AD203B41FA5}">
                      <a16:colId xmlns:a16="http://schemas.microsoft.com/office/drawing/2014/main" val="4045853437"/>
                    </a:ext>
                  </a:extLst>
                </a:gridCol>
                <a:gridCol w="4878142">
                  <a:extLst>
                    <a:ext uri="{9D8B030D-6E8A-4147-A177-3AD203B41FA5}">
                      <a16:colId xmlns:a16="http://schemas.microsoft.com/office/drawing/2014/main" val="979933448"/>
                    </a:ext>
                  </a:extLst>
                </a:gridCol>
              </a:tblGrid>
              <a:tr h="739907">
                <a:tc>
                  <a:txBody>
                    <a:bodyPr/>
                    <a:lstStyle/>
                    <a:p>
                      <a:endParaRPr lang="pt-BR" dirty="0"/>
                    </a:p>
                    <a:p>
                      <a:r>
                        <a:rPr lang="pt-BR" sz="2300" dirty="0">
                          <a:solidFill>
                            <a:schemeClr val="tx1"/>
                          </a:solidFill>
                          <a:latin typeface="Arial Narrow" panose="020B0606020202030204" pitchFamily="34" charset="0"/>
                        </a:rPr>
                        <a:t>Local e data</a:t>
                      </a:r>
                    </a:p>
                  </a:txBody>
                  <a:tcPr>
                    <a:solidFill>
                      <a:schemeClr val="accent2">
                        <a:lumMod val="20000"/>
                        <a:lumOff val="80000"/>
                      </a:schemeClr>
                    </a:solidFill>
                  </a:tcPr>
                </a:tc>
                <a:tc>
                  <a:txBody>
                    <a:bodyPr/>
                    <a:lstStyle/>
                    <a:p>
                      <a:endParaRPr lang="pt-BR" dirty="0"/>
                    </a:p>
                  </a:txBody>
                  <a:tcPr>
                    <a:solidFill>
                      <a:schemeClr val="accent2">
                        <a:lumMod val="20000"/>
                        <a:lumOff val="80000"/>
                      </a:schemeClr>
                    </a:solidFill>
                  </a:tcPr>
                </a:tc>
                <a:extLst>
                  <a:ext uri="{0D108BD9-81ED-4DB2-BD59-A6C34878D82A}">
                    <a16:rowId xmlns:a16="http://schemas.microsoft.com/office/drawing/2014/main" val="4142241801"/>
                  </a:ext>
                </a:extLst>
              </a:tr>
              <a:tr h="739907">
                <a:tc>
                  <a:txBody>
                    <a:bodyPr/>
                    <a:lstStyle/>
                    <a:p>
                      <a:endParaRPr lang="pt-BR" dirty="0"/>
                    </a:p>
                    <a:p>
                      <a:r>
                        <a:rPr lang="pt-BR" sz="2300" b="1" dirty="0">
                          <a:latin typeface="Arial Narrow" panose="020B0606020202030204" pitchFamily="34" charset="0"/>
                        </a:rPr>
                        <a:t>Vocativo</a:t>
                      </a:r>
                    </a:p>
                  </a:txBody>
                  <a:tcPr>
                    <a:solidFill>
                      <a:schemeClr val="accent2">
                        <a:lumMod val="20000"/>
                        <a:lumOff val="80000"/>
                      </a:schemeClr>
                    </a:solidFill>
                  </a:tcPr>
                </a:tc>
                <a:tc>
                  <a:txBody>
                    <a:bodyPr/>
                    <a:lstStyle/>
                    <a:p>
                      <a:endParaRPr lang="pt-BR" dirty="0"/>
                    </a:p>
                  </a:txBody>
                  <a:tcPr>
                    <a:solidFill>
                      <a:schemeClr val="accent2">
                        <a:lumMod val="20000"/>
                        <a:lumOff val="80000"/>
                      </a:schemeClr>
                    </a:solidFill>
                  </a:tcPr>
                </a:tc>
                <a:extLst>
                  <a:ext uri="{0D108BD9-81ED-4DB2-BD59-A6C34878D82A}">
                    <a16:rowId xmlns:a16="http://schemas.microsoft.com/office/drawing/2014/main" val="1042547508"/>
                  </a:ext>
                </a:extLst>
              </a:tr>
              <a:tr h="739907">
                <a:tc>
                  <a:txBody>
                    <a:bodyPr/>
                    <a:lstStyle/>
                    <a:p>
                      <a:endParaRPr lang="pt-BR" dirty="0"/>
                    </a:p>
                    <a:p>
                      <a:r>
                        <a:rPr lang="pt-BR" sz="2300" b="1" dirty="0">
                          <a:latin typeface="Arial Narrow" panose="020B0606020202030204" pitchFamily="34" charset="0"/>
                        </a:rPr>
                        <a:t>Introdução</a:t>
                      </a:r>
                    </a:p>
                  </a:txBody>
                  <a:tcPr>
                    <a:solidFill>
                      <a:schemeClr val="accent2">
                        <a:lumMod val="20000"/>
                        <a:lumOff val="80000"/>
                      </a:schemeClr>
                    </a:solidFill>
                  </a:tcPr>
                </a:tc>
                <a:tc>
                  <a:txBody>
                    <a:bodyPr/>
                    <a:lstStyle/>
                    <a:p>
                      <a:endParaRPr lang="pt-BR" dirty="0"/>
                    </a:p>
                  </a:txBody>
                  <a:tcPr>
                    <a:solidFill>
                      <a:schemeClr val="accent2">
                        <a:lumMod val="20000"/>
                        <a:lumOff val="80000"/>
                      </a:schemeClr>
                    </a:solidFill>
                  </a:tcPr>
                </a:tc>
                <a:extLst>
                  <a:ext uri="{0D108BD9-81ED-4DB2-BD59-A6C34878D82A}">
                    <a16:rowId xmlns:a16="http://schemas.microsoft.com/office/drawing/2014/main" val="3776961017"/>
                  </a:ext>
                </a:extLst>
              </a:tr>
              <a:tr h="739907">
                <a:tc>
                  <a:txBody>
                    <a:bodyPr/>
                    <a:lstStyle/>
                    <a:p>
                      <a:endParaRPr lang="pt-BR" dirty="0"/>
                    </a:p>
                    <a:p>
                      <a:r>
                        <a:rPr lang="pt-BR" sz="2300" b="1" dirty="0">
                          <a:latin typeface="Arial Narrow" panose="020B0606020202030204" pitchFamily="34" charset="0"/>
                        </a:rPr>
                        <a:t>Desenvolvimento</a:t>
                      </a:r>
                    </a:p>
                  </a:txBody>
                  <a:tcPr>
                    <a:solidFill>
                      <a:schemeClr val="accent2">
                        <a:lumMod val="20000"/>
                        <a:lumOff val="80000"/>
                      </a:schemeClr>
                    </a:solidFill>
                  </a:tcPr>
                </a:tc>
                <a:tc>
                  <a:txBody>
                    <a:bodyPr/>
                    <a:lstStyle/>
                    <a:p>
                      <a:endParaRPr lang="pt-BR" dirty="0"/>
                    </a:p>
                  </a:txBody>
                  <a:tcPr>
                    <a:solidFill>
                      <a:schemeClr val="accent2">
                        <a:lumMod val="20000"/>
                        <a:lumOff val="80000"/>
                      </a:schemeClr>
                    </a:solidFill>
                  </a:tcPr>
                </a:tc>
                <a:extLst>
                  <a:ext uri="{0D108BD9-81ED-4DB2-BD59-A6C34878D82A}">
                    <a16:rowId xmlns:a16="http://schemas.microsoft.com/office/drawing/2014/main" val="3762900682"/>
                  </a:ext>
                </a:extLst>
              </a:tr>
              <a:tr h="739907">
                <a:tc>
                  <a:txBody>
                    <a:bodyPr/>
                    <a:lstStyle/>
                    <a:p>
                      <a:endParaRPr lang="pt-BR" dirty="0"/>
                    </a:p>
                    <a:p>
                      <a:r>
                        <a:rPr lang="pt-BR" sz="2300" b="1" dirty="0">
                          <a:latin typeface="Arial Narrow" panose="020B0606020202030204" pitchFamily="34" charset="0"/>
                        </a:rPr>
                        <a:t>Fechamento</a:t>
                      </a:r>
                    </a:p>
                  </a:txBody>
                  <a:tcPr>
                    <a:solidFill>
                      <a:schemeClr val="accent2">
                        <a:lumMod val="20000"/>
                        <a:lumOff val="80000"/>
                      </a:schemeClr>
                    </a:solidFill>
                  </a:tcPr>
                </a:tc>
                <a:tc>
                  <a:txBody>
                    <a:bodyPr/>
                    <a:lstStyle/>
                    <a:p>
                      <a:endParaRPr lang="pt-BR" dirty="0"/>
                    </a:p>
                  </a:txBody>
                  <a:tcPr>
                    <a:solidFill>
                      <a:schemeClr val="accent2">
                        <a:lumMod val="20000"/>
                        <a:lumOff val="80000"/>
                      </a:schemeClr>
                    </a:solidFill>
                  </a:tcPr>
                </a:tc>
                <a:extLst>
                  <a:ext uri="{0D108BD9-81ED-4DB2-BD59-A6C34878D82A}">
                    <a16:rowId xmlns:a16="http://schemas.microsoft.com/office/drawing/2014/main" val="1112791463"/>
                  </a:ext>
                </a:extLst>
              </a:tr>
              <a:tr h="739907">
                <a:tc>
                  <a:txBody>
                    <a:bodyPr/>
                    <a:lstStyle/>
                    <a:p>
                      <a:endParaRPr lang="pt-BR" dirty="0"/>
                    </a:p>
                    <a:p>
                      <a:r>
                        <a:rPr lang="pt-BR" sz="2300" b="1" dirty="0">
                          <a:latin typeface="Arial Narrow" panose="020B0606020202030204" pitchFamily="34" charset="0"/>
                        </a:rPr>
                        <a:t>Agradecimento</a:t>
                      </a:r>
                    </a:p>
                  </a:txBody>
                  <a:tcPr>
                    <a:solidFill>
                      <a:schemeClr val="accent2">
                        <a:lumMod val="20000"/>
                        <a:lumOff val="80000"/>
                      </a:schemeClr>
                    </a:solidFill>
                  </a:tcPr>
                </a:tc>
                <a:tc>
                  <a:txBody>
                    <a:bodyPr/>
                    <a:lstStyle/>
                    <a:p>
                      <a:endParaRPr lang="pt-BR" dirty="0"/>
                    </a:p>
                  </a:txBody>
                  <a:tcPr>
                    <a:solidFill>
                      <a:schemeClr val="accent2">
                        <a:lumMod val="20000"/>
                        <a:lumOff val="80000"/>
                      </a:schemeClr>
                    </a:solidFill>
                  </a:tcPr>
                </a:tc>
                <a:extLst>
                  <a:ext uri="{0D108BD9-81ED-4DB2-BD59-A6C34878D82A}">
                    <a16:rowId xmlns:a16="http://schemas.microsoft.com/office/drawing/2014/main" val="2891656801"/>
                  </a:ext>
                </a:extLst>
              </a:tr>
              <a:tr h="739907">
                <a:tc>
                  <a:txBody>
                    <a:bodyPr/>
                    <a:lstStyle/>
                    <a:p>
                      <a:endParaRPr lang="pt-BR" dirty="0"/>
                    </a:p>
                    <a:p>
                      <a:r>
                        <a:rPr lang="pt-BR" sz="2300" b="1" dirty="0">
                          <a:latin typeface="Arial Narrow" panose="020B0606020202030204" pitchFamily="34" charset="0"/>
                        </a:rPr>
                        <a:t>Assinatura</a:t>
                      </a:r>
                    </a:p>
                  </a:txBody>
                  <a:tcPr>
                    <a:solidFill>
                      <a:schemeClr val="accent2">
                        <a:lumMod val="20000"/>
                        <a:lumOff val="80000"/>
                      </a:schemeClr>
                    </a:solidFill>
                  </a:tcPr>
                </a:tc>
                <a:tc>
                  <a:txBody>
                    <a:bodyPr/>
                    <a:lstStyle/>
                    <a:p>
                      <a:endParaRPr lang="pt-BR" dirty="0"/>
                    </a:p>
                  </a:txBody>
                  <a:tcPr>
                    <a:solidFill>
                      <a:schemeClr val="accent2">
                        <a:lumMod val="20000"/>
                        <a:lumOff val="80000"/>
                      </a:schemeClr>
                    </a:solidFill>
                  </a:tcPr>
                </a:tc>
                <a:extLst>
                  <a:ext uri="{0D108BD9-81ED-4DB2-BD59-A6C34878D82A}">
                    <a16:rowId xmlns:a16="http://schemas.microsoft.com/office/drawing/2014/main" val="2575405695"/>
                  </a:ext>
                </a:extLst>
              </a:tr>
            </a:tbl>
          </a:graphicData>
        </a:graphic>
      </p:graphicFrame>
    </p:spTree>
    <p:extLst>
      <p:ext uri="{BB962C8B-B14F-4D97-AF65-F5344CB8AC3E}">
        <p14:creationId xmlns:p14="http://schemas.microsoft.com/office/powerpoint/2010/main" val="1889526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228796"/>
            <a:ext cx="5508000" cy="1166320"/>
          </a:xfrm>
          <a:prstGeom prst="rect">
            <a:avLst/>
          </a:prstGeom>
          <a:noFill/>
          <a:ln>
            <a:noFill/>
          </a:ln>
        </p:spPr>
      </p:pic>
      <p:graphicFrame>
        <p:nvGraphicFramePr>
          <p:cNvPr id="5" name="Tabela 4">
            <a:extLst>
              <a:ext uri="{FF2B5EF4-FFF2-40B4-BE49-F238E27FC236}">
                <a16:creationId xmlns:a16="http://schemas.microsoft.com/office/drawing/2014/main" id="{B9C93746-03CA-F5CE-44C4-C7BCCBE51B11}"/>
              </a:ext>
            </a:extLst>
          </p:cNvPr>
          <p:cNvGraphicFramePr>
            <a:graphicFrameLocks noGrp="1"/>
          </p:cNvGraphicFramePr>
          <p:nvPr>
            <p:extLst>
              <p:ext uri="{D42A27DB-BD31-4B8C-83A1-F6EECF244321}">
                <p14:modId xmlns:p14="http://schemas.microsoft.com/office/powerpoint/2010/main" val="3565256777"/>
              </p:ext>
            </p:extLst>
          </p:nvPr>
        </p:nvGraphicFramePr>
        <p:xfrm>
          <a:off x="351870" y="2395116"/>
          <a:ext cx="11507337" cy="3146171"/>
        </p:xfrm>
        <a:graphic>
          <a:graphicData uri="http://schemas.openxmlformats.org/drawingml/2006/table">
            <a:tbl>
              <a:tblPr firstRow="1" bandRow="1">
                <a:tableStyleId>{5C22544A-7EE6-4342-B048-85BDC9FD1C3A}</a:tableStyleId>
              </a:tblPr>
              <a:tblGrid>
                <a:gridCol w="11507337">
                  <a:extLst>
                    <a:ext uri="{9D8B030D-6E8A-4147-A177-3AD203B41FA5}">
                      <a16:colId xmlns:a16="http://schemas.microsoft.com/office/drawing/2014/main" val="966823941"/>
                    </a:ext>
                  </a:extLst>
                </a:gridCol>
              </a:tblGrid>
              <a:tr h="370840">
                <a:tc>
                  <a:txBody>
                    <a:bodyPr/>
                    <a:lstStyle/>
                    <a:p>
                      <a:pPr>
                        <a:lnSpc>
                          <a:spcPct val="114000"/>
                        </a:lnSpc>
                      </a:pPr>
                      <a:r>
                        <a:rPr lang="pt-BR" sz="2300" b="1" kern="1200" dirty="0">
                          <a:solidFill>
                            <a:schemeClr val="tx1"/>
                          </a:solidFill>
                          <a:effectLst/>
                          <a:latin typeface="Arial Narrow" panose="020B0606020202030204" pitchFamily="34" charset="0"/>
                          <a:ea typeface="+mn-ea"/>
                          <a:cs typeface="+mn-cs"/>
                        </a:rPr>
                        <a:t>Etapa 2</a:t>
                      </a:r>
                    </a:p>
                    <a:p>
                      <a:pPr marL="0" indent="0">
                        <a:lnSpc>
                          <a:spcPct val="114000"/>
                        </a:lnSpc>
                        <a:buNone/>
                      </a:pPr>
                      <a:r>
                        <a:rPr lang="pt-BR" sz="2300" b="1" kern="1200" dirty="0">
                          <a:solidFill>
                            <a:schemeClr val="tx1"/>
                          </a:solidFill>
                          <a:effectLst/>
                          <a:latin typeface="Arial Narrow" panose="020B0606020202030204" pitchFamily="34" charset="0"/>
                          <a:ea typeface="+mn-ea"/>
                          <a:cs typeface="+mn-cs"/>
                        </a:rPr>
                        <a:t>1. </a:t>
                      </a:r>
                      <a:r>
                        <a:rPr lang="pt-BR" sz="2300" b="0" kern="1200" dirty="0">
                          <a:solidFill>
                            <a:schemeClr val="tx1"/>
                          </a:solidFill>
                          <a:effectLst/>
                          <a:latin typeface="Arial Narrow" panose="020B0606020202030204" pitchFamily="34" charset="0"/>
                          <a:ea typeface="+mn-ea"/>
                          <a:cs typeface="+mn-cs"/>
                        </a:rPr>
                        <a:t>Vamos continuar conversando?</a:t>
                      </a:r>
                    </a:p>
                    <a:p>
                      <a:pPr marL="457200" indent="-457200">
                        <a:buAutoNum type="arabicPeriod"/>
                      </a:pPr>
                      <a:endParaRPr lang="pt-BR" sz="2300" b="0" kern="1200" dirty="0">
                        <a:solidFill>
                          <a:schemeClr val="tx1"/>
                        </a:solidFill>
                        <a:effectLst/>
                        <a:latin typeface="Arial Narrow" panose="020B0606020202030204" pitchFamily="34" charset="0"/>
                        <a:ea typeface="+mn-ea"/>
                        <a:cs typeface="+mn-cs"/>
                      </a:endParaRP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1000" b="1" kern="1200" dirty="0">
                        <a:solidFill>
                          <a:schemeClr val="tx1"/>
                        </a:solidFill>
                        <a:effectLst/>
                        <a:latin typeface="Arial Narrow" panose="020B0606020202030204" pitchFamily="34" charset="0"/>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828893"/>
                  </a:ext>
                </a:extLst>
              </a:tr>
            </a:tbl>
          </a:graphicData>
        </a:graphic>
      </p:graphicFrame>
      <p:sp>
        <p:nvSpPr>
          <p:cNvPr id="7" name="CaixaDeTexto 6">
            <a:extLst>
              <a:ext uri="{FF2B5EF4-FFF2-40B4-BE49-F238E27FC236}">
                <a16:creationId xmlns:a16="http://schemas.microsoft.com/office/drawing/2014/main" id="{284CE2E7-5E42-DC35-5FCA-EE563185BA9D}"/>
              </a:ext>
            </a:extLst>
          </p:cNvPr>
          <p:cNvSpPr txBox="1"/>
          <p:nvPr/>
        </p:nvSpPr>
        <p:spPr>
          <a:xfrm>
            <a:off x="416929" y="3215129"/>
            <a:ext cx="7414771" cy="2215991"/>
          </a:xfrm>
          <a:prstGeom prst="rect">
            <a:avLst/>
          </a:prstGeom>
          <a:noFill/>
        </p:spPr>
        <p:txBody>
          <a:bodyPr wrap="square">
            <a:spAutoFit/>
          </a:bodyPr>
          <a:lstStyle/>
          <a:p>
            <a:pPr algn="just"/>
            <a:r>
              <a:rPr lang="pt-BR" sz="2300" dirty="0">
                <a:latin typeface="Arial Narrow" panose="020B0606020202030204" pitchFamily="34" charset="0"/>
              </a:rPr>
              <a:t>- Você gosta de observar os assuntos discutidos na sociedade, em casa ou na escola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p>
          <a:p>
            <a:pPr algn="just"/>
            <a:r>
              <a:rPr lang="pt-BR" sz="2300" kern="0" dirty="0">
                <a:effectLst/>
                <a:latin typeface="Arial Narrow" panose="020B0606020202030204" pitchFamily="34" charset="0"/>
                <a:ea typeface="Aptos" panose="020B0004020202020204" pitchFamily="34" charset="0"/>
                <a:cs typeface="Times New Roman" panose="02020603050405020304" pitchFamily="18" charset="0"/>
              </a:rPr>
              <a:t>- Você acha importante dar a sua opinião sobre algum assunto interessante/relevante?</a:t>
            </a:r>
          </a:p>
          <a:p>
            <a:pPr algn="just"/>
            <a:r>
              <a:rPr lang="pt-BR" sz="2300" dirty="0">
                <a:latin typeface="Arial Narrow" panose="020B0606020202030204" pitchFamily="34" charset="0"/>
              </a:rPr>
              <a:t>- Na sua opinião, uma Carta de Leitor serve apenas para elogiar um texto ou também para fazer críticas e sugestões? Por quê</a:t>
            </a:r>
            <a:r>
              <a:rPr lang="pt-BR" sz="2300" kern="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300" dirty="0">
              <a:latin typeface="Arial Narrow" panose="020B0606020202030204" pitchFamily="34" charset="0"/>
            </a:endParaRPr>
          </a:p>
        </p:txBody>
      </p:sp>
      <p:pic>
        <p:nvPicPr>
          <p:cNvPr id="4" name="Imagem 3">
            <a:extLst>
              <a:ext uri="{FF2B5EF4-FFF2-40B4-BE49-F238E27FC236}">
                <a16:creationId xmlns:a16="http://schemas.microsoft.com/office/drawing/2014/main" id="{0E9914EA-4650-FBC0-A83F-88E6819326A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6759" y="2665562"/>
            <a:ext cx="3878311" cy="2765558"/>
          </a:xfrm>
          <a:prstGeom prst="rect">
            <a:avLst/>
          </a:prstGeom>
          <a:noFill/>
        </p:spPr>
      </p:pic>
    </p:spTree>
    <p:extLst>
      <p:ext uri="{BB962C8B-B14F-4D97-AF65-F5344CB8AC3E}">
        <p14:creationId xmlns:p14="http://schemas.microsoft.com/office/powerpoint/2010/main" val="2003936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5C712D9-2CF1-CB6B-FB6E-688BBCBDF424}"/>
              </a:ext>
            </a:extLst>
          </p:cNvPr>
          <p:cNvSpPr txBox="1"/>
          <p:nvPr/>
        </p:nvSpPr>
        <p:spPr>
          <a:xfrm>
            <a:off x="367553" y="931070"/>
            <a:ext cx="11456894" cy="3968907"/>
          </a:xfrm>
          <a:prstGeom prst="rect">
            <a:avLst/>
          </a:prstGeom>
          <a:noFill/>
        </p:spPr>
        <p:txBody>
          <a:bodyPr wrap="square">
            <a:spAutoFit/>
          </a:bodyPr>
          <a:lstStyle/>
          <a:p>
            <a:pPr indent="270510" algn="just">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carta de leitor é um tipo de texto utilizado pelos leitores para expressar suas opiniões/ponto de vista sobre notícias, reportagens ou temas publicados em jornais, revistas e sites. É uma forma de participar da conversa e mostrar o ponto de vista sobre um assunto importante. Por meio desse gênero, o leitor pode elogiar, criticar, sugerir ou comentar o conteúdo que leu. Sendo assim, a carta de leitor ajuda a construir um diálogo entre o público e os meios de comunicação.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84723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EC91819-8673-91C4-2EC6-97A8862996D2}"/>
              </a:ext>
            </a:extLst>
          </p:cNvPr>
          <p:cNvSpPr txBox="1"/>
          <p:nvPr/>
        </p:nvSpPr>
        <p:spPr>
          <a:xfrm>
            <a:off x="3157268" y="3105835"/>
            <a:ext cx="8945593" cy="3339376"/>
          </a:xfrm>
          <a:prstGeom prst="rect">
            <a:avLst/>
          </a:prstGeom>
          <a:noFill/>
        </p:spPr>
        <p:txBody>
          <a:bodyPr wrap="square">
            <a:spAutoFit/>
          </a:bodyPr>
          <a:lstStyle/>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dirty="0">
              <a:latin typeface="Arial Narrow" panose="020B0606020202030204" pitchFamily="34" charset="0"/>
              <a:ea typeface="Calibri" panose="020F0502020204030204" pitchFamily="34" charset="0"/>
              <a:cs typeface="Times New Roman" panose="02020603050405020304" pitchFamily="18" charset="0"/>
            </a:endParaRPr>
          </a:p>
          <a:p>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 em: https://www.todamateria.com.br/carta-do-leitor/. Acesso em: 15 jun. 2026. Adaptado</a:t>
            </a:r>
            <a:endParaRPr lang="pt-BR" sz="1300" dirty="0"/>
          </a:p>
        </p:txBody>
      </p:sp>
      <p:pic>
        <p:nvPicPr>
          <p:cNvPr id="5" name="Imagem 4">
            <a:extLst>
              <a:ext uri="{FF2B5EF4-FFF2-40B4-BE49-F238E27FC236}">
                <a16:creationId xmlns:a16="http://schemas.microsoft.com/office/drawing/2014/main" id="{6D435A1E-4F28-0FD8-7890-8328842578FD}"/>
              </a:ext>
            </a:extLst>
          </p:cNvPr>
          <p:cNvPicPr>
            <a:picLocks noChangeAspect="1"/>
          </p:cNvPicPr>
          <p:nvPr/>
        </p:nvPicPr>
        <p:blipFill>
          <a:blip r:embed="rId3"/>
          <a:stretch>
            <a:fillRect/>
          </a:stretch>
        </p:blipFill>
        <p:spPr>
          <a:xfrm>
            <a:off x="224287" y="1725283"/>
            <a:ext cx="11749178" cy="4172597"/>
          </a:xfrm>
          <a:prstGeom prst="rect">
            <a:avLst/>
          </a:prstGeom>
        </p:spPr>
      </p:pic>
      <p:sp>
        <p:nvSpPr>
          <p:cNvPr id="7" name="CaixaDeTexto 6">
            <a:extLst>
              <a:ext uri="{FF2B5EF4-FFF2-40B4-BE49-F238E27FC236}">
                <a16:creationId xmlns:a16="http://schemas.microsoft.com/office/drawing/2014/main" id="{7FE19B8D-21C6-085E-BA5C-D534B816C58D}"/>
              </a:ext>
            </a:extLst>
          </p:cNvPr>
          <p:cNvSpPr txBox="1"/>
          <p:nvPr/>
        </p:nvSpPr>
        <p:spPr>
          <a:xfrm>
            <a:off x="224287" y="707366"/>
            <a:ext cx="2639683" cy="1057854"/>
          </a:xfrm>
          <a:prstGeom prst="rect">
            <a:avLst/>
          </a:prstGeom>
          <a:noFill/>
        </p:spPr>
        <p:txBody>
          <a:bodyPr wrap="square">
            <a:spAutoFit/>
          </a:bodyPr>
          <a:lstStyle/>
          <a:p>
            <a:pPr algn="just">
              <a:lnSpc>
                <a:spcPct val="120000"/>
              </a:lnSpc>
            </a:pPr>
            <a:r>
              <a:rPr lang="pt-BR" sz="1800" dirty="0">
                <a:latin typeface="Arial Narrow" panose="020B0606020202030204" pitchFamily="34" charset="0"/>
                <a:ea typeface="Aptos" panose="020B0004020202020204" pitchFamily="34" charset="0"/>
                <a:cs typeface="Times New Roman" panose="02020603050405020304" pitchFamily="18" charset="0"/>
              </a:rPr>
              <a:t>Leia o texto.</a:t>
            </a:r>
          </a:p>
          <a:p>
            <a:pPr algn="just">
              <a:lnSpc>
                <a:spcPct val="120000"/>
              </a:lnSpc>
            </a:pPr>
            <a:endParaRPr lang="pt-BR" sz="18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1800" b="1" dirty="0">
                <a:effectLst/>
                <a:latin typeface="Arial Narrow" panose="020B0606020202030204" pitchFamily="34" charset="0"/>
                <a:ea typeface="Aptos" panose="020B0004020202020204" pitchFamily="34" charset="0"/>
                <a:cs typeface="Times New Roman" panose="02020603050405020304" pitchFamily="18" charset="0"/>
              </a:rPr>
              <a:t>Texto IV </a:t>
            </a:r>
            <a:endParaRPr lang="pt-BR" sz="18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56082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5C712D9-2CF1-CB6B-FB6E-688BBCBDF424}"/>
              </a:ext>
            </a:extLst>
          </p:cNvPr>
          <p:cNvSpPr txBox="1"/>
          <p:nvPr/>
        </p:nvSpPr>
        <p:spPr>
          <a:xfrm>
            <a:off x="367553" y="931070"/>
            <a:ext cx="11245327" cy="4740400"/>
          </a:xfrm>
          <a:prstGeom prst="rect">
            <a:avLst/>
          </a:prstGeom>
          <a:noFill/>
        </p:spPr>
        <p:txBody>
          <a:bodyPr wrap="square">
            <a:spAutoFit/>
          </a:bodyPr>
          <a:lstStyle/>
          <a:p>
            <a:pPr algn="just">
              <a:lnSpc>
                <a:spcPct val="120000"/>
              </a:lnSpc>
            </a:pP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O gênero textual</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carta de leitor é um texto bastante parecido com o gênero textual “carta pessoal”, porém, a carta de leitor é uma carta aberta, pois é dirigida a destinatários desconhecidos, veiculada em revistas e jornais, sites, podendo ou não ser publicada. Após a leitura da carta de leitor, responda: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Qual é o local e a data dessa carta de leitor?</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Quem escreveu essa carta, ou seja, quem é o remetente?</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Quem recebeu essa carta, ou seja, quem é o destinatário?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Qual foi a despedida utilizada nessa carta de leitor?</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2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leitor/autor dessa carta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 apresenta aos destinatários que receberão a carta. Cite o trecho que mostra essa apresentação. </a:t>
            </a:r>
            <a:r>
              <a:rPr lang="pt-BR" sz="2400" kern="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dirty="0">
              <a:latin typeface="Arial Narrow" panose="020B0606020202030204" pitchFamily="34" charset="0"/>
            </a:endParaRPr>
          </a:p>
        </p:txBody>
      </p:sp>
    </p:spTree>
    <p:extLst>
      <p:ext uri="{BB962C8B-B14F-4D97-AF65-F5344CB8AC3E}">
        <p14:creationId xmlns:p14="http://schemas.microsoft.com/office/powerpoint/2010/main" val="1439477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1406809230"/>
              </p:ext>
            </p:extLst>
          </p:nvPr>
        </p:nvGraphicFramePr>
        <p:xfrm>
          <a:off x="327804" y="1876555"/>
          <a:ext cx="11536391" cy="4228410"/>
        </p:xfrm>
        <a:graphic>
          <a:graphicData uri="http://schemas.openxmlformats.org/drawingml/2006/table">
            <a:tbl>
              <a:tblPr firstRow="1" bandRow="1">
                <a:tableStyleId>{5C22544A-7EE6-4342-B048-85BDC9FD1C3A}</a:tableStyleId>
              </a:tblPr>
              <a:tblGrid>
                <a:gridCol w="11536391">
                  <a:extLst>
                    <a:ext uri="{9D8B030D-6E8A-4147-A177-3AD203B41FA5}">
                      <a16:colId xmlns:a16="http://schemas.microsoft.com/office/drawing/2014/main" val="2638729088"/>
                    </a:ext>
                  </a:extLst>
                </a:gridCol>
              </a:tblGrid>
              <a:tr h="4228410">
                <a:tc>
                  <a:txBody>
                    <a:bodyPr/>
                    <a:lstStyle/>
                    <a:p>
                      <a:pPr algn="ctr"/>
                      <a:r>
                        <a:rPr lang="pt-BR" sz="2300" b="1" kern="1200" dirty="0">
                          <a:solidFill>
                            <a:schemeClr val="tx1"/>
                          </a:solidFill>
                          <a:effectLst/>
                          <a:latin typeface="Arial Narrow" panose="020B0606020202030204" pitchFamily="34" charset="0"/>
                          <a:ea typeface="+mn-ea"/>
                          <a:cs typeface="+mn-cs"/>
                        </a:rPr>
                        <a:t>Coesão e Coerência</a:t>
                      </a:r>
                    </a:p>
                    <a:p>
                      <a:r>
                        <a:rPr lang="pt-BR" sz="2300" b="1" kern="1200" dirty="0">
                          <a:solidFill>
                            <a:schemeClr val="tx1"/>
                          </a:solidFill>
                          <a:effectLst/>
                          <a:latin typeface="Arial Narrow" panose="020B0606020202030204" pitchFamily="34" charset="0"/>
                          <a:ea typeface="+mn-ea"/>
                          <a:cs typeface="+mn-cs"/>
                        </a:rPr>
                        <a:t>Coesão e coerência </a:t>
                      </a:r>
                      <a:r>
                        <a:rPr lang="pt-BR" sz="2300" b="0" kern="1200" dirty="0">
                          <a:solidFill>
                            <a:schemeClr val="tx1"/>
                          </a:solidFill>
                          <a:effectLst/>
                          <a:latin typeface="Arial Narrow" panose="020B0606020202030204" pitchFamily="34" charset="0"/>
                          <a:ea typeface="+mn-ea"/>
                          <a:cs typeface="+mn-cs"/>
                        </a:rPr>
                        <a:t>são elementos fundamentais para a construção de um texto claro e eficaz, no qual a coesão se refere à ligação entre palavras e frases, enquanto a coerência diz respeito à lógica e ao sentido das ideias.</a:t>
                      </a:r>
                    </a:p>
                    <a:p>
                      <a:r>
                        <a:rPr lang="pt-BR" sz="2300" b="1" kern="1200" dirty="0">
                          <a:solidFill>
                            <a:schemeClr val="tx1"/>
                          </a:solidFill>
                          <a:effectLst/>
                          <a:latin typeface="Arial Narrow" panose="020B0606020202030204" pitchFamily="34" charset="0"/>
                          <a:ea typeface="+mn-ea"/>
                          <a:cs typeface="+mn-cs"/>
                        </a:rPr>
                        <a:t>- Coesão: </a:t>
                      </a:r>
                      <a:r>
                        <a:rPr lang="pt-BR" sz="2300" b="0" kern="1200" dirty="0">
                          <a:solidFill>
                            <a:schemeClr val="tx1"/>
                          </a:solidFill>
                          <a:effectLst/>
                          <a:latin typeface="Arial Narrow" panose="020B0606020202030204" pitchFamily="34" charset="0"/>
                          <a:ea typeface="+mn-ea"/>
                          <a:cs typeface="+mn-cs"/>
                        </a:rPr>
                        <a:t>refere-se à função de ligação entre os elementos de um texto. Como por exemplo, o uso de pronomes, advérbios, conjunções, preposições entre outros. Exemplo: “João estava cansado, </a:t>
                      </a:r>
                      <a:r>
                        <a:rPr lang="pt-BR" sz="2300" b="1" u="sng" kern="1200" dirty="0">
                          <a:solidFill>
                            <a:schemeClr val="tx1"/>
                          </a:solidFill>
                          <a:effectLst/>
                          <a:latin typeface="Arial Narrow" panose="020B0606020202030204" pitchFamily="34" charset="0"/>
                          <a:ea typeface="+mn-ea"/>
                          <a:cs typeface="+mn-cs"/>
                        </a:rPr>
                        <a:t>mas</a:t>
                      </a:r>
                      <a:r>
                        <a:rPr lang="pt-BR" sz="2300" b="0" kern="1200" dirty="0">
                          <a:solidFill>
                            <a:schemeClr val="tx1"/>
                          </a:solidFill>
                          <a:effectLst/>
                          <a:latin typeface="Arial Narrow" panose="020B0606020202030204" pitchFamily="34" charset="0"/>
                          <a:ea typeface="+mn-ea"/>
                          <a:cs typeface="+mn-cs"/>
                        </a:rPr>
                        <a:t> continuou estudando.”</a:t>
                      </a:r>
                    </a:p>
                    <a:p>
                      <a:r>
                        <a:rPr lang="pt-BR" sz="2300" b="1" kern="1200" dirty="0">
                          <a:solidFill>
                            <a:schemeClr val="tx1"/>
                          </a:solidFill>
                          <a:effectLst/>
                          <a:latin typeface="Arial Narrow" panose="020B0606020202030204" pitchFamily="34" charset="0"/>
                          <a:ea typeface="+mn-ea"/>
                          <a:cs typeface="+mn-cs"/>
                        </a:rPr>
                        <a:t>- Coerência: </a:t>
                      </a:r>
                      <a:r>
                        <a:rPr lang="pt-BR" sz="2300" b="0" kern="1200" dirty="0">
                          <a:solidFill>
                            <a:schemeClr val="tx1"/>
                          </a:solidFill>
                          <a:effectLst/>
                          <a:latin typeface="Arial Narrow" panose="020B0606020202030204" pitchFamily="34" charset="0"/>
                          <a:ea typeface="+mn-ea"/>
                          <a:cs typeface="+mn-cs"/>
                        </a:rPr>
                        <a:t>refere-se ao sentido/significado que as palavras, as frases apresentam dentro de um texto. Exemplo: “Joao acordou cedo, tomou café e chegou atrasado na escola.”, esse exemplo tem sentido, pois entendemos o que foi dito/falado.</a:t>
                      </a:r>
                    </a:p>
                    <a:p>
                      <a:pPr algn="r"/>
                      <a:endParaRPr lang="pt-BR" sz="1300" b="0" kern="1200" dirty="0">
                        <a:solidFill>
                          <a:schemeClr val="tx1"/>
                        </a:solidFill>
                        <a:effectLst/>
                        <a:latin typeface="Arial Narrow" panose="020B0606020202030204" pitchFamily="34" charset="0"/>
                        <a:ea typeface="+mn-ea"/>
                        <a:cs typeface="+mn-cs"/>
                      </a:endParaRPr>
                    </a:p>
                    <a:p>
                      <a:pPr algn="r"/>
                      <a:endParaRPr lang="pt-BR" sz="1300" b="0" kern="1200" dirty="0">
                        <a:solidFill>
                          <a:schemeClr val="tx1"/>
                        </a:solidFill>
                        <a:effectLst/>
                        <a:latin typeface="Arial Narrow" panose="020B0606020202030204" pitchFamily="34" charset="0"/>
                        <a:ea typeface="+mn-ea"/>
                        <a:cs typeface="+mn-cs"/>
                      </a:endParaRPr>
                    </a:p>
                    <a:p>
                      <a:pPr algn="r"/>
                      <a:r>
                        <a:rPr lang="pt-BR" sz="1300" b="0" kern="1200" dirty="0">
                          <a:solidFill>
                            <a:schemeClr val="tx1"/>
                          </a:solidFill>
                          <a:effectLst/>
                          <a:latin typeface="Arial Narrow" panose="020B0606020202030204" pitchFamily="34" charset="0"/>
                          <a:ea typeface="+mn-ea"/>
                          <a:cs typeface="+mn-cs"/>
                        </a:rPr>
                        <a:t>Disponível em: https://www.preparaenem.com/</a:t>
                      </a:r>
                      <a:r>
                        <a:rPr lang="pt-BR" sz="1300" b="0" kern="1200" dirty="0" err="1">
                          <a:solidFill>
                            <a:schemeClr val="tx1"/>
                          </a:solidFill>
                          <a:effectLst/>
                          <a:latin typeface="Arial Narrow" panose="020B0606020202030204" pitchFamily="34" charset="0"/>
                          <a:ea typeface="+mn-ea"/>
                          <a:cs typeface="+mn-cs"/>
                        </a:rPr>
                        <a:t>portugues</a:t>
                      </a:r>
                      <a:r>
                        <a:rPr lang="pt-BR" sz="1300" b="0" kern="1200" dirty="0">
                          <a:solidFill>
                            <a:schemeClr val="tx1"/>
                          </a:solidFill>
                          <a:effectLst/>
                          <a:latin typeface="Arial Narrow" panose="020B0606020202030204" pitchFamily="34" charset="0"/>
                          <a:ea typeface="+mn-ea"/>
                          <a:cs typeface="+mn-cs"/>
                        </a:rPr>
                        <a:t>/coesao-e-coerencia.htm. Acesso em: 13 jun. 2026. Adaptado</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1" y="753035"/>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6228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1977831615"/>
              </p:ext>
            </p:extLst>
          </p:nvPr>
        </p:nvGraphicFramePr>
        <p:xfrm>
          <a:off x="310551" y="930674"/>
          <a:ext cx="11536307" cy="5593080"/>
        </p:xfrm>
        <a:graphic>
          <a:graphicData uri="http://schemas.openxmlformats.org/drawingml/2006/table">
            <a:tbl>
              <a:tblPr firstRow="1" bandRow="1">
                <a:tableStyleId>{5C22544A-7EE6-4342-B048-85BDC9FD1C3A}</a:tableStyleId>
              </a:tblPr>
              <a:tblGrid>
                <a:gridCol w="1153630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Elementos articuladores também chamados de conjunções </a:t>
                      </a:r>
                    </a:p>
                    <a:p>
                      <a:pPr algn="just"/>
                      <a:endParaRPr lang="pt-BR" sz="2300" b="1" u="sng"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Conjunções</a:t>
                      </a:r>
                      <a:r>
                        <a:rPr lang="pt-BR" sz="2300" b="0" kern="1200" dirty="0">
                          <a:solidFill>
                            <a:schemeClr val="tx1"/>
                          </a:solidFill>
                          <a:effectLst/>
                          <a:latin typeface="Arial Narrow" panose="020B0606020202030204" pitchFamily="34" charset="0"/>
                          <a:ea typeface="+mn-ea"/>
                          <a:cs typeface="+mn-cs"/>
                        </a:rPr>
                        <a:t> são palavras que ligam outras palavras ou orações, criando sentido de </a:t>
                      </a:r>
                      <a:r>
                        <a:rPr lang="pt-BR" sz="2300" b="1" kern="1200" dirty="0">
                          <a:solidFill>
                            <a:schemeClr val="tx1"/>
                          </a:solidFill>
                          <a:effectLst/>
                          <a:latin typeface="Arial Narrow" panose="020B0606020202030204" pitchFamily="34" charset="0"/>
                          <a:ea typeface="+mn-ea"/>
                          <a:cs typeface="+mn-cs"/>
                        </a:rPr>
                        <a:t>soma/adição</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oposição/contrária, escolha/alternância, explicação </a:t>
                      </a:r>
                      <a:r>
                        <a:rPr lang="pt-BR" sz="2300" b="0" kern="1200" dirty="0">
                          <a:solidFill>
                            <a:schemeClr val="tx1"/>
                          </a:solidFill>
                          <a:effectLst/>
                          <a:latin typeface="Arial Narrow" panose="020B0606020202030204" pitchFamily="34" charset="0"/>
                          <a:ea typeface="+mn-ea"/>
                          <a:cs typeface="+mn-cs"/>
                        </a:rPr>
                        <a:t>e </a:t>
                      </a:r>
                      <a:r>
                        <a:rPr lang="pt-BR" sz="2300" b="1" kern="1200" dirty="0">
                          <a:solidFill>
                            <a:schemeClr val="tx1"/>
                          </a:solidFill>
                          <a:effectLst/>
                          <a:latin typeface="Arial Narrow" panose="020B0606020202030204" pitchFamily="34" charset="0"/>
                          <a:ea typeface="+mn-ea"/>
                          <a:cs typeface="+mn-cs"/>
                        </a:rPr>
                        <a:t>conclusão</a:t>
                      </a:r>
                      <a:r>
                        <a:rPr lang="pt-BR" sz="2300" b="0" kern="1200" dirty="0">
                          <a:solidFill>
                            <a:schemeClr val="tx1"/>
                          </a:solidFill>
                          <a:effectLst/>
                          <a:latin typeface="Arial Narrow" panose="020B0606020202030204" pitchFamily="34" charset="0"/>
                          <a:ea typeface="+mn-ea"/>
                          <a:cs typeface="+mn-cs"/>
                        </a:rPr>
                        <a:t>.</a:t>
                      </a:r>
                    </a:p>
                    <a:p>
                      <a:r>
                        <a:rPr lang="pt-BR" sz="2300" b="1" kern="1200" dirty="0">
                          <a:solidFill>
                            <a:schemeClr val="tx1"/>
                          </a:solidFill>
                          <a:effectLst/>
                          <a:latin typeface="Arial Narrow" panose="020B0606020202030204" pitchFamily="34" charset="0"/>
                          <a:ea typeface="+mn-ea"/>
                          <a:cs typeface="+mn-cs"/>
                        </a:rPr>
                        <a:t>- Aditivas: </a:t>
                      </a:r>
                      <a:r>
                        <a:rPr lang="pt-BR" sz="2300" b="0" kern="1200" dirty="0">
                          <a:solidFill>
                            <a:schemeClr val="tx1"/>
                          </a:solidFill>
                          <a:effectLst/>
                          <a:latin typeface="Arial Narrow" panose="020B0606020202030204" pitchFamily="34" charset="0"/>
                          <a:ea typeface="+mn-ea"/>
                          <a:cs typeface="+mn-cs"/>
                        </a:rPr>
                        <a:t>exprimem ideia de soma, adição, acréscimo. Exemplos: e, nem, mas também, bem como, como também, etc. “</a:t>
                      </a:r>
                      <a:r>
                        <a:rPr lang="pt-BR" sz="2300" b="0" i="1" kern="1200" dirty="0">
                          <a:solidFill>
                            <a:schemeClr val="tx1"/>
                          </a:solidFill>
                          <a:effectLst/>
                          <a:latin typeface="Arial Narrow" panose="020B0606020202030204" pitchFamily="34" charset="0"/>
                          <a:ea typeface="+mn-ea"/>
                          <a:cs typeface="+mn-cs"/>
                        </a:rPr>
                        <a:t>Maria estuda </a:t>
                      </a:r>
                      <a:r>
                        <a:rPr lang="pt-BR" sz="2300" b="1" i="1" u="sng" kern="1200" dirty="0">
                          <a:solidFill>
                            <a:schemeClr val="tx1"/>
                          </a:solidFill>
                          <a:effectLst/>
                          <a:latin typeface="Arial Narrow" panose="020B0606020202030204" pitchFamily="34" charset="0"/>
                          <a:ea typeface="+mn-ea"/>
                          <a:cs typeface="+mn-cs"/>
                        </a:rPr>
                        <a:t>e</a:t>
                      </a:r>
                      <a:r>
                        <a:rPr lang="pt-BR" sz="2300" b="0"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trabalha.</a:t>
                      </a:r>
                      <a:r>
                        <a:rPr lang="pt-BR" sz="2300" b="0" kern="1200" dirty="0">
                          <a:solidFill>
                            <a:schemeClr val="tx1"/>
                          </a:solidFill>
                          <a:effectLst/>
                          <a:latin typeface="Arial Narrow" panose="020B0606020202030204" pitchFamily="34" charset="0"/>
                          <a:ea typeface="+mn-ea"/>
                          <a:cs typeface="+mn-cs"/>
                        </a:rPr>
                        <a:t>”</a:t>
                      </a:r>
                    </a:p>
                    <a:p>
                      <a:pPr marL="0" indent="0">
                        <a:buFontTx/>
                        <a:buNone/>
                      </a:pPr>
                      <a:r>
                        <a:rPr lang="pt-BR" sz="2300" b="1" kern="1200" dirty="0">
                          <a:solidFill>
                            <a:schemeClr val="tx1"/>
                          </a:solidFill>
                          <a:effectLst/>
                          <a:latin typeface="Arial Narrow" panose="020B0606020202030204" pitchFamily="34" charset="0"/>
                          <a:ea typeface="+mn-ea"/>
                          <a:cs typeface="+mn-cs"/>
                        </a:rPr>
                        <a:t>- Adversativas: </a:t>
                      </a:r>
                      <a:r>
                        <a:rPr lang="pt-BR" sz="2300" b="0" kern="1200" dirty="0">
                          <a:solidFill>
                            <a:schemeClr val="tx1"/>
                          </a:solidFill>
                          <a:effectLst/>
                          <a:latin typeface="Arial Narrow" panose="020B0606020202030204" pitchFamily="34" charset="0"/>
                          <a:ea typeface="+mn-ea"/>
                          <a:cs typeface="+mn-cs"/>
                        </a:rPr>
                        <a:t>exprimem ideia de oposição, adversidade. Exemplos: mas, porém, contudo, entretanto, todavia, no entanto etc. “</a:t>
                      </a:r>
                      <a:r>
                        <a:rPr lang="pt-BR" sz="2300" b="0" i="1" kern="1200" dirty="0">
                          <a:solidFill>
                            <a:schemeClr val="tx1"/>
                          </a:solidFill>
                          <a:effectLst/>
                          <a:latin typeface="Arial Narrow" panose="020B0606020202030204" pitchFamily="34" charset="0"/>
                          <a:ea typeface="+mn-ea"/>
                          <a:cs typeface="+mn-cs"/>
                        </a:rPr>
                        <a:t>Os alunos queriam brincar, </a:t>
                      </a:r>
                      <a:r>
                        <a:rPr lang="pt-BR" sz="2300" b="1" i="1" u="sng" kern="1200" dirty="0">
                          <a:solidFill>
                            <a:schemeClr val="tx1"/>
                          </a:solidFill>
                          <a:effectLst/>
                          <a:latin typeface="Arial Narrow" panose="020B0606020202030204" pitchFamily="34" charset="0"/>
                          <a:ea typeface="+mn-ea"/>
                          <a:cs typeface="+mn-cs"/>
                        </a:rPr>
                        <a:t>porém</a:t>
                      </a:r>
                      <a:r>
                        <a:rPr lang="pt-BR" sz="2300" b="0" i="1" kern="1200" dirty="0">
                          <a:solidFill>
                            <a:schemeClr val="tx1"/>
                          </a:solidFill>
                          <a:effectLst/>
                          <a:latin typeface="Arial Narrow" panose="020B0606020202030204" pitchFamily="34" charset="0"/>
                          <a:ea typeface="+mn-ea"/>
                          <a:cs typeface="+mn-cs"/>
                        </a:rPr>
                        <a:t> precisavam estudar</a:t>
                      </a:r>
                      <a:r>
                        <a:rPr lang="pt-BR" sz="2300" b="0" kern="1200" dirty="0">
                          <a:solidFill>
                            <a:schemeClr val="tx1"/>
                          </a:solidFill>
                          <a:effectLst/>
                          <a:latin typeface="Arial Narrow" panose="020B0606020202030204" pitchFamily="34" charset="0"/>
                          <a:ea typeface="+mn-ea"/>
                          <a:cs typeface="+mn-cs"/>
                        </a:rPr>
                        <a:t>.”</a:t>
                      </a:r>
                    </a:p>
                    <a:p>
                      <a:r>
                        <a:rPr lang="pt-BR" sz="2300" b="1" kern="1200" dirty="0">
                          <a:solidFill>
                            <a:schemeClr val="tx1"/>
                          </a:solidFill>
                          <a:effectLst/>
                          <a:latin typeface="Arial Narrow" panose="020B0606020202030204" pitchFamily="34" charset="0"/>
                          <a:ea typeface="+mn-ea"/>
                          <a:cs typeface="+mn-cs"/>
                        </a:rPr>
                        <a:t>- Alternativas: </a:t>
                      </a:r>
                      <a:r>
                        <a:rPr lang="pt-BR" sz="2300" b="0" kern="1200" dirty="0">
                          <a:solidFill>
                            <a:schemeClr val="tx1"/>
                          </a:solidFill>
                          <a:effectLst/>
                          <a:latin typeface="Arial Narrow" panose="020B0606020202030204" pitchFamily="34" charset="0"/>
                          <a:ea typeface="+mn-ea"/>
                          <a:cs typeface="+mn-cs"/>
                        </a:rPr>
                        <a:t>exprimem ideia de alternância, inclusão, exclusão e escolha. Exemplo: ou, ou...ou, ora...ora, já...já, quer...quer etc. “</a:t>
                      </a:r>
                      <a:r>
                        <a:rPr lang="pt-BR" sz="2300" b="0" i="1" kern="1200" dirty="0">
                          <a:solidFill>
                            <a:schemeClr val="tx1"/>
                          </a:solidFill>
                          <a:effectLst/>
                          <a:latin typeface="Arial Narrow" panose="020B0606020202030204" pitchFamily="34" charset="0"/>
                          <a:ea typeface="+mn-ea"/>
                          <a:cs typeface="+mn-cs"/>
                        </a:rPr>
                        <a:t>Você pode estudar agora </a:t>
                      </a:r>
                      <a:r>
                        <a:rPr lang="pt-BR" sz="2300" b="1" i="1" u="sng" kern="1200" dirty="0">
                          <a:solidFill>
                            <a:schemeClr val="tx1"/>
                          </a:solidFill>
                          <a:effectLst/>
                          <a:latin typeface="Arial Narrow" panose="020B0606020202030204" pitchFamily="34" charset="0"/>
                          <a:ea typeface="+mn-ea"/>
                          <a:cs typeface="+mn-cs"/>
                        </a:rPr>
                        <a:t>ou</a:t>
                      </a:r>
                      <a:r>
                        <a:rPr lang="pt-BR" sz="2300" b="0" i="1" kern="1200" dirty="0">
                          <a:solidFill>
                            <a:schemeClr val="tx1"/>
                          </a:solidFill>
                          <a:effectLst/>
                          <a:latin typeface="Arial Narrow" panose="020B0606020202030204" pitchFamily="34" charset="0"/>
                          <a:ea typeface="+mn-ea"/>
                          <a:cs typeface="+mn-cs"/>
                        </a:rPr>
                        <a:t> descansar um pouco</a:t>
                      </a:r>
                      <a:r>
                        <a:rPr lang="pt-BR" sz="2300" b="0" kern="1200" dirty="0">
                          <a:solidFill>
                            <a:schemeClr val="tx1"/>
                          </a:solidFill>
                          <a:effectLst/>
                          <a:latin typeface="Arial Narrow" panose="020B0606020202030204" pitchFamily="34" charset="0"/>
                          <a:ea typeface="+mn-ea"/>
                          <a:cs typeface="+mn-cs"/>
                        </a:rPr>
                        <a:t>.”</a:t>
                      </a:r>
                    </a:p>
                    <a:p>
                      <a:r>
                        <a:rPr lang="pt-BR" sz="2300" b="1" kern="1200" dirty="0">
                          <a:solidFill>
                            <a:schemeClr val="tx1"/>
                          </a:solidFill>
                          <a:effectLst/>
                          <a:latin typeface="Arial Narrow" panose="020B0606020202030204" pitchFamily="34" charset="0"/>
                          <a:ea typeface="+mn-ea"/>
                          <a:cs typeface="+mn-cs"/>
                        </a:rPr>
                        <a:t>- Conclusivas: </a:t>
                      </a:r>
                      <a:r>
                        <a:rPr lang="pt-BR" sz="2300" b="0" kern="1200" dirty="0">
                          <a:solidFill>
                            <a:schemeClr val="tx1"/>
                          </a:solidFill>
                          <a:effectLst/>
                          <a:latin typeface="Arial Narrow" panose="020B0606020202030204" pitchFamily="34" charset="0"/>
                          <a:ea typeface="+mn-ea"/>
                          <a:cs typeface="+mn-cs"/>
                        </a:rPr>
                        <a:t>exprimem a ideia de conclusão ou consequência. Exemplos: logo, então, assim, por isso etc. “</a:t>
                      </a:r>
                      <a:r>
                        <a:rPr lang="pt-BR" sz="2300" b="0" i="1" kern="1200" dirty="0">
                          <a:solidFill>
                            <a:schemeClr val="tx1"/>
                          </a:solidFill>
                          <a:effectLst/>
                          <a:latin typeface="Arial Narrow" panose="020B0606020202030204" pitchFamily="34" charset="0"/>
                          <a:ea typeface="+mn-ea"/>
                          <a:cs typeface="+mn-cs"/>
                        </a:rPr>
                        <a:t>A turma se organizou, </a:t>
                      </a:r>
                      <a:r>
                        <a:rPr lang="pt-BR" sz="2300" b="1" i="1" u="sng" kern="1200" dirty="0">
                          <a:solidFill>
                            <a:schemeClr val="tx1"/>
                          </a:solidFill>
                          <a:effectLst/>
                          <a:latin typeface="Arial Narrow" panose="020B0606020202030204" pitchFamily="34" charset="0"/>
                          <a:ea typeface="+mn-ea"/>
                          <a:cs typeface="+mn-cs"/>
                        </a:rPr>
                        <a:t>logo</a:t>
                      </a:r>
                      <a:r>
                        <a:rPr lang="pt-BR" sz="2300" b="0" i="1" u="none"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terminaram rapidamente a atividade.”</a:t>
                      </a:r>
                      <a:endParaRPr lang="pt-BR" sz="2300" b="0" kern="1200" dirty="0">
                        <a:solidFill>
                          <a:schemeClr val="tx1"/>
                        </a:solidFill>
                        <a:effectLst/>
                        <a:latin typeface="Arial Narrow" panose="020B0606020202030204" pitchFamily="34" charset="0"/>
                        <a:ea typeface="+mn-ea"/>
                        <a:cs typeface="+mn-cs"/>
                      </a:endParaRPr>
                    </a:p>
                    <a:p>
                      <a:pPr marL="0" indent="0">
                        <a:buFontTx/>
                        <a:buNone/>
                      </a:pPr>
                      <a:r>
                        <a:rPr lang="pt-BR" sz="2300" b="1" kern="1200" dirty="0">
                          <a:solidFill>
                            <a:schemeClr val="tx1"/>
                          </a:solidFill>
                          <a:effectLst/>
                          <a:latin typeface="Arial Narrow" panose="020B0606020202030204" pitchFamily="34" charset="0"/>
                          <a:ea typeface="+mn-ea"/>
                          <a:cs typeface="+mn-cs"/>
                        </a:rPr>
                        <a:t>- Explicativas: </a:t>
                      </a:r>
                      <a:r>
                        <a:rPr lang="pt-BR" sz="2300" b="0" kern="1200" dirty="0">
                          <a:solidFill>
                            <a:schemeClr val="tx1"/>
                          </a:solidFill>
                          <a:effectLst/>
                          <a:latin typeface="Arial Narrow" panose="020B0606020202030204" pitchFamily="34" charset="0"/>
                          <a:ea typeface="+mn-ea"/>
                          <a:cs typeface="+mn-cs"/>
                        </a:rPr>
                        <a:t>exprimem ideia de explicação, justificativa. Exemplos: que, porque, porquanto etc. “</a:t>
                      </a:r>
                      <a:r>
                        <a:rPr lang="pt-BR" sz="2300" b="0" i="1" kern="1200" dirty="0">
                          <a:solidFill>
                            <a:schemeClr val="tx1"/>
                          </a:solidFill>
                          <a:effectLst/>
                          <a:latin typeface="Arial Narrow" panose="020B0606020202030204" pitchFamily="34" charset="0"/>
                          <a:ea typeface="+mn-ea"/>
                          <a:cs typeface="+mn-cs"/>
                        </a:rPr>
                        <a:t>Os alunos ficaram felizes, </a:t>
                      </a:r>
                      <a:r>
                        <a:rPr lang="pt-BR" sz="2300" b="1" i="1" u="sng" kern="1200" dirty="0">
                          <a:solidFill>
                            <a:schemeClr val="tx1"/>
                          </a:solidFill>
                          <a:effectLst/>
                          <a:latin typeface="Arial Narrow" panose="020B0606020202030204" pitchFamily="34" charset="0"/>
                          <a:ea typeface="+mn-ea"/>
                          <a:cs typeface="+mn-cs"/>
                        </a:rPr>
                        <a:t>porque</a:t>
                      </a:r>
                      <a:r>
                        <a:rPr lang="pt-BR" sz="2300" b="0" i="1" kern="1200" dirty="0">
                          <a:solidFill>
                            <a:schemeClr val="tx1"/>
                          </a:solidFill>
                          <a:effectLst/>
                          <a:latin typeface="Arial Narrow" panose="020B0606020202030204" pitchFamily="34" charset="0"/>
                          <a:ea typeface="+mn-ea"/>
                          <a:cs typeface="+mn-cs"/>
                        </a:rPr>
                        <a:t> passaram na prova.</a:t>
                      </a:r>
                      <a:r>
                        <a:rPr lang="pt-BR" sz="2300" b="0" kern="1200" dirty="0">
                          <a:solidFill>
                            <a:schemeClr val="tx1"/>
                          </a:solidFill>
                          <a:effectLst/>
                          <a:latin typeface="Arial Narrow" panose="020B0606020202030204" pitchFamily="34" charset="0"/>
                          <a:ea typeface="+mn-ea"/>
                          <a:cs typeface="+mn-cs"/>
                        </a:rPr>
                        <a:t>”</a:t>
                      </a:r>
                    </a:p>
                    <a:p>
                      <a:pPr marL="0" indent="0" algn="r">
                        <a:buFontTx/>
                        <a:buNone/>
                      </a:pPr>
                      <a:endParaRPr lang="pt-BR" sz="1300" b="0" kern="1200" dirty="0">
                        <a:solidFill>
                          <a:schemeClr val="tx1"/>
                        </a:solidFill>
                        <a:effectLst/>
                        <a:latin typeface="Arial Narrow" panose="020B0606020202030204" pitchFamily="34" charset="0"/>
                        <a:ea typeface="+mn-ea"/>
                        <a:cs typeface="+mn-cs"/>
                      </a:endParaRPr>
                    </a:p>
                    <a:p>
                      <a:pPr marL="0" indent="0" algn="r">
                        <a:buFontTx/>
                        <a:buNone/>
                      </a:pPr>
                      <a:r>
                        <a:rPr lang="pt-BR" sz="1300" b="0" kern="1200" dirty="0">
                          <a:solidFill>
                            <a:schemeClr val="tx1"/>
                          </a:solidFill>
                          <a:effectLst/>
                          <a:latin typeface="Arial Narrow" panose="020B0606020202030204" pitchFamily="34" charset="0"/>
                          <a:ea typeface="+mn-ea"/>
                          <a:cs typeface="+mn-cs"/>
                        </a:rPr>
                        <a:t>Disponível em: https://www.clubedoportugues.com.br/</a:t>
                      </a:r>
                      <a:r>
                        <a:rPr lang="pt-BR" sz="1300" b="0" kern="1200" dirty="0" err="1">
                          <a:solidFill>
                            <a:schemeClr val="tx1"/>
                          </a:solidFill>
                          <a:effectLst/>
                          <a:latin typeface="Arial Narrow" panose="020B0606020202030204" pitchFamily="34" charset="0"/>
                          <a:ea typeface="+mn-ea"/>
                          <a:cs typeface="+mn-cs"/>
                        </a:rPr>
                        <a:t>conjuncao</a:t>
                      </a:r>
                      <a:r>
                        <a:rPr lang="pt-BR" sz="1300" b="0" kern="1200" dirty="0">
                          <a:solidFill>
                            <a:schemeClr val="tx1"/>
                          </a:solidFill>
                          <a:effectLst/>
                          <a:latin typeface="Arial Narrow" panose="020B0606020202030204" pitchFamily="34" charset="0"/>
                          <a:ea typeface="+mn-ea"/>
                          <a:cs typeface="+mn-cs"/>
                        </a:rPr>
                        <a:t>-o-que-e-e-como-utilizar/. Acesso em: 13 maio 2026. (Adaptado).</a:t>
                      </a:r>
                      <a:endParaRPr lang="pt-BR" sz="1300" b="0" u="sng" kern="1200" dirty="0">
                        <a:solidFill>
                          <a:schemeClr val="tx1"/>
                        </a:solidFill>
                        <a:effectLst/>
                        <a:latin typeface="Arial Narrow" panose="020B0606020202030204" pitchFamily="34" charset="0"/>
                        <a:ea typeface="+mn-ea"/>
                        <a:cs typeface="+mn-cs"/>
                      </a:endParaRPr>
                    </a:p>
                    <a:p>
                      <a:pPr algn="just"/>
                      <a:endParaRPr lang="pt-BR" sz="1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835141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AF783E4-1C7C-398C-FFD2-A233818B06DC}"/>
              </a:ext>
            </a:extLst>
          </p:cNvPr>
          <p:cNvSpPr txBox="1"/>
          <p:nvPr/>
        </p:nvSpPr>
        <p:spPr>
          <a:xfrm>
            <a:off x="267420" y="603850"/>
            <a:ext cx="11586204" cy="6418504"/>
          </a:xfrm>
          <a:prstGeom prst="rect">
            <a:avLst/>
          </a:prstGeom>
          <a:noFill/>
        </p:spPr>
        <p:txBody>
          <a:bodyPr wrap="square">
            <a:spAutoFit/>
          </a:bodyPr>
          <a:lstStyle/>
          <a:p>
            <a:pPr algn="just">
              <a:lnSpc>
                <a:spcPct val="120000"/>
              </a:lnSpc>
              <a:tabLst>
                <a:tab pos="180340" algn="l"/>
              </a:tabLst>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4</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dirty="0">
                <a:latin typeface="Arial Narrow" panose="020B0606020202030204" pitchFamily="34" charset="0"/>
                <a:ea typeface="Aptos" panose="020B0004020202020204" pitchFamily="34" charset="0"/>
                <a:cs typeface="Times New Roman" panose="02020603050405020304" pitchFamily="18" charset="0"/>
              </a:rPr>
              <a:t>N</a:t>
            </a:r>
            <a:r>
              <a:rPr lang="pt-BR" sz="2400" dirty="0">
                <a:effectLst/>
                <a:latin typeface="Arial Narrow" panose="020B0606020202030204" pitchFamily="34" charset="0"/>
                <a:ea typeface="Aptos" panose="020B0004020202020204" pitchFamily="34" charset="0"/>
                <a:cs typeface="Times New Roman" panose="02020603050405020304" pitchFamily="18" charset="0"/>
              </a:rPr>
              <a:t>o trecho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Antes de mais nada, gostaria de agradecer a matéria publicada no mês de outubro intitulada “Lugares Inóspitos do Planeta” pela riqueza de detalhes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beleza das fotos.”, o termo destacado apresenta uma ideia de </a:t>
            </a:r>
          </a:p>
          <a:p>
            <a:pPr algn="just">
              <a:lnSpc>
                <a:spcPct val="120000"/>
              </a:lnSpc>
              <a:tabLst>
                <a:tab pos="18034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 adição.          (    ) explicação.        (    ) conclusão.</a:t>
            </a:r>
          </a:p>
          <a:p>
            <a:pPr algn="just">
              <a:lnSpc>
                <a:spcPct val="120000"/>
              </a:lnSpc>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texto.</a:t>
            </a:r>
          </a:p>
          <a:p>
            <a:pPr algn="just">
              <a:lnSpc>
                <a:spcPct val="120000"/>
              </a:lnSpc>
              <a:tabLst>
                <a:tab pos="180340" algn="l"/>
              </a:tabLst>
            </a:pPr>
            <a:r>
              <a:rPr lang="pt-BR" sz="2300" b="1" dirty="0">
                <a:latin typeface="Arial Narrow" panose="020B0606020202030204" pitchFamily="34" charset="0"/>
                <a:ea typeface="Aptos" panose="020B0004020202020204" pitchFamily="34" charset="0"/>
                <a:cs typeface="Times New Roman" panose="02020603050405020304" pitchFamily="18" charset="0"/>
              </a:rPr>
              <a:t>Texto V</a:t>
            </a:r>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tabLst>
                <a:tab pos="180340" algn="l"/>
              </a:tabLst>
            </a:pPr>
            <a:endParaRPr lang="pt-BR" sz="24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tabLst>
                <a:tab pos="180340" algn="l"/>
              </a:tabLst>
            </a:pP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tabLst>
                <a:tab pos="180340" algn="l"/>
              </a:tabLst>
            </a:pP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tabLst>
                <a:tab pos="180340" algn="l"/>
              </a:tabLst>
            </a:pPr>
            <a:endParaRPr lang="pt-BR" sz="24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tabLst>
                <a:tab pos="180340" algn="l"/>
              </a:tabLst>
            </a:pP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r">
              <a:lnSpc>
                <a:spcPct val="120000"/>
              </a:lnSpc>
              <a:tabLst>
                <a:tab pos="180340" algn="l"/>
                <a:tab pos="270510" algn="l"/>
              </a:tabLst>
            </a:pPr>
            <a:r>
              <a:rPr lang="pt-BR" sz="2400"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p>
          <a:p>
            <a:pPr algn="r">
              <a:lnSpc>
                <a:spcPct val="120000"/>
              </a:lnSpc>
              <a:tabLst>
                <a:tab pos="180340" algn="l"/>
                <a:tab pos="270510" algn="l"/>
              </a:tabLst>
            </a:pPr>
            <a:endParaRPr lang="pt-BR" sz="2400" b="0" kern="1200" dirty="0">
              <a:solidFill>
                <a:srgbClr val="EE0000"/>
              </a:solidFill>
              <a:latin typeface="Arial Narrow" panose="020B0606020202030204" pitchFamily="34" charset="0"/>
              <a:cs typeface="Times New Roman" panose="02020603050405020304" pitchFamily="18" charset="0"/>
            </a:endParaRPr>
          </a:p>
          <a:p>
            <a:pPr algn="r">
              <a:lnSpc>
                <a:spcPct val="120000"/>
              </a:lnSpc>
              <a:tabLst>
                <a:tab pos="180340" algn="l"/>
                <a:tab pos="270510" algn="l"/>
              </a:tabLst>
            </a:pPr>
            <a:endParaRPr lang="pt-BR" sz="1300" b="0" kern="1200" dirty="0">
              <a:solidFill>
                <a:schemeClr val="tx1"/>
              </a:solidFill>
              <a:effectLst/>
              <a:latin typeface="Arial Narrow" panose="020B0606020202030204" pitchFamily="34" charset="0"/>
              <a:ea typeface="+mn-ea"/>
              <a:cs typeface="+mn-cs"/>
            </a:endParaRPr>
          </a:p>
          <a:p>
            <a:pPr algn="r">
              <a:lnSpc>
                <a:spcPct val="120000"/>
              </a:lnSpc>
              <a:tabLst>
                <a:tab pos="180340" algn="l"/>
                <a:tab pos="270510" algn="l"/>
              </a:tabLst>
            </a:pPr>
            <a:r>
              <a:rPr lang="pt-BR" sz="1300" b="0" kern="1200" dirty="0">
                <a:solidFill>
                  <a:schemeClr val="tx1"/>
                </a:solidFill>
                <a:effectLst/>
                <a:latin typeface="Arial Narrow" panose="020B0606020202030204" pitchFamily="34" charset="0"/>
                <a:ea typeface="+mn-ea"/>
                <a:cs typeface="+mn-cs"/>
              </a:rPr>
              <a:t>Disponível em: https://sme.goiania.go.gov.br/</a:t>
            </a:r>
            <a:r>
              <a:rPr lang="pt-BR" sz="1300" b="0" kern="1200" dirty="0" err="1">
                <a:solidFill>
                  <a:schemeClr val="tx1"/>
                </a:solidFill>
                <a:effectLst/>
                <a:latin typeface="Arial Narrow" panose="020B0606020202030204" pitchFamily="34" charset="0"/>
                <a:ea typeface="+mn-ea"/>
                <a:cs typeface="+mn-cs"/>
              </a:rPr>
              <a:t>conexaoescolaensino_fundamental</a:t>
            </a:r>
            <a:r>
              <a:rPr lang="pt-BR" sz="1300" b="0" kern="1200" dirty="0">
                <a:solidFill>
                  <a:schemeClr val="tx1"/>
                </a:solidFill>
                <a:effectLst/>
                <a:latin typeface="Arial Narrow" panose="020B0606020202030204" pitchFamily="34" charset="0"/>
                <a:ea typeface="+mn-ea"/>
                <a:cs typeface="+mn-cs"/>
              </a:rPr>
              <a:t>/língua-portuguesa-carta-</a:t>
            </a:r>
            <a:r>
              <a:rPr lang="pt-BR" sz="1300" b="0" kern="1200" dirty="0" err="1">
                <a:solidFill>
                  <a:schemeClr val="tx1"/>
                </a:solidFill>
                <a:effectLst/>
                <a:latin typeface="Arial Narrow" panose="020B0606020202030204" pitchFamily="34" charset="0"/>
                <a:ea typeface="+mn-ea"/>
                <a:cs typeface="+mn-cs"/>
              </a:rPr>
              <a:t>doleitor</a:t>
            </a:r>
            <a:r>
              <a:rPr lang="pt-BR" sz="1300" b="0" kern="1200" dirty="0">
                <a:solidFill>
                  <a:schemeClr val="tx1"/>
                </a:solidFill>
                <a:effectLst/>
                <a:latin typeface="Arial Narrow" panose="020B0606020202030204" pitchFamily="34" charset="0"/>
                <a:ea typeface="+mn-ea"/>
                <a:cs typeface="+mn-cs"/>
              </a:rPr>
              <a:t>/. Acesso em: 13 maio 2026. (Adaptado)</a:t>
            </a:r>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79FA8D20-E615-CBF8-FACD-4C004F6DA330}"/>
              </a:ext>
            </a:extLst>
          </p:cNvPr>
          <p:cNvPicPr>
            <a:picLocks noChangeAspect="1"/>
          </p:cNvPicPr>
          <p:nvPr/>
        </p:nvPicPr>
        <p:blipFill>
          <a:blip r:embed="rId3"/>
          <a:stretch>
            <a:fillRect/>
          </a:stretch>
        </p:blipFill>
        <p:spPr>
          <a:xfrm>
            <a:off x="267420" y="3255264"/>
            <a:ext cx="11657160" cy="3257679"/>
          </a:xfrm>
          <a:prstGeom prst="rect">
            <a:avLst/>
          </a:prstGeom>
        </p:spPr>
      </p:pic>
    </p:spTree>
    <p:extLst>
      <p:ext uri="{BB962C8B-B14F-4D97-AF65-F5344CB8AC3E}">
        <p14:creationId xmlns:p14="http://schemas.microsoft.com/office/powerpoint/2010/main" val="3233039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AF783E4-1C7C-398C-FFD2-A233818B06DC}"/>
              </a:ext>
            </a:extLst>
          </p:cNvPr>
          <p:cNvSpPr txBox="1"/>
          <p:nvPr/>
        </p:nvSpPr>
        <p:spPr>
          <a:xfrm>
            <a:off x="313764" y="840083"/>
            <a:ext cx="11528611" cy="3887283"/>
          </a:xfrm>
          <a:prstGeom prst="rect">
            <a:avLst/>
          </a:prstGeom>
          <a:noFill/>
        </p:spPr>
        <p:txBody>
          <a:bodyPr wrap="square">
            <a:spAutoFit/>
          </a:bodyPr>
          <a:lstStyle/>
          <a:p>
            <a:pPr algn="just">
              <a:lnSpc>
                <a:spcPct val="12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5.</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Na introdução desse texto, ou seja,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na contextualização dessa carta,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leitora/autora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apresenta uma preocupação. Qual é a preocupação, que é o assunto desse texto?</a:t>
            </a:r>
          </a:p>
          <a:p>
            <a:pPr algn="just">
              <a:lnSpc>
                <a:spcPct val="120000"/>
              </a:lnSpc>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6. </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autora da carta deixa claro que</a:t>
            </a:r>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gostaria de</a:t>
            </a:r>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compartilhar a opinião dela sobre o assunto. Retire do texto o trecho que mostra a opinião/ponto de vista defendido por ela.</a:t>
            </a:r>
          </a:p>
          <a:p>
            <a:pPr algn="just">
              <a:lnSpc>
                <a:spcPct val="120000"/>
              </a:lnSpc>
            </a:pP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effectLst/>
                <a:latin typeface="Arial Narrow" panose="020B0606020202030204" pitchFamily="34" charset="0"/>
                <a:ea typeface="Aptos" panose="020B0004020202020204" pitchFamily="34" charset="0"/>
                <a:cs typeface="Arial" panose="020B0604020202020204" pitchFamily="34"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Acredito que o uso excessivo de telas pode ter impactos negativos no desenvolvimento das crianças. É importante lembrar que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elas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precisam de atividades variadas, como brincar ao ar livre e interagir com outras crianças.”, a palavra destacada se refere a que outra palavra nesse trecho?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7794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DDDF87A-114F-3283-0010-16B31F5BAC95}"/>
              </a:ext>
            </a:extLst>
          </p:cNvPr>
          <p:cNvSpPr txBox="1"/>
          <p:nvPr/>
        </p:nvSpPr>
        <p:spPr>
          <a:xfrm>
            <a:off x="172529" y="926833"/>
            <a:ext cx="11483788" cy="6130653"/>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VI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r"/>
            <a:endParaRPr lang="pt-BR" sz="1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http://www.provaparana.pr.gov.br/sites/prova/</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arquivos_restritos</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/files/documento/201904/Prova_Parana_1EM_comentada_01-04.pdf. Acesso em: 15 jun. 2026. Adaptado.</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B6F17ACB-C5F5-9EFB-CE34-DB2576FCEE9B}"/>
              </a:ext>
            </a:extLst>
          </p:cNvPr>
          <p:cNvPicPr>
            <a:picLocks noChangeAspect="1"/>
          </p:cNvPicPr>
          <p:nvPr/>
        </p:nvPicPr>
        <p:blipFill>
          <a:blip r:embed="rId3"/>
          <a:stretch>
            <a:fillRect/>
          </a:stretch>
        </p:blipFill>
        <p:spPr>
          <a:xfrm>
            <a:off x="172529" y="1906438"/>
            <a:ext cx="11678812" cy="4399471"/>
          </a:xfrm>
          <a:prstGeom prst="rect">
            <a:avLst/>
          </a:prstGeom>
        </p:spPr>
      </p:pic>
    </p:spTree>
    <p:extLst>
      <p:ext uri="{BB962C8B-B14F-4D97-AF65-F5344CB8AC3E}">
        <p14:creationId xmlns:p14="http://schemas.microsoft.com/office/powerpoint/2010/main" val="3504273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DDDF87A-114F-3283-0010-16B31F5BAC95}"/>
              </a:ext>
            </a:extLst>
          </p:cNvPr>
          <p:cNvSpPr txBox="1"/>
          <p:nvPr/>
        </p:nvSpPr>
        <p:spPr>
          <a:xfrm>
            <a:off x="340659" y="915687"/>
            <a:ext cx="11483788" cy="5128840"/>
          </a:xfrm>
          <a:prstGeom prst="rect">
            <a:avLst/>
          </a:prstGeom>
          <a:noFill/>
        </p:spPr>
        <p:txBody>
          <a:bodyPr wrap="square">
            <a:spAutoFit/>
          </a:bodyPr>
          <a:lstStyle/>
          <a:p>
            <a:pPr indent="270510" algn="just">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você já percebeu que nem todo mundo fala do mesmo jeito? Isso acontece por causa da variação linguística. A “variação linguística” é o jeito diferente que a língua portuguesa pode aparecer dependendo de onde a pessoa mora, da idade, da cultura e até do grupo com quem ela convive. Por exemplo, em um lugar alguém pode dizer “mandioca”, em outro pode ser “aipim” ou “macaxeira”. É tudo a mesma coisa, só muda o jeito de falar (a palavra varia na língua). Essas diferenças são importantes porque mostram a identidade das pessoas e dos lugares, ou seja, o jeito único de cada grupo se expressar (falar). O mais importante é entender que não existe um jeito “certo” único de falar o tempo todo. O importante é se comunicar bem e respeitar as diferentes formas de falar e entender que existe uma forma adequada para cada situação de comunicação.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7184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936334501"/>
              </p:ext>
            </p:extLst>
          </p:nvPr>
        </p:nvGraphicFramePr>
        <p:xfrm>
          <a:off x="358592" y="1443341"/>
          <a:ext cx="11289457" cy="3939540"/>
        </p:xfrm>
        <a:graphic>
          <a:graphicData uri="http://schemas.openxmlformats.org/drawingml/2006/table">
            <a:tbl>
              <a:tblPr firstRow="1" bandRow="1">
                <a:tableStyleId>{5C22544A-7EE6-4342-B048-85BDC9FD1C3A}</a:tableStyleId>
              </a:tblPr>
              <a:tblGrid>
                <a:gridCol w="11289457">
                  <a:extLst>
                    <a:ext uri="{9D8B030D-6E8A-4147-A177-3AD203B41FA5}">
                      <a16:colId xmlns:a16="http://schemas.microsoft.com/office/drawing/2014/main" val="2638729088"/>
                    </a:ext>
                  </a:extLst>
                </a:gridCol>
              </a:tblGrid>
              <a:tr h="36806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300" b="1" kern="1200" dirty="0">
                          <a:solidFill>
                            <a:schemeClr val="tx1"/>
                          </a:solidFill>
                          <a:effectLst/>
                          <a:latin typeface="Arial Narrow" panose="020B0606020202030204" pitchFamily="34" charset="0"/>
                          <a:ea typeface="+mn-ea"/>
                          <a:cs typeface="+mn-cs"/>
                        </a:rPr>
                        <a:t>Para entender melhor as variações linguísticas</a:t>
                      </a:r>
                    </a:p>
                    <a:p>
                      <a:pPr algn="ctr"/>
                      <a:endParaRPr lang="pt-BR" sz="2250" b="1" kern="1200" dirty="0">
                        <a:solidFill>
                          <a:schemeClr val="tx1"/>
                        </a:solidFill>
                        <a:effectLst/>
                        <a:latin typeface="Arial Narrow" panose="020B0606020202030204" pitchFamily="34" charset="0"/>
                        <a:ea typeface="+mn-ea"/>
                        <a:cs typeface="+mn-cs"/>
                      </a:endParaRPr>
                    </a:p>
                    <a:p>
                      <a:r>
                        <a:rPr lang="pt-BR" sz="2300" b="1" kern="1200" dirty="0">
                          <a:solidFill>
                            <a:schemeClr val="tx1"/>
                          </a:solidFill>
                          <a:effectLst/>
                          <a:latin typeface="Arial Narrow" panose="020B0606020202030204" pitchFamily="34" charset="0"/>
                          <a:ea typeface="+mn-ea"/>
                          <a:cs typeface="+mn-cs"/>
                        </a:rPr>
                        <a:t>-</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Variação Geográfica ou Regional</a:t>
                      </a:r>
                      <a:r>
                        <a:rPr lang="pt-BR" sz="2300" b="0" kern="1200" dirty="0">
                          <a:solidFill>
                            <a:schemeClr val="tx1"/>
                          </a:solidFill>
                          <a:effectLst/>
                          <a:latin typeface="Arial Narrow" panose="020B0606020202030204" pitchFamily="34" charset="0"/>
                          <a:ea typeface="+mn-ea"/>
                          <a:cs typeface="+mn-cs"/>
                        </a:rPr>
                        <a:t>: refere-se às diferenças da língua dependendo da localização. Por exemplo, no Brasil, a mesma fruta pode ser chamada de abóbora ou jerimum. </a:t>
                      </a:r>
                    </a:p>
                    <a:p>
                      <a:r>
                        <a:rPr lang="pt-BR" sz="2300" b="1" kern="1200" dirty="0">
                          <a:solidFill>
                            <a:schemeClr val="tx1"/>
                          </a:solidFill>
                          <a:effectLst/>
                          <a:latin typeface="Arial Narrow" panose="020B0606020202030204" pitchFamily="34" charset="0"/>
                          <a:ea typeface="+mn-ea"/>
                          <a:cs typeface="+mn-cs"/>
                        </a:rPr>
                        <a:t>- Variação Histórica: </a:t>
                      </a:r>
                      <a:r>
                        <a:rPr lang="pt-BR" sz="2300" b="0" kern="1200" dirty="0">
                          <a:solidFill>
                            <a:schemeClr val="tx1"/>
                          </a:solidFill>
                          <a:effectLst/>
                          <a:latin typeface="Arial Narrow" panose="020B0606020202030204" pitchFamily="34" charset="0"/>
                          <a:ea typeface="+mn-ea"/>
                          <a:cs typeface="+mn-cs"/>
                        </a:rPr>
                        <a:t>acontece com a evolução da língua ao longo do tempo. Palavra como “você”, no passado, já foi “vosmecê”.</a:t>
                      </a:r>
                    </a:p>
                    <a:p>
                      <a:r>
                        <a:rPr lang="pt-BR" sz="2300" b="1" kern="1200" dirty="0">
                          <a:solidFill>
                            <a:schemeClr val="tx1"/>
                          </a:solidFill>
                          <a:effectLst/>
                          <a:latin typeface="Arial Narrow" panose="020B0606020202030204" pitchFamily="34" charset="0"/>
                          <a:ea typeface="+mn-ea"/>
                          <a:cs typeface="+mn-cs"/>
                        </a:rPr>
                        <a:t>- Variação Social: </a:t>
                      </a:r>
                      <a:r>
                        <a:rPr lang="pt-BR" sz="2300" b="0" kern="1200" dirty="0">
                          <a:solidFill>
                            <a:schemeClr val="tx1"/>
                          </a:solidFill>
                          <a:effectLst/>
                          <a:latin typeface="Arial Narrow" panose="020B0606020202030204" pitchFamily="34" charset="0"/>
                          <a:ea typeface="+mn-ea"/>
                          <a:cs typeface="+mn-cs"/>
                        </a:rPr>
                        <a:t>é o jeito diferente de falar que depende do grupo social da pessoa. Isso inclui coisas como idade, gênero, nível de escolaridade (ano de estudo) e também o grupo social ou classe social.</a:t>
                      </a:r>
                    </a:p>
                    <a:p>
                      <a:r>
                        <a:rPr lang="pt-BR" sz="2300" b="1" kern="1200" dirty="0">
                          <a:solidFill>
                            <a:schemeClr val="tx1"/>
                          </a:solidFill>
                          <a:effectLst/>
                          <a:latin typeface="Arial Narrow" panose="020B0606020202030204" pitchFamily="34" charset="0"/>
                          <a:ea typeface="+mn-ea"/>
                          <a:cs typeface="+mn-cs"/>
                        </a:rPr>
                        <a:t>- Variação Situacional: </a:t>
                      </a:r>
                      <a:r>
                        <a:rPr lang="pt-BR" sz="2300" b="0" kern="1200" dirty="0">
                          <a:solidFill>
                            <a:schemeClr val="tx1"/>
                          </a:solidFill>
                          <a:effectLst/>
                          <a:latin typeface="Arial Narrow" panose="020B0606020202030204" pitchFamily="34" charset="0"/>
                          <a:ea typeface="+mn-ea"/>
                          <a:cs typeface="+mn-cs"/>
                        </a:rPr>
                        <a:t>depende do contexto e com quem se está falando. Altera o grau de formalidade, indo da linguagem formal (usada em uma entrevista de emprego, por exemplo) até a linguagem informal/coloquial (usada em uma conversa entre amigos). </a:t>
                      </a:r>
                      <a:endParaRPr lang="pt-BR" sz="2250" b="0" dirty="0">
                        <a:solidFill>
                          <a:schemeClr val="tx1"/>
                        </a:solidFill>
                        <a:latin typeface="Arial Narrow" panose="020B0606020202030204" pitchFamily="34" charset="0"/>
                      </a:endParaRP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2" y="562708"/>
            <a:ext cx="2039552" cy="112541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5622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6A1FB2FC-ED37-1057-3FAE-4AC04EF11D52}"/>
              </a:ext>
            </a:extLst>
          </p:cNvPr>
          <p:cNvSpPr txBox="1"/>
          <p:nvPr/>
        </p:nvSpPr>
        <p:spPr>
          <a:xfrm>
            <a:off x="362309" y="776378"/>
            <a:ext cx="11484548" cy="5046703"/>
          </a:xfrm>
          <a:prstGeom prst="rect">
            <a:avLst/>
          </a:prstGeom>
          <a:noFill/>
        </p:spPr>
        <p:txBody>
          <a:bodyPr wrap="square">
            <a:spAutoFit/>
          </a:bodyPr>
          <a:lstStyle/>
          <a:p>
            <a:pPr algn="just">
              <a:lnSpc>
                <a:spcPct val="115000"/>
              </a:lnSpc>
              <a:spcAft>
                <a:spcPts val="800"/>
              </a:spcAft>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8</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Considerando a sua leitura de mundo, o texto em estudo e o que você aprendeu sobre “variação linguística”, responda: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Pesquise o significado da palavra “formal”.</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Pesquise o significado da palavra “informal”.</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 linguagem “formal” segue rigorosamente a norma gramatical sendo usada em reuniões de trabalho, documentos, por exemplo. E a linguagem “informal” (coloquial) é espontânea, não tem preocupação em seguir à risca a gramática da língua, permitindo gírias, por exemplo. Para escolher a linguagem informal vai depender do público, do objetivo/finalidade da comunicação e do nível de intimidade entre os falantes. Nessa carta de leitor (Texto VI), qual a linguagem utilizada?</a:t>
            </a:r>
          </a:p>
        </p:txBody>
      </p:sp>
    </p:spTree>
    <p:extLst>
      <p:ext uri="{BB962C8B-B14F-4D97-AF65-F5344CB8AC3E}">
        <p14:creationId xmlns:p14="http://schemas.microsoft.com/office/powerpoint/2010/main" val="775183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2FFABFA-8880-C2B8-435C-82A0FDB4DB40}"/>
              </a:ext>
            </a:extLst>
          </p:cNvPr>
          <p:cNvSpPr txBox="1"/>
          <p:nvPr/>
        </p:nvSpPr>
        <p:spPr>
          <a:xfrm>
            <a:off x="367553" y="911888"/>
            <a:ext cx="11510682" cy="4735335"/>
          </a:xfrm>
          <a:prstGeom prst="rect">
            <a:avLst/>
          </a:prstGeom>
          <a:noFill/>
        </p:spPr>
        <p:txBody>
          <a:bodyPr wrap="square">
            <a:spAutoFit/>
          </a:bodyPr>
          <a:lstStyle/>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Em cartas de leitor, geralmente, há uma maneira de tratar a pessoa (destinatário) que vai receber a carta. Para isso, é usado o pronome de tratamento, ou seja, que indica respeito ao falar/escrever com alguém ou para alguém. O pronome de tratamento ‘Prezado Sr.’  (Prezado Senhor) é utilizado para demonstrar</a:t>
            </a: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proximidade com quem se fala.                                 (    ) distanciamento e respeito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Esse tipo de pronome de tratamento é usado para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escritas informais/coloquiais.                   (    ) escritas formais.</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 acordo com essa carta de leitor (Texto VI), 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“Revista Saúde” escreveu uma matéria falando sobre qual assunto/tema?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79594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2FFABFA-8880-C2B8-435C-82A0FDB4DB40}"/>
              </a:ext>
            </a:extLst>
          </p:cNvPr>
          <p:cNvSpPr txBox="1"/>
          <p:nvPr/>
        </p:nvSpPr>
        <p:spPr>
          <a:xfrm>
            <a:off x="367553" y="911888"/>
            <a:ext cx="11510682" cy="5520935"/>
          </a:xfrm>
          <a:prstGeom prst="rect">
            <a:avLst/>
          </a:prstGeom>
          <a:noFill/>
        </p:spPr>
        <p:txBody>
          <a:bodyPr wrap="square">
            <a:spAutoFit/>
          </a:bodyPr>
          <a:lstStyle/>
          <a:p>
            <a:pPr algn="just">
              <a:lnSpc>
                <a:spcPct val="115000"/>
              </a:lnSpc>
              <a:spcAft>
                <a:spcPts val="800"/>
              </a:spcAft>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10</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leitor/autor inicia a escrita dessa carta fazendo um agradecimento à Revista pelo benefício que os artigos publicados proporcionaram a sua família.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 no final da carta, ele faz um “pedido”, qual? </a:t>
            </a: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Retire do texto, o trecho que apresenta esse pedido. </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trecho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Sendo assim</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solicito a gentileza, se puderem, de publicar receitas de pratos nos quais possamos substituir o sal por outras ervas ou condimentos que não prejudiquem nossa saúde.”, a expressão destacada apresenta uma ideia de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adição.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oposição.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conclusão.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explicação.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141917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744501598"/>
              </p:ext>
            </p:extLst>
          </p:nvPr>
        </p:nvGraphicFramePr>
        <p:xfrm>
          <a:off x="255074" y="2001327"/>
          <a:ext cx="10924759" cy="3459194"/>
        </p:xfrm>
        <a:graphic>
          <a:graphicData uri="http://schemas.openxmlformats.org/drawingml/2006/table">
            <a:tbl>
              <a:tblPr firstRow="1" bandRow="1">
                <a:tableStyleId>{5C22544A-7EE6-4342-B048-85BDC9FD1C3A}</a:tableStyleId>
              </a:tblPr>
              <a:tblGrid>
                <a:gridCol w="10924759">
                  <a:extLst>
                    <a:ext uri="{9D8B030D-6E8A-4147-A177-3AD203B41FA5}">
                      <a16:colId xmlns:a16="http://schemas.microsoft.com/office/drawing/2014/main" val="2638729088"/>
                    </a:ext>
                  </a:extLst>
                </a:gridCol>
              </a:tblGrid>
              <a:tr h="3459194">
                <a:tc>
                  <a:txBody>
                    <a:bodyPr/>
                    <a:lstStyle/>
                    <a:p>
                      <a:pPr algn="l"/>
                      <a:endParaRPr lang="pt-BR" sz="2300" b="1" kern="1200" dirty="0">
                        <a:solidFill>
                          <a:schemeClr val="tx1"/>
                        </a:solidFill>
                        <a:effectLst/>
                        <a:latin typeface="Arial Narrow" panose="020B0606020202030204" pitchFamily="34" charset="0"/>
                        <a:ea typeface="+mn-ea"/>
                        <a:cs typeface="+mn-cs"/>
                      </a:endParaRPr>
                    </a:p>
                    <a:p>
                      <a:pPr algn="l"/>
                      <a:r>
                        <a:rPr lang="pt-BR" sz="2300" b="1" kern="1200" dirty="0">
                          <a:solidFill>
                            <a:schemeClr val="tx1"/>
                          </a:solidFill>
                          <a:effectLst/>
                          <a:latin typeface="Arial Narrow" panose="020B0606020202030204" pitchFamily="34" charset="0"/>
                          <a:ea typeface="+mn-ea"/>
                          <a:cs typeface="+mn-cs"/>
                        </a:rPr>
                        <a:t>Retomando: </a:t>
                      </a:r>
                      <a:r>
                        <a:rPr lang="pt-BR" sz="2300" b="0" kern="1200" dirty="0">
                          <a:solidFill>
                            <a:schemeClr val="tx1"/>
                          </a:solidFill>
                          <a:effectLst/>
                          <a:latin typeface="Arial Narrow" panose="020B0606020202030204" pitchFamily="34" charset="0"/>
                          <a:ea typeface="+mn-ea"/>
                          <a:cs typeface="+mn-cs"/>
                        </a:rPr>
                        <a:t>a </a:t>
                      </a:r>
                      <a:r>
                        <a:rPr lang="pt-BR" sz="2300" b="1" kern="1200" dirty="0">
                          <a:solidFill>
                            <a:schemeClr val="tx1"/>
                          </a:solidFill>
                          <a:effectLst/>
                          <a:latin typeface="Arial Narrow" panose="020B0606020202030204" pitchFamily="34" charset="0"/>
                          <a:ea typeface="+mn-ea"/>
                          <a:cs typeface="+mn-cs"/>
                        </a:rPr>
                        <a:t>carta de leitor é um gênero textual argumentativo </a:t>
                      </a:r>
                      <a:r>
                        <a:rPr lang="pt-BR" sz="2300" b="0" kern="1200" dirty="0">
                          <a:solidFill>
                            <a:schemeClr val="tx1"/>
                          </a:solidFill>
                          <a:effectLst/>
                          <a:latin typeface="Arial Narrow" panose="020B0606020202030204" pitchFamily="34" charset="0"/>
                          <a:ea typeface="+mn-ea"/>
                          <a:cs typeface="+mn-cs"/>
                        </a:rPr>
                        <a:t>presente em diversos meios de comunicação. É provável que você já tenha tido contato com revistas, jornais, sites etc. Você sabia que a maioria desses meios de comunicação possui uma seção destinada à expressão das opiniões de seus leitores? Os editores utilizam esse espaço para estabelecer um diálogo com o público ao qual destina suas produções e, entre outras coisas, buscam avaliar a qualidade do próprio trabalho. Mas, para que o leitor se adeque ao meio formal de comunicação, é importante conhecer a </a:t>
                      </a:r>
                      <a:r>
                        <a:rPr lang="pt-BR" sz="2300" b="1" kern="1200" dirty="0">
                          <a:solidFill>
                            <a:schemeClr val="tx1"/>
                          </a:solidFill>
                          <a:effectLst/>
                          <a:latin typeface="Arial Narrow" panose="020B0606020202030204" pitchFamily="34" charset="0"/>
                          <a:ea typeface="+mn-ea"/>
                          <a:cs typeface="+mn-cs"/>
                        </a:rPr>
                        <a:t>estrutura da Carta de Leitor.</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0319" y="1276710"/>
            <a:ext cx="2187222" cy="90577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47615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9876F862-B43C-3AC9-3EF9-AFB75E357EEF}"/>
              </a:ext>
            </a:extLst>
          </p:cNvPr>
          <p:cNvSpPr txBox="1"/>
          <p:nvPr/>
        </p:nvSpPr>
        <p:spPr>
          <a:xfrm>
            <a:off x="345141" y="1044020"/>
            <a:ext cx="11501717" cy="4742260"/>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Marque o que o gênero textual “carta de leitor” apresenta: </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É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um gênero textual</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caráter argumentativo.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texto que apresenta uma opinião, um ponto de vista sobre algum tema/assunto ou acontecimento.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 gênero textual, geralmente, publicado em</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seção específica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jornais, revistas, sites etc.</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É gênero textual que apresenta argumentação, pois o objetivo/finalidade principal é elogiar, criticar, sugerir, fazer um pedido, comentar um assunto lido.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Esse texto, geralmente, apresenta na escrita: local e data / vocativo (termo de chamamento), com formas de tratamento adequadas.</a:t>
            </a:r>
          </a:p>
        </p:txBody>
      </p:sp>
    </p:spTree>
    <p:extLst>
      <p:ext uri="{BB962C8B-B14F-4D97-AF65-F5344CB8AC3E}">
        <p14:creationId xmlns:p14="http://schemas.microsoft.com/office/powerpoint/2010/main" val="410785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9876F862-B43C-3AC9-3EF9-AFB75E357EEF}"/>
              </a:ext>
            </a:extLst>
          </p:cNvPr>
          <p:cNvSpPr txBox="1"/>
          <p:nvPr/>
        </p:nvSpPr>
        <p:spPr>
          <a:xfrm>
            <a:off x="345141" y="1044020"/>
            <a:ext cx="11501717" cy="4568430"/>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Na introdução, geralmente, há uma contextualização falando sobre o assunto/tema (notícia, reportagem etc.).</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No desenvolvimento do texto (carta de leitor), há argumentos, ou seja, justificativas que retomam, reforçam, sustentam, fundamentam, justificam a ideia defendida (ponto de vista)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Na conclusão, geralmente, a ideia defendida, bem como o assunto/tema, é retomados por meio de palavras/expressões-chave e pode concluir com um pedido, sugestão, agradecimento</a:t>
            </a:r>
            <a:r>
              <a:rPr lang="pt-BR" sz="18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A carta de leitor é um texto curto, claro e objetivo, com predominância da linguagem formal.</a:t>
            </a: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final da carta de leitor, geralmente, tem uma despedida cordial e a assinatura do leitor/autor da carta</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668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graphicFrame>
        <p:nvGraphicFramePr>
          <p:cNvPr id="5" name="Tabela 4">
            <a:extLst>
              <a:ext uri="{FF2B5EF4-FFF2-40B4-BE49-F238E27FC236}">
                <a16:creationId xmlns:a16="http://schemas.microsoft.com/office/drawing/2014/main" id="{8F088526-DEBB-3A0F-8975-38E12BE5569A}"/>
              </a:ext>
            </a:extLst>
          </p:cNvPr>
          <p:cNvGraphicFramePr>
            <a:graphicFrameLocks noGrp="1"/>
          </p:cNvGraphicFramePr>
          <p:nvPr>
            <p:extLst>
              <p:ext uri="{D42A27DB-BD31-4B8C-83A1-F6EECF244321}">
                <p14:modId xmlns:p14="http://schemas.microsoft.com/office/powerpoint/2010/main" val="3704719059"/>
              </p:ext>
            </p:extLst>
          </p:nvPr>
        </p:nvGraphicFramePr>
        <p:xfrm>
          <a:off x="373346" y="2472611"/>
          <a:ext cx="11445308" cy="4221480"/>
        </p:xfrm>
        <a:graphic>
          <a:graphicData uri="http://schemas.openxmlformats.org/drawingml/2006/table">
            <a:tbl>
              <a:tblPr firstRow="1" bandRow="1">
                <a:tableStyleId>{5C22544A-7EE6-4342-B048-85BDC9FD1C3A}</a:tableStyleId>
              </a:tblPr>
              <a:tblGrid>
                <a:gridCol w="11445308">
                  <a:extLst>
                    <a:ext uri="{9D8B030D-6E8A-4147-A177-3AD203B41FA5}">
                      <a16:colId xmlns:a16="http://schemas.microsoft.com/office/drawing/2014/main" val="1817937020"/>
                    </a:ext>
                  </a:extLst>
                </a:gridCol>
              </a:tblGrid>
              <a:tr h="4008265">
                <a:tc>
                  <a:txBody>
                    <a:bodyPr/>
                    <a:lstStyle/>
                    <a:p>
                      <a:r>
                        <a:rPr lang="pt-BR" sz="2300" b="1" kern="1200" dirty="0">
                          <a:solidFill>
                            <a:schemeClr val="tx1"/>
                          </a:solidFill>
                          <a:effectLst/>
                          <a:latin typeface="Arial Narrow" panose="020B0606020202030204" pitchFamily="34" charset="0"/>
                          <a:ea typeface="+mn-ea"/>
                          <a:cs typeface="+mn-cs"/>
                        </a:rPr>
                        <a:t>Etapa 3</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300" b="1" kern="1200" dirty="0">
                          <a:solidFill>
                            <a:schemeClr val="tx1"/>
                          </a:solidFill>
                          <a:effectLst/>
                          <a:latin typeface="Arial Narrow" panose="020B0606020202030204" pitchFamily="34" charset="0"/>
                          <a:ea typeface="+mn-ea"/>
                          <a:cs typeface="+mn-cs"/>
                        </a:rPr>
                        <a:t>1. </a:t>
                      </a:r>
                      <a:r>
                        <a:rPr lang="pt-BR" sz="2300" b="0" kern="1200" dirty="0">
                          <a:solidFill>
                            <a:schemeClr val="tx1"/>
                          </a:solidFill>
                          <a:effectLst/>
                          <a:latin typeface="Arial Narrow" panose="020B0606020202030204" pitchFamily="34" charset="0"/>
                          <a:ea typeface="+mn-ea"/>
                          <a:cs typeface="+mn-cs"/>
                        </a:rPr>
                        <a:t>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800" b="1" kern="1200" dirty="0">
                          <a:solidFill>
                            <a:schemeClr val="lt1"/>
                          </a:solidFill>
                          <a:effectLst/>
                          <a:latin typeface="+mn-lt"/>
                          <a:ea typeface="+mn-ea"/>
                          <a:cs typeface="+mn-cs"/>
                        </a:rPr>
                        <a:t>Imagem Criada pela Imagem Criada pela Ia.</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r>
                        <a:rPr lang="pt-BR" sz="2300" b="0" dirty="0">
                          <a:solidFill>
                            <a:schemeClr val="tx1"/>
                          </a:solidFill>
                          <a:latin typeface="Arial Narrow" panose="020B0606020202030204" pitchFamily="34" charset="0"/>
                        </a:rPr>
                        <a:t>                                                                                                                                                    </a:t>
                      </a:r>
                      <a:r>
                        <a:rPr lang="pt-BR" sz="1300" b="0" dirty="0">
                          <a:solidFill>
                            <a:schemeClr val="tx1"/>
                          </a:solidFill>
                          <a:latin typeface="Arial Narrow" panose="020B0606020202030204" pitchFamily="34" charset="0"/>
                        </a:rPr>
                        <a:t>Imagem criada pela IA.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2929"/>
                  </a:ext>
                </a:extLst>
              </a:tr>
            </a:tbl>
          </a:graphicData>
        </a:graphic>
      </p:graphicFrame>
      <p:sp>
        <p:nvSpPr>
          <p:cNvPr id="8" name="CaixaDeTexto 7">
            <a:extLst>
              <a:ext uri="{FF2B5EF4-FFF2-40B4-BE49-F238E27FC236}">
                <a16:creationId xmlns:a16="http://schemas.microsoft.com/office/drawing/2014/main" id="{EBB29F7F-8F90-866F-1FC2-9249AF903962}"/>
              </a:ext>
            </a:extLst>
          </p:cNvPr>
          <p:cNvSpPr txBox="1"/>
          <p:nvPr/>
        </p:nvSpPr>
        <p:spPr>
          <a:xfrm>
            <a:off x="288288" y="3216216"/>
            <a:ext cx="8363644" cy="3477875"/>
          </a:xfrm>
          <a:prstGeom prst="rect">
            <a:avLst/>
          </a:prstGeom>
          <a:noFill/>
        </p:spPr>
        <p:txBody>
          <a:bodyPr wrap="square">
            <a:spAutoFit/>
          </a:bodyPr>
          <a:lstStyle/>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que você aprendeu sobre o gênero textual “carta de leitor”?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Para que serve esse tipo de texto e em quais situações ele pode ser usado?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Quais elementos fazem parte do gênero textual “carta de leitor”? </a:t>
            </a:r>
          </a:p>
          <a:p>
            <a:pPr algn="just"/>
            <a:r>
              <a:rPr lang="pt-BR" sz="2300" kern="0" dirty="0">
                <a:effectLst/>
                <a:latin typeface="Arial Narrow" panose="020B0606020202030204" pitchFamily="34" charset="0"/>
                <a:ea typeface="Aptos" panose="020B0004020202020204" pitchFamily="34" charset="0"/>
                <a:cs typeface="Times New Roman" panose="02020603050405020304" pitchFamily="18" charset="0"/>
              </a:rPr>
              <a:t>- Qual linguagem devemos utilizar para escrever a carta de leito: formal ou informal? </a:t>
            </a:r>
            <a:r>
              <a:rPr lang="pt-BR" sz="2300" kern="0" dirty="0">
                <a:latin typeface="Arial Narrow" panose="020B0606020202030204" pitchFamily="34" charset="0"/>
                <a:ea typeface="Aptos" panose="020B0004020202020204" pitchFamily="34" charset="0"/>
                <a:cs typeface="Times New Roman" panose="02020603050405020304" pitchFamily="18" charset="0"/>
              </a:rPr>
              <a:t>Por quê?</a:t>
            </a:r>
          </a:p>
          <a:p>
            <a:pPr algn="just"/>
            <a:r>
              <a:rPr lang="pt-BR" sz="2300" kern="0" dirty="0">
                <a:effectLst/>
                <a:latin typeface="Arial Narrow" panose="020B0606020202030204" pitchFamily="34" charset="0"/>
                <a:ea typeface="Aptos" panose="020B0004020202020204" pitchFamily="34" charset="0"/>
                <a:cs typeface="Times New Roman" panose="02020603050405020304" pitchFamily="18" charset="0"/>
              </a:rPr>
              <a:t>- Você sabe para que o gênero textual “carta de leitor” circula na sociedade?</a:t>
            </a:r>
          </a:p>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 Você sabe onde esse gênero textual, geralmente, circula, é publicado?</a:t>
            </a:r>
          </a:p>
          <a:p>
            <a:pPr algn="just"/>
            <a:r>
              <a:rPr lang="pt-BR" sz="1300" dirty="0">
                <a:latin typeface="Arial Narrow" panose="020B0606020202030204" pitchFamily="34" charset="0"/>
              </a:rPr>
              <a:t>                                                                                                                                                                                 </a:t>
            </a:r>
            <a:endParaRPr lang="pt-BR" sz="1300" b="0" kern="1200" dirty="0">
              <a:solidFill>
                <a:schemeClr val="tx1"/>
              </a:solidFill>
              <a:effectLst/>
              <a:latin typeface="Arial Narrow" panose="020B0606020202030204" pitchFamily="34" charset="0"/>
              <a:ea typeface="+mn-ea"/>
              <a:cs typeface="+mn-cs"/>
            </a:endParaRPr>
          </a:p>
          <a:p>
            <a:pPr marL="342900" indent="-342900" algn="just">
              <a:buFontTx/>
              <a:buChar char="-"/>
            </a:pPr>
            <a:endParaRPr lang="pt-BR" sz="23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6" name="Imagem 5">
            <a:extLst>
              <a:ext uri="{FF2B5EF4-FFF2-40B4-BE49-F238E27FC236}">
                <a16:creationId xmlns:a16="http://schemas.microsoft.com/office/drawing/2014/main" id="{E4DBD7C4-9DEC-F884-F5FF-3E4BB084DC8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68612" y="2472610"/>
            <a:ext cx="3250042" cy="3608709"/>
          </a:xfrm>
          <a:prstGeom prst="rect">
            <a:avLst/>
          </a:prstGeom>
          <a:noFill/>
        </p:spPr>
      </p:pic>
    </p:spTree>
    <p:extLst>
      <p:ext uri="{BB962C8B-B14F-4D97-AF65-F5344CB8AC3E}">
        <p14:creationId xmlns:p14="http://schemas.microsoft.com/office/powerpoint/2010/main" val="1096465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22D4BFD-E206-DD44-F0E8-9F06D450203E}"/>
              </a:ext>
            </a:extLst>
          </p:cNvPr>
          <p:cNvSpPr txBox="1"/>
          <p:nvPr/>
        </p:nvSpPr>
        <p:spPr>
          <a:xfrm>
            <a:off x="232914" y="724619"/>
            <a:ext cx="11613944" cy="5655587"/>
          </a:xfrm>
          <a:prstGeom prst="rect">
            <a:avLst/>
          </a:prstGeom>
          <a:noFill/>
        </p:spPr>
        <p:txBody>
          <a:bodyPr wrap="square">
            <a:spAutoFit/>
          </a:bodyPr>
          <a:lstStyle/>
          <a:p>
            <a:pPr indent="269875"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agora vamos produzir uma carta de leitor! Você sabia que escrever esse tipo de texto é fundamental para exercer a cidadania? Afinal, escrever uma carta de leitor possibilita que a sua voz participe do debate público, dos assuntos de interesse social. Esse gênero textual abre um canal de comunicação para você. Por meio da carta de leitor pode-se elogiar, criticar, fazer um pedido, sugerir ou comentar e complementar informações divulgadas em revistas, jornais, portais etc. Aproveite a oportunidade para escrever uma carta de leitor e deixe registrada a sua opinião sobre o assunto relevante para a sociedade. Seja um leitor/autor e mãos à obra!</a:t>
            </a:r>
          </a:p>
          <a:p>
            <a:pPr indent="269875" algn="just">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69875"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Produção do gênero textual Carta de Leitor. </a:t>
            </a:r>
          </a:p>
          <a:p>
            <a:pPr indent="269875" algn="just">
              <a:lnSpc>
                <a:spcPct val="115000"/>
              </a:lnSpc>
              <a:spcAft>
                <a:spcPts val="800"/>
              </a:spcAft>
            </a:pP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Carta de Leitor</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gênero textual</a:t>
            </a:r>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 caráter argumentativo e expositivo que busca defender um ponto de vista sobre um determinado assunto de importância social. É um texto curto, com linguagem clara, objetiva e formal. O texto da carta é caracterizado pela construção da imagem do interlocutor (receptor da carta) e por estratégias de convencimento.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868667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22D4BFD-E206-DD44-F0E8-9F06D450203E}"/>
              </a:ext>
            </a:extLst>
          </p:cNvPr>
          <p:cNvSpPr txBox="1"/>
          <p:nvPr/>
        </p:nvSpPr>
        <p:spPr>
          <a:xfrm>
            <a:off x="345141" y="987834"/>
            <a:ext cx="11501717" cy="5461816"/>
          </a:xfrm>
          <a:prstGeom prst="rect">
            <a:avLst/>
          </a:prstGeom>
          <a:noFill/>
        </p:spPr>
        <p:txBody>
          <a:bodyPr wrap="square">
            <a:spAutoFit/>
          </a:bodyPr>
          <a:lstStyle/>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argumentos/justificativas do leitor/autor buscam convencer o destinatário a acatar o seu ponto de vista e suas ideias.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Proposta de produção textual.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Escreva uma carta de leitor em resposta à reportagem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Primeira infância e brincar livre: exposição a telas ainda é alta entre crianças de zero a seis anos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mostrando como o assunto dessa reportagem o(a) ajudou a mudar de atitude quanto ao uso das telas. Defenda uma opinião (ponto de vista) sobre esse tema/assunto e argumente/justifique sobre a importância dessa reportagem para a sociedade.</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Leia o texto motivador: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Primeira infância e brincar livre: exposição a telas ainda é alta entre crianças de zero a seis anos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Pesquisa realizada pela Fundação Maria Cecilia Souto Vidigal, em parceria com o Datafolha, mostrou que 78% das crianças de 0 a 3 anos estão expostas diariamente às telas. Esse número é ainda maior entre as de 4 a 6 anos, chegando a 94%</a:t>
            </a:r>
            <a:r>
              <a:rPr lang="pt-BR" sz="2350" dirty="0">
                <a:effectLst/>
                <a:latin typeface="Arial Narrow" panose="020B060602020203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35454008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Espaço Reservado para Imagem 13">
            <a:extLst>
              <a:ext uri="{FF2B5EF4-FFF2-40B4-BE49-F238E27FC236}">
                <a16:creationId xmlns:a16="http://schemas.microsoft.com/office/drawing/2014/main" id="{911AB01A-632A-ADD7-9EC1-BE28CFBD922C}"/>
              </a:ext>
            </a:extLst>
          </p:cNvPr>
          <p:cNvPicPr>
            <a:picLocks noGrp="1" noChangeAspect="1"/>
          </p:cNvPicPr>
          <p:nvPr>
            <p:ph type="pic" idx="1"/>
          </p:nvPr>
        </p:nvPicPr>
        <p:blipFill>
          <a:blip r:embed="rId2"/>
          <a:srcRect l="6131" r="6131"/>
          <a:stretch>
            <a:fillRect/>
          </a:stretch>
        </p:blipFill>
        <p:spPr>
          <a:xfrm>
            <a:off x="7766050" y="1074565"/>
            <a:ext cx="4352482" cy="3750653"/>
          </a:xfrm>
          <a:prstGeom prst="rect">
            <a:avLst/>
          </a:prstGeom>
        </p:spPr>
      </p:pic>
      <p:sp>
        <p:nvSpPr>
          <p:cNvPr id="13" name="Espaço Reservado para Texto 12">
            <a:extLst>
              <a:ext uri="{FF2B5EF4-FFF2-40B4-BE49-F238E27FC236}">
                <a16:creationId xmlns:a16="http://schemas.microsoft.com/office/drawing/2014/main" id="{78BC2EA2-8B01-9654-791D-C8EB21982239}"/>
              </a:ext>
            </a:extLst>
          </p:cNvPr>
          <p:cNvSpPr>
            <a:spLocks noGrp="1"/>
          </p:cNvSpPr>
          <p:nvPr>
            <p:ph type="body" sz="half" idx="2"/>
          </p:nvPr>
        </p:nvSpPr>
        <p:spPr>
          <a:xfrm>
            <a:off x="437322" y="808383"/>
            <a:ext cx="7195930" cy="4784034"/>
          </a:xfrm>
        </p:spPr>
        <p:txBody>
          <a:bodyPr>
            <a:normAutofit/>
          </a:bodyPr>
          <a:lstStyle/>
          <a:p>
            <a:r>
              <a:rPr lang="pt-BR" sz="2500" dirty="0">
                <a:latin typeface="Arial Narrow" panose="020B0606020202030204" pitchFamily="34" charset="0"/>
              </a:rPr>
              <a:t>   </a:t>
            </a:r>
            <a:r>
              <a:rPr lang="pt-BR" sz="2300" dirty="0">
                <a:latin typeface="Arial Narrow" panose="020B0606020202030204" pitchFamily="34" charset="0"/>
              </a:rPr>
              <a:t>De acordo com o levantamento “Panorama da Primeira Infância: O Brasil sabe, vive e pensa sobre os primeiros seis anos de vida”,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realizado pela Fundação Maria Cecilia Souto Vidigal, em parceria com o Datafolha, crianças de 0 a 2 anos ficam em média 2 horas por dia usando telas. </a:t>
            </a:r>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r>
              <a:rPr lang="pt-BR" sz="2300" dirty="0">
                <a:latin typeface="Arial Narrow" panose="020B0606020202030204" pitchFamily="34" charset="0"/>
                <a:ea typeface="Calibri" panose="020F0502020204030204" pitchFamily="34" charset="0"/>
                <a:cs typeface="Times New Roman" panose="02020603050405020304" pitchFamily="18" charset="0"/>
              </a:rPr>
              <a:t>   Esse cenário é o contrário do que especialistas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propõem. A recomendação da Sociedade Brasileira de Pediatria é que crianças nessa faixa etária não tenham contato com telas. Entre 2 e 5 anos, o limite recomendado é de até 1 hora por dia e dos 6 aos 10, entre 1 e 2 horas. </a:t>
            </a: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pesquisa mostrou que 78% das crianças de 0 a 3 anos estão expostas diariamente às telas. Esse número é ainda maior entre as de 4 a 6 anos, chegando a 94%. </a:t>
            </a:r>
          </a:p>
          <a:p>
            <a:endParaRPr lang="pt-BR" dirty="0"/>
          </a:p>
        </p:txBody>
      </p:sp>
    </p:spTree>
    <p:extLst>
      <p:ext uri="{BB962C8B-B14F-4D97-AF65-F5344CB8AC3E}">
        <p14:creationId xmlns:p14="http://schemas.microsoft.com/office/powerpoint/2010/main" val="23921739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8BD76C8-8B01-4E03-0486-33E9FBE70A01}"/>
              </a:ext>
            </a:extLst>
          </p:cNvPr>
          <p:cNvSpPr txBox="1"/>
          <p:nvPr/>
        </p:nvSpPr>
        <p:spPr>
          <a:xfrm>
            <a:off x="354106" y="862166"/>
            <a:ext cx="11483788" cy="5601277"/>
          </a:xfrm>
          <a:prstGeom prst="rect">
            <a:avLst/>
          </a:prstGeom>
          <a:noFill/>
        </p:spPr>
        <p:txBody>
          <a:bodyPr wrap="square">
            <a:spAutoFit/>
          </a:bodyPr>
          <a:lstStyle/>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“Diversos estudos mostram que há uma relação entre o tempo de tela e o risco de problemas de saúde mental, como ansiedade e depressão. Além disso, o uso excessivo dessas tecnologias na infância pode afetar negativamente o desenvolvimento infantil, causando problemas como obesidade, isolamento social, dor muscular, déficit de atenção, hiperatividade e queda no rendimento escolar”, Mariana Luz, CEO da Fundação Maria Cecilia Souto Vidigal.</a:t>
            </a: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Panorama da Primeira Infância revelou que somente 55% da população brasileira acredita que o uso de telas nos primeiros anos de vida afeta a saúde das crianças. </a:t>
            </a: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Com quais atividades as crianças na primeira infância passam seu tempo?</a:t>
            </a: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Quanto menos tempo em frente às telas e mais tempo com brincadeiras ao ar livre, melhor para as crianças. Entre os entrevistados da pesquisa, a maioria acredita que elas passam tempo adequado realizando atividades sociais como conversar, brincar ou passear. </a:t>
            </a: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081499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8BD76C8-8B01-4E03-0486-33E9FBE70A01}"/>
              </a:ext>
            </a:extLst>
          </p:cNvPr>
          <p:cNvSpPr txBox="1"/>
          <p:nvPr/>
        </p:nvSpPr>
        <p:spPr>
          <a:xfrm>
            <a:off x="354105" y="862166"/>
            <a:ext cx="11572851" cy="5282728"/>
          </a:xfrm>
          <a:prstGeom prst="rect">
            <a:avLst/>
          </a:prstGeom>
          <a:noFill/>
        </p:spPr>
        <p:txBody>
          <a:bodyPr wrap="square">
            <a:spAutoFit/>
          </a:bodyPr>
          <a:lstStyle/>
          <a:p>
            <a:pPr indent="449580"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Apesar disso, há uma preocupação relacionada ao tempo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despenddo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frente a TVs, tablets e celulares; 4 em cada 10 entrevistados avaliam que as crianças passam mais tempo do que deveriam com dispositivos eletrônicos.</a:t>
            </a: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desafio não é simplesmente desligar as telas, mas construir com as crianças uma relação mais equilibrada com o tempo, o corpo e o afeto. Não podemos esquecer que, para algumas famílias, o celular pode atuar como uma rede de apoio, uma distração para que a mãe ou cuidadora possa realizar outras tarefas. Não podemos julgar essa mãe, mas oferecer alternativas que substituam isso”, finaliza Luz.</a:t>
            </a: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Brincar ao ar livre</a:t>
            </a:r>
          </a:p>
          <a:p>
            <a:pPr algn="just">
              <a:lnSpc>
                <a:spcPct val="115000"/>
              </a:lnSpc>
              <a:spcAft>
                <a:spcPts val="800"/>
              </a:spcAft>
            </a:pPr>
            <a:r>
              <a:rPr lang="pt-BR" sz="2300" dirty="0">
                <a:latin typeface="Arial Narrow" panose="020B0606020202030204" pitchFamily="34" charset="0"/>
                <a:ea typeface="Calibri" panose="020F0502020204030204" pitchFamily="34" charset="0"/>
                <a:cs typeface="Times New Roman" panose="02020603050405020304" pitchFamily="18" charset="0"/>
              </a:rPr>
              <a:t>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Quando questionadas sobre as melhores formas para uma criança passar o tempo, 50% das pessoas ouvidas defendem que elas devem brincar ao ar livre e praticar atividades físicas.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590346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8BD76C8-8B01-4E03-0486-33E9FBE70A01}"/>
              </a:ext>
            </a:extLst>
          </p:cNvPr>
          <p:cNvSpPr txBox="1"/>
          <p:nvPr/>
        </p:nvSpPr>
        <p:spPr>
          <a:xfrm>
            <a:off x="354105" y="862166"/>
            <a:ext cx="11572851" cy="5936562"/>
          </a:xfrm>
          <a:prstGeom prst="rect">
            <a:avLst/>
          </a:prstGeom>
          <a:noFill/>
        </p:spPr>
        <p:txBody>
          <a:bodyPr wrap="square">
            <a:spAutoFit/>
          </a:bodyPr>
          <a:lstStyle/>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“Na hora que o cérebro mais precisa dos estímulos do mundo real – do olhar, do toque, do movimento, da brincadeira ao ar livre, da convivência e da natureza – a gente está restringindo a criança a uma tela. As consequências disso são sérias: prejuízos na linguagem, na criatividade, na atenção, no sono, na saúde física, no desenvolvimento socioemocional. E menos da metade da população sabe disso”, afirma o pediatra Daniel Becker.</a:t>
            </a: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Estar em contato constante com telas causa impactos nocivos diversos às crianças. Essa percepção aparece tanto na fala de especialistas e pesquisadores da área, quanto de cuidadores e população em geral.</a:t>
            </a:r>
          </a:p>
          <a:p>
            <a:pPr indent="44958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Aproximadamente 40% das pessoas ouvidas na pesquisa afirmaram que o uso de telas torna as crianças mais agitadas e agressivas, e outros 56% relataram que o uso desses dispositivos impacta diretamente na saúde das crianças, prejudicando a visão e os movimentos, por exemplo.</a:t>
            </a:r>
          </a:p>
          <a:p>
            <a:pPr indent="449580" algn="just">
              <a:lnSpc>
                <a:spcPct val="115000"/>
              </a:lnSpc>
              <a:spcAft>
                <a:spcPts val="800"/>
              </a:spcAft>
            </a:pPr>
            <a:r>
              <a:rPr lang="pt-BR" sz="2300" kern="100" dirty="0">
                <a:latin typeface="Arial Narrow" panose="020B0606020202030204" pitchFamily="34" charset="0"/>
                <a:ea typeface="Calibri" panose="020F0502020204030204" pitchFamily="34" charset="0"/>
                <a:cs typeface="Times New Roman" panose="02020603050405020304" pitchFamily="18" charset="0"/>
              </a:rPr>
              <a:t>[...]</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indent="449580" algn="just">
              <a:lnSpc>
                <a:spcPct val="115000"/>
              </a:lnSpc>
              <a:spcAft>
                <a:spcPts val="800"/>
              </a:spcAft>
            </a:pPr>
            <a:endParaRPr lang="pt-BR" sz="1300" kern="100" dirty="0">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Disponível em: https://fundacaomariacecilia.org.br/noticias/primeira-</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infancia</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-brincar-livre-</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exposicao</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-a-telas-alta/. Acesso em: 16 jun. 2026. Adaptado</a:t>
            </a:r>
            <a:r>
              <a:rPr lang="pt-BR" sz="13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254799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8BD76C8-8B01-4E03-0486-33E9FBE70A01}"/>
              </a:ext>
            </a:extLst>
          </p:cNvPr>
          <p:cNvSpPr txBox="1"/>
          <p:nvPr/>
        </p:nvSpPr>
        <p:spPr>
          <a:xfrm>
            <a:off x="354105" y="862166"/>
            <a:ext cx="11572851" cy="5124480"/>
          </a:xfrm>
          <a:prstGeom prst="rect">
            <a:avLst/>
          </a:prstGeom>
          <a:noFill/>
        </p:spPr>
        <p:txBody>
          <a:bodyPr wrap="square">
            <a:spAutoFit/>
          </a:bodyPr>
          <a:lstStyle/>
          <a:p>
            <a:pPr indent="449580" algn="just">
              <a:lnSpc>
                <a:spcPct val="115000"/>
              </a:lnSpc>
              <a:spcAft>
                <a:spcPts val="800"/>
              </a:spcAft>
            </a:pPr>
            <a:endPar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você participará junto com seu(sua) professor(a) e seus colegas de uma correção/avaliação coletiva. Esse é um momento muito rico e de muita aprendizagem no qual juntos(as) vocês farão o aprimoramento da escrita da carta de leitor. </a:t>
            </a:r>
          </a:p>
          <a:p>
            <a:pPr indent="449580" algn="just">
              <a:lnSpc>
                <a:spcPct val="115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após a escrita do seu texto, com a orientação do seu(sua) professor(a) faça a reescrita. Esse momento é fundamental no desenvolvimento do processo da produção textual. Siga as orientações: leia o seu texto com muita atenção e vá procurando dentro dele, os elementos apontados nas orientações, a seguir, à medida que for necessário, vá reescrevendo e aprimorando o seu texto (carta de leitor). </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indent="449580" algn="just">
              <a:lnSpc>
                <a:spcPct val="115000"/>
              </a:lnSpc>
              <a:spcAft>
                <a:spcPts val="800"/>
              </a:spcAft>
            </a:pPr>
            <a:endParaRPr lang="pt-BR" sz="1300" kern="100" dirty="0">
              <a:latin typeface="Arial Narrow" panose="020B0606020202030204" pitchFamily="34" charset="0"/>
              <a:ea typeface="Calibri" panose="020F0502020204030204" pitchFamily="34" charset="0"/>
              <a:cs typeface="Times New Roman" panose="02020603050405020304" pitchFamily="18" charset="0"/>
            </a:endParaRPr>
          </a:p>
          <a:p>
            <a:pPr indent="449580" algn="just">
              <a:lnSpc>
                <a:spcPct val="115000"/>
              </a:lnSpc>
              <a:spcAft>
                <a:spcPts val="800"/>
              </a:spcAft>
            </a:pP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649882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EC0B0A2-5788-84A8-C5BE-204213B048F9}"/>
              </a:ext>
            </a:extLst>
          </p:cNvPr>
          <p:cNvGraphicFramePr>
            <a:graphicFrameLocks noGrp="1"/>
          </p:cNvGraphicFramePr>
          <p:nvPr>
            <p:extLst>
              <p:ext uri="{D42A27DB-BD31-4B8C-83A1-F6EECF244321}">
                <p14:modId xmlns:p14="http://schemas.microsoft.com/office/powerpoint/2010/main" val="30817053"/>
              </p:ext>
            </p:extLst>
          </p:nvPr>
        </p:nvGraphicFramePr>
        <p:xfrm>
          <a:off x="1170432" y="719665"/>
          <a:ext cx="9729216" cy="5974080"/>
        </p:xfrm>
        <a:graphic>
          <a:graphicData uri="http://schemas.openxmlformats.org/drawingml/2006/table">
            <a:tbl>
              <a:tblPr firstRow="1" bandRow="1">
                <a:tableStyleId>{5C22544A-7EE6-4342-B048-85BDC9FD1C3A}</a:tableStyleId>
              </a:tblPr>
              <a:tblGrid>
                <a:gridCol w="9729216">
                  <a:extLst>
                    <a:ext uri="{9D8B030D-6E8A-4147-A177-3AD203B41FA5}">
                      <a16:colId xmlns:a16="http://schemas.microsoft.com/office/drawing/2014/main" val="1665872751"/>
                    </a:ext>
                  </a:extLst>
                </a:gridCol>
              </a:tblGrid>
              <a:tr h="5873159">
                <a:tc>
                  <a:txBody>
                    <a:bodyPr/>
                    <a:lstStyle/>
                    <a:p>
                      <a:pPr algn="ctr"/>
                      <a:r>
                        <a:rPr lang="pt-BR" sz="2300" b="1" kern="1200" dirty="0">
                          <a:solidFill>
                            <a:schemeClr val="tx1"/>
                          </a:solidFill>
                          <a:effectLst/>
                          <a:latin typeface="Arial Narrow" panose="020B0606020202030204" pitchFamily="34" charset="0"/>
                          <a:ea typeface="+mn-ea"/>
                          <a:cs typeface="+mn-cs"/>
                        </a:rPr>
                        <a:t>Orientações para a sua reescrita</a:t>
                      </a:r>
                    </a:p>
                    <a:p>
                      <a:pPr marL="0" indent="0" algn="ctr">
                        <a:buFont typeface="Wingdings" panose="05000000000000000000" pitchFamily="2" charset="2"/>
                        <a:buNone/>
                      </a:pPr>
                      <a:endParaRPr lang="pt-BR" sz="2300" b="1" kern="1200" dirty="0">
                        <a:solidFill>
                          <a:schemeClr val="tx1"/>
                        </a:solidFill>
                        <a:effectLst/>
                        <a:latin typeface="Arial Narrow" panose="020B0606020202030204" pitchFamily="34" charset="0"/>
                        <a:ea typeface="+mn-ea"/>
                        <a:cs typeface="+mn-cs"/>
                      </a:endParaRP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Seu texto retoma o assunto/tema da reportagem?</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Seu texto apresenta uma opinião/ponto de vista sobre o assunto/tema da reportagem, considerando o que foi pedido na proposta de produção textual?</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Sua carta de leitor elogia, critica, faz um pedido entre outros?</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Seu texto tem local e data?</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Sua carta de leitor apresenta um chamamento (vocativo)?</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A introdução do seu texto contextualiza/fala sobre o tema/assunto?</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O desenvolvimento do seu texto apresenta argumentos/justificativas para fundamentar/justificar seu ponto de vista?</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A conclusão retoma sua opinião/ponto de vista? Reforça o assunto?</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Sua carta de leitor finaliza apresentando um agradecimento, pedido, sugestão?</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Seu texto é curto, claro e objetivo?</a:t>
                      </a:r>
                    </a:p>
                    <a:p>
                      <a:pPr marL="342900" lvl="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A linguagem do seu texto é formal?</a:t>
                      </a:r>
                    </a:p>
                    <a:p>
                      <a:pPr marL="342900" indent="-342900">
                        <a:buFont typeface="Wingdings" panose="05000000000000000000" pitchFamily="2" charset="2"/>
                        <a:buChar char="Ø"/>
                      </a:pPr>
                      <a:r>
                        <a:rPr lang="pt-BR" sz="2300" b="0" kern="1200" dirty="0">
                          <a:solidFill>
                            <a:schemeClr val="tx1"/>
                          </a:solidFill>
                          <a:effectLst/>
                          <a:latin typeface="Arial Narrow" panose="020B0606020202030204" pitchFamily="34" charset="0"/>
                          <a:ea typeface="+mn-ea"/>
                          <a:cs typeface="+mn-cs"/>
                        </a:rPr>
                        <a:t>No final da sua carta, há uma despedida e assinatura?</a:t>
                      </a:r>
                    </a:p>
                    <a:p>
                      <a:endParaRPr lang="pt-BR" dirty="0"/>
                    </a:p>
                  </a:txBody>
                  <a:tcPr>
                    <a:solidFill>
                      <a:schemeClr val="accent2">
                        <a:lumMod val="20000"/>
                        <a:lumOff val="80000"/>
                      </a:schemeClr>
                    </a:solidFill>
                  </a:tcPr>
                </a:tc>
                <a:extLst>
                  <a:ext uri="{0D108BD9-81ED-4DB2-BD59-A6C34878D82A}">
                    <a16:rowId xmlns:a16="http://schemas.microsoft.com/office/drawing/2014/main" val="2019111029"/>
                  </a:ext>
                </a:extLst>
              </a:tr>
            </a:tbl>
          </a:graphicData>
        </a:graphic>
      </p:graphicFrame>
    </p:spTree>
    <p:extLst>
      <p:ext uri="{BB962C8B-B14F-4D97-AF65-F5344CB8AC3E}">
        <p14:creationId xmlns:p14="http://schemas.microsoft.com/office/powerpoint/2010/main" val="20621772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380930"/>
            <a:ext cx="5514146" cy="1185193"/>
          </a:xfrm>
          <a:prstGeom prst="rect">
            <a:avLst/>
          </a:prstGeom>
          <a:noFill/>
          <a:ln>
            <a:noFill/>
          </a:ln>
        </p:spPr>
      </p:pic>
      <p:sp>
        <p:nvSpPr>
          <p:cNvPr id="6" name="CaixaDeTexto 5">
            <a:extLst>
              <a:ext uri="{FF2B5EF4-FFF2-40B4-BE49-F238E27FC236}">
                <a16:creationId xmlns:a16="http://schemas.microsoft.com/office/drawing/2014/main" id="{B774B71A-5133-33D7-4CE9-811CD6177E6E}"/>
              </a:ext>
            </a:extLst>
          </p:cNvPr>
          <p:cNvSpPr txBox="1"/>
          <p:nvPr/>
        </p:nvSpPr>
        <p:spPr>
          <a:xfrm>
            <a:off x="349624" y="2651360"/>
            <a:ext cx="11492752" cy="2601994"/>
          </a:xfrm>
          <a:prstGeom prst="rect">
            <a:avLst/>
          </a:prstGeom>
          <a:noFill/>
        </p:spPr>
        <p:txBody>
          <a:bodyPr wrap="square">
            <a:spAutoFit/>
          </a:bodyPr>
          <a:lstStyle/>
          <a:p>
            <a:pPr marL="457200" indent="-457200" algn="just">
              <a:lnSpc>
                <a:spcPct val="110000"/>
              </a:lnSpc>
              <a:buAutoNum type="arabicPeriod"/>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Antes de ler os textos, vamos conversar?</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sabe o que são direitos e deveres das pessoas? E das crianças e adolescentes?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800"/>
              </a:spcAft>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Você sabia que existe uma lei que trata dos direitos e dos deveres da criança e do adolescente?</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conhece ou já ouviu falar sobre o ECA, o Estatuto da Criança e do Adolescente?</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também já ouviu falar sobre o ECA Digital? </a:t>
            </a:r>
          </a:p>
        </p:txBody>
      </p:sp>
    </p:spTree>
    <p:extLst>
      <p:ext uri="{BB962C8B-B14F-4D97-AF65-F5344CB8AC3E}">
        <p14:creationId xmlns:p14="http://schemas.microsoft.com/office/powerpoint/2010/main" val="1348163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774B71A-5133-33D7-4CE9-811CD6177E6E}"/>
              </a:ext>
            </a:extLst>
          </p:cNvPr>
          <p:cNvSpPr txBox="1"/>
          <p:nvPr/>
        </p:nvSpPr>
        <p:spPr>
          <a:xfrm>
            <a:off x="832104" y="1086678"/>
            <a:ext cx="10881360" cy="3175356"/>
          </a:xfrm>
          <a:prstGeom prst="rect">
            <a:avLst/>
          </a:prstGeom>
          <a:noFill/>
        </p:spPr>
        <p:txBody>
          <a:bodyPr wrap="square">
            <a:spAutoFit/>
          </a:bodyPr>
          <a:lstStyle/>
          <a:p>
            <a:pPr algn="just">
              <a:lnSpc>
                <a:spcPct val="110000"/>
              </a:lnSpc>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já ouviu falar sobre direitos e deveres das pessoas? Você sabe o gênero textual que trata desses direitos e deveres? Esse gênero é o Estatuto, que é composto de regras para estabelecer a boa convivência em sociedade. Para aprendermos sobre os direitos e deveres das crianças e adolescentes, vamos estudar, nas próximas atividades, o gênero textual Estatuto da Criança e do Adolescente – ECA, bem como o gênero textual ECA Digital, que atualizou a proteção de crianças e adolescentes em ambientes digitais. Leia os textos, atentamente, e fique por dentro das características desse gênero textual!!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2089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5693866"/>
          </a:xfrm>
          <a:prstGeom prst="rect">
            <a:avLst/>
          </a:prstGeom>
          <a:solidFill>
            <a:schemeClr val="accent2">
              <a:lumMod val="20000"/>
              <a:lumOff val="80000"/>
            </a:schemeClr>
          </a:solidFill>
        </p:spPr>
        <p:txBody>
          <a:bodyPr wrap="square">
            <a:spAutoFit/>
          </a:bodyPr>
          <a:lstStyle/>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2" name="Título 1">
            <a:extLst>
              <a:ext uri="{FF2B5EF4-FFF2-40B4-BE49-F238E27FC236}">
                <a16:creationId xmlns:a16="http://schemas.microsoft.com/office/drawing/2014/main" id="{F5B5955C-EC0F-2539-3973-08837743C739}"/>
              </a:ext>
            </a:extLst>
          </p:cNvPr>
          <p:cNvSpPr>
            <a:spLocks noGrp="1"/>
          </p:cNvSpPr>
          <p:nvPr>
            <p:ph type="title"/>
          </p:nvPr>
        </p:nvSpPr>
        <p:spPr>
          <a:xfrm>
            <a:off x="313766" y="0"/>
            <a:ext cx="7160070" cy="854815"/>
          </a:xfrm>
        </p:spPr>
        <p:txBody>
          <a:bodyPr>
            <a:normAutofit fontScale="90000"/>
          </a:bodyPr>
          <a:lstStyle/>
          <a:p>
            <a:br>
              <a:rPr lang="pt-BR" sz="1800" b="1" kern="100" dirty="0">
                <a:solidFill>
                  <a:srgbClr val="F4860C"/>
                </a:solidFill>
                <a:effectLst/>
                <a:latin typeface="Times New Roman" panose="02020603050405020304" pitchFamily="18" charset="0"/>
                <a:ea typeface="Calibri" panose="020F0502020204030204" pitchFamily="34" charset="0"/>
                <a:cs typeface="Times New Roman" panose="02020603050405020304" pitchFamily="18" charset="0"/>
              </a:rPr>
            </a:br>
            <a:br>
              <a:rPr lang="pt-BR" sz="1800" b="1" kern="100" dirty="0">
                <a:solidFill>
                  <a:srgbClr val="F4860C"/>
                </a:solidFill>
                <a:effectLst/>
                <a:latin typeface="Times New Roman" panose="02020603050405020304" pitchFamily="18" charset="0"/>
                <a:ea typeface="Calibri" panose="020F0502020204030204" pitchFamily="34" charset="0"/>
                <a:cs typeface="Times New Roman" panose="02020603050405020304" pitchFamily="18" charset="0"/>
              </a:rPr>
            </a:br>
            <a:br>
              <a:rPr lang="pt-BR" sz="1800" kern="100" dirty="0">
                <a:effectLst/>
                <a:latin typeface="Calibri" panose="020F0502020204030204" pitchFamily="34" charset="0"/>
                <a:ea typeface="Calibri" panose="020F0502020204030204" pitchFamily="34" charset="0"/>
                <a:cs typeface="Times New Roman" panose="02020603050405020304" pitchFamily="18" charset="0"/>
              </a:rPr>
            </a:br>
            <a:r>
              <a:rPr lang="pt-BR" sz="2600" b="1" kern="100"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600" dirty="0">
              <a:latin typeface="Arial Narrow" panose="020B0606020202030204" pitchFamily="34" charset="0"/>
            </a:endParaRPr>
          </a:p>
        </p:txBody>
      </p:sp>
      <p:sp>
        <p:nvSpPr>
          <p:cNvPr id="5" name="Espaço Reservado para Texto 4">
            <a:extLst>
              <a:ext uri="{FF2B5EF4-FFF2-40B4-BE49-F238E27FC236}">
                <a16:creationId xmlns:a16="http://schemas.microsoft.com/office/drawing/2014/main" id="{EEEC4D04-A23F-8E64-E41D-1CBF209CEB55}"/>
              </a:ext>
            </a:extLst>
          </p:cNvPr>
          <p:cNvSpPr>
            <a:spLocks noGrp="1"/>
          </p:cNvSpPr>
          <p:nvPr>
            <p:ph type="body" sz="half" idx="2"/>
          </p:nvPr>
        </p:nvSpPr>
        <p:spPr>
          <a:xfrm>
            <a:off x="340659" y="854815"/>
            <a:ext cx="7160071" cy="5693867"/>
          </a:xfrm>
        </p:spPr>
        <p:txBody>
          <a:bodyPr>
            <a:normAutofit fontScale="92500" lnSpcReduction="10000"/>
          </a:bodyPr>
          <a:lstStyle/>
          <a:p>
            <a:pPr algn="ctr"/>
            <a:r>
              <a:rPr lang="pt-BR" sz="2500" b="1" kern="1200" dirty="0">
                <a:solidFill>
                  <a:schemeClr val="tx1"/>
                </a:solidFill>
                <a:effectLst/>
                <a:latin typeface="Arial Narrow" panose="020B0606020202030204" pitchFamily="34" charset="0"/>
                <a:ea typeface="+mn-ea"/>
                <a:cs typeface="+mn-cs"/>
              </a:rPr>
              <a:t>Estatuto da Criança e do Adolescente – ECA</a:t>
            </a:r>
          </a:p>
          <a:p>
            <a:endParaRPr lang="pt-BR" sz="2500" b="1" kern="1200" dirty="0">
              <a:solidFill>
                <a:schemeClr val="tx1"/>
              </a:solidFill>
              <a:effectLst/>
              <a:latin typeface="Arial Narrow" panose="020B0606020202030204" pitchFamily="34" charset="0"/>
              <a:ea typeface="+mn-ea"/>
              <a:cs typeface="+mn-cs"/>
            </a:endParaRPr>
          </a:p>
          <a:p>
            <a:r>
              <a:rPr lang="pt-BR" sz="2500" b="0" kern="1200" dirty="0">
                <a:solidFill>
                  <a:schemeClr val="tx1"/>
                </a:solidFill>
                <a:effectLst/>
                <a:latin typeface="Arial Narrow" panose="020B0606020202030204" pitchFamily="34" charset="0"/>
                <a:ea typeface="+mn-ea"/>
                <a:cs typeface="+mn-cs"/>
              </a:rPr>
              <a:t>O </a:t>
            </a:r>
            <a:r>
              <a:rPr lang="pt-BR" sz="2500" b="1" kern="1200" dirty="0">
                <a:solidFill>
                  <a:schemeClr val="tx1"/>
                </a:solidFill>
                <a:effectLst/>
                <a:latin typeface="Arial Narrow" panose="020B0606020202030204" pitchFamily="34" charset="0"/>
                <a:ea typeface="+mn-ea"/>
                <a:cs typeface="+mn-cs"/>
              </a:rPr>
              <a:t>Estatuto da Criança e do Adolescente - ECA </a:t>
            </a:r>
            <a:r>
              <a:rPr lang="pt-BR" sz="2500" b="0" kern="1200" dirty="0">
                <a:solidFill>
                  <a:schemeClr val="tx1"/>
                </a:solidFill>
                <a:effectLst/>
                <a:latin typeface="Arial Narrow" panose="020B0606020202030204" pitchFamily="34" charset="0"/>
                <a:ea typeface="+mn-ea"/>
                <a:cs typeface="+mn-cs"/>
              </a:rPr>
              <a:t>(Lei n.º 8.069) é um conjunto de leis específicas para cuidar das pessoas menores de 18 anos que vivem no Brasil. Foi sancionado em 1990 durante o governo de Fernando Collor.</a:t>
            </a:r>
          </a:p>
          <a:p>
            <a:r>
              <a:rPr lang="pt-BR" sz="2500" b="0" kern="1200" dirty="0">
                <a:solidFill>
                  <a:schemeClr val="tx1"/>
                </a:solidFill>
                <a:effectLst/>
                <a:latin typeface="Arial Narrow" panose="020B0606020202030204" pitchFamily="34" charset="0"/>
                <a:ea typeface="+mn-ea"/>
                <a:cs typeface="+mn-cs"/>
              </a:rPr>
              <a:t>O gênero textual </a:t>
            </a:r>
            <a:r>
              <a:rPr lang="pt-BR" sz="2500" b="1" kern="1200" dirty="0">
                <a:solidFill>
                  <a:schemeClr val="tx1"/>
                </a:solidFill>
                <a:effectLst/>
                <a:latin typeface="Arial Narrow" panose="020B0606020202030204" pitchFamily="34" charset="0"/>
                <a:ea typeface="+mn-ea"/>
                <a:cs typeface="+mn-cs"/>
              </a:rPr>
              <a:t>Estatuto da Criança e do Adolescente</a:t>
            </a:r>
            <a:r>
              <a:rPr lang="pt-BR" sz="2500" b="0" kern="1200" dirty="0">
                <a:solidFill>
                  <a:schemeClr val="tx1"/>
                </a:solidFill>
                <a:effectLst/>
                <a:latin typeface="Arial Narrow" panose="020B0606020202030204" pitchFamily="34" charset="0"/>
                <a:ea typeface="+mn-ea"/>
                <a:cs typeface="+mn-cs"/>
              </a:rPr>
              <a:t>, conhecido pela sigla </a:t>
            </a:r>
            <a:r>
              <a:rPr lang="pt-BR" sz="2500" b="1" kern="1200" dirty="0">
                <a:solidFill>
                  <a:schemeClr val="tx1"/>
                </a:solidFill>
                <a:effectLst/>
                <a:latin typeface="Arial Narrow" panose="020B0606020202030204" pitchFamily="34" charset="0"/>
                <a:ea typeface="+mn-ea"/>
                <a:cs typeface="+mn-cs"/>
              </a:rPr>
              <a:t>ECA</a:t>
            </a:r>
            <a:r>
              <a:rPr lang="pt-BR" sz="2500" b="0" kern="1200" dirty="0">
                <a:solidFill>
                  <a:schemeClr val="tx1"/>
                </a:solidFill>
                <a:effectLst/>
                <a:latin typeface="Arial Narrow" panose="020B0606020202030204" pitchFamily="34" charset="0"/>
                <a:ea typeface="+mn-ea"/>
                <a:cs typeface="+mn-cs"/>
              </a:rPr>
              <a:t>, prevê proteção integral às crianças e adolescentes brasileiras. Igualmente, estabelece os direitos e deveres do Estado e dos cidadãos responsáveis por eles. Para o Estado brasileiro, “criança” é uma pessoa de até 12 anos incompletos e “adolescente” de 12 a 18 anos. Excepcionalmente, nos casos previstos em lei, o ECA pode ser aplicado às pessoas entre 18 e 21 anos.</a:t>
            </a:r>
          </a:p>
          <a:p>
            <a:endParaRPr lang="pt-BR" sz="2500" b="0" kern="1200" dirty="0">
              <a:solidFill>
                <a:schemeClr val="tx1"/>
              </a:solidFill>
              <a:effectLst/>
              <a:latin typeface="Arial Narrow" panose="020B0606020202030204" pitchFamily="34" charset="0"/>
              <a:ea typeface="+mn-ea"/>
              <a:cs typeface="+mn-cs"/>
            </a:endParaRPr>
          </a:p>
          <a:p>
            <a:pPr algn="r"/>
            <a:r>
              <a:rPr lang="pt-BR" sz="1400" b="0" kern="1200" dirty="0">
                <a:solidFill>
                  <a:schemeClr val="tx1"/>
                </a:solidFill>
                <a:effectLst/>
                <a:latin typeface="Arial Narrow" panose="020B0606020202030204" pitchFamily="34" charset="0"/>
                <a:ea typeface="+mn-ea"/>
                <a:cs typeface="+mn-cs"/>
              </a:rPr>
              <a:t>Imagem disponível em: https://facttual.com/cidadania/direitos-e-deveres/estatuto-da-crianca-e-do-adolescente-pontos-principais-e-impacto-na-garantia-dos-direitos/#google_vignette. Acesso em: 19 jun. 2026.</a:t>
            </a:r>
          </a:p>
          <a:p>
            <a:pPr algn="r"/>
            <a:r>
              <a:rPr lang="pt-BR" sz="1400" b="0" kern="1200" dirty="0">
                <a:solidFill>
                  <a:schemeClr val="tx1"/>
                </a:solidFill>
                <a:effectLst/>
                <a:latin typeface="Arial Narrow" panose="020B0606020202030204" pitchFamily="34" charset="0"/>
                <a:ea typeface="+mn-ea"/>
                <a:cs typeface="+mn-cs"/>
              </a:rPr>
              <a:t>Disponível em: https://www.todamateria.com.br/estatuto-da-</a:t>
            </a:r>
            <a:r>
              <a:rPr lang="pt-BR" sz="1400" b="0" kern="1200" dirty="0" err="1">
                <a:solidFill>
                  <a:schemeClr val="tx1"/>
                </a:solidFill>
                <a:effectLst/>
                <a:latin typeface="Arial Narrow" panose="020B0606020202030204" pitchFamily="34" charset="0"/>
                <a:ea typeface="+mn-ea"/>
                <a:cs typeface="+mn-cs"/>
              </a:rPr>
              <a:t>crianca</a:t>
            </a:r>
            <a:r>
              <a:rPr lang="pt-BR" sz="1400" b="0" kern="1200" dirty="0">
                <a:solidFill>
                  <a:schemeClr val="tx1"/>
                </a:solidFill>
                <a:effectLst/>
                <a:latin typeface="Arial Narrow" panose="020B0606020202030204" pitchFamily="34" charset="0"/>
                <a:ea typeface="+mn-ea"/>
                <a:cs typeface="+mn-cs"/>
              </a:rPr>
              <a:t>-e-</a:t>
            </a:r>
            <a:r>
              <a:rPr lang="pt-BR" sz="1400" b="0" kern="1200" dirty="0" err="1">
                <a:solidFill>
                  <a:schemeClr val="tx1"/>
                </a:solidFill>
                <a:effectLst/>
                <a:latin typeface="Arial Narrow" panose="020B0606020202030204" pitchFamily="34" charset="0"/>
                <a:ea typeface="+mn-ea"/>
                <a:cs typeface="+mn-cs"/>
              </a:rPr>
              <a:t>doadolescente</a:t>
            </a:r>
            <a:r>
              <a:rPr lang="pt-BR" sz="1400" b="0" kern="1200" dirty="0">
                <a:solidFill>
                  <a:schemeClr val="tx1"/>
                </a:solidFill>
                <a:effectLst/>
                <a:latin typeface="Arial Narrow" panose="020B0606020202030204" pitchFamily="34" charset="0"/>
                <a:ea typeface="+mn-ea"/>
                <a:cs typeface="+mn-cs"/>
              </a:rPr>
              <a:t>-eca/. Acesso em: 19 jun. 2026. (Adaptado).</a:t>
            </a:r>
            <a:endParaRPr lang="pt-BR" sz="1400" dirty="0"/>
          </a:p>
          <a:p>
            <a:endParaRPr lang="pt-BR" dirty="0"/>
          </a:p>
        </p:txBody>
      </p:sp>
      <p:pic>
        <p:nvPicPr>
          <p:cNvPr id="8" name="Espaço Reservado para Conteúdo 7">
            <a:extLst>
              <a:ext uri="{FF2B5EF4-FFF2-40B4-BE49-F238E27FC236}">
                <a16:creationId xmlns:a16="http://schemas.microsoft.com/office/drawing/2014/main" id="{5A561397-4B2E-12F6-21C4-8921A23098A5}"/>
              </a:ext>
            </a:extLst>
          </p:cNvPr>
          <p:cNvPicPr>
            <a:picLocks noGrp="1" noChangeAspect="1"/>
          </p:cNvPicPr>
          <p:nvPr>
            <p:ph idx="1"/>
          </p:nvPr>
        </p:nvPicPr>
        <p:blipFill>
          <a:blip r:embed="rId2"/>
          <a:stretch>
            <a:fillRect/>
          </a:stretch>
        </p:blipFill>
        <p:spPr>
          <a:xfrm>
            <a:off x="7577973" y="1758462"/>
            <a:ext cx="4195679" cy="3319975"/>
          </a:xfrm>
          <a:prstGeom prst="rect">
            <a:avLst/>
          </a:prstGeom>
        </p:spPr>
      </p:pic>
    </p:spTree>
    <p:extLst>
      <p:ext uri="{BB962C8B-B14F-4D97-AF65-F5344CB8AC3E}">
        <p14:creationId xmlns:p14="http://schemas.microsoft.com/office/powerpoint/2010/main" val="18511468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448056" y="1408177"/>
            <a:ext cx="11329416" cy="4681923"/>
          </a:xfrm>
          <a:prstGeom prst="rect">
            <a:avLst/>
          </a:prstGeom>
          <a:solidFill>
            <a:schemeClr val="accent2">
              <a:lumMod val="20000"/>
              <a:lumOff val="80000"/>
            </a:schemeClr>
          </a:solidFill>
        </p:spPr>
        <p:txBody>
          <a:bodyPr wrap="square">
            <a:spAutoFit/>
          </a:bodyPr>
          <a:lstStyle/>
          <a:p>
            <a:pPr indent="281305" algn="just">
              <a:lnSpc>
                <a:spcPct val="115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texto normativo circula no meio jurídico e traz as normas de conduta da vida social. Esse gênero caracteriza-se pelo uso da linguagem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técnico-</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jurídica, marcada por formalidade, precisão e objetividade,</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tem uma estrutura específica, sendo organizada em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títulos, capítulos e sessões</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Apesar de conter direitos e deveres do cidadão, a regulação se dá de</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modo intuitivo pelo uso dos verbos no modo indicativo (futuro do presente do modo indicativo)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https://novaescola.org.br/plano-de-aula/3116/leitura-de-texto-de-lei-para-identificar-normas. </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Acesso em: 17 jun. 2026.</a:t>
            </a:r>
            <a:endParaRPr lang="pt-BR" sz="1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Textos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normativos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são aqueles textos de caráter regulatório que visam sistematizar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regras, leis, códigos, e que têm a finalidade de garantir direitos e deveres.</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Exemplos de textos normativos: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constituição, estatuto, regimento e regulamento.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Os textos normativos desempenham um papel fundamental na organização e funcionamento das sociedades modernas. Eles são documentos escritos que estabelecem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normas, regras, regulamentos, leis ou diretrizes que orientam o comportamento dos indivíduos, empresas e instituições em diferentes contextos.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Exemplos de gêneros textuais normativos: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ECA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Regimento Escolar, Código de Trânsito Brasileiro, Declaração dos Direitos Humanos, Constituição Federal.</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89C1F8EA-B181-9F7A-CFCE-5B2A8860146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6592" y="521209"/>
            <a:ext cx="2703443" cy="1051560"/>
          </a:xfrm>
          <a:prstGeom prst="rect">
            <a:avLst/>
          </a:prstGeom>
          <a:noFill/>
        </p:spPr>
      </p:pic>
    </p:spTree>
    <p:extLst>
      <p:ext uri="{BB962C8B-B14F-4D97-AF65-F5344CB8AC3E}">
        <p14:creationId xmlns:p14="http://schemas.microsoft.com/office/powerpoint/2010/main" val="34778438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283464" y="548640"/>
            <a:ext cx="11393425" cy="5881738"/>
          </a:xfrm>
          <a:prstGeom prst="rect">
            <a:avLst/>
          </a:prstGeom>
          <a:solidFill>
            <a:schemeClr val="accent2">
              <a:lumMod val="20000"/>
              <a:lumOff val="80000"/>
            </a:schemeClr>
          </a:solid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Estrutura dos textos normativos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940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textos normativos possuem uma estrutura fixa, que busca hierarquizar e organizar as informações, para que sejam claras e objetivas, sem deixar dúvidas e/ou ambiguidades:</a:t>
            </a:r>
          </a:p>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Artigo: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Os artigos são simbolizados pela expressão “Art.” e são a unidade básica de uma lei.</a:t>
            </a:r>
          </a:p>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Parágrafo: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parágrafo é o desdobramento de um artigo e é representado pelo símbolo “§” quando tiver mais de um ou então “parágrafo-único” se for só um.</a:t>
            </a:r>
          </a:p>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Inciso:</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Os incisos são desdobramentos dos artigos e dos parágrafos e são simbolizados por algarismos romanos, como X (que quer dizer inciso dez).</a:t>
            </a:r>
          </a:p>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 Alínea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São os desdobramentos dos incisos e são representados por letras minúsculas, por exemplo,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(que quer dizer alínea a).</a:t>
            </a:r>
          </a:p>
          <a:p>
            <a:pPr marL="285750" indent="-285750" algn="just">
              <a:lnSpc>
                <a:spcPct val="115000"/>
              </a:lnSpc>
              <a:spcAft>
                <a:spcPts val="800"/>
              </a:spcAft>
              <a:buFontTx/>
              <a:buChar char="-"/>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Item</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Os itens são os desdobramentos das alíneas, representados por números arábicos, como “1)” (que quer dizer item 1).</a:t>
            </a:r>
          </a:p>
          <a:p>
            <a:pPr marL="285750" indent="-285750" algn="just">
              <a:lnSpc>
                <a:spcPct val="115000"/>
              </a:lnSpc>
              <a:spcAft>
                <a:spcPts val="800"/>
              </a:spcAft>
              <a:buFontTx/>
              <a:buChar char="-"/>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 em: https://www.jusbrasil.com.br/artigos/qual-e-a-estrutura-formal-de-uma-lei/1167243921?msockid=3bb282d0b34a6762018f94d9b2006685</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Acesso em: 17 jun. 2026.</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481920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246888" y="484632"/>
            <a:ext cx="11631347" cy="6038256"/>
          </a:xfrm>
          <a:prstGeom prst="rect">
            <a:avLst/>
          </a:prstGeom>
          <a:noFill/>
        </p:spPr>
        <p:txBody>
          <a:bodyPr wrap="square">
            <a:spAutoFit/>
          </a:bodyPr>
          <a:lstStyle/>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um fragmento do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Estatuto da Criança e do Adolescente - ECA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latin typeface="Arial Narrow" panose="020B0606020202030204" pitchFamily="34" charset="0"/>
              <a:ea typeface="Aptos" panose="020B000402020202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Presidência da república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Casa Civil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Subchefia para Assuntos Jurídicos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LEI Nº 8.069, DE 13 DE JULHO DE  1990.</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Dispõe sobre o Estatuto da Criança e do Adolescente e dá outras providências.</a:t>
            </a:r>
          </a:p>
          <a:p>
            <a:pP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PRESIDENTE DA REPÚBLICA: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Faço saber que o Congresso Nacional decreta e eu sanciono a seguinte Lei:  </a:t>
            </a:r>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descr="Desenho de personagem de desenho animado&#10;&#10;Descrição gerada automaticamente com confiança média">
            <a:extLst>
              <a:ext uri="{FF2B5EF4-FFF2-40B4-BE49-F238E27FC236}">
                <a16:creationId xmlns:a16="http://schemas.microsoft.com/office/drawing/2014/main" id="{08C29AA4-E60D-1ADF-ABD6-4AE177122F89}"/>
              </a:ext>
            </a:extLst>
          </p:cNvPr>
          <p:cNvPicPr>
            <a:picLocks noChangeAspect="1"/>
          </p:cNvPicPr>
          <p:nvPr/>
        </p:nvPicPr>
        <p:blipFill rotWithShape="1">
          <a:blip r:embed="rId2"/>
          <a:srcRect b="9876"/>
          <a:stretch/>
        </p:blipFill>
        <p:spPr bwMode="auto">
          <a:xfrm>
            <a:off x="5128592" y="2213113"/>
            <a:ext cx="1248396" cy="121588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602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438913" y="438912"/>
            <a:ext cx="11155680" cy="6038320"/>
          </a:xfrm>
          <a:prstGeom prst="rect">
            <a:avLst/>
          </a:prstGeom>
          <a:no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Título I</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Das Disposições Preliminares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1º Esta Lei dispõe sobre a proteção integral à criança e ao adolescente.</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2º Considera-se criança, para os efeitos desta Lei, a pessoa até doze anos de idade incompletos, e adolescente aquela entre doze e dezoito anos de idade.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3º A criança e o adolescente gozam de todos os direitos fundamentais inerentes à pessoa humana, sem prejuízo da proteção integral de que trata esta Lei, assegurando-se lhes, por lei ou por outros meios, todas as oportunidades e facilidades, a fim de lhes facultar o desenvolvimento físico, mental, moral, espiritual e social, em condições de liberdade e de dignidade.</a:t>
            </a:r>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4° É dever da família, da comunidade, da sociedade em geral e do poder público assegurar, com absoluta prioridade, a efetivação dos direitos referentes à vida, à saúde, à alimentação, à educação, ao esporte, ao lazer, à profissionalização, à cultura, à dignidade, ao respeito, à liberdade e à convivência familiar e comunitária.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615132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566928" y="556591"/>
            <a:ext cx="11457432" cy="6012864"/>
          </a:xfrm>
          <a:prstGeom prst="rect">
            <a:avLst/>
          </a:prstGeom>
          <a:noFill/>
        </p:spPr>
        <p:txBody>
          <a:bodyPr wrap="square">
            <a:spAutoFit/>
          </a:bodyPr>
          <a:lstStyle/>
          <a:p>
            <a:pPr algn="ct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Título II</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Dos Direitos Fundamentais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I</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Do Direito à vida e à Saúde</a:t>
            </a:r>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7º A criança e o adolescente têm direito a proteção à vida e à saúde, mediante a efetivação de políticas sociais públicas que permitam o nascimento e o desenvolvimento sadio e harmonioso, em condições dignas de existência</a:t>
            </a:r>
            <a:r>
              <a:rPr lang="pt-BR" kern="100" dirty="0">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II</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Do Direito à Liberdade, ao Respeito e à Dignidade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15º A criança e o adolescente têm direito à liberdade, ao respeito e à dignidade como pessoas humanas em processo de desenvolvimento e como sujeitos de direitos civis, humanos e sociais garantidos na Constituição e nas leis. </a:t>
            </a:r>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86463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2663A47-D64D-337C-C070-63F0C3A7189C}"/>
              </a:ext>
            </a:extLst>
          </p:cNvPr>
          <p:cNvSpPr txBox="1"/>
          <p:nvPr/>
        </p:nvSpPr>
        <p:spPr>
          <a:xfrm>
            <a:off x="556591" y="1098213"/>
            <a:ext cx="11118574" cy="5057538"/>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16. O direito à liberdade compreende os seguintes aspectos:</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 - ir, vir e estar nos logradouros públicos e espaços comunitários, ressalvadas as restrições legais;</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 - opinião e expressão;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III - crença e culto religioso;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IV - brincar, praticar esportes e divertir-se;</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 - participar da vida familiar e comunitária, sem discriminação;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VI - participar da vida política, na forma da lei;</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VII - buscar refúgio, auxílio e orientação.</a:t>
            </a:r>
          </a:p>
          <a:p>
            <a:pPr algn="ctr">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https://www.planalto.gov.br/ccivil_03/leis/l8069.htm. Acesso em: 14 jun. 2026. Adaptado.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1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13449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5640006"/>
          </a:xfrm>
          <a:prstGeom prst="rect">
            <a:avLst/>
          </a:prstGeom>
          <a:noFill/>
        </p:spPr>
        <p:txBody>
          <a:bodyPr wrap="square">
            <a:spAutoFit/>
          </a:bodyPr>
          <a:lstStyle/>
          <a:p>
            <a:pPr algn="just">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você o que é direito e dever?</a:t>
            </a:r>
          </a:p>
          <a:p>
            <a:pPr algn="just">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escola, também temos direitos e deveres?</a:t>
            </a:r>
          </a:p>
          <a:p>
            <a:pPr algn="just">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escola, temos direitos e deveres que devem ser cumpridos. Assim, um desses direitos é o “direito à educação”. Além desse direito, o que mais você considera que deve ser garantido às crianças e aos adolescentes?</a:t>
            </a:r>
          </a:p>
          <a:p>
            <a:pPr algn="just">
              <a:lnSpc>
                <a:spcPct val="11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estatuto é um texto de lei que circula no meio jurídico e traz as normas de conduta da vida social das crianças e dos adolescentes. Agora responda:</a:t>
            </a:r>
          </a:p>
          <a:p>
            <a:pPr marL="457200" indent="-457200" algn="just">
              <a:spcAft>
                <a:spcPts val="800"/>
              </a:spcAft>
              <a:buAutoNum type="alphaLcParen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Você sabe o que são normas/regras? Dê exemplos.</a:t>
            </a:r>
          </a:p>
          <a:p>
            <a:pPr marL="457200" indent="-457200" algn="just">
              <a:spcAft>
                <a:spcPts val="800"/>
              </a:spcAft>
              <a:buAutoNum type="alphaLcParenR"/>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 que significa a sigla ECA?</a:t>
            </a: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826571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59" y="854816"/>
            <a:ext cx="11537576" cy="5986767"/>
          </a:xfrm>
          <a:prstGeom prst="rect">
            <a:avLst/>
          </a:prstGeom>
          <a:noFill/>
        </p:spPr>
        <p:txBody>
          <a:bodyPr wrap="square">
            <a:spAutoFit/>
          </a:bodyPr>
          <a:lstStyle/>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 ECA serve para quê?</a:t>
            </a:r>
          </a:p>
          <a:p>
            <a:pPr algn="just">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Quando o ECA foi criado?</a:t>
            </a:r>
          </a:p>
          <a:p>
            <a:pPr algn="just">
              <a:spcAft>
                <a:spcPts val="800"/>
              </a:spcAft>
            </a:pPr>
            <a:endPar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Esse estatuto foi criado, principalmente, para quem?</a:t>
            </a:r>
          </a:p>
          <a:p>
            <a:pPr algn="just">
              <a:lnSpc>
                <a:spcPct val="110000"/>
              </a:lnSpc>
              <a:spcAft>
                <a:spcPts val="800"/>
              </a:spcAft>
            </a:pPr>
            <a:endParaRPr lang="pt-BR" sz="23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Estatuto da Criança e do Adolescente (ECA) é uma lei que garante a proteção integral e os direitos das crianças e dos adolescentes no Brasil.</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Agora responda:</a:t>
            </a:r>
          </a:p>
          <a:p>
            <a:pPr marL="457200" indent="-457200">
              <a:lnSpc>
                <a:spcPct val="115000"/>
              </a:lnSpc>
              <a:spcAft>
                <a:spcPts val="800"/>
              </a:spcAft>
              <a:buAutoNum type="alphaLcParen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é o tema/assunto do Título I (Das Disposições Preliminares)?</a:t>
            </a:r>
          </a:p>
          <a:p>
            <a:pPr>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Quais palavras/expressões-chave confirmam o tema/assunto do capítulo?</a:t>
            </a: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538163" algn="just"/>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682198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7472" y="596348"/>
            <a:ext cx="11539728" cy="5486374"/>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E do Título II (Dos Direitos Fundamentais - Do Direito à vida e à Saúde), qual é o tema/assunto?</a:t>
            </a:r>
          </a:p>
          <a:p>
            <a:pPr>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Quais palavras/expressões-chave confirmam o tema/assunto do capítulo?</a:t>
            </a: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 acordo com o ECA, quais são as instituições responsáveis para garantir a proteção às crianças e aos adolescentes?</a:t>
            </a: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Estatuto da Criança e do Adolescente (ECA) é uma lei brasileira que garante proteção e direitos para pessoas que ainda estão em fase de desenvolvimento, como estudar, brincar e ser cuidadas pela família e pela sociedade. De acordo com o ECA, até que idade uma pessoa é considerada criança e a partir de que idade é considerada adolescente?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30347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0" y="1351723"/>
            <a:ext cx="12192000" cy="5860707"/>
          </a:xfrm>
          <a:prstGeom prst="rect">
            <a:avLst/>
          </a:prstGeom>
          <a:solidFill>
            <a:schemeClr val="accent2">
              <a:lumMod val="20000"/>
              <a:lumOff val="80000"/>
            </a:schemeClr>
          </a:solidFill>
        </p:spPr>
        <p:txBody>
          <a:bodyPr wrap="square">
            <a:spAutoFit/>
          </a:bodyPr>
          <a:lstStyle/>
          <a:p>
            <a:pPr algn="just">
              <a:lnSpc>
                <a:spcPct val="110000"/>
              </a:lnSpc>
              <a:spcAft>
                <a:spcPts val="800"/>
              </a:spcAft>
            </a:pPr>
            <a:r>
              <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0000"/>
              </a:lnSpc>
              <a:spcAft>
                <a:spcPts val="800"/>
              </a:spcAft>
            </a:pPr>
            <a:endParaRPr lang="pt-BR" sz="2300" b="1"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4A102952-E6C5-80A0-3923-FCA5750ABC6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475" y="291149"/>
            <a:ext cx="2199861" cy="1073426"/>
          </a:xfrm>
          <a:prstGeom prst="rect">
            <a:avLst/>
          </a:prstGeom>
          <a:noFill/>
        </p:spPr>
      </p:pic>
      <p:sp>
        <p:nvSpPr>
          <p:cNvPr id="5" name="CaixaDeTexto 4">
            <a:extLst>
              <a:ext uri="{FF2B5EF4-FFF2-40B4-BE49-F238E27FC236}">
                <a16:creationId xmlns:a16="http://schemas.microsoft.com/office/drawing/2014/main" id="{E833A106-EA97-F41B-7022-727F7C5D030C}"/>
              </a:ext>
            </a:extLst>
          </p:cNvPr>
          <p:cNvSpPr txBox="1"/>
          <p:nvPr/>
        </p:nvSpPr>
        <p:spPr>
          <a:xfrm>
            <a:off x="420624" y="1351723"/>
            <a:ext cx="11347704" cy="5336846"/>
          </a:xfrm>
          <a:prstGeom prst="rect">
            <a:avLst/>
          </a:prstGeom>
          <a:noFill/>
        </p:spPr>
        <p:txBody>
          <a:bodyPr wrap="square">
            <a:spAutoFit/>
          </a:bodyPr>
          <a:lstStyle/>
          <a:p>
            <a:pPr indent="281305" algn="just">
              <a:lnSpc>
                <a:spcPct val="110000"/>
              </a:lnSpc>
              <a:spcAft>
                <a:spcPts val="800"/>
              </a:spcAft>
            </a:pPr>
            <a:endPar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indent="281305" algn="just">
              <a:lnSpc>
                <a:spcPct val="11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Dividido em dois livros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Estatuto da Criança e do Adolescente (ECA) é composto por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267 artigos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seu primeiro livro, ele fala sobre questões gerais, sobre como a Lei deve ser entendida e qual é o alcance dos direitos por ela elencados, bem como aponta os direitos fundamentais previstos na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Constituição Federal</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segundo livro dispõe sobre as normas gerais que regem a política de enfrentamento às situações de violação ou ameaça aos direitos da criança e do adolescente, tratando sobre as diretrizes da política de atendimento, das medidas de proteção e socioeducativas, do acesso à justiça e dos crimes e infrações administrativas.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81305" algn="just">
              <a:lnSpc>
                <a:spcPct val="11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ECA regulamenta, em sentido amplo, direitos fundamentais previstos na Constituição, tais como: respeito à vida e à saúde, à liberdade e à dignidade, à convivência familiar e comunitária, à educação, cultura, esporte e lazer, à profissionalização e proteção no trabalho, à prevenção. Destacando o valor da criança e do adolescente como sujeitos de direitos, o ECA prevê que eles devem receber o máximo de dedicação, devido à sua condição peculiar de pessoas em desenvolvimento físico, psicológico e social.</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87559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0" y="596349"/>
            <a:ext cx="12192000" cy="5860707"/>
          </a:xfrm>
          <a:prstGeom prst="rect">
            <a:avLst/>
          </a:prstGeom>
          <a:solidFill>
            <a:schemeClr val="accent2">
              <a:lumMod val="20000"/>
              <a:lumOff val="80000"/>
            </a:schemeClr>
          </a:solidFill>
        </p:spPr>
        <p:txBody>
          <a:bodyPr wrap="square">
            <a:spAutoFit/>
          </a:bodyPr>
          <a:lstStyle/>
          <a:p>
            <a:pPr algn="just">
              <a:lnSpc>
                <a:spcPct val="110000"/>
              </a:lnSpc>
              <a:spcAft>
                <a:spcPts val="800"/>
              </a:spcAft>
            </a:pPr>
            <a:r>
              <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0000"/>
              </a:lnSpc>
              <a:spcAft>
                <a:spcPts val="800"/>
              </a:spcAft>
            </a:pPr>
            <a:endParaRPr lang="pt-BR" sz="2300" b="1"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b="1"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833A106-EA97-F41B-7022-727F7C5D030C}"/>
              </a:ext>
            </a:extLst>
          </p:cNvPr>
          <p:cNvSpPr txBox="1"/>
          <p:nvPr/>
        </p:nvSpPr>
        <p:spPr>
          <a:xfrm>
            <a:off x="173736" y="1351723"/>
            <a:ext cx="11713464" cy="4315027"/>
          </a:xfrm>
          <a:prstGeom prst="rect">
            <a:avLst/>
          </a:prstGeom>
          <a:noFill/>
        </p:spPr>
        <p:txBody>
          <a:bodyPr wrap="square">
            <a:spAutoFit/>
          </a:bodyPr>
          <a:lstStyle/>
          <a:p>
            <a:pPr indent="281305" algn="just">
              <a:lnSpc>
                <a:spcPct val="11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Desse modo, o Estatuto da Criança e do Adolescente (ECA) busca garantir que as crianças e adolescentes tenham os direitos fundamentais, para que assim possam exercer a cidadania plena.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Responsabilidades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81305" algn="just">
              <a:lnSpc>
                <a:spcPct val="11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Além de direitos importantes a serem garantidos, há também deveres que cabe às crianças e adolescentes cumprirem, como, por exemplo: é dever da criança e do adolescente respeitar pais e responsáveis; frequentar a escola; respeitar os professores e demais funcionários; respeitar o próximo; participar das atividades em família e em comunidade; preservar espaços públicos; proteger o meio ambiente; participar de atividades educacionais.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 https://www.educamaisbrasil.com.br/</a:t>
            </a:r>
            <a:r>
              <a:rPr lang="pt-BR" sz="13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enem</a:t>
            </a:r>
            <a:r>
              <a:rPr lang="pt-BR" sz="1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/historia/estatuto-da-</a:t>
            </a:r>
            <a:r>
              <a:rPr lang="pt-BR" sz="13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crianca</a:t>
            </a:r>
            <a:r>
              <a:rPr lang="pt-BR" sz="1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-e-do-adolescente-eca/. Acesso em: 30 jun. 2025. (Adaptado)</a:t>
            </a:r>
          </a:p>
          <a:p>
            <a:pPr algn="r"/>
            <a:endParaRPr lang="pt-BR" sz="13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r"/>
            <a:endParaRPr lang="pt-BR" sz="1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05912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3336C-D299-F993-09B2-FA4F7E0E5956}"/>
              </a:ext>
            </a:extLst>
          </p:cNvPr>
          <p:cNvSpPr txBox="1"/>
          <p:nvPr/>
        </p:nvSpPr>
        <p:spPr>
          <a:xfrm>
            <a:off x="340662" y="822960"/>
            <a:ext cx="11510678" cy="1663789"/>
          </a:xfrm>
          <a:prstGeom prst="rect">
            <a:avLst/>
          </a:prstGeom>
          <a:solidFill>
            <a:schemeClr val="accent2">
              <a:lumMod val="20000"/>
              <a:lumOff val="80000"/>
            </a:schemeClr>
          </a:solid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Conselho Tutelar</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O </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Conselho Tutelar</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é um órgão composto de profissionais que se unem para proteger as crianças e adolescentes. São cinco membros, escolhidos por meio de eleição pela comunidade, com a missão de garantir que esse grupo tenha uma vida feliz e segura, com seus direitos e deveres cumpridos.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77833B00-9384-94C4-5BCE-FCBDC0BC7DB6}"/>
              </a:ext>
            </a:extLst>
          </p:cNvPr>
          <p:cNvSpPr txBox="1"/>
          <p:nvPr/>
        </p:nvSpPr>
        <p:spPr>
          <a:xfrm>
            <a:off x="305585" y="2569464"/>
            <a:ext cx="11510677" cy="4603311"/>
          </a:xfrm>
          <a:prstGeom prst="rect">
            <a:avLst/>
          </a:prstGeom>
          <a:noFill/>
        </p:spPr>
        <p:txBody>
          <a:bodyPr wrap="square">
            <a:spAutoFit/>
          </a:bodyPr>
          <a:lstStyle/>
          <a:p>
            <a:pPr algn="just">
              <a:lnSpc>
                <a:spcPct val="115000"/>
              </a:lnSpc>
              <a:spcAft>
                <a:spcPts val="800"/>
              </a:spcAft>
            </a:pPr>
            <a:r>
              <a:rPr lang="pt-BR" sz="2300" b="1" dirty="0">
                <a:latin typeface="Arial Narrow" panose="020B0606020202030204" pitchFamily="34" charset="0"/>
                <a:ea typeface="Aptos" panose="020B0004020202020204" pitchFamily="34" charset="0"/>
                <a:cs typeface="Times New Roman" panose="02020603050405020304" pitchFamily="18" charset="0"/>
              </a:rPr>
              <a:t>9.</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Conselho Tutelar é um órgão muito importante da comunidade. Ele atua na proteção de crianças e adolescentes, garantindo que seus direitos sejam respeitados e que vivam com segurança. É formado por conselheiros escolhidos pela própria comunidade para cuidar dessas situações. Agora responda: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 que é o Conselho Tutelar?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é a principal função do Conselho Tutelar? </a:t>
            </a:r>
          </a:p>
          <a:p>
            <a:pPr algn="just"/>
            <a:endParaRPr lang="pt-BR" sz="23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Quem são as pessoas que fazem parte do Conselho Tutelar?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3F006A38-D885-66F9-B818-B0B10D9296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0661" y="104428"/>
            <a:ext cx="2199860" cy="1020418"/>
          </a:xfrm>
          <a:prstGeom prst="rect">
            <a:avLst/>
          </a:prstGeom>
          <a:noFill/>
        </p:spPr>
      </p:pic>
    </p:spTree>
    <p:extLst>
      <p:ext uri="{BB962C8B-B14F-4D97-AF65-F5344CB8AC3E}">
        <p14:creationId xmlns:p14="http://schemas.microsoft.com/office/powerpoint/2010/main" val="24757335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CE42FC4-31DE-2199-286E-4E1625F52CC5}"/>
              </a:ext>
            </a:extLst>
          </p:cNvPr>
          <p:cNvSpPr txBox="1"/>
          <p:nvPr/>
        </p:nvSpPr>
        <p:spPr>
          <a:xfrm>
            <a:off x="322729" y="816042"/>
            <a:ext cx="11776506" cy="5713359"/>
          </a:xfrm>
          <a:prstGeom prst="rect">
            <a:avLst/>
          </a:prstGeom>
          <a:noFill/>
        </p:spPr>
        <p:txBody>
          <a:bodyPr wrap="square">
            <a:spAutoFit/>
          </a:bodyPr>
          <a:lstStyle/>
          <a:p>
            <a:pPr algn="just">
              <a:lnSpc>
                <a:spcPct val="115000"/>
              </a:lnSpc>
              <a:spcAft>
                <a:spcPts val="800"/>
              </a:spcAft>
            </a:pPr>
            <a:r>
              <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d</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Como esses conselheiros tutelares são escolhidos?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4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400" dirty="0">
                <a:latin typeface="Arial Narrow" panose="020B0606020202030204" pitchFamily="34" charset="0"/>
                <a:ea typeface="Aptos" panose="020B0004020202020204" pitchFamily="34" charset="0"/>
                <a:cs typeface="Times New Roman" panose="02020603050405020304" pitchFamily="18" charset="0"/>
              </a:rPr>
              <a:t>e</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O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Conselho Tutelar atua na proteção de quem? </a:t>
            </a:r>
          </a:p>
          <a:p>
            <a:pPr algn="just"/>
            <a:endParaRPr lang="pt-BR" sz="24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4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4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4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Estudantes, vamos ver um pouco sobre a Lei que trata do ECA Digital? Essa lei foi aprovada no ano passado (2025) e dispõe sobre a proteção de crianças e adolescentes em ambientes digitais, estabelecendo medidas e obrigações para a proteção das crianças e adolescentes, ou seja, estabelece o que é permitido e o que não é permitido acontecer em ambientes digitais.</a:t>
            </a:r>
            <a:endParaRPr lang="pt-BR" sz="24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1CCC0D07-44D4-EBEF-6AEB-766A3AE763B9}"/>
              </a:ext>
            </a:extLst>
          </p:cNvPr>
          <p:cNvPicPr>
            <a:picLocks noChangeAspect="1"/>
          </p:cNvPicPr>
          <p:nvPr/>
        </p:nvPicPr>
        <p:blipFill rotWithShape="1">
          <a:blip r:embed="rId2">
            <a:extLst>
              <a:ext uri="{28A0092B-C50C-407E-A947-70E740481C1C}">
                <a14:useLocalDpi xmlns:a14="http://schemas.microsoft.com/office/drawing/2010/main" val="0"/>
              </a:ext>
            </a:extLst>
          </a:blip>
          <a:srcRect t="6866" b="11889"/>
          <a:stretch>
            <a:fillRect/>
          </a:stretch>
        </p:blipFill>
        <p:spPr bwMode="auto">
          <a:xfrm>
            <a:off x="3617844" y="2690190"/>
            <a:ext cx="5247860" cy="738809"/>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7B317BD4-934E-FD4B-ABE7-333BFAD212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322" y="3428999"/>
            <a:ext cx="4717774" cy="1089991"/>
          </a:xfrm>
          <a:prstGeom prst="rect">
            <a:avLst/>
          </a:prstGeom>
          <a:noFill/>
        </p:spPr>
      </p:pic>
    </p:spTree>
    <p:extLst>
      <p:ext uri="{BB962C8B-B14F-4D97-AF65-F5344CB8AC3E}">
        <p14:creationId xmlns:p14="http://schemas.microsoft.com/office/powerpoint/2010/main" val="19689424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BDE9D8C-1E14-789B-3A26-D26A859E0CA4}"/>
              </a:ext>
            </a:extLst>
          </p:cNvPr>
          <p:cNvGraphicFramePr>
            <a:graphicFrameLocks noGrp="1"/>
          </p:cNvGraphicFramePr>
          <p:nvPr>
            <p:extLst>
              <p:ext uri="{D42A27DB-BD31-4B8C-83A1-F6EECF244321}">
                <p14:modId xmlns:p14="http://schemas.microsoft.com/office/powerpoint/2010/main" val="758393321"/>
              </p:ext>
            </p:extLst>
          </p:nvPr>
        </p:nvGraphicFramePr>
        <p:xfrm>
          <a:off x="265043" y="1722782"/>
          <a:ext cx="11728174" cy="5013960"/>
        </p:xfrm>
        <a:graphic>
          <a:graphicData uri="http://schemas.openxmlformats.org/drawingml/2006/table">
            <a:tbl>
              <a:tblPr firstRow="1" bandRow="1">
                <a:tableStyleId>{5C22544A-7EE6-4342-B048-85BDC9FD1C3A}</a:tableStyleId>
              </a:tblPr>
              <a:tblGrid>
                <a:gridCol w="11728174">
                  <a:extLst>
                    <a:ext uri="{9D8B030D-6E8A-4147-A177-3AD203B41FA5}">
                      <a16:colId xmlns:a16="http://schemas.microsoft.com/office/drawing/2014/main" val="2540469840"/>
                    </a:ext>
                  </a:extLst>
                </a:gridCol>
              </a:tblGrid>
              <a:tr h="39624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sz="1300" b="0" kern="1200" dirty="0">
                        <a:solidFill>
                          <a:schemeClr val="tx1"/>
                        </a:solidFill>
                        <a:effectLst/>
                        <a:latin typeface="Arial Narrow" panose="020B0606020202030204" pitchFamily="34" charset="0"/>
                        <a:ea typeface="+mn-ea"/>
                        <a:cs typeface="+mn-cs"/>
                      </a:endParaRPr>
                    </a:p>
                    <a:p>
                      <a:pPr algn="ctr"/>
                      <a:r>
                        <a:rPr lang="pt-BR" sz="2300" b="1" kern="1200" dirty="0">
                          <a:solidFill>
                            <a:schemeClr val="tx1"/>
                          </a:solidFill>
                          <a:effectLst/>
                          <a:latin typeface="Arial Narrow" panose="020B0606020202030204" pitchFamily="34" charset="0"/>
                          <a:ea typeface="+mn-ea"/>
                          <a:cs typeface="+mn-cs"/>
                        </a:rPr>
                        <a:t>ECA Digital/Lei </a:t>
                      </a:r>
                      <a:r>
                        <a:rPr lang="pt-BR" sz="2300" b="1" kern="1200" dirty="0" err="1">
                          <a:solidFill>
                            <a:schemeClr val="tx1"/>
                          </a:solidFill>
                          <a:effectLst/>
                          <a:latin typeface="Arial Narrow" panose="020B0606020202030204" pitchFamily="34" charset="0"/>
                          <a:ea typeface="+mn-ea"/>
                          <a:cs typeface="+mn-cs"/>
                        </a:rPr>
                        <a:t>Felca</a:t>
                      </a:r>
                      <a:endParaRPr lang="pt-BR" sz="2300" b="1" kern="1200" dirty="0">
                        <a:solidFill>
                          <a:schemeClr val="tx1"/>
                        </a:solidFill>
                        <a:effectLst/>
                        <a:latin typeface="Arial Narrow" panose="020B0606020202030204" pitchFamily="34" charset="0"/>
                        <a:ea typeface="+mn-ea"/>
                        <a:cs typeface="+mn-cs"/>
                      </a:endParaRPr>
                    </a:p>
                    <a:p>
                      <a:pPr algn="ctr"/>
                      <a:endParaRPr lang="pt-BR" sz="2300" b="1"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O </a:t>
                      </a:r>
                      <a:r>
                        <a:rPr lang="pt-BR" sz="2300" b="1" kern="1200" dirty="0">
                          <a:solidFill>
                            <a:schemeClr val="tx1"/>
                          </a:solidFill>
                          <a:effectLst/>
                          <a:latin typeface="Arial Narrow" panose="020B0606020202030204" pitchFamily="34" charset="0"/>
                          <a:ea typeface="+mn-ea"/>
                          <a:cs typeface="+mn-cs"/>
                        </a:rPr>
                        <a:t>ECA Digital </a:t>
                      </a:r>
                      <a:r>
                        <a:rPr lang="pt-BR" sz="2300" b="0" kern="1200" dirty="0">
                          <a:solidFill>
                            <a:schemeClr val="tx1"/>
                          </a:solidFill>
                          <a:effectLst/>
                          <a:latin typeface="Arial Narrow" panose="020B0606020202030204" pitchFamily="34" charset="0"/>
                          <a:ea typeface="+mn-ea"/>
                          <a:cs typeface="+mn-cs"/>
                        </a:rPr>
                        <a:t>Lei n.º 15.211/2025, de 17 de setembro de 2025, também conhecido como Lei </a:t>
                      </a:r>
                      <a:r>
                        <a:rPr lang="pt-BR" sz="2300" b="0" kern="1200" dirty="0" err="1">
                          <a:solidFill>
                            <a:schemeClr val="tx1"/>
                          </a:solidFill>
                          <a:effectLst/>
                          <a:latin typeface="Arial Narrow" panose="020B0606020202030204" pitchFamily="34" charset="0"/>
                          <a:ea typeface="+mn-ea"/>
                          <a:cs typeface="+mn-cs"/>
                        </a:rPr>
                        <a:t>Felca</a:t>
                      </a:r>
                      <a:r>
                        <a:rPr lang="pt-BR" sz="2300" b="0" kern="1200" dirty="0">
                          <a:solidFill>
                            <a:schemeClr val="tx1"/>
                          </a:solidFill>
                          <a:effectLst/>
                          <a:latin typeface="Arial Narrow" panose="020B0606020202030204" pitchFamily="34" charset="0"/>
                          <a:ea typeface="+mn-ea"/>
                          <a:cs typeface="+mn-cs"/>
                        </a:rPr>
                        <a:t>, que dispõe sobre a proteção de crianças e adolescentes em ambientes digitais, atualizando, dessa forma, o ECA para o ambiente virtual e aplicando medidas e obrigações para o alcance da referida proteção. Mas, de fato, ela se popularizou como “Lei </a:t>
                      </a:r>
                      <a:r>
                        <a:rPr lang="pt-BR" sz="2300" b="0" kern="1200" dirty="0" err="1">
                          <a:solidFill>
                            <a:schemeClr val="tx1"/>
                          </a:solidFill>
                          <a:effectLst/>
                          <a:latin typeface="Arial Narrow" panose="020B0606020202030204" pitchFamily="34" charset="0"/>
                          <a:ea typeface="+mn-ea"/>
                          <a:cs typeface="+mn-cs"/>
                        </a:rPr>
                        <a:t>Felca</a:t>
                      </a:r>
                      <a:r>
                        <a:rPr lang="pt-BR" sz="2300" b="0" kern="1200" dirty="0">
                          <a:solidFill>
                            <a:schemeClr val="tx1"/>
                          </a:solidFill>
                          <a:effectLst/>
                          <a:latin typeface="Arial Narrow" panose="020B0606020202030204" pitchFamily="34" charset="0"/>
                          <a:ea typeface="+mn-ea"/>
                          <a:cs typeface="+mn-cs"/>
                        </a:rPr>
                        <a:t>” porque o influenciador digital Felipe </a:t>
                      </a:r>
                      <a:r>
                        <a:rPr lang="pt-BR" sz="2300" b="0" kern="1200" dirty="0" err="1">
                          <a:solidFill>
                            <a:schemeClr val="tx1"/>
                          </a:solidFill>
                          <a:effectLst/>
                          <a:latin typeface="Arial Narrow" panose="020B0606020202030204" pitchFamily="34" charset="0"/>
                          <a:ea typeface="+mn-ea"/>
                          <a:cs typeface="+mn-cs"/>
                        </a:rPr>
                        <a:t>Bressanim</a:t>
                      </a:r>
                      <a:r>
                        <a:rPr lang="pt-BR" sz="2300" b="0" kern="1200" dirty="0">
                          <a:solidFill>
                            <a:schemeClr val="tx1"/>
                          </a:solidFill>
                          <a:effectLst/>
                          <a:latin typeface="Arial Narrow" panose="020B0606020202030204" pitchFamily="34" charset="0"/>
                          <a:ea typeface="+mn-ea"/>
                          <a:cs typeface="+mn-cs"/>
                        </a:rPr>
                        <a:t> (</a:t>
                      </a:r>
                      <a:r>
                        <a:rPr lang="pt-BR" sz="2300" b="0" kern="1200" dirty="0" err="1">
                          <a:solidFill>
                            <a:schemeClr val="tx1"/>
                          </a:solidFill>
                          <a:effectLst/>
                          <a:latin typeface="Arial Narrow" panose="020B0606020202030204" pitchFamily="34" charset="0"/>
                          <a:ea typeface="+mn-ea"/>
                          <a:cs typeface="+mn-cs"/>
                        </a:rPr>
                        <a:t>Felca</a:t>
                      </a:r>
                      <a:r>
                        <a:rPr lang="pt-BR" sz="2300" b="0" kern="1200" dirty="0">
                          <a:solidFill>
                            <a:schemeClr val="tx1"/>
                          </a:solidFill>
                          <a:effectLst/>
                          <a:latin typeface="Arial Narrow" panose="020B0606020202030204" pitchFamily="34" charset="0"/>
                          <a:ea typeface="+mn-ea"/>
                          <a:cs typeface="+mn-cs"/>
                        </a:rPr>
                        <a:t>) fez denúncias sobre a “adultização” e exposição de crianças nas redes sociais.</a:t>
                      </a:r>
                    </a:p>
                    <a:p>
                      <a:r>
                        <a:rPr lang="pt-BR" sz="2300" b="0" kern="1200" dirty="0">
                          <a:solidFill>
                            <a:schemeClr val="tx1"/>
                          </a:solidFill>
                          <a:effectLst/>
                          <a:latin typeface="Arial Narrow" panose="020B0606020202030204" pitchFamily="34" charset="0"/>
                          <a:ea typeface="+mn-ea"/>
                          <a:cs typeface="+mn-cs"/>
                        </a:rPr>
                        <a:t>O projeto original foi apresentado em 2022 pelo senador Alessandro Vieira (MDB-SE) e já estava em debate no Senado. Após as denúncias do influenciador </a:t>
                      </a:r>
                      <a:r>
                        <a:rPr lang="pt-BR" sz="2300" b="0" kern="1200" dirty="0" err="1">
                          <a:solidFill>
                            <a:schemeClr val="tx1"/>
                          </a:solidFill>
                          <a:effectLst/>
                          <a:latin typeface="Arial Narrow" panose="020B0606020202030204" pitchFamily="34" charset="0"/>
                          <a:ea typeface="+mn-ea"/>
                          <a:cs typeface="+mn-cs"/>
                        </a:rPr>
                        <a:t>Felca</a:t>
                      </a:r>
                      <a:r>
                        <a:rPr lang="pt-BR" sz="2300" b="0" kern="1200" dirty="0">
                          <a:solidFill>
                            <a:schemeClr val="tx1"/>
                          </a:solidFill>
                          <a:effectLst/>
                          <a:latin typeface="Arial Narrow" panose="020B0606020202030204" pitchFamily="34" charset="0"/>
                          <a:ea typeface="+mn-ea"/>
                          <a:cs typeface="+mn-cs"/>
                        </a:rPr>
                        <a:t>, o assunto ganhou força na sociedade e acabou sendo impulsionado no Congresso. Assim, o PL 2.628/2022 foi aprovado e transformado em lei no final de 2025. </a:t>
                      </a:r>
                      <a:endParaRPr lang="pt-BR" sz="1300" b="0" kern="1200" dirty="0">
                        <a:solidFill>
                          <a:schemeClr val="tx1"/>
                        </a:solidFill>
                        <a:effectLst/>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300" b="0" kern="1200" dirty="0">
                        <a:solidFill>
                          <a:schemeClr val="tx1"/>
                        </a:solidFill>
                        <a:effectLst/>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300" b="0" kern="1200" dirty="0">
                        <a:solidFill>
                          <a:schemeClr val="tx1"/>
                        </a:solidFill>
                        <a:effectLst/>
                        <a:latin typeface="Arial Narrow" panose="020B0606020202030204" pitchFamily="34"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pt-BR" sz="1300" b="0" kern="1200" dirty="0">
                          <a:solidFill>
                            <a:schemeClr val="tx1"/>
                          </a:solidFill>
                          <a:effectLst/>
                          <a:latin typeface="Arial Narrow" panose="020B0606020202030204" pitchFamily="34" charset="0"/>
                          <a:ea typeface="+mn-ea"/>
                          <a:cs typeface="+mn-cs"/>
                        </a:rPr>
                        <a:t>Disponível em: https://www12.senado.leg.br/verifica/</a:t>
                      </a:r>
                      <a:r>
                        <a:rPr lang="pt-BR" sz="1300" b="0" kern="1200" dirty="0" err="1">
                          <a:solidFill>
                            <a:schemeClr val="tx1"/>
                          </a:solidFill>
                          <a:effectLst/>
                          <a:latin typeface="Arial Narrow" panose="020B0606020202030204" pitchFamily="34" charset="0"/>
                          <a:ea typeface="+mn-ea"/>
                          <a:cs typeface="+mn-cs"/>
                        </a:rPr>
                        <a:t>materias</a:t>
                      </a:r>
                      <a:r>
                        <a:rPr lang="pt-BR" sz="1300" b="0" kern="1200" dirty="0">
                          <a:solidFill>
                            <a:schemeClr val="tx1"/>
                          </a:solidFill>
                          <a:effectLst/>
                          <a:latin typeface="Arial Narrow" panose="020B0606020202030204" pitchFamily="34" charset="0"/>
                          <a:ea typeface="+mn-ea"/>
                          <a:cs typeface="+mn-cs"/>
                        </a:rPr>
                        <a:t>/2026/e-verdade-que-existe-a-lei-</a:t>
                      </a:r>
                      <a:r>
                        <a:rPr lang="pt-BR" sz="1300" b="0" kern="1200" dirty="0" err="1">
                          <a:solidFill>
                            <a:schemeClr val="tx1"/>
                          </a:solidFill>
                          <a:effectLst/>
                          <a:latin typeface="Arial Narrow" panose="020B0606020202030204" pitchFamily="34" charset="0"/>
                          <a:ea typeface="+mn-ea"/>
                          <a:cs typeface="+mn-cs"/>
                        </a:rPr>
                        <a:t>felca</a:t>
                      </a:r>
                      <a:r>
                        <a:rPr lang="pt-BR" sz="1300" b="0" kern="1200" dirty="0">
                          <a:solidFill>
                            <a:schemeClr val="tx1"/>
                          </a:solidFill>
                          <a:effectLst/>
                          <a:latin typeface="Arial Narrow" panose="020B0606020202030204" pitchFamily="34" charset="0"/>
                          <a:ea typeface="+mn-ea"/>
                          <a:cs typeface="+mn-cs"/>
                        </a:rPr>
                        <a:t>. Acesso em: 24 jun. 2026.</a:t>
                      </a:r>
                    </a:p>
                    <a:p>
                      <a:endParaRPr lang="pt-BR" dirty="0"/>
                    </a:p>
                  </a:txBody>
                  <a:tcPr>
                    <a:solidFill>
                      <a:schemeClr val="accent1">
                        <a:lumMod val="20000"/>
                        <a:lumOff val="80000"/>
                      </a:schemeClr>
                    </a:solidFill>
                  </a:tcPr>
                </a:tc>
                <a:extLst>
                  <a:ext uri="{0D108BD9-81ED-4DB2-BD59-A6C34878D82A}">
                    <a16:rowId xmlns:a16="http://schemas.microsoft.com/office/drawing/2014/main" val="3930268271"/>
                  </a:ext>
                </a:extLst>
              </a:tr>
            </a:tbl>
          </a:graphicData>
        </a:graphic>
      </p:graphicFrame>
      <p:pic>
        <p:nvPicPr>
          <p:cNvPr id="4" name="Imagem 3">
            <a:extLst>
              <a:ext uri="{FF2B5EF4-FFF2-40B4-BE49-F238E27FC236}">
                <a16:creationId xmlns:a16="http://schemas.microsoft.com/office/drawing/2014/main" id="{C30664DA-EA60-3F47-FA98-A39C02253F1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784" y="940904"/>
            <a:ext cx="2186608" cy="993913"/>
          </a:xfrm>
          <a:prstGeom prst="rect">
            <a:avLst/>
          </a:prstGeom>
          <a:noFill/>
        </p:spPr>
      </p:pic>
    </p:spTree>
    <p:extLst>
      <p:ext uri="{BB962C8B-B14F-4D97-AF65-F5344CB8AC3E}">
        <p14:creationId xmlns:p14="http://schemas.microsoft.com/office/powerpoint/2010/main" val="20632080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006C6FF8-67BE-863B-169F-D02856D506E3}"/>
              </a:ext>
            </a:extLst>
          </p:cNvPr>
          <p:cNvSpPr txBox="1"/>
          <p:nvPr/>
        </p:nvSpPr>
        <p:spPr>
          <a:xfrm>
            <a:off x="292608" y="689113"/>
            <a:ext cx="11585448" cy="5815695"/>
          </a:xfrm>
          <a:prstGeom prst="rect">
            <a:avLst/>
          </a:prstGeom>
          <a:noFill/>
        </p:spPr>
        <p:txBody>
          <a:bodyPr wrap="square">
            <a:spAutoFit/>
          </a:bodyPr>
          <a:lstStyle/>
          <a:p>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fragmento do ECA Digital/Lei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Felca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p>
          <a:p>
            <a:endParaRPr lang="pt-BR" sz="2300" dirty="0">
              <a:latin typeface="Arial Narrow" panose="020B060602020203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pPr algn="ctr">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DISPOSIÇÕES PRELIMINARES</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Art.1º Esta Lei dispõe sobre a proteção de crianças e de adolescentes em ambientes digitais e aplica-se a todo produto ou serviço de tecnologia da informação direcionado a crianças e a adolescentes no País ou de acesso provável por eles, independentemente de sua localização, desenvolvimento, fabricação, oferta, comercialização e operação.</a:t>
            </a:r>
          </a:p>
          <a:p>
            <a:pPr algn="ctr">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3º Os produtos ou serviços de tecnologia da informação direcionados a crianças e a adolescentes ou de acesso provável por eles devem garantir a proteção prioritária desses usuários, ter como parâmetro o seu melhor interesse e contar com medidas adequadas e proporcionais para assegurar um nível elevado de privacidade, de proteção de dados e de segurança.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834263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006C6FF8-67BE-863B-169F-D02856D506E3}"/>
              </a:ext>
            </a:extLst>
          </p:cNvPr>
          <p:cNvSpPr txBox="1"/>
          <p:nvPr/>
        </p:nvSpPr>
        <p:spPr>
          <a:xfrm>
            <a:off x="301752" y="490330"/>
            <a:ext cx="11448288" cy="5266826"/>
          </a:xfrm>
          <a:prstGeom prst="rect">
            <a:avLst/>
          </a:prstGeom>
          <a:noFill/>
        </p:spPr>
        <p:txBody>
          <a:bodyPr wrap="square">
            <a:spAutoFit/>
          </a:bodyPr>
          <a:lstStyle/>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4º A utilização de produtos ou serviços de tecnologia da informação por crianças e adolescentes tem como fundamentos:</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 – a garantia de sua proteção integral;</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 – a prevalência absoluta de seus interesses;</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III – a condição peculiar de pessoa em desenvolvimento biopsicossocial;</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IV – a segurança contra intimidação, exploração, abuso, ameaça e outras formas de violência;</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 – o respeito à autonomia e ao desenvolvimento progressivo do indivíduo;</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VI – a proteção contra a exploração comercial;</a:t>
            </a:r>
          </a:p>
          <a:p>
            <a:pPr algn="just">
              <a:lnSpc>
                <a:spcPct val="110000"/>
              </a:lnSpc>
              <a:spcAft>
                <a:spcPts val="800"/>
              </a:spcAft>
            </a:pPr>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013609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006C6FF8-67BE-863B-169F-D02856D506E3}"/>
              </a:ext>
            </a:extLst>
          </p:cNvPr>
          <p:cNvSpPr txBox="1"/>
          <p:nvPr/>
        </p:nvSpPr>
        <p:spPr>
          <a:xfrm>
            <a:off x="438912" y="490330"/>
            <a:ext cx="11356848" cy="8151719"/>
          </a:xfrm>
          <a:prstGeom prst="rect">
            <a:avLst/>
          </a:prstGeom>
          <a:noFill/>
        </p:spPr>
        <p:txBody>
          <a:bodyPr wrap="square">
            <a:spAutoFit/>
          </a:bodyPr>
          <a:lstStyle/>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V</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DA SUPERVISÃO PARENTAL</a:t>
            </a:r>
          </a:p>
          <a:p>
            <a:pPr algn="ctr">
              <a:lnSpc>
                <a:spcPct val="110000"/>
              </a:lnSpc>
              <a:spcAft>
                <a:spcPts val="800"/>
              </a:spcAft>
            </a:pPr>
            <a:r>
              <a:rPr lang="pt-BR" sz="2300" b="1" kern="100" dirty="0">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Art.18 As ferramentas de supervisão parental deverão permitir aos pais e responsáveis legais: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 – visualizar, configurar e gerenciar as opções de conta e privacidade da criança ou do adolescente;</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 – restringir compras e transações financeiras;</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III – identificar os perfis de adultos com os quais a criança ou o adolescente se comunica;</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IV - acessar métricas consolidadas do tempo total de uso do produto ou serviço;</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 - ativar ou desativar salvaguardas por meio de controles acessíveis e adequados;”</a:t>
            </a:r>
            <a:r>
              <a:rPr lang="pt-BR" sz="2300" b="1" kern="100" dirty="0">
                <a:latin typeface="Arial Narrow" panose="020B0606020202030204" pitchFamily="34" charset="0"/>
                <a:ea typeface="Calibri" panose="020F0502020204030204" pitchFamily="34" charset="0"/>
                <a:cs typeface="Times New Roman" panose="02020603050405020304" pitchFamily="18" charset="0"/>
              </a:rPr>
              <a:t> [...]</a:t>
            </a:r>
          </a:p>
          <a:p>
            <a:pPr algn="r">
              <a:lnSpc>
                <a:spcPct val="110000"/>
              </a:lnSpc>
              <a:spcAft>
                <a:spcPts val="800"/>
              </a:spcAft>
            </a:pP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 em: https://www.planalto.gov.br/ccivil_03/_ato2023-2026/2025/lei/l15211.htm. Acesso em: 10 jun. 2026</a:t>
            </a:r>
            <a:endParaRPr lang="pt-BR" sz="1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723882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006C6FF8-67BE-863B-169F-D02856D506E3}"/>
              </a:ext>
            </a:extLst>
          </p:cNvPr>
          <p:cNvSpPr txBox="1"/>
          <p:nvPr/>
        </p:nvSpPr>
        <p:spPr>
          <a:xfrm>
            <a:off x="457200" y="490330"/>
            <a:ext cx="11457432" cy="7981287"/>
          </a:xfrm>
          <a:prstGeom prst="rect">
            <a:avLst/>
          </a:prstGeom>
          <a:noFill/>
        </p:spPr>
        <p:txBody>
          <a:bodyPr wrap="square">
            <a:spAutoFit/>
          </a:bodyPr>
          <a:lstStyle/>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ECA digital foi criado pela Lei n.º 15.211/2025. Ela fala/dispõe sobre o quê?</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produtos ou serviços de tecnologia da informação destinados a crianças e adolescentes devem garantir o quê?</a:t>
            </a: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“Art. 3º Os produtos ou serviços de tecnologia da informação direcionados a crianças e a adolescentes ou de acesso provável por eles devem garantir a proteção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prioritária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desses usuários...”,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palavra em destaque pode ser substituída, nesse contexto, sem alterar o sentido/significado por</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preferencial.               (    ) opcional.                (   ) irrelevante.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658819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1879481040"/>
              </p:ext>
            </p:extLst>
          </p:nvPr>
        </p:nvGraphicFramePr>
        <p:xfrm>
          <a:off x="358591" y="1262368"/>
          <a:ext cx="11501717" cy="39471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2408484">
                <a:tc>
                  <a:txBody>
                    <a:bodyPr/>
                    <a:lstStyle/>
                    <a:p>
                      <a:pPr marL="0" indent="538163" algn="just"/>
                      <a:endParaRPr lang="pt-BR" sz="2300" b="0" kern="1200" dirty="0">
                        <a:solidFill>
                          <a:schemeClr val="tx1"/>
                        </a:solidFill>
                        <a:effectLst/>
                        <a:latin typeface="Arial Narrow" panose="020B0606020202030204" pitchFamily="34" charset="0"/>
                        <a:ea typeface="+mn-ea"/>
                        <a:cs typeface="+mn-cs"/>
                      </a:endParaRPr>
                    </a:p>
                    <a:p>
                      <a:pPr marL="0" indent="538163" algn="just"/>
                      <a:r>
                        <a:rPr lang="pt-BR" sz="2300" b="0" kern="1200" dirty="0">
                          <a:solidFill>
                            <a:schemeClr val="tx1"/>
                          </a:solidFill>
                          <a:effectLst/>
                          <a:latin typeface="Arial Narrow" panose="020B0606020202030204" pitchFamily="34" charset="0"/>
                          <a:ea typeface="+mn-ea"/>
                          <a:cs typeface="+mn-cs"/>
                        </a:rPr>
                        <a:t>Usamos a linguagem dependendo do contexto de comunicação, isto é, dependendo de um determinado momento, do nível de escolaridade que temos, com quem estamos falando ou escrevendo, entre outros aspectos. Por exemplo, um juiz não falará em tribunal como fala num jantar com a família e amigos. Os principais níveis de linguagem são: formal, informal (coloquial). Na </a:t>
                      </a:r>
                      <a:r>
                        <a:rPr lang="pt-BR" sz="2300" b="1" kern="1200" dirty="0">
                          <a:solidFill>
                            <a:schemeClr val="tx1"/>
                          </a:solidFill>
                          <a:effectLst/>
                          <a:latin typeface="Arial Narrow" panose="020B0606020202030204" pitchFamily="34" charset="0"/>
                          <a:ea typeface="+mn-ea"/>
                          <a:cs typeface="+mn-cs"/>
                        </a:rPr>
                        <a:t>linguagem formal </a:t>
                      </a:r>
                      <a:r>
                        <a:rPr lang="pt-BR" sz="2300" b="0" kern="1200" dirty="0">
                          <a:solidFill>
                            <a:schemeClr val="tx1"/>
                          </a:solidFill>
                          <a:effectLst/>
                          <a:latin typeface="Arial Narrow" panose="020B0606020202030204" pitchFamily="34" charset="0"/>
                          <a:ea typeface="+mn-ea"/>
                          <a:cs typeface="+mn-cs"/>
                        </a:rPr>
                        <a:t>predomina a “formalidade”, o formal que deve ser seguido obedecendo a gramática da nossa língua (isso tanto na fala quando na escrita) Exemplo: “Todos são iguais perante a lei, sem distinção de qualquer natureza...”. E na </a:t>
                      </a:r>
                      <a:r>
                        <a:rPr lang="pt-BR" sz="2300" b="1" kern="1200" dirty="0">
                          <a:solidFill>
                            <a:schemeClr val="tx1"/>
                          </a:solidFill>
                          <a:effectLst/>
                          <a:latin typeface="Arial Narrow" panose="020B0606020202030204" pitchFamily="34" charset="0"/>
                          <a:ea typeface="+mn-ea"/>
                          <a:cs typeface="+mn-cs"/>
                        </a:rPr>
                        <a:t>linguagem “informal” </a:t>
                      </a:r>
                      <a:r>
                        <a:rPr lang="pt-BR" sz="2300" b="0" kern="1200" dirty="0">
                          <a:solidFill>
                            <a:schemeClr val="tx1"/>
                          </a:solidFill>
                          <a:effectLst/>
                          <a:latin typeface="Arial Narrow" panose="020B0606020202030204" pitchFamily="34" charset="0"/>
                          <a:ea typeface="+mn-ea"/>
                          <a:cs typeface="+mn-cs"/>
                        </a:rPr>
                        <a:t>(coloquial) é usada uma maneira de falar mais descontraída, sem muita preocupação com o formal estabelecido pela gramática da nossa língua (isso tanto na fala quando na escrita) Exemplo: “Acho que a gente tem que começar por aqui”. </a:t>
                      </a:r>
                    </a:p>
                    <a:p>
                      <a:pPr marL="0" indent="538163" algn="just"/>
                      <a:endParaRPr lang="pt-BR" sz="2300" b="0" kern="1200" dirty="0">
                        <a:solidFill>
                          <a:schemeClr val="tx1"/>
                        </a:solidFill>
                        <a:effectLst/>
                        <a:latin typeface="Arial Narrow" panose="020B0606020202030204" pitchFamily="34" charset="0"/>
                        <a:ea typeface="+mn-ea"/>
                        <a:cs typeface="+mn-cs"/>
                      </a:endParaRPr>
                    </a:p>
                  </a:txBody>
                  <a:tcPr>
                    <a:lnL w="28575" cap="flat" cmpd="sng" algn="ctr">
                      <a:solidFill>
                        <a:srgbClr val="92D050"/>
                      </a:solidFill>
                      <a:prstDash val="solid"/>
                      <a:round/>
                      <a:headEnd type="none" w="med" len="med"/>
                      <a:tailEnd type="none" w="med" len="med"/>
                    </a:lnL>
                    <a:lnR w="28575" cap="flat" cmpd="sng" algn="ctr">
                      <a:solidFill>
                        <a:srgbClr val="92D050"/>
                      </a:solidFill>
                      <a:prstDash val="solid"/>
                      <a:round/>
                      <a:headEnd type="none" w="med" len="med"/>
                      <a:tailEnd type="none" w="med" len="med"/>
                    </a:lnR>
                    <a:lnT w="28575" cap="flat" cmpd="sng" algn="ctr">
                      <a:solidFill>
                        <a:srgbClr val="92D050"/>
                      </a:solidFill>
                      <a:prstDash val="solid"/>
                      <a:round/>
                      <a:headEnd type="none" w="med" len="med"/>
                      <a:tailEnd type="none" w="med" len="med"/>
                    </a:lnT>
                    <a:lnB w="28575" cap="flat" cmpd="sng" algn="ctr">
                      <a:solidFill>
                        <a:srgbClr val="92D05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03930"/>
            <a:ext cx="2106313"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235706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C0F7A5F4-314D-3598-D426-1E265DCFFF6F}"/>
              </a:ext>
            </a:extLst>
          </p:cNvPr>
          <p:cNvSpPr txBox="1"/>
          <p:nvPr/>
        </p:nvSpPr>
        <p:spPr>
          <a:xfrm>
            <a:off x="212035" y="955128"/>
            <a:ext cx="11887200" cy="4364528"/>
          </a:xfrm>
          <a:prstGeom prst="rect">
            <a:avLst/>
          </a:prstGeom>
          <a:noFill/>
        </p:spPr>
        <p:txBody>
          <a:bodyPr wrap="square">
            <a:spAutoFit/>
          </a:bodyPr>
          <a:lstStyle/>
          <a:p>
            <a:pPr algn="just">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Estatuto da Criança e do Adolescente Digital (ECA Digital) é uma lei que estabelece normas para a proteção de crianças e adolescentes no ambiente digital, garantindo direitos, segurança e privacidade. Ele utiliza uma linguagem própria dos textos normativos, com características formais e precisas. Agora responda:</a:t>
            </a:r>
          </a:p>
          <a:p>
            <a:pPr algn="just">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linguagem utilizada no ECA Digital pode ser considerada uma linguagem informal, simples, como a que usamos no dia a dia, ou uma linguagem formal, ou seja, aquela mais cuidadosa e exigente com as regras gramaticais? Explique.</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Retire do texto do ECA Digital trechos que apresentam exemplos da linguagem formal/padrão utilizada nesse tipo de documento jurídico.</a:t>
            </a:r>
          </a:p>
        </p:txBody>
      </p:sp>
    </p:spTree>
    <p:extLst>
      <p:ext uri="{BB962C8B-B14F-4D97-AF65-F5344CB8AC3E}">
        <p14:creationId xmlns:p14="http://schemas.microsoft.com/office/powerpoint/2010/main" val="25701443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08314"/>
            <a:ext cx="4945225" cy="762677"/>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470992"/>
            <a:ext cx="5508000" cy="884729"/>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5" name="CaixaDeTexto 4">
            <a:extLst>
              <a:ext uri="{FF2B5EF4-FFF2-40B4-BE49-F238E27FC236}">
                <a16:creationId xmlns:a16="http://schemas.microsoft.com/office/drawing/2014/main" id="{FFBFC85D-48CF-36BB-6E20-27AF7AFA2219}"/>
              </a:ext>
            </a:extLst>
          </p:cNvPr>
          <p:cNvSpPr txBox="1"/>
          <p:nvPr/>
        </p:nvSpPr>
        <p:spPr>
          <a:xfrm>
            <a:off x="1047544" y="2968283"/>
            <a:ext cx="9629834" cy="1985159"/>
          </a:xfrm>
          <a:prstGeom prst="rect">
            <a:avLst/>
          </a:prstGeom>
          <a:noFill/>
        </p:spPr>
        <p:txBody>
          <a:bodyPr wrap="square" rtlCol="0">
            <a:spAutoFit/>
          </a:bodyPr>
          <a:lstStyle/>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  </a:t>
            </a:r>
          </a:p>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  Estudante, vamos ver como os verbos ajudam a definir ações relacionadas aos direitos e deveres da criança e do adolescente? </a:t>
            </a:r>
          </a:p>
          <a:p>
            <a:endParaRPr lang="pt-BR" b="1" dirty="0">
              <a:latin typeface="Arial Narrow" panose="020B0606020202030204" pitchFamily="34" charset="0"/>
              <a:ea typeface="Calibri" panose="020F0502020204030204" pitchFamily="34" charset="0"/>
              <a:cs typeface="Times New Roman" panose="02020603050405020304" pitchFamily="18" charset="0"/>
            </a:endParaRPr>
          </a:p>
          <a:p>
            <a:endParaRPr lang="pt-BR" b="1" dirty="0">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0281419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71AF4B91-886A-4433-A006-EF96CD65BCBA}"/>
              </a:ext>
            </a:extLst>
          </p:cNvPr>
          <p:cNvSpPr txBox="1"/>
          <p:nvPr/>
        </p:nvSpPr>
        <p:spPr>
          <a:xfrm>
            <a:off x="320040" y="1749287"/>
            <a:ext cx="11514151" cy="2217595"/>
          </a:xfrm>
          <a:prstGeom prst="rect">
            <a:avLst/>
          </a:prstGeom>
          <a:solidFill>
            <a:schemeClr val="accent1">
              <a:lumMod val="40000"/>
              <a:lumOff val="60000"/>
            </a:schemeClr>
          </a:solid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Verbos em Textos Normativos</a:t>
            </a: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18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dirty="0">
                <a:effectLst/>
                <a:latin typeface="Arial Narrow" panose="020B0606020202030204" pitchFamily="34" charset="0"/>
                <a:ea typeface="Calibri" panose="020F0502020204030204" pitchFamily="34" charset="0"/>
                <a:cs typeface="Times New Roman" panose="02020603050405020304" pitchFamily="18" charset="0"/>
              </a:rPr>
              <a:t>Os textos normativos (regimentos, regulamentos, estatutos) utilizam verbos que estabelecem regras, obrigações e direitos. Predominam construções no</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 indicativo</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(para expressar certeza, realidade e obrigação), </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no infinitivo</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(para expressar impessoalidade) e </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no imperativo</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(para expressar imposição).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CCBF2FFE-F832-326E-9D03-688B989441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9271" y="1007165"/>
            <a:ext cx="1948068" cy="954156"/>
          </a:xfrm>
          <a:prstGeom prst="rect">
            <a:avLst/>
          </a:prstGeom>
          <a:noFill/>
        </p:spPr>
      </p:pic>
    </p:spTree>
    <p:extLst>
      <p:ext uri="{BB962C8B-B14F-4D97-AF65-F5344CB8AC3E}">
        <p14:creationId xmlns:p14="http://schemas.microsoft.com/office/powerpoint/2010/main" val="32902220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E3367E-C413-FA18-FA1C-FDE481FC2016}"/>
              </a:ext>
            </a:extLst>
          </p:cNvPr>
          <p:cNvSpPr txBox="1"/>
          <p:nvPr/>
        </p:nvSpPr>
        <p:spPr>
          <a:xfrm>
            <a:off x="338328" y="557785"/>
            <a:ext cx="11526460" cy="6009850"/>
          </a:xfrm>
          <a:prstGeom prst="rect">
            <a:avLst/>
          </a:prstGeom>
          <a:noFill/>
        </p:spPr>
        <p:txBody>
          <a:bodyPr wrap="square">
            <a:spAutoFit/>
          </a:bodyPr>
          <a:lstStyle/>
          <a:p>
            <a:pPr indent="270510" algn="just">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agora que entendemos que o Estatuto da Criança e do Adolescente (ECA) utiliza verbos para estabelecer regras/normas relacionadas aos direitos e deveres de crianças e adolescentes, vamos prosseguir com nosso aprendizado? </a:t>
            </a: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trecho retirado do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ECA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Do Direito à Educação, à Cultura, ao Esporte e ao Lazer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53. A criança e o adolescente têm direito à educação, visando ao pleno desenvolvimento de sua pessoa, preparo para o exercício da cidadania e qualificação para o trabalho,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assegurando-se-lhes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 - igualdade de condições para o acesso e permanência na escola;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 - direito de ser respeitado por seus educadores</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784466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E3367E-C413-FA18-FA1C-FDE481FC2016}"/>
              </a:ext>
            </a:extLst>
          </p:cNvPr>
          <p:cNvSpPr txBox="1"/>
          <p:nvPr/>
        </p:nvSpPr>
        <p:spPr>
          <a:xfrm>
            <a:off x="327211" y="609600"/>
            <a:ext cx="11633142" cy="6065956"/>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III - direito de contestar critérios avaliativos, podendo recorrer às instâncias escolares superiores;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IV - direito de organização e participação em entidades estudantis;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 - acesso à escola pública e gratuita próxima de sua residência.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 - acesso à escola pública e gratuita, próxima de sua residência, garantindo-se vagas no mesmo estabelecimento a irmãos que frequentem a mesma etapa ou ciclo de ensino da educação básica.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Parágrafo único.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direito dos pais ou responsáveis ter ciência do processo pedagógico, bem como participar da definição das propostas educacionais.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53-A.  É dever da instituição de ensino, clubes e agremiações recreativas e de estabelecimentos congêneres assegurar medidas de conscientização, prevenção e enfrentamento ao uso ou dependência de drogas ilícitas.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54. É dever do Estado assegurar à criança e ao adolescente: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 - ensino fundamental, obrigatório e gratuito, inclusive para os que a ele não tiveram acesso na idade própria;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161677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E3367E-C413-FA18-FA1C-FDE481FC2016}"/>
              </a:ext>
            </a:extLst>
          </p:cNvPr>
          <p:cNvSpPr txBox="1"/>
          <p:nvPr/>
        </p:nvSpPr>
        <p:spPr>
          <a:xfrm>
            <a:off x="327210" y="609600"/>
            <a:ext cx="11864789" cy="6022931"/>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 - progressiva extensão da obrigatoriedade e gratuidade ao ensino médio;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III - atendimento educacional especializado aos portadores de deficiência, preferencialmente na rede regular de ensino;</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IV - atendimento em creche e pré-escola às crianças de zero a seis anos de idade;</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IV – atendimento em creche e pré-escola às crianças de zero a cinco anos de idade;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 - acesso aos níveis mais elevados do ensino, da pesquisa e da criação artística, segundo a capacidade de cada um;</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VI - oferta de ensino noturno regular, adequado às condições do adolescente trabalhador;</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VII - atendimento no ensino fundamental, através de programas suplementares de material didático-escolar, transporte, alimentação e assistência à saúde.</a:t>
            </a:r>
          </a:p>
          <a:p>
            <a:pPr algn="ct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https://www.planalto.gov.br/ccivil_03/leis/l8069.htm. Acesso em: 23 jun. 2026.</a:t>
            </a:r>
          </a:p>
          <a:p>
            <a:pPr algn="ctr">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20148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E3367E-C413-FA18-FA1C-FDE481FC2016}"/>
              </a:ext>
            </a:extLst>
          </p:cNvPr>
          <p:cNvSpPr txBox="1"/>
          <p:nvPr/>
        </p:nvSpPr>
        <p:spPr>
          <a:xfrm>
            <a:off x="327211" y="835069"/>
            <a:ext cx="11477693" cy="548509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14.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trecho</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53. A criança e o adolescente têm direito à educação, visando ao pleno desenvolvimento de sua pessoa, preparo para o exercício da cidadania e qualificação para o trabalho, assegurando-se-lhes:”. Agora responda: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Considerando o contexto desse texto, o verbo “assegurando-se-lhes” garante/assegura o quê?</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Essa garantia é estabelecida/destinada, principalmente, a quem?</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 trecho afirma que a criança e o adolescente têm direito à educação visando que ela é importante no desenvolvimento de uma pessoa e contribui para o exercício da cidadania. Considerando o seu dia a dia em sociedade (como você age e pensa), comente sobre a importância da educação para que uma pessoa se torne, verdadeiramente, um cidadão. </a:t>
            </a:r>
          </a:p>
          <a:p>
            <a:pPr algn="ctr">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91740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E3367E-C413-FA18-FA1C-FDE481FC2016}"/>
              </a:ext>
            </a:extLst>
          </p:cNvPr>
          <p:cNvSpPr txBox="1"/>
          <p:nvPr/>
        </p:nvSpPr>
        <p:spPr>
          <a:xfrm>
            <a:off x="327210" y="609600"/>
            <a:ext cx="11587422" cy="3951018"/>
          </a:xfrm>
          <a:prstGeom prst="rect">
            <a:avLst/>
          </a:prstGeom>
          <a:noFill/>
        </p:spPr>
        <p:txBody>
          <a:bodyPr wrap="square">
            <a:spAutoFit/>
          </a:bodyPr>
          <a:lstStyle/>
          <a:p>
            <a:pPr algn="just">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Vamos ler um artigo do ECA (Estatuto da Criança e do Adolescente - Texto IV), que apresenta direitos de crianças e adolescentes de modo formal e objetivo, e uma tirinha (Texto V), que trata do mesmo tema/assunto de forma crítica e bem-humorada. O texto do ECA utiliza uma linguagem formal, normativa, objetiva e precisa, pois tem a função de garantir direitos e estabelecer regras. Já a tirinha usa uma linguagem simples e cotidiana, com imagens e humor, para provocar reflexão sobre esses direitos na realidade. Vamos lá?</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3630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E3367E-C413-FA18-FA1C-FDE481FC2016}"/>
              </a:ext>
            </a:extLst>
          </p:cNvPr>
          <p:cNvSpPr txBox="1"/>
          <p:nvPr/>
        </p:nvSpPr>
        <p:spPr>
          <a:xfrm>
            <a:off x="327211" y="609600"/>
            <a:ext cx="11313102" cy="6100131"/>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os textos.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Título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Das Disposições Preliminares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3º A criança e o adolescente gozam de todos os direitos fundamentais inerentes à pessoa humana, sem prejuízo da proteção integral de que trata esta Lei,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assegurando-se-lhes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por lei ou por outros meios, todas as oportunidades e facilidades, a fim de lhes facultar o desenvolvimento físico, mental, moral, espiritual e social, em condições de liberdade e de dignidade.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 em: https://www.planalto.gov.br/ccivil_03/leis/l8069.htm. Acesso em: 23 jun.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69073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63679-9780-B3CC-D5EE-5F70C252F9EA}"/>
              </a:ext>
            </a:extLst>
          </p:cNvPr>
          <p:cNvSpPr txBox="1"/>
          <p:nvPr/>
        </p:nvSpPr>
        <p:spPr>
          <a:xfrm>
            <a:off x="336176" y="956375"/>
            <a:ext cx="11519647" cy="5524589"/>
          </a:xfrm>
          <a:prstGeom prst="rect">
            <a:avLst/>
          </a:prstGeom>
          <a:noFill/>
        </p:spPr>
        <p:txBody>
          <a:bodyPr wrap="square">
            <a:spAutoFit/>
          </a:bodyPr>
          <a:lstStyle/>
          <a:p>
            <a:pPr algn="just"/>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Texto V</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https://suburbanodigital.blogspot.com/2019/04/tirinha-do-armandinho-por-um-mundo-onde-sejamos-socialmente-iguais.html. Acesso em: 23 jun.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C5569474-30A7-4D4C-6416-7CA7DFC950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6177" y="1550504"/>
            <a:ext cx="11325736" cy="4187687"/>
          </a:xfrm>
          <a:prstGeom prst="rect">
            <a:avLst/>
          </a:prstGeom>
          <a:noFill/>
        </p:spPr>
      </p:pic>
    </p:spTree>
    <p:extLst>
      <p:ext uri="{BB962C8B-B14F-4D97-AF65-F5344CB8AC3E}">
        <p14:creationId xmlns:p14="http://schemas.microsoft.com/office/powerpoint/2010/main" val="11693619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63679-9780-B3CC-D5EE-5F70C252F9EA}"/>
              </a:ext>
            </a:extLst>
          </p:cNvPr>
          <p:cNvSpPr txBox="1"/>
          <p:nvPr/>
        </p:nvSpPr>
        <p:spPr>
          <a:xfrm>
            <a:off x="336176" y="956375"/>
            <a:ext cx="11519647" cy="4659674"/>
          </a:xfrm>
          <a:prstGeom prst="rect">
            <a:avLst/>
          </a:prstGeom>
          <a:noFill/>
        </p:spPr>
        <p:txBody>
          <a:bodyPr wrap="square">
            <a:spAutoFit/>
          </a:bodyPr>
          <a:lstStyle/>
          <a:p>
            <a:pPr algn="just"/>
            <a:r>
              <a:rPr lang="pt-BR" sz="2300" b="1" dirty="0">
                <a:effectLst/>
                <a:latin typeface="Arial Narrow" panose="020B0606020202030204" pitchFamily="34" charset="0"/>
                <a:ea typeface="Calibri" panose="020F0502020204030204" pitchFamily="34" charset="0"/>
                <a:cs typeface="Times New Roman" panose="02020603050405020304" pitchFamily="18" charset="0"/>
              </a:rPr>
              <a:t>15.</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Ao lermos um texto, procuramos compreender sobre qual assunto ele trata. Algumas vezes, ao comparar textos diferentes, percebemos que eles apresentam algo em comum. Releia o texto IV (ECA) e o texto V (Tirinha) e responda se eles têm algo em comum. Justifique.</a:t>
            </a:r>
          </a:p>
          <a:p>
            <a:pPr algn="just"/>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effectLst/>
              <a:latin typeface="Arial Narrow" panose="020B0606020202030204" pitchFamily="34" charset="0"/>
              <a:ea typeface="Aptos" panose="020B0004020202020204" pitchFamily="34" charset="0"/>
              <a:cs typeface="Arial" panose="020B0604020202020204" pitchFamily="34" charset="0"/>
            </a:endParaRPr>
          </a:p>
          <a:p>
            <a:pPr algn="just"/>
            <a:endParaRPr lang="pt-BR" sz="2300" b="1" dirty="0">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Antes de ler os textos, vamos conversar? Observe as imagens.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Uma imagem contendo Logotipo&#10;&#10;O conteúdo gerado por IA pode estar incorreto.">
            <a:extLst>
              <a:ext uri="{FF2B5EF4-FFF2-40B4-BE49-F238E27FC236}">
                <a16:creationId xmlns:a16="http://schemas.microsoft.com/office/drawing/2014/main" id="{6CB9BEBC-5C86-ED85-FCD1-BA8CAC337515}"/>
              </a:ext>
            </a:extLst>
          </p:cNvPr>
          <p:cNvPicPr>
            <a:picLocks noChangeAspect="1"/>
          </p:cNvPicPr>
          <p:nvPr/>
        </p:nvPicPr>
        <p:blipFill rotWithShape="1">
          <a:blip r:embed="rId3">
            <a:extLst>
              <a:ext uri="{28A0092B-C50C-407E-A947-70E740481C1C}">
                <a14:useLocalDpi xmlns:a14="http://schemas.microsoft.com/office/drawing/2010/main" val="0"/>
              </a:ext>
            </a:extLst>
          </a:blip>
          <a:srcRect l="1551" t="18551" r="2971" b="13388"/>
          <a:stretch>
            <a:fillRect/>
          </a:stretch>
        </p:blipFill>
        <p:spPr bwMode="auto">
          <a:xfrm>
            <a:off x="3558073" y="2955235"/>
            <a:ext cx="5075853" cy="702365"/>
          </a:xfrm>
          <a:prstGeom prst="rect">
            <a:avLst/>
          </a:prstGeom>
          <a:noFill/>
          <a:ln>
            <a:noFill/>
          </a:ln>
          <a:extLst>
            <a:ext uri="{53640926-AAD7-44D8-BBD7-CCE9431645EC}">
              <a14:shadowObscured xmlns:a14="http://schemas.microsoft.com/office/drawing/2010/main"/>
            </a:ext>
          </a:extLst>
        </p:spPr>
      </p:pic>
      <p:pic>
        <p:nvPicPr>
          <p:cNvPr id="4" name="Imagem 3" descr="Uma imagem contendo Interface gráfica do usuário&#10;&#10;O conteúdo gerado por IA pode estar incorreto.">
            <a:extLst>
              <a:ext uri="{FF2B5EF4-FFF2-40B4-BE49-F238E27FC236}">
                <a16:creationId xmlns:a16="http://schemas.microsoft.com/office/drawing/2014/main" id="{994C3067-BA73-B347-9DC9-FB41B77EC0A4}"/>
              </a:ext>
            </a:extLst>
          </p:cNvPr>
          <p:cNvPicPr>
            <a:picLocks noChangeAspect="1"/>
          </p:cNvPicPr>
          <p:nvPr/>
        </p:nvPicPr>
        <p:blipFill>
          <a:blip r:embed="rId4">
            <a:extLst>
              <a:ext uri="{28A0092B-C50C-407E-A947-70E740481C1C}">
                <a14:useLocalDpi xmlns:a14="http://schemas.microsoft.com/office/drawing/2010/main" val="0"/>
              </a:ext>
            </a:extLst>
          </a:blip>
          <a:srcRect r="2314"/>
          <a:stretch>
            <a:fillRect/>
          </a:stretch>
        </p:blipFill>
        <p:spPr bwMode="auto">
          <a:xfrm>
            <a:off x="349624" y="3657600"/>
            <a:ext cx="5514146" cy="1073426"/>
          </a:xfrm>
          <a:prstGeom prst="rect">
            <a:avLst/>
          </a:prstGeom>
          <a:noFill/>
          <a:ln>
            <a:noFill/>
          </a:ln>
        </p:spPr>
      </p:pic>
    </p:spTree>
    <p:extLst>
      <p:ext uri="{BB962C8B-B14F-4D97-AF65-F5344CB8AC3E}">
        <p14:creationId xmlns:p14="http://schemas.microsoft.com/office/powerpoint/2010/main" val="34873501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63679-9780-B3CC-D5EE-5F70C252F9EA}"/>
              </a:ext>
            </a:extLst>
          </p:cNvPr>
          <p:cNvSpPr txBox="1"/>
          <p:nvPr/>
        </p:nvSpPr>
        <p:spPr>
          <a:xfrm>
            <a:off x="336176" y="956375"/>
            <a:ext cx="11519647" cy="5671617"/>
          </a:xfrm>
          <a:prstGeom prst="rect">
            <a:avLst/>
          </a:prstGeom>
          <a:noFill/>
        </p:spPr>
        <p:txBody>
          <a:bodyPr wrap="square">
            <a:spAutoFit/>
          </a:bodyPr>
          <a:lstStyle/>
          <a:p>
            <a:pPr algn="just"/>
            <a:endParaRPr lang="pt-BR" sz="23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effectLst/>
              <a:latin typeface="Arial Narrow" panose="020B0606020202030204" pitchFamily="34" charset="0"/>
              <a:ea typeface="Aptos" panose="020B0004020202020204" pitchFamily="34" charset="0"/>
              <a:cs typeface="Arial" panose="020B0604020202020204" pitchFamily="34" charset="0"/>
            </a:endParaRPr>
          </a:p>
          <a:p>
            <a:pPr algn="just"/>
            <a:endParaRPr lang="pt-BR" sz="2300" b="1" dirty="0">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8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dirty="0">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300" dirty="0">
                <a:effectLst/>
                <a:latin typeface="Arial Narrow" panose="020B0606020202030204" pitchFamily="34" charset="0"/>
                <a:ea typeface="Calibri" panose="020F0502020204030204" pitchFamily="34" charset="0"/>
                <a:cs typeface="Times New Roman" panose="02020603050405020304" pitchFamily="18" charset="0"/>
              </a:rPr>
              <a:t>Imagens criadas por IA   </a:t>
            </a:r>
            <a:endParaRPr lang="pt-BR" sz="1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7504CD8E-3E0B-C7F8-6DDE-DC8D8A6828BB}"/>
              </a:ext>
            </a:extLst>
          </p:cNvPr>
          <p:cNvPicPr>
            <a:picLocks noChangeAspect="1"/>
          </p:cNvPicPr>
          <p:nvPr/>
        </p:nvPicPr>
        <p:blipFill>
          <a:blip r:embed="rId3"/>
          <a:stretch>
            <a:fillRect/>
          </a:stretch>
        </p:blipFill>
        <p:spPr>
          <a:xfrm>
            <a:off x="662610" y="702366"/>
            <a:ext cx="10483682" cy="5431148"/>
          </a:xfrm>
          <a:prstGeom prst="rect">
            <a:avLst/>
          </a:prstGeom>
        </p:spPr>
      </p:pic>
    </p:spTree>
    <p:extLst>
      <p:ext uri="{BB962C8B-B14F-4D97-AF65-F5344CB8AC3E}">
        <p14:creationId xmlns:p14="http://schemas.microsoft.com/office/powerpoint/2010/main" val="8001887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D132FB8-B3D6-490C-3632-66740441256D}"/>
              </a:ext>
            </a:extLst>
          </p:cNvPr>
          <p:cNvSpPr txBox="1"/>
          <p:nvPr/>
        </p:nvSpPr>
        <p:spPr>
          <a:xfrm>
            <a:off x="173736" y="512064"/>
            <a:ext cx="11548872" cy="6358850"/>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gosta de ouvir ou ler histórias? Quais são as suas preferidas?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 tipo de história chama mais a sua atenção: aventura, mistério, fantasia, humor ou outras?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Nessa sequência de imagens, o que você imagina que pode acontecer?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você acha que pode estar atrás dessa porta (última imagem)?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você imagina quando escuta a palavra romance?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já leu um livro ou assistiu a um filme com personagens que viveram grandes aventuras, mistérios? Como foi essa experiência?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acredita que durante a leitura de um livro nós podemos conhecer novos lugares, épocas e pessoas diferentes?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Já aconteceu de você quando ler um livro ou ver um filme, se identificar, achar parecido(a) com alguma personagem?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já ouviu falar sobre o gênero textual romance infantojuvenil? O que imagina encontrar nesse tipo de texto?</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690712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5" y="587505"/>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2605777070"/>
              </p:ext>
            </p:extLst>
          </p:nvPr>
        </p:nvGraphicFramePr>
        <p:xfrm>
          <a:off x="370384" y="1033717"/>
          <a:ext cx="11318703" cy="4297680"/>
        </p:xfrm>
        <a:graphic>
          <a:graphicData uri="http://schemas.openxmlformats.org/drawingml/2006/table">
            <a:tbl>
              <a:tblPr firstRow="1" bandRow="1">
                <a:tableStyleId>{5C22544A-7EE6-4342-B048-85BDC9FD1C3A}</a:tableStyleId>
              </a:tblPr>
              <a:tblGrid>
                <a:gridCol w="11318703">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Romance</a:t>
                      </a:r>
                    </a:p>
                    <a:p>
                      <a:pPr algn="ctr"/>
                      <a:endParaRPr lang="pt-BR" sz="2300" b="1"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O gênero textual </a:t>
                      </a:r>
                      <a:r>
                        <a:rPr lang="pt-BR" sz="2300" b="1" kern="1200" dirty="0">
                          <a:solidFill>
                            <a:schemeClr val="tx1"/>
                          </a:solidFill>
                          <a:effectLst/>
                          <a:latin typeface="Arial Narrow" panose="020B0606020202030204" pitchFamily="34" charset="0"/>
                          <a:ea typeface="+mn-ea"/>
                          <a:cs typeface="+mn-cs"/>
                        </a:rPr>
                        <a:t>romance</a:t>
                      </a:r>
                      <a:r>
                        <a:rPr lang="pt-BR" sz="2300" b="0" kern="1200" dirty="0">
                          <a:solidFill>
                            <a:schemeClr val="tx1"/>
                          </a:solidFill>
                          <a:effectLst/>
                          <a:latin typeface="Arial Narrow" panose="020B0606020202030204" pitchFamily="34" charset="0"/>
                          <a:ea typeface="+mn-ea"/>
                          <a:cs typeface="+mn-cs"/>
                        </a:rPr>
                        <a:t> é uma </a:t>
                      </a:r>
                      <a:r>
                        <a:rPr lang="pt-BR" sz="2300" b="1" kern="1200" dirty="0">
                          <a:solidFill>
                            <a:schemeClr val="tx1"/>
                          </a:solidFill>
                          <a:effectLst/>
                          <a:latin typeface="Arial Narrow" panose="020B0606020202030204" pitchFamily="34" charset="0"/>
                          <a:ea typeface="+mn-ea"/>
                          <a:cs typeface="+mn-cs"/>
                        </a:rPr>
                        <a:t>obra literária que apresenta narrativa </a:t>
                      </a:r>
                      <a:r>
                        <a:rPr lang="pt-BR" sz="2300" b="0" kern="1200" dirty="0">
                          <a:solidFill>
                            <a:schemeClr val="tx1"/>
                          </a:solidFill>
                          <a:effectLst/>
                          <a:latin typeface="Arial Narrow" panose="020B0606020202030204" pitchFamily="34" charset="0"/>
                          <a:ea typeface="+mn-ea"/>
                          <a:cs typeface="+mn-cs"/>
                        </a:rPr>
                        <a:t>em </a:t>
                      </a:r>
                      <a:r>
                        <a:rPr lang="pt-BR" sz="2300" b="1" kern="1200" dirty="0">
                          <a:solidFill>
                            <a:schemeClr val="tx1"/>
                          </a:solidFill>
                          <a:effectLst/>
                          <a:latin typeface="Arial Narrow" panose="020B0606020202030204" pitchFamily="34" charset="0"/>
                          <a:ea typeface="+mn-ea"/>
                          <a:cs typeface="+mn-cs"/>
                        </a:rPr>
                        <a:t>prosa</a:t>
                      </a:r>
                      <a:r>
                        <a:rPr lang="pt-BR" sz="2300" b="0" kern="1200" dirty="0">
                          <a:solidFill>
                            <a:schemeClr val="tx1"/>
                          </a:solidFill>
                          <a:effectLst/>
                          <a:latin typeface="Arial Narrow" panose="020B0606020202030204" pitchFamily="34" charset="0"/>
                          <a:ea typeface="+mn-ea"/>
                          <a:cs typeface="+mn-cs"/>
                        </a:rPr>
                        <a:t> (escrita em parágrafos), </a:t>
                      </a:r>
                      <a:r>
                        <a:rPr lang="pt-BR" sz="2300" b="1" kern="1200" dirty="0">
                          <a:solidFill>
                            <a:schemeClr val="tx1"/>
                          </a:solidFill>
                          <a:effectLst/>
                          <a:latin typeface="Arial Narrow" panose="020B0606020202030204" pitchFamily="34" charset="0"/>
                          <a:ea typeface="+mn-ea"/>
                          <a:cs typeface="+mn-cs"/>
                        </a:rPr>
                        <a:t>normalmente é um texto longo</a:t>
                      </a: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com fatos criados ou relacionados às personagens</a:t>
                      </a:r>
                      <a:r>
                        <a:rPr lang="pt-BR" sz="2300" b="0" kern="1200" dirty="0">
                          <a:solidFill>
                            <a:schemeClr val="tx1"/>
                          </a:solidFill>
                          <a:effectLst/>
                          <a:latin typeface="Arial Narrow" panose="020B0606020202030204" pitchFamily="34" charset="0"/>
                          <a:ea typeface="+mn-ea"/>
                          <a:cs typeface="+mn-cs"/>
                        </a:rPr>
                        <a:t>, que vivem diferentes conflitos, numa sequência de tempo (cronológica e/ou psicológica).</a:t>
                      </a:r>
                    </a:p>
                    <a:p>
                      <a:endParaRPr lang="pt-BR" sz="2300" b="0" kern="1200" dirty="0">
                        <a:solidFill>
                          <a:schemeClr val="tx1"/>
                        </a:solidFill>
                        <a:effectLst/>
                        <a:latin typeface="Arial Narrow" panose="020B0606020202030204" pitchFamily="34" charset="0"/>
                        <a:ea typeface="+mn-ea"/>
                        <a:cs typeface="+mn-cs"/>
                      </a:endParaRPr>
                    </a:p>
                    <a:p>
                      <a:r>
                        <a:rPr lang="pt-BR" sz="2300" b="1" kern="1200" dirty="0">
                          <a:solidFill>
                            <a:schemeClr val="tx1"/>
                          </a:solidFill>
                          <a:effectLst/>
                          <a:latin typeface="Arial Narrow" panose="020B0606020202030204" pitchFamily="34" charset="0"/>
                          <a:ea typeface="+mn-ea"/>
                          <a:cs typeface="+mn-cs"/>
                        </a:rPr>
                        <a:t>Romance Infantojuvenil </a:t>
                      </a:r>
                      <a:r>
                        <a:rPr lang="pt-BR" sz="2300" b="0" kern="1200" dirty="0">
                          <a:solidFill>
                            <a:schemeClr val="tx1"/>
                          </a:solidFill>
                          <a:effectLst/>
                          <a:latin typeface="Arial Narrow" panose="020B0606020202030204" pitchFamily="34" charset="0"/>
                          <a:ea typeface="+mn-ea"/>
                          <a:cs typeface="+mn-cs"/>
                        </a:rPr>
                        <a:t>é um gênero textual narrativo destinado a crianças e adolescentes. Esse gênero textual tem como finalidade/objetivo não apenas entreter, mas também contribuir com a formação da identidade do jovem leitor. Os romances infantojuvenis muitas vezes abordam questões de crescimento pessoal, amizade, conflitos familiares e desafios da adolescência, questões sociais como inclusão e diversidade.</a:t>
                      </a:r>
                    </a:p>
                    <a:p>
                      <a:endParaRPr lang="pt-BR" sz="230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5616903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833265113"/>
              </p:ext>
            </p:extLst>
          </p:nvPr>
        </p:nvGraphicFramePr>
        <p:xfrm>
          <a:off x="490330" y="1431235"/>
          <a:ext cx="11383423" cy="5181599"/>
        </p:xfrm>
        <a:graphic>
          <a:graphicData uri="http://schemas.openxmlformats.org/drawingml/2006/table">
            <a:tbl>
              <a:tblPr firstRow="1" bandRow="1">
                <a:tableStyleId>{5C22544A-7EE6-4342-B048-85BDC9FD1C3A}</a:tableStyleId>
              </a:tblPr>
              <a:tblGrid>
                <a:gridCol w="11383423">
                  <a:extLst>
                    <a:ext uri="{9D8B030D-6E8A-4147-A177-3AD203B41FA5}">
                      <a16:colId xmlns:a16="http://schemas.microsoft.com/office/drawing/2014/main" val="2638729088"/>
                    </a:ext>
                  </a:extLst>
                </a:gridCol>
              </a:tblGrid>
              <a:tr h="51815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300" b="1" kern="1200" dirty="0">
                          <a:solidFill>
                            <a:schemeClr val="tx1"/>
                          </a:solidFill>
                          <a:effectLst/>
                          <a:latin typeface="Arial Narrow" panose="020B0606020202030204" pitchFamily="34" charset="0"/>
                          <a:ea typeface="+mn-ea"/>
                          <a:cs typeface="+mn-cs"/>
                        </a:rPr>
                        <a:t>Elementos da Narrativa no Romance Infantojuvenil</a:t>
                      </a:r>
                    </a:p>
                    <a:p>
                      <a:pPr algn="ctr"/>
                      <a:endParaRPr lang="pt-BR" sz="2300" b="1" kern="1200" dirty="0">
                        <a:solidFill>
                          <a:schemeClr val="tx1"/>
                        </a:solidFill>
                        <a:effectLst/>
                        <a:latin typeface="Arial Narrow" panose="020B0606020202030204" pitchFamily="34" charset="0"/>
                        <a:ea typeface="+mn-ea"/>
                        <a:cs typeface="+mn-cs"/>
                      </a:endParaRPr>
                    </a:p>
                    <a:p>
                      <a:r>
                        <a:rPr lang="pt-BR" sz="1800" b="1" kern="1200" dirty="0">
                          <a:solidFill>
                            <a:schemeClr val="tx1"/>
                          </a:solidFill>
                          <a:effectLst/>
                          <a:latin typeface="+mn-lt"/>
                          <a:ea typeface="+mn-ea"/>
                          <a:cs typeface="+mn-cs"/>
                        </a:rPr>
                        <a:t>- </a:t>
                      </a:r>
                      <a:r>
                        <a:rPr lang="pt-BR" sz="2300" b="1" kern="1200" dirty="0">
                          <a:solidFill>
                            <a:schemeClr val="tx1"/>
                          </a:solidFill>
                          <a:effectLst/>
                          <a:latin typeface="Arial Narrow" panose="020B0606020202030204" pitchFamily="34" charset="0"/>
                          <a:ea typeface="+mn-ea"/>
                          <a:cs typeface="+mn-cs"/>
                        </a:rPr>
                        <a:t>Enredo: </a:t>
                      </a:r>
                      <a:r>
                        <a:rPr lang="pt-BR" sz="2300" b="0" kern="1200" dirty="0">
                          <a:solidFill>
                            <a:schemeClr val="tx1"/>
                          </a:solidFill>
                          <a:effectLst/>
                          <a:latin typeface="Arial Narrow" panose="020B0606020202030204" pitchFamily="34" charset="0"/>
                          <a:ea typeface="+mn-ea"/>
                          <a:cs typeface="+mn-cs"/>
                        </a:rPr>
                        <a:t>é a sequência de acontecimentos/fatos/ações que são desenvolvidos(as) dentro da história, ou seja, é a própria história). É uma narrativa envolvente, com linguagem simples, mas cativante que atrai a atenção do leitor.</a:t>
                      </a:r>
                    </a:p>
                    <a:p>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Espaço: </a:t>
                      </a:r>
                      <a:r>
                        <a:rPr lang="pt-BR" sz="2300" b="0" kern="1200" dirty="0">
                          <a:solidFill>
                            <a:schemeClr val="tx1"/>
                          </a:solidFill>
                          <a:effectLst/>
                          <a:latin typeface="Arial Narrow" panose="020B0606020202030204" pitchFamily="34" charset="0"/>
                          <a:ea typeface="+mn-ea"/>
                          <a:cs typeface="+mn-cs"/>
                        </a:rPr>
                        <a:t>é o local/lugar onde a narrativa se desenvolve, lugares onde as ações acontecem. </a:t>
                      </a:r>
                    </a:p>
                    <a:p>
                      <a:pPr marL="0" indent="0">
                        <a:buFontTx/>
                        <a:buNone/>
                      </a:pP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Personagens: </a:t>
                      </a:r>
                      <a:r>
                        <a:rPr lang="pt-BR" sz="2300" b="0" kern="1200" dirty="0">
                          <a:solidFill>
                            <a:schemeClr val="tx1"/>
                          </a:solidFill>
                          <a:effectLst/>
                          <a:latin typeface="Arial Narrow" panose="020B0606020202030204" pitchFamily="34" charset="0"/>
                          <a:ea typeface="+mn-ea"/>
                          <a:cs typeface="+mn-cs"/>
                        </a:rPr>
                        <a:t>são os participantes (humanos, animais ou até objetos personificados) da narrativa que vivem as ações dentro da história. Muitas vezes elas representam experiências vividas pelos jovens.</a:t>
                      </a:r>
                    </a:p>
                    <a:p>
                      <a:pPr marL="0" indent="0">
                        <a:buFontTx/>
                        <a:buNone/>
                      </a:pPr>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Tempo: </a:t>
                      </a:r>
                      <a:r>
                        <a:rPr lang="pt-BR" sz="2300" b="0" kern="1200" dirty="0">
                          <a:solidFill>
                            <a:schemeClr val="tx1"/>
                          </a:solidFill>
                          <a:effectLst/>
                          <a:latin typeface="Arial Narrow" panose="020B0606020202030204" pitchFamily="34" charset="0"/>
                          <a:ea typeface="+mn-ea"/>
                          <a:cs typeface="+mn-cs"/>
                        </a:rPr>
                        <a:t>determina quando e por quanto tempo a história acontece. Esse “tempo” pode ser </a:t>
                      </a:r>
                      <a:r>
                        <a:rPr lang="pt-BR" sz="2300" b="1" kern="1200" dirty="0">
                          <a:solidFill>
                            <a:schemeClr val="tx1"/>
                          </a:solidFill>
                          <a:effectLst/>
                          <a:latin typeface="Arial Narrow" panose="020B0606020202030204" pitchFamily="34" charset="0"/>
                          <a:ea typeface="+mn-ea"/>
                          <a:cs typeface="+mn-cs"/>
                        </a:rPr>
                        <a:t>“cronológico”: </a:t>
                      </a:r>
                      <a:r>
                        <a:rPr lang="pt-BR" sz="2300" b="0" kern="1200" dirty="0">
                          <a:solidFill>
                            <a:schemeClr val="tx1"/>
                          </a:solidFill>
                          <a:effectLst/>
                          <a:latin typeface="Arial Narrow" panose="020B0606020202030204" pitchFamily="34" charset="0"/>
                          <a:ea typeface="+mn-ea"/>
                          <a:cs typeface="+mn-cs"/>
                        </a:rPr>
                        <a:t>quando na história aparece um “tempo marcado” mostrando dias, meses, anos, semanas, horas. Na narrativa, o “tempo” também pode ser </a:t>
                      </a:r>
                      <a:r>
                        <a:rPr lang="pt-BR" sz="2300" b="1" kern="1200" dirty="0">
                          <a:solidFill>
                            <a:schemeClr val="tx1"/>
                          </a:solidFill>
                          <a:effectLst/>
                          <a:latin typeface="Arial Narrow" panose="020B0606020202030204" pitchFamily="34" charset="0"/>
                          <a:ea typeface="+mn-ea"/>
                          <a:cs typeface="+mn-cs"/>
                        </a:rPr>
                        <a:t>“psicológico”: </a:t>
                      </a:r>
                      <a:r>
                        <a:rPr lang="pt-BR" sz="2300" b="0" kern="1200" dirty="0">
                          <a:solidFill>
                            <a:schemeClr val="tx1"/>
                          </a:solidFill>
                          <a:effectLst/>
                          <a:latin typeface="Arial Narrow" panose="020B0606020202030204" pitchFamily="34" charset="0"/>
                          <a:ea typeface="+mn-ea"/>
                          <a:cs typeface="+mn-cs"/>
                        </a:rPr>
                        <a:t>quando “não há um tempo marcado” e “sim”, um tempo que aparece por meio da memória, das lembranças das personagens.</a:t>
                      </a:r>
                    </a:p>
                    <a:p>
                      <a:pPr marL="0" indent="538163" algn="just"/>
                      <a:endParaRPr lang="pt-BR" sz="2300" b="0" i="0" kern="1200" dirty="0">
                        <a:solidFill>
                          <a:schemeClr val="tx1"/>
                        </a:solidFill>
                        <a:effectLst/>
                        <a:latin typeface="Arial Narrow" panose="020B0606020202030204" pitchFamily="34" charset="0"/>
                        <a:ea typeface="+mn-ea"/>
                        <a:cs typeface="+mn-cs"/>
                      </a:endParaRPr>
                    </a:p>
                  </a:txBody>
                  <a:tcPr>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a:extLst>
              <a:ext uri="{FF2B5EF4-FFF2-40B4-BE49-F238E27FC236}">
                <a16:creationId xmlns:a16="http://schemas.microsoft.com/office/drawing/2014/main" id="{68F0CFC7-577A-1B51-B728-367E0CC95F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2036" y="662610"/>
            <a:ext cx="2344660" cy="940903"/>
          </a:xfrm>
          <a:prstGeom prst="rect">
            <a:avLst/>
          </a:prstGeom>
          <a:noFill/>
        </p:spPr>
      </p:pic>
    </p:spTree>
    <p:extLst>
      <p:ext uri="{BB962C8B-B14F-4D97-AF65-F5344CB8AC3E}">
        <p14:creationId xmlns:p14="http://schemas.microsoft.com/office/powerpoint/2010/main" val="12222897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4216799174"/>
              </p:ext>
            </p:extLst>
          </p:nvPr>
        </p:nvGraphicFramePr>
        <p:xfrm>
          <a:off x="429768" y="612648"/>
          <a:ext cx="11443985" cy="5285231"/>
        </p:xfrm>
        <a:graphic>
          <a:graphicData uri="http://schemas.openxmlformats.org/drawingml/2006/table">
            <a:tbl>
              <a:tblPr firstRow="1" bandRow="1">
                <a:tableStyleId>{5C22544A-7EE6-4342-B048-85BDC9FD1C3A}</a:tableStyleId>
              </a:tblPr>
              <a:tblGrid>
                <a:gridCol w="11443985">
                  <a:extLst>
                    <a:ext uri="{9D8B030D-6E8A-4147-A177-3AD203B41FA5}">
                      <a16:colId xmlns:a16="http://schemas.microsoft.com/office/drawing/2014/main" val="2638729088"/>
                    </a:ext>
                  </a:extLst>
                </a:gridCol>
              </a:tblGrid>
              <a:tr h="5285231">
                <a:tc>
                  <a:txBody>
                    <a:bodyPr/>
                    <a:lstStyle/>
                    <a:p>
                      <a:pPr algn="just"/>
                      <a:r>
                        <a:rPr lang="pt-BR" sz="2300" b="1" kern="1200" dirty="0">
                          <a:solidFill>
                            <a:schemeClr val="tx1"/>
                          </a:solidFill>
                          <a:effectLst/>
                          <a:latin typeface="Arial Narrow" panose="020B0606020202030204" pitchFamily="34" charset="0"/>
                          <a:ea typeface="+mn-ea"/>
                          <a:cs typeface="+mn-cs"/>
                        </a:rPr>
                        <a:t>- </a:t>
                      </a:r>
                      <a:r>
                        <a:rPr lang="pt-BR" sz="2000" b="1" kern="1200" dirty="0">
                          <a:solidFill>
                            <a:schemeClr val="tx1"/>
                          </a:solidFill>
                          <a:effectLst/>
                          <a:latin typeface="Arial Narrow" panose="020B0606020202030204" pitchFamily="34" charset="0"/>
                          <a:ea typeface="+mn-ea"/>
                          <a:cs typeface="+mn-cs"/>
                        </a:rPr>
                        <a:t>Narrador: </a:t>
                      </a:r>
                      <a:r>
                        <a:rPr lang="pt-BR" sz="2000" b="0" kern="1200" dirty="0">
                          <a:solidFill>
                            <a:schemeClr val="tx1"/>
                          </a:solidFill>
                          <a:effectLst/>
                          <a:latin typeface="Arial Narrow" panose="020B0606020202030204" pitchFamily="34" charset="0"/>
                          <a:ea typeface="+mn-ea"/>
                          <a:cs typeface="+mn-cs"/>
                        </a:rPr>
                        <a:t>é a “voz” que conta a história. O narrador pode estar em </a:t>
                      </a:r>
                      <a:r>
                        <a:rPr lang="pt-BR" sz="2000" b="1" kern="1200" dirty="0">
                          <a:solidFill>
                            <a:schemeClr val="tx1"/>
                          </a:solidFill>
                          <a:effectLst/>
                          <a:latin typeface="Arial Narrow" panose="020B0606020202030204" pitchFamily="34" charset="0"/>
                          <a:ea typeface="+mn-ea"/>
                          <a:cs typeface="+mn-cs"/>
                        </a:rPr>
                        <a:t>“1ª </a:t>
                      </a:r>
                      <a:r>
                        <a:rPr lang="pt-BR" sz="2000" b="0" kern="1200" dirty="0">
                          <a:solidFill>
                            <a:schemeClr val="tx1"/>
                          </a:solidFill>
                          <a:effectLst/>
                          <a:latin typeface="Arial Narrow" panose="020B0606020202030204" pitchFamily="34" charset="0"/>
                          <a:ea typeface="+mn-ea"/>
                          <a:cs typeface="+mn-cs"/>
                        </a:rPr>
                        <a:t>ou em </a:t>
                      </a:r>
                      <a:r>
                        <a:rPr lang="pt-BR" sz="2000" b="1" kern="1200" dirty="0">
                          <a:solidFill>
                            <a:schemeClr val="tx1"/>
                          </a:solidFill>
                          <a:effectLst/>
                          <a:latin typeface="Arial Narrow" panose="020B0606020202030204" pitchFamily="34" charset="0"/>
                          <a:ea typeface="+mn-ea"/>
                          <a:cs typeface="+mn-cs"/>
                        </a:rPr>
                        <a:t>3ª</a:t>
                      </a:r>
                      <a:r>
                        <a:rPr lang="pt-BR" sz="2000" b="0" kern="1200" dirty="0">
                          <a:solidFill>
                            <a:schemeClr val="tx1"/>
                          </a:solidFill>
                          <a:effectLst/>
                          <a:latin typeface="Arial Narrow" panose="020B0606020202030204" pitchFamily="34" charset="0"/>
                          <a:ea typeface="+mn-ea"/>
                          <a:cs typeface="+mn-cs"/>
                        </a:rPr>
                        <a:t> pessoa” (Foco narrativo).  </a:t>
                      </a:r>
                      <a:r>
                        <a:rPr lang="pt-BR" sz="2000" b="1" kern="1200" dirty="0">
                          <a:solidFill>
                            <a:schemeClr val="tx1"/>
                          </a:solidFill>
                          <a:effectLst/>
                          <a:latin typeface="Arial Narrow" panose="020B0606020202030204" pitchFamily="34" charset="0"/>
                          <a:ea typeface="+mn-ea"/>
                          <a:cs typeface="+mn-cs"/>
                        </a:rPr>
                        <a:t>Narrador em 1ª pessoa</a:t>
                      </a:r>
                      <a:r>
                        <a:rPr lang="pt-BR" sz="2000" b="0" kern="1200" dirty="0">
                          <a:solidFill>
                            <a:schemeClr val="tx1"/>
                          </a:solidFill>
                          <a:effectLst/>
                          <a:latin typeface="Arial Narrow" panose="020B0606020202030204" pitchFamily="34" charset="0"/>
                          <a:ea typeface="+mn-ea"/>
                          <a:cs typeface="+mn-cs"/>
                        </a:rPr>
                        <a:t>” - é uma personagem que conta e participa da história.</a:t>
                      </a:r>
                      <a:r>
                        <a:rPr lang="pt-BR" sz="2000" b="1" kern="1200" dirty="0">
                          <a:solidFill>
                            <a:schemeClr val="tx1"/>
                          </a:solidFill>
                          <a:effectLst/>
                          <a:latin typeface="Arial Narrow" panose="020B0606020202030204" pitchFamily="34" charset="0"/>
                          <a:ea typeface="+mn-ea"/>
                          <a:cs typeface="+mn-cs"/>
                        </a:rPr>
                        <a:t> “Narrador em 3ª pessoa” </a:t>
                      </a:r>
                      <a:r>
                        <a:rPr lang="pt-BR" sz="2000" b="0" kern="1200" dirty="0">
                          <a:solidFill>
                            <a:schemeClr val="tx1"/>
                          </a:solidFill>
                          <a:effectLst/>
                          <a:latin typeface="Arial Narrow" panose="020B0606020202030204" pitchFamily="34" charset="0"/>
                          <a:ea typeface="+mn-ea"/>
                          <a:cs typeface="+mn-cs"/>
                        </a:rPr>
                        <a:t>- está fora da história, apenas conta o que vê. O </a:t>
                      </a:r>
                      <a:r>
                        <a:rPr lang="pt-BR" sz="2000" b="1" kern="1200" dirty="0">
                          <a:solidFill>
                            <a:schemeClr val="tx1"/>
                          </a:solidFill>
                          <a:effectLst/>
                          <a:latin typeface="Arial Narrow" panose="020B0606020202030204" pitchFamily="34" charset="0"/>
                          <a:ea typeface="+mn-ea"/>
                          <a:cs typeface="+mn-cs"/>
                        </a:rPr>
                        <a:t>narrador em 3ª pessoa</a:t>
                      </a:r>
                      <a:r>
                        <a:rPr lang="pt-BR" sz="2000" b="0" kern="1200" dirty="0">
                          <a:solidFill>
                            <a:schemeClr val="tx1"/>
                          </a:solidFill>
                          <a:effectLst/>
                          <a:latin typeface="Arial Narrow" panose="020B0606020202030204" pitchFamily="34" charset="0"/>
                          <a:ea typeface="+mn-ea"/>
                          <a:cs typeface="+mn-cs"/>
                        </a:rPr>
                        <a:t>, geralmente, é um “narrador observador” ou um “narrador onisciente”.   </a:t>
                      </a:r>
                      <a:r>
                        <a:rPr lang="pt-BR" sz="2000" b="1" kern="1200" dirty="0">
                          <a:solidFill>
                            <a:schemeClr val="tx1"/>
                          </a:solidFill>
                          <a:effectLst/>
                          <a:latin typeface="Arial Narrow" panose="020B0606020202030204" pitchFamily="34" charset="0"/>
                          <a:ea typeface="+mn-ea"/>
                          <a:cs typeface="+mn-cs"/>
                        </a:rPr>
                        <a:t>“Narrador observador” –</a:t>
                      </a:r>
                      <a:r>
                        <a:rPr lang="pt-BR" sz="2000" b="0" kern="1200" dirty="0">
                          <a:solidFill>
                            <a:schemeClr val="tx1"/>
                          </a:solidFill>
                          <a:effectLst/>
                          <a:latin typeface="Arial Narrow" panose="020B0606020202030204" pitchFamily="34" charset="0"/>
                          <a:ea typeface="+mn-ea"/>
                          <a:cs typeface="+mn-cs"/>
                        </a:rPr>
                        <a:t> conta os acontecimentos, sem mostrar o que as personagens “sentem ou pensam”. Já o </a:t>
                      </a:r>
                      <a:r>
                        <a:rPr lang="pt-BR" sz="2000" b="1" kern="1200" dirty="0">
                          <a:solidFill>
                            <a:schemeClr val="tx1"/>
                          </a:solidFill>
                          <a:effectLst/>
                          <a:latin typeface="Arial Narrow" panose="020B0606020202030204" pitchFamily="34" charset="0"/>
                          <a:ea typeface="+mn-ea"/>
                          <a:cs typeface="+mn-cs"/>
                        </a:rPr>
                        <a:t>“narrador onisciente” </a:t>
                      </a:r>
                      <a:r>
                        <a:rPr lang="pt-BR" sz="2000" b="0" kern="1200" dirty="0">
                          <a:solidFill>
                            <a:schemeClr val="tx1"/>
                          </a:solidFill>
                          <a:effectLst/>
                          <a:latin typeface="Arial Narrow" panose="020B0606020202030204" pitchFamily="34" charset="0"/>
                          <a:ea typeface="+mn-ea"/>
                          <a:cs typeface="+mn-cs"/>
                        </a:rPr>
                        <a:t>- conta a história de “modo detalhado”, mostrando o que as personagens “sentem e pensam”. </a:t>
                      </a:r>
                    </a:p>
                    <a:p>
                      <a:pPr algn="just"/>
                      <a:r>
                        <a:rPr lang="pt-BR" sz="2000" b="1" kern="1200" dirty="0">
                          <a:solidFill>
                            <a:schemeClr val="tx1"/>
                          </a:solidFill>
                          <a:effectLst/>
                          <a:latin typeface="Arial Narrow" panose="020B0606020202030204" pitchFamily="34" charset="0"/>
                          <a:ea typeface="+mn-ea"/>
                          <a:cs typeface="+mn-cs"/>
                        </a:rPr>
                        <a:t>- Conflito: </a:t>
                      </a:r>
                      <a:r>
                        <a:rPr lang="pt-BR" sz="2000" b="0" kern="1200" dirty="0">
                          <a:solidFill>
                            <a:schemeClr val="tx1"/>
                          </a:solidFill>
                          <a:effectLst/>
                          <a:latin typeface="Arial Narrow" panose="020B0606020202030204" pitchFamily="34" charset="0"/>
                          <a:ea typeface="+mn-ea"/>
                          <a:cs typeface="+mn-cs"/>
                        </a:rPr>
                        <a:t>é o que dá “origem à história”, todas as ações, acontecimentos giram em torno desse “conflito”. O “conflito” é um elemento da narrativa que pode aparecer logo no início do texto ou em qualquer outro lugar do texto. Lembrando que enquanto “elemento da narrativa”, a palavra “conflito” não precisa ser necessariamente, uma briga, um problema. </a:t>
                      </a:r>
                    </a:p>
                    <a:p>
                      <a:pPr algn="just"/>
                      <a:r>
                        <a:rPr lang="pt-BR" sz="2000" b="1" kern="1200" dirty="0">
                          <a:solidFill>
                            <a:schemeClr val="tx1"/>
                          </a:solidFill>
                          <a:effectLst/>
                          <a:latin typeface="Arial Narrow" panose="020B0606020202030204" pitchFamily="34" charset="0"/>
                          <a:ea typeface="+mn-ea"/>
                          <a:cs typeface="+mn-cs"/>
                        </a:rPr>
                        <a:t>- Clímax: </a:t>
                      </a:r>
                      <a:r>
                        <a:rPr lang="pt-BR" sz="2000" b="0" kern="1200" dirty="0">
                          <a:solidFill>
                            <a:schemeClr val="tx1"/>
                          </a:solidFill>
                          <a:effectLst/>
                          <a:latin typeface="Arial Narrow" panose="020B0606020202030204" pitchFamily="34" charset="0"/>
                          <a:ea typeface="+mn-ea"/>
                          <a:cs typeface="+mn-cs"/>
                        </a:rPr>
                        <a:t>é o ponto máximo, mais importante, que mais chama a atenção dentro do conflito durante o desenrolar das ações. </a:t>
                      </a:r>
                    </a:p>
                    <a:p>
                      <a:pPr algn="just"/>
                      <a:r>
                        <a:rPr lang="pt-BR" sz="2000" b="1" kern="1200" dirty="0">
                          <a:solidFill>
                            <a:schemeClr val="tx1"/>
                          </a:solidFill>
                          <a:effectLst/>
                          <a:latin typeface="Arial Narrow" panose="020B0606020202030204" pitchFamily="34" charset="0"/>
                          <a:ea typeface="+mn-ea"/>
                          <a:cs typeface="+mn-cs"/>
                        </a:rPr>
                        <a:t>- Desfecho: </a:t>
                      </a:r>
                      <a:r>
                        <a:rPr lang="pt-BR" sz="2000" b="0" kern="1200" dirty="0">
                          <a:solidFill>
                            <a:schemeClr val="tx1"/>
                          </a:solidFill>
                          <a:effectLst/>
                          <a:latin typeface="Arial Narrow" panose="020B0606020202030204" pitchFamily="34" charset="0"/>
                          <a:ea typeface="+mn-ea"/>
                          <a:cs typeface="+mn-cs"/>
                        </a:rPr>
                        <a:t>é o momento em que o “conflito” é resolvido dentro da narrativa, ou seja, é a “solução do conflito”.</a:t>
                      </a:r>
                    </a:p>
                    <a:p>
                      <a:pPr algn="just"/>
                      <a:r>
                        <a:rPr lang="pt-BR" sz="2000" b="0" kern="1200" dirty="0">
                          <a:solidFill>
                            <a:srgbClr val="FF0000"/>
                          </a:solidFill>
                          <a:effectLst/>
                          <a:latin typeface="Arial Narrow" panose="020B0606020202030204" pitchFamily="34" charset="0"/>
                          <a:ea typeface="+mn-ea"/>
                          <a:cs typeface="+mn-cs"/>
                        </a:rPr>
                        <a:t>Atenção!</a:t>
                      </a:r>
                      <a:r>
                        <a:rPr lang="pt-BR" sz="2000" b="0" kern="1200" dirty="0">
                          <a:solidFill>
                            <a:schemeClr val="tx1"/>
                          </a:solidFill>
                          <a:effectLst/>
                          <a:latin typeface="Arial Narrow" panose="020B0606020202030204" pitchFamily="34" charset="0"/>
                          <a:ea typeface="+mn-ea"/>
                          <a:cs typeface="+mn-cs"/>
                        </a:rPr>
                        <a:t> O “desfecho” não aparece só na “conclusão do texto”. Ele pode aparecer em qualquer outro lugar do texto. Afinal, o “desfecho” é a conclusão do “conflito”.</a:t>
                      </a:r>
                      <a:endParaRPr lang="pt-BR" sz="2000" b="0" i="0" kern="1200" dirty="0">
                        <a:solidFill>
                          <a:schemeClr val="tx1"/>
                        </a:solidFill>
                        <a:effectLst/>
                        <a:latin typeface="Arial Narrow" panose="020B0606020202030204" pitchFamily="34" charset="0"/>
                        <a:ea typeface="+mn-ea"/>
                        <a:cs typeface="+mn-cs"/>
                      </a:endParaRPr>
                    </a:p>
                  </a:txBody>
                  <a:tcPr>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8646036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745789550"/>
              </p:ext>
            </p:extLst>
          </p:nvPr>
        </p:nvGraphicFramePr>
        <p:xfrm>
          <a:off x="821635" y="1987161"/>
          <a:ext cx="10972800" cy="2697483"/>
        </p:xfrm>
        <a:graphic>
          <a:graphicData uri="http://schemas.openxmlformats.org/drawingml/2006/table">
            <a:tbl>
              <a:tblPr firstRow="1" bandRow="1">
                <a:tableStyleId>{5C22544A-7EE6-4342-B048-85BDC9FD1C3A}</a:tableStyleId>
              </a:tblPr>
              <a:tblGrid>
                <a:gridCol w="10972800">
                  <a:extLst>
                    <a:ext uri="{9D8B030D-6E8A-4147-A177-3AD203B41FA5}">
                      <a16:colId xmlns:a16="http://schemas.microsoft.com/office/drawing/2014/main" val="2638729088"/>
                    </a:ext>
                  </a:extLst>
                </a:gridCol>
              </a:tblGrid>
              <a:tr h="2697483">
                <a:tc>
                  <a:txBody>
                    <a:bodyPr/>
                    <a:lstStyle/>
                    <a:p>
                      <a:pPr algn="ctr"/>
                      <a:r>
                        <a:rPr lang="pt-BR" sz="2300" b="1" i="0" kern="1200" dirty="0">
                          <a:solidFill>
                            <a:schemeClr val="tx1"/>
                          </a:solidFill>
                          <a:effectLst/>
                          <a:latin typeface="Arial Narrow" panose="020B0606020202030204" pitchFamily="34" charset="0"/>
                          <a:ea typeface="+mn-ea"/>
                          <a:cs typeface="+mn-cs"/>
                        </a:rPr>
                        <a:t>Texto Literário e Texto não Literário</a:t>
                      </a:r>
                    </a:p>
                    <a:p>
                      <a:pPr algn="l"/>
                      <a:endParaRPr lang="pt-BR" sz="2300" b="0" i="0" kern="1200" dirty="0">
                        <a:solidFill>
                          <a:schemeClr val="tx1"/>
                        </a:solidFill>
                        <a:effectLst/>
                        <a:latin typeface="Arial Narrow" panose="020B0606020202030204" pitchFamily="34" charset="0"/>
                        <a:ea typeface="+mn-ea"/>
                        <a:cs typeface="+mn-cs"/>
                      </a:endParaRPr>
                    </a:p>
                    <a:p>
                      <a:pPr algn="l"/>
                      <a:r>
                        <a:rPr lang="pt-BR" sz="2300" b="0" i="0" kern="1200" dirty="0">
                          <a:solidFill>
                            <a:schemeClr val="tx1"/>
                          </a:solidFill>
                          <a:effectLst/>
                          <a:latin typeface="Arial Narrow" panose="020B0606020202030204" pitchFamily="34" charset="0"/>
                          <a:ea typeface="+mn-ea"/>
                          <a:cs typeface="+mn-cs"/>
                        </a:rPr>
                        <a:t>O ‘</a:t>
                      </a:r>
                      <a:r>
                        <a:rPr lang="pt-BR" sz="2300" b="1" i="0" kern="1200" dirty="0">
                          <a:solidFill>
                            <a:schemeClr val="tx1"/>
                          </a:solidFill>
                          <a:effectLst/>
                          <a:latin typeface="Arial Narrow" panose="020B0606020202030204" pitchFamily="34" charset="0"/>
                          <a:ea typeface="+mn-ea"/>
                          <a:cs typeface="+mn-cs"/>
                        </a:rPr>
                        <a:t>texto literário’ </a:t>
                      </a:r>
                      <a:r>
                        <a:rPr lang="pt-BR" sz="2300" b="0" i="0" kern="1200" dirty="0">
                          <a:solidFill>
                            <a:schemeClr val="tx1"/>
                          </a:solidFill>
                          <a:effectLst/>
                          <a:latin typeface="Arial Narrow" panose="020B0606020202030204" pitchFamily="34" charset="0"/>
                          <a:ea typeface="+mn-ea"/>
                          <a:cs typeface="+mn-cs"/>
                        </a:rPr>
                        <a:t>é um texto que texto que apresenta um linguagem criativa, com palavras que podem ter vários significados, com ideias que aceitam muitas interpretações (plurissignificativa). Nesse tipo de texto, predomina a conotação, isto é, o sentido figurado das palavras. O </a:t>
                      </a:r>
                      <a:r>
                        <a:rPr lang="pt-BR" sz="2300" b="1" i="0" kern="1200" dirty="0">
                          <a:solidFill>
                            <a:schemeClr val="tx1"/>
                          </a:solidFill>
                          <a:effectLst/>
                          <a:latin typeface="Arial Narrow" panose="020B0606020202030204" pitchFamily="34" charset="0"/>
                          <a:ea typeface="+mn-ea"/>
                          <a:cs typeface="+mn-cs"/>
                        </a:rPr>
                        <a:t>‘texto não literário’ </a:t>
                      </a:r>
                      <a:r>
                        <a:rPr lang="pt-BR" sz="2300" b="0" i="0" kern="1200" dirty="0">
                          <a:solidFill>
                            <a:schemeClr val="tx1"/>
                          </a:solidFill>
                          <a:effectLst/>
                          <a:latin typeface="Arial Narrow" panose="020B0606020202030204" pitchFamily="34" charset="0"/>
                          <a:ea typeface="+mn-ea"/>
                          <a:cs typeface="+mn-cs"/>
                        </a:rPr>
                        <a:t>é um texto no qual a linguagem, as ideias aceitam apenas uma interpretação. Nesse tipo de texto, predomina a denotação, isto é, o sentido real das palavras.</a:t>
                      </a:r>
                    </a:p>
                  </a:txBody>
                  <a:tcPr>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a:extLst>
              <a:ext uri="{FF2B5EF4-FFF2-40B4-BE49-F238E27FC236}">
                <a16:creationId xmlns:a16="http://schemas.microsoft.com/office/drawing/2014/main" id="{E7D7A414-9BA5-2198-5B33-C585A4444F0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1635" y="1060174"/>
            <a:ext cx="2213113" cy="1272209"/>
          </a:xfrm>
          <a:prstGeom prst="rect">
            <a:avLst/>
          </a:prstGeom>
          <a:noFill/>
        </p:spPr>
      </p:pic>
    </p:spTree>
    <p:extLst>
      <p:ext uri="{BB962C8B-B14F-4D97-AF65-F5344CB8AC3E}">
        <p14:creationId xmlns:p14="http://schemas.microsoft.com/office/powerpoint/2010/main" val="11531838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147CBCF4-09B1-EB62-B279-C8C73CBF72A4}"/>
              </a:ext>
            </a:extLst>
          </p:cNvPr>
          <p:cNvSpPr txBox="1"/>
          <p:nvPr/>
        </p:nvSpPr>
        <p:spPr>
          <a:xfrm>
            <a:off x="424069" y="903801"/>
            <a:ext cx="11502887" cy="4739311"/>
          </a:xfrm>
          <a:prstGeom prst="rect">
            <a:avLst/>
          </a:prstGeom>
          <a:noFill/>
        </p:spPr>
        <p:txBody>
          <a:bodyPr wrap="square">
            <a:spAutoFit/>
          </a:bodyPr>
          <a:lstStyle/>
          <a:p>
            <a:pPr indent="270510"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trabalhar agora com o gênero textual Romance Infantojuvenil. O livro </a:t>
            </a:r>
            <a:r>
              <a:rPr lang="pt-BR" sz="2300" b="1" i="1" kern="100" dirty="0">
                <a:effectLst/>
                <a:latin typeface="Arial Narrow" panose="020B0606020202030204" pitchFamily="34" charset="0"/>
                <a:ea typeface="Calibri" panose="020F0502020204030204" pitchFamily="34" charset="0"/>
                <a:cs typeface="Times New Roman" panose="02020603050405020304" pitchFamily="18" charset="0"/>
              </a:rPr>
              <a:t>O Jardim Secreto</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de</a:t>
            </a:r>
            <a:r>
              <a:rPr lang="pt-BR" sz="2300" b="1" i="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Frances Hodgson Burnett, que narra a história de Mary Lennox, uma menina que, após perder os pais, é enviada da Índia para morar com seu tio em uma antiga mansão na Inglaterra. Sozinha e pouco acostumada a demonstrar afeto, Mary passa a explorar os jardins e os mistérios da propriedade. Ao longo da narrativa, a personagem descobre um jardim abandonado e trancado há muitos anos. Com a ajuda de novos amigos, ela enfrenta desafios, faz importantes descobertas e transforma não apenas o jardim, mas também a si mesma e as pessoas ao seu redor. Que mistérios podem estar escondidos por trás dos muros do jardim secreto? Vamos descobrir?!</a:t>
            </a: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latin typeface="Arial Narrow" panose="020B0606020202030204" pitchFamily="34" charset="0"/>
                <a:ea typeface="Calibri" panose="020F0502020204030204" pitchFamily="34" charset="0"/>
                <a:cs typeface="Times New Roman" panose="02020603050405020304" pitchFamily="18" charset="0"/>
              </a:rPr>
              <a:t>Leia o resumo do livro </a:t>
            </a:r>
            <a:r>
              <a:rPr lang="pt-BR" sz="2300" i="1" kern="100" dirty="0">
                <a:latin typeface="Arial Narrow" panose="020B0606020202030204" pitchFamily="34" charset="0"/>
                <a:ea typeface="Calibri" panose="020F0502020204030204" pitchFamily="34" charset="0"/>
                <a:cs typeface="Times New Roman" panose="02020603050405020304" pitchFamily="18" charset="0"/>
              </a:rPr>
              <a:t>O Jardim Secreto</a:t>
            </a:r>
          </a:p>
        </p:txBody>
      </p:sp>
    </p:spTree>
    <p:extLst>
      <p:ext uri="{BB962C8B-B14F-4D97-AF65-F5344CB8AC3E}">
        <p14:creationId xmlns:p14="http://schemas.microsoft.com/office/powerpoint/2010/main" val="22893453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1311101183"/>
              </p:ext>
            </p:extLst>
          </p:nvPr>
        </p:nvGraphicFramePr>
        <p:xfrm>
          <a:off x="821635" y="996950"/>
          <a:ext cx="10972800" cy="5748407"/>
        </p:xfrm>
        <a:graphic>
          <a:graphicData uri="http://schemas.openxmlformats.org/drawingml/2006/table">
            <a:tbl>
              <a:tblPr firstRow="1" bandRow="1">
                <a:tableStyleId>{5C22544A-7EE6-4342-B048-85BDC9FD1C3A}</a:tableStyleId>
              </a:tblPr>
              <a:tblGrid>
                <a:gridCol w="10972800">
                  <a:extLst>
                    <a:ext uri="{9D8B030D-6E8A-4147-A177-3AD203B41FA5}">
                      <a16:colId xmlns:a16="http://schemas.microsoft.com/office/drawing/2014/main" val="2638729088"/>
                    </a:ext>
                  </a:extLst>
                </a:gridCol>
              </a:tblGrid>
              <a:tr h="5748407">
                <a:tc>
                  <a:txBody>
                    <a:bodyPr/>
                    <a:lstStyle/>
                    <a:p>
                      <a:pPr algn="ctr"/>
                      <a:endParaRPr lang="pt-BR" sz="2300" b="0" i="0" kern="1200" dirty="0">
                        <a:solidFill>
                          <a:schemeClr val="tx1"/>
                        </a:solidFill>
                        <a:effectLst/>
                        <a:latin typeface="Arial Narrow" panose="020B0606020202030204" pitchFamily="34" charset="0"/>
                        <a:ea typeface="+mn-ea"/>
                        <a:cs typeface="+mn-cs"/>
                      </a:endParaRPr>
                    </a:p>
                  </a:txBody>
                  <a:tcPr>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680415917"/>
                  </a:ext>
                </a:extLst>
              </a:tr>
            </a:tbl>
          </a:graphicData>
        </a:graphic>
      </p:graphicFrame>
      <p:sp>
        <p:nvSpPr>
          <p:cNvPr id="7" name="Título 6">
            <a:extLst>
              <a:ext uri="{FF2B5EF4-FFF2-40B4-BE49-F238E27FC236}">
                <a16:creationId xmlns:a16="http://schemas.microsoft.com/office/drawing/2014/main" id="{C71E04F6-9762-910C-2E5D-5B6E7BF43013}"/>
              </a:ext>
            </a:extLst>
          </p:cNvPr>
          <p:cNvSpPr>
            <a:spLocks noGrp="1"/>
          </p:cNvSpPr>
          <p:nvPr>
            <p:ph type="title"/>
          </p:nvPr>
        </p:nvSpPr>
        <p:spPr>
          <a:xfrm>
            <a:off x="839788" y="457200"/>
            <a:ext cx="3932237" cy="531812"/>
          </a:xfrm>
        </p:spPr>
        <p:txBody>
          <a:bodyPr>
            <a:normAutofit/>
          </a:bodyPr>
          <a:lstStyle/>
          <a:p>
            <a:r>
              <a:rPr lang="pt-BR" sz="2300" b="1" dirty="0">
                <a:latin typeface="Arial Narrow" panose="020B0606020202030204" pitchFamily="34" charset="0"/>
              </a:rPr>
              <a:t>Texto I</a:t>
            </a:r>
          </a:p>
        </p:txBody>
      </p:sp>
      <p:sp>
        <p:nvSpPr>
          <p:cNvPr id="9" name="Espaço Reservado para Texto 8">
            <a:extLst>
              <a:ext uri="{FF2B5EF4-FFF2-40B4-BE49-F238E27FC236}">
                <a16:creationId xmlns:a16="http://schemas.microsoft.com/office/drawing/2014/main" id="{891FB7E3-24E1-EBD5-5B85-8FCA1985969E}"/>
              </a:ext>
            </a:extLst>
          </p:cNvPr>
          <p:cNvSpPr>
            <a:spLocks noGrp="1"/>
          </p:cNvSpPr>
          <p:nvPr>
            <p:ph type="body" sz="half" idx="2"/>
          </p:nvPr>
        </p:nvSpPr>
        <p:spPr>
          <a:xfrm>
            <a:off x="839787" y="989012"/>
            <a:ext cx="7615099" cy="5748407"/>
          </a:xfrm>
        </p:spPr>
        <p:txBody>
          <a:bodyPr>
            <a:normAutofit/>
          </a:bodyPr>
          <a:lstStyle/>
          <a:p>
            <a:pPr algn="ct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Resumo do Livro O Jardim Secreto – Frances Hodgson Burnett</a:t>
            </a:r>
          </a:p>
          <a:p>
            <a:pPr>
              <a:lnSpc>
                <a:spcPct val="120000"/>
              </a:lnSpc>
            </a:pPr>
            <a:r>
              <a:rPr lang="pt-BR" sz="2300" dirty="0">
                <a:latin typeface="Arial Narrow" panose="020B0606020202030204" pitchFamily="34" charset="0"/>
                <a:ea typeface="Calibri" panose="020F0502020204030204" pitchFamily="34" charset="0"/>
                <a:cs typeface="Times New Roman" panose="02020603050405020304" pitchFamily="18" charset="0"/>
              </a:rPr>
              <a:t>O Jardim Secreto é uma obra clássica de Frances Hudson Burnett que narra a história de Mary Lennox, uma menina órfã que encontra um novo propósito por meio de um misterioso jardim. Após perder seus pais para a cólera na Índia, Mary é enviada à Inglaterra para viver com seu tio isolado, </a:t>
            </a:r>
            <a:r>
              <a:rPr lang="pt-BR" sz="2300" dirty="0" err="1">
                <a:latin typeface="Arial Narrow" panose="020B0606020202030204" pitchFamily="34" charset="0"/>
                <a:ea typeface="Calibri" panose="020F0502020204030204" pitchFamily="34" charset="0"/>
                <a:cs typeface="Times New Roman" panose="02020603050405020304" pitchFamily="18" charset="0"/>
              </a:rPr>
              <a:t>Archibaald</a:t>
            </a:r>
            <a:r>
              <a:rPr lang="pt-BR" sz="2300" dirty="0">
                <a:latin typeface="Arial Narrow" panose="020B0606020202030204" pitchFamily="34" charset="0"/>
                <a:ea typeface="Calibri" panose="020F0502020204030204" pitchFamily="34" charset="0"/>
                <a:cs typeface="Times New Roman" panose="02020603050405020304" pitchFamily="18" charset="0"/>
              </a:rPr>
              <a:t> </a:t>
            </a:r>
            <a:r>
              <a:rPr lang="pt-BR" sz="2300" dirty="0" err="1">
                <a:latin typeface="Arial Narrow" panose="020B0606020202030204" pitchFamily="34" charset="0"/>
                <a:ea typeface="Calibri" panose="020F0502020204030204" pitchFamily="34" charset="0"/>
                <a:cs typeface="Times New Roman" panose="02020603050405020304" pitchFamily="18" charset="0"/>
              </a:rPr>
              <a:t>Craven</a:t>
            </a:r>
            <a:r>
              <a:rPr lang="pt-BR" sz="2300" dirty="0">
                <a:latin typeface="Arial Narrow" panose="020B0606020202030204" pitchFamily="34" charset="0"/>
                <a:ea typeface="Calibri" panose="020F0502020204030204" pitchFamily="34" charset="0"/>
                <a:cs typeface="Times New Roman" panose="02020603050405020304" pitchFamily="18" charset="0"/>
              </a:rPr>
              <a:t>, em um mansão sombria. Mary chega amargurada e mimada, mas sua jornada pela mansão muda sua vida.</a:t>
            </a:r>
          </a:p>
          <a:p>
            <a:pPr indent="270510"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Explorando a propriedade, Mary descobre um jardim secreto trancado há dez anos, desde a morte de sua tia. Com a ajuda de Martha, uma criada gentil,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Dickon</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garoto que ama a natureza, e Colin, seu primo doente e recluso, Mary decide restaurar o jardim em segredo</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a:t>
            </a:r>
          </a:p>
          <a:p>
            <a:endParaRPr lang="pt-BR" dirty="0"/>
          </a:p>
        </p:txBody>
      </p:sp>
      <p:pic>
        <p:nvPicPr>
          <p:cNvPr id="10" name="Espaço Reservado para Conteúdo 11">
            <a:extLst>
              <a:ext uri="{FF2B5EF4-FFF2-40B4-BE49-F238E27FC236}">
                <a16:creationId xmlns:a16="http://schemas.microsoft.com/office/drawing/2014/main" id="{3F2CE09F-040A-0518-63E2-A43750806E1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8454887" y="1311964"/>
            <a:ext cx="3339548" cy="4200939"/>
          </a:xfrm>
          <a:prstGeom prst="rect">
            <a:avLst/>
          </a:prstGeom>
          <a:noFill/>
        </p:spPr>
      </p:pic>
    </p:spTree>
    <p:extLst>
      <p:ext uri="{BB962C8B-B14F-4D97-AF65-F5344CB8AC3E}">
        <p14:creationId xmlns:p14="http://schemas.microsoft.com/office/powerpoint/2010/main" val="37310056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4147391115"/>
              </p:ext>
            </p:extLst>
          </p:nvPr>
        </p:nvGraphicFramePr>
        <p:xfrm>
          <a:off x="821635" y="996951"/>
          <a:ext cx="10972799" cy="4012372"/>
        </p:xfrm>
        <a:graphic>
          <a:graphicData uri="http://schemas.openxmlformats.org/drawingml/2006/table">
            <a:tbl>
              <a:tblPr firstRow="1" bandRow="1">
                <a:tableStyleId>{5C22544A-7EE6-4342-B048-85BDC9FD1C3A}</a:tableStyleId>
              </a:tblPr>
              <a:tblGrid>
                <a:gridCol w="10972799">
                  <a:extLst>
                    <a:ext uri="{9D8B030D-6E8A-4147-A177-3AD203B41FA5}">
                      <a16:colId xmlns:a16="http://schemas.microsoft.com/office/drawing/2014/main" val="2638729088"/>
                    </a:ext>
                  </a:extLst>
                </a:gridCol>
              </a:tblGrid>
              <a:tr h="4012372">
                <a:tc>
                  <a:txBody>
                    <a:bodyPr/>
                    <a:lstStyle/>
                    <a:p>
                      <a:pPr algn="ctr"/>
                      <a:endParaRPr lang="pt-BR" sz="2300" b="0" i="0" kern="1200" dirty="0">
                        <a:solidFill>
                          <a:schemeClr val="tx1"/>
                        </a:solidFill>
                        <a:effectLst/>
                        <a:latin typeface="Arial Narrow" panose="020B0606020202030204" pitchFamily="34" charset="0"/>
                        <a:ea typeface="+mn-ea"/>
                        <a:cs typeface="+mn-cs"/>
                      </a:endParaRPr>
                    </a:p>
                  </a:txBody>
                  <a:tcPr>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680415917"/>
                  </a:ext>
                </a:extLst>
              </a:tr>
            </a:tbl>
          </a:graphicData>
        </a:graphic>
      </p:graphicFrame>
      <p:sp>
        <p:nvSpPr>
          <p:cNvPr id="9" name="Espaço Reservado para Texto 8">
            <a:extLst>
              <a:ext uri="{FF2B5EF4-FFF2-40B4-BE49-F238E27FC236}">
                <a16:creationId xmlns:a16="http://schemas.microsoft.com/office/drawing/2014/main" id="{891FB7E3-24E1-EBD5-5B85-8FCA1985969E}"/>
              </a:ext>
            </a:extLst>
          </p:cNvPr>
          <p:cNvSpPr>
            <a:spLocks noGrp="1"/>
          </p:cNvSpPr>
          <p:nvPr>
            <p:ph type="body" sz="half" idx="4294967295"/>
          </p:nvPr>
        </p:nvSpPr>
        <p:spPr>
          <a:xfrm>
            <a:off x="821634" y="989013"/>
            <a:ext cx="10972800" cy="4020309"/>
          </a:xfrm>
        </p:spPr>
        <p:txBody>
          <a:bodyPr>
            <a:normAutofit/>
          </a:bodyPr>
          <a:lstStyle/>
          <a:p>
            <a:pPr indent="270510"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trabalho no jardim vai além de cuidar das plantas. À medida que o espaço retorna à vida, as personagens também passam por transformações profundas. Mary aprende a ser mais compassiva e feliz; Colin, antes resignado a uma vida doente, descobre força e saúde. A amizade entre as crianças floresce, preenchendo o vazio emocional que antes sentiam.</a:t>
            </a:r>
          </a:p>
          <a:p>
            <a:pPr indent="270510"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jardim é um símbolo poderoso de renovação e cura. Ele reflete a beleza das mudanças interiores de Mary, Colin e até mesmo do tio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Craven</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 supera sua tristeza e se une à família. No final,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O Jardim Secreto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 tributo à amizade, à conexão com a natureza e ao poder de reconstrução que cada um carrega dentro de si.</a:t>
            </a:r>
          </a:p>
          <a:p>
            <a:pPr indent="270510" algn="r">
              <a:lnSpc>
                <a:spcPct val="115000"/>
              </a:lnSpc>
              <a:spcAft>
                <a:spcPts val="800"/>
              </a:spcAft>
            </a:pP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 em: https://entrecultura.com.br/resumo-do-livro-o-jardim-secreto/. Acesso em: 1 jun. 2026. Adaptado</a:t>
            </a:r>
            <a:endParaRPr lang="pt-BR" sz="2300" b="1" kern="100" dirty="0">
              <a:latin typeface="Arial Narrow" panose="020B0606020202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8918360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B83E9AED-1CCF-4016-68D1-A6CA392317F1}"/>
              </a:ext>
            </a:extLst>
          </p:cNvPr>
          <p:cNvSpPr txBox="1"/>
          <p:nvPr/>
        </p:nvSpPr>
        <p:spPr>
          <a:xfrm>
            <a:off x="374904" y="569844"/>
            <a:ext cx="11283696" cy="5917774"/>
          </a:xfrm>
          <a:prstGeom prst="rect">
            <a:avLst/>
          </a:prstGeom>
          <a:noFill/>
        </p:spPr>
        <p:txBody>
          <a:bodyPr wrap="square">
            <a:spAutoFit/>
          </a:bodyPr>
          <a:lstStyle/>
          <a:p>
            <a:pPr indent="270510">
              <a:lnSpc>
                <a:spcPct val="107000"/>
              </a:lnSpc>
              <a:spcAft>
                <a:spcPts val="800"/>
              </a:spcAft>
            </a:pPr>
            <a:r>
              <a:rPr lang="pt-BR" sz="2300" kern="100" dirty="0">
                <a:latin typeface="Arial Narrow" panose="020B0606020202030204" pitchFamily="34" charset="0"/>
                <a:ea typeface="Calibri" panose="020F0502020204030204" pitchFamily="34" charset="0"/>
                <a:cs typeface="Times New Roman" panose="02020603050405020304" pitchFamily="18" charset="0"/>
              </a:rPr>
              <a:t>Leia os fragmentos do primeiro e segundo capítulo do livro O Jardim Secreto, de Frances Hodgson Burnett.</a:t>
            </a:r>
          </a:p>
          <a:p>
            <a:pPr indent="270510" algn="just">
              <a:lnSpc>
                <a:spcPct val="107000"/>
              </a:lnSpc>
              <a:spcAft>
                <a:spcPts val="800"/>
              </a:spcAft>
            </a:pPr>
            <a:r>
              <a:rPr lang="pt-BR" sz="2300" b="1" kern="100" dirty="0">
                <a:latin typeface="Arial Narrow" panose="020B0606020202030204" pitchFamily="34" charset="0"/>
                <a:ea typeface="Calibri" panose="020F0502020204030204" pitchFamily="34" charset="0"/>
                <a:cs typeface="Times New Roman" panose="02020603050405020304" pitchFamily="18" charset="0"/>
              </a:rPr>
              <a:t>Texto II </a:t>
            </a:r>
          </a:p>
          <a:p>
            <a:pPr indent="270510" algn="ctr">
              <a:lnSpc>
                <a:spcPct val="107000"/>
              </a:lnSpc>
              <a:spcAft>
                <a:spcPts val="800"/>
              </a:spcAft>
            </a:pPr>
            <a:r>
              <a:rPr lang="pt-BR" sz="2300" b="1" kern="100" dirty="0">
                <a:latin typeface="Arial Narrow" panose="020B0606020202030204" pitchFamily="34" charset="0"/>
                <a:ea typeface="Calibri" panose="020F0502020204030204" pitchFamily="34" charset="0"/>
                <a:cs typeface="Times New Roman" panose="02020603050405020304" pitchFamily="18" charset="0"/>
              </a:rPr>
              <a:t>O Jardim Secreto </a:t>
            </a:r>
          </a:p>
          <a:p>
            <a:pPr indent="270510" algn="r">
              <a:lnSpc>
                <a:spcPct val="107000"/>
              </a:lnSpc>
              <a:spcAft>
                <a:spcPts val="800"/>
              </a:spcAft>
            </a:pPr>
            <a:r>
              <a:rPr lang="pt-BR" sz="2300" kern="100" dirty="0">
                <a:latin typeface="Arial Narrow" panose="020B0606020202030204" pitchFamily="34" charset="0"/>
                <a:ea typeface="Calibri" panose="020F0502020204030204" pitchFamily="34" charset="0"/>
                <a:cs typeface="Times New Roman" panose="02020603050405020304" pitchFamily="18" charset="0"/>
              </a:rPr>
              <a:t>Frances Hodgson Burnett.</a:t>
            </a:r>
          </a:p>
          <a:p>
            <a:pPr indent="270510">
              <a:lnSpc>
                <a:spcPct val="107000"/>
              </a:lnSpc>
              <a:spcAft>
                <a:spcPts val="800"/>
              </a:spcAft>
            </a:pPr>
            <a:r>
              <a:rPr lang="pt-BR" sz="2300" b="1" kern="100" dirty="0">
                <a:latin typeface="Arial Narrow" panose="020B0606020202030204" pitchFamily="34" charset="0"/>
                <a:ea typeface="Calibri" panose="020F0502020204030204" pitchFamily="34" charset="0"/>
                <a:cs typeface="Times New Roman" panose="02020603050405020304" pitchFamily="18" charset="0"/>
              </a:rPr>
              <a:t>Não resta ninguém</a:t>
            </a:r>
          </a:p>
          <a:p>
            <a:pPr indent="270510" algn="just">
              <a:lnSpc>
                <a:spcPct val="115000"/>
              </a:lnSpc>
              <a:spcAft>
                <a:spcPts val="800"/>
              </a:spcAft>
            </a:pPr>
            <a:r>
              <a:rPr lang="pt-BR" sz="2300" b="1" kern="100" dirty="0">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latin typeface="Arial Narrow" panose="020B0606020202030204" pitchFamily="34" charset="0"/>
                <a:ea typeface="Calibri" panose="020F0502020204030204" pitchFamily="34" charset="0"/>
                <a:cs typeface="Times New Roman" panose="02020603050405020304" pitchFamily="18" charset="0"/>
              </a:rPr>
              <a:t>Quando Mary Lennox foi enviada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para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Misselthwaite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Manor para viver com seu tio, todos disseram que era a criança de aparência mais desagradável jamais vista. E era bem verdade. </a:t>
            </a: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Tinha o rosto e o corpo um pouco magros, cabelos claros e finos, e uma expressão ranzinza. Os cabelos e a face eram amarelados, porque nascera na Índia, e sempre estivera doente de uma maneira ou de outra. </a:t>
            </a:r>
            <a:r>
              <a:rPr lang="pt-BR" sz="2300" dirty="0">
                <a:latin typeface="Arial Narrow" panose="020B0606020202030204" pitchFamily="34" charset="0"/>
                <a:ea typeface="Calibri" panose="020F0502020204030204" pitchFamily="34" charset="0"/>
                <a:cs typeface="Times New Roman" panose="02020603050405020304" pitchFamily="18" charset="0"/>
              </a:rPr>
              <a:t>Seu pai exercia o cargo de oficial do governo inglês e sempre estava ocupado e doente, e sua mão, por ser possuidora de uma grande beleza, cuidava apenas de ir a festas e divertir-se com pessoas alegres. Definitivamente não queria uma menininha e, quando Mary nasceu, entregou-a aos cuidados de uma ama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33747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484632" y="1018159"/>
            <a:ext cx="11375136" cy="5149295"/>
          </a:xfrm>
          <a:prstGeom prst="rect">
            <a:avLst/>
          </a:prstGeom>
          <a:noFill/>
        </p:spPr>
        <p:txBody>
          <a:bodyPr wrap="square">
            <a:spAutoFit/>
          </a:bodyPr>
          <a:lstStyle/>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Aos seis anos, era uma criança desagradável, tão tirânica e egoísta quanto jamais se vira. [...]</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uma manhã assustadoramente quente, quando tinha cerca de nove anos, acordou sentindo-se muito irritada [...].</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Havia algo de misterioso no ar naquela manhã. Nada estava sendo feito em sua ordem habitual [...] sua ama não estava lá.</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viu sua mãe surgir da varanda com alguém. Estava com um lindo moço, e eles conversavam em vozes baixas e estranhas.</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assim tão ruim? Tão ruim? ─ Mary ouviu-a dizer.</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Muito. ─ o moço respondeu com uma voz trêmula. ─ Muito, Sra. Lennox. A senhora deveria ter ido para as montanhas há duas semanas.</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6057143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329183" y="1018159"/>
            <a:ext cx="11494009" cy="5630709"/>
          </a:xfrm>
          <a:prstGeom prst="rect">
            <a:avLst/>
          </a:prstGeom>
          <a:noFill/>
        </p:spPr>
        <p:txBody>
          <a:bodyPr wrap="square">
            <a:spAutoFit/>
          </a:bodyPr>
          <a:lstStyle/>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Depois disso, coisas apavorantes aconteceram, e o mistério da manhã foi explicado à Mary. A cólera surgiu em sua forma mais fatal, e as pessoas estavam morrendo como moscas. A ama caíra doente durante a noite [...]. Naquele mesmo dia, três outros criados caíram mortos, e outros fugiram de terror. Havia pânico por todos os cantos e pessoas moribundas em todos os bangalôs.</a:t>
            </a:r>
          </a:p>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Durante a confusão [...] Mary escondeu-se no quarto das crianças e foi esquecida por todos. Ninguém pensou nela, ninguém a queria [...].</a:t>
            </a:r>
          </a:p>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Quando acordou [...] a casa estava perfeitamente silenciosa. [...] Queria saber também quem cuidaria dela, já que sua ama estava morta. [...] Mas ninguém apareceu e, como continuava esperando, a casa parecia se tornar mais e mais silenciosa.</a:t>
            </a:r>
          </a:p>
          <a:p>
            <a:pPr indent="270510"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Há uma criança aqui! Uma criança sozinha! Em um lugar como este!</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4083094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119271" y="543339"/>
            <a:ext cx="11834190" cy="6083653"/>
          </a:xfrm>
          <a:prstGeom prst="rect">
            <a:avLst/>
          </a:prstGeom>
          <a:noFill/>
        </p:spPr>
        <p:txBody>
          <a:bodyPr wrap="square">
            <a:spAutoFit/>
          </a:bodyPr>
          <a:lstStyle/>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Sou Mary Lennox. ─ a menininha disse. ─ Adormeci quando todos contraíram a cólera e acordei somente agora. Por que ninguém veio me buscar?</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a criança que ninguém encontrava! ─ exclamou o homem. ─ Ela, de fato, foi esquecida!</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Por que fui esquecida? ─ disse Mary.</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Pobre criança! ─ disse. ─ Não resta ninguém para vir pegá-la.</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Foi daquela estranha e repentina maneira que Mary descobriu que não lhe restava pai nem mãe, que morreram e foram levados durante a noite. E os poucos criados nativos que não morreram também deixaram a casa tão rápido quanto puderam [...].</a:t>
            </a:r>
          </a:p>
          <a:p>
            <a:pP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Dona Mary, toda ao contrário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Mary fez a longa viagem marítima para a Inglaterra sob os cuidados da esposa de um oficial [...] muito feliz por entregar a criança à mulher que o Sr. Archibald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Craven</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enviou para encontrá-la em Londres. A mulher em questão era sua governanta em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Misselthwaite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Manor, e seu nome era Sra.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Medlock</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2619714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119271" y="543339"/>
            <a:ext cx="11834190" cy="5910272"/>
          </a:xfrm>
          <a:prstGeom prst="rect">
            <a:avLst/>
          </a:prstGeom>
          <a:noFill/>
        </p:spPr>
        <p:txBody>
          <a:bodyPr wrap="square">
            <a:spAutoFit/>
          </a:bodyPr>
          <a:lstStyle/>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dia seguinte, quando partiram em sua jornada para Yorkshire, a menina caminhou através da estação ferroviária até o vagão [...].</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Imagino que possa lhe dizer alguma coisa sobre o lugar para onde está indo. ─ disse a Sra.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Medlock</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Você sabe alguma coisa sobre seu tio?</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Não. ─ disse Mary.</a:t>
            </a: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Trata-se de um imponente e imenso lugar, um pouco tenebroso [...] A casa tem seiscentos anos e está à beira do pântano, e há cerca de cem cômodos nela, embora a maioria deles esteja fechada e trancada. [...] Há também um grande parque ao seu redor, e jardins e árvores com galhos que se arrastam pelo chão.</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não precisa esperar para vê-lo [...]. Não deve esperar que haja pessoas para conversar com você. Terá que brincar e se cuidar sozinha por lá.</a:t>
            </a:r>
          </a:p>
        </p:txBody>
      </p:sp>
    </p:spTree>
    <p:extLst>
      <p:ext uri="{BB962C8B-B14F-4D97-AF65-F5344CB8AC3E}">
        <p14:creationId xmlns:p14="http://schemas.microsoft.com/office/powerpoint/2010/main" val="15887656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365759" y="543339"/>
            <a:ext cx="11475721" cy="5972854"/>
          </a:xfrm>
          <a:prstGeom prst="rect">
            <a:avLst/>
          </a:prstGeom>
          <a:noFill/>
        </p:spPr>
        <p:txBody>
          <a:bodyPr wrap="square">
            <a:spAutoFit/>
          </a:bodyPr>
          <a:lstStyle/>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virou o rosto na direção das vidraças da janela do vagão de trem, por onde a água escorria, e olhou atentamente para a tempestade cinzenta que parecia querer continuar para todo o sempre. Uma carruagem estava parada na estrada, diante da pequena plataforma externa. [...] Quando o lacaio fechou a porta, as caixas foram colocadas próximas ao cocheiro, e eles partiram.</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Mary sentou-se e olhou para fora da janela, curiosa para ver alguma coisa da estrada pela qual estava sendo levada para o estranho lugar do qual a Sra.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Medlock</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tinha falado.</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é um pântano? ─ disse ela, repentinamente, para a Sra.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Medlock</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Olhe para fora da janela em dez minutos e você o verá. ─ respondeu a mulher. ─ Temos que seguir viagem por cerca de oito quilômetros, através do Pântano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Missel</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antes de chegarmos à Manor.</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Finalmente, os cavalos começaram a se movimentar mais devagar [...] e parecia não haver mais sebes e árvores. Não conseguia ver nada, de fato, apenas uma densa escuridão em ambos os lados.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86864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329183" y="543339"/>
            <a:ext cx="11466577" cy="7502760"/>
          </a:xfrm>
          <a:prstGeom prst="rect">
            <a:avLst/>
          </a:prstGeom>
          <a:noFill/>
        </p:spPr>
        <p:txBody>
          <a:bodyPr wrap="square">
            <a:spAutoFit/>
          </a:bodyPr>
          <a:lstStyle/>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Eh! Estamos no pântano agora, com certeza. ─ disse a Sra.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Medlock</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 lâmpadas da carruagem irradiavam uma luz amarela sobre uma estrada ruim [...] Um vento tornava-se cada vez mais forte e fazia um som singular, selvagem, fraco e apressado.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Não é... não é o mar, é? ─ disse Mary.</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Não, não é. ─ respondeu a Sra.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Medlock</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Nem campos, nem montanhas; apenas quilômetros e quilômetros de terra selvagem.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Não gosto do pântano. ─ disse para si mesma. ─ Não gosto dele.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Saíram da escuridão e pararam diante de uma casa imensamente longa. [...] A porta da entrada era enorme e feita de carvalho maciço.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homem idoso, magro e elegante estava de pé perto do criado que abriu a porta para eles.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37669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365759" y="543339"/>
            <a:ext cx="11521441" cy="5796908"/>
          </a:xfrm>
          <a:prstGeom prst="rect">
            <a:avLst/>
          </a:prstGeom>
          <a:noFill/>
        </p:spPr>
        <p:txBody>
          <a:bodyPr wrap="square">
            <a:spAutoFit/>
          </a:bodyPr>
          <a:lstStyle/>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deve levá-la para o quarto. ─ disse ele com uma voz rouca. ─ Ele não quer vê-la. Irá para Londres de manhã.</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Mary Lennox foi levada para o andar de cima, por uma larga escadaria, e através de longos corredores, até um quarto com uma lareira e um jantar servido.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Sra.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Medlock</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disse sem cerimônia: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Bem, cá está você! Este quarto e o próximo são onde você vai morar. E não deve se afastar deles.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Foi dessa forma que Dona Mary chegou à </a:t>
            </a:r>
            <a:r>
              <a:rPr lang="pt-BR" sz="2300" dirty="0" err="1">
                <a:effectLst/>
                <a:latin typeface="Arial Narrow" panose="020B0606020202030204" pitchFamily="34" charset="0"/>
                <a:ea typeface="Calibri" panose="020F0502020204030204" pitchFamily="34" charset="0"/>
                <a:cs typeface="Times New Roman" panose="02020603050405020304" pitchFamily="18" charset="0"/>
              </a:rPr>
              <a:t>Misselthwaite</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Manor e, talvez, nunca se sentira tão rabugenta em toda sua vida.</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r">
              <a:lnSpc>
                <a:spcPct val="115000"/>
              </a:lnSpc>
              <a:spcAft>
                <a:spcPts val="800"/>
              </a:spcAft>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Burnett, Frances Hodgson. </a:t>
            </a:r>
            <a:r>
              <a:rPr lang="pt-BR" sz="1300" i="1" kern="100" dirty="0">
                <a:effectLst/>
                <a:latin typeface="Arial Narrow" panose="020B0606020202030204" pitchFamily="34" charset="0"/>
                <a:ea typeface="Calibri" panose="020F0502020204030204" pitchFamily="34" charset="0"/>
                <a:cs typeface="Times New Roman" panose="02020603050405020304" pitchFamily="18" charset="0"/>
              </a:rPr>
              <a:t>O jardim secreto</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Tradução de José Luiz </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Perota</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e Bianca Carvalho. Jandira, SP: </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Dracaena</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2012.</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 https://drive.google.com/file/d/0Bxvtdrfq8jJnNldsWVZLSVprVXc/</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view?resourcekey</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=0-Sl6L8ORwWqFrPl4rU9Nhdg. Acesso em: 1º jun. 2026</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43657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182879" y="543339"/>
            <a:ext cx="11777473" cy="587026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texto lido faz parte do romance infantojuvenil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O Jardim Secreto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uma obra literária do gênero narrativo. Nesse tipo de texto, a história é contada por um narrador e apresenta personagens que vivem diferentes acontecimentos em determinados espaços e tempos. Além disso, a narrativa pode incluir diálogos, descrições e reflexões sobre os acontecimentos. Com base nisso, responda:</a:t>
            </a:r>
          </a:p>
          <a:p>
            <a:pPr marL="457200" indent="-457200" algn="just">
              <a:lnSpc>
                <a:spcPct val="115000"/>
              </a:lnSpc>
              <a:spcAft>
                <a:spcPts val="800"/>
              </a:spcAft>
              <a:buAutoNum type="alphaLcParenR"/>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texto apresenta personagens vivendo e participando das ações da história. Quem são as personagens desse romance infantojuvenil?</a:t>
            </a:r>
          </a:p>
          <a:p>
            <a:pPr marL="457200" indent="-457200" algn="just">
              <a:lnSpc>
                <a:spcPct val="115000"/>
              </a:lnSpc>
              <a:spcAft>
                <a:spcPts val="800"/>
              </a:spcAft>
              <a:buAutoNum type="alphaLcParenR"/>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b) As ações acontecem em diferentes lugares ao longo da narrativa. Quais espaços aparecem nos fragmentos?</a:t>
            </a: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romance infantojuvenil é uma narrativa que apresenta uma linguagem, geralmente, acessível ao leitor. Nesse gênero textual, pode tratar de assuntos como identidade, amizade, conflitos familiares, descobertas pessoais e transformação. Agora, releia o resumo (Texto I) da obra e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37109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119270" y="543339"/>
            <a:ext cx="12072729" cy="6012864"/>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Qual é o tema/assunto abordado na obra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O Jardim Secreto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vida confortável de Mary Lennox na Índia ao lado de seus pais, cercadas de criados e, principalmente, de sua ama.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história de Mary Lennox, suas descobertas, amizades e a transformação proporcionada pelo jardim secreto.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disputa entre famílias inglesas por uma grande propriedade de terra na Inglaterra e na Índia.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 título de um texto é muito importante, pois ajuda o leitor a ter uma ideia do que o texto vai falar. O título pode despertar curiosidade no leitor e o desejo de ler esse texto. Pensando nisso, o que o título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O Jardim Secreto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leva o leitor a imaginar sobre a história?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Um jardim construído por Mary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Lenoox</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Índia onde residia com seus pais.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existência de um jardim misterioso, escondido e cheio de segredos.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   ) Um jardim aberto à visitação de muitas pessoas daquele lugar.</a:t>
            </a: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65539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283463" y="543339"/>
            <a:ext cx="11539729" cy="5949257"/>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De acordo com os fragmentos (Texto II), Mary Lennox foi morar na Inglaterra, pois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seus pais morreram durante uma epidemia de cólera na Índia.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aos seis anos, ela era uma criança desagradável e egoísta.</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r>
              <a:rPr lang="pt-BR" sz="23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durante a leitura e interpretação de um texto, muitas vezes precisamos descobrir palavras/expressões/ideias e significados que estão escondidos, ou seja, que estão implícitos no texto. Para descobrir esses implícitos, precisamos considerar as palavras/expressões/ideias que estão claras (escritas) no texto.</a:t>
            </a:r>
          </a:p>
          <a:p>
            <a:endParaRPr lang="pt-BR" sz="23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Pesquise o significado da palavra “cólera”.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No trecho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Adormeci quando todos contraíram a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cólera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 acordei somente agora.”, de acordo com o contexto, qual o significado que a palavra destacada apresenta?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Infecção intestinal causada por uma bactéria que é transmitida pela ingestão de água e comida contaminadas.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Sentimento violento diante de uma situação revoltante; ira.</a:t>
            </a: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79592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329183" y="543339"/>
            <a:ext cx="11494009" cy="5665077"/>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romance infantojuvenil é um gênero literário voltado, principalmente, para crianças e adolescentes. Esse tipo de narrativa apresenta personagens jovens vivendo situações do cotidiano, aventuras, descobertas e desafios que ajudam no amadurecimento pessoal. Além de entreter, os romances infantojuvenis também levam o leitor a refletir sobre sentimentos, amizades, família, coragem e escolhas da vida. Agora,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Qual é a finalidade de um romance infantojuvenil?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E a finalidade do romance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O Jardim Secreto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Nos textos narrativos, as personagens são fundamentais para o desenvolvimento da história, pois participam das ações, dos diálogos e dos acontecimentos que movimentam o enredo. Na narrativa, pode ter personagem protagonista, isto é, aquela que é a “principal”, a que mais se destaca na história. No fragmento do romance </a:t>
            </a: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Jardim Secreto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acompanhamos a história de Mary Lennox após a morte de seus pais e sua mudança para a Inglaterra.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Considerando os fragmentos que você leu, quem é a personagem principal (protagonista) dessa história?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16824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320039" y="543339"/>
            <a:ext cx="11311129" cy="5477140"/>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gênero romance infantojuvenil, considerar os elementos da narrativa é muito importante. O conflito (elemento da narrativa) é o acontecimento que dá origem à história.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Nessa narrativa qual é o conflito?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Mary Lennox perde os pais durante uma epidemia de cólera e vai morar com o tio na Inglaterra.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Mary decide viajar sozinha para conhecer outros lugares interessantes, outros países.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Ao descrever Mary Lennox no início da narrativa, o narrador apresenta algumas características dessa personagem. Como Mary era descrita pelas pessoas?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Ao longo dos fragmentos, o leitor acompanha acontecimentos que transformam completamente a vida de Mary Lennox. A morte de seus pais, a viagem para a Inglaterra e a chegada à mansão de seu tio marcam o início de uma nova etapa em sua vida. Com base nos fragmentos (Texto II),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315179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C425670-0C36-5F14-426A-34FE1FCA4DF0}"/>
              </a:ext>
            </a:extLst>
          </p:cNvPr>
          <p:cNvSpPr txBox="1"/>
          <p:nvPr/>
        </p:nvSpPr>
        <p:spPr>
          <a:xfrm>
            <a:off x="119270" y="543339"/>
            <a:ext cx="12072729" cy="6537239"/>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 que Mary descobriu quando foi encontrada sozinha no bangalô?</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Para onde Mary foi levada após a morte de seus pais?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Como a Sra.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Medlock</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descreveu a mansão de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Misselthwaite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Manor?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Como Mary se sentiu durante a viagem e ao chegar ao novo lugar?</a:t>
            </a:r>
          </a:p>
          <a:p>
            <a:pPr algn="just">
              <a:lnSpc>
                <a:spcPct val="107000"/>
              </a:lnSpc>
              <a:spcAft>
                <a:spcPts val="800"/>
              </a:spcAft>
            </a:pPr>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86302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772272"/>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470990"/>
            <a:ext cx="5508000" cy="1007167"/>
          </a:xfrm>
          <a:prstGeom prst="rect">
            <a:avLst/>
          </a:prstGeom>
          <a:noFill/>
          <a:ln>
            <a:noFill/>
          </a:ln>
        </p:spPr>
      </p:pic>
      <p:sp>
        <p:nvSpPr>
          <p:cNvPr id="5" name="CaixaDeTexto 4">
            <a:extLst>
              <a:ext uri="{FF2B5EF4-FFF2-40B4-BE49-F238E27FC236}">
                <a16:creationId xmlns:a16="http://schemas.microsoft.com/office/drawing/2014/main" id="{D60E76FD-F674-3F5B-2F2E-C9C2A39A1C70}"/>
              </a:ext>
            </a:extLst>
          </p:cNvPr>
          <p:cNvSpPr txBox="1"/>
          <p:nvPr/>
        </p:nvSpPr>
        <p:spPr>
          <a:xfrm>
            <a:off x="351870" y="2809460"/>
            <a:ext cx="11204026" cy="3102388"/>
          </a:xfrm>
          <a:prstGeom prst="rect">
            <a:avLst/>
          </a:prstGeom>
          <a:noFill/>
        </p:spPr>
        <p:txBody>
          <a:bodyPr wrap="square">
            <a:spAutoFit/>
          </a:bodyPr>
          <a:lstStyle/>
          <a:p>
            <a:pPr indent="270510"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imagine que você acaba de encontrar uma chave antiga escondida entre as páginas de um livro. Ao girá-la, um portal se abre para o mundo de </a:t>
            </a:r>
            <a:r>
              <a:rPr lang="pt-BR" sz="2300" b="1" i="1" kern="100" dirty="0">
                <a:effectLst/>
                <a:latin typeface="Arial Narrow" panose="020B0606020202030204" pitchFamily="34" charset="0"/>
                <a:ea typeface="Calibri" panose="020F0502020204030204" pitchFamily="34" charset="0"/>
                <a:cs typeface="Times New Roman" panose="02020603050405020304" pitchFamily="18" charset="0"/>
              </a:rPr>
              <a:t>O Jardim Secreto</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Mas, antes de atravessá-lo, há um mistério a ser resolvido: quem está contando essa história? Será Mary? Alguém que observa tudo de longe? Ou uma voz que conhece até os pensamentos mais secretos das personagens? Durante a leitura, você também descobrirá como as falas das personagens aparecem no texto e ajudam a dar vida à narrativa. Abra os olhos de leitor(a), siga as pistas deixadas pelo narrador e prepare-se para desvendar mais um segredo desta incrível história!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41210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A5AC6C1-391E-3BAE-0C26-9E25C9782EE6}"/>
              </a:ext>
            </a:extLst>
          </p:cNvPr>
          <p:cNvGraphicFramePr>
            <a:graphicFrameLocks noGrp="1"/>
          </p:cNvGraphicFramePr>
          <p:nvPr>
            <p:extLst>
              <p:ext uri="{D42A27DB-BD31-4B8C-83A1-F6EECF244321}">
                <p14:modId xmlns:p14="http://schemas.microsoft.com/office/powerpoint/2010/main" val="1616545848"/>
              </p:ext>
            </p:extLst>
          </p:nvPr>
        </p:nvGraphicFramePr>
        <p:xfrm>
          <a:off x="357809" y="1828800"/>
          <a:ext cx="11542643" cy="3657600"/>
        </p:xfrm>
        <a:graphic>
          <a:graphicData uri="http://schemas.openxmlformats.org/drawingml/2006/table">
            <a:tbl>
              <a:tblPr firstRow="1" bandRow="1">
                <a:tableStyleId>{5C22544A-7EE6-4342-B048-85BDC9FD1C3A}</a:tableStyleId>
              </a:tblPr>
              <a:tblGrid>
                <a:gridCol w="11542643">
                  <a:extLst>
                    <a:ext uri="{9D8B030D-6E8A-4147-A177-3AD203B41FA5}">
                      <a16:colId xmlns:a16="http://schemas.microsoft.com/office/drawing/2014/main" val="1646448845"/>
                    </a:ext>
                  </a:extLst>
                </a:gridCol>
              </a:tblGrid>
              <a:tr h="3657600">
                <a:tc>
                  <a:txBody>
                    <a:bodyPr/>
                    <a:lstStyle/>
                    <a:p>
                      <a:endParaRPr lang="pt-BR" b="0" dirty="0">
                        <a:solidFill>
                          <a:schemeClr val="tx1"/>
                        </a:solidFill>
                      </a:endParaRPr>
                    </a:p>
                    <a:p>
                      <a:pPr algn="ctr"/>
                      <a:r>
                        <a:rPr lang="pt-BR" sz="2300" b="1" kern="1200" dirty="0">
                          <a:solidFill>
                            <a:schemeClr val="tx1"/>
                          </a:solidFill>
                          <a:effectLst/>
                          <a:latin typeface="Arial Narrow" panose="020B0606020202030204" pitchFamily="34" charset="0"/>
                          <a:ea typeface="+mn-ea"/>
                          <a:cs typeface="+mn-cs"/>
                        </a:rPr>
                        <a:t>Tipos de Narrador</a:t>
                      </a:r>
                    </a:p>
                    <a:p>
                      <a:r>
                        <a:rPr lang="pt-BR" sz="2300" b="0" kern="1200" dirty="0">
                          <a:solidFill>
                            <a:schemeClr val="tx1"/>
                          </a:solidFill>
                          <a:effectLst/>
                          <a:latin typeface="Arial Narrow" panose="020B0606020202030204" pitchFamily="34" charset="0"/>
                          <a:ea typeface="+mn-ea"/>
                          <a:cs typeface="+mn-cs"/>
                        </a:rPr>
                        <a:t>O narrador é a voz que conta a história. É ele quem apresenta as personagens, os lugares e os acontecimentos para o leitor. Ele pode ser:</a:t>
                      </a:r>
                    </a:p>
                    <a:p>
                      <a:r>
                        <a:rPr lang="pt-BR" sz="2300" b="1" kern="1200" dirty="0">
                          <a:solidFill>
                            <a:schemeClr val="tx1"/>
                          </a:solidFill>
                          <a:effectLst/>
                          <a:latin typeface="Arial Narrow" panose="020B0606020202030204" pitchFamily="34" charset="0"/>
                          <a:ea typeface="+mn-ea"/>
                          <a:cs typeface="+mn-cs"/>
                        </a:rPr>
                        <a:t>- Narrador personagem (1ª pessoa): </a:t>
                      </a:r>
                      <a:r>
                        <a:rPr lang="pt-BR" sz="2300" b="0" kern="1200" dirty="0">
                          <a:solidFill>
                            <a:schemeClr val="tx1"/>
                          </a:solidFill>
                          <a:effectLst/>
                          <a:latin typeface="Arial Narrow" panose="020B0606020202030204" pitchFamily="34" charset="0"/>
                          <a:ea typeface="+mn-ea"/>
                          <a:cs typeface="+mn-cs"/>
                        </a:rPr>
                        <a:t>é aquele que participa da história como uma das personagens.</a:t>
                      </a:r>
                    </a:p>
                    <a:p>
                      <a:r>
                        <a:rPr lang="pt-BR" sz="2300" b="1" kern="1200" dirty="0">
                          <a:solidFill>
                            <a:schemeClr val="tx1"/>
                          </a:solidFill>
                          <a:effectLst/>
                          <a:latin typeface="Arial Narrow" panose="020B0606020202030204" pitchFamily="34" charset="0"/>
                          <a:ea typeface="+mn-ea"/>
                          <a:cs typeface="+mn-cs"/>
                        </a:rPr>
                        <a:t>- Narrador observador (3ª pessoa): </a:t>
                      </a:r>
                      <a:r>
                        <a:rPr lang="pt-BR" sz="2300" b="0" kern="1200" dirty="0">
                          <a:solidFill>
                            <a:schemeClr val="tx1"/>
                          </a:solidFill>
                          <a:effectLst/>
                          <a:latin typeface="Arial Narrow" panose="020B0606020202030204" pitchFamily="34" charset="0"/>
                          <a:ea typeface="+mn-ea"/>
                          <a:cs typeface="+mn-cs"/>
                        </a:rPr>
                        <a:t>é aquele que não participa da história; ele apenas observa e conta o que acontece com as personagens.</a:t>
                      </a:r>
                    </a:p>
                    <a:p>
                      <a:r>
                        <a:rPr lang="pt-BR" sz="2300" b="1" kern="1200" dirty="0">
                          <a:solidFill>
                            <a:schemeClr val="tx1"/>
                          </a:solidFill>
                          <a:effectLst/>
                          <a:latin typeface="Arial Narrow" panose="020B0606020202030204" pitchFamily="34" charset="0"/>
                          <a:ea typeface="+mn-ea"/>
                          <a:cs typeface="+mn-cs"/>
                        </a:rPr>
                        <a:t>- Narrador onisciente (3ª pessoa): </a:t>
                      </a:r>
                      <a:r>
                        <a:rPr lang="pt-BR" sz="2300" b="0" kern="1200" dirty="0">
                          <a:solidFill>
                            <a:schemeClr val="tx1"/>
                          </a:solidFill>
                          <a:effectLst/>
                          <a:latin typeface="Arial Narrow" panose="020B0606020202030204" pitchFamily="34" charset="0"/>
                          <a:ea typeface="+mn-ea"/>
                          <a:cs typeface="+mn-cs"/>
                        </a:rPr>
                        <a:t>é aquele que não participa da história, mas sabe tudo sobre as personagens — o que elas pensam, sentem e até o que pretendem fazer. É como se ele (narrador) tivesse acesso à mente e ao coração de todas as personagens.</a:t>
                      </a:r>
                      <a:endParaRPr lang="pt-BR" sz="2300" b="0" dirty="0">
                        <a:solidFill>
                          <a:schemeClr val="tx1"/>
                        </a:solidFill>
                        <a:latin typeface="Arial Narrow" panose="020B0606020202030204" pitchFamily="34" charset="0"/>
                      </a:endParaRPr>
                    </a:p>
                  </a:txBody>
                  <a:tcPr>
                    <a:solidFill>
                      <a:schemeClr val="accent2">
                        <a:lumMod val="20000"/>
                        <a:lumOff val="80000"/>
                      </a:schemeClr>
                    </a:solidFill>
                  </a:tcPr>
                </a:tc>
                <a:extLst>
                  <a:ext uri="{0D108BD9-81ED-4DB2-BD59-A6C34878D82A}">
                    <a16:rowId xmlns:a16="http://schemas.microsoft.com/office/drawing/2014/main" val="1176383656"/>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03653EF5-DAB8-07BB-7816-79B2F1DAB0C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7809" y="1126434"/>
            <a:ext cx="1934817" cy="834887"/>
          </a:xfrm>
          <a:prstGeom prst="rect">
            <a:avLst/>
          </a:prstGeom>
          <a:noFill/>
        </p:spPr>
      </p:pic>
    </p:spTree>
    <p:extLst>
      <p:ext uri="{BB962C8B-B14F-4D97-AF65-F5344CB8AC3E}">
        <p14:creationId xmlns:p14="http://schemas.microsoft.com/office/powerpoint/2010/main" val="35517868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866724B-C7CE-3665-CA15-F7C64DC990A0}"/>
              </a:ext>
            </a:extLst>
          </p:cNvPr>
          <p:cNvSpPr txBox="1"/>
          <p:nvPr/>
        </p:nvSpPr>
        <p:spPr>
          <a:xfrm>
            <a:off x="522097" y="808384"/>
            <a:ext cx="11391608" cy="5960093"/>
          </a:xfrm>
          <a:prstGeom prst="rect">
            <a:avLst/>
          </a:prstGeom>
          <a:noFill/>
        </p:spPr>
        <p:txBody>
          <a:bodyPr wrap="square">
            <a:spAutoFit/>
          </a:bodyPr>
          <a:lstStyle/>
          <a:p>
            <a:pPr algn="just">
              <a:lnSpc>
                <a:spcPct val="107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narrativa, há uma voz de quem conta a história, narrador, que pode estar em 1ª pessoa ou 3ª pessoa (foco narrativo). Esse narrador pode ser uma personagem da história (narrador em 1ª pessoa), alguém de fora da história, que apenas observa os acontecimentos (narrador em 3ª pessoa, observador), ou alguém de fora da história que sabe tudo sobre a história e as personagens (também narrador em 3ª pessoa, onisciente). Agora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Os fragmentos de texto apresentam qual foco narrativo?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1ª pessoa, ou seja, uma personagem que participa da história.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3ª pessoa, isto é, uma pessoa que apenas observa os acontecimentos, sem participar das ações da história.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3ª pessoa, ou seja, uma pessoa que sabe sobre os acontecimentos, os pensamentos e os sentimentos das personagens.</a:t>
            </a:r>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006841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866724B-C7CE-3665-CA15-F7C64DC990A0}"/>
              </a:ext>
            </a:extLst>
          </p:cNvPr>
          <p:cNvSpPr txBox="1"/>
          <p:nvPr/>
        </p:nvSpPr>
        <p:spPr>
          <a:xfrm>
            <a:off x="522097" y="808384"/>
            <a:ext cx="11391608" cy="9655207"/>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b) O trecho do texto que comprova que o narrador está em 3ª pessoa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“Aos seis anos, era uma criança desagradável,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 Sou Mary Lennox. ─ a menininha disse.”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 Por que ninguém veio me buscar?”</a:t>
            </a:r>
          </a:p>
          <a:p>
            <a:pPr algn="just">
              <a:lnSpc>
                <a:spcPct val="107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Nos textos narrativos, o tempo é o elemento que indica quando os fatos acontecem e quanto tempo se passa entre um acontecimento e outro. Pensando nisso, marque as expressões que indicam a passagem do tempo na narrativa.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“Em uma manhã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“Durante a noite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 “No dia seguinte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452692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866724B-C7CE-3665-CA15-F7C64DC990A0}"/>
              </a:ext>
            </a:extLst>
          </p:cNvPr>
          <p:cNvSpPr txBox="1"/>
          <p:nvPr/>
        </p:nvSpPr>
        <p:spPr>
          <a:xfrm>
            <a:off x="522097" y="808384"/>
            <a:ext cx="11391608" cy="8108887"/>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Nos textos narrativos, o espaço é o lugar onde os acontecimentos se desenvolvem. Ao longo dos fragmentos, a personagem Mary passa por diferentes lugares, que contribuem para a construção da história.</a:t>
            </a: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Quais são os principais espaços apresentados nos fragmentos lidos?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Como a personagem Mary se sentiu ao chegar 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Misselthwaite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Manor? Retire uma informação do texto para justificar sua resposta</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0299780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215E907-BE59-300A-8FD6-37EC57228DCB}"/>
              </a:ext>
            </a:extLst>
          </p:cNvPr>
          <p:cNvGraphicFramePr>
            <a:graphicFrameLocks noGrp="1"/>
          </p:cNvGraphicFramePr>
          <p:nvPr>
            <p:extLst>
              <p:ext uri="{D42A27DB-BD31-4B8C-83A1-F6EECF244321}">
                <p14:modId xmlns:p14="http://schemas.microsoft.com/office/powerpoint/2010/main" val="4049097041"/>
              </p:ext>
            </p:extLst>
          </p:nvPr>
        </p:nvGraphicFramePr>
        <p:xfrm>
          <a:off x="0" y="1192696"/>
          <a:ext cx="12192000" cy="5300869"/>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1204702172"/>
                    </a:ext>
                  </a:extLst>
                </a:gridCol>
              </a:tblGrid>
              <a:tr h="5300869">
                <a:tc>
                  <a:txBody>
                    <a:bodyPr/>
                    <a:lstStyle/>
                    <a:p>
                      <a:endParaRPr lang="pt-BR" dirty="0"/>
                    </a:p>
                    <a:p>
                      <a:pPr algn="ctr"/>
                      <a:r>
                        <a:rPr lang="pt-BR" sz="2300" b="1" kern="1200" dirty="0">
                          <a:solidFill>
                            <a:schemeClr val="tx1"/>
                          </a:solidFill>
                          <a:effectLst/>
                          <a:latin typeface="Arial Narrow" panose="020B0606020202030204" pitchFamily="34" charset="0"/>
                          <a:ea typeface="+mn-ea"/>
                          <a:cs typeface="+mn-cs"/>
                        </a:rPr>
                        <a:t>Tipos de Discurso</a:t>
                      </a:r>
                    </a:p>
                    <a:p>
                      <a:r>
                        <a:rPr lang="pt-BR" sz="2300" b="0" kern="1200" dirty="0">
                          <a:solidFill>
                            <a:schemeClr val="tx1"/>
                          </a:solidFill>
                          <a:effectLst/>
                          <a:latin typeface="Arial Narrow" panose="020B0606020202030204" pitchFamily="34" charset="0"/>
                          <a:ea typeface="+mn-ea"/>
                          <a:cs typeface="+mn-cs"/>
                        </a:rPr>
                        <a:t>Os </a:t>
                      </a:r>
                      <a:r>
                        <a:rPr lang="pt-BR" sz="2300" b="1" kern="1200" dirty="0">
                          <a:solidFill>
                            <a:schemeClr val="tx1"/>
                          </a:solidFill>
                          <a:effectLst/>
                          <a:latin typeface="Arial Narrow" panose="020B0606020202030204" pitchFamily="34" charset="0"/>
                          <a:ea typeface="+mn-ea"/>
                          <a:cs typeface="+mn-cs"/>
                        </a:rPr>
                        <a:t>tipos de discurso </a:t>
                      </a:r>
                      <a:r>
                        <a:rPr lang="pt-BR" sz="2300" b="0" kern="1200" dirty="0">
                          <a:solidFill>
                            <a:schemeClr val="tx1"/>
                          </a:solidFill>
                          <a:effectLst/>
                          <a:latin typeface="Arial Narrow" panose="020B0606020202030204" pitchFamily="34" charset="0"/>
                          <a:ea typeface="+mn-ea"/>
                          <a:cs typeface="+mn-cs"/>
                        </a:rPr>
                        <a:t>são </a:t>
                      </a:r>
                      <a:r>
                        <a:rPr lang="pt-BR" sz="2300" b="1" kern="1200" dirty="0">
                          <a:solidFill>
                            <a:schemeClr val="tx1"/>
                          </a:solidFill>
                          <a:effectLst/>
                          <a:latin typeface="Arial Narrow" panose="020B0606020202030204" pitchFamily="34" charset="0"/>
                          <a:ea typeface="+mn-ea"/>
                          <a:cs typeface="+mn-cs"/>
                        </a:rPr>
                        <a:t>as diferentes formas que o narrador usa para apresentar as falas, pensamentos e sentimentos das personagens dentro de um texto narrativo.</a:t>
                      </a:r>
                      <a:r>
                        <a:rPr lang="pt-BR" sz="2300" b="0" kern="1200" dirty="0">
                          <a:solidFill>
                            <a:schemeClr val="tx1"/>
                          </a:solidFill>
                          <a:effectLst/>
                          <a:latin typeface="Arial Narrow" panose="020B0606020202030204" pitchFamily="34" charset="0"/>
                          <a:ea typeface="+mn-ea"/>
                          <a:cs typeface="+mn-cs"/>
                        </a:rPr>
                        <a:t> Eles ajudam o leitor a perceber quem está falando.</a:t>
                      </a:r>
                    </a:p>
                    <a:p>
                      <a:r>
                        <a:rPr lang="pt-BR" sz="2300" b="1" kern="1200" dirty="0">
                          <a:solidFill>
                            <a:schemeClr val="tx1"/>
                          </a:solidFill>
                          <a:effectLst/>
                          <a:latin typeface="Arial Narrow" panose="020B0606020202030204" pitchFamily="34" charset="0"/>
                          <a:ea typeface="+mn-ea"/>
                          <a:cs typeface="+mn-cs"/>
                        </a:rPr>
                        <a:t>- Discurso Direto: </a:t>
                      </a:r>
                      <a:r>
                        <a:rPr lang="pt-BR" sz="2300" b="0" kern="1200" dirty="0">
                          <a:solidFill>
                            <a:schemeClr val="tx1"/>
                          </a:solidFill>
                          <a:effectLst/>
                          <a:latin typeface="Arial Narrow" panose="020B0606020202030204" pitchFamily="34" charset="0"/>
                          <a:ea typeface="+mn-ea"/>
                          <a:cs typeface="+mn-cs"/>
                        </a:rPr>
                        <a:t>as personagens conversam entre si. Esse discurso, geralmente, é marcado por verbos de elocução, isto é, verbos que indicam que “alguém vai falar”, por exemplo: “disse”, “falou”, “indagou”, “respondeu” entre outros. Há também o uso da pontuação, como: travessão (—), aspas (“”). Exemplo: </a:t>
                      </a:r>
                      <a:r>
                        <a:rPr lang="pt-BR" sz="2300" b="0" i="1" kern="1200" dirty="0">
                          <a:solidFill>
                            <a:schemeClr val="tx1"/>
                          </a:solidFill>
                          <a:effectLst/>
                          <a:latin typeface="Arial Narrow" panose="020B0606020202030204" pitchFamily="34" charset="0"/>
                          <a:ea typeface="+mn-ea"/>
                          <a:cs typeface="+mn-cs"/>
                        </a:rPr>
                        <a:t>“— Bom dia, papai.</a:t>
                      </a:r>
                      <a:r>
                        <a:rPr lang="pt-BR" sz="2300" b="0" kern="1200" dirty="0">
                          <a:solidFill>
                            <a:schemeClr val="tx1"/>
                          </a:solidFill>
                          <a:effectLst/>
                          <a:latin typeface="Arial Narrow" panose="020B0606020202030204" pitchFamily="34" charset="0"/>
                          <a:ea typeface="+mn-ea"/>
                          <a:cs typeface="+mn-cs"/>
                        </a:rPr>
                        <a:t>”</a:t>
                      </a:r>
                    </a:p>
                    <a:p>
                      <a:r>
                        <a:rPr lang="pt-BR" sz="2300" b="1" kern="1200" dirty="0">
                          <a:solidFill>
                            <a:schemeClr val="tx1"/>
                          </a:solidFill>
                          <a:effectLst/>
                          <a:latin typeface="Arial Narrow" panose="020B0606020202030204" pitchFamily="34" charset="0"/>
                          <a:ea typeface="+mn-ea"/>
                          <a:cs typeface="+mn-cs"/>
                        </a:rPr>
                        <a:t>- Discurso Indireto: </a:t>
                      </a:r>
                      <a:r>
                        <a:rPr lang="pt-BR" sz="2300" b="0" kern="1200" dirty="0">
                          <a:solidFill>
                            <a:schemeClr val="tx1"/>
                          </a:solidFill>
                          <a:effectLst/>
                          <a:latin typeface="Arial Narrow" panose="020B0606020202030204" pitchFamily="34" charset="0"/>
                          <a:ea typeface="+mn-ea"/>
                          <a:cs typeface="+mn-cs"/>
                        </a:rPr>
                        <a:t>O narrador reproduz a fala da personagem com suas próprias palavras, sem usar travessões ou aspas. Exemplo: “</a:t>
                      </a:r>
                      <a:r>
                        <a:rPr lang="pt-BR" sz="2300" b="0" i="1" kern="1200" dirty="0">
                          <a:solidFill>
                            <a:schemeClr val="tx1"/>
                          </a:solidFill>
                          <a:effectLst/>
                          <a:latin typeface="Arial Narrow" panose="020B0606020202030204" pitchFamily="34" charset="0"/>
                          <a:ea typeface="+mn-ea"/>
                          <a:cs typeface="+mn-cs"/>
                        </a:rPr>
                        <a:t>Ele sugeriu que talvez pudesse se desculpar com uma história.”</a:t>
                      </a:r>
                      <a:endParaRPr lang="pt-BR" sz="2300" b="0" kern="1200" dirty="0">
                        <a:solidFill>
                          <a:schemeClr val="tx1"/>
                        </a:solidFill>
                        <a:effectLst/>
                        <a:latin typeface="Arial Narrow" panose="020B0606020202030204" pitchFamily="34" charset="0"/>
                        <a:ea typeface="+mn-ea"/>
                        <a:cs typeface="+mn-cs"/>
                      </a:endParaRPr>
                    </a:p>
                    <a:p>
                      <a:pPr marL="0" indent="0">
                        <a:buFontTx/>
                        <a:buNone/>
                      </a:pPr>
                      <a:r>
                        <a:rPr lang="pt-BR" sz="2300" b="1" kern="1200" dirty="0">
                          <a:solidFill>
                            <a:schemeClr val="tx1"/>
                          </a:solidFill>
                          <a:effectLst/>
                          <a:latin typeface="Arial Narrow" panose="020B0606020202030204" pitchFamily="34" charset="0"/>
                          <a:ea typeface="+mn-ea"/>
                          <a:cs typeface="+mn-cs"/>
                        </a:rPr>
                        <a:t>- Discurso Indireto Livre: </a:t>
                      </a:r>
                      <a:r>
                        <a:rPr lang="pt-BR" sz="2300" b="0" kern="1200" dirty="0">
                          <a:solidFill>
                            <a:schemeClr val="tx1"/>
                          </a:solidFill>
                          <a:effectLst/>
                          <a:latin typeface="Arial Narrow" panose="020B0606020202030204" pitchFamily="34" charset="0"/>
                          <a:ea typeface="+mn-ea"/>
                          <a:cs typeface="+mn-cs"/>
                        </a:rPr>
                        <a:t>Mistura o discurso direto com o indireto, ou seja, a fala da personagem com a voz do narrador, sem aspas ou travessão. Exemplo: “</a:t>
                      </a:r>
                      <a:r>
                        <a:rPr lang="pt-BR" sz="2300" b="0" i="1" kern="1200" dirty="0">
                          <a:solidFill>
                            <a:schemeClr val="tx1"/>
                          </a:solidFill>
                          <a:effectLst/>
                          <a:latin typeface="Arial Narrow" panose="020B0606020202030204" pitchFamily="34" charset="0"/>
                          <a:ea typeface="+mn-ea"/>
                          <a:cs typeface="+mn-cs"/>
                        </a:rPr>
                        <a:t>Lucas olhou pela janela. Que chuva interminável! Não conseguiria jogar bola naquele dia.</a:t>
                      </a:r>
                      <a:r>
                        <a:rPr lang="pt-BR" sz="2300" b="0" kern="1200" dirty="0">
                          <a:solidFill>
                            <a:schemeClr val="tx1"/>
                          </a:solidFill>
                          <a:effectLst/>
                          <a:latin typeface="Arial Narrow" panose="020B0606020202030204" pitchFamily="34" charset="0"/>
                          <a:ea typeface="+mn-ea"/>
                          <a:cs typeface="+mn-cs"/>
                        </a:rPr>
                        <a:t>”</a:t>
                      </a:r>
                    </a:p>
                    <a:p>
                      <a:pPr marL="342900" indent="-342900">
                        <a:buFontTx/>
                        <a:buChar char="-"/>
                      </a:pPr>
                      <a:endParaRPr lang="pt-BR" sz="2300" b="1" kern="1200" dirty="0">
                        <a:solidFill>
                          <a:schemeClr val="tx1"/>
                        </a:solidFill>
                        <a:effectLst/>
                        <a:latin typeface="Arial Narrow" panose="020B0606020202030204" pitchFamily="34" charset="0"/>
                        <a:ea typeface="+mn-ea"/>
                        <a:cs typeface="+mn-cs"/>
                      </a:endParaRPr>
                    </a:p>
                    <a:p>
                      <a:pPr algn="r"/>
                      <a:r>
                        <a:rPr lang="pt-BR" sz="1300" b="1" kern="1200" dirty="0">
                          <a:solidFill>
                            <a:schemeClr val="tx1"/>
                          </a:solidFill>
                          <a:effectLst/>
                          <a:latin typeface="Arial Narrow" panose="020B0606020202030204" pitchFamily="34" charset="0"/>
                          <a:ea typeface="+mn-ea"/>
                          <a:cs typeface="+mn-cs"/>
                        </a:rPr>
                        <a:t>Disponível em: https://www.todamateria.com.br/discurso-direto-indireto-e-indireto-livre/. Acesso em: 3 jun. 2026. Adaptado</a:t>
                      </a:r>
                      <a:endParaRPr lang="pt-BR" dirty="0"/>
                    </a:p>
                  </a:txBody>
                  <a:tcPr>
                    <a:solidFill>
                      <a:schemeClr val="accent2">
                        <a:lumMod val="20000"/>
                        <a:lumOff val="80000"/>
                      </a:schemeClr>
                    </a:solidFill>
                  </a:tcPr>
                </a:tc>
                <a:extLst>
                  <a:ext uri="{0D108BD9-81ED-4DB2-BD59-A6C34878D82A}">
                    <a16:rowId xmlns:a16="http://schemas.microsoft.com/office/drawing/2014/main" val="3508964468"/>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774DF253-86AB-A91B-6828-CEA9015E5F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7809" y="596348"/>
            <a:ext cx="1934817" cy="861391"/>
          </a:xfrm>
          <a:prstGeom prst="rect">
            <a:avLst/>
          </a:prstGeom>
          <a:noFill/>
        </p:spPr>
      </p:pic>
    </p:spTree>
    <p:extLst>
      <p:ext uri="{BB962C8B-B14F-4D97-AF65-F5344CB8AC3E}">
        <p14:creationId xmlns:p14="http://schemas.microsoft.com/office/powerpoint/2010/main" val="18077274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4A516B1-0039-53CC-CCC1-ACBF4CCED55D}"/>
              </a:ext>
            </a:extLst>
          </p:cNvPr>
          <p:cNvSpPr txBox="1"/>
          <p:nvPr/>
        </p:nvSpPr>
        <p:spPr>
          <a:xfrm>
            <a:off x="265043" y="795130"/>
            <a:ext cx="11781184" cy="5228611"/>
          </a:xfrm>
          <a:prstGeom prst="rect">
            <a:avLst/>
          </a:prstGeom>
          <a:noFill/>
        </p:spPr>
        <p:txBody>
          <a:bodyPr wrap="square">
            <a:spAutoFit/>
          </a:bodyPr>
          <a:lstStyle/>
          <a:p>
            <a:pPr algn="just">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 Sou Mary Lennox. ─ a menininha disse.”, o tipo de discurso presente nesse trecho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Discurso direto, pois apresenta exatamente a fala da personagem.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Discurso indireto, pois o narrador conta o que a personagem disse.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Discurso indireto livre, pois mistura a fala da personagem com a voz do narrador.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Observe o trecho “Mary descobriu que não lhe restava pai nem mãe, que morreram e foram levados durante a noite.”, o tipo de discurso predominante nesse trecho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direto                                (  ) indireto                                               (   ) indireto livre</a:t>
            </a:r>
            <a:endParaRPr lang="pt-BR" sz="16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1600" kern="100" dirty="0">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001394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4A516B1-0039-53CC-CCC1-ACBF4CCED55D}"/>
              </a:ext>
            </a:extLst>
          </p:cNvPr>
          <p:cNvSpPr txBox="1"/>
          <p:nvPr/>
        </p:nvSpPr>
        <p:spPr>
          <a:xfrm>
            <a:off x="265043" y="795130"/>
            <a:ext cx="11512429" cy="5565819"/>
          </a:xfrm>
          <a:prstGeom prst="rect">
            <a:avLst/>
          </a:prstGeom>
          <a:noFill/>
        </p:spPr>
        <p:txBody>
          <a:bodyPr wrap="square">
            <a:spAutoFit/>
          </a:bodyPr>
          <a:lstStyle/>
          <a:p>
            <a:pPr algn="just">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evitar repetir muitas vezes a mesma palavra, os textos utilizam termos que substituem nomes já citados anteriormente. Esses recursos ajudam a ligar as partes do texto, garantindo a continuidade das ideias e tornando a leitura mais clara e organizada. Nos trechos a seguir, as palavras destacadas retomam termos que já apareceram no texto. Leia os trechos e marque a alternativa que apresenta o termo ao qual a palavra destacada se refere.</a:t>
            </a: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Ela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era uma criança desagradável, tão tirânica e egoísta quanto jamais se vira.”, a palavra destacada refere-se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Mary Lennox.</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à Sra.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Medlock</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à mãe de Mary.</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21239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4A516B1-0039-53CC-CCC1-ACBF4CCED55D}"/>
              </a:ext>
            </a:extLst>
          </p:cNvPr>
          <p:cNvSpPr txBox="1"/>
          <p:nvPr/>
        </p:nvSpPr>
        <p:spPr>
          <a:xfrm>
            <a:off x="265043" y="795130"/>
            <a:ext cx="11781184" cy="5363969"/>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 mulher em questão era sua governanta em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Misselthwaite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Manor, e seu nome era Sra.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Medlock</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Mary não gostou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dela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 modo algum.”, a palavra destacada refere-se</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 à mãe de Mary.</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à Sra.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Medlock</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à ama de Mary.</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 Sr. Archibald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Craven</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enviou uma mulher para encontrá-la em Londres.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Ele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não queria vê-la.”, a palavra destacada refere-se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ao cocheiro.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ao Sr. Archibald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Craven</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ao pai de Mary.</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717716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4A516B1-0039-53CC-CCC1-ACBF4CCED55D}"/>
              </a:ext>
            </a:extLst>
          </p:cNvPr>
          <p:cNvSpPr txBox="1"/>
          <p:nvPr/>
        </p:nvSpPr>
        <p:spPr>
          <a:xfrm>
            <a:off x="265043" y="795130"/>
            <a:ext cx="11658733" cy="5436616"/>
          </a:xfrm>
          <a:prstGeom prst="rect">
            <a:avLst/>
          </a:prstGeom>
          <a:noFill/>
        </p:spPr>
        <p:txBody>
          <a:bodyPr wrap="square">
            <a:spAutoFit/>
          </a:bodyPr>
          <a:lstStyle/>
          <a:p>
            <a:pPr indent="270510" algn="just">
              <a:lnSpc>
                <a:spcPct val="115000"/>
              </a:lnSpc>
              <a:spcAft>
                <a:spcPts val="800"/>
              </a:spcAft>
            </a:pP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você sabia que, no nosso dia a dia, muitas vezes repetimos palavras para dar mais força ao que queremos dizer? Quando alguém fala “estou cansado, cansado” ou “a fila estava cada vez mais longa”, essa repetição ou intensificação ajuda a destacar uma ideia e torná-la mais expressiva. Nos textos literários, esse recurso também é utilizado para produzir efeitos de sentido e ajudar o leitor a compreender melhor uma situação, um sentimento ou uma característica.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trecho “Mas ninguém apareceu e, como continuava esperando, a casa parecia se tornar</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 mais e mais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silenciosa.”, na expressão destacada, qual é o efeito de sentido provocado pela repetição da palavra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mais’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Reforçar que a casa estava muito silenciosa.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   ) Mostrar que a casa estava cada vez mais barulhenta.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8971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4A516B1-0039-53CC-CCC1-ACBF4CCED55D}"/>
              </a:ext>
            </a:extLst>
          </p:cNvPr>
          <p:cNvSpPr txBox="1"/>
          <p:nvPr/>
        </p:nvSpPr>
        <p:spPr>
          <a:xfrm>
            <a:off x="265043" y="795130"/>
            <a:ext cx="11503285" cy="5251887"/>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início do romance, o narrador apresenta algumas características de Mary Lennox. A escolha das palavras ajuda o leitor a formar uma imagem da personagem e a compreender melhor sua personalidade. Leia o trecho a seguir e responda às questões.</a:t>
            </a:r>
          </a:p>
          <a:p>
            <a:pPr algn="just">
              <a:lnSpc>
                <a:spcPct val="115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Quais palavras foram utilizadas pelo narrador para caracterizar Mary Lennox?</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Considerando o contexto do trecho, o que a palavra “desagradável” revela sobre a personalidade de Mary?</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Que era uma menina gentil e atenciosa com todos que conviviam com ela.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Que era uma menina difícil de conviver por causa de seu comportamento</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Subtítulo 7">
            <a:extLst>
              <a:ext uri="{FF2B5EF4-FFF2-40B4-BE49-F238E27FC236}">
                <a16:creationId xmlns:a16="http://schemas.microsoft.com/office/drawing/2014/main" id="{1192EBA2-435C-9E7F-27B2-4FD8490DB6E8}"/>
              </a:ext>
            </a:extLst>
          </p:cNvPr>
          <p:cNvSpPr>
            <a:spLocks noGrp="1"/>
          </p:cNvSpPr>
          <p:nvPr>
            <p:ph type="subTitle" idx="1"/>
          </p:nvPr>
        </p:nvSpPr>
        <p:spPr>
          <a:xfrm>
            <a:off x="649357" y="2491410"/>
            <a:ext cx="10018643" cy="424068"/>
          </a:xfrm>
        </p:spPr>
        <p:txBody>
          <a:bodyPr>
            <a:noAutofit/>
          </a:bodyPr>
          <a:lstStyle/>
          <a:p>
            <a:r>
              <a:rPr lang="pt-BR" sz="2300" dirty="0">
                <a:effectLst/>
                <a:latin typeface="Arial Narrow" panose="020B0606020202030204" pitchFamily="34" charset="0"/>
                <a:ea typeface="Calibri" panose="020F0502020204030204" pitchFamily="34" charset="0"/>
                <a:cs typeface="Times New Roman" panose="02020603050405020304" pitchFamily="18" charset="0"/>
              </a:rPr>
              <a:t>“Aos seis anos, era uma criança desagradável, tão tirânica e egoísta quanto jamais se vira.”</a:t>
            </a:r>
            <a:endParaRPr lang="pt-BR" sz="2300" dirty="0"/>
          </a:p>
        </p:txBody>
      </p:sp>
    </p:spTree>
    <p:extLst>
      <p:ext uri="{BB962C8B-B14F-4D97-AF65-F5344CB8AC3E}">
        <p14:creationId xmlns:p14="http://schemas.microsoft.com/office/powerpoint/2010/main" val="1570705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D802CAB0-790B-71E9-2380-AF8AD0F14DB2}"/>
              </a:ext>
            </a:extLst>
          </p:cNvPr>
          <p:cNvGraphicFramePr>
            <a:graphicFrameLocks noGrp="1"/>
          </p:cNvGraphicFramePr>
          <p:nvPr>
            <p:extLst>
              <p:ext uri="{D42A27DB-BD31-4B8C-83A1-F6EECF244321}">
                <p14:modId xmlns:p14="http://schemas.microsoft.com/office/powerpoint/2010/main" val="4175373866"/>
              </p:ext>
            </p:extLst>
          </p:nvPr>
        </p:nvGraphicFramePr>
        <p:xfrm>
          <a:off x="596347" y="861391"/>
          <a:ext cx="11343861" cy="5049079"/>
        </p:xfrm>
        <a:graphic>
          <a:graphicData uri="http://schemas.openxmlformats.org/drawingml/2006/table">
            <a:tbl>
              <a:tblPr firstRow="1" bandRow="1">
                <a:tableStyleId>{5C22544A-7EE6-4342-B048-85BDC9FD1C3A}</a:tableStyleId>
              </a:tblPr>
              <a:tblGrid>
                <a:gridCol w="11343861">
                  <a:extLst>
                    <a:ext uri="{9D8B030D-6E8A-4147-A177-3AD203B41FA5}">
                      <a16:colId xmlns:a16="http://schemas.microsoft.com/office/drawing/2014/main" val="2617447213"/>
                    </a:ext>
                  </a:extLst>
                </a:gridCol>
              </a:tblGrid>
              <a:tr h="5049079">
                <a:tc>
                  <a:txBody>
                    <a:bodyPr/>
                    <a:lstStyle/>
                    <a:p>
                      <a:endParaRPr lang="pt-BR" dirty="0"/>
                    </a:p>
                    <a:p>
                      <a:pPr algn="ctr"/>
                      <a:r>
                        <a:rPr lang="pt-BR" sz="2300" b="1" kern="1200" dirty="0">
                          <a:solidFill>
                            <a:schemeClr val="tx1"/>
                          </a:solidFill>
                          <a:effectLst/>
                          <a:latin typeface="Arial Narrow" panose="020B0606020202030204" pitchFamily="34" charset="0"/>
                          <a:ea typeface="+mn-ea"/>
                          <a:cs typeface="+mn-cs"/>
                        </a:rPr>
                        <a:t>Formação de palavras: os prefixos</a:t>
                      </a:r>
                    </a:p>
                    <a:p>
                      <a:pPr algn="ctr"/>
                      <a:endParaRPr lang="pt-BR" sz="2300" b="1"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As palavras são formadas por diferentes partes que ajudam a construir seus significados. Uma dessas partes é o prefixo, um elemento acrescentado ao início da palavra para modificar ou complementar seu sentido. Ao acrescentar um prefixo, formamos uma nova palavra, que pode expressar negação, oposição, repetição, intensidade, entre outros significados.</a:t>
                      </a:r>
                    </a:p>
                    <a:p>
                      <a:endParaRPr lang="pt-BR" sz="23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Observe alguns exemplos:</a:t>
                      </a:r>
                    </a:p>
                    <a:p>
                      <a:endParaRPr lang="pt-BR" sz="2300" b="0" kern="1200" dirty="0">
                        <a:solidFill>
                          <a:schemeClr val="tx1"/>
                        </a:solidFill>
                        <a:effectLst/>
                        <a:latin typeface="Arial Narrow" panose="020B0606020202030204" pitchFamily="34" charset="0"/>
                        <a:ea typeface="+mn-ea"/>
                        <a:cs typeface="+mn-cs"/>
                      </a:endParaRPr>
                    </a:p>
                    <a:p>
                      <a:endParaRPr lang="pt-BR" dirty="0"/>
                    </a:p>
                  </a:txBody>
                  <a:tcPr>
                    <a:solidFill>
                      <a:schemeClr val="accent6">
                        <a:lumMod val="20000"/>
                        <a:lumOff val="80000"/>
                      </a:schemeClr>
                    </a:solidFill>
                  </a:tcPr>
                </a:tc>
                <a:extLst>
                  <a:ext uri="{0D108BD9-81ED-4DB2-BD59-A6C34878D82A}">
                    <a16:rowId xmlns:a16="http://schemas.microsoft.com/office/drawing/2014/main" val="649376676"/>
                  </a:ext>
                </a:extLst>
              </a:tr>
            </a:tbl>
          </a:graphicData>
        </a:graphic>
      </p:graphicFrame>
      <p:pic>
        <p:nvPicPr>
          <p:cNvPr id="6" name="Imagem 5" descr="Interface gráfica do usuário, Texto, Aplicativo&#10;&#10;O conteúdo gerado por IA pode estar incorreto.">
            <a:extLst>
              <a:ext uri="{FF2B5EF4-FFF2-40B4-BE49-F238E27FC236}">
                <a16:creationId xmlns:a16="http://schemas.microsoft.com/office/drawing/2014/main" id="{77BF5D7C-A7F1-6ED4-419F-DA7F39C5D4C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6347" y="119270"/>
            <a:ext cx="2292627" cy="993913"/>
          </a:xfrm>
          <a:prstGeom prst="rect">
            <a:avLst/>
          </a:prstGeom>
          <a:noFill/>
        </p:spPr>
      </p:pic>
    </p:spTree>
    <p:extLst>
      <p:ext uri="{BB962C8B-B14F-4D97-AF65-F5344CB8AC3E}">
        <p14:creationId xmlns:p14="http://schemas.microsoft.com/office/powerpoint/2010/main" val="127452844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D802CAB0-790B-71E9-2380-AF8AD0F14DB2}"/>
              </a:ext>
            </a:extLst>
          </p:cNvPr>
          <p:cNvGraphicFramePr>
            <a:graphicFrameLocks noGrp="1"/>
          </p:cNvGraphicFramePr>
          <p:nvPr>
            <p:extLst>
              <p:ext uri="{D42A27DB-BD31-4B8C-83A1-F6EECF244321}">
                <p14:modId xmlns:p14="http://schemas.microsoft.com/office/powerpoint/2010/main" val="4162556497"/>
              </p:ext>
            </p:extLst>
          </p:nvPr>
        </p:nvGraphicFramePr>
        <p:xfrm>
          <a:off x="596347" y="861391"/>
          <a:ext cx="11343861" cy="5049079"/>
        </p:xfrm>
        <a:graphic>
          <a:graphicData uri="http://schemas.openxmlformats.org/drawingml/2006/table">
            <a:tbl>
              <a:tblPr firstRow="1" bandRow="1">
                <a:tableStyleId>{5C22544A-7EE6-4342-B048-85BDC9FD1C3A}</a:tableStyleId>
              </a:tblPr>
              <a:tblGrid>
                <a:gridCol w="11343861">
                  <a:extLst>
                    <a:ext uri="{9D8B030D-6E8A-4147-A177-3AD203B41FA5}">
                      <a16:colId xmlns:a16="http://schemas.microsoft.com/office/drawing/2014/main" val="2617447213"/>
                    </a:ext>
                  </a:extLst>
                </a:gridCol>
              </a:tblGrid>
              <a:tr h="5049079">
                <a:tc>
                  <a:txBody>
                    <a:bodyPr/>
                    <a:lstStyle/>
                    <a:p>
                      <a:endParaRPr lang="pt-BR" dirty="0"/>
                    </a:p>
                    <a:p>
                      <a:endParaRPr lang="pt-BR" sz="2300" b="0" kern="1200" dirty="0">
                        <a:solidFill>
                          <a:schemeClr val="tx1"/>
                        </a:solidFill>
                        <a:effectLst/>
                        <a:latin typeface="Arial Narrow" panose="020B0606020202030204" pitchFamily="34" charset="0"/>
                        <a:ea typeface="+mn-ea"/>
                        <a:cs typeface="+mn-cs"/>
                      </a:endParaRPr>
                    </a:p>
                    <a:p>
                      <a:endParaRPr lang="pt-BR" dirty="0"/>
                    </a:p>
                  </a:txBody>
                  <a:tcPr>
                    <a:solidFill>
                      <a:schemeClr val="accent6">
                        <a:lumMod val="20000"/>
                        <a:lumOff val="80000"/>
                      </a:schemeClr>
                    </a:solidFill>
                  </a:tcPr>
                </a:tc>
                <a:extLst>
                  <a:ext uri="{0D108BD9-81ED-4DB2-BD59-A6C34878D82A}">
                    <a16:rowId xmlns:a16="http://schemas.microsoft.com/office/drawing/2014/main" val="649376676"/>
                  </a:ext>
                </a:extLst>
              </a:tr>
            </a:tbl>
          </a:graphicData>
        </a:graphic>
      </p:graphicFrame>
      <p:pic>
        <p:nvPicPr>
          <p:cNvPr id="3" name="Imagem 2">
            <a:extLst>
              <a:ext uri="{FF2B5EF4-FFF2-40B4-BE49-F238E27FC236}">
                <a16:creationId xmlns:a16="http://schemas.microsoft.com/office/drawing/2014/main" id="{2BBADF95-D959-A771-AD34-7C8F7532FA3E}"/>
              </a:ext>
            </a:extLst>
          </p:cNvPr>
          <p:cNvPicPr>
            <a:picLocks noChangeAspect="1"/>
          </p:cNvPicPr>
          <p:nvPr/>
        </p:nvPicPr>
        <p:blipFill>
          <a:blip r:embed="rId3"/>
          <a:stretch>
            <a:fillRect/>
          </a:stretch>
        </p:blipFill>
        <p:spPr>
          <a:xfrm>
            <a:off x="702365" y="947530"/>
            <a:ext cx="11145078" cy="4684643"/>
          </a:xfrm>
          <a:prstGeom prst="rect">
            <a:avLst/>
          </a:prstGeom>
        </p:spPr>
      </p:pic>
    </p:spTree>
    <p:extLst>
      <p:ext uri="{BB962C8B-B14F-4D97-AF65-F5344CB8AC3E}">
        <p14:creationId xmlns:p14="http://schemas.microsoft.com/office/powerpoint/2010/main" val="414613905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FD5DC11-0ACF-BEB9-6A26-00DBBA0F069C}"/>
              </a:ext>
            </a:extLst>
          </p:cNvPr>
          <p:cNvSpPr txBox="1"/>
          <p:nvPr/>
        </p:nvSpPr>
        <p:spPr>
          <a:xfrm>
            <a:off x="283464" y="0"/>
            <a:ext cx="11512296" cy="6610977"/>
          </a:xfrm>
          <a:prstGeom prst="rect">
            <a:avLst/>
          </a:prstGeom>
          <a:noFill/>
        </p:spPr>
        <p:txBody>
          <a:bodyPr wrap="square">
            <a:spAutoFit/>
          </a:bodyPr>
          <a:lstStyle/>
          <a:p>
            <a:pPr algn="just">
              <a:lnSpc>
                <a:spcPct val="115000"/>
              </a:lnSpc>
              <a:spcAft>
                <a:spcPts val="800"/>
              </a:spcAft>
            </a:pPr>
            <a:endParaRPr lang="pt-BR" sz="20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As palavras são formadas por diferentes partes que ajudam a construir seus significados. Entre essas partes está o prefixo. O prefixo é um elemento acrescentado no início das palavras e pode modificar ou complementar seu sentido. Por exemplo, ao acrescentarmos o prefixo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in-</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à palavra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feliz</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formamos a palavra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infeliz</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que significa “não feliz”. Outro exemplo é a palavra desligar, formada pelo acréscimo do prefixo </a:t>
            </a:r>
            <a:r>
              <a:rPr lang="pt-BR" sz="2000" b="1" kern="100" dirty="0" err="1">
                <a:effectLst/>
                <a:latin typeface="Arial Narrow" panose="020B0606020202030204" pitchFamily="34" charset="0"/>
                <a:ea typeface="Calibri" panose="020F0502020204030204" pitchFamily="34" charset="0"/>
                <a:cs typeface="Times New Roman" panose="02020603050405020304" pitchFamily="18" charset="0"/>
              </a:rPr>
              <a:t>des</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à palavra </a:t>
            </a: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ligar</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expressando uma ação contrária. Dessa forma, os prefixos contribuem para a formação de novas palavras e para a ampliação de seus significados. Agora responda.</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Pesquise o significado da palavra ‘desagradável’.</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No trecho “Aos seis anos, era uma criança desagradável...”, qual é o prefixo presente na palavra ‘desagradável’?</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b) O prefixo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des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palavra ‘desagradável’, foi utilizado com a intenção de</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recomeçar.</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refazer.</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repetir.</a:t>
            </a: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negar.</a:t>
            </a:r>
          </a:p>
        </p:txBody>
      </p:sp>
    </p:spTree>
    <p:extLst>
      <p:ext uri="{BB962C8B-B14F-4D97-AF65-F5344CB8AC3E}">
        <p14:creationId xmlns:p14="http://schemas.microsoft.com/office/powerpoint/2010/main" val="39119367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6" y="550102"/>
            <a:ext cx="4945225" cy="629342"/>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8" y="1229278"/>
            <a:ext cx="5508000" cy="877818"/>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9C9FA2F5-AD91-B61D-9823-A5D5AC45CE24}"/>
              </a:ext>
            </a:extLst>
          </p:cNvPr>
          <p:cNvSpPr txBox="1"/>
          <p:nvPr/>
        </p:nvSpPr>
        <p:spPr>
          <a:xfrm>
            <a:off x="385907" y="2107096"/>
            <a:ext cx="11461535" cy="4533292"/>
          </a:xfrm>
          <a:prstGeom prst="rect">
            <a:avLst/>
          </a:prstGeom>
          <a:noFill/>
        </p:spPr>
        <p:txBody>
          <a:bodyPr wrap="square">
            <a:spAutoFit/>
          </a:bodyPr>
          <a:lstStyle/>
          <a:p>
            <a:pPr indent="270510" algn="just" fontAlgn="base">
              <a:lnSpc>
                <a:spcPct val="115000"/>
              </a:lnSpc>
              <a:spcAft>
                <a:spcPts val="800"/>
              </a:spcAft>
            </a:pP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Querido(a) estudante, no fragmento da obra </a:t>
            </a:r>
            <a:r>
              <a:rPr lang="pt-BR" sz="2300" b="1" i="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Jardim Secreto</a:t>
            </a: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as palavras desempenham um papel muito importante na construção da história. Por meio delas, conhecemos os lugares, compreendemos os sentimentos das personagens e acompanhamos as mudanças que acontecem ao longo da narrativa. A autora utiliza uma linguagem rica em descrições para nos fazer imaginar os ambientes, perceber as emoções de Mary Lennox. Ao ler o texto, você deve ter percebido que algumas palavras e expressões apresentam um significado direto e objetivo, enquanto outras são usadas de maneira mais expressiva, despertando sensações, imagens e emoções no leitor. Isso acontece porque, dependendo do contexto, as palavras podem assumir diferentes sentidos, contribuindo para tornar a narrativa mais envolvente e significativa.</a:t>
            </a:r>
            <a:r>
              <a:rPr lang="pt-BR" sz="23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Prepare-se para explorar os diferentes sentidos das palavras e descobrir como a linguagem contribui para o encantamento e a beleza do texto </a:t>
            </a:r>
            <a:r>
              <a:rPr lang="pt-BR" sz="2300" b="1" i="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Jardim Secreto</a:t>
            </a:r>
            <a:r>
              <a:rPr lang="pt-BR" sz="2300" b="1" kern="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Vamos começar?</a:t>
            </a:r>
            <a:endParaRPr lang="pt-BR" sz="1800" b="1" kern="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510524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1984359052"/>
              </p:ext>
            </p:extLst>
          </p:nvPr>
        </p:nvGraphicFramePr>
        <p:xfrm>
          <a:off x="345138" y="1656522"/>
          <a:ext cx="11475801" cy="4996068"/>
        </p:xfrm>
        <a:graphic>
          <a:graphicData uri="http://schemas.openxmlformats.org/drawingml/2006/table">
            <a:tbl>
              <a:tblPr firstRow="1" bandRow="1">
                <a:tableStyleId>{5C22544A-7EE6-4342-B048-85BDC9FD1C3A}</a:tableStyleId>
              </a:tblPr>
              <a:tblGrid>
                <a:gridCol w="11475801">
                  <a:extLst>
                    <a:ext uri="{9D8B030D-6E8A-4147-A177-3AD203B41FA5}">
                      <a16:colId xmlns:a16="http://schemas.microsoft.com/office/drawing/2014/main" val="2638729088"/>
                    </a:ext>
                  </a:extLst>
                </a:gridCol>
              </a:tblGrid>
              <a:tr h="4996068">
                <a:tc>
                  <a:txBody>
                    <a:bodyPr/>
                    <a:lstStyle/>
                    <a:p>
                      <a:pPr algn="ctr"/>
                      <a:r>
                        <a:rPr lang="pt-BR" sz="2300" b="1" kern="1200" dirty="0">
                          <a:solidFill>
                            <a:schemeClr val="tx1"/>
                          </a:solidFill>
                          <a:effectLst/>
                          <a:latin typeface="Arial Narrow" panose="020B0606020202030204" pitchFamily="34" charset="0"/>
                          <a:ea typeface="+mn-ea"/>
                          <a:cs typeface="+mn-cs"/>
                        </a:rPr>
                        <a:t>Conotação e Denotação</a:t>
                      </a:r>
                    </a:p>
                    <a:p>
                      <a:r>
                        <a:rPr lang="pt-BR" sz="2300" b="0" kern="1200" dirty="0">
                          <a:solidFill>
                            <a:schemeClr val="tx1"/>
                          </a:solidFill>
                          <a:effectLst/>
                          <a:latin typeface="Arial Narrow" panose="020B0606020202030204" pitchFamily="34" charset="0"/>
                          <a:ea typeface="+mn-ea"/>
                          <a:cs typeface="+mn-cs"/>
                        </a:rPr>
                        <a:t>A nossa língua pode apresentar as palavras no sentido </a:t>
                      </a:r>
                      <a:r>
                        <a:rPr lang="pt-BR" sz="2300" b="1" kern="1200" dirty="0">
                          <a:solidFill>
                            <a:schemeClr val="tx1"/>
                          </a:solidFill>
                          <a:effectLst/>
                          <a:latin typeface="Arial Narrow" panose="020B0606020202030204" pitchFamily="34" charset="0"/>
                          <a:ea typeface="+mn-ea"/>
                          <a:cs typeface="+mn-cs"/>
                        </a:rPr>
                        <a:t>“denotativo” </a:t>
                      </a:r>
                      <a:r>
                        <a:rPr lang="pt-BR" sz="2300" b="0" kern="1200" dirty="0">
                          <a:solidFill>
                            <a:schemeClr val="tx1"/>
                          </a:solidFill>
                          <a:effectLst/>
                          <a:latin typeface="Arial Narrow" panose="020B0606020202030204" pitchFamily="34" charset="0"/>
                          <a:ea typeface="+mn-ea"/>
                          <a:cs typeface="+mn-cs"/>
                        </a:rPr>
                        <a:t>e no sentido </a:t>
                      </a:r>
                      <a:r>
                        <a:rPr lang="pt-BR" sz="2300" b="1" kern="1200" dirty="0">
                          <a:solidFill>
                            <a:schemeClr val="tx1"/>
                          </a:solidFill>
                          <a:effectLst/>
                          <a:latin typeface="Arial Narrow" panose="020B0606020202030204" pitchFamily="34" charset="0"/>
                          <a:ea typeface="+mn-ea"/>
                          <a:cs typeface="+mn-cs"/>
                        </a:rPr>
                        <a:t>“conotativo”</a:t>
                      </a:r>
                      <a:r>
                        <a:rPr lang="pt-BR" sz="2300" b="0" kern="1200" dirty="0">
                          <a:solidFill>
                            <a:schemeClr val="tx1"/>
                          </a:solidFill>
                          <a:effectLst/>
                          <a:latin typeface="Arial Narrow" panose="020B0606020202030204" pitchFamily="34" charset="0"/>
                          <a:ea typeface="+mn-ea"/>
                          <a:cs typeface="+mn-cs"/>
                        </a:rPr>
                        <a:t>.</a:t>
                      </a:r>
                      <a:r>
                        <a:rPr lang="pt-BR" sz="2300" b="1" kern="1200" dirty="0">
                          <a:solidFill>
                            <a:schemeClr val="tx1"/>
                          </a:solidFill>
                          <a:effectLst/>
                          <a:latin typeface="Arial Narrow" panose="020B0606020202030204" pitchFamily="34" charset="0"/>
                          <a:ea typeface="+mn-ea"/>
                          <a:cs typeface="+mn-cs"/>
                        </a:rPr>
                        <a:t> </a:t>
                      </a:r>
                      <a:r>
                        <a:rPr lang="pt-BR" sz="2300" b="0" kern="1200" dirty="0">
                          <a:solidFill>
                            <a:schemeClr val="tx1"/>
                          </a:solidFill>
                          <a:effectLst/>
                          <a:latin typeface="Arial Narrow" panose="020B0606020202030204" pitchFamily="34" charset="0"/>
                          <a:ea typeface="+mn-ea"/>
                          <a:cs typeface="+mn-cs"/>
                        </a:rPr>
                        <a:t>O sentido </a:t>
                      </a:r>
                      <a:r>
                        <a:rPr lang="pt-BR" sz="2300" b="1" kern="1200" dirty="0">
                          <a:solidFill>
                            <a:schemeClr val="tx1"/>
                          </a:solidFill>
                          <a:effectLst/>
                          <a:latin typeface="Arial Narrow" panose="020B0606020202030204" pitchFamily="34" charset="0"/>
                          <a:ea typeface="+mn-ea"/>
                          <a:cs typeface="+mn-cs"/>
                        </a:rPr>
                        <a:t>denotativo</a:t>
                      </a:r>
                      <a:r>
                        <a:rPr lang="pt-BR" sz="2300" b="0" kern="1200" dirty="0">
                          <a:solidFill>
                            <a:schemeClr val="tx1"/>
                          </a:solidFill>
                          <a:effectLst/>
                          <a:latin typeface="Arial Narrow" panose="020B0606020202030204" pitchFamily="34" charset="0"/>
                          <a:ea typeface="+mn-ea"/>
                          <a:cs typeface="+mn-cs"/>
                        </a:rPr>
                        <a:t> é o sentido literal das palavras, ou seja, aquele verdadeiro, real. Por exemplo: “</a:t>
                      </a:r>
                      <a:r>
                        <a:rPr lang="pt-BR" sz="2300" b="0" i="1" kern="1200" dirty="0">
                          <a:solidFill>
                            <a:schemeClr val="tx1"/>
                          </a:solidFill>
                          <a:effectLst/>
                          <a:latin typeface="Arial Narrow" panose="020B0606020202030204" pitchFamily="34" charset="0"/>
                          <a:ea typeface="+mn-ea"/>
                          <a:cs typeface="+mn-cs"/>
                        </a:rPr>
                        <a:t>Os olhos da Paula são pretos</a:t>
                      </a:r>
                      <a:r>
                        <a:rPr lang="pt-BR" sz="2300" b="0" kern="1200" dirty="0">
                          <a:solidFill>
                            <a:schemeClr val="tx1"/>
                          </a:solidFill>
                          <a:effectLst/>
                          <a:latin typeface="Arial Narrow" panose="020B0606020202030204" pitchFamily="34" charset="0"/>
                          <a:ea typeface="+mn-ea"/>
                          <a:cs typeface="+mn-cs"/>
                        </a:rPr>
                        <a:t>.” (</a:t>
                      </a:r>
                      <a:r>
                        <a:rPr lang="pt-BR" sz="2300" b="0" u="sng" kern="1200" dirty="0">
                          <a:solidFill>
                            <a:schemeClr val="tx1"/>
                          </a:solidFill>
                          <a:effectLst/>
                          <a:latin typeface="Arial Narrow" panose="020B0606020202030204" pitchFamily="34" charset="0"/>
                          <a:ea typeface="+mn-ea"/>
                          <a:cs typeface="+mn-cs"/>
                        </a:rPr>
                        <a:t>olhos</a:t>
                      </a:r>
                      <a:r>
                        <a:rPr lang="pt-BR" sz="2300" b="0" kern="1200" dirty="0">
                          <a:solidFill>
                            <a:schemeClr val="tx1"/>
                          </a:solidFill>
                          <a:effectLst/>
                          <a:latin typeface="Arial Narrow" panose="020B0606020202030204" pitchFamily="34" charset="0"/>
                          <a:ea typeface="+mn-ea"/>
                          <a:cs typeface="+mn-cs"/>
                        </a:rPr>
                        <a:t> está no sentido denotativo, real, isto é, o sentido que essa palavra já tem). Já o sentido </a:t>
                      </a:r>
                      <a:r>
                        <a:rPr lang="pt-BR" sz="2300" b="1" kern="1200" dirty="0">
                          <a:solidFill>
                            <a:schemeClr val="tx1"/>
                          </a:solidFill>
                          <a:effectLst/>
                          <a:latin typeface="Arial Narrow" panose="020B0606020202030204" pitchFamily="34" charset="0"/>
                          <a:ea typeface="+mn-ea"/>
                          <a:cs typeface="+mn-cs"/>
                        </a:rPr>
                        <a:t>conotativo</a:t>
                      </a:r>
                      <a:r>
                        <a:rPr lang="pt-BR" sz="2300" b="0" kern="1200" dirty="0">
                          <a:solidFill>
                            <a:schemeClr val="tx1"/>
                          </a:solidFill>
                          <a:effectLst/>
                          <a:latin typeface="Arial Narrow" panose="020B0606020202030204" pitchFamily="34" charset="0"/>
                          <a:ea typeface="+mn-ea"/>
                          <a:cs typeface="+mn-cs"/>
                        </a:rPr>
                        <a:t> das palavras, é o figurado. Por exemplo: Os olhos da Paula são duas jaboticabas. (</a:t>
                      </a:r>
                      <a:r>
                        <a:rPr lang="pt-BR" sz="2300" b="0" u="sng" kern="1200" dirty="0">
                          <a:solidFill>
                            <a:schemeClr val="tx1"/>
                          </a:solidFill>
                          <a:effectLst/>
                          <a:latin typeface="Arial Narrow" panose="020B0606020202030204" pitchFamily="34" charset="0"/>
                          <a:ea typeface="+mn-ea"/>
                          <a:cs typeface="+mn-cs"/>
                        </a:rPr>
                        <a:t>olhos</a:t>
                      </a:r>
                      <a:r>
                        <a:rPr lang="pt-BR" sz="2300" b="0" kern="1200" dirty="0">
                          <a:solidFill>
                            <a:schemeClr val="tx1"/>
                          </a:solidFill>
                          <a:effectLst/>
                          <a:latin typeface="Arial Narrow" panose="020B0606020202030204" pitchFamily="34" charset="0"/>
                          <a:ea typeface="+mn-ea"/>
                          <a:cs typeface="+mn-cs"/>
                        </a:rPr>
                        <a:t>, agora deixou de ser “real’, “verdadeiro” e passou a ser “figurado”, isto é, a palavra recebeu outro sentido/significado.).</a:t>
                      </a:r>
                    </a:p>
                    <a:p>
                      <a:r>
                        <a:rPr lang="pt-BR" sz="2300" b="0" kern="1200" dirty="0">
                          <a:solidFill>
                            <a:schemeClr val="tx1"/>
                          </a:solidFill>
                          <a:effectLst/>
                          <a:latin typeface="Arial Narrow" panose="020B0606020202030204" pitchFamily="34" charset="0"/>
                          <a:ea typeface="+mn-ea"/>
                          <a:cs typeface="+mn-cs"/>
                        </a:rPr>
                        <a:t>Figuras de Linguagem</a:t>
                      </a:r>
                    </a:p>
                    <a:p>
                      <a:r>
                        <a:rPr lang="pt-BR" sz="2300" b="0" kern="1200" dirty="0">
                          <a:solidFill>
                            <a:schemeClr val="tx1"/>
                          </a:solidFill>
                          <a:effectLst/>
                          <a:latin typeface="Arial Narrow" panose="020B0606020202030204" pitchFamily="34" charset="0"/>
                          <a:ea typeface="+mn-ea"/>
                          <a:cs typeface="+mn-cs"/>
                        </a:rPr>
                        <a:t>As Figuras de Linguagem são recursos expressivos que enriquecem a nossa língua, pois trazem criatividade, emoção, ênfase, beleza à linguagem com predominância do sentido figurado (conotativo)</a:t>
                      </a:r>
                    </a:p>
                    <a:p>
                      <a:endParaRPr lang="pt-BR" sz="2300" b="0" kern="1200" dirty="0">
                        <a:solidFill>
                          <a:schemeClr val="tx1"/>
                        </a:solidFill>
                        <a:effectLst/>
                        <a:latin typeface="Arial Narrow" panose="020B0606020202030204" pitchFamily="34" charset="0"/>
                        <a:ea typeface="+mn-ea"/>
                        <a:cs typeface="+mn-cs"/>
                      </a:endParaRPr>
                    </a:p>
                    <a:p>
                      <a:r>
                        <a:rPr lang="pt-BR" sz="2300" b="0" kern="1200" dirty="0">
                          <a:solidFill>
                            <a:schemeClr val="tx1"/>
                          </a:solidFill>
                          <a:effectLst/>
                          <a:latin typeface="Arial Narrow" panose="020B0606020202030204" pitchFamily="34" charset="0"/>
                          <a:ea typeface="+mn-ea"/>
                          <a:cs typeface="+mn-cs"/>
                        </a:rPr>
                        <a:t> Exemplos:</a:t>
                      </a:r>
                      <a:endParaRPr lang="pt-BR" sz="2300" b="0" dirty="0">
                        <a:solidFill>
                          <a:schemeClr val="tx1"/>
                        </a:solidFill>
                        <a:latin typeface="Arial Narrow" panose="020B0606020202030204" pitchFamily="34" charset="0"/>
                      </a:endParaRPr>
                    </a:p>
                    <a:p>
                      <a:pPr algn="ctr"/>
                      <a:endParaRPr lang="pt-BR" sz="2300" b="0" i="0" kern="1200" dirty="0">
                        <a:solidFill>
                          <a:schemeClr val="tx1"/>
                        </a:solidFill>
                        <a:effectLst/>
                        <a:latin typeface="Arial Narrow" panose="020B0606020202030204" pitchFamily="34" charset="0"/>
                        <a:ea typeface="+mn-ea"/>
                        <a:cs typeface="+mn-cs"/>
                      </a:endParaRPr>
                    </a:p>
                  </a:txBody>
                  <a:tcPr>
                    <a:lnL w="28575" cap="flat" cmpd="sng" algn="ctr">
                      <a:solidFill>
                        <a:srgbClr val="FFCE33"/>
                      </a:solidFill>
                      <a:prstDash val="solid"/>
                      <a:round/>
                      <a:headEnd type="none" w="med" len="med"/>
                      <a:tailEnd type="none" w="med" len="med"/>
                    </a:lnL>
                    <a:lnR w="28575" cap="flat" cmpd="sng" algn="ctr">
                      <a:solidFill>
                        <a:srgbClr val="FFCE33"/>
                      </a:solidFill>
                      <a:prstDash val="solid"/>
                      <a:round/>
                      <a:headEnd type="none" w="med" len="med"/>
                      <a:tailEnd type="none" w="med" len="med"/>
                    </a:lnR>
                    <a:lnT w="28575" cap="flat" cmpd="sng" algn="ctr">
                      <a:solidFill>
                        <a:srgbClr val="FFCE33"/>
                      </a:solidFill>
                      <a:prstDash val="solid"/>
                      <a:round/>
                      <a:headEnd type="none" w="med" len="med"/>
                      <a:tailEnd type="none" w="med" len="med"/>
                    </a:lnT>
                    <a:lnB w="28575" cap="flat" cmpd="sng" algn="ctr">
                      <a:solidFill>
                        <a:srgbClr val="FFCE33"/>
                      </a:solidFill>
                      <a:prstDash val="solid"/>
                      <a:round/>
                      <a:headEnd type="none" w="med" len="med"/>
                      <a:tailEnd type="none" w="med" len="med"/>
                    </a:lnB>
                    <a:solidFill>
                      <a:srgbClr val="FFCCFF"/>
                    </a:solidFill>
                  </a:tcPr>
                </a:tc>
                <a:extLst>
                  <a:ext uri="{0D108BD9-81ED-4DB2-BD59-A6C34878D82A}">
                    <a16:rowId xmlns:a16="http://schemas.microsoft.com/office/drawing/2014/main" val="2680415917"/>
                  </a:ext>
                </a:extLst>
              </a:tr>
            </a:tbl>
          </a:graphicData>
        </a:graphic>
      </p:graphicFrame>
      <p:pic>
        <p:nvPicPr>
          <p:cNvPr id="4" name="Imagem 3">
            <a:extLst>
              <a:ext uri="{FF2B5EF4-FFF2-40B4-BE49-F238E27FC236}">
                <a16:creationId xmlns:a16="http://schemas.microsoft.com/office/drawing/2014/main" id="{07276F46-A761-5E5E-3744-FEBB60FF7074}"/>
              </a:ext>
            </a:extLst>
          </p:cNvPr>
          <p:cNvPicPr>
            <a:picLocks noChangeAspect="1"/>
          </p:cNvPicPr>
          <p:nvPr/>
        </p:nvPicPr>
        <p:blipFill>
          <a:blip r:embed="rId3"/>
          <a:stretch>
            <a:fillRect/>
          </a:stretch>
        </p:blipFill>
        <p:spPr>
          <a:xfrm>
            <a:off x="344557" y="768625"/>
            <a:ext cx="2040834" cy="1099931"/>
          </a:xfrm>
          <a:prstGeom prst="rect">
            <a:avLst/>
          </a:prstGeom>
        </p:spPr>
      </p:pic>
    </p:spTree>
    <p:extLst>
      <p:ext uri="{BB962C8B-B14F-4D97-AF65-F5344CB8AC3E}">
        <p14:creationId xmlns:p14="http://schemas.microsoft.com/office/powerpoint/2010/main" val="11535621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1141661046"/>
              </p:ext>
            </p:extLst>
          </p:nvPr>
        </p:nvGraphicFramePr>
        <p:xfrm>
          <a:off x="345139" y="848139"/>
          <a:ext cx="11514630" cy="5804452"/>
        </p:xfrm>
        <a:graphic>
          <a:graphicData uri="http://schemas.openxmlformats.org/drawingml/2006/table">
            <a:tbl>
              <a:tblPr firstRow="1" bandRow="1">
                <a:tableStyleId>{5C22544A-7EE6-4342-B048-85BDC9FD1C3A}</a:tableStyleId>
              </a:tblPr>
              <a:tblGrid>
                <a:gridCol w="11514630">
                  <a:extLst>
                    <a:ext uri="{9D8B030D-6E8A-4147-A177-3AD203B41FA5}">
                      <a16:colId xmlns:a16="http://schemas.microsoft.com/office/drawing/2014/main" val="2638729088"/>
                    </a:ext>
                  </a:extLst>
                </a:gridCol>
              </a:tblGrid>
              <a:tr h="5804452">
                <a:tc>
                  <a:txBody>
                    <a:bodyPr/>
                    <a:lstStyle/>
                    <a:p>
                      <a:r>
                        <a:rPr lang="pt-BR" sz="2300" b="1" kern="1200" dirty="0">
                          <a:solidFill>
                            <a:schemeClr val="tx1"/>
                          </a:solidFill>
                          <a:effectLst/>
                          <a:latin typeface="Arial Narrow" panose="020B0606020202030204" pitchFamily="34" charset="0"/>
                          <a:ea typeface="+mn-ea"/>
                          <a:cs typeface="+mn-cs"/>
                        </a:rPr>
                        <a:t>- Metáfora: </a:t>
                      </a:r>
                      <a:r>
                        <a:rPr lang="pt-BR" sz="2300" b="0" kern="1200" dirty="0">
                          <a:solidFill>
                            <a:schemeClr val="tx1"/>
                          </a:solidFill>
                          <a:effectLst/>
                          <a:latin typeface="Arial Narrow" panose="020B0606020202030204" pitchFamily="34" charset="0"/>
                          <a:ea typeface="+mn-ea"/>
                          <a:cs typeface="+mn-cs"/>
                        </a:rPr>
                        <a:t>é quando atribuímos um outro sentido à palavra, à ideia. Dizemos que na metáfora existe uma ideia de comparação escondida. Exemplos: </a:t>
                      </a:r>
                      <a:r>
                        <a:rPr lang="pt-BR" sz="2300" b="0" i="1" kern="1200" dirty="0">
                          <a:solidFill>
                            <a:schemeClr val="tx1"/>
                          </a:solidFill>
                          <a:effectLst/>
                          <a:latin typeface="Arial Narrow" panose="020B0606020202030204" pitchFamily="34" charset="0"/>
                          <a:ea typeface="+mn-ea"/>
                          <a:cs typeface="+mn-cs"/>
                        </a:rPr>
                        <a:t>Seus olhos são duas jaboticabas</a:t>
                      </a:r>
                      <a:r>
                        <a:rPr lang="pt-BR" sz="2300" b="0" kern="1200" dirty="0">
                          <a:solidFill>
                            <a:schemeClr val="tx1"/>
                          </a:solidFill>
                          <a:effectLst/>
                          <a:latin typeface="Arial Narrow" panose="020B0606020202030204" pitchFamily="34" charset="0"/>
                          <a:ea typeface="+mn-ea"/>
                          <a:cs typeface="+mn-cs"/>
                        </a:rPr>
                        <a:t>! / </a:t>
                      </a:r>
                      <a:r>
                        <a:rPr lang="pt-BR" sz="2300" b="0" i="1" kern="1200" dirty="0">
                          <a:solidFill>
                            <a:schemeClr val="tx1"/>
                          </a:solidFill>
                          <a:effectLst/>
                          <a:latin typeface="Arial Narrow" panose="020B0606020202030204" pitchFamily="34" charset="0"/>
                          <a:ea typeface="+mn-ea"/>
                          <a:cs typeface="+mn-cs"/>
                        </a:rPr>
                        <a:t>João é um tigre</a:t>
                      </a:r>
                      <a:r>
                        <a:rPr lang="pt-BR" sz="2300" b="0" kern="1200" dirty="0">
                          <a:solidFill>
                            <a:schemeClr val="tx1"/>
                          </a:solidFill>
                          <a:effectLst/>
                          <a:latin typeface="Arial Narrow" panose="020B0606020202030204" pitchFamily="34" charset="0"/>
                          <a:ea typeface="+mn-ea"/>
                          <a:cs typeface="+mn-cs"/>
                        </a:rPr>
                        <a:t>. </a:t>
                      </a:r>
                    </a:p>
                    <a:p>
                      <a:r>
                        <a:rPr lang="pt-BR" sz="2300" b="1" kern="1200" dirty="0">
                          <a:solidFill>
                            <a:schemeClr val="tx1"/>
                          </a:solidFill>
                          <a:effectLst/>
                          <a:latin typeface="Arial Narrow" panose="020B0606020202030204" pitchFamily="34" charset="0"/>
                          <a:ea typeface="+mn-ea"/>
                          <a:cs typeface="+mn-cs"/>
                        </a:rPr>
                        <a:t>- Comparação: </a:t>
                      </a:r>
                      <a:r>
                        <a:rPr lang="pt-BR" sz="2300" b="0" kern="1200" dirty="0">
                          <a:solidFill>
                            <a:schemeClr val="tx1"/>
                          </a:solidFill>
                          <a:effectLst/>
                          <a:latin typeface="Arial Narrow" panose="020B0606020202030204" pitchFamily="34" charset="0"/>
                          <a:ea typeface="+mn-ea"/>
                          <a:cs typeface="+mn-cs"/>
                        </a:rPr>
                        <a:t>é uma figura de linguagem que compara palavras, ideias utilizando palavras/termos de “comparação”. Exemplos: </a:t>
                      </a:r>
                      <a:r>
                        <a:rPr lang="pt-BR" sz="2300" b="0" i="1" kern="1200" dirty="0">
                          <a:solidFill>
                            <a:schemeClr val="tx1"/>
                          </a:solidFill>
                          <a:effectLst/>
                          <a:latin typeface="Arial Narrow" panose="020B0606020202030204" pitchFamily="34" charset="0"/>
                          <a:ea typeface="+mn-ea"/>
                          <a:cs typeface="+mn-cs"/>
                        </a:rPr>
                        <a:t>Seus olhos são </a:t>
                      </a:r>
                      <a:r>
                        <a:rPr lang="pt-BR" sz="2300" b="1" i="1" u="sng" kern="1200" dirty="0">
                          <a:solidFill>
                            <a:schemeClr val="tx1"/>
                          </a:solidFill>
                          <a:effectLst/>
                          <a:latin typeface="Arial Narrow" panose="020B0606020202030204" pitchFamily="34" charset="0"/>
                          <a:ea typeface="+mn-ea"/>
                          <a:cs typeface="+mn-cs"/>
                        </a:rPr>
                        <a:t>como</a:t>
                      </a:r>
                      <a:r>
                        <a:rPr lang="pt-BR" sz="2300" b="0" i="1" kern="1200" dirty="0">
                          <a:solidFill>
                            <a:schemeClr val="tx1"/>
                          </a:solidFill>
                          <a:effectLst/>
                          <a:latin typeface="Arial Narrow" panose="020B0606020202030204" pitchFamily="34" charset="0"/>
                          <a:ea typeface="+mn-ea"/>
                          <a:cs typeface="+mn-cs"/>
                        </a:rPr>
                        <a:t> duas jaboticabas.</a:t>
                      </a:r>
                      <a:r>
                        <a:rPr lang="pt-BR" sz="2300" b="0" kern="1200" dirty="0">
                          <a:solidFill>
                            <a:schemeClr val="tx1"/>
                          </a:solidFill>
                          <a:effectLst/>
                          <a:latin typeface="Arial Narrow" panose="020B0606020202030204" pitchFamily="34" charset="0"/>
                          <a:ea typeface="+mn-ea"/>
                          <a:cs typeface="+mn-cs"/>
                        </a:rPr>
                        <a:t> / </a:t>
                      </a:r>
                      <a:r>
                        <a:rPr lang="pt-BR" sz="2300" b="0" i="1" kern="1200" dirty="0">
                          <a:solidFill>
                            <a:schemeClr val="tx1"/>
                          </a:solidFill>
                          <a:effectLst/>
                          <a:latin typeface="Arial Narrow" panose="020B0606020202030204" pitchFamily="34" charset="0"/>
                          <a:ea typeface="+mn-ea"/>
                          <a:cs typeface="+mn-cs"/>
                        </a:rPr>
                        <a:t>João é forte </a:t>
                      </a:r>
                      <a:r>
                        <a:rPr lang="pt-BR" sz="2300" b="1" i="1" u="sng" kern="1200" dirty="0">
                          <a:solidFill>
                            <a:schemeClr val="tx1"/>
                          </a:solidFill>
                          <a:effectLst/>
                          <a:latin typeface="Arial Narrow" panose="020B0606020202030204" pitchFamily="34" charset="0"/>
                          <a:ea typeface="+mn-ea"/>
                          <a:cs typeface="+mn-cs"/>
                        </a:rPr>
                        <a:t>semelhante</a:t>
                      </a:r>
                      <a:r>
                        <a:rPr lang="pt-BR" sz="2300" b="1" i="1"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a um tigre! </a:t>
                      </a:r>
                      <a:endParaRPr lang="pt-BR" sz="2300" b="0" kern="1200" dirty="0">
                        <a:solidFill>
                          <a:schemeClr val="tx1"/>
                        </a:solidFill>
                        <a:effectLst/>
                        <a:latin typeface="Arial Narrow" panose="020B0606020202030204" pitchFamily="34" charset="0"/>
                        <a:ea typeface="+mn-ea"/>
                        <a:cs typeface="+mn-cs"/>
                      </a:endParaRPr>
                    </a:p>
                    <a:p>
                      <a:r>
                        <a:rPr lang="pt-BR" sz="2300" b="1" kern="1200" dirty="0">
                          <a:solidFill>
                            <a:schemeClr val="tx1"/>
                          </a:solidFill>
                          <a:effectLst/>
                          <a:latin typeface="Arial Narrow" panose="020B0606020202030204" pitchFamily="34" charset="0"/>
                          <a:ea typeface="+mn-ea"/>
                          <a:cs typeface="+mn-cs"/>
                        </a:rPr>
                        <a:t>- Hipérbole: </a:t>
                      </a:r>
                      <a:r>
                        <a:rPr lang="pt-BR" sz="2300" b="0" kern="1200" dirty="0">
                          <a:solidFill>
                            <a:schemeClr val="tx1"/>
                          </a:solidFill>
                          <a:effectLst/>
                          <a:latin typeface="Arial Narrow" panose="020B0606020202030204" pitchFamily="34" charset="0"/>
                          <a:ea typeface="+mn-ea"/>
                          <a:cs typeface="+mn-cs"/>
                        </a:rPr>
                        <a:t>é a figura de linguagem que expressa </a:t>
                      </a:r>
                      <a:r>
                        <a:rPr lang="pt-BR" sz="2300" b="1" kern="1200" dirty="0">
                          <a:solidFill>
                            <a:schemeClr val="tx1"/>
                          </a:solidFill>
                          <a:effectLst/>
                          <a:latin typeface="Arial Narrow" panose="020B0606020202030204" pitchFamily="34" charset="0"/>
                          <a:ea typeface="+mn-ea"/>
                          <a:cs typeface="+mn-cs"/>
                        </a:rPr>
                        <a:t>exagero intencional</a:t>
                      </a:r>
                      <a:r>
                        <a:rPr lang="pt-BR" sz="2300" b="0" kern="1200" dirty="0">
                          <a:solidFill>
                            <a:schemeClr val="tx1"/>
                          </a:solidFill>
                          <a:effectLst/>
                          <a:latin typeface="Arial Narrow" panose="020B0606020202030204" pitchFamily="34" charset="0"/>
                          <a:ea typeface="+mn-ea"/>
                          <a:cs typeface="+mn-cs"/>
                        </a:rPr>
                        <a:t> para dar mais intensidade a uma ideia, emoção ou situação. Exemplos: “</a:t>
                      </a:r>
                      <a:r>
                        <a:rPr lang="pt-BR" sz="2300" b="0" i="1" kern="1200" dirty="0">
                          <a:solidFill>
                            <a:schemeClr val="tx1"/>
                          </a:solidFill>
                          <a:effectLst/>
                          <a:latin typeface="Arial Narrow" panose="020B0606020202030204" pitchFamily="34" charset="0"/>
                          <a:ea typeface="+mn-ea"/>
                          <a:cs typeface="+mn-cs"/>
                        </a:rPr>
                        <a:t>Estou </a:t>
                      </a:r>
                      <a:r>
                        <a:rPr lang="pt-BR" sz="2300" b="1" i="1" u="sng" kern="1200" dirty="0">
                          <a:solidFill>
                            <a:schemeClr val="tx1"/>
                          </a:solidFill>
                          <a:effectLst/>
                          <a:latin typeface="Arial Narrow" panose="020B0606020202030204" pitchFamily="34" charset="0"/>
                          <a:ea typeface="+mn-ea"/>
                          <a:cs typeface="+mn-cs"/>
                        </a:rPr>
                        <a:t>morrendo de fome</a:t>
                      </a:r>
                      <a:r>
                        <a:rPr lang="pt-BR" sz="2300" b="1" i="1" kern="1200" dirty="0">
                          <a:solidFill>
                            <a:schemeClr val="tx1"/>
                          </a:solidFill>
                          <a:effectLst/>
                          <a:latin typeface="Arial Narrow" panose="020B0606020202030204" pitchFamily="34" charset="0"/>
                          <a:ea typeface="+mn-ea"/>
                          <a:cs typeface="+mn-cs"/>
                        </a:rPr>
                        <a:t>.”</a:t>
                      </a:r>
                      <a:r>
                        <a:rPr lang="pt-BR" sz="2300" b="1" kern="1200" dirty="0">
                          <a:solidFill>
                            <a:schemeClr val="tx1"/>
                          </a:solidFill>
                          <a:effectLst/>
                          <a:latin typeface="Arial Narrow" panose="020B0606020202030204" pitchFamily="34" charset="0"/>
                          <a:ea typeface="+mn-ea"/>
                          <a:cs typeface="+mn-cs"/>
                        </a:rPr>
                        <a:t> </a:t>
                      </a:r>
                      <a:r>
                        <a:rPr lang="pt-BR" sz="2300" b="0"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Já te falei isso </a:t>
                      </a:r>
                      <a:r>
                        <a:rPr lang="pt-BR" sz="2300" b="1" i="1" u="sng" kern="1200" dirty="0">
                          <a:solidFill>
                            <a:schemeClr val="tx1"/>
                          </a:solidFill>
                          <a:effectLst/>
                          <a:latin typeface="Arial Narrow" panose="020B0606020202030204" pitchFamily="34" charset="0"/>
                          <a:ea typeface="+mn-ea"/>
                          <a:cs typeface="+mn-cs"/>
                        </a:rPr>
                        <a:t>mil vezes</a:t>
                      </a:r>
                      <a:r>
                        <a:rPr lang="pt-BR" sz="2300" b="1" i="1" kern="1200" dirty="0">
                          <a:solidFill>
                            <a:schemeClr val="tx1"/>
                          </a:solidFill>
                          <a:effectLst/>
                          <a:latin typeface="Arial Narrow" panose="020B0606020202030204" pitchFamily="34" charset="0"/>
                          <a:ea typeface="+mn-ea"/>
                          <a:cs typeface="+mn-cs"/>
                        </a:rPr>
                        <a:t>!”</a:t>
                      </a:r>
                      <a:r>
                        <a:rPr lang="pt-BR" sz="2300" b="1"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 “Chorei um </a:t>
                      </a:r>
                      <a:r>
                        <a:rPr lang="pt-BR" sz="2300" b="1" i="1" u="sng" kern="1200" dirty="0">
                          <a:solidFill>
                            <a:schemeClr val="tx1"/>
                          </a:solidFill>
                          <a:effectLst/>
                          <a:latin typeface="Arial Narrow" panose="020B0606020202030204" pitchFamily="34" charset="0"/>
                          <a:ea typeface="+mn-ea"/>
                          <a:cs typeface="+mn-cs"/>
                        </a:rPr>
                        <a:t>rio de lágrimas</a:t>
                      </a:r>
                      <a:r>
                        <a:rPr lang="pt-BR" sz="2300" b="1" i="1" kern="1200" dirty="0">
                          <a:solidFill>
                            <a:schemeClr val="tx1"/>
                          </a:solidFill>
                          <a:effectLst/>
                          <a:latin typeface="Arial Narrow" panose="020B0606020202030204" pitchFamily="34" charset="0"/>
                          <a:ea typeface="+mn-ea"/>
                          <a:cs typeface="+mn-cs"/>
                        </a:rPr>
                        <a:t>.”</a:t>
                      </a:r>
                      <a:endParaRPr lang="pt-BR" sz="2300" b="1" kern="1200" dirty="0">
                        <a:solidFill>
                          <a:schemeClr val="tx1"/>
                        </a:solidFill>
                        <a:effectLst/>
                        <a:latin typeface="Arial Narrow" panose="020B0606020202030204" pitchFamily="34" charset="0"/>
                        <a:ea typeface="+mn-ea"/>
                        <a:cs typeface="+mn-cs"/>
                      </a:endParaRPr>
                    </a:p>
                    <a:p>
                      <a:r>
                        <a:rPr lang="pt-BR" sz="2300" b="1" kern="1200" dirty="0">
                          <a:solidFill>
                            <a:schemeClr val="tx1"/>
                          </a:solidFill>
                          <a:effectLst/>
                          <a:latin typeface="Arial Narrow" panose="020B0606020202030204" pitchFamily="34" charset="0"/>
                          <a:ea typeface="+mn-ea"/>
                          <a:cs typeface="+mn-cs"/>
                        </a:rPr>
                        <a:t>- Personificação (ou prosopopeia): </a:t>
                      </a:r>
                      <a:r>
                        <a:rPr lang="pt-BR" sz="2300" b="0" kern="1200" dirty="0">
                          <a:solidFill>
                            <a:schemeClr val="tx1"/>
                          </a:solidFill>
                          <a:effectLst/>
                          <a:latin typeface="Arial Narrow" panose="020B0606020202030204" pitchFamily="34" charset="0"/>
                          <a:ea typeface="+mn-ea"/>
                          <a:cs typeface="+mn-cs"/>
                        </a:rPr>
                        <a:t>é a figura de linguagem em que características, ações ou sentimentos humanos são atribuídos a seres inanimados, animais ou elementos da natureza. Exemplos: </a:t>
                      </a:r>
                      <a:r>
                        <a:rPr lang="pt-BR" sz="2300" b="0" i="1" kern="1200" dirty="0">
                          <a:solidFill>
                            <a:schemeClr val="tx1"/>
                          </a:solidFill>
                          <a:effectLst/>
                          <a:latin typeface="Arial Narrow" panose="020B0606020202030204" pitchFamily="34" charset="0"/>
                          <a:ea typeface="+mn-ea"/>
                          <a:cs typeface="+mn-cs"/>
                        </a:rPr>
                        <a:t>“O </a:t>
                      </a:r>
                      <a:r>
                        <a:rPr lang="pt-BR" sz="2300" b="1" i="1" u="sng" kern="1200" dirty="0">
                          <a:solidFill>
                            <a:schemeClr val="tx1"/>
                          </a:solidFill>
                          <a:effectLst/>
                          <a:latin typeface="Arial Narrow" panose="020B0606020202030204" pitchFamily="34" charset="0"/>
                          <a:ea typeface="+mn-ea"/>
                          <a:cs typeface="+mn-cs"/>
                        </a:rPr>
                        <a:t>vento cantava</a:t>
                      </a:r>
                      <a:r>
                        <a:rPr lang="pt-BR" sz="2300" b="1" i="1"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na janela.” / “</a:t>
                      </a:r>
                      <a:r>
                        <a:rPr lang="pt-BR" sz="2300" b="1" i="1" kern="1200" dirty="0">
                          <a:solidFill>
                            <a:schemeClr val="tx1"/>
                          </a:solidFill>
                          <a:effectLst/>
                          <a:latin typeface="Arial Narrow" panose="020B0606020202030204" pitchFamily="34" charset="0"/>
                          <a:ea typeface="+mn-ea"/>
                          <a:cs typeface="+mn-cs"/>
                        </a:rPr>
                        <a:t>A lua sorria </a:t>
                      </a:r>
                      <a:r>
                        <a:rPr lang="pt-BR" sz="2300" b="0" i="1" kern="1200" dirty="0">
                          <a:solidFill>
                            <a:schemeClr val="tx1"/>
                          </a:solidFill>
                          <a:effectLst/>
                          <a:latin typeface="Arial Narrow" panose="020B0606020202030204" pitchFamily="34" charset="0"/>
                          <a:ea typeface="+mn-ea"/>
                          <a:cs typeface="+mn-cs"/>
                        </a:rPr>
                        <a:t>para nós.” / “As </a:t>
                      </a:r>
                      <a:r>
                        <a:rPr lang="pt-BR" sz="2300" b="1" i="1" kern="1200" dirty="0">
                          <a:solidFill>
                            <a:schemeClr val="tx1"/>
                          </a:solidFill>
                          <a:effectLst/>
                          <a:latin typeface="Arial Narrow" panose="020B0606020202030204" pitchFamily="34" charset="0"/>
                          <a:ea typeface="+mn-ea"/>
                          <a:cs typeface="+mn-cs"/>
                        </a:rPr>
                        <a:t>flores dançavam </a:t>
                      </a:r>
                      <a:r>
                        <a:rPr lang="pt-BR" sz="2300" b="0" i="1" kern="1200" dirty="0">
                          <a:solidFill>
                            <a:schemeClr val="tx1"/>
                          </a:solidFill>
                          <a:effectLst/>
                          <a:latin typeface="Arial Narrow" panose="020B0606020202030204" pitchFamily="34" charset="0"/>
                          <a:ea typeface="+mn-ea"/>
                          <a:cs typeface="+mn-cs"/>
                        </a:rPr>
                        <a:t>com o vento.”</a:t>
                      </a:r>
                      <a:endParaRPr lang="pt-BR" sz="2300" b="0" kern="1200" dirty="0">
                        <a:solidFill>
                          <a:schemeClr val="tx1"/>
                        </a:solidFill>
                        <a:effectLst/>
                        <a:latin typeface="Arial Narrow" panose="020B0606020202030204" pitchFamily="34" charset="0"/>
                        <a:ea typeface="+mn-ea"/>
                        <a:cs typeface="+mn-cs"/>
                      </a:endParaRPr>
                    </a:p>
                    <a:p>
                      <a:r>
                        <a:rPr lang="pt-BR" sz="2300" b="1" kern="1200" dirty="0">
                          <a:solidFill>
                            <a:schemeClr val="tx1"/>
                          </a:solidFill>
                          <a:effectLst/>
                          <a:latin typeface="Arial Narrow" panose="020B0606020202030204" pitchFamily="34" charset="0"/>
                          <a:ea typeface="+mn-ea"/>
                          <a:cs typeface="+mn-cs"/>
                        </a:rPr>
                        <a:t>- Onomatopeia: </a:t>
                      </a:r>
                      <a:r>
                        <a:rPr lang="pt-BR" sz="2300" b="0" kern="1200" dirty="0">
                          <a:solidFill>
                            <a:schemeClr val="tx1"/>
                          </a:solidFill>
                          <a:effectLst/>
                          <a:latin typeface="Arial Narrow" panose="020B0606020202030204" pitchFamily="34" charset="0"/>
                          <a:ea typeface="+mn-ea"/>
                          <a:cs typeface="+mn-cs"/>
                        </a:rPr>
                        <a:t>é a figura de linguagem que representa sons por meio de palavras. Exemplos: “</a:t>
                      </a:r>
                      <a:r>
                        <a:rPr lang="pt-BR" sz="2300" b="0" kern="1200" dirty="0" err="1">
                          <a:solidFill>
                            <a:schemeClr val="tx1"/>
                          </a:solidFill>
                          <a:effectLst/>
                          <a:latin typeface="Arial Narrow" panose="020B0606020202030204" pitchFamily="34" charset="0"/>
                          <a:ea typeface="+mn-ea"/>
                          <a:cs typeface="+mn-cs"/>
                        </a:rPr>
                        <a:t>tic-tac</a:t>
                      </a:r>
                      <a:r>
                        <a:rPr lang="pt-BR" sz="2300" b="0" kern="1200" dirty="0">
                          <a:solidFill>
                            <a:schemeClr val="tx1"/>
                          </a:solidFill>
                          <a:effectLst/>
                          <a:latin typeface="Arial Narrow" panose="020B0606020202030204" pitchFamily="34" charset="0"/>
                          <a:ea typeface="+mn-ea"/>
                          <a:cs typeface="+mn-cs"/>
                        </a:rPr>
                        <a:t>” (relógio) / “miau” (gato) / “bum!” (explosão) / “toc-toc” (batida na porta).</a:t>
                      </a:r>
                    </a:p>
                    <a:p>
                      <a:r>
                        <a:rPr lang="pt-BR" sz="2300" b="1" kern="1200" dirty="0">
                          <a:solidFill>
                            <a:schemeClr val="tx1"/>
                          </a:solidFill>
                          <a:effectLst/>
                          <a:latin typeface="Arial Narrow" panose="020B0606020202030204" pitchFamily="34" charset="0"/>
                          <a:ea typeface="+mn-ea"/>
                          <a:cs typeface="+mn-cs"/>
                        </a:rPr>
                        <a:t>- Eufemismo: </a:t>
                      </a:r>
                      <a:r>
                        <a:rPr lang="pt-BR" sz="2300" b="0" kern="1200" dirty="0">
                          <a:solidFill>
                            <a:schemeClr val="tx1"/>
                          </a:solidFill>
                          <a:effectLst/>
                          <a:latin typeface="Arial Narrow" panose="020B0606020202030204" pitchFamily="34" charset="0"/>
                          <a:ea typeface="+mn-ea"/>
                          <a:cs typeface="+mn-cs"/>
                        </a:rPr>
                        <a:t>é a figura de linguagem usada para suavizar uma ideia considerada desagradável, triste ou chocante.  Exemplos: “</a:t>
                      </a:r>
                      <a:r>
                        <a:rPr lang="pt-BR" sz="2300" b="0" i="1" kern="1200" dirty="0">
                          <a:solidFill>
                            <a:schemeClr val="tx1"/>
                          </a:solidFill>
                          <a:effectLst/>
                          <a:latin typeface="Arial Narrow" panose="020B0606020202030204" pitchFamily="34" charset="0"/>
                          <a:ea typeface="+mn-ea"/>
                          <a:cs typeface="+mn-cs"/>
                        </a:rPr>
                        <a:t>Ele partiu desta para melhor</a:t>
                      </a:r>
                      <a:r>
                        <a:rPr lang="pt-BR" sz="2300" b="0" kern="1200" dirty="0">
                          <a:solidFill>
                            <a:schemeClr val="tx1"/>
                          </a:solidFill>
                          <a:effectLst/>
                          <a:latin typeface="Arial Narrow" panose="020B0606020202030204" pitchFamily="34" charset="0"/>
                          <a:ea typeface="+mn-ea"/>
                          <a:cs typeface="+mn-cs"/>
                        </a:rPr>
                        <a:t>.” (em vez de “morreu”) / “</a:t>
                      </a:r>
                      <a:r>
                        <a:rPr lang="pt-BR" sz="2300" b="0" i="1" kern="1200" dirty="0">
                          <a:solidFill>
                            <a:schemeClr val="tx1"/>
                          </a:solidFill>
                          <a:effectLst/>
                          <a:latin typeface="Arial Narrow" panose="020B0606020202030204" pitchFamily="34" charset="0"/>
                          <a:ea typeface="+mn-ea"/>
                          <a:cs typeface="+mn-cs"/>
                        </a:rPr>
                        <a:t>Ela faltou com a verdade</a:t>
                      </a:r>
                      <a:r>
                        <a:rPr lang="pt-BR" sz="2300" b="0" kern="1200" dirty="0">
                          <a:solidFill>
                            <a:schemeClr val="tx1"/>
                          </a:solidFill>
                          <a:effectLst/>
                          <a:latin typeface="Arial Narrow" panose="020B0606020202030204" pitchFamily="34" charset="0"/>
                          <a:ea typeface="+mn-ea"/>
                          <a:cs typeface="+mn-cs"/>
                        </a:rPr>
                        <a:t>.” (em vez de “mentiu”).</a:t>
                      </a:r>
                      <a:endParaRPr lang="pt-BR" sz="2300" b="0" dirty="0">
                        <a:solidFill>
                          <a:schemeClr val="tx1"/>
                        </a:solidFill>
                        <a:latin typeface="Arial Narrow" panose="020B0606020202030204" pitchFamily="34" charset="0"/>
                      </a:endParaRPr>
                    </a:p>
                    <a:p>
                      <a:pPr algn="ctr"/>
                      <a:endParaRPr lang="pt-BR" sz="2300" b="0" i="0" kern="1200" dirty="0">
                        <a:solidFill>
                          <a:schemeClr val="tx1"/>
                        </a:solidFill>
                        <a:effectLst/>
                        <a:latin typeface="Arial Narrow" panose="020B0606020202030204" pitchFamily="34" charset="0"/>
                        <a:ea typeface="+mn-ea"/>
                        <a:cs typeface="+mn-cs"/>
                      </a:endParaRPr>
                    </a:p>
                  </a:txBody>
                  <a:tcPr>
                    <a:lnL w="28575" cap="flat" cmpd="sng" algn="ctr">
                      <a:solidFill>
                        <a:srgbClr val="FFCE33"/>
                      </a:solidFill>
                      <a:prstDash val="solid"/>
                      <a:round/>
                      <a:headEnd type="none" w="med" len="med"/>
                      <a:tailEnd type="none" w="med" len="med"/>
                    </a:lnL>
                    <a:lnR w="28575" cap="flat" cmpd="sng" algn="ctr">
                      <a:solidFill>
                        <a:srgbClr val="FFCE33"/>
                      </a:solidFill>
                      <a:prstDash val="solid"/>
                      <a:round/>
                      <a:headEnd type="none" w="med" len="med"/>
                      <a:tailEnd type="none" w="med" len="med"/>
                    </a:lnR>
                    <a:lnT w="28575" cap="flat" cmpd="sng" algn="ctr">
                      <a:solidFill>
                        <a:srgbClr val="FFCE33"/>
                      </a:solidFill>
                      <a:prstDash val="solid"/>
                      <a:round/>
                      <a:headEnd type="none" w="med" len="med"/>
                      <a:tailEnd type="none" w="med" len="med"/>
                    </a:lnT>
                    <a:lnB w="28575" cap="flat" cmpd="sng" algn="ctr">
                      <a:solidFill>
                        <a:srgbClr val="FFCE33"/>
                      </a:solidFill>
                      <a:prstDash val="solid"/>
                      <a:round/>
                      <a:headEnd type="none" w="med" len="med"/>
                      <a:tailEnd type="none" w="med" len="med"/>
                    </a:lnB>
                    <a:solidFill>
                      <a:srgbClr val="FFCC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1528294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20414AB-8484-4292-FDE7-BDBE2A8769E0}"/>
              </a:ext>
            </a:extLst>
          </p:cNvPr>
          <p:cNvSpPr txBox="1"/>
          <p:nvPr/>
        </p:nvSpPr>
        <p:spPr>
          <a:xfrm>
            <a:off x="237743" y="609600"/>
            <a:ext cx="11256265" cy="5147307"/>
          </a:xfrm>
          <a:prstGeom prst="rect">
            <a:avLst/>
          </a:prstGeom>
          <a:noFill/>
        </p:spPr>
        <p:txBody>
          <a:bodyPr wrap="square">
            <a:spAutoFit/>
          </a:bodyPr>
          <a:lstStyle/>
          <a:p>
            <a:pPr indent="14605" algn="just">
              <a:lnSpc>
                <a:spcPct val="115000"/>
              </a:lnSpc>
              <a:spcAft>
                <a:spcPts val="800"/>
              </a:spcAft>
            </a:pPr>
            <a:endParaRPr lang="pt-BR" sz="2300" b="1"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14605"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18.</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Releia o trecho “A cólera surgiu em sua forma mais fatal, e as pessoas estavam morrendo como moscas.”. Agora, responda: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O que estava acontecendo com as pessoas nesse momento da narrativa?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As pessoas realmente eram moscas?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 Na construção do texto, as palavras podem assumir uma linguagem figurada. No trecho “as pessoas estavam morrendo como moscas”, qual é a palavra que estabelece a comparação entre as pessoas e as moscas?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d) A expressão “morrendo como moscas” está no sentido</a:t>
            </a: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 denotativo (real)                      ( </a:t>
            </a:r>
            <a:r>
              <a:rPr lang="pt-BR" sz="2300" kern="100" dirty="0">
                <a:solidFill>
                  <a:srgbClr val="EE0000"/>
                </a:solidFill>
                <a:latin typeface="Arial Narrow" panose="020B0606020202030204" pitchFamily="34" charset="0"/>
                <a:ea typeface="Times New Roman" panose="02020603050405020304" pitchFamily="18" charset="0"/>
                <a:cs typeface="Arial" panose="020B0604020202020204" pitchFamily="34" charset="0"/>
              </a:rPr>
              <a:t>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 conotativo (figurado)</a:t>
            </a:r>
          </a:p>
          <a:p>
            <a:pPr indent="14605" algn="ctr">
              <a:lnSpc>
                <a:spcPct val="115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9129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20414AB-8484-4292-FDE7-BDBE2A8769E0}"/>
              </a:ext>
            </a:extLst>
          </p:cNvPr>
          <p:cNvSpPr txBox="1"/>
          <p:nvPr/>
        </p:nvSpPr>
        <p:spPr>
          <a:xfrm>
            <a:off x="274321" y="609600"/>
            <a:ext cx="11576304" cy="6269152"/>
          </a:xfrm>
          <a:prstGeom prst="rect">
            <a:avLst/>
          </a:prstGeom>
          <a:noFill/>
        </p:spPr>
        <p:txBody>
          <a:bodyPr wrap="square">
            <a:spAutoFit/>
          </a:bodyPr>
          <a:lstStyle/>
          <a:p>
            <a:pPr indent="14605" algn="just">
              <a:lnSpc>
                <a:spcPct val="115000"/>
              </a:lnSpc>
              <a:spcAft>
                <a:spcPts val="800"/>
              </a:spcAft>
            </a:pPr>
            <a:endParaRPr lang="pt-BR" sz="2300" b="1"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14605"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e) As figuras de linguagem são recursos expressivos que enriquecem a língua, pois trazem criatividade na escrita, emoção, ênfase, interpretações diferentes e beleza à linguagem. Retomando o trecho “as pessoas estavam morrendo como moscas”, a figura de linguagem predominante é 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gn="ctr">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 metáfora.                                  ( </a:t>
            </a:r>
            <a:r>
              <a:rPr lang="pt-BR" sz="2300" kern="100" dirty="0">
                <a:solidFill>
                  <a:srgbClr val="EE0000"/>
                </a:solidFill>
                <a:latin typeface="Arial Narrow" panose="020B0606020202030204" pitchFamily="34" charset="0"/>
                <a:ea typeface="Times New Roman" panose="02020603050405020304" pitchFamily="18" charset="0"/>
                <a:cs typeface="Arial" panose="020B0604020202020204" pitchFamily="34" charset="0"/>
              </a:rPr>
              <a:t>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 comparação.                                         (    ) personificação</a:t>
            </a:r>
          </a:p>
          <a:p>
            <a:pPr indent="14605">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19.</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Considere o trecho “Quando Mary acordou, a casa estava perfeitamente silenciosa.”. Agora, responda.</a:t>
            </a:r>
          </a:p>
          <a:p>
            <a:pPr indent="14605">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Pesquise o significado da palavra ‘silenciosa’ no dicionário.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Nesse trecho, qual é o significado da palavra “silenciosa”, considerando o contexto do texto?</a:t>
            </a:r>
          </a:p>
          <a:p>
            <a:pPr indent="14605">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indent="14605" algn="ctr">
              <a:lnSpc>
                <a:spcPct val="115000"/>
              </a:lnSpc>
              <a:spcAft>
                <a:spcPts val="800"/>
              </a:spcAft>
            </a:pPr>
            <a:endParaRPr lang="pt-BR" sz="2300" kern="100" dirty="0">
              <a:latin typeface="Arial Narrow" panose="020B0606020202030204" pitchFamily="34" charset="0"/>
              <a:ea typeface="Calibri" panose="020F0502020204030204" pitchFamily="34" charset="0"/>
              <a:cs typeface="Arial" panose="020B0604020202020204" pitchFamily="34" charset="0"/>
            </a:endParaRPr>
          </a:p>
          <a:p>
            <a:pPr indent="14605" algn="ctr">
              <a:lnSpc>
                <a:spcPct val="115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482062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20414AB-8484-4292-FDE7-BDBE2A8769E0}"/>
              </a:ext>
            </a:extLst>
          </p:cNvPr>
          <p:cNvSpPr txBox="1"/>
          <p:nvPr/>
        </p:nvSpPr>
        <p:spPr>
          <a:xfrm>
            <a:off x="539497" y="609600"/>
            <a:ext cx="10387584" cy="4842864"/>
          </a:xfrm>
          <a:prstGeom prst="rect">
            <a:avLst/>
          </a:prstGeom>
          <a:noFill/>
        </p:spPr>
        <p:txBody>
          <a:bodyPr wrap="square">
            <a:spAutoFit/>
          </a:bodyPr>
          <a:lstStyle/>
          <a:p>
            <a:pPr indent="14605" algn="just">
              <a:lnSpc>
                <a:spcPct val="115000"/>
              </a:lnSpc>
              <a:spcAft>
                <a:spcPts val="800"/>
              </a:spcAft>
            </a:pPr>
            <a:endParaRPr lang="pt-BR" sz="2300" b="1"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14605">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 Considerando o significado e o contexto em que a palavra “silenciosa” foi utilizada, quais os sentimentos essa descrição apresenta?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EE0000"/>
                </a:solidFill>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Solidão.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EE0000"/>
                </a:solidFill>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 Abandono.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EE0000"/>
                </a:solidFill>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EE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Tristeza.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EE0000"/>
                </a:solidFill>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EE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Insegurança.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14605">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a:p>
            <a:pPr indent="14605" algn="ctr">
              <a:lnSpc>
                <a:spcPct val="115000"/>
              </a:lnSpc>
              <a:spcAft>
                <a:spcPts val="800"/>
              </a:spcAft>
            </a:pPr>
            <a:endParaRPr lang="pt-BR" sz="2300" kern="100" dirty="0">
              <a:latin typeface="Arial Narrow" panose="020B0606020202030204" pitchFamily="34" charset="0"/>
              <a:ea typeface="Calibri" panose="020F0502020204030204" pitchFamily="34" charset="0"/>
              <a:cs typeface="Arial" panose="020B0604020202020204" pitchFamily="34" charset="0"/>
            </a:endParaRPr>
          </a:p>
          <a:p>
            <a:pPr indent="14605" algn="ctr">
              <a:lnSpc>
                <a:spcPct val="115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349804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1432197537"/>
              </p:ext>
            </p:extLst>
          </p:nvPr>
        </p:nvGraphicFramePr>
        <p:xfrm>
          <a:off x="329184" y="1558203"/>
          <a:ext cx="11539728" cy="4922520"/>
        </p:xfrm>
        <a:graphic>
          <a:graphicData uri="http://schemas.openxmlformats.org/drawingml/2006/table">
            <a:tbl>
              <a:tblPr firstRow="1" bandRow="1">
                <a:tableStyleId>{5C22544A-7EE6-4342-B048-85BDC9FD1C3A}</a:tableStyleId>
              </a:tblPr>
              <a:tblGrid>
                <a:gridCol w="11539728">
                  <a:extLst>
                    <a:ext uri="{9D8B030D-6E8A-4147-A177-3AD203B41FA5}">
                      <a16:colId xmlns:a16="http://schemas.microsoft.com/office/drawing/2014/main" val="2638729088"/>
                    </a:ext>
                  </a:extLst>
                </a:gridCol>
              </a:tblGrid>
              <a:tr h="370840">
                <a:tc>
                  <a:txBody>
                    <a:bodyPr/>
                    <a:lstStyle/>
                    <a:p>
                      <a:pPr algn="ctr"/>
                      <a:endParaRPr lang="pt-BR" sz="2300" b="0" kern="1200" dirty="0">
                        <a:solidFill>
                          <a:schemeClr val="tx1"/>
                        </a:solidFill>
                        <a:effectLst/>
                        <a:latin typeface="Arial Narrow" panose="020B0606020202030204" pitchFamily="34" charset="0"/>
                        <a:ea typeface="+mn-ea"/>
                        <a:cs typeface="+mn-cs"/>
                      </a:endParaRPr>
                    </a:p>
                    <a:p>
                      <a:pPr algn="ctr"/>
                      <a:r>
                        <a:rPr lang="pt-BR" sz="2300" b="1" kern="1200" dirty="0">
                          <a:solidFill>
                            <a:schemeClr val="tx1"/>
                          </a:solidFill>
                          <a:effectLst/>
                          <a:latin typeface="Arial Narrow" panose="020B0606020202030204" pitchFamily="34" charset="0"/>
                          <a:ea typeface="+mn-ea"/>
                          <a:cs typeface="+mn-cs"/>
                        </a:rPr>
                        <a:t>Os sinais de pontuação e a construção de sentidos</a:t>
                      </a:r>
                    </a:p>
                    <a:p>
                      <a:r>
                        <a:rPr lang="pt-BR" sz="2300" b="0" kern="1200" dirty="0">
                          <a:solidFill>
                            <a:schemeClr val="tx1"/>
                          </a:solidFill>
                          <a:effectLst/>
                          <a:latin typeface="Arial Narrow" panose="020B0606020202030204" pitchFamily="34" charset="0"/>
                          <a:ea typeface="+mn-ea"/>
                          <a:cs typeface="+mn-cs"/>
                        </a:rPr>
                        <a:t>Os sinais de pontuação são recursos importantes da escrita. Eles ajudam a organizar as ideias, indicar pausas, destacar informações e expressar sentimentos, emoções e intenções do autor.</a:t>
                      </a:r>
                    </a:p>
                    <a:p>
                      <a:r>
                        <a:rPr lang="pt-BR" sz="2300" b="0" kern="1200" dirty="0">
                          <a:solidFill>
                            <a:schemeClr val="tx1"/>
                          </a:solidFill>
                          <a:effectLst/>
                          <a:latin typeface="Arial Narrow" panose="020B0606020202030204" pitchFamily="34" charset="0"/>
                          <a:ea typeface="+mn-ea"/>
                          <a:cs typeface="+mn-cs"/>
                        </a:rPr>
                        <a:t>Observe alguns exemplos:</a:t>
                      </a:r>
                    </a:p>
                    <a:p>
                      <a:r>
                        <a:rPr lang="pt-BR" sz="2300" b="0" kern="1200" dirty="0">
                          <a:solidFill>
                            <a:schemeClr val="tx1"/>
                          </a:solidFill>
                          <a:effectLst/>
                          <a:latin typeface="Arial Narrow" panose="020B0606020202030204" pitchFamily="34" charset="0"/>
                          <a:ea typeface="+mn-ea"/>
                          <a:cs typeface="+mn-cs"/>
                        </a:rPr>
                        <a:t>- Ponto de exclamação (!): indica surpresa, alegria, admiração, espanto ou outras emoções. Exemplo: Que notícia incrível!</a:t>
                      </a:r>
                    </a:p>
                    <a:p>
                      <a:r>
                        <a:rPr lang="pt-BR" sz="2300" b="0" kern="1200" dirty="0">
                          <a:solidFill>
                            <a:schemeClr val="tx1"/>
                          </a:solidFill>
                          <a:effectLst/>
                          <a:latin typeface="Arial Narrow" panose="020B0606020202030204" pitchFamily="34" charset="0"/>
                          <a:ea typeface="+mn-ea"/>
                          <a:cs typeface="+mn-cs"/>
                        </a:rPr>
                        <a:t>- Ponto de interrogação (?): indica perguntas, dúvidas ou questionamentos. Exemplo: Você já leu o texto?</a:t>
                      </a:r>
                    </a:p>
                    <a:p>
                      <a:r>
                        <a:rPr lang="pt-BR" sz="2300" b="0" kern="1200" dirty="0">
                          <a:solidFill>
                            <a:schemeClr val="tx1"/>
                          </a:solidFill>
                          <a:effectLst/>
                          <a:latin typeface="Arial Narrow" panose="020B0606020202030204" pitchFamily="34" charset="0"/>
                          <a:ea typeface="+mn-ea"/>
                          <a:cs typeface="+mn-cs"/>
                        </a:rPr>
                        <a:t>- Reticências (...): podem indicar interrupção da fala, suspense, hesitação ou continuidade de uma ideia. Exemplo: Eu até queria contar, mas...</a:t>
                      </a:r>
                    </a:p>
                    <a:p>
                      <a:pPr marL="285750" indent="-285750">
                        <a:buFontTx/>
                        <a:buChar char="-"/>
                      </a:pPr>
                      <a:r>
                        <a:rPr lang="pt-BR" sz="2300" b="0" kern="1200" dirty="0">
                          <a:solidFill>
                            <a:schemeClr val="tx1"/>
                          </a:solidFill>
                          <a:effectLst/>
                          <a:latin typeface="Arial Narrow" panose="020B0606020202030204" pitchFamily="34" charset="0"/>
                          <a:ea typeface="+mn-ea"/>
                          <a:cs typeface="+mn-cs"/>
                        </a:rPr>
                        <a:t>Travessão (—): pode introduzir falas de personagens ou destacar informações. Exemplo: — Vamos começar a atividade? — perguntou a professora.</a:t>
                      </a:r>
                      <a:endParaRPr lang="pt-BR" sz="1800" b="0" i="0" kern="1200" dirty="0">
                        <a:solidFill>
                          <a:schemeClr val="tx1"/>
                        </a:solidFill>
                        <a:effectLst/>
                        <a:latin typeface="+mn-lt"/>
                        <a:ea typeface="+mn-ea"/>
                        <a:cs typeface="+mn-cs"/>
                      </a:endParaRPr>
                    </a:p>
                    <a:p>
                      <a:pPr marL="342900" indent="-342900">
                        <a:buFontTx/>
                        <a:buChar char="-"/>
                      </a:pPr>
                      <a:endParaRPr lang="pt-BR" sz="1800" b="0" i="0" kern="1200" dirty="0">
                        <a:solidFill>
                          <a:schemeClr val="tx1"/>
                        </a:solidFill>
                        <a:effectLst/>
                        <a:latin typeface="+mn-lt"/>
                        <a:ea typeface="+mn-ea"/>
                        <a:cs typeface="+mn-cs"/>
                      </a:endParaRPr>
                    </a:p>
                    <a:p>
                      <a:pPr marL="342900" indent="-342900">
                        <a:buFontTx/>
                        <a:buChar char="-"/>
                      </a:pPr>
                      <a:endParaRPr lang="pt-BR" sz="2300" b="0" i="0" kern="1200" dirty="0">
                        <a:solidFill>
                          <a:schemeClr val="tx1"/>
                        </a:solidFill>
                        <a:effectLst/>
                        <a:latin typeface="Arial Narrow" panose="020B0606020202030204" pitchFamily="34" charset="0"/>
                        <a:ea typeface="+mn-ea"/>
                        <a:cs typeface="+mn-cs"/>
                      </a:endParaRPr>
                    </a:p>
                  </a:txBody>
                  <a:tcPr>
                    <a:lnL w="28575" cap="flat" cmpd="sng" algn="ctr">
                      <a:solidFill>
                        <a:srgbClr val="FFCE33"/>
                      </a:solidFill>
                      <a:prstDash val="solid"/>
                      <a:round/>
                      <a:headEnd type="none" w="med" len="med"/>
                      <a:tailEnd type="none" w="med" len="med"/>
                    </a:lnL>
                    <a:lnR w="28575" cap="flat" cmpd="sng" algn="ctr">
                      <a:solidFill>
                        <a:srgbClr val="FFCE33"/>
                      </a:solidFill>
                      <a:prstDash val="solid"/>
                      <a:round/>
                      <a:headEnd type="none" w="med" len="med"/>
                      <a:tailEnd type="none" w="med" len="med"/>
                    </a:lnR>
                    <a:lnT w="28575" cap="flat" cmpd="sng" algn="ctr">
                      <a:solidFill>
                        <a:srgbClr val="FFCE33"/>
                      </a:solidFill>
                      <a:prstDash val="solid"/>
                      <a:round/>
                      <a:headEnd type="none" w="med" len="med"/>
                      <a:tailEnd type="none" w="med" len="med"/>
                    </a:lnT>
                    <a:lnB w="28575" cap="flat" cmpd="sng" algn="ctr">
                      <a:solidFill>
                        <a:srgbClr val="FFCE33"/>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74091424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E3C1595-28B2-C1E0-037E-0B7225A99C59}"/>
              </a:ext>
            </a:extLst>
          </p:cNvPr>
          <p:cNvSpPr txBox="1"/>
          <p:nvPr/>
        </p:nvSpPr>
        <p:spPr>
          <a:xfrm>
            <a:off x="338327" y="974844"/>
            <a:ext cx="11371095" cy="5225405"/>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Times New Roman" panose="02020603050405020304" pitchFamily="18" charset="0"/>
                <a:cs typeface="Arial" panose="020B0604020202020204" pitchFamily="34" charset="0"/>
              </a:rPr>
              <a:t>17.</a:t>
            </a: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Releia o trecho “— É assim tão ruim? Tão ruim? — Mary ouviu-a dizer.”. Faça o que se pede.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a) Que sinal de pontuação aparece ao final das duas frases?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b) Nesse trecho, o ponto de interrogação foi utilizado com a intenção de</a:t>
            </a:r>
          </a:p>
          <a:p>
            <a:pPr algn="just">
              <a:lnSpc>
                <a:spcPct val="115000"/>
              </a:lnSpc>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 indicar uma ordem.</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a:t>
            </a:r>
            <a:r>
              <a:rPr lang="pt-BR" sz="2400" kern="100" dirty="0">
                <a:solidFill>
                  <a:srgbClr val="EE0000"/>
                </a:solidFill>
                <a:latin typeface="Arial Narrow" panose="020B0606020202030204" pitchFamily="34" charset="0"/>
                <a:ea typeface="Times New Roman" panose="02020603050405020304" pitchFamily="18" charset="0"/>
                <a:cs typeface="Arial" panose="020B0604020202020204" pitchFamily="34" charset="0"/>
              </a:rPr>
              <a:t> </a:t>
            </a: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 demonstrar dúvida ou preocupação.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 expressar alegria.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 apresentar uma explicação.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2971074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E3C1595-28B2-C1E0-037E-0B7225A99C59}"/>
              </a:ext>
            </a:extLst>
          </p:cNvPr>
          <p:cNvSpPr txBox="1"/>
          <p:nvPr/>
        </p:nvSpPr>
        <p:spPr>
          <a:xfrm>
            <a:off x="144953" y="974844"/>
            <a:ext cx="11564470" cy="5931304"/>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a:t>
            </a:r>
            <a:r>
              <a:rPr lang="pt-BR" sz="2400" b="1" kern="100" dirty="0">
                <a:effectLst/>
                <a:latin typeface="Arial Narrow" panose="020B0606020202030204" pitchFamily="34" charset="0"/>
                <a:ea typeface="Times New Roman" panose="02020603050405020304" pitchFamily="18" charset="0"/>
                <a:cs typeface="Arial" panose="020B0604020202020204" pitchFamily="34" charset="0"/>
              </a:rPr>
              <a:t>18.</a:t>
            </a: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Releia o trecho “— Há uma criança aqui! Uma criança sozinha! Em um lugar como este!”. Responda.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57200" indent="-457200" algn="just">
              <a:lnSpc>
                <a:spcPct val="115000"/>
              </a:lnSpc>
              <a:spcAft>
                <a:spcPts val="800"/>
              </a:spcAft>
              <a:buAutoNum type="alphaLcParenR"/>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Qual sinal de pontuação foi utilizado no final dessas frases</a:t>
            </a:r>
            <a:r>
              <a:rPr lang="pt-BR" sz="1800" kern="100" dirty="0">
                <a:effectLst/>
                <a:latin typeface="Arial Narrow" panose="020B0606020202030204" pitchFamily="34" charset="0"/>
                <a:ea typeface="Times New Roman" panose="02020603050405020304" pitchFamily="18" charset="0"/>
                <a:cs typeface="Arial" panose="020B0604020202020204" pitchFamily="34" charset="0"/>
              </a:rPr>
              <a:t>?</a:t>
            </a:r>
          </a:p>
          <a:p>
            <a:pPr marL="457200" indent="-457200" algn="just">
              <a:lnSpc>
                <a:spcPct val="115000"/>
              </a:lnSpc>
              <a:spcAft>
                <a:spcPts val="800"/>
              </a:spcAft>
              <a:buAutoNum type="alphaLcParenR"/>
            </a:pPr>
            <a:endParaRPr lang="pt-BR" sz="1800" kern="100" dirty="0">
              <a:effectLst/>
              <a:latin typeface="Arial Narrow" panose="020B0606020202030204" pitchFamily="34" charset="0"/>
              <a:ea typeface="Times New Roman" panose="02020603050405020304" pitchFamily="18" charset="0"/>
              <a:cs typeface="Arial" panose="020B0604020202020204" pitchFamily="34"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O uso desse sinal revela que o homem que encontrou a personagem Mary Lennox está</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 calmo e indiferente.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EE0000"/>
                </a:solidFill>
                <a:latin typeface="Arial Narrow" panose="020B0606020202030204" pitchFamily="34" charset="0"/>
                <a:ea typeface="Times New Roman" panose="02020603050405020304" pitchFamily="18" charset="0"/>
                <a:cs typeface="Arial" panose="020B0604020202020204" pitchFamily="34" charset="0"/>
              </a:rPr>
              <a:t>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 assustado e surpreso.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 fazendo uma pergunta.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marL="457200" indent="-457200" algn="just">
              <a:lnSpc>
                <a:spcPct val="115000"/>
              </a:lnSpc>
              <a:spcAft>
                <a:spcPts val="800"/>
              </a:spcAft>
              <a:buAutoNum type="alphaLcParenR"/>
            </a:pPr>
            <a:endParaRPr lang="pt-BR" sz="2300" kern="100" dirty="0">
              <a:effectLst/>
              <a:latin typeface="Arial Narrow" panose="020B0606020202030204" pitchFamily="34" charset="0"/>
              <a:ea typeface="Aptos" panose="020B0004020202020204" pitchFamily="34" charset="0"/>
              <a:cs typeface="Arial" panose="020B0604020202020204" pitchFamily="34" charset="0"/>
            </a:endParaRPr>
          </a:p>
          <a:p>
            <a:pPr marL="457200" indent="-457200" algn="just">
              <a:lnSpc>
                <a:spcPct val="115000"/>
              </a:lnSpc>
              <a:spcAft>
                <a:spcPts val="800"/>
              </a:spcAft>
              <a:buAutoNum type="alphaLcParenR"/>
            </a:pPr>
            <a:endParaRPr lang="pt-BR" sz="2300" kern="100" dirty="0">
              <a:latin typeface="Arial Narrow" panose="020B0606020202030204" pitchFamily="34" charset="0"/>
              <a:ea typeface="Aptos" panose="020B0004020202020204" pitchFamily="34" charset="0"/>
              <a:cs typeface="Arial" panose="020B0604020202020204" pitchFamily="34" charset="0"/>
            </a:endParaRPr>
          </a:p>
          <a:p>
            <a:pPr marL="457200" indent="-457200" algn="just">
              <a:lnSpc>
                <a:spcPct val="115000"/>
              </a:lnSpc>
              <a:spcAft>
                <a:spcPts val="800"/>
              </a:spcAft>
              <a:buAutoNum type="alphaLcParenR"/>
            </a:pPr>
            <a:endParaRPr lang="pt-BR" sz="2300" kern="100" dirty="0">
              <a:effectLst/>
              <a:latin typeface="Arial Narrow" panose="020B0606020202030204" pitchFamily="34" charset="0"/>
              <a:ea typeface="Aptos" panose="020B0004020202020204" pitchFamily="34" charset="0"/>
              <a:cs typeface="Arial" panose="020B0604020202020204" pitchFamily="34" charset="0"/>
            </a:endParaRPr>
          </a:p>
          <a:p>
            <a:pPr marL="457200" indent="-457200" algn="just">
              <a:lnSpc>
                <a:spcPct val="115000"/>
              </a:lnSpc>
              <a:spcAft>
                <a:spcPts val="800"/>
              </a:spcAft>
              <a:buAutoNum type="alphaLcParenR"/>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66947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E3C1595-28B2-C1E0-037E-0B7225A99C59}"/>
              </a:ext>
            </a:extLst>
          </p:cNvPr>
          <p:cNvSpPr txBox="1"/>
          <p:nvPr/>
        </p:nvSpPr>
        <p:spPr>
          <a:xfrm>
            <a:off x="144953" y="974844"/>
            <a:ext cx="11564470" cy="5766387"/>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Leia o texto</a:t>
            </a: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algn="just">
              <a:lnSpc>
                <a:spcPct val="115000"/>
              </a:lnSpc>
              <a:spcAft>
                <a:spcPts val="800"/>
              </a:spcAft>
            </a:pPr>
            <a:endParaRPr lang="pt-BR" sz="2400" kern="100" dirty="0">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2400" kern="100" dirty="0">
              <a:effectLst/>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2400" kern="100" dirty="0">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2400" kern="100" dirty="0">
              <a:effectLst/>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2400" kern="100" dirty="0">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2300" kern="100" dirty="0">
              <a:effectLst/>
              <a:latin typeface="Arial Narrow" panose="020B0606020202030204" pitchFamily="34" charset="0"/>
              <a:ea typeface="Aptos" panose="020B0004020202020204" pitchFamily="34" charset="0"/>
              <a:cs typeface="Arial" panose="020B0604020202020204" pitchFamily="34" charset="0"/>
            </a:endParaRPr>
          </a:p>
          <a:p>
            <a:pPr marL="457200" indent="-457200" algn="just">
              <a:lnSpc>
                <a:spcPct val="115000"/>
              </a:lnSpc>
              <a:spcAft>
                <a:spcPts val="800"/>
              </a:spcAft>
              <a:buAutoNum type="alphaLcParenR"/>
            </a:pPr>
            <a:endParaRPr lang="pt-BR" sz="2300" kern="100" dirty="0">
              <a:latin typeface="Arial Narrow" panose="020B0606020202030204" pitchFamily="34" charset="0"/>
              <a:ea typeface="Aptos" panose="020B0004020202020204" pitchFamily="34" charset="0"/>
              <a:cs typeface="Arial" panose="020B0604020202020204" pitchFamily="34" charset="0"/>
            </a:endParaRPr>
          </a:p>
          <a:p>
            <a:pPr marL="457200" indent="-457200" algn="just">
              <a:lnSpc>
                <a:spcPct val="115000"/>
              </a:lnSpc>
              <a:spcAft>
                <a:spcPts val="800"/>
              </a:spcAft>
              <a:buAutoNum type="alphaLcParenR"/>
            </a:pPr>
            <a:endParaRPr lang="pt-BR" sz="2300" kern="100" dirty="0">
              <a:effectLst/>
              <a:latin typeface="Arial Narrow" panose="020B0606020202030204" pitchFamily="34" charset="0"/>
              <a:ea typeface="Aptos" panose="020B0004020202020204" pitchFamily="34" charset="0"/>
              <a:cs typeface="Arial" panose="020B0604020202020204" pitchFamily="34" charset="0"/>
            </a:endParaRPr>
          </a:p>
          <a:p>
            <a:pPr algn="just">
              <a:lnSpc>
                <a:spcPct val="115000"/>
              </a:lnSpc>
              <a:spcAft>
                <a:spcPts val="800"/>
              </a:spcAft>
            </a:pPr>
            <a:endParaRPr lang="pt-BR" sz="1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endParaRPr>
          </a:p>
          <a:p>
            <a:pPr algn="just">
              <a:lnSpc>
                <a:spcPct val="115000"/>
              </a:lnSpc>
              <a:spcAft>
                <a:spcPts val="800"/>
              </a:spcAft>
            </a:pPr>
            <a:endParaRPr lang="pt-BR" sz="18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endParaRPr>
          </a:p>
          <a:p>
            <a:pPr algn="r">
              <a:lnSpc>
                <a:spcPct val="115000"/>
              </a:lnSpc>
              <a:spcAft>
                <a:spcPts val="800"/>
              </a:spcAft>
            </a:pPr>
            <a:r>
              <a:rPr lang="pt-BR" sz="1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Disponível em: https://www.amazon.com.br/menina-vento-Frankliny-Carneiro-Carvalho-ebook/dp/B07N1695RM.</a:t>
            </a:r>
            <a:r>
              <a:rPr lang="pt-BR" sz="1300" dirty="0">
                <a:effectLst/>
                <a:latin typeface="Arial Narrow" panose="020B0606020202030204" pitchFamily="34" charset="0"/>
                <a:ea typeface="Times New Roman" panose="02020603050405020304" pitchFamily="18" charset="0"/>
                <a:cs typeface="Arial" panose="020B0604020202020204" pitchFamily="34" charset="0"/>
              </a:rPr>
              <a:t> </a:t>
            </a:r>
            <a:r>
              <a:rPr lang="pt-BR" sz="1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Acesso em 6 jul. 2026.</a:t>
            </a:r>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E297D21F-0A3A-0F81-3A2F-4830E58AA02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3035" y="1927274"/>
            <a:ext cx="5303520" cy="4215408"/>
          </a:xfrm>
          <a:prstGeom prst="rect">
            <a:avLst/>
          </a:prstGeom>
          <a:noFill/>
          <a:ln>
            <a:noFill/>
          </a:ln>
        </p:spPr>
      </p:pic>
    </p:spTree>
    <p:extLst>
      <p:ext uri="{BB962C8B-B14F-4D97-AF65-F5344CB8AC3E}">
        <p14:creationId xmlns:p14="http://schemas.microsoft.com/office/powerpoint/2010/main" val="183570272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340659" y="848564"/>
            <a:ext cx="11519647" cy="5860772"/>
          </a:xfrm>
          <a:prstGeom prst="rect">
            <a:avLst/>
          </a:prstGeom>
          <a:noFill/>
        </p:spPr>
        <p:txBody>
          <a:bodyPr wrap="square">
            <a:spAutoFit/>
          </a:bodyPr>
          <a:lstStyle/>
          <a:p>
            <a:pPr algn="ctr">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A menina e o Vento</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(fragmento)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Marina Colasanti</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Numa cidadezinha perto do mar, vivia uma menina chamada Ana. Ela era curiosa e adorava explorar a natureza ao seu redor. Um dia, enquanto caminhava pela praia, Ana encontrou um vento brincalhão. Era um vento diferente, com um rosto sorridente e uma voz suave.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O vento estava ausente para uma aventura. Ele disse que podia levá-la a lugares incríveis e mostrar coisas que ninguém mais tinha visto. Animada, Ana aceitou o convite e segurou em sua mão. Em um piscar de olhos, eles estavam voando pelos ares.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O vento levou Ana para florestas encantadas, onde as árvores dançavam ao seu som e os animais falavam em segredo. Eles visitaram montanhas majestosas, decks de neve e banharam-se em rios cristalinos. Ana viu paisagens de tirar o fôlego e conheceu criaturas mágicas pelo caminho.</a:t>
            </a:r>
          </a:p>
          <a:p>
            <a:pPr algn="just">
              <a:lnSpc>
                <a:spcPct val="115000"/>
              </a:lnSpc>
              <a:spcAft>
                <a:spcPts val="800"/>
              </a:spcAft>
            </a:pPr>
            <a:r>
              <a:rPr lang="pt-BR" sz="2300" dirty="0">
                <a:effectLst/>
                <a:latin typeface="Arial Narrow" panose="020B0606020202030204" pitchFamily="34" charset="0"/>
                <a:ea typeface="Times New Roman" panose="02020603050405020304" pitchFamily="18" charset="0"/>
                <a:cs typeface="Arial" panose="020B0604020202020204" pitchFamily="34" charset="0"/>
              </a:rPr>
              <a:t>	Mas, como em toda aventura, também houve desafios. O vento soprou forte, quase levando Ana para longe. </a:t>
            </a:r>
            <a:endPar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9335698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340659" y="848564"/>
            <a:ext cx="11519647" cy="5189819"/>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Ela teve medo, mas não desistiu. Ela segurou com força a mão do vento e juntos enfrentaram os obstáculos.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Após um longo dia de aventuras, Ana e o vento retornaram à cidadezinha. Ela estava feliz e grata pela experiência única que teve. O vento sussurrou em seu ouvido: ‘Lembre-se, Ana, a beleza do mundo está em cada pequeno detalhe.’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Desde aquele dia, Ana nunca mais foi a mesma. Ela passou a enxergar a magia e a poesia em tudo ao seu redor. Cada brisa, cada chuva e cada pôr do sol eram uma lembrança da jornada incrível que ela teve com o vento.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E assim, Ana aprendeu que a natureza é uma fonte inesgotável de encantamento. Ela descobriu que, se estivermos abertos e recebidos, podemos nos conectar com o mundo de maneiras surpreendentes.</a:t>
            </a:r>
            <a:endParaRPr lang="pt-BR" sz="1800" kern="100" dirty="0">
              <a:effectLst/>
              <a:latin typeface="Arial Narrow" panose="020B0606020202030204" pitchFamily="34" charset="0"/>
              <a:ea typeface="Times New Roman" panose="02020603050405020304" pitchFamily="18" charset="0"/>
              <a:cs typeface="Arial" panose="020B0604020202020204" pitchFamily="34" charset="0"/>
            </a:endParaRPr>
          </a:p>
          <a:p>
            <a:pPr algn="r">
              <a:lnSpc>
                <a:spcPct val="115000"/>
              </a:lnSpc>
              <a:spcAft>
                <a:spcPts val="800"/>
              </a:spcAft>
            </a:pPr>
            <a:r>
              <a:rPr lang="pt-BR" sz="1300" kern="100" dirty="0">
                <a:effectLst/>
                <a:latin typeface="Arial Narrow" panose="020B0606020202030204" pitchFamily="34" charset="0"/>
                <a:ea typeface="Times New Roman" panose="02020603050405020304" pitchFamily="18" charset="0"/>
                <a:cs typeface="Arial" panose="020B0604020202020204" pitchFamily="34" charset="0"/>
              </a:rPr>
              <a:t>Disponível em: http://editoragoclass.com.br/menina-e-o-vento. Acesso em: 06 jul. 2026. Adaptado.</a:t>
            </a:r>
            <a:endParaRPr lang="pt-BR" sz="18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3314346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0" y="674448"/>
            <a:ext cx="11519647" cy="5466561"/>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19.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Como era o vento que Ana encontrou?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FF0000"/>
                </a:solidFill>
                <a:latin typeface="Arial Narrow" panose="020B0606020202030204" pitchFamily="34" charset="0"/>
                <a:ea typeface="Times New Roman" panose="02020603050405020304" pitchFamily="18" charset="0"/>
                <a:cs typeface="Arial" panose="020B0604020202020204" pitchFamily="34" charset="0"/>
              </a:rPr>
              <a:t> </a:t>
            </a:r>
            <a:r>
              <a:rPr lang="pt-BR" sz="2300" kern="100" dirty="0">
                <a:solidFill>
                  <a:srgbClr val="FF0000"/>
                </a:solidFill>
                <a:effectLst/>
                <a:latin typeface="Arial Narrow" panose="020B0606020202030204" pitchFamily="34" charset="0"/>
                <a:ea typeface="Times New Roman" panose="02020603050405020304" pitchFamily="18" charset="0"/>
                <a:cs typeface="Arial" panose="020B0604020202020204" pitchFamily="34" charset="0"/>
              </a:rPr>
              <a:t>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Brincalhão.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 Assustador.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 Tristonho.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20.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De acordo com o texto, como era Ana, a personagem da história?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21. </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No trecho “</a:t>
            </a:r>
            <a:r>
              <a:rPr lang="pt-BR" sz="2300" b="1" u="sng" kern="100" dirty="0">
                <a:effectLst/>
                <a:latin typeface="Arial Narrow" panose="020B0606020202030204" pitchFamily="34" charset="0"/>
                <a:ea typeface="Times New Roman" panose="02020603050405020304" pitchFamily="18" charset="0"/>
                <a:cs typeface="Arial" panose="020B0604020202020204" pitchFamily="34" charset="0"/>
              </a:rPr>
              <a:t>Numa cidadezinha perto do mar</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vivia uma menina chamada Ana.”, a expressão destacada indica uma circunstância 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lugar.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modo.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 dúvida.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(D) intensidade.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90989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0" y="674448"/>
            <a:ext cx="11519647" cy="5192768"/>
          </a:xfrm>
          <a:prstGeom prst="rect">
            <a:avLst/>
          </a:prstGeom>
          <a:noFill/>
        </p:spPr>
        <p:txBody>
          <a:bodyPr wrap="square">
            <a:spAutoFit/>
          </a:bodyPr>
          <a:lstStyle/>
          <a:p>
            <a:pPr algn="just">
              <a:lnSpc>
                <a:spcPct val="115000"/>
              </a:lnSpc>
              <a:spcAft>
                <a:spcPts val="800"/>
              </a:spcAft>
            </a:pPr>
            <a:r>
              <a:rPr lang="pt-BR" sz="2300" b="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22. </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Qual foi o desafio que Ana encontrou durante a aventura? Explique.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23</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.No trecho “</a:t>
            </a:r>
            <a:r>
              <a:rPr lang="pt-BR" sz="2300" b="1" u="sng" kern="100" dirty="0">
                <a:effectLst/>
                <a:latin typeface="Arial Narrow" panose="020B0606020202030204" pitchFamily="34" charset="0"/>
                <a:ea typeface="Times New Roman" panose="02020603050405020304" pitchFamily="18" charset="0"/>
                <a:cs typeface="Arial" panose="020B0604020202020204" pitchFamily="34" charset="0"/>
              </a:rPr>
              <a:t>Mas</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como em toda aventura, também houve desafios.”, o termo destacado indica uma ideia 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oposição.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conclusão.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 finalidade.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explicação.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24.</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No trecho “E assim, Ana aprendeu que a natureza é uma fonte </a:t>
            </a:r>
            <a:r>
              <a:rPr lang="pt-BR" sz="2300" b="1" u="sng"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inesgotável</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de encantamento.”, pesquise o significado da palavra destacada</a:t>
            </a:r>
            <a:r>
              <a:rPr lang="pt-BR" sz="1800" kern="100" dirty="0">
                <a:effectLst/>
                <a:latin typeface="Arial Narrow" panose="020B0606020202030204" pitchFamily="34" charset="0"/>
                <a:ea typeface="Times New Roman" panose="02020603050405020304" pitchFamily="18" charset="0"/>
                <a:cs typeface="Arial" panose="020B0604020202020204" pitchFamily="34" charset="0"/>
              </a:rPr>
              <a:t>.</a:t>
            </a:r>
          </a:p>
          <a:p>
            <a:pPr algn="just">
              <a:lnSpc>
                <a:spcPct val="115000"/>
              </a:lnSpc>
              <a:spcAft>
                <a:spcPts val="800"/>
              </a:spcAft>
            </a:pPr>
            <a:endParaRPr lang="pt-BR" kern="100" dirty="0">
              <a:highlight>
                <a:srgbClr val="FFFF00"/>
              </a:highlight>
              <a:latin typeface="Arial Narrow" panose="020B0606020202030204" pitchFamily="34" charset="0"/>
              <a:ea typeface="Times New Roman" panose="02020603050405020304" pitchFamily="18" charset="0"/>
              <a:cs typeface="Arial" panose="020B0604020202020204" pitchFamily="34" charset="0"/>
            </a:endParaRPr>
          </a:p>
          <a:p>
            <a:pPr algn="just">
              <a:lnSpc>
                <a:spcPct val="115000"/>
              </a:lnSpc>
              <a:spcAft>
                <a:spcPts val="800"/>
              </a:spcAft>
            </a:pPr>
            <a:r>
              <a:rPr lang="pt-BR" sz="1800" kern="100" dirty="0">
                <a:effectLst/>
                <a:highlight>
                  <a:srgbClr val="FFFF00"/>
                </a:highlight>
                <a:latin typeface="Arial Narrow" panose="020B0606020202030204" pitchFamily="34" charset="0"/>
                <a:ea typeface="Times New Roman" panose="02020603050405020304" pitchFamily="18" charset="0"/>
                <a:cs typeface="Arial" panose="020B0604020202020204" pitchFamily="34"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04934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256032" y="674448"/>
            <a:ext cx="11539728" cy="5918351"/>
          </a:xfrm>
          <a:prstGeom prst="rect">
            <a:avLst/>
          </a:prstGeom>
          <a:noFill/>
        </p:spPr>
        <p:txBody>
          <a:bodyPr wrap="square">
            <a:spAutoFit/>
          </a:bodyPr>
          <a:lstStyle/>
          <a:p>
            <a:pPr indent="-90170" algn="just">
              <a:lnSpc>
                <a:spcPct val="115000"/>
              </a:lnSpc>
              <a:spcAft>
                <a:spcPts val="800"/>
              </a:spcAft>
            </a:pPr>
            <a:endParaRPr lang="pt-BR" sz="2300" b="1"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25.</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No trecho “Após um longo dia de aventuras, Ana e o vento retornaram à cidadezinha. </a:t>
            </a:r>
            <a:r>
              <a:rPr lang="pt-BR" sz="2300" b="1" u="sng" kern="100" dirty="0">
                <a:effectLst/>
                <a:latin typeface="Arial Narrow" panose="020B0606020202030204" pitchFamily="34" charset="0"/>
                <a:ea typeface="Times New Roman" panose="02020603050405020304" pitchFamily="18" charset="0"/>
                <a:cs typeface="Arial" panose="020B0604020202020204" pitchFamily="34" charset="0"/>
              </a:rPr>
              <a:t>Ela</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estava feliz e grata pela experiência única que teve.”, o termo destacado faz referência a quê?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b="1" kern="100" dirty="0">
                <a:solidFill>
                  <a:srgbClr val="FF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26.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Releia o trecho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O vento sussurrou em seu ouvido: ‘Lembre-se, Ana, a beleza do mundo está em cada pequeno detalhe.’, imagine se você estivesse ouvindo essa mensagem do vento, o que você responderia?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b="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endParaRPr>
          </a:p>
          <a:p>
            <a:pPr algn="just">
              <a:lnSpc>
                <a:spcPct val="115000"/>
              </a:lnSpc>
              <a:spcAft>
                <a:spcPts val="800"/>
              </a:spcAft>
            </a:pPr>
            <a:r>
              <a:rPr lang="pt-BR" sz="2300" b="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27. </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Releia o trecho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Ela descobriu que, se estivermos abertos e recebidos, podemos nos conectar com o mundo de maneiras surpreendentes.”, na sua opinião, o que significa conectar com o mundo de maneiras surpreendentes? </a:t>
            </a:r>
            <a:endParaRPr lang="pt-BR" sz="1800" kern="100" dirty="0">
              <a:effectLst/>
              <a:highlight>
                <a:srgbClr val="FFFF00"/>
              </a:highligh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kern="100" dirty="0">
              <a:highlight>
                <a:srgbClr val="FFFF00"/>
              </a:highlight>
              <a:latin typeface="Arial Narrow" panose="020B0606020202030204" pitchFamily="34" charset="0"/>
              <a:ea typeface="Times New Roman" panose="02020603050405020304" pitchFamily="18" charset="0"/>
              <a:cs typeface="Arial" panose="020B0604020202020204" pitchFamily="34" charset="0"/>
            </a:endParaRPr>
          </a:p>
          <a:p>
            <a:pPr algn="just">
              <a:lnSpc>
                <a:spcPct val="115000"/>
              </a:lnSpc>
              <a:spcAft>
                <a:spcPts val="800"/>
              </a:spcAft>
            </a:pPr>
            <a:r>
              <a:rPr lang="pt-BR" sz="1800" kern="100" dirty="0">
                <a:effectLst/>
                <a:highlight>
                  <a:srgbClr val="FFFF00"/>
                </a:highlight>
                <a:latin typeface="Arial Narrow" panose="020B0606020202030204" pitchFamily="34" charset="0"/>
                <a:ea typeface="Times New Roman" panose="02020603050405020304" pitchFamily="18" charset="0"/>
                <a:cs typeface="Arial" panose="020B0604020202020204" pitchFamily="34"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039507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3F9DD625-C76C-6464-DC9E-1D23EF58A436}"/>
              </a:ext>
            </a:extLst>
          </p:cNvPr>
          <p:cNvPicPr>
            <a:picLocks noChangeAspect="1"/>
          </p:cNvPicPr>
          <p:nvPr/>
        </p:nvPicPr>
        <p:blipFill rotWithShape="1">
          <a:blip r:embed="rId3">
            <a:extLst>
              <a:ext uri="{28A0092B-C50C-407E-A947-70E740481C1C}">
                <a14:useLocalDpi xmlns:a14="http://schemas.microsoft.com/office/drawing/2010/main" val="0"/>
              </a:ext>
            </a:extLst>
          </a:blip>
          <a:srcRect t="8292" r="-640" b="21453"/>
          <a:stretch>
            <a:fillRect/>
          </a:stretch>
        </p:blipFill>
        <p:spPr bwMode="auto">
          <a:xfrm>
            <a:off x="356449" y="982400"/>
            <a:ext cx="2344548" cy="87453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C6AB862-1772-1F64-9479-E40B493AE028}"/>
              </a:ext>
            </a:extLst>
          </p:cNvPr>
          <p:cNvSpPr txBox="1"/>
          <p:nvPr/>
        </p:nvSpPr>
        <p:spPr>
          <a:xfrm>
            <a:off x="356450" y="1955409"/>
            <a:ext cx="11488547" cy="4439677"/>
          </a:xfrm>
          <a:prstGeom prst="rect">
            <a:avLst/>
          </a:prstGeom>
          <a:solidFill>
            <a:schemeClr val="bg1"/>
          </a:solidFill>
        </p:spPr>
        <p:txBody>
          <a:bodyPr wrap="square">
            <a:spAutoFit/>
          </a:bodyPr>
          <a:lstStyle/>
          <a:p>
            <a:pPr indent="538163"/>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texto</a:t>
            </a:r>
          </a:p>
          <a:p>
            <a:pPr indent="538163" algn="ctr"/>
            <a:r>
              <a:rPr lang="pt-BR" sz="2300" b="1" dirty="0">
                <a:latin typeface="Aptos" panose="020B0004020202020204" pitchFamily="34" charset="0"/>
                <a:ea typeface="Aptos" panose="020B0004020202020204" pitchFamily="34" charset="0"/>
                <a:cs typeface="Times New Roman" panose="02020603050405020304" pitchFamily="18" charset="0"/>
              </a:rPr>
              <a:t>A bolsa amarela</a:t>
            </a:r>
            <a:endParaRPr lang="pt-BR" sz="2300" b="1" dirty="0">
              <a:effectLst/>
              <a:latin typeface="Aptos" panose="020B0004020202020204" pitchFamily="34" charset="0"/>
              <a:ea typeface="Aptos" panose="020B0004020202020204" pitchFamily="34" charset="0"/>
              <a:cs typeface="Times New Roman" panose="02020603050405020304" pitchFamily="18" charset="0"/>
            </a:endParaRPr>
          </a:p>
          <a:p>
            <a:pPr indent="538163" algn="just"/>
            <a:endParaRPr lang="pt-BR" sz="2300" dirty="0">
              <a:latin typeface="Aptos" panose="020B0004020202020204" pitchFamily="34" charset="0"/>
              <a:ea typeface="Aptos" panose="020B0004020202020204" pitchFamily="34" charset="0"/>
              <a:cs typeface="Times New Roman" panose="02020603050405020304" pitchFamily="18" charset="0"/>
            </a:endParaRPr>
          </a:p>
          <a:p>
            <a:pPr indent="538163" algn="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LygiaFagundes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Meu irmão chegou em casa com um embrulhão. Gritou da porta: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Pacote da tia </a:t>
            </a:r>
            <a:r>
              <a:rPr lang="pt-BR" sz="2300" kern="100" dirty="0" err="1">
                <a:effectLst/>
                <a:latin typeface="Arial Narrow" panose="020B0606020202030204" pitchFamily="34" charset="0"/>
                <a:ea typeface="Times New Roman" panose="02020603050405020304" pitchFamily="18" charset="0"/>
                <a:cs typeface="Arial" panose="020B0604020202020204" pitchFamily="34" charset="0"/>
              </a:rPr>
              <a:t>Brunilda</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Todo o mundo correu, minha irmã falou:</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Olha como vem coisa.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Rebentaram o barbante, rasgaram o papel, tudo se espalhou na mesa. Aí foi aquela confusão:</a:t>
            </a: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O vestido vermelho é meu.</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3942187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C6AB862-1772-1F64-9479-E40B493AE028}"/>
              </a:ext>
            </a:extLst>
          </p:cNvPr>
          <p:cNvSpPr txBox="1"/>
          <p:nvPr/>
        </p:nvSpPr>
        <p:spPr>
          <a:xfrm>
            <a:off x="356450" y="1055077"/>
            <a:ext cx="11291599" cy="5363520"/>
          </a:xfrm>
          <a:prstGeom prst="rect">
            <a:avLst/>
          </a:prstGeom>
          <a:solidFill>
            <a:schemeClr val="bg1"/>
          </a:solidFill>
        </p:spPr>
        <p:txBody>
          <a:bodyPr wrap="square">
            <a:spAutoFit/>
          </a:bodyPr>
          <a:lstStyle/>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Ih, que colar bacana! Vai combinar com meu suéter.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Vê se veio alguma camisa do tio Júlio pra mim.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Que sapato alinhado, tá com jeito de ser meu número. Eu fico boba de ver como a tia </a:t>
            </a:r>
            <a:r>
              <a:rPr lang="pt-BR" sz="2300" kern="100" dirty="0" err="1">
                <a:effectLst/>
                <a:latin typeface="Arial Narrow" panose="020B0606020202030204" pitchFamily="34" charset="0"/>
                <a:ea typeface="Times New Roman" panose="02020603050405020304" pitchFamily="18" charset="0"/>
                <a:cs typeface="Arial" panose="020B0604020202020204" pitchFamily="34" charset="0"/>
              </a:rPr>
              <a:t>Brunilda</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compra roupa. Compra e enjoa. Enjoa tudo: vestido, bolsa, sapato, blusa. Usa três, quatro vezes e pronto: enjoa. Outro dia eu perguntei: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Se ela enjoa tão depressa, pra que ela compra tanto? É pra poder enjoar mais. </a:t>
            </a:r>
          </a:p>
          <a:p>
            <a:pPr indent="270510" algn="just">
              <a:lnSpc>
                <a:spcPct val="115000"/>
              </a:lnSpc>
              <a:spcAft>
                <a:spcPts val="800"/>
              </a:spcAft>
            </a:pPr>
            <a:r>
              <a:rPr lang="pt-BR" sz="2300" dirty="0">
                <a:effectLst/>
                <a:latin typeface="Arial Narrow" panose="020B0606020202030204" pitchFamily="34" charset="0"/>
                <a:ea typeface="Times New Roman" panose="02020603050405020304" pitchFamily="18" charset="0"/>
                <a:cs typeface="Arial" panose="020B0604020202020204" pitchFamily="34" charset="0"/>
              </a:rPr>
              <a:t>Ninguém me deu bola. Fiquei pensando no tio Júlio. Meu pai, dia que ele dá um duro danado pra ganhar o dinheirão que ele ganha. Se eu fosse ele, ficava pra morrer de ver a tia </a:t>
            </a:r>
            <a:r>
              <a:rPr lang="pt-BR" sz="2300" dirty="0" err="1">
                <a:effectLst/>
                <a:latin typeface="Arial Narrow" panose="020B0606020202030204" pitchFamily="34" charset="0"/>
                <a:ea typeface="Times New Roman" panose="02020603050405020304" pitchFamily="18" charset="0"/>
                <a:cs typeface="Arial" panose="020B0604020202020204" pitchFamily="34" charset="0"/>
              </a:rPr>
              <a:t>Brunilda</a:t>
            </a:r>
            <a:r>
              <a:rPr lang="pt-BR" sz="2300" dirty="0">
                <a:effectLst/>
                <a:latin typeface="Arial Narrow" panose="020B0606020202030204" pitchFamily="34" charset="0"/>
                <a:ea typeface="Times New Roman" panose="02020603050405020304" pitchFamily="18" charset="0"/>
                <a:cs typeface="Arial" panose="020B0604020202020204" pitchFamily="34" charset="0"/>
              </a:rPr>
              <a:t> gastar o dinheiro numas coisas que ela enjoa logo. Mas ele não fica.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Eu acho isso tão esquisito” Outra coisa um bocado esquisita é que se ele reclama, ela diz logo: “Vou arranjar um emprego” Aí ele fala: “De jeito nenhum!” E dá mais dinheiro. Para ela comprar mais. E pra continuar enjoando. Vou ver se um dia eu entendo essa jogada.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0624063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C6AB862-1772-1F64-9479-E40B493AE028}"/>
              </a:ext>
            </a:extLst>
          </p:cNvPr>
          <p:cNvSpPr txBox="1"/>
          <p:nvPr/>
        </p:nvSpPr>
        <p:spPr>
          <a:xfrm>
            <a:off x="356450" y="590843"/>
            <a:ext cx="11601088" cy="5491311"/>
          </a:xfrm>
          <a:prstGeom prst="rect">
            <a:avLst/>
          </a:prstGeom>
          <a:solidFill>
            <a:schemeClr val="bg1"/>
          </a:solidFill>
        </p:spPr>
        <p:txBody>
          <a:bodyPr wrap="square">
            <a:spAutoFit/>
          </a:bodyPr>
          <a:lstStyle/>
          <a:p>
            <a:pPr indent="270510" algn="just">
              <a:lnSpc>
                <a:spcPct val="115000"/>
              </a:lnSpc>
              <a:spcAft>
                <a:spcPts val="800"/>
              </a:spcAft>
            </a:pP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Não parava de sair coisa do pacote. Minha mãe falou:</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Que boazinha que é a </a:t>
            </a:r>
            <a:r>
              <a:rPr lang="pt-BR" sz="2000" kern="100" dirty="0" err="1">
                <a:effectLst/>
                <a:latin typeface="Arial Narrow" panose="020B0606020202030204" pitchFamily="34" charset="0"/>
                <a:ea typeface="Times New Roman" panose="02020603050405020304" pitchFamily="18" charset="0"/>
                <a:cs typeface="Arial" panose="020B0604020202020204" pitchFamily="34" charset="0"/>
              </a:rPr>
              <a:t>Brunilda</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sabe como a gente vive apertada e cada vez manda mais roupa.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Eu parei de fazer o dever e fiquei espiando. Vi aparecer uma bolsa; todo o mundo pegou, examinou, achou feia e deixou pra lá. Antes, quando chegavam os pacotes da tia </a:t>
            </a:r>
            <a:r>
              <a:rPr lang="pt-BR" sz="2000" kern="100" dirty="0" err="1">
                <a:effectLst/>
                <a:latin typeface="Arial Narrow" panose="020B0606020202030204" pitchFamily="34" charset="0"/>
                <a:ea typeface="Times New Roman" panose="02020603050405020304" pitchFamily="18" charset="0"/>
                <a:cs typeface="Arial" panose="020B0604020202020204" pitchFamily="34" charset="0"/>
              </a:rPr>
              <a:t>Brunilda</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e não sobrava nada pra mim, eu ficava numa chateação daquelas. E se eu pedia qualquer coisa o pessoal falava logo: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Ora, tia </a:t>
            </a:r>
            <a:r>
              <a:rPr lang="pt-BR" sz="2000" kern="100" dirty="0" err="1">
                <a:effectLst/>
                <a:latin typeface="Arial Narrow" panose="020B0606020202030204" pitchFamily="34" charset="0"/>
                <a:ea typeface="Times New Roman" panose="02020603050405020304" pitchFamily="18" charset="0"/>
                <a:cs typeface="Arial" panose="020B0604020202020204" pitchFamily="34" charset="0"/>
              </a:rPr>
              <a:t>Brunilda</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só manda roupa de gente grande, não serve pra você.</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É só cortar, diminuir.</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Não adianta: mesmo diminuindo tudo continua com cara de gente grande.</a:t>
            </a:r>
          </a:p>
          <a:p>
            <a:pPr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Roupa não tem cara.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000" kern="100" dirty="0">
                <a:effectLst/>
                <a:latin typeface="Arial Narrow" panose="020B0606020202030204" pitchFamily="34" charset="0"/>
                <a:ea typeface="Times New Roman" panose="02020603050405020304" pitchFamily="18" charset="0"/>
                <a:cs typeface="Arial" panose="020B0604020202020204" pitchFamily="34" charset="0"/>
              </a:rPr>
              <a:t> Tem, sim, senhora.</a:t>
            </a:r>
          </a:p>
          <a:p>
            <a:pPr indent="270510" algn="just">
              <a:lnSpc>
                <a:spcPct val="115000"/>
              </a:lnSpc>
              <a:spcAft>
                <a:spcPts val="800"/>
              </a:spcAft>
            </a:pPr>
            <a:r>
              <a:rPr lang="pt-BR" sz="2000" dirty="0">
                <a:effectLst/>
                <a:latin typeface="Arial Narrow" panose="020B0606020202030204" pitchFamily="34" charset="0"/>
                <a:ea typeface="Times New Roman" panose="02020603050405020304" pitchFamily="18" charset="0"/>
                <a:cs typeface="Arial" panose="020B0604020202020204" pitchFamily="34" charset="0"/>
              </a:rPr>
              <a:t>E nunca fiquei com nada. Num instantinho sumiam com tudo, e usavam, usavam, usavam, até pifar. Aí, no dia que a roupa pifava, a gente ajeitava daqui e dali, e a roupa ficava pra mim. Eu não dizia nada. Até que uma vez não resisti e perguntei:</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188354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C6AB862-1772-1F64-9479-E40B493AE028}"/>
              </a:ext>
            </a:extLst>
          </p:cNvPr>
          <p:cNvSpPr txBox="1"/>
          <p:nvPr/>
        </p:nvSpPr>
        <p:spPr>
          <a:xfrm>
            <a:off x="98474" y="590843"/>
            <a:ext cx="11957538" cy="6297173"/>
          </a:xfrm>
          <a:prstGeom prst="rect">
            <a:avLst/>
          </a:prstGeom>
          <a:solidFill>
            <a:schemeClr val="bg1"/>
          </a:solidFill>
        </p:spPr>
        <p:txBody>
          <a:bodyPr wrap="square">
            <a:spAutoFit/>
          </a:bodyPr>
          <a:lstStyle/>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Quer dizer que quando a roupa pifa, pifa também a tal cara de roupa de gente grande?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E o pessoal falou que sim, que era isso mesmo. (É por causa dessas coisas que eu queria tanto crescer: gente grande tá sempre achando que criança tá por fora.)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Aí aconteceu uma coisa diferente: de repente sobrou uma coisa pra mim.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Toma, fica pra você.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Era a bolsa (...)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Cheguei em casa e arrumei tudo que eu queria na bolsa amarela. Peguei os nomes que eu vinha juntando e botei no bolso sanfona. O bolso comprido deixei vazio, esperando uma coisa bem magra pra esconder lá dentro. No bolso bebê eu guardei um alfinete de fralda que eu tinha achado na rua, e no bolso de botão escondi uns retratos do quintal da minha casa, uns desenhos que eu tinha feito, e umas coisas que eu andava pensando. Abri outro zíper; escondi fundo minha vontade de crescer; fechei. Abri outro zíper; escondi mais fundo a minha vontade; fechei. [...] Pronto! A arrumação tinha ficado legal. Minhas vontades </a:t>
            </a:r>
            <a:r>
              <a:rPr lang="pt-BR" sz="2300" kern="100" dirty="0" err="1">
                <a:effectLst/>
                <a:latin typeface="Arial Narrow" panose="020B0606020202030204" pitchFamily="34" charset="0"/>
                <a:ea typeface="Times New Roman" panose="02020603050405020304" pitchFamily="18" charset="0"/>
                <a:cs typeface="Arial" panose="020B0604020202020204" pitchFamily="34" charset="0"/>
              </a:rPr>
              <a:t>tavam</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presas na bolsa amarela, ninguém mais ia ver a cara delas.</a:t>
            </a:r>
            <a:endParaRPr lang="pt-BR" sz="1300" kern="100" dirty="0">
              <a:latin typeface="Arial Narrow" panose="020B0606020202030204" pitchFamily="34" charset="0"/>
              <a:ea typeface="Times New Roman" panose="02020603050405020304" pitchFamily="18" charset="0"/>
              <a:cs typeface="Arial" panose="020B0604020202020204" pitchFamily="34" charset="0"/>
            </a:endParaRPr>
          </a:p>
          <a:p>
            <a:pPr indent="270510" algn="r">
              <a:lnSpc>
                <a:spcPct val="115000"/>
              </a:lnSpc>
              <a:spcAft>
                <a:spcPts val="800"/>
              </a:spcAft>
            </a:pPr>
            <a:r>
              <a:rPr lang="pt-BR" sz="1300" kern="100" dirty="0">
                <a:effectLst/>
                <a:latin typeface="Arial Narrow" panose="020B0606020202030204" pitchFamily="34" charset="0"/>
                <a:ea typeface="Times New Roman" panose="02020603050405020304" pitchFamily="18" charset="0"/>
                <a:cs typeface="Arial" panose="020B0604020202020204" pitchFamily="34" charset="0"/>
              </a:rPr>
              <a:t>Disponível em: https://colegioceijf.com.br/</a:t>
            </a:r>
            <a:r>
              <a:rPr lang="pt-BR" sz="1300" kern="100" dirty="0" err="1">
                <a:effectLst/>
                <a:latin typeface="Arial Narrow" panose="020B0606020202030204" pitchFamily="34" charset="0"/>
                <a:ea typeface="Times New Roman" panose="02020603050405020304" pitchFamily="18" charset="0"/>
                <a:cs typeface="Arial" panose="020B0604020202020204" pitchFamily="34" charset="0"/>
              </a:rPr>
              <a:t>wp-content</a:t>
            </a:r>
            <a:r>
              <a:rPr lang="pt-BR" sz="1300" kern="100" dirty="0">
                <a:effectLst/>
                <a:latin typeface="Arial Narrow" panose="020B0606020202030204" pitchFamily="34" charset="0"/>
                <a:ea typeface="Times New Roman" panose="02020603050405020304" pitchFamily="18" charset="0"/>
                <a:cs typeface="Arial" panose="020B0604020202020204" pitchFamily="34" charset="0"/>
              </a:rPr>
              <a:t>/uploads/2019/06/A-BOLSA-AMARELA-LYGIA-BONJUNGA-6%C2%BA-ANO.pdf. Acesso em:  15 jun. 2026</a:t>
            </a:r>
            <a:r>
              <a:rPr lang="pt-BR" sz="1800" kern="1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793596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C6AB862-1772-1F64-9479-E40B493AE028}"/>
              </a:ext>
            </a:extLst>
          </p:cNvPr>
          <p:cNvSpPr txBox="1"/>
          <p:nvPr/>
        </p:nvSpPr>
        <p:spPr>
          <a:xfrm>
            <a:off x="98474" y="590843"/>
            <a:ext cx="11957538" cy="5998052"/>
          </a:xfrm>
          <a:prstGeom prst="rect">
            <a:avLst/>
          </a:prstGeom>
          <a:solidFill>
            <a:schemeClr val="bg1"/>
          </a:solidFill>
        </p:spPr>
        <p:txBody>
          <a:bodyPr wrap="square">
            <a:spAutoFit/>
          </a:bodyPr>
          <a:lstStyle/>
          <a:p>
            <a:pPr indent="-90170"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1.</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 finalidade desse gênero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narrar acontecimentos vividos por uma personagem e suas experiências com a bolsa amarela.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informar sobre as características de uma bolsa recebida pela personagem.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 apresentar informações sobre hábitos de consumo de uma família.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(D) ensinar como organizar objetos dentro de uma bolsa.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2.</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Há um exemplo de linguagem informal no trecho: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“Cheguei em casa e arrumei tudo que eu queria na bolsa amarela.”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“Minhas vontades </a:t>
            </a:r>
            <a:r>
              <a:rPr lang="pt-BR" sz="2300" kern="100" dirty="0" err="1">
                <a:effectLst/>
                <a:latin typeface="Arial Narrow" panose="020B0606020202030204" pitchFamily="34" charset="0"/>
                <a:ea typeface="Times New Roman" panose="02020603050405020304" pitchFamily="18" charset="0"/>
                <a:cs typeface="Arial" panose="020B0604020202020204" pitchFamily="34" charset="0"/>
              </a:rPr>
              <a:t>tavam</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presas na bolsa amarela,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 “Minha mãe falou: ─ Que boazinha que é a </a:t>
            </a:r>
            <a:r>
              <a:rPr lang="pt-BR" sz="2300" kern="100" dirty="0" err="1">
                <a:effectLst/>
                <a:latin typeface="Arial Narrow" panose="020B0606020202030204" pitchFamily="34" charset="0"/>
                <a:ea typeface="Times New Roman" panose="02020603050405020304" pitchFamily="18" charset="0"/>
                <a:cs typeface="Arial" panose="020B0604020202020204" pitchFamily="34" charset="0"/>
              </a:rPr>
              <a:t>Brunilda</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(D) “Não parava de sair coisa do pacote.”</a:t>
            </a:r>
            <a:endParaRPr lang="pt-BR" kern="100" dirty="0">
              <a:latin typeface="Arial Narrow" panose="020B0606020202030204" pitchFamily="34" charset="0"/>
              <a:ea typeface="Calibri" panose="020F0502020204030204" pitchFamily="34" charset="0"/>
              <a:cs typeface="Arial" panose="020B0604020202020204" pitchFamily="34" charset="0"/>
            </a:endParaRPr>
          </a:p>
          <a:p>
            <a:pPr indent="-90170"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326569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C6AB862-1772-1F64-9479-E40B493AE028}"/>
              </a:ext>
            </a:extLst>
          </p:cNvPr>
          <p:cNvSpPr txBox="1"/>
          <p:nvPr/>
        </p:nvSpPr>
        <p:spPr>
          <a:xfrm>
            <a:off x="164592" y="512064"/>
            <a:ext cx="11891420" cy="6359409"/>
          </a:xfrm>
          <a:prstGeom prst="rect">
            <a:avLst/>
          </a:prstGeom>
          <a:solidFill>
            <a:schemeClr val="bg1"/>
          </a:solidFill>
        </p:spPr>
        <p:txBody>
          <a:bodyPr wrap="square">
            <a:spAutoFit/>
          </a:bodyPr>
          <a:lstStyle/>
          <a:p>
            <a:pPr indent="-90170"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3.</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No trecho “Cheguei em casa e arrumei tudo que eu queria na bolsa amarela. Peguei os nomes que eu vinha juntando e botei no bolso sanfona...”, percebemos que quem conta a história também participa dela. Qual é o tipo de narrador presente nesse trecho?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Narrador observador, pois ele apenas conta o que vê acontecer com a bolsa.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Narrador onisciente, pois ele sabe o futuro da personagem e tudo o que vai acontecer.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 Narrador em terceira pessoa, pois ele fala sobre a vida de outra pessoa chamada </a:t>
            </a:r>
            <a:r>
              <a:rPr lang="pt-BR" sz="2300" kern="100" dirty="0" err="1">
                <a:effectLst/>
                <a:latin typeface="Arial Narrow" panose="020B0606020202030204" pitchFamily="34" charset="0"/>
                <a:ea typeface="Times New Roman" panose="02020603050405020304" pitchFamily="18" charset="0"/>
                <a:cs typeface="Arial" panose="020B0604020202020204" pitchFamily="34" charset="0"/>
              </a:rPr>
              <a:t>Brunilda</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(D) Narrador personagem, pois usa a primeira pessoa ("cheguei", "peguei") e participa da história.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4.</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No trecho “Eu fico boba de ver como a tia </a:t>
            </a:r>
            <a:r>
              <a:rPr lang="pt-BR" sz="2300" kern="100" dirty="0" err="1">
                <a:effectLst/>
                <a:latin typeface="Arial Narrow" panose="020B0606020202030204" pitchFamily="34" charset="0"/>
                <a:ea typeface="Times New Roman" panose="02020603050405020304" pitchFamily="18" charset="0"/>
                <a:cs typeface="Arial" panose="020B0604020202020204" pitchFamily="34" charset="0"/>
              </a:rPr>
              <a:t>Brunilda</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compra roupa. Compra </a:t>
            </a:r>
            <a:r>
              <a:rPr lang="pt-BR" sz="2300" b="1" u="sng" kern="100" dirty="0">
                <a:effectLst/>
                <a:latin typeface="Arial Narrow" panose="020B0606020202030204" pitchFamily="34" charset="0"/>
                <a:ea typeface="Times New Roman" panose="02020603050405020304" pitchFamily="18" charset="0"/>
                <a:cs typeface="Arial" panose="020B0604020202020204" pitchFamily="34" charset="0"/>
              </a:rPr>
              <a:t>e</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enjoa.”, o termo destacado estabelece ideia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alternância.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explicação.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 conclusão.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(D) adição.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77242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C6AB862-1772-1F64-9479-E40B493AE028}"/>
              </a:ext>
            </a:extLst>
          </p:cNvPr>
          <p:cNvSpPr txBox="1"/>
          <p:nvPr/>
        </p:nvSpPr>
        <p:spPr>
          <a:xfrm>
            <a:off x="98474" y="590843"/>
            <a:ext cx="11957538" cy="5932137"/>
          </a:xfrm>
          <a:prstGeom prst="rect">
            <a:avLst/>
          </a:prstGeom>
          <a:solidFill>
            <a:schemeClr val="bg1"/>
          </a:solidFill>
        </p:spPr>
        <p:txBody>
          <a:bodyPr wrap="square">
            <a:spAutoFit/>
          </a:bodyPr>
          <a:lstStyle/>
          <a:p>
            <a:pPr indent="-90170" algn="just">
              <a:lnSpc>
                <a:spcPct val="115000"/>
              </a:lnSpc>
              <a:spcAft>
                <a:spcPts val="800"/>
              </a:spcAft>
            </a:pPr>
            <a:endParaRPr lang="pt-BR" sz="2300" b="1"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5.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trecho “E pra continuar enjoando. Vou ver se um dia eu entendo essa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jogada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personagem usa uma palavra informal para explicar o que pensa sobre o comportamento dos seus tios com o dinheiro. Nesse contexto, a palavra ‘jogada’ significa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Uma combinação, acordo ou situação confusa entre pessoas.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Uma partida de futebol ou de algum esporte de tabuleiro.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 ato físico de arremessar um objeto pesado para longe.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(D) O movimento que a tia faz ao abrir os pacotes de roupas.</a:t>
            </a:r>
          </a:p>
          <a:p>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endParaRPr lang="pt-BR" sz="23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300" dirty="0">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3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pt-BR" sz="2300" dirty="0">
              <a:latin typeface="Arial Narrow" panose="020B0606020202030204" pitchFamily="34" charset="0"/>
              <a:ea typeface="Calibri" panose="020F0502020204030204" pitchFamily="34" charset="0"/>
              <a:cs typeface="Times New Roman" panose="02020603050405020304" pitchFamily="18" charset="0"/>
            </a:endParaRPr>
          </a:p>
          <a:p>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994828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00BD33FA-4A36-72B1-D17F-45509DE8E6B0}"/>
              </a:ext>
            </a:extLst>
          </p:cNvPr>
          <p:cNvPicPr>
            <a:picLocks noChangeAspect="1"/>
          </p:cNvPicPr>
          <p:nvPr/>
        </p:nvPicPr>
        <p:blipFill>
          <a:blip r:embed="rId3"/>
          <a:stretch>
            <a:fillRect/>
          </a:stretch>
        </p:blipFill>
        <p:spPr>
          <a:xfrm>
            <a:off x="365760" y="585217"/>
            <a:ext cx="11201400" cy="5468111"/>
          </a:xfrm>
          <a:prstGeom prst="rect">
            <a:avLst/>
          </a:prstGeom>
        </p:spPr>
      </p:pic>
    </p:spTree>
    <p:extLst>
      <p:ext uri="{BB962C8B-B14F-4D97-AF65-F5344CB8AC3E}">
        <p14:creationId xmlns:p14="http://schemas.microsoft.com/office/powerpoint/2010/main" val="387156372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C6AB862-1772-1F64-9479-E40B493AE028}"/>
              </a:ext>
            </a:extLst>
          </p:cNvPr>
          <p:cNvSpPr txBox="1"/>
          <p:nvPr/>
        </p:nvSpPr>
        <p:spPr>
          <a:xfrm>
            <a:off x="0" y="699931"/>
            <a:ext cx="11957538" cy="5032916"/>
          </a:xfrm>
          <a:prstGeom prst="rect">
            <a:avLst/>
          </a:prstGeom>
          <a:solidFill>
            <a:schemeClr val="bg1"/>
          </a:solidFill>
        </p:spPr>
        <p:txBody>
          <a:bodyPr wrap="square">
            <a:spAutoFit/>
          </a:bodyPr>
          <a:lstStyle/>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5ABEA28B-1056-4453-57A4-9F13484FBDEE}"/>
              </a:ext>
            </a:extLst>
          </p:cNvPr>
          <p:cNvSpPr txBox="1"/>
          <p:nvPr/>
        </p:nvSpPr>
        <p:spPr>
          <a:xfrm>
            <a:off x="234462" y="590844"/>
            <a:ext cx="11849686" cy="6185924"/>
          </a:xfrm>
          <a:prstGeom prst="rect">
            <a:avLst/>
          </a:prstGeom>
          <a:noFill/>
        </p:spPr>
        <p:txBody>
          <a:bodyPr wrap="square" rtlCol="0">
            <a:spAutoFit/>
          </a:bodyPr>
          <a:lstStyle/>
          <a:p>
            <a:pPr indent="-90170"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6.</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O gênero desse texto é</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carta de leitor.</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carta pessoal.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 carta de solicitação.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(D) carta de reclamação.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endParaRPr lang="pt-BR" sz="2300" b="1"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7.</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O tema/assunto desse texto é</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a importância da leitura na vida das pessoas.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a divulgação de livros literários aos leitores da revista.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 a indicação de obras literárias para jovens estudantes.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Times New Roman" panose="02020603050405020304" pitchFamily="18" charset="0"/>
                <a:cs typeface="Arial" panose="020B0604020202020204" pitchFamily="34" charset="0"/>
              </a:rPr>
              <a:t>(D) a necessidade da divulgação de livros literários para o público jovem</a:t>
            </a:r>
          </a:p>
          <a:p>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0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306456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C6AB862-1772-1F64-9479-E40B493AE028}"/>
              </a:ext>
            </a:extLst>
          </p:cNvPr>
          <p:cNvSpPr txBox="1"/>
          <p:nvPr/>
        </p:nvSpPr>
        <p:spPr>
          <a:xfrm>
            <a:off x="0" y="699931"/>
            <a:ext cx="12192000" cy="5032916"/>
          </a:xfrm>
          <a:prstGeom prst="rect">
            <a:avLst/>
          </a:prstGeom>
          <a:solidFill>
            <a:schemeClr val="bg1"/>
          </a:solidFill>
        </p:spPr>
        <p:txBody>
          <a:bodyPr wrap="square">
            <a:spAutoFit/>
          </a:bodyPr>
          <a:lstStyle/>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5ABEA28B-1056-4453-57A4-9F13484FBDEE}"/>
              </a:ext>
            </a:extLst>
          </p:cNvPr>
          <p:cNvSpPr txBox="1"/>
          <p:nvPr/>
        </p:nvSpPr>
        <p:spPr>
          <a:xfrm>
            <a:off x="402336" y="590844"/>
            <a:ext cx="11503152" cy="6142451"/>
          </a:xfrm>
          <a:prstGeom prst="rect">
            <a:avLst/>
          </a:prstGeom>
          <a:noFill/>
        </p:spPr>
        <p:txBody>
          <a:bodyPr wrap="square" rtlCol="0">
            <a:spAutoFit/>
          </a:bodyPr>
          <a:lstStyle/>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Leia os trechos.</a:t>
            </a: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“Art. 53. A criança e o adolescente têm direito à educação, visando ao pleno desenvolvimento de sua pessoa, preparo para o exercício da cidadania e qualificação para o trabalho...”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“Art. 59. Os municípios organizarão e estimularão a criação de espaços e propostas lúdicas, desportivas e culturais destinadas à infância e à juventude.” </a:t>
            </a:r>
            <a:endParaRPr lang="pt-BR" sz="18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10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https://www.planalto.gov.br/ccivil_03/ato2023-2026/2025/lei/l15211.htm.Acesso em: 10 jun. 2026.</a:t>
            </a:r>
            <a:endParaRPr lang="pt-BR" sz="2300" b="1"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r>
              <a:rPr lang="pt-BR" sz="2300" b="1" kern="100" dirty="0">
                <a:effectLst/>
                <a:latin typeface="Arial Narrow" panose="020B0606020202030204" pitchFamily="34" charset="0"/>
                <a:ea typeface="Times New Roman" panose="02020603050405020304" pitchFamily="18" charset="0"/>
                <a:cs typeface="Arial" panose="020B0604020202020204" pitchFamily="34" charset="0"/>
              </a:rPr>
              <a:t>8.</a:t>
            </a: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O texto de uma lei precisa ser sério, claro e seguir todas as regras gramaticais. Por isso, o artigo acima utiliza qual tipo de linguagem?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(A) Linguagem informal, porque usa gírias do dia a dia.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(B) Linguagem formal, porque usa palavras da língua padrão e regras da gramática.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spcAft>
                <a:spcPts val="800"/>
              </a:spcAft>
            </a:pPr>
            <a:endParaRPr lang="pt-BR" sz="1300" kern="100" dirty="0">
              <a:latin typeface="Arial Narrow" panose="020B0606020202030204" pitchFamily="34" charset="0"/>
              <a:ea typeface="Calibri" panose="020F0502020204030204" pitchFamily="34" charset="0"/>
              <a:cs typeface="Times New Roman" panose="02020603050405020304" pitchFamily="18" charset="0"/>
            </a:endParaRPr>
          </a:p>
          <a:p>
            <a:pPr algn="r">
              <a:lnSpc>
                <a:spcPct val="110000"/>
              </a:lnSpc>
              <a:spcAft>
                <a:spcPts val="800"/>
              </a:spcAft>
            </a:pPr>
            <a:endParaRPr lang="pt-BR" sz="1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10000"/>
              </a:lnSpc>
              <a:spcAft>
                <a:spcPts val="800"/>
              </a:spcAft>
            </a:pP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715696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0C6AB862-1772-1F64-9479-E40B493AE028}"/>
              </a:ext>
            </a:extLst>
          </p:cNvPr>
          <p:cNvSpPr txBox="1"/>
          <p:nvPr/>
        </p:nvSpPr>
        <p:spPr>
          <a:xfrm>
            <a:off x="0" y="699931"/>
            <a:ext cx="11957538" cy="5032916"/>
          </a:xfrm>
          <a:prstGeom prst="rect">
            <a:avLst/>
          </a:prstGeom>
          <a:solidFill>
            <a:schemeClr val="bg1"/>
          </a:solidFill>
        </p:spPr>
        <p:txBody>
          <a:bodyPr wrap="square">
            <a:spAutoFit/>
          </a:bodyPr>
          <a:lstStyle/>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5ABEA28B-1056-4453-57A4-9F13484FBDEE}"/>
              </a:ext>
            </a:extLst>
          </p:cNvPr>
          <p:cNvSpPr txBox="1"/>
          <p:nvPr/>
        </p:nvSpPr>
        <p:spPr>
          <a:xfrm>
            <a:off x="234462" y="590844"/>
            <a:ext cx="11849686" cy="4876207"/>
          </a:xfrm>
          <a:prstGeom prst="rect">
            <a:avLst/>
          </a:prstGeom>
          <a:noFill/>
        </p:spPr>
        <p:txBody>
          <a:bodyPr wrap="square" rtlCol="0">
            <a:spAutoFit/>
          </a:bodyPr>
          <a:lstStyle/>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(C) Linguagem regional, porque usa o sotaque e o jeito de falar de apenas uma cidade.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(D) Linguagem não verbal, porque se comunica apenas através de desenhos e símbolos.</a:t>
            </a:r>
          </a:p>
          <a:p>
            <a:pPr indent="-90170" algn="just">
              <a:lnSpc>
                <a:spcPct val="115000"/>
              </a:lnSpc>
              <a:spcAft>
                <a:spcPts val="800"/>
              </a:spcAft>
            </a:pP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a:p>
            <a:pPr indent="-90170"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 </a:t>
            </a:r>
            <a:r>
              <a:rPr lang="pt-BR" sz="2300" b="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9. </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De acordo com o texto do Artigo 59, quem é o responsável por organizar e incentivar a criação dos espaços de lazer e esportes?</a:t>
            </a:r>
          </a:p>
          <a:p>
            <a:pPr indent="-90170"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 Os municípios (as cidades).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Os próprios estudantes das escolas.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 Os donos de espaços culturais do país.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90170"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 Os atletas profissionais dos municípios/país. </a:t>
            </a:r>
          </a:p>
          <a:p>
            <a:pPr indent="-90170"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793149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16B169F-C3AB-BB77-D6E5-7B09FD8BEABF}"/>
              </a:ext>
            </a:extLst>
          </p:cNvPr>
          <p:cNvSpPr txBox="1"/>
          <p:nvPr/>
        </p:nvSpPr>
        <p:spPr>
          <a:xfrm>
            <a:off x="1695114" y="864091"/>
            <a:ext cx="10346831" cy="1508105"/>
          </a:xfrm>
          <a:prstGeom prst="rect">
            <a:avLst/>
          </a:prstGeom>
          <a:solidFill>
            <a:srgbClr val="FFFAEB"/>
          </a:solidFill>
        </p:spPr>
        <p:txBody>
          <a:bodyPr wrap="square">
            <a:spAutoFit/>
          </a:bodyPr>
          <a:lstStyle/>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Colaboração</a:t>
            </a:r>
          </a:p>
          <a:p>
            <a:r>
              <a:rPr lang="pt-BR" sz="2300" dirty="0">
                <a:latin typeface="Arial Narrow" panose="020B0606020202030204" pitchFamily="34" charset="0"/>
              </a:rPr>
              <a:t>Prof.º: Thaís Alves de Sousa</a:t>
            </a:r>
          </a:p>
          <a:p>
            <a:r>
              <a:rPr lang="pt-BR" sz="2300" dirty="0">
                <a:latin typeface="Arial Narrow" panose="020B0606020202030204" pitchFamily="34" charset="0"/>
              </a:rPr>
              <a:t>Colégio Estadual </a:t>
            </a:r>
            <a:r>
              <a:rPr lang="pt-BR" sz="2300" dirty="0">
                <a:effectLst/>
                <a:latin typeface="Arial Narrow" panose="020B0606020202030204" pitchFamily="34" charset="0"/>
                <a:ea typeface="Times New Roman" panose="02020603050405020304" pitchFamily="18" charset="0"/>
                <a:cs typeface="Arial" panose="020B0604020202020204" pitchFamily="34" charset="0"/>
              </a:rPr>
              <a:t>Américo Gonçalves Faleiro – Firminópolis – Go / CRE São Luís de Montes Belos.</a:t>
            </a:r>
            <a:endParaRPr lang="pt-BR" sz="2300" dirty="0">
              <a:latin typeface="Arial Narrow" panose="020B0606020202030204" pitchFamily="34" charset="0"/>
            </a:endParaRPr>
          </a:p>
        </p:txBody>
      </p:sp>
      <p:sp>
        <p:nvSpPr>
          <p:cNvPr id="9" name="CaixaDeTexto 8">
            <a:extLst>
              <a:ext uri="{FF2B5EF4-FFF2-40B4-BE49-F238E27FC236}">
                <a16:creationId xmlns:a16="http://schemas.microsoft.com/office/drawing/2014/main" id="{481A6F5A-FB92-E14C-37E1-7CC9B845B0AF}"/>
              </a:ext>
            </a:extLst>
          </p:cNvPr>
          <p:cNvSpPr txBox="1"/>
          <p:nvPr/>
        </p:nvSpPr>
        <p:spPr>
          <a:xfrm>
            <a:off x="375733" y="2307817"/>
            <a:ext cx="11456901" cy="446276"/>
          </a:xfrm>
          <a:prstGeom prst="rect">
            <a:avLst/>
          </a:prstGeom>
          <a:solidFill>
            <a:srgbClr val="FFFAEB"/>
          </a:solidFill>
        </p:spPr>
        <p:txBody>
          <a:bodyPr wrap="square">
            <a:spAutoFit/>
          </a:bodyPr>
          <a:lstStyle/>
          <a:p>
            <a:pPr algn="just" fontAlgn="base">
              <a:buNone/>
            </a:pPr>
            <a:r>
              <a:rPr lang="pt-BR" sz="2300" kern="0" dirty="0">
                <a:effectLst/>
                <a:latin typeface="Arial Narrow" panose="020B0606020202030204" pitchFamily="34" charset="0"/>
                <a:ea typeface="Aptos" panose="020B0004020202020204" pitchFamily="34" charset="0"/>
                <a:cs typeface="Arial" panose="020B0604020202020204" pitchFamily="34" charset="0"/>
              </a:rPr>
              <a:t>Leia o trecho retirado do romance Harry Potter e a Pedra Filosofal, de J.K. Rowling.</a:t>
            </a:r>
            <a:endParaRPr lang="pt-BR" sz="2300" dirty="0">
              <a:latin typeface="Arial Narrow" panose="020B0606020202030204" pitchFamily="34" charset="0"/>
            </a:endParaRPr>
          </a:p>
        </p:txBody>
      </p:sp>
      <p:sp>
        <p:nvSpPr>
          <p:cNvPr id="11" name="CaixaDeTexto 10">
            <a:extLst>
              <a:ext uri="{FF2B5EF4-FFF2-40B4-BE49-F238E27FC236}">
                <a16:creationId xmlns:a16="http://schemas.microsoft.com/office/drawing/2014/main" id="{7019B254-EC2B-99B0-0C90-55B63EFB9A00}"/>
              </a:ext>
            </a:extLst>
          </p:cNvPr>
          <p:cNvSpPr txBox="1"/>
          <p:nvPr/>
        </p:nvSpPr>
        <p:spPr>
          <a:xfrm>
            <a:off x="367545" y="2754093"/>
            <a:ext cx="11674400" cy="3620415"/>
          </a:xfrm>
          <a:prstGeom prst="rect">
            <a:avLst/>
          </a:prstGeom>
          <a:solidFill>
            <a:srgbClr val="FFFAEB"/>
          </a:solidFill>
        </p:spPr>
        <p:txBody>
          <a:bodyPr wrap="square">
            <a:spAutoFit/>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Harry Potter e a Pedra Filosofal</a:t>
            </a:r>
          </a:p>
          <a:p>
            <a:pPr algn="r">
              <a:lnSpc>
                <a:spcPct val="115000"/>
              </a:lnSpc>
              <a:spcAft>
                <a:spcPts val="800"/>
              </a:spcAft>
            </a:pPr>
            <a:r>
              <a:rPr lang="pt-BR" sz="2300" kern="0" dirty="0">
                <a:effectLst/>
                <a:latin typeface="Arial Narrow" panose="020B0606020202030204" pitchFamily="34" charset="0"/>
                <a:ea typeface="Aptos" panose="020B0004020202020204" pitchFamily="34" charset="0"/>
                <a:cs typeface="Arial" panose="020B0604020202020204" pitchFamily="34" charset="0"/>
              </a:rPr>
              <a:t>J.K. Rowling</a:t>
            </a:r>
          </a:p>
          <a:p>
            <a:pPr algn="r">
              <a:lnSpc>
                <a:spcPct val="115000"/>
              </a:lnSpc>
              <a:spcAft>
                <a:spcPts val="800"/>
              </a:spcAft>
            </a:pPr>
            <a:r>
              <a:rPr lang="pt-BR" sz="2300" kern="0" dirty="0">
                <a:latin typeface="Arial Narrow" panose="020B0606020202030204" pitchFamily="34" charset="0"/>
                <a:ea typeface="Calibri" panose="020F0502020204030204" pitchFamily="34" charset="0"/>
                <a:cs typeface="Arial" panose="020B0604020202020204" pitchFamily="34" charset="0"/>
              </a:rPr>
              <a:t>[...]</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 Você não quer dizer</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você não pode estar se referindo às pessoas que moram aqui?! - exclamou a Profa. Minerva, pulando de pé e apontando para o número quatro. - Dumbledore, você não pode. Estive observando a família o dia todo. Você não poderia encontrar duas pessoas menos parecidas conosco. E têm um filho, vi-o dando chutes na mãe até a rua, berrando porque queria balas. Harry Potter vir morar aqui!</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pic>
        <p:nvPicPr>
          <p:cNvPr id="3" name="Imagem 2" descr="Ícone&#10;&#10;O conteúdo gerado por IA pode estar incorreto.">
            <a:extLst>
              <a:ext uri="{FF2B5EF4-FFF2-40B4-BE49-F238E27FC236}">
                <a16:creationId xmlns:a16="http://schemas.microsoft.com/office/drawing/2014/main" id="{1BAD4249-F2EF-BAD9-E607-35CBE5589BE2}"/>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6504" t="4220" b="-1"/>
          <a:stretch>
            <a:fillRect/>
          </a:stretch>
        </p:blipFill>
        <p:spPr bwMode="auto">
          <a:xfrm>
            <a:off x="375733" y="947323"/>
            <a:ext cx="1264808" cy="12489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614071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7019B254-EC2B-99B0-0C90-55B63EFB9A00}"/>
              </a:ext>
            </a:extLst>
          </p:cNvPr>
          <p:cNvSpPr txBox="1"/>
          <p:nvPr/>
        </p:nvSpPr>
        <p:spPr>
          <a:xfrm>
            <a:off x="0" y="899602"/>
            <a:ext cx="12070080" cy="5941114"/>
          </a:xfrm>
          <a:prstGeom prst="rect">
            <a:avLst/>
          </a:prstGeom>
          <a:solidFill>
            <a:srgbClr val="FFFAEB"/>
          </a:solidFill>
        </p:spPr>
        <p:txBody>
          <a:bodyPr wrap="square">
            <a:spAutoFit/>
          </a:bodyPr>
          <a:lstStyle/>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É o melhor lugar para ele - disse Dumbledore com firmeza.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Os tios poderão lhe explicar tudo quando ele for mais velho, escrevi-lhes uma carta.</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Uma carta? - repetiu a professora com a voz fraca, sentando-se novamente no muro.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Francamente, Dumbledore, você acha que pode explicar tudo isso em uma carta? Essas pessoas jamais vão entendê-lo! Ele vai ser famoso, uma lenda. Eu não me surpreenderia se o dia de hoje ficasse conhecido no futuro como o dia de Harry Potter. Vão escrever livros sobre Harry. Todas as crianças no nosso mundo vão conhecer o nome dele!</a:t>
            </a: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Exatamente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disse Dumbledore, olhando muito sério por cima dos óculos de meia-lua.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Isto seria o bastante para virar a cabeça de qualquer menino. Famoso antes mesmo de saber andar e falar! Famoso por alguma coisa que ele nem vai se lembrar! Você não vê que ele estará muito melhor se crescer longe de tudo isso até que tenha capacidade de compreender?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dirty="0">
                <a:effectLst/>
                <a:latin typeface="Arial Narrow" panose="020B0606020202030204" pitchFamily="34" charset="0"/>
                <a:ea typeface="Times New Roman" panose="02020603050405020304" pitchFamily="18" charset="0"/>
                <a:cs typeface="Arial" panose="020B0604020202020204" pitchFamily="34" charset="0"/>
              </a:rPr>
              <a:t>Disponível em: https://paraisodoslivros1.blogspot.com/2014/05/citacao-do-livro-harry-potter-e-pedra.html. Acesso em: 19 jun. 2026.</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5703401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7019B254-EC2B-99B0-0C90-55B63EFB9A00}"/>
              </a:ext>
            </a:extLst>
          </p:cNvPr>
          <p:cNvSpPr txBox="1"/>
          <p:nvPr/>
        </p:nvSpPr>
        <p:spPr>
          <a:xfrm>
            <a:off x="0" y="576776"/>
            <a:ext cx="12192000" cy="6657464"/>
          </a:xfrm>
          <a:prstGeom prst="rect">
            <a:avLst/>
          </a:prstGeom>
          <a:solidFill>
            <a:srgbClr val="FFFAEB"/>
          </a:solidFill>
        </p:spPr>
        <p:txBody>
          <a:bodyPr wrap="square">
            <a:spAutoFit/>
          </a:bodyPr>
          <a:lstStyle/>
          <a:p>
            <a:pPr algn="just">
              <a:lnSpc>
                <a:spcPct val="115000"/>
              </a:lnSpc>
              <a:spcAft>
                <a:spcPts val="800"/>
              </a:spcAft>
            </a:pPr>
            <a:endParaRPr lang="pt-BR" sz="2300" b="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endParaRPr>
          </a:p>
          <a:p>
            <a:pPr algn="just">
              <a:lnSpc>
                <a:spcPct val="115000"/>
              </a:lnSpc>
              <a:spcAft>
                <a:spcPts val="800"/>
              </a:spcAft>
            </a:pPr>
            <a:r>
              <a:rPr lang="pt-BR" sz="2300" b="1"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10.</a:t>
            </a: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No trecho “— Francamente, Dumbledore, você acha que pode explicar tudo isso em uma carta? Essas pessoas jamais vão entendê-lo!”, as personagens usam uma linguagem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informal e do dia a dia dos jovens, como a gíria “virar a cabeça”.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técnica, pois usa termos específicos criados para uma profissão, ciência ou atividade.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 formal, porque usa termos formais como “Com licença, senhor” e “não compreenderão”.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 jornalística, porque foi feita para informar de forma rápida, clara e direta sobre fatos reais.</a:t>
            </a:r>
          </a:p>
          <a:p>
            <a:pPr algn="just">
              <a:lnSpc>
                <a:spcPct val="115000"/>
              </a:lnSpc>
              <a:spcAft>
                <a:spcPts val="800"/>
              </a:spcAft>
            </a:pPr>
            <a:endPar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endParaRPr>
          </a:p>
          <a:p>
            <a:pPr algn="just">
              <a:lnSpc>
                <a:spcPct val="115000"/>
              </a:lnSpc>
              <a:spcAft>
                <a:spcPts val="800"/>
              </a:spcAft>
            </a:pPr>
            <a:endParaRPr lang="pt-BR" sz="2300" kern="100" dirty="0">
              <a:solidFill>
                <a:srgbClr val="000000"/>
              </a:solidFill>
              <a:latin typeface="Arial Narrow" panose="020B0606020202030204" pitchFamily="34" charset="0"/>
              <a:ea typeface="Times New Roman" panose="02020603050405020304" pitchFamily="18" charset="0"/>
              <a:cs typeface="Arial" panose="020B0604020202020204" pitchFamily="34" charset="0"/>
            </a:endParaRPr>
          </a:p>
          <a:p>
            <a:pPr algn="just">
              <a:lnSpc>
                <a:spcPct val="115000"/>
              </a:lnSpc>
              <a:spcAft>
                <a:spcPts val="800"/>
              </a:spcAft>
            </a:pPr>
            <a:endPar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just"/>
            <a:endPar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endParaRPr>
          </a:p>
          <a:p>
            <a:pPr algn="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2280445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381937937E2B499CCC2A8AB1B4D353" ma:contentTypeVersion="5" ma:contentTypeDescription="Create a new document." ma:contentTypeScope="" ma:versionID="f96330f3e0020359c8b6eabc7ecf68f8">
  <xsd:schema xmlns:xsd="http://www.w3.org/2001/XMLSchema" xmlns:xs="http://www.w3.org/2001/XMLSchema" xmlns:p="http://schemas.microsoft.com/office/2006/metadata/properties" xmlns:ns3="84e16630-5bf8-4604-87f8-a522bd759f4e" targetNamespace="http://schemas.microsoft.com/office/2006/metadata/properties" ma:root="true" ma:fieldsID="1f25011efc8d8be8417942e8fd610a98" ns3:_="">
    <xsd:import namespace="84e16630-5bf8-4604-87f8-a522bd759f4e"/>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e16630-5bf8-4604-87f8-a522bd759f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E91C1D8-78C8-42BF-89F3-F69942E8DE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e16630-5bf8-4604-87f8-a522bd759f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144F26-4D51-45C9-B6B3-293ED77E6871}">
  <ds:schemaRefs>
    <ds:schemaRef ds:uri="http://schemas.microsoft.com/sharepoint/v3/contenttype/forms"/>
  </ds:schemaRefs>
</ds:datastoreItem>
</file>

<file path=customXml/itemProps3.xml><?xml version="1.0" encoding="utf-8"?>
<ds:datastoreItem xmlns:ds="http://schemas.openxmlformats.org/officeDocument/2006/customXml" ds:itemID="{FD8AAEFE-960D-43A9-8972-AEE18CC7116E}">
  <ds:schemaRefs>
    <ds:schemaRef ds:uri="http://purl.org/dc/elements/1.1/"/>
    <ds:schemaRef ds:uri="http://purl.org/dc/terms/"/>
    <ds:schemaRef ds:uri="http://schemas.microsoft.com/office/2006/metadata/properties"/>
    <ds:schemaRef ds:uri="http://schemas.microsoft.com/office/2006/documentManagement/types"/>
    <ds:schemaRef ds:uri="84e16630-5bf8-4604-87f8-a522bd759f4e"/>
    <ds:schemaRef ds:uri="http://purl.org/dc/dcmitype/"/>
    <ds:schemaRef ds:uri="http://www.w3.org/XML/1998/namespac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2948</TotalTime>
  <Words>19135</Words>
  <Application>Microsoft Office PowerPoint</Application>
  <PresentationFormat>Widescreen</PresentationFormat>
  <Paragraphs>1335</Paragraphs>
  <Slides>149</Slides>
  <Notes>110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149</vt:i4>
      </vt:variant>
    </vt:vector>
  </HeadingPairs>
  <TitlesOfParts>
    <vt:vector size="158" baseType="lpstr">
      <vt:lpstr>Aptos</vt:lpstr>
      <vt:lpstr>Arial</vt:lpstr>
      <vt:lpstr>Arial Narrow</vt:lpstr>
      <vt:lpstr>Calibri</vt:lpstr>
      <vt:lpstr>Calibri Light</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   ►Conhecendo o gênero textual</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Texto I</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Edinalva Soares de Carvalho</cp:lastModifiedBy>
  <cp:revision>39</cp:revision>
  <dcterms:created xsi:type="dcterms:W3CDTF">2024-02-02T11:27:21Z</dcterms:created>
  <dcterms:modified xsi:type="dcterms:W3CDTF">2026-07-28T16:22:09Z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0x010100CC381937937E2B499CCC2A8AB1B4D353</vt:lpwstr>
  </property>
</Properties>
</file>