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468" r:id="rId2"/>
    <p:sldId id="261" r:id="rId3"/>
    <p:sldId id="267" r:id="rId4"/>
    <p:sldId id="551" r:id="rId5"/>
    <p:sldId id="547" r:id="rId6"/>
    <p:sldId id="548" r:id="rId7"/>
    <p:sldId id="549" r:id="rId8"/>
    <p:sldId id="552" r:id="rId9"/>
    <p:sldId id="558" r:id="rId10"/>
    <p:sldId id="553" r:id="rId11"/>
    <p:sldId id="550" r:id="rId12"/>
    <p:sldId id="470" r:id="rId13"/>
    <p:sldId id="259" r:id="rId14"/>
    <p:sldId id="471" r:id="rId15"/>
    <p:sldId id="294" r:id="rId16"/>
    <p:sldId id="472" r:id="rId17"/>
    <p:sldId id="473" r:id="rId18"/>
    <p:sldId id="295" r:id="rId19"/>
    <p:sldId id="264" r:id="rId20"/>
    <p:sldId id="474" r:id="rId21"/>
    <p:sldId id="296" r:id="rId22"/>
    <p:sldId id="297" r:id="rId23"/>
    <p:sldId id="475" r:id="rId24"/>
    <p:sldId id="559" r:id="rId25"/>
    <p:sldId id="476" r:id="rId26"/>
    <p:sldId id="417" r:id="rId27"/>
    <p:sldId id="560" r:id="rId28"/>
    <p:sldId id="418" r:id="rId29"/>
    <p:sldId id="561" r:id="rId30"/>
    <p:sldId id="477" r:id="rId31"/>
    <p:sldId id="478" r:id="rId32"/>
    <p:sldId id="479" r:id="rId33"/>
    <p:sldId id="309" r:id="rId34"/>
    <p:sldId id="275" r:id="rId35"/>
    <p:sldId id="310" r:id="rId36"/>
    <p:sldId id="480" r:id="rId37"/>
    <p:sldId id="312" r:id="rId38"/>
    <p:sldId id="313" r:id="rId39"/>
    <p:sldId id="316" r:id="rId40"/>
    <p:sldId id="318" r:id="rId41"/>
    <p:sldId id="423" r:id="rId42"/>
    <p:sldId id="481" r:id="rId43"/>
    <p:sldId id="482" r:id="rId44"/>
    <p:sldId id="483" r:id="rId45"/>
    <p:sldId id="484" r:id="rId46"/>
    <p:sldId id="485" r:id="rId47"/>
    <p:sldId id="321" r:id="rId48"/>
    <p:sldId id="424" r:id="rId49"/>
    <p:sldId id="425" r:id="rId50"/>
    <p:sldId id="426" r:id="rId51"/>
    <p:sldId id="486" r:id="rId52"/>
    <p:sldId id="487" r:id="rId53"/>
    <p:sldId id="488" r:id="rId54"/>
    <p:sldId id="489" r:id="rId55"/>
    <p:sldId id="562" r:id="rId56"/>
    <p:sldId id="490" r:id="rId57"/>
    <p:sldId id="292" r:id="rId58"/>
    <p:sldId id="260" r:id="rId59"/>
    <p:sldId id="438" r:id="rId60"/>
    <p:sldId id="563" r:id="rId61"/>
    <p:sldId id="344" r:id="rId62"/>
    <p:sldId id="491" r:id="rId63"/>
    <p:sldId id="492" r:id="rId64"/>
    <p:sldId id="348" r:id="rId65"/>
    <p:sldId id="493" r:id="rId66"/>
    <p:sldId id="351" r:id="rId67"/>
    <p:sldId id="564" r:id="rId68"/>
    <p:sldId id="494" r:id="rId69"/>
    <p:sldId id="495" r:id="rId70"/>
    <p:sldId id="353" r:id="rId71"/>
    <p:sldId id="440" r:id="rId72"/>
    <p:sldId id="355" r:id="rId73"/>
    <p:sldId id="496" r:id="rId74"/>
    <p:sldId id="497" r:id="rId75"/>
    <p:sldId id="498" r:id="rId76"/>
    <p:sldId id="499" r:id="rId77"/>
    <p:sldId id="441" r:id="rId78"/>
    <p:sldId id="500" r:id="rId79"/>
    <p:sldId id="501" r:id="rId80"/>
    <p:sldId id="442" r:id="rId81"/>
    <p:sldId id="502" r:id="rId82"/>
    <p:sldId id="443" r:id="rId83"/>
    <p:sldId id="444" r:id="rId84"/>
    <p:sldId id="503" r:id="rId85"/>
    <p:sldId id="445" r:id="rId86"/>
    <p:sldId id="504" r:id="rId87"/>
    <p:sldId id="356" r:id="rId88"/>
    <p:sldId id="505" r:id="rId89"/>
    <p:sldId id="506" r:id="rId90"/>
    <p:sldId id="556" r:id="rId91"/>
    <p:sldId id="557" r:id="rId92"/>
    <p:sldId id="507" r:id="rId93"/>
    <p:sldId id="508" r:id="rId94"/>
    <p:sldId id="509" r:id="rId95"/>
    <p:sldId id="554" r:id="rId96"/>
    <p:sldId id="510" r:id="rId97"/>
    <p:sldId id="511" r:id="rId98"/>
    <p:sldId id="555" r:id="rId99"/>
    <p:sldId id="357" r:id="rId100"/>
    <p:sldId id="365" r:id="rId101"/>
    <p:sldId id="512" r:id="rId102"/>
    <p:sldId id="513" r:id="rId103"/>
    <p:sldId id="514" r:id="rId104"/>
    <p:sldId id="446" r:id="rId105"/>
    <p:sldId id="515" r:id="rId106"/>
    <p:sldId id="516" r:id="rId107"/>
    <p:sldId id="517" r:id="rId108"/>
    <p:sldId id="518" r:id="rId109"/>
    <p:sldId id="519" r:id="rId110"/>
    <p:sldId id="520" r:id="rId111"/>
    <p:sldId id="521" r:id="rId112"/>
    <p:sldId id="366" r:id="rId113"/>
    <p:sldId id="447" r:id="rId114"/>
    <p:sldId id="448" r:id="rId115"/>
    <p:sldId id="449" r:id="rId116"/>
    <p:sldId id="522" r:id="rId117"/>
    <p:sldId id="450" r:id="rId118"/>
    <p:sldId id="451" r:id="rId119"/>
    <p:sldId id="523" r:id="rId120"/>
    <p:sldId id="524" r:id="rId121"/>
    <p:sldId id="525" r:id="rId122"/>
    <p:sldId id="469" r:id="rId1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5"/>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1701451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187105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651208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2520828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855648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4038054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248193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899139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1986877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3731148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869128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204537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3007068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4254611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3308778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1018509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1226731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3395432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2082341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1900499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1822789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36787959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21489091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53</a:t>
            </a:fld>
            <a:endParaRPr lang="pt-BR"/>
          </a:p>
        </p:txBody>
      </p:sp>
    </p:spTree>
    <p:extLst>
      <p:ext uri="{BB962C8B-B14F-4D97-AF65-F5344CB8AC3E}">
        <p14:creationId xmlns:p14="http://schemas.microsoft.com/office/powerpoint/2010/main" val="11924409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54</a:t>
            </a:fld>
            <a:endParaRPr lang="pt-BR"/>
          </a:p>
        </p:txBody>
      </p:sp>
    </p:spTree>
    <p:extLst>
      <p:ext uri="{BB962C8B-B14F-4D97-AF65-F5344CB8AC3E}">
        <p14:creationId xmlns:p14="http://schemas.microsoft.com/office/powerpoint/2010/main" val="11798077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55</a:t>
            </a:fld>
            <a:endParaRPr lang="pt-BR"/>
          </a:p>
        </p:txBody>
      </p:sp>
    </p:spTree>
    <p:extLst>
      <p:ext uri="{BB962C8B-B14F-4D97-AF65-F5344CB8AC3E}">
        <p14:creationId xmlns:p14="http://schemas.microsoft.com/office/powerpoint/2010/main" val="6706566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56</a:t>
            </a:fld>
            <a:endParaRPr lang="pt-BR"/>
          </a:p>
        </p:txBody>
      </p:sp>
    </p:spTree>
    <p:extLst>
      <p:ext uri="{BB962C8B-B14F-4D97-AF65-F5344CB8AC3E}">
        <p14:creationId xmlns:p14="http://schemas.microsoft.com/office/powerpoint/2010/main" val="3408543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57</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71</a:t>
            </a:fld>
            <a:endParaRPr lang="pt-BR"/>
          </a:p>
        </p:txBody>
      </p:sp>
    </p:spTree>
    <p:extLst>
      <p:ext uri="{BB962C8B-B14F-4D97-AF65-F5344CB8AC3E}">
        <p14:creationId xmlns:p14="http://schemas.microsoft.com/office/powerpoint/2010/main" val="10847172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25098048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11600593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21485088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29291035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37651837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37841678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1413496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10842652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2112178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37235277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22306354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3296521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27845412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26611413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30339317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42118665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36704576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2277462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25021219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7792487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11115577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31692370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22569220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3245598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27352707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32449344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38354184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20230626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35755807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5875372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6897232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5356217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13666084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1541288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0DD113C-FB82-3857-23EA-F769782DB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433981"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433981" y="5028137"/>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201637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673842FC-1397-FE76-739D-F52411E9BC23}"/>
              </a:ext>
            </a:extLst>
          </p:cNvPr>
          <p:cNvSpPr txBox="1"/>
          <p:nvPr/>
        </p:nvSpPr>
        <p:spPr>
          <a:xfrm>
            <a:off x="8733705" y="2458528"/>
            <a:ext cx="2635909" cy="3933646"/>
          </a:xfrm>
          <a:prstGeom prst="rect">
            <a:avLst/>
          </a:prstGeom>
          <a:noFill/>
        </p:spPr>
        <p:txBody>
          <a:bodyPr wrap="square" rtlCol="0">
            <a:spAutoFit/>
          </a:bodyPr>
          <a:lstStyle/>
          <a:p>
            <a:endParaRPr lang="pt-BR" dirty="0"/>
          </a:p>
        </p:txBody>
      </p:sp>
      <p:sp>
        <p:nvSpPr>
          <p:cNvPr id="44" name="CaixaDeTexto 43">
            <a:extLst>
              <a:ext uri="{FF2B5EF4-FFF2-40B4-BE49-F238E27FC236}">
                <a16:creationId xmlns:a16="http://schemas.microsoft.com/office/drawing/2014/main" id="{C1657C3C-4685-BA7F-D1D5-6D0F4F0C34CB}"/>
              </a:ext>
            </a:extLst>
          </p:cNvPr>
          <p:cNvSpPr txBox="1"/>
          <p:nvPr/>
        </p:nvSpPr>
        <p:spPr>
          <a:xfrm>
            <a:off x="345056" y="899095"/>
            <a:ext cx="11499011" cy="3184846"/>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o primeiro gênero textual que será trabalhado nas atividades a seguir é o “Artigo de Opinião”. O trabalho com esse gênero vai seguir a metodologia de “Sequência Didática”. O objetivo é facilitar a sua aprendizagem. Assim, vamos aproveitar a oportunidade para ler, interpretar, analisar, refletir, debater sobre o texto jornalístico e, ao final do estudo desse gênero, você vai escrever um “Artigo de Opinião” seguindo as orientações propostas. Para isso, vamos seguir algumas etapas que facilitam o desenvolvimento das atividades. Contamos com seu esforço e dedicação, afinal, você está na 3ª série do Ensino Médio e, com certeza, está focado(a) nos estudos, considerando seus sonhos, objetivos e oportunidades que vão bater a sua porta!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3739109296"/>
              </p:ext>
            </p:extLst>
          </p:nvPr>
        </p:nvGraphicFramePr>
        <p:xfrm>
          <a:off x="345141" y="1960637"/>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didática</a:t>
                      </a:r>
                      <a:r>
                        <a:rPr lang="pt-BR" sz="2400" b="0" kern="1200" dirty="0">
                          <a:solidFill>
                            <a:schemeClr val="tx1"/>
                          </a:solidFill>
                          <a:effectLst/>
                          <a:latin typeface="Arial Narrow" panose="020B0606020202030204" pitchFamily="34" charset="0"/>
                          <a:ea typeface="+mn-ea"/>
                          <a:cs typeface="+mn-cs"/>
                        </a:rPr>
                        <a:t> 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nvGraphicFramePr>
        <p:xfrm>
          <a:off x="345141" y="4148025"/>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69" y="605250"/>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09279" y="1002878"/>
            <a:ext cx="5514146" cy="1185193"/>
          </a:xfrm>
          <a:prstGeom prst="rect">
            <a:avLst/>
          </a:prstGeom>
          <a:noFill/>
          <a:ln>
            <a:noFill/>
          </a:ln>
        </p:spPr>
      </p:pic>
      <p:sp>
        <p:nvSpPr>
          <p:cNvPr id="12" name="CaixaDeTexto 11">
            <a:extLst>
              <a:ext uri="{FF2B5EF4-FFF2-40B4-BE49-F238E27FC236}">
                <a16:creationId xmlns:a16="http://schemas.microsoft.com/office/drawing/2014/main" id="{673842FC-1397-FE76-739D-F52411E9BC23}"/>
              </a:ext>
            </a:extLst>
          </p:cNvPr>
          <p:cNvSpPr txBox="1"/>
          <p:nvPr/>
        </p:nvSpPr>
        <p:spPr>
          <a:xfrm>
            <a:off x="8733705" y="2458528"/>
            <a:ext cx="2635909" cy="3933646"/>
          </a:xfrm>
          <a:prstGeom prst="rect">
            <a:avLst/>
          </a:prstGeom>
          <a:noFill/>
        </p:spPr>
        <p:txBody>
          <a:bodyPr wrap="square" rtlCol="0">
            <a:spAutoFit/>
          </a:bodyPr>
          <a:lstStyle/>
          <a:p>
            <a:endParaRPr lang="pt-BR" dirty="0"/>
          </a:p>
        </p:txBody>
      </p:sp>
      <p:pic>
        <p:nvPicPr>
          <p:cNvPr id="13" name="Imagem 12" descr="Jovens estudando e rindo">
            <a:extLst>
              <a:ext uri="{FF2B5EF4-FFF2-40B4-BE49-F238E27FC236}">
                <a16:creationId xmlns:a16="http://schemas.microsoft.com/office/drawing/2014/main" id="{D8C88976-399D-825D-4038-214179826F6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01" y="2198346"/>
            <a:ext cx="3548939" cy="2365028"/>
          </a:xfrm>
          <a:prstGeom prst="rect">
            <a:avLst/>
          </a:prstGeom>
          <a:noFill/>
          <a:ln>
            <a:noFill/>
          </a:ln>
        </p:spPr>
      </p:pic>
      <p:sp>
        <p:nvSpPr>
          <p:cNvPr id="14" name="CaixaDeTexto 13">
            <a:extLst>
              <a:ext uri="{FF2B5EF4-FFF2-40B4-BE49-F238E27FC236}">
                <a16:creationId xmlns:a16="http://schemas.microsoft.com/office/drawing/2014/main" id="{95BBD161-8760-1614-57CD-6C2D60C09D5C}"/>
              </a:ext>
            </a:extLst>
          </p:cNvPr>
          <p:cNvSpPr txBox="1"/>
          <p:nvPr/>
        </p:nvSpPr>
        <p:spPr>
          <a:xfrm>
            <a:off x="8204100" y="4563374"/>
            <a:ext cx="3548939" cy="692497"/>
          </a:xfrm>
          <a:prstGeom prst="rect">
            <a:avLst/>
          </a:prstGeom>
          <a:noFill/>
        </p:spPr>
        <p:txBody>
          <a:bodyPr wrap="square" rtlCol="0">
            <a:spAutoFit/>
          </a:bodyPr>
          <a:lstStyle/>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https://brasilescola.uol.com.br/noticias/dia-estudante-dicas-estudo/3129219.html. Acesso em: 7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CaixaDeTexto 24">
            <a:extLst>
              <a:ext uri="{FF2B5EF4-FFF2-40B4-BE49-F238E27FC236}">
                <a16:creationId xmlns:a16="http://schemas.microsoft.com/office/drawing/2014/main" id="{FED5341E-E3BE-4B72-3E0E-291E95F736D4}"/>
              </a:ext>
            </a:extLst>
          </p:cNvPr>
          <p:cNvSpPr txBox="1"/>
          <p:nvPr/>
        </p:nvSpPr>
        <p:spPr>
          <a:xfrm>
            <a:off x="309279" y="2126130"/>
            <a:ext cx="11508910" cy="3985706"/>
          </a:xfrm>
          <a:prstGeom prst="rect">
            <a:avLst/>
          </a:prstGeom>
          <a:noFill/>
          <a:ln>
            <a:solidFill>
              <a:schemeClr val="tx1"/>
            </a:solidFill>
          </a:ln>
        </p:spPr>
        <p:txBody>
          <a:bodyPr wrap="square" rtlCol="0">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Etapa 1</a:t>
            </a:r>
          </a:p>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1. Vamos conversar?</a:t>
            </a:r>
          </a:p>
          <a:p>
            <a:endParaRPr lang="pt-BR" sz="2300" b="1"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latin typeface="Arial Narrow" panose="020B0606020202030204" pitchFamily="34" charset="0"/>
              <a:ea typeface="Calibri" panose="020F0502020204030204" pitchFamily="34" charset="0"/>
              <a:cs typeface="Times New Roman" panose="02020603050405020304" pitchFamily="18" charset="0"/>
            </a:endParaRPr>
          </a:p>
          <a:p>
            <a:endParaRPr lang="pt-BR" sz="2300" b="1"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34" name="CaixaDeTexto 33">
            <a:extLst>
              <a:ext uri="{FF2B5EF4-FFF2-40B4-BE49-F238E27FC236}">
                <a16:creationId xmlns:a16="http://schemas.microsoft.com/office/drawing/2014/main" id="{1685B1CF-7BDB-B74F-E628-1B6776F67403}"/>
              </a:ext>
            </a:extLst>
          </p:cNvPr>
          <p:cNvSpPr txBox="1"/>
          <p:nvPr/>
        </p:nvSpPr>
        <p:spPr>
          <a:xfrm>
            <a:off x="309279" y="2879798"/>
            <a:ext cx="7829671" cy="2569934"/>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costuma ler notícias? Ou acompanha informações sobre assuntos atuais em outros meios de comunicação?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considera importante se manter informado?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Quando você lê sobre assuntos de interesse social, você costuma emitir opiniões?</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significa argumentar? E argumentar com fundamentação?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2" name="CaixaDeTexto 41">
            <a:extLst>
              <a:ext uri="{FF2B5EF4-FFF2-40B4-BE49-F238E27FC236}">
                <a16:creationId xmlns:a16="http://schemas.microsoft.com/office/drawing/2014/main" id="{488B3B2F-D777-CDF3-C38C-D08EE9E8E9DF}"/>
              </a:ext>
            </a:extLst>
          </p:cNvPr>
          <p:cNvSpPr txBox="1"/>
          <p:nvPr/>
        </p:nvSpPr>
        <p:spPr>
          <a:xfrm>
            <a:off x="309279" y="5362433"/>
            <a:ext cx="11443760" cy="800219"/>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Para você, o que é argumentar em uma “situação difícil”? Dê um exemplo.</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Você sabia que em muitas situações de comunicação, é necessário convencer/persuadir o leitor?</a:t>
            </a:r>
            <a:endParaRPr lang="pt-BR" sz="2300" dirty="0"/>
          </a:p>
        </p:txBody>
      </p:sp>
    </p:spTree>
    <p:extLst>
      <p:ext uri="{BB962C8B-B14F-4D97-AF65-F5344CB8AC3E}">
        <p14:creationId xmlns:p14="http://schemas.microsoft.com/office/powerpoint/2010/main" val="1893071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FD65CF6-7862-C8F4-9923-83F6C6620ECD}"/>
              </a:ext>
            </a:extLst>
          </p:cNvPr>
          <p:cNvSpPr txBox="1"/>
          <p:nvPr/>
        </p:nvSpPr>
        <p:spPr>
          <a:xfrm>
            <a:off x="415505" y="931653"/>
            <a:ext cx="11360989" cy="3974421"/>
          </a:xfrm>
          <a:prstGeom prst="rect">
            <a:avLst/>
          </a:prstGeom>
          <a:noFill/>
        </p:spPr>
        <p:txBody>
          <a:bodyPr wrap="square" rtlCol="0">
            <a:spAutoFit/>
          </a:bodyPr>
          <a:lstStyle/>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em determinadas situações de comunicação, é preciso polemizar, gerar controvérsia, ou seja, iniciar uma discussão sobre um determinado assunto?</a:t>
            </a: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em diversas situações comunicativas podemos emitir uma simples “opinião”, mas em outras, é necessário emitir uma opinião/ponto de vista/tese com sustentação e fundamentação para convencer/persuadir o leitor?</a:t>
            </a: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sabe da relevância dos textos jornalísticos?</a:t>
            </a: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existe um gênero textual que permite que você polemize o assunto, construa uma defesa e sustente essa defesa com argumentos consistentes?</a:t>
            </a:r>
          </a:p>
          <a:p>
            <a:pPr>
              <a:lnSpc>
                <a:spcPct val="114000"/>
              </a:lnSpc>
            </a:pPr>
            <a:r>
              <a:rPr lang="pt-BR" sz="2400" dirty="0">
                <a:effectLst/>
                <a:latin typeface="Arial Narrow" panose="020B0606020202030204" pitchFamily="34" charset="0"/>
                <a:ea typeface="Calibri" panose="020F0502020204030204" pitchFamily="34" charset="0"/>
                <a:cs typeface="Times New Roman" panose="02020603050405020304" pitchFamily="18" charset="0"/>
              </a:rPr>
              <a:t>- Você conhece o gênero textual “Artigo de Opinião”? Para que ele serve?</a:t>
            </a:r>
            <a:endParaRPr lang="pt-BR" sz="2400" dirty="0">
              <a:latin typeface="Arial Narrow" panose="020B0606020202030204" pitchFamily="34" charset="0"/>
            </a:endParaRPr>
          </a:p>
        </p:txBody>
      </p:sp>
    </p:spTree>
    <p:extLst>
      <p:ext uri="{BB962C8B-B14F-4D97-AF65-F5344CB8AC3E}">
        <p14:creationId xmlns:p14="http://schemas.microsoft.com/office/powerpoint/2010/main" val="2557720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D0D9736-3D46-B93D-CC21-7A14709E5434}"/>
              </a:ext>
            </a:extLst>
          </p:cNvPr>
          <p:cNvGraphicFramePr>
            <a:graphicFrameLocks noGrp="1"/>
          </p:cNvGraphicFramePr>
          <p:nvPr>
            <p:extLst>
              <p:ext uri="{D42A27DB-BD31-4B8C-83A1-F6EECF244321}">
                <p14:modId xmlns:p14="http://schemas.microsoft.com/office/powerpoint/2010/main" val="4226135646"/>
              </p:ext>
            </p:extLst>
          </p:nvPr>
        </p:nvGraphicFramePr>
        <p:xfrm>
          <a:off x="396815" y="1656272"/>
          <a:ext cx="11395494" cy="1920240"/>
        </p:xfrm>
        <a:graphic>
          <a:graphicData uri="http://schemas.openxmlformats.org/drawingml/2006/table">
            <a:tbl>
              <a:tblPr firstRow="1" bandRow="1">
                <a:tableStyleId>{5C22544A-7EE6-4342-B048-85BDC9FD1C3A}</a:tableStyleId>
              </a:tblPr>
              <a:tblGrid>
                <a:gridCol w="11395494">
                  <a:extLst>
                    <a:ext uri="{9D8B030D-6E8A-4147-A177-3AD203B41FA5}">
                      <a16:colId xmlns:a16="http://schemas.microsoft.com/office/drawing/2014/main" val="1309155968"/>
                    </a:ext>
                  </a:extLst>
                </a:gridCol>
              </a:tblGrid>
              <a:tr h="1897811">
                <a:tc>
                  <a:txBody>
                    <a:bodyPr/>
                    <a:lstStyle/>
                    <a:p>
                      <a:pPr algn="just"/>
                      <a:r>
                        <a:rPr lang="pt-BR" sz="2400" b="0" kern="1200" dirty="0">
                          <a:solidFill>
                            <a:schemeClr val="tx1"/>
                          </a:solidFill>
                          <a:effectLst/>
                          <a:latin typeface="Arial Narrow" panose="020B0606020202030204" pitchFamily="34" charset="0"/>
                          <a:ea typeface="+mn-ea"/>
                          <a:cs typeface="+mn-cs"/>
                        </a:rPr>
                        <a:t>O gênero textual </a:t>
                      </a:r>
                      <a:r>
                        <a:rPr lang="pt-BR" sz="2400" b="1" kern="1200" dirty="0">
                          <a:solidFill>
                            <a:schemeClr val="tx1"/>
                          </a:solidFill>
                          <a:effectLst/>
                          <a:latin typeface="Arial Narrow" panose="020B0606020202030204" pitchFamily="34" charset="0"/>
                          <a:ea typeface="+mn-ea"/>
                          <a:cs typeface="+mn-cs"/>
                        </a:rPr>
                        <a:t>“Artigo de Opinião” </a:t>
                      </a:r>
                      <a:r>
                        <a:rPr lang="pt-BR" sz="2400" b="0" kern="1200" dirty="0">
                          <a:solidFill>
                            <a:schemeClr val="tx1"/>
                          </a:solidFill>
                          <a:effectLst/>
                          <a:latin typeface="Arial Narrow" panose="020B0606020202030204" pitchFamily="34" charset="0"/>
                          <a:ea typeface="+mn-ea"/>
                          <a:cs typeface="+mn-cs"/>
                        </a:rPr>
                        <a:t>é um texto do discurso argumentativo que tem a finalidade de expressar o ponto de vista do autor a respeito de um determinado tema/assunto. A validade da argumentação é evidenciada pelas justificativas de posições assumidas pelo autor ao apresentar informações e opiniões que se complementam ou se opõem. Nesse gênero textual, predominam sequências expositivo-argumentativas.</a:t>
                      </a:r>
                      <a:endParaRPr lang="pt-BR" sz="24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016681741"/>
                  </a:ext>
                </a:extLst>
              </a:tr>
            </a:tbl>
          </a:graphicData>
        </a:graphic>
      </p:graphicFrame>
      <p:sp>
        <p:nvSpPr>
          <p:cNvPr id="3" name="CaixaDeTexto 2">
            <a:extLst>
              <a:ext uri="{FF2B5EF4-FFF2-40B4-BE49-F238E27FC236}">
                <a16:creationId xmlns:a16="http://schemas.microsoft.com/office/drawing/2014/main" id="{79B6D076-5611-23E8-5870-5956AB457136}"/>
              </a:ext>
            </a:extLst>
          </p:cNvPr>
          <p:cNvSpPr txBox="1"/>
          <p:nvPr/>
        </p:nvSpPr>
        <p:spPr>
          <a:xfrm>
            <a:off x="396815" y="1095555"/>
            <a:ext cx="11395494" cy="461665"/>
          </a:xfrm>
          <a:prstGeom prst="rect">
            <a:avLst/>
          </a:prstGeom>
          <a:noFill/>
        </p:spPr>
        <p:txBody>
          <a:bodyPr wrap="square" rtlCol="0">
            <a:spAutoFit/>
          </a:bodyPr>
          <a:lstStyle/>
          <a:p>
            <a:r>
              <a:rPr lang="pt-BR" sz="2400" b="1" kern="100" dirty="0">
                <a:solidFill>
                  <a:srgbClr val="F2A212"/>
                </a:solidFill>
                <a:effectLst/>
                <a:latin typeface="Cambria Math" panose="02040503050406030204" pitchFamily="18" charset="0"/>
                <a:ea typeface="Yu Gothic UI Semilight" panose="020B0400000000000000" pitchFamily="34" charset="-128"/>
                <a:cs typeface="Cambria Math" panose="02040503050406030204" pitchFamily="18" charset="0"/>
              </a:rPr>
              <a:t>▶</a:t>
            </a:r>
            <a:r>
              <a:rPr lang="pt-BR" sz="2400" b="1" kern="100" dirty="0">
                <a:solidFill>
                  <a:srgbClr val="F2A212"/>
                </a:solidFill>
                <a:effectLst/>
                <a:latin typeface="Arial Narrow" panose="020B0606020202030204" pitchFamily="34" charset="0"/>
                <a:ea typeface="Calibri" panose="020F0502020204030204" pitchFamily="34" charset="0"/>
                <a:cs typeface="Times New Roman" panose="02020603050405020304" pitchFamily="18" charset="0"/>
              </a:rPr>
              <a:t> Conhecendo o gênero textual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1725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8DC8024-83E5-C6C1-742F-B104E1638659}"/>
              </a:ext>
            </a:extLst>
          </p:cNvPr>
          <p:cNvGraphicFramePr>
            <a:graphicFrameLocks noGrp="1"/>
          </p:cNvGraphicFramePr>
          <p:nvPr>
            <p:extLst>
              <p:ext uri="{D42A27DB-BD31-4B8C-83A1-F6EECF244321}">
                <p14:modId xmlns:p14="http://schemas.microsoft.com/office/powerpoint/2010/main" val="849129879"/>
              </p:ext>
            </p:extLst>
          </p:nvPr>
        </p:nvGraphicFramePr>
        <p:xfrm>
          <a:off x="340659" y="1368988"/>
          <a:ext cx="11510682" cy="525780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3743416255"/>
                    </a:ext>
                  </a:extLst>
                </a:gridCol>
              </a:tblGrid>
              <a:tr h="49282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Considerações sobre o gênero textual “Artigo de Opinião”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a:solidFill>
                          <a:schemeClr val="tx1"/>
                        </a:solidFill>
                        <a:effectLs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a:solidFill>
                          <a:schemeClr val="tx1"/>
                        </a:solidFill>
                        <a:effectLs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a:solidFill>
                          <a:schemeClr val="tx1"/>
                        </a:solidFill>
                        <a:effectLs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a:solidFill>
                          <a:schemeClr val="tx1"/>
                        </a:solidFill>
                        <a:effectLs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a:solidFill>
                          <a:schemeClr val="tx1"/>
                        </a:solidFill>
                        <a:effectLst/>
                        <a:latin typeface="Arial Narrow" panose="020B0606020202030204" pitchFamily="34" charset="0"/>
                        <a:ea typeface="+mn-ea"/>
                        <a:cs typeface="+mn-cs"/>
                      </a:endParaRPr>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txBody>
                  <a:tcPr>
                    <a:solidFill>
                      <a:schemeClr val="accent5">
                        <a:lumMod val="40000"/>
                        <a:lumOff val="60000"/>
                      </a:schemeClr>
                    </a:solidFill>
                  </a:tcPr>
                </a:tc>
                <a:extLst>
                  <a:ext uri="{0D108BD9-81ED-4DB2-BD59-A6C34878D82A}">
                    <a16:rowId xmlns:a16="http://schemas.microsoft.com/office/drawing/2014/main" val="1644474453"/>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957" y="401910"/>
            <a:ext cx="2216990" cy="967078"/>
          </a:xfrm>
          <a:prstGeom prst="rect">
            <a:avLst/>
          </a:prstGeom>
        </p:spPr>
      </p:pic>
      <p:pic>
        <p:nvPicPr>
          <p:cNvPr id="9" name="Imagem 8" descr="Mesa coberta por jornais, revistas e um tablet exibindo seções de opinião, com retratos e ilustrações de colunistas em destaque, representando o gênero artigo de opinião.">
            <a:extLst>
              <a:ext uri="{FF2B5EF4-FFF2-40B4-BE49-F238E27FC236}">
                <a16:creationId xmlns:a16="http://schemas.microsoft.com/office/drawing/2014/main" id="{AD1078D8-4FAD-83D7-7232-64773A7364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3552" y="1448910"/>
            <a:ext cx="2629535" cy="1575955"/>
          </a:xfrm>
          <a:prstGeom prst="rect">
            <a:avLst/>
          </a:prstGeom>
          <a:noFill/>
          <a:ln>
            <a:noFill/>
          </a:ln>
        </p:spPr>
      </p:pic>
      <p:sp>
        <p:nvSpPr>
          <p:cNvPr id="12" name="CaixaDeTexto 11">
            <a:extLst>
              <a:ext uri="{FF2B5EF4-FFF2-40B4-BE49-F238E27FC236}">
                <a16:creationId xmlns:a16="http://schemas.microsoft.com/office/drawing/2014/main" id="{94919BEB-E7FE-7F9C-B5F6-0FB06913A83B}"/>
              </a:ext>
            </a:extLst>
          </p:cNvPr>
          <p:cNvSpPr txBox="1"/>
          <p:nvPr/>
        </p:nvSpPr>
        <p:spPr>
          <a:xfrm>
            <a:off x="9113552" y="3024865"/>
            <a:ext cx="2629535" cy="692497"/>
          </a:xfrm>
          <a:prstGeom prst="rect">
            <a:avLst/>
          </a:prstGeom>
          <a:noFill/>
        </p:spPr>
        <p:txBody>
          <a:bodyPr wrap="square">
            <a:spAutoFit/>
          </a:bodyPr>
          <a:lstStyle/>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https://aprovatotal.com.br/artigo-de-opiniao/. Acesso em: 7 jul.2026.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F9DBF622-BE75-F59F-E39F-FA4BB5B64F6B}"/>
              </a:ext>
            </a:extLst>
          </p:cNvPr>
          <p:cNvSpPr txBox="1"/>
          <p:nvPr/>
        </p:nvSpPr>
        <p:spPr>
          <a:xfrm>
            <a:off x="580846" y="1766833"/>
            <a:ext cx="8183592" cy="2215991"/>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Gênero textual “artigo de opinião” </a:t>
            </a:r>
            <a:r>
              <a:rPr lang="pt-BR" sz="2300" b="0" kern="1200" dirty="0">
                <a:solidFill>
                  <a:schemeClr val="tx1"/>
                </a:solidFill>
                <a:effectLst/>
                <a:latin typeface="Arial Narrow" panose="020B0606020202030204" pitchFamily="34" charset="0"/>
                <a:ea typeface="+mn-ea"/>
                <a:cs typeface="+mn-cs"/>
              </a:rPr>
              <a:t>- faz parte do agrupamento “argumentar”, por suas próprias características, como a discussão de assuntos que circulam na sociedade, sobretudo os polêmicos, que exigem posicionamentos que buscam aceitação ou refutação, por meio da sustentação construída com argumentos consistentes para convencer e persuadir o leitor.</a:t>
            </a:r>
          </a:p>
        </p:txBody>
      </p:sp>
      <p:sp>
        <p:nvSpPr>
          <p:cNvPr id="16" name="CaixaDeTexto 15">
            <a:extLst>
              <a:ext uri="{FF2B5EF4-FFF2-40B4-BE49-F238E27FC236}">
                <a16:creationId xmlns:a16="http://schemas.microsoft.com/office/drawing/2014/main" id="{9021AE5B-7879-8A9D-3BB9-DCC05E2C4A2E}"/>
              </a:ext>
            </a:extLst>
          </p:cNvPr>
          <p:cNvSpPr txBox="1"/>
          <p:nvPr/>
        </p:nvSpPr>
        <p:spPr>
          <a:xfrm>
            <a:off x="580845" y="3912903"/>
            <a:ext cx="11162242" cy="2569934"/>
          </a:xfrm>
          <a:prstGeom prst="rect">
            <a:avLst/>
          </a:prstGeom>
          <a:noFill/>
        </p:spPr>
        <p:txBody>
          <a:bodyPr wrap="square">
            <a:spAutoFit/>
          </a:bodyPr>
          <a:lstStyle/>
          <a:p>
            <a:pPr algn="just">
              <a:defRPr/>
            </a:pPr>
            <a:r>
              <a:rPr lang="pt-BR" sz="2300" b="1" kern="1200" dirty="0">
                <a:solidFill>
                  <a:schemeClr val="tx1"/>
                </a:solidFill>
                <a:effectLst/>
                <a:latin typeface="Arial Narrow" panose="020B0606020202030204" pitchFamily="34" charset="0"/>
                <a:ea typeface="+mn-ea"/>
                <a:cs typeface="+mn-cs"/>
              </a:rPr>
              <a:t>Argumentar</a:t>
            </a:r>
            <a:r>
              <a:rPr lang="pt-BR" sz="2300" b="0" kern="1200" dirty="0">
                <a:solidFill>
                  <a:schemeClr val="tx1"/>
                </a:solidFill>
                <a:effectLst/>
                <a:latin typeface="Arial Narrow" panose="020B0606020202030204" pitchFamily="34" charset="0"/>
                <a:ea typeface="+mn-ea"/>
                <a:cs typeface="+mn-cs"/>
              </a:rPr>
              <a:t> - é explicitar um raciocínio, uma comprovação, ou um indício do qual pode ser tirada uma dedução ou consequência, isto é, para argumentar, é necessário esclarecer os motivos, as razões, as causas que levam uma opinião a ser aceita. É essencial compreender que a argumentação efetiva requer o uso das </a:t>
            </a:r>
            <a:r>
              <a:rPr lang="pt-BR" sz="2300" b="1" kern="1200" dirty="0">
                <a:solidFill>
                  <a:schemeClr val="tx1"/>
                </a:solidFill>
                <a:effectLst/>
                <a:latin typeface="Arial Narrow" panose="020B0606020202030204" pitchFamily="34" charset="0"/>
                <a:ea typeface="+mn-ea"/>
                <a:cs typeface="+mn-cs"/>
              </a:rPr>
              <a:t>“vozes textuais”, </a:t>
            </a:r>
            <a:r>
              <a:rPr lang="pt-BR" sz="2300" b="0" kern="1200" dirty="0">
                <a:solidFill>
                  <a:schemeClr val="tx1"/>
                </a:solidFill>
                <a:effectLst/>
                <a:latin typeface="Arial Narrow" panose="020B0606020202030204" pitchFamily="34" charset="0"/>
                <a:ea typeface="+mn-ea"/>
                <a:cs typeface="+mn-cs"/>
              </a:rPr>
              <a:t>isto é, </a:t>
            </a:r>
            <a:r>
              <a:rPr lang="pt-BR" sz="2300" b="1" kern="1200" dirty="0">
                <a:solidFill>
                  <a:schemeClr val="tx1"/>
                </a:solidFill>
                <a:effectLst/>
                <a:latin typeface="Arial Narrow" panose="020B0606020202030204" pitchFamily="34" charset="0"/>
                <a:ea typeface="+mn-ea"/>
                <a:cs typeface="+mn-cs"/>
              </a:rPr>
              <a:t>“estratégias de argumentação”, </a:t>
            </a:r>
            <a:r>
              <a:rPr lang="pt-BR" sz="2300" b="0" kern="1200" dirty="0">
                <a:solidFill>
                  <a:schemeClr val="tx1"/>
                </a:solidFill>
                <a:effectLst/>
                <a:latin typeface="Arial Narrow" panose="020B0606020202030204" pitchFamily="34" charset="0"/>
                <a:ea typeface="+mn-ea"/>
                <a:cs typeface="+mn-cs"/>
              </a:rPr>
              <a:t>como dados estatísticos, pesquisas, fatos comprovados, experiências científicas realizadas por cientistas de uma determinada área, pela(o) fala/discurso de um escritor, filósofo, sociólogo, entre outros especializados no assunto.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Todas essas estratégias apresentadas são “as vozes textuais/</a:t>
            </a: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intertextos”, que na construção do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704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8DC8024-83E5-C6C1-742F-B104E1638659}"/>
              </a:ext>
            </a:extLst>
          </p:cNvPr>
          <p:cNvGraphicFramePr>
            <a:graphicFrameLocks noGrp="1"/>
          </p:cNvGraphicFramePr>
          <p:nvPr>
            <p:extLst>
              <p:ext uri="{D42A27DB-BD31-4B8C-83A1-F6EECF244321}">
                <p14:modId xmlns:p14="http://schemas.microsoft.com/office/powerpoint/2010/main" val="2339292995"/>
              </p:ext>
            </p:extLst>
          </p:nvPr>
        </p:nvGraphicFramePr>
        <p:xfrm>
          <a:off x="286871" y="712443"/>
          <a:ext cx="11555505" cy="5921439"/>
        </p:xfrm>
        <a:graphic>
          <a:graphicData uri="http://schemas.openxmlformats.org/drawingml/2006/table">
            <a:tbl>
              <a:tblPr firstRow="1" bandRow="1">
                <a:tableStyleId>{5C22544A-7EE6-4342-B048-85BDC9FD1C3A}</a:tableStyleId>
              </a:tblPr>
              <a:tblGrid>
                <a:gridCol w="11555505">
                  <a:extLst>
                    <a:ext uri="{9D8B030D-6E8A-4147-A177-3AD203B41FA5}">
                      <a16:colId xmlns:a16="http://schemas.microsoft.com/office/drawing/2014/main" val="3743416255"/>
                    </a:ext>
                  </a:extLst>
                </a:gridCol>
              </a:tblGrid>
              <a:tr h="592143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“dissertativo-argumentativo”, em especial, no gênero textual “artigo de opinião”, são transformadas(o), durante a escrita, em tipos de “argumentos” como: argumento de autoridade, exemplificação, causa/consequência, princípio, analogia histórica entre outros.</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Artigo de opinião </a:t>
                      </a:r>
                      <a:r>
                        <a:rPr lang="pt-BR" sz="2250" b="0" kern="1200" dirty="0">
                          <a:solidFill>
                            <a:schemeClr val="tx1"/>
                          </a:solidFill>
                          <a:effectLst/>
                          <a:latin typeface="Arial Narrow" panose="020B0606020202030204" pitchFamily="34" charset="0"/>
                          <a:ea typeface="+mn-ea"/>
                          <a:cs typeface="+mn-cs"/>
                        </a:rPr>
                        <a:t>- perguntas necessárias: Onde circulam? / Quem escreve? / Para quem ler? / Com que objetivo? Esse gênero se vale da argumentação para analisar, avaliar e responder a uma questão controversa/polêmica, expondo um ponto de vista (tese) de um articulista (quem escreve o texto), que pode ser ou não uma autoridade no assunto abordado.</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Os temas </a:t>
                      </a:r>
                      <a:r>
                        <a:rPr lang="pt-BR" sz="2250" b="0" kern="1200" dirty="0">
                          <a:solidFill>
                            <a:schemeClr val="tx1"/>
                          </a:solidFill>
                          <a:effectLst/>
                          <a:latin typeface="Arial Narrow" panose="020B0606020202030204" pitchFamily="34" charset="0"/>
                          <a:ea typeface="+mn-ea"/>
                          <a:cs typeface="+mn-cs"/>
                        </a:rPr>
                        <a:t>- na maioria das vezes, são temas/assuntos da atualidade, de ordem social, política, econômica ou cultural e de interesse da sociedade. No artigo de opinião, interessa mais a “análise” e o “posicionamento do autor” (articulista) e menos a apresentação dos acontecimentos sociais em si.</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A linguagem </a:t>
                      </a:r>
                      <a:r>
                        <a:rPr lang="pt-BR" sz="2250" b="0" kern="1200" dirty="0">
                          <a:solidFill>
                            <a:schemeClr val="tx1"/>
                          </a:solidFill>
                          <a:effectLst/>
                          <a:latin typeface="Arial Narrow" panose="020B0606020202030204" pitchFamily="34" charset="0"/>
                          <a:ea typeface="+mn-ea"/>
                          <a:cs typeface="+mn-cs"/>
                        </a:rPr>
                        <a:t>- objetiva, clara e pode ter aspectos marcantes de subjetividade.</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Textos escritos - em 1ª ou 3ª pessoa.</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Aspecto marcante </a:t>
                      </a:r>
                      <a:r>
                        <a:rPr lang="pt-BR" sz="2250" b="0" kern="1200" dirty="0">
                          <a:solidFill>
                            <a:schemeClr val="tx1"/>
                          </a:solidFill>
                          <a:effectLst/>
                          <a:latin typeface="Arial Narrow" panose="020B0606020202030204" pitchFamily="34" charset="0"/>
                          <a:ea typeface="+mn-ea"/>
                          <a:cs typeface="+mn-cs"/>
                        </a:rPr>
                        <a:t>– o convencimento, a persuasão.</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Os títulos </a:t>
                      </a:r>
                      <a:r>
                        <a:rPr lang="pt-BR" sz="2250" b="0" kern="1200" dirty="0">
                          <a:solidFill>
                            <a:schemeClr val="tx1"/>
                          </a:solidFill>
                          <a:effectLst/>
                          <a:latin typeface="Arial Narrow" panose="020B0606020202030204" pitchFamily="34" charset="0"/>
                          <a:ea typeface="+mn-ea"/>
                          <a:cs typeface="+mn-cs"/>
                        </a:rPr>
                        <a:t>- geralmente, são criativos, provocativos e polêmicos.</a:t>
                      </a:r>
                    </a:p>
                    <a:p>
                      <a:pPr algn="just">
                        <a:lnSpc>
                          <a:spcPct val="100000"/>
                        </a:lnSpc>
                        <a:spcBef>
                          <a:spcPts val="0"/>
                        </a:spcBef>
                        <a:spcAft>
                          <a:spcPts val="0"/>
                        </a:spcAft>
                      </a:pPr>
                      <a:r>
                        <a:rPr lang="pt-BR" sz="2250" b="1" kern="1200" dirty="0">
                          <a:solidFill>
                            <a:srgbClr val="FF0000"/>
                          </a:solidFill>
                          <a:effectLst/>
                          <a:latin typeface="Arial Narrow" panose="020B0606020202030204" pitchFamily="34" charset="0"/>
                          <a:ea typeface="+mn-ea"/>
                          <a:cs typeface="+mn-cs"/>
                        </a:rPr>
                        <a:t>Atenção! </a:t>
                      </a:r>
                      <a:r>
                        <a:rPr lang="pt-BR" sz="2250" b="0" kern="1200" dirty="0">
                          <a:solidFill>
                            <a:schemeClr val="tx1"/>
                          </a:solidFill>
                          <a:effectLst/>
                          <a:latin typeface="Arial Narrow" panose="020B0606020202030204" pitchFamily="34" charset="0"/>
                          <a:ea typeface="+mn-ea"/>
                          <a:cs typeface="+mn-cs"/>
                        </a:rPr>
                        <a:t>As ideias defendidas no “artigo de opinião” são de responsabilidade do autor, e por isso, ele deve ter cuidado com a autenticidade dos elementos apresentados, além de, geralmente, no final, assinar o texto. Os artigos de opinião são encontrados em jornais, revistas, TVs, rádios, sites etc.</a:t>
                      </a:r>
                      <a:endParaRPr lang="pt-BR" sz="225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1644474453"/>
                  </a:ext>
                </a:extLst>
              </a:tr>
            </a:tbl>
          </a:graphicData>
        </a:graphic>
      </p:graphicFrame>
    </p:spTree>
    <p:extLst>
      <p:ext uri="{BB962C8B-B14F-4D97-AF65-F5344CB8AC3E}">
        <p14:creationId xmlns:p14="http://schemas.microsoft.com/office/powerpoint/2010/main" val="3965768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8DC8024-83E5-C6C1-742F-B104E1638659}"/>
              </a:ext>
            </a:extLst>
          </p:cNvPr>
          <p:cNvGraphicFramePr>
            <a:graphicFrameLocks noGrp="1"/>
          </p:cNvGraphicFramePr>
          <p:nvPr>
            <p:extLst>
              <p:ext uri="{D42A27DB-BD31-4B8C-83A1-F6EECF244321}">
                <p14:modId xmlns:p14="http://schemas.microsoft.com/office/powerpoint/2010/main" val="1158629239"/>
              </p:ext>
            </p:extLst>
          </p:nvPr>
        </p:nvGraphicFramePr>
        <p:xfrm>
          <a:off x="286871" y="1398494"/>
          <a:ext cx="11555505" cy="4105834"/>
        </p:xfrm>
        <a:graphic>
          <a:graphicData uri="http://schemas.openxmlformats.org/drawingml/2006/table">
            <a:tbl>
              <a:tblPr firstRow="1" bandRow="1">
                <a:tableStyleId>{5C22544A-7EE6-4342-B048-85BDC9FD1C3A}</a:tableStyleId>
              </a:tblPr>
              <a:tblGrid>
                <a:gridCol w="11555505">
                  <a:extLst>
                    <a:ext uri="{9D8B030D-6E8A-4147-A177-3AD203B41FA5}">
                      <a16:colId xmlns:a16="http://schemas.microsoft.com/office/drawing/2014/main" val="3743416255"/>
                    </a:ext>
                  </a:extLst>
                </a:gridCol>
              </a:tblGrid>
              <a:tr h="410583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Caro(a) estudante, convidamos você a ler o texto proposto com muita atenção, porque é necessário se apropriar da temática abordada e das características do gênero textual.  Para isso, é preciso interpretar/compreender e fazer as possíveis inferências, uma vez que esse “passo a passo” auxilia na compreensão das atividades propostas. Reflita também que no Enem e nos principais vestibulares, o gênero textual “artigo de opinião” costuma aparecer em questões de interpretação textual, análise e recursos retóricos e identificação de estratégias argumentativas. Reconhecer os gêneros textuais no Enem envolve identificar a “finalidade”, “estrutura” e o “contexto textual”. A prova focaliza na ideia de como esses textos funcionam socialmente (função comunicativa desses gêneros/textos) para transmitir mensagens, indo além das características do gênero textual ou de uma simples leitura.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a:solidFill>
                      <a:schemeClr val="accent6">
                        <a:lumMod val="20000"/>
                        <a:lumOff val="80000"/>
                      </a:schemeClr>
                    </a:solidFill>
                  </a:tcPr>
                </a:tc>
                <a:extLst>
                  <a:ext uri="{0D108BD9-81ED-4DB2-BD59-A6C34878D82A}">
                    <a16:rowId xmlns:a16="http://schemas.microsoft.com/office/drawing/2014/main" val="1644474453"/>
                  </a:ext>
                </a:extLst>
              </a:tr>
            </a:tbl>
          </a:graphicData>
        </a:graphic>
      </p:graphicFrame>
    </p:spTree>
    <p:extLst>
      <p:ext uri="{BB962C8B-B14F-4D97-AF65-F5344CB8AC3E}">
        <p14:creationId xmlns:p14="http://schemas.microsoft.com/office/powerpoint/2010/main" val="110275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489C5F2C-C494-371E-F2A4-FA9060639E6F}"/>
              </a:ext>
            </a:extLst>
          </p:cNvPr>
          <p:cNvSpPr txBox="1"/>
          <p:nvPr/>
        </p:nvSpPr>
        <p:spPr>
          <a:xfrm>
            <a:off x="367553" y="510988"/>
            <a:ext cx="11430000" cy="9190208"/>
          </a:xfrm>
          <a:prstGeom prst="rect">
            <a:avLst/>
          </a:prstGeom>
          <a:noFill/>
        </p:spPr>
        <p:txBody>
          <a:bodyPr wrap="square" rtlCol="0">
            <a:spAutoFit/>
          </a:bodyPr>
          <a:lstStyle/>
          <a:p>
            <a:pPr marL="457200" algn="just">
              <a:lnSpc>
                <a:spcPct val="110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O Hexa, o preço da ilusão e o impacto das bets no futuro do trabalho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Rodrigo Santos*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Copa do Mundo é um dos momentos mais esperados pelos brasileiros. É uma das poucas competições capazes de parar o país, reunir famílias e mexer com o humor de uma nação inteira por algumas semanas. Isso não é diferente nas empresas, onde é fácil supor que esta edição terá menor impacto, já que boa parte dos jogos acontecerá fora do horário de expediente. O efeito mais relevante, porém, não tem a ver com as partidas, mas com um fenômeno crescente: a explosão das apostas online.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 levantamento da Creditas em parceria com a Opinion Box mostra que 56% dos brasileiros pensam em participar de bolões ou bets durante o torneio, índice que chega a 69% entre os jovens. E há um dado ainda mais revelador: um em cada cinco diz que toparia se endividar para ver o hexa, proporção que sobe para 30% na faixa de 18 a 24 anos. A pergunta que devemos fazer é: o que acontece quando o sonho do dinheiro fácil passa a ser vendido com a mesma intensidade de uma final de campeonato?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p:txBody>
      </p:sp>
    </p:spTree>
    <p:extLst>
      <p:ext uri="{BB962C8B-B14F-4D97-AF65-F5344CB8AC3E}">
        <p14:creationId xmlns:p14="http://schemas.microsoft.com/office/powerpoint/2010/main" val="78452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D9955CFC-014E-5B27-0384-643A14A9C1E7}"/>
              </a:ext>
            </a:extLst>
          </p:cNvPr>
          <p:cNvSpPr txBox="1"/>
          <p:nvPr/>
        </p:nvSpPr>
        <p:spPr>
          <a:xfrm>
            <a:off x="268942" y="735107"/>
            <a:ext cx="11627224" cy="5416868"/>
          </a:xfrm>
          <a:prstGeom prst="rect">
            <a:avLst/>
          </a:prstGeom>
          <a:noFill/>
        </p:spPr>
        <p:txBody>
          <a:bodyPr wrap="square" rtlCol="0">
            <a:spAutoFit/>
          </a:bodyPr>
          <a:lstStyle/>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Segundo a pesquisa Raio X do Investidor Brasileiro, da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Anbima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25% das pessoas entre 16 e 28 anos usaram aplicativos de apostas no último ano. A geração Z já responde por dois terços desses apostadores. O custo disso não é só financeiro e já aparece na saúde: no Programa Ambulatorial do Jogo (Pro-Amjo) do Hospital das Clínicas de São Paulo, o número de pacientes com menos de 30 anos saltou de apenas um, em 2015, para 58 em 2023 - mais de um terço de todos os atendidos.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Já um levantamento da Associação Brasileira de Mantenedoras do Ensino Superior mostrou que um terço dos jovens entrevistados deixou de iniciar uma faculdade por causa de gastos com apostas. Entre os das classes D e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proporção chega a 43%, o dobro da observada na classe A. Isso é especialmente preocupante em um cenário em que o diploma segue sendo um dos caminhos mais sólidos de mobilidade: análise da Fundação Getúlio Vargas com dados da Pnad Contínua mostram que quem conclui o ensino superior ganha, em média, mais que o dobro de quem tem, no máximo, o ensino médio.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 seja, quando uma aposta tira o jovem da sala de aula ou do primeiro emprego, ela não drena apenas um orçamento já apertado; ela fecha uma das poucas portas de saída que ele tinha à frente. Não é só entretenimento. Nunca foi só entretenimento.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60240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A7F1594-51C4-0A1E-8ECA-5D9FEA719D15}"/>
              </a:ext>
            </a:extLst>
          </p:cNvPr>
          <p:cNvSpPr txBox="1"/>
          <p:nvPr/>
        </p:nvSpPr>
        <p:spPr>
          <a:xfrm>
            <a:off x="268941" y="869576"/>
            <a:ext cx="11591365" cy="4606389"/>
          </a:xfrm>
          <a:prstGeom prst="rect">
            <a:avLst/>
          </a:prstGeom>
          <a:noFill/>
        </p:spPr>
        <p:txBody>
          <a:bodyPr wrap="square" rtlCol="0">
            <a:spAutoFit/>
          </a:bodyPr>
          <a:lstStyle/>
          <a:p>
            <a:pPr indent="270510" algn="just">
              <a:lnSpc>
                <a:spcPct val="110000"/>
              </a:lnSpc>
              <a:spcAft>
                <a:spcPts val="800"/>
              </a:spcAft>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Estamos falando, em grande parte, dos mesmos jovens que as empresas contratam como aprendizes e estagiários. Para eles, esse período tem um peso específico: é quando muitos têm o primeiro salário, a primeira conta bancária, as primeiras decisões financeiras de verdade. É uma fase de construção, de descoberta sobre o que o dinheiro pode fazer.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Só que, ao mesmo tempo, esses jovens vivem cercados por uma narrativa que promete o atalho. Por que esperar anos se uma aposta pode mudar tudo hoje? A disputa não é pelo dinheiro. É pelo imaginário.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é coincidência que essas plataformas falem tão bem a língua dos jovens. Elas patrocinam times, ocupam as transmissões e se associam aos ídolos que essa geração admira.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por acaso, logo após a convocação para a Copa do Mundo um dos mais populares nomes do futebol brasileiro apareceu anunciando uma casa de apostas. O recado que fica é o de um sucesso rápido, fácil e referendado por aqueles que são admirados.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004199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1F14FAD-E9DE-2C9F-632A-F044454D44EC}"/>
              </a:ext>
            </a:extLst>
          </p:cNvPr>
          <p:cNvSpPr txBox="1"/>
          <p:nvPr/>
        </p:nvSpPr>
        <p:spPr>
          <a:xfrm>
            <a:off x="466165" y="905435"/>
            <a:ext cx="11412070" cy="4401205"/>
          </a:xfrm>
          <a:prstGeom prst="rect">
            <a:avLst/>
          </a:prstGeom>
          <a:noFill/>
        </p:spPr>
        <p:txBody>
          <a:bodyPr wrap="square" rtlCol="0">
            <a:spAutoFit/>
          </a:bodyPr>
          <a:lstStyle/>
          <a:p>
            <a:pPr indent="270510" algn="just">
              <a:lnSpc>
                <a:spcPct val="110000"/>
              </a:lnSpc>
              <a:spcAft>
                <a:spcPts val="800"/>
              </a:spcAft>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resposta para essa sedução pode parecer óbvia para quem já tem experiência. Mas, para quem ainda está formando sua relação com o dinheiro e com o trabalho, ela é real. Construir patrimônio exige tempo, consistência, aprendizado e uma série de decisões que não têm nada de glamourosas. As apostas vendem exatamente o contrário. Nada disso significa demonizar quem aposta, tratar cada jovem como vítima passiva ou, muito menos, torcer contra a festa. Significa admitir que existe uma disputa em curso com a forma que uma geração imagina o próprio futuro.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Significa também constatar que não se trata apenas de uma questão social, mas de um problema que afeta diretamente os resultados das empresas. Outro levantamento da Creditas, realizado com mais de 400 gestores e profissionais de RH, mostra que 59% deles já perceberam queda de produtividade associada às apostas, enquanto 21% relatam aumento da rotatividade. Mais da metade também observa funcionários enfrentando dificuldades financeiras em decorrência das bets.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916247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98506A5-B6BB-2362-093B-5EF0F615BA68}"/>
              </a:ext>
            </a:extLst>
          </p:cNvPr>
          <p:cNvSpPr txBox="1"/>
          <p:nvPr/>
        </p:nvSpPr>
        <p:spPr>
          <a:xfrm>
            <a:off x="475129" y="1013012"/>
            <a:ext cx="11358283" cy="4338880"/>
          </a:xfrm>
          <a:prstGeom prst="rect">
            <a:avLst/>
          </a:prstGeom>
          <a:noFill/>
        </p:spPr>
        <p:txBody>
          <a:bodyPr wrap="square" rtlCol="0">
            <a:spAutoFit/>
          </a:bodyPr>
          <a:lstStyle/>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Reconhecer isso não cobra das empresas um papel de polícia, mas de formação. Na prática, significa criar espaços de conversa franca sobre dinheiro, risco e frustração; oferecer educação financeira como parte da jornada de desenvolvimento; e, sobretudo, dar a esse jovem aquilo que a aposta promete e não cumpre: uma possibilidade real de crescimento, com passos concretos e conquistas que se sustentam.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que não pode acabar é o esforço de lembrar a esses jovens que existe um caminho mais lento e mais difícil, porém muito mais sólido do que qualquer aposta. Se as plataformas digitais vendem o sonho do ganho fácil, quem educa precisa continuar oferecendo, e construindo, o sonho possível. Afinal, sonhar grande não é ilusão, mas direito.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i="1" kern="100" dirty="0">
                <a:effectLst/>
                <a:latin typeface="Arial Narrow" panose="020B0606020202030204" pitchFamily="34" charset="0"/>
                <a:ea typeface="Calibri" panose="020F0502020204030204" pitchFamily="34" charset="0"/>
                <a:cs typeface="Times New Roman" panose="02020603050405020304" pitchFamily="18" charset="0"/>
              </a:rPr>
              <a:t>Psicólogo e tutor educacional na Leapy, instituição que atua na atração, gestão e desenvolvimento de jovens aprendizes. É também autor do livro “Os meninos do morro viram reis: conselhos para adolescentes negros”</a:t>
            </a:r>
            <a:endParaRPr lang="pt-BR" sz="18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https://www.hojeemdia.com.br/opiniao/opiniao/o-hexa-o-preco-da-ilus-o-e-o-impacto-das-bets-no-futuro-do-trabalho-1.1123387. Acesso em: 3 jul. 2026.</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786612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93" y="762036"/>
            <a:ext cx="1827941" cy="815751"/>
          </a:xfrm>
          <a:prstGeom prst="rect">
            <a:avLst/>
          </a:prstGeom>
        </p:spPr>
      </p:pic>
      <p:graphicFrame>
        <p:nvGraphicFramePr>
          <p:cNvPr id="8" name="Tabela 7">
            <a:extLst>
              <a:ext uri="{FF2B5EF4-FFF2-40B4-BE49-F238E27FC236}">
                <a16:creationId xmlns:a16="http://schemas.microsoft.com/office/drawing/2014/main" id="{97A6EE2C-0511-1C2E-0421-8245A1EE66E5}"/>
              </a:ext>
            </a:extLst>
          </p:cNvPr>
          <p:cNvGraphicFramePr>
            <a:graphicFrameLocks noGrp="1"/>
          </p:cNvGraphicFramePr>
          <p:nvPr>
            <p:extLst>
              <p:ext uri="{D42A27DB-BD31-4B8C-83A1-F6EECF244321}">
                <p14:modId xmlns:p14="http://schemas.microsoft.com/office/powerpoint/2010/main" val="3424082022"/>
              </p:ext>
            </p:extLst>
          </p:nvPr>
        </p:nvGraphicFramePr>
        <p:xfrm>
          <a:off x="744071" y="2124634"/>
          <a:ext cx="10685929" cy="4329953"/>
        </p:xfrm>
        <a:graphic>
          <a:graphicData uri="http://schemas.openxmlformats.org/drawingml/2006/table">
            <a:tbl>
              <a:tblPr firstRow="1" bandRow="1">
                <a:tableStyleId>{5C22544A-7EE6-4342-B048-85BDC9FD1C3A}</a:tableStyleId>
              </a:tblPr>
              <a:tblGrid>
                <a:gridCol w="10685929">
                  <a:extLst>
                    <a:ext uri="{9D8B030D-6E8A-4147-A177-3AD203B41FA5}">
                      <a16:colId xmlns:a16="http://schemas.microsoft.com/office/drawing/2014/main" val="2274870069"/>
                    </a:ext>
                  </a:extLst>
                </a:gridCol>
              </a:tblGrid>
              <a:tr h="4329953">
                <a:tc>
                  <a:txBody>
                    <a:bodyPr/>
                    <a:lstStyle/>
                    <a:p>
                      <a:pPr algn="just"/>
                      <a:r>
                        <a:rPr lang="pt-BR" sz="2000" b="1" kern="1200" dirty="0">
                          <a:solidFill>
                            <a:schemeClr val="tx1"/>
                          </a:solidFill>
                          <a:effectLst/>
                          <a:latin typeface="Arial Narrow" panose="020B0606020202030204" pitchFamily="34" charset="0"/>
                          <a:ea typeface="+mn-ea"/>
                          <a:cs typeface="+mn-cs"/>
                        </a:rPr>
                        <a:t>Gêneros textuais </a:t>
                      </a:r>
                      <a:r>
                        <a:rPr lang="pt-BR" sz="2000" b="0" kern="1200" dirty="0">
                          <a:solidFill>
                            <a:schemeClr val="tx1"/>
                          </a:solidFill>
                          <a:effectLst/>
                          <a:latin typeface="Arial Narrow" panose="020B0606020202030204" pitchFamily="34" charset="0"/>
                          <a:ea typeface="+mn-ea"/>
                          <a:cs typeface="+mn-cs"/>
                        </a:rPr>
                        <a:t>são as formas nas quais a língua se manifesta em situações de comunicação. No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esses gêneros são cobrados, na prova, de duas maneiras: na interpretação de textos em </a:t>
                      </a:r>
                      <a:r>
                        <a:rPr lang="pt-BR" sz="2000" b="1" kern="1200" dirty="0">
                          <a:solidFill>
                            <a:schemeClr val="tx1"/>
                          </a:solidFill>
                          <a:effectLst/>
                          <a:latin typeface="Arial Narrow" panose="020B0606020202030204" pitchFamily="34" charset="0"/>
                          <a:ea typeface="+mn-ea"/>
                          <a:cs typeface="+mn-cs"/>
                        </a:rPr>
                        <a:t>Linguagens</a:t>
                      </a:r>
                      <a:r>
                        <a:rPr lang="pt-BR" sz="2000" b="0" kern="1200" dirty="0">
                          <a:solidFill>
                            <a:schemeClr val="tx1"/>
                          </a:solidFill>
                          <a:effectLst/>
                          <a:latin typeface="Arial Narrow" panose="020B0606020202030204" pitchFamily="34" charset="0"/>
                          <a:ea typeface="+mn-ea"/>
                          <a:cs typeface="+mn-cs"/>
                        </a:rPr>
                        <a:t> e na produção escrita do gênero/texto Dissertativo-Argumentativo. Dominar a função social de gêneros textuais é o segredo para conseguir ter sucesso. </a:t>
                      </a:r>
                    </a:p>
                    <a:p>
                      <a:pPr algn="just"/>
                      <a:r>
                        <a:rPr lang="pt-BR" sz="2000" b="0" kern="1200" dirty="0">
                          <a:solidFill>
                            <a:schemeClr val="tx1"/>
                          </a:solidFill>
                          <a:effectLst/>
                          <a:latin typeface="Arial Narrow" panose="020B0606020202030204" pitchFamily="34" charset="0"/>
                          <a:ea typeface="+mn-ea"/>
                          <a:cs typeface="+mn-cs"/>
                        </a:rPr>
                        <a:t>Muitos estudantes confundem </a:t>
                      </a:r>
                      <a:r>
                        <a:rPr lang="pt-BR" sz="2000" b="1" kern="1200" dirty="0">
                          <a:solidFill>
                            <a:schemeClr val="tx1"/>
                          </a:solidFill>
                          <a:effectLst/>
                          <a:latin typeface="Arial Narrow" panose="020B0606020202030204" pitchFamily="34" charset="0"/>
                          <a:ea typeface="+mn-ea"/>
                          <a:cs typeface="+mn-cs"/>
                        </a:rPr>
                        <a:t>“tipos textuais” </a:t>
                      </a:r>
                      <a:r>
                        <a:rPr lang="pt-BR" sz="2000" b="0" kern="1200" dirty="0">
                          <a:solidFill>
                            <a:schemeClr val="tx1"/>
                          </a:solidFill>
                          <a:effectLst/>
                          <a:latin typeface="Arial Narrow" panose="020B0606020202030204" pitchFamily="34" charset="0"/>
                          <a:ea typeface="+mn-ea"/>
                          <a:cs typeface="+mn-cs"/>
                        </a:rPr>
                        <a:t>com </a:t>
                      </a:r>
                      <a:r>
                        <a:rPr lang="pt-BR" sz="2000" b="1" kern="1200" dirty="0">
                          <a:solidFill>
                            <a:schemeClr val="tx1"/>
                          </a:solidFill>
                          <a:effectLst/>
                          <a:latin typeface="Arial Narrow" panose="020B0606020202030204" pitchFamily="34" charset="0"/>
                          <a:ea typeface="+mn-ea"/>
                          <a:cs typeface="+mn-cs"/>
                        </a:rPr>
                        <a:t>“gêneros textuais”</a:t>
                      </a:r>
                      <a:r>
                        <a:rPr lang="pt-BR" sz="2000" b="0" kern="1200" dirty="0">
                          <a:solidFill>
                            <a:schemeClr val="tx1"/>
                          </a:solidFill>
                          <a:effectLst/>
                          <a:latin typeface="Arial Narrow" panose="020B0606020202030204" pitchFamily="34" charset="0"/>
                          <a:ea typeface="+mn-ea"/>
                          <a:cs typeface="+mn-cs"/>
                        </a:rPr>
                        <a:t>. Enquanto o tipo se refere à estrutura interna (narrar, descrever, argumentar, instruir...), o gênero é a aplicação prática: uma notícia, um e-mail, um infográfico, uma crônica, um artigo de opinião etc. No Exame Nacional do Ensino Médio, a habilidade de identificar a intenção comunicativa por trás de cada gênero faz toda diferença. Conforme a cartilha do participante, o Enem exige que o(a) estudante compreenda </a:t>
                      </a:r>
                      <a:r>
                        <a:rPr lang="pt-BR" sz="2000" b="1" kern="1200" dirty="0">
                          <a:solidFill>
                            <a:schemeClr val="tx1"/>
                          </a:solidFill>
                          <a:effectLst/>
                          <a:latin typeface="Arial Narrow" panose="020B0606020202030204" pitchFamily="34" charset="0"/>
                          <a:ea typeface="+mn-ea"/>
                          <a:cs typeface="+mn-cs"/>
                        </a:rPr>
                        <a:t>a função dos textos em nossa sociedade</a:t>
                      </a:r>
                      <a:r>
                        <a:rPr lang="pt-BR" sz="2000" b="0" kern="1200" dirty="0">
                          <a:solidFill>
                            <a:schemeClr val="tx1"/>
                          </a:solidFill>
                          <a:effectLst/>
                          <a:latin typeface="Arial Narrow" panose="020B0606020202030204" pitchFamily="34" charset="0"/>
                          <a:ea typeface="+mn-ea"/>
                          <a:cs typeface="+mn-cs"/>
                        </a:rPr>
                        <a:t>. Isso significa que não basta apenas ler, mas </a:t>
                      </a:r>
                      <a:r>
                        <a:rPr lang="pt-BR" sz="2000" b="1" kern="1200" dirty="0">
                          <a:solidFill>
                            <a:schemeClr val="tx1"/>
                          </a:solidFill>
                          <a:effectLst/>
                          <a:latin typeface="Arial Narrow" panose="020B0606020202030204" pitchFamily="34" charset="0"/>
                          <a:ea typeface="+mn-ea"/>
                          <a:cs typeface="+mn-cs"/>
                        </a:rPr>
                        <a:t>entender/compreender </a:t>
                      </a:r>
                      <a:r>
                        <a:rPr lang="pt-BR" sz="2000" b="0" kern="1200" dirty="0">
                          <a:solidFill>
                            <a:schemeClr val="tx1"/>
                          </a:solidFill>
                          <a:effectLst/>
                          <a:latin typeface="Arial Narrow" panose="020B0606020202030204" pitchFamily="34" charset="0"/>
                          <a:ea typeface="+mn-ea"/>
                          <a:cs typeface="+mn-cs"/>
                        </a:rPr>
                        <a:t>por que o texto foi escrito e para quem ele foi escrito (público destinado). </a:t>
                      </a:r>
                      <a:endParaRPr lang="pt-BR" sz="20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3431252459"/>
                  </a:ext>
                </a:extLst>
              </a:tr>
            </a:tbl>
          </a:graphicData>
        </a:graphic>
      </p:graphicFrame>
    </p:spTree>
    <p:extLst>
      <p:ext uri="{BB962C8B-B14F-4D97-AF65-F5344CB8AC3E}">
        <p14:creationId xmlns:p14="http://schemas.microsoft.com/office/powerpoint/2010/main" val="1555415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7CBC8D72-E030-D799-6543-9201EBFA4915}"/>
              </a:ext>
            </a:extLst>
          </p:cNvPr>
          <p:cNvSpPr txBox="1"/>
          <p:nvPr/>
        </p:nvSpPr>
        <p:spPr>
          <a:xfrm>
            <a:off x="300318" y="811104"/>
            <a:ext cx="11591363" cy="7155805"/>
          </a:xfrm>
          <a:prstGeom prst="rect">
            <a:avLst/>
          </a:prstGeom>
          <a:noFill/>
        </p:spPr>
        <p:txBody>
          <a:bodyPr wrap="square">
            <a:spAutoFit/>
          </a:bodyPr>
          <a:lstStyle/>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“títulos” dos textos são elementos estratégicos e importantes que funcionam como o primeiro ponto de contato entre o leitor e a mensagem apresentada no texto. Os títulos são como se fossem cartões de visitas, que apontam algum aspecto do tema/assunto e também pode despertar no leitor curiosidade ou desejo de ler o texto. No gênero textual artigo de opinião, o título é um elemento fundamental. O ideal é que esse título apresente ideia/palavra-chave do tema, antecipe algum ponto da controvérsia (polêmica) para instigar o leitor a ler o texto. Esse título pode ter recursos autorais, pontuação, humor, perguntas retóricas, algum aspecto literário, linguagem conotativa. Sobre o título do texto “O Hexa, o preço da ilusão e o impacto das </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bets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futuro do trabalho”, responda o que se pede.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0000"/>
              </a:lnSpc>
              <a:spcAft>
                <a:spcPts val="800"/>
              </a:spcAft>
              <a:buAutoNum type="alphaLcParen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Pesquise o significado da palavra ‘Hexa’. Justifique.</a:t>
            </a: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Relacionando a palavra ‘Hexa’ no título, com o assunto do texto, podemos perceber que ela faz referência a quê? </a:t>
            </a:r>
            <a:r>
              <a:rPr lang="pt-BR" sz="18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expressão ‘o preço da ilusão’ está no sentido denotativo (real) ou conotativo (figurado)? Explique. </a:t>
            </a: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538163" algn="just"/>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0300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AAD7DFA-1D43-F29C-D7A2-272DBF703165}"/>
              </a:ext>
            </a:extLst>
          </p:cNvPr>
          <p:cNvSpPr txBox="1"/>
          <p:nvPr/>
        </p:nvSpPr>
        <p:spPr>
          <a:xfrm>
            <a:off x="510988" y="1084729"/>
            <a:ext cx="11376212" cy="4415055"/>
          </a:xfrm>
          <a:prstGeom prst="rect">
            <a:avLst/>
          </a:prstGeom>
          <a:noFill/>
        </p:spPr>
        <p:txBody>
          <a:bodyPr wrap="square" rtlCol="0">
            <a:spAutoFit/>
          </a:bodyPr>
          <a:lstStyle/>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Considerando o contexto do texto,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que significa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expressão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preço da ilusão’? Justifique.</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Pesquise o significado da palavra ‘impacto’? Justifique.</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f) Pesquise o que significa a palavra </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bets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Explique.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g) No título “O Hexa, o preço da ilusão e o impacto das bets no futuro do trabalho”, o que se pode inferir de: ‘o impacto das bets no futuro do trabalho’?</a:t>
            </a: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 Considerando o título, a leitura de mundo, o significado da expressão conotativa no título e o significado da palavra ‘impacto’ responda a atividade.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modo implícito, por um lado, há pessoas que defendem como positivo, o uso das bets. E por outro lado, há pessoas que defendem que o uso das </a:t>
            </a:r>
            <a:r>
              <a:rPr lang="pt-BR" sz="20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bets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prejudicial. O que se pode inferir das expressões ‘o preço da ilusão’ e ‘o impacto’, nesse contexto?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2480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52CD0A0-E538-9AE4-C955-28D821BCF5F6}"/>
              </a:ext>
            </a:extLst>
          </p:cNvPr>
          <p:cNvSpPr txBox="1"/>
          <p:nvPr/>
        </p:nvSpPr>
        <p:spPr>
          <a:xfrm>
            <a:off x="591671" y="1156447"/>
            <a:ext cx="11313458" cy="3724096"/>
          </a:xfrm>
          <a:prstGeom prst="rect">
            <a:avLst/>
          </a:prstGeom>
          <a:noFill/>
        </p:spPr>
        <p:txBody>
          <a:bodyPr wrap="square" rtlCol="0">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texto é escrito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partir de um assunto/tema. Esse ponto é considerado também para definir o propósito comunicativo, ou seja, a finalidade/objetivo do texto. No assunto/tema há uma delimitação para que a mensagem, a comunicação fique clara, coesa e relevante para quem lê. Além disso, é essencial durante a interpretação de um texto, considerar a “progressão temática”, isto é, o mecanismo que organiza o avanço das ideias em um texto, garantindo que ele evolua (tenha progressão). Esse aspecto ocorre por meio de adição de novas informações, partindo da abordagem temática. Nesse sentido, há um encadeamento de ideias. Qual é o tema do texto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Hexa, o preço da ilusão e o impacto das bets no futuro do trabalho”?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a:p>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Retire do texto palavras/expressões/trechos-chave que retomam e confirmam o tema abordado.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p>
          <a:p>
            <a:endParaRPr lang="pt-BR" sz="20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76370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635" y="802414"/>
            <a:ext cx="1855694" cy="847091"/>
          </a:xfrm>
          <a:prstGeom prst="rect">
            <a:avLst/>
          </a:prstGeom>
        </p:spPr>
      </p:pic>
      <p:graphicFrame>
        <p:nvGraphicFramePr>
          <p:cNvPr id="6" name="Tabela 5">
            <a:extLst>
              <a:ext uri="{FF2B5EF4-FFF2-40B4-BE49-F238E27FC236}">
                <a16:creationId xmlns:a16="http://schemas.microsoft.com/office/drawing/2014/main" id="{95DF9F34-0048-8AF0-7C43-D2626D3789D9}"/>
              </a:ext>
            </a:extLst>
          </p:cNvPr>
          <p:cNvGraphicFramePr>
            <a:graphicFrameLocks noGrp="1"/>
          </p:cNvGraphicFramePr>
          <p:nvPr>
            <p:extLst>
              <p:ext uri="{D42A27DB-BD31-4B8C-83A1-F6EECF244321}">
                <p14:modId xmlns:p14="http://schemas.microsoft.com/office/powerpoint/2010/main" val="2598382734"/>
              </p:ext>
            </p:extLst>
          </p:nvPr>
        </p:nvGraphicFramePr>
        <p:xfrm>
          <a:off x="860612" y="1990165"/>
          <a:ext cx="10569388" cy="3541059"/>
        </p:xfrm>
        <a:graphic>
          <a:graphicData uri="http://schemas.openxmlformats.org/drawingml/2006/table">
            <a:tbl>
              <a:tblPr firstRow="1" bandRow="1">
                <a:tableStyleId>{5C22544A-7EE6-4342-B048-85BDC9FD1C3A}</a:tableStyleId>
              </a:tblPr>
              <a:tblGrid>
                <a:gridCol w="10569388">
                  <a:extLst>
                    <a:ext uri="{9D8B030D-6E8A-4147-A177-3AD203B41FA5}">
                      <a16:colId xmlns:a16="http://schemas.microsoft.com/office/drawing/2014/main" val="1319636424"/>
                    </a:ext>
                  </a:extLst>
                </a:gridCol>
              </a:tblGrid>
              <a:tr h="3541059">
                <a:tc>
                  <a:txBody>
                    <a:bodyPr/>
                    <a:lstStyle/>
                    <a:p>
                      <a:pPr algn="just"/>
                      <a:r>
                        <a:rPr lang="pt-BR" sz="2000" b="0" kern="1200" dirty="0">
                          <a:solidFill>
                            <a:schemeClr val="tx1"/>
                          </a:solidFill>
                          <a:effectLst/>
                          <a:latin typeface="Arial Narrow" panose="020B0606020202030204" pitchFamily="34" charset="0"/>
                          <a:ea typeface="+mn-ea"/>
                          <a:cs typeface="+mn-cs"/>
                        </a:rPr>
                        <a:t>Na produção de um artigo de opinião é exigida, antes de tudo, que se tenha uma tese muito bem escrita e clara para ser defendida diante de uma questão polêmica (questão controversa). Não se pode esquecer de que essa tese dialoga claramente com o tema e com a questão polêmica. É fundamental refletir que: toda a organização do artigo de opinião, bem como a sustentação, fundamentação, consistência está subordinada à defesa da tese (ponto de vista). </a:t>
                      </a:r>
                    </a:p>
                    <a:p>
                      <a:pPr algn="just"/>
                      <a:r>
                        <a:rPr lang="pt-BR" sz="2000" b="0" kern="1200" dirty="0">
                          <a:solidFill>
                            <a:schemeClr val="tx1"/>
                          </a:solidFill>
                          <a:effectLst/>
                          <a:latin typeface="Arial Narrow" panose="020B0606020202030204" pitchFamily="34" charset="0"/>
                          <a:ea typeface="+mn-ea"/>
                          <a:cs typeface="+mn-cs"/>
                        </a:rPr>
                        <a:t>Atenção!</a:t>
                      </a:r>
                    </a:p>
                    <a:p>
                      <a:pPr algn="just"/>
                      <a:r>
                        <a:rPr lang="pt-BR" sz="2000" b="0" kern="1200" dirty="0">
                          <a:solidFill>
                            <a:schemeClr val="tx1"/>
                          </a:solidFill>
                          <a:effectLst/>
                          <a:latin typeface="Arial Narrow" panose="020B0606020202030204" pitchFamily="34" charset="0"/>
                          <a:ea typeface="+mn-ea"/>
                          <a:cs typeface="+mn-cs"/>
                        </a:rPr>
                        <a:t>A “questão polêmica” é aquela que gera opiniões “contra” ou “a favor” considerando o fato/assunto/tema discutido. Essa questão pode ser uma “pergunta direta ou indireta”. Na construção do jogo argumentativo, é necessário construir de forma objetiva a polêmica (controversa) e sustentá-la com argumentos firmes que defendam um determinado ponto de vista/tese.</a:t>
                      </a:r>
                      <a:endParaRPr lang="pt-BR" sz="2000" b="0" dirty="0">
                        <a:solidFill>
                          <a:schemeClr val="tx1"/>
                        </a:solidFill>
                        <a:latin typeface="Arial Narrow" panose="020B0606020202030204" pitchFamily="34" charset="0"/>
                      </a:endParaRPr>
                    </a:p>
                  </a:txBody>
                  <a:tcPr>
                    <a:solidFill>
                      <a:schemeClr val="accent5">
                        <a:lumMod val="40000"/>
                        <a:lumOff val="60000"/>
                      </a:schemeClr>
                    </a:solidFill>
                  </a:tcPr>
                </a:tc>
                <a:extLst>
                  <a:ext uri="{0D108BD9-81ED-4DB2-BD59-A6C34878D82A}">
                    <a16:rowId xmlns:a16="http://schemas.microsoft.com/office/drawing/2014/main" val="946893214"/>
                  </a:ext>
                </a:extLst>
              </a:tr>
            </a:tbl>
          </a:graphicData>
        </a:graphic>
      </p:graphicFrame>
    </p:spTree>
    <p:extLst>
      <p:ext uri="{BB962C8B-B14F-4D97-AF65-F5344CB8AC3E}">
        <p14:creationId xmlns:p14="http://schemas.microsoft.com/office/powerpoint/2010/main" val="1611120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BAA562E7-109E-705A-F449-14B154162531}"/>
              </a:ext>
            </a:extLst>
          </p:cNvPr>
          <p:cNvSpPr txBox="1"/>
          <p:nvPr/>
        </p:nvSpPr>
        <p:spPr>
          <a:xfrm>
            <a:off x="484094" y="1138518"/>
            <a:ext cx="11331388" cy="4370427"/>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“artigo de opinião” é um gênero discursivo que se vale da argumentação para analisar, avaliar e responder a uma “questão controversa” (questão polêmica), pois expõe o “ponto de vista” (tese) de um articulista, que pode ou não ser uma autoridade no assunto. Na maioria das vezes, são debatidos temas da atualidade, de ordem social, política, econômica ou cultural de interesse dos leitores. A ideia defendida no texto por quem escreve o artigo, é a tese que, no decorrer do texto, precisa ser retomada, justificada e sustentada por argumentos consistentes, persuasivos e bem fundamentados. O primeiro parágrafo do texto em estudo, se encarrega de contextualizar a temática e apresentar o ponto de vista que será defendido ao longo do texto. Qual é esse ponto de vista (tese)? </a:t>
            </a:r>
          </a:p>
          <a:p>
            <a:pPr algn="just"/>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texto argumentativo, especialmente, no gênero textual artigo de opinião,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todas as ideias/palavras-chave</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devem ser costuradas no texto e estabelecer uma ligação, um diálogo, uma relação de sentido. Considerando o tema do texto em estudo, (expressões-chave) e a tese defendida, qual é a ideia principal que estabelece uma relação de sentido/significado entre o tema e a tese?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028884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F6B6666-2238-2E63-2FBF-2740F2D2BDAD}"/>
              </a:ext>
            </a:extLst>
          </p:cNvPr>
          <p:cNvSpPr txBox="1"/>
          <p:nvPr/>
        </p:nvSpPr>
        <p:spPr>
          <a:xfrm>
            <a:off x="304800" y="854489"/>
            <a:ext cx="11582400" cy="5355312"/>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escrever um artigo de opinião, o articulista precisa formular e apresentar uma “questão controversa” (questão polêmica). Nessa construção, muitas vezes são utilizadas palavras-chave ligadas ao tema para reforçar a situação-problema que será discutida no texto. A “questão polêmica” é aquela que gera opiniões “contra” ou “a favor” considerando o fato/assunto/tema discutido. Muitos apresentam essa questão com uma pergunta direta ou questiona de forma indireta.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construção do jogo argumentativo, é necessário construir de forma objetiva a polêmica (controversa) e sustentá-la com argumentos firmes que defendam um determinado ponto de vista/tese. Assim, o leitor deve ser nitidamente colocado a par dessa questão e da posição a ser defendida no texto (tese). Tudo isso orienta/guia o leitor ao que virá no decorrer do texto. No texto em estudo, qual é a questão controversa (questão polêmica) que aparece de forma direta e estabelece relação com o tema/assunto e com a tese (ponto de vista)?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decorrer do texto, durante a “argumentação”, essa “questão polêmica” (controversa) pode ser retomada implicitamente, explicitamente por meio de palavras-chave e reforçada para manter o leitor engajado, reflexivo. A ideia é que a polêmica se torne provocativa, afinal, o leitor precisa pensar nos pontos “contra e a favor”. Ele precisa de alguma forma ser convencido e pensar também no seu próprio posicionamento. Retire do texto o trecho que apresenta uma retomada, reforçando a questão polêmica (controversa) apresentada.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1CA8D7E-BF97-FE1C-F478-F812B7F509A6}"/>
              </a:ext>
            </a:extLst>
          </p:cNvPr>
          <p:cNvSpPr txBox="1"/>
          <p:nvPr/>
        </p:nvSpPr>
        <p:spPr>
          <a:xfrm>
            <a:off x="681319" y="1075765"/>
            <a:ext cx="10829364" cy="4238404"/>
          </a:xfrm>
          <a:prstGeom prst="rect">
            <a:avLst/>
          </a:prstGeom>
          <a:noFill/>
        </p:spPr>
        <p:txBody>
          <a:bodyPr wrap="square" rtlCol="0">
            <a:spAutoFit/>
          </a:bodyPr>
          <a:lstStyle/>
          <a:p>
            <a:pPr algn="just">
              <a:lnSpc>
                <a:spcPct val="110000"/>
              </a:lnSpc>
              <a:spcAft>
                <a:spcPts val="800"/>
              </a:spcAft>
            </a:pPr>
            <a:endPar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produzir um bom artigo de opinião,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necessário utilizar “argumentos” bem fundamentados, definidos, consistentes porque são mais fortes e convincentes/persuasivos. Nesse sentido, quem escreve o artigo de opinião precisa informar ao leitor quais os motivos que o levaram a tomar um determinado posicionamento e, assim, evitar razões superficiais, ou sem sustentação. Dessa forma, o articulista (quem escreve o texto) deve pensar em “estratégias de argumentação” (exemplos, dados, pesquisas, fatos comprovados, citação (direta ou indireta) de autoridades e instituições respeitadas para, desse modo, construir/definir os argumentos, isto é, (os tipos de argumentos) que serão utilizados na escrita do texto (artigo de opinião) como “argumento de autoridade” / “causa e consequência” / “de princípio” / “por evidência” / “analogia” entre outros. No primeiro parágrafo do texto em estudo, o articulista apresenta a tese (ponto de vista), no segundo parágrafo, antes de apresentar a “questão polêmica”, ele apresenta um argumento que, logo de imediato, já comprova a defesa do seu ponto de vista (tese). Transcreva do texto esse argumento.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66164"/>
            <a:ext cx="2799611" cy="1123521"/>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91A37EB5-73DD-87B7-FEBA-CCD1EAFC49FD}"/>
              </a:ext>
            </a:extLst>
          </p:cNvPr>
          <p:cNvGraphicFramePr>
            <a:graphicFrameLocks noGrp="1"/>
          </p:cNvGraphicFramePr>
          <p:nvPr>
            <p:extLst>
              <p:ext uri="{D42A27DB-BD31-4B8C-83A1-F6EECF244321}">
                <p14:modId xmlns:p14="http://schemas.microsoft.com/office/powerpoint/2010/main" val="134373375"/>
              </p:ext>
            </p:extLst>
          </p:nvPr>
        </p:nvGraphicFramePr>
        <p:xfrm>
          <a:off x="690282" y="1589685"/>
          <a:ext cx="10712824" cy="2121703"/>
        </p:xfrm>
        <a:graphic>
          <a:graphicData uri="http://schemas.openxmlformats.org/drawingml/2006/table">
            <a:tbl>
              <a:tblPr firstRow="1" bandRow="1">
                <a:tableStyleId>{5C22544A-7EE6-4342-B048-85BDC9FD1C3A}</a:tableStyleId>
              </a:tblPr>
              <a:tblGrid>
                <a:gridCol w="10712824">
                  <a:extLst>
                    <a:ext uri="{9D8B030D-6E8A-4147-A177-3AD203B41FA5}">
                      <a16:colId xmlns:a16="http://schemas.microsoft.com/office/drawing/2014/main" val="1012305193"/>
                    </a:ext>
                  </a:extLst>
                </a:gridCol>
              </a:tblGrid>
              <a:tr h="2121703">
                <a:tc>
                  <a:txBody>
                    <a:bodyPr/>
                    <a:lstStyle/>
                    <a:p>
                      <a:pPr algn="just"/>
                      <a:r>
                        <a:rPr lang="pt-BR" sz="2000" b="0" kern="1200" dirty="0">
                          <a:solidFill>
                            <a:schemeClr val="tx1"/>
                          </a:solidFill>
                          <a:effectLst/>
                          <a:latin typeface="Arial Narrow" panose="020B0606020202030204" pitchFamily="34" charset="0"/>
                          <a:ea typeface="+mn-ea"/>
                          <a:cs typeface="+mn-cs"/>
                        </a:rPr>
                        <a:t>Reflita sobre a </a:t>
                      </a:r>
                      <a:r>
                        <a:rPr lang="pt-BR" sz="2000" b="1" kern="1200" dirty="0">
                          <a:solidFill>
                            <a:schemeClr val="tx1"/>
                          </a:solidFill>
                          <a:effectLst/>
                          <a:latin typeface="Arial Narrow" panose="020B0606020202030204" pitchFamily="34" charset="0"/>
                          <a:ea typeface="+mn-ea"/>
                          <a:cs typeface="+mn-cs"/>
                        </a:rPr>
                        <a:t>construção do argumento </a:t>
                      </a:r>
                      <a:r>
                        <a:rPr lang="pt-BR" sz="2000" b="0" kern="1200" dirty="0">
                          <a:solidFill>
                            <a:schemeClr val="tx1"/>
                          </a:solidFill>
                          <a:effectLst/>
                          <a:latin typeface="Arial Narrow" panose="020B0606020202030204" pitchFamily="34" charset="0"/>
                          <a:ea typeface="+mn-ea"/>
                          <a:cs typeface="+mn-cs"/>
                        </a:rPr>
                        <a:t>que você apresentou como resposta na atividade 8: esse é um argumento bem elaborado e bem fundamentado, pois parte de uma “estratégia argumentativa”, presença dos dados pesquisados (intertextos) para comprovar a “tese” (ponto de vista) e ao elaborar o “argumento” propriamente dito, o articulista, busca “comprovar” o que defende, argumentando (interdiscurso), apresentando retomadas de aspectos do tema, da questão polêmica e da tese por meio de palavras-chave (explicitamente e implicitamente).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529342300"/>
                  </a:ext>
                </a:extLst>
              </a:tr>
            </a:tbl>
          </a:graphicData>
        </a:graphic>
      </p:graphicFrame>
      <p:sp>
        <p:nvSpPr>
          <p:cNvPr id="6" name="CaixaDeTexto 5">
            <a:extLst>
              <a:ext uri="{FF2B5EF4-FFF2-40B4-BE49-F238E27FC236}">
                <a16:creationId xmlns:a16="http://schemas.microsoft.com/office/drawing/2014/main" id="{09E24389-0AEF-00A0-AF1B-F2FAB13ED46C}"/>
              </a:ext>
            </a:extLst>
          </p:cNvPr>
          <p:cNvSpPr txBox="1"/>
          <p:nvPr/>
        </p:nvSpPr>
        <p:spPr>
          <a:xfrm>
            <a:off x="690282" y="3980329"/>
            <a:ext cx="10641106" cy="1292662"/>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Depois da apresentação da “tese” e da “questão polêmica”, há outro argumento que fundamenta, sustenta e comprova a tese defendida (terceiro parágrafo). Retire desse argumento, a parte que apresenta o dado pesquisado que indica a porcentagem de pessoas que usaram o aplicativo de apostas no último ano.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872176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91A37EB5-73DD-87B7-FEBA-CCD1EAFC49FD}"/>
              </a:ext>
            </a:extLst>
          </p:cNvPr>
          <p:cNvGraphicFramePr>
            <a:graphicFrameLocks noGrp="1"/>
          </p:cNvGraphicFramePr>
          <p:nvPr>
            <p:extLst>
              <p:ext uri="{D42A27DB-BD31-4B8C-83A1-F6EECF244321}">
                <p14:modId xmlns:p14="http://schemas.microsoft.com/office/powerpoint/2010/main" val="793515959"/>
              </p:ext>
            </p:extLst>
          </p:nvPr>
        </p:nvGraphicFramePr>
        <p:xfrm>
          <a:off x="690282" y="1589685"/>
          <a:ext cx="10712824" cy="3749040"/>
        </p:xfrm>
        <a:graphic>
          <a:graphicData uri="http://schemas.openxmlformats.org/drawingml/2006/table">
            <a:tbl>
              <a:tblPr firstRow="1" bandRow="1">
                <a:tableStyleId>{5C22544A-7EE6-4342-B048-85BDC9FD1C3A}</a:tableStyleId>
              </a:tblPr>
              <a:tblGrid>
                <a:gridCol w="10712824">
                  <a:extLst>
                    <a:ext uri="{9D8B030D-6E8A-4147-A177-3AD203B41FA5}">
                      <a16:colId xmlns:a16="http://schemas.microsoft.com/office/drawing/2014/main" val="1012305193"/>
                    </a:ext>
                  </a:extLst>
                </a:gridCol>
              </a:tblGrid>
              <a:tr h="366363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a interpretação de texto é a capacidade de compreender, analisar e entender o significado desse texto, isto é, compreender o que esse texto quer comunicar, considerando “partes” e “todo”. Dessa forma, interpretar um texto vai muito além de uma simples leitura, a interpretação exige entendimento, análise, reflexão, conhecimento de mundo, do gênero textual e a capacidade de relacionar ideias (explícitas e implícitas) dentro do texto. A interpretação de texto é uma “habilidade essencial” não apenas para quem está se preparando para provas do Enem e vestibulares, mas também para a vida cotidiana. Saber interpretar textos permite desenvolver o </a:t>
                      </a:r>
                      <a:r>
                        <a:rPr lang="pt-BR" sz="2000" b="1" u="sng" kern="1200" dirty="0">
                          <a:solidFill>
                            <a:schemeClr val="tx1"/>
                          </a:solidFill>
                          <a:effectLst/>
                          <a:latin typeface="Arial Narrow" panose="020B0606020202030204" pitchFamily="34" charset="0"/>
                          <a:ea typeface="+mn-ea"/>
                          <a:cs typeface="+mn-cs"/>
                        </a:rPr>
                        <a:t>pensamento crítico</a:t>
                      </a:r>
                      <a:r>
                        <a:rPr lang="pt-BR" sz="2000" b="1" kern="1200" dirty="0">
                          <a:solidFill>
                            <a:schemeClr val="tx1"/>
                          </a:solidFill>
                          <a:effectLst/>
                          <a:latin typeface="Arial Narrow" panose="020B0606020202030204" pitchFamily="34" charset="0"/>
                          <a:ea typeface="+mn-ea"/>
                          <a:cs typeface="+mn-cs"/>
                        </a:rPr>
                        <a:t>, ajuda na hora de tomar decisões de modo mais consciente e contribui para desenvolver uma comunicação melhor e mais efetiva. Na universidade, no mercado de trabalho, saber interpretar textos vai possibilitar a compreensão profunda de diferentes conteúdos, bem como a construção de conhecimentos e o desenvolvimento da “argumentação”, habilidade necessária durante a vida. </a:t>
                      </a:r>
                    </a:p>
                    <a:p>
                      <a:pPr algn="just"/>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529342300"/>
                  </a:ext>
                </a:extLst>
              </a:tr>
            </a:tbl>
          </a:graphicData>
        </a:graphic>
      </p:graphicFrame>
    </p:spTree>
    <p:extLst>
      <p:ext uri="{BB962C8B-B14F-4D97-AF65-F5344CB8AC3E}">
        <p14:creationId xmlns:p14="http://schemas.microsoft.com/office/powerpoint/2010/main" val="3278609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4" name="Imagem 3" descr="Interface gráfica do usuário, Texto, Aplicativo, chat ou mensagem de texto&#10;&#10;O conteúdo gerado por IA pode estar incorreto.">
            <a:extLst>
              <a:ext uri="{FF2B5EF4-FFF2-40B4-BE49-F238E27FC236}">
                <a16:creationId xmlns:a16="http://schemas.microsoft.com/office/drawing/2014/main" id="{C4EAA4D3-735F-29A5-EE3C-A99F80528BC1}"/>
              </a:ext>
            </a:extLst>
          </p:cNvPr>
          <p:cNvPicPr>
            <a:picLocks noChangeAspect="1"/>
          </p:cNvPicPr>
          <p:nvPr/>
        </p:nvPicPr>
        <p:blipFill rotWithShape="1">
          <a:blip r:embed="rId3"/>
          <a:srcRect r="2633" b="59028"/>
          <a:stretch>
            <a:fillRect/>
          </a:stretch>
        </p:blipFill>
        <p:spPr bwMode="auto">
          <a:xfrm>
            <a:off x="2877671" y="950259"/>
            <a:ext cx="5199529" cy="896470"/>
          </a:xfrm>
          <a:prstGeom prst="rect">
            <a:avLst/>
          </a:prstGeom>
          <a:ln>
            <a:noFill/>
          </a:ln>
          <a:extLst>
            <a:ext uri="{53640926-AAD7-44D8-BBD7-CCE9431645EC}">
              <a14:shadowObscured xmlns:a14="http://schemas.microsoft.com/office/drawing/2010/main"/>
            </a:ext>
          </a:extLst>
        </p:spPr>
      </p:pic>
      <p:pic>
        <p:nvPicPr>
          <p:cNvPr id="7" name="Imagem 6" descr="Interface gráfica do usuário, Texto, Aplicativo, chat ou mensagem de texto&#10;&#10;O conteúdo gerado por IA pode estar incorreto.">
            <a:extLst>
              <a:ext uri="{FF2B5EF4-FFF2-40B4-BE49-F238E27FC236}">
                <a16:creationId xmlns:a16="http://schemas.microsoft.com/office/drawing/2014/main" id="{14F4E7C2-15AB-68E8-86F6-E4D4AB7696C5}"/>
              </a:ext>
            </a:extLst>
          </p:cNvPr>
          <p:cNvPicPr>
            <a:picLocks noChangeAspect="1"/>
          </p:cNvPicPr>
          <p:nvPr/>
        </p:nvPicPr>
        <p:blipFill rotWithShape="1">
          <a:blip r:embed="rId3"/>
          <a:srcRect t="41666" r="2633"/>
          <a:stretch>
            <a:fillRect/>
          </a:stretch>
        </p:blipFill>
        <p:spPr bwMode="auto">
          <a:xfrm>
            <a:off x="887507" y="1766048"/>
            <a:ext cx="7933764" cy="1111624"/>
          </a:xfrm>
          <a:prstGeom prst="rect">
            <a:avLst/>
          </a:prstGeom>
          <a:ln>
            <a:noFill/>
          </a:ln>
          <a:extLst>
            <a:ext uri="{53640926-AAD7-44D8-BBD7-CCE9431645EC}">
              <a14:shadowObscured xmlns:a14="http://schemas.microsoft.com/office/drawing/2010/main"/>
            </a:ext>
          </a:extLst>
        </p:spPr>
      </p:pic>
      <p:pic>
        <p:nvPicPr>
          <p:cNvPr id="9" name="Imagem 8" descr="4.800+ Grupo De Crianças Da Escola De Teste Escrito Em Sala De Aula fotos  de stock, imagens e fotos royalty-free - iStock">
            <a:extLst>
              <a:ext uri="{FF2B5EF4-FFF2-40B4-BE49-F238E27FC236}">
                <a16:creationId xmlns:a16="http://schemas.microsoft.com/office/drawing/2014/main" id="{6B005719-0E2F-0677-0DCF-284AD788C53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84776" y="3691553"/>
            <a:ext cx="3119717" cy="1680210"/>
          </a:xfrm>
          <a:prstGeom prst="rect">
            <a:avLst/>
          </a:prstGeom>
          <a:noFill/>
          <a:ln>
            <a:noFill/>
          </a:ln>
        </p:spPr>
      </p:pic>
      <p:sp>
        <p:nvSpPr>
          <p:cNvPr id="10" name="CaixaDeTexto 9">
            <a:extLst>
              <a:ext uri="{FF2B5EF4-FFF2-40B4-BE49-F238E27FC236}">
                <a16:creationId xmlns:a16="http://schemas.microsoft.com/office/drawing/2014/main" id="{9763818F-2BD2-4C51-494D-313F4DA9067B}"/>
              </a:ext>
            </a:extLst>
          </p:cNvPr>
          <p:cNvSpPr txBox="1"/>
          <p:nvPr/>
        </p:nvSpPr>
        <p:spPr>
          <a:xfrm>
            <a:off x="8184776" y="5549153"/>
            <a:ext cx="3119717" cy="830997"/>
          </a:xfrm>
          <a:prstGeom prst="rect">
            <a:avLst/>
          </a:prstGeom>
          <a:noFill/>
        </p:spPr>
        <p:txBody>
          <a:bodyPr wrap="square" rtlCol="0">
            <a:spAutoFit/>
          </a:bodyPr>
          <a:lstStyle/>
          <a:p>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https://www.istockphoto.com/br/fotos/grupo-de-crian%C3%A7as-da-escola-de-teste-escrito-em-sala-de-aula. Acesso em: 17 jul. 2026.</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11" name="CaixaDeTexto 10">
            <a:extLst>
              <a:ext uri="{FF2B5EF4-FFF2-40B4-BE49-F238E27FC236}">
                <a16:creationId xmlns:a16="http://schemas.microsoft.com/office/drawing/2014/main" id="{7332B08D-1742-6A3B-458E-ABD72F1572B7}"/>
              </a:ext>
            </a:extLst>
          </p:cNvPr>
          <p:cNvSpPr txBox="1"/>
          <p:nvPr/>
        </p:nvSpPr>
        <p:spPr>
          <a:xfrm>
            <a:off x="609600" y="3316941"/>
            <a:ext cx="7467600" cy="3621504"/>
          </a:xfrm>
          <a:prstGeom prst="rect">
            <a:avLst/>
          </a:prstGeom>
          <a:noFill/>
        </p:spPr>
        <p:txBody>
          <a:bodyPr wrap="square" rtlCol="0">
            <a:spAutoFit/>
          </a:bodyPr>
          <a:lstStyle/>
          <a:p>
            <a:r>
              <a:rPr lang="pt-BR" sz="1800" b="1" dirty="0">
                <a:effectLst/>
                <a:latin typeface="Arial Narrow" panose="020B0606020202030204" pitchFamily="34" charset="0"/>
                <a:ea typeface="Calibri" panose="020F0502020204030204" pitchFamily="34" charset="0"/>
                <a:cs typeface="Times New Roman" panose="02020603050405020304" pitchFamily="18" charset="0"/>
              </a:rPr>
              <a:t>Etapa 2</a:t>
            </a:r>
          </a:p>
          <a:p>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1. Vamos continuar conversando?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que você já sabe sobre “argumentação”?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Um artigo de opinião é escrito com qual finalidade/objetivo?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Tx/>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Qual é a importância de defender um ponto de vista e fundamentar a sustentação dessa defesa em um contexto comunicativo?</a:t>
            </a:r>
          </a:p>
          <a:p>
            <a:pPr marL="285750" indent="-285750" algn="just">
              <a:buFontTx/>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Você sabia que uma grande pesquisadora afirma que escrever textos argumentativos é um exercício de cidadania? Você concorda com ela? Por quê?</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Tx/>
              <a:buChar char="-"/>
            </a:pPr>
            <a:endParaRPr lang="pt-BR" sz="2000" b="1"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55822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6" name="Imagem 5" descr="Interface gráfica do usuário, Texto, Aplicativo&#10;&#10;O conteúdo gerado por IA pode estar incorreto.">
            <a:extLst>
              <a:ext uri="{FF2B5EF4-FFF2-40B4-BE49-F238E27FC236}">
                <a16:creationId xmlns:a16="http://schemas.microsoft.com/office/drawing/2014/main" id="{6FA3F2EB-AAFB-0C4B-A36B-4F06E442A5B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627926"/>
            <a:ext cx="2799611" cy="1123521"/>
          </a:xfrm>
          <a:prstGeom prst="rect">
            <a:avLst/>
          </a:prstGeom>
          <a:noFill/>
          <a:ln>
            <a:noFill/>
          </a:ln>
          <a:extLst>
            <a:ext uri="{53640926-AAD7-44D8-BBD7-CCE9431645EC}">
              <a14:shadowObscured xmlns:a14="http://schemas.microsoft.com/office/drawing/2010/main"/>
            </a:ext>
          </a:extLst>
        </p:spPr>
      </p:pic>
      <p:graphicFrame>
        <p:nvGraphicFramePr>
          <p:cNvPr id="2" name="Tabela 1">
            <a:extLst>
              <a:ext uri="{FF2B5EF4-FFF2-40B4-BE49-F238E27FC236}">
                <a16:creationId xmlns:a16="http://schemas.microsoft.com/office/drawing/2014/main" id="{3310C192-10EB-C246-2A38-A38C847AB937}"/>
              </a:ext>
            </a:extLst>
          </p:cNvPr>
          <p:cNvGraphicFramePr>
            <a:graphicFrameLocks noGrp="1"/>
          </p:cNvGraphicFramePr>
          <p:nvPr>
            <p:extLst>
              <p:ext uri="{D42A27DB-BD31-4B8C-83A1-F6EECF244321}">
                <p14:modId xmlns:p14="http://schemas.microsoft.com/office/powerpoint/2010/main" val="2371887467"/>
              </p:ext>
            </p:extLst>
          </p:nvPr>
        </p:nvGraphicFramePr>
        <p:xfrm>
          <a:off x="345141" y="1506071"/>
          <a:ext cx="11407587" cy="5194149"/>
        </p:xfrm>
        <a:graphic>
          <a:graphicData uri="http://schemas.openxmlformats.org/drawingml/2006/table">
            <a:tbl>
              <a:tblPr firstRow="1" bandRow="1">
                <a:tableStyleId>{5C22544A-7EE6-4342-B048-85BDC9FD1C3A}</a:tableStyleId>
              </a:tblPr>
              <a:tblGrid>
                <a:gridCol w="11407587">
                  <a:extLst>
                    <a:ext uri="{9D8B030D-6E8A-4147-A177-3AD203B41FA5}">
                      <a16:colId xmlns:a16="http://schemas.microsoft.com/office/drawing/2014/main" val="2471826071"/>
                    </a:ext>
                  </a:extLst>
                </a:gridCol>
              </a:tblGrid>
              <a:tr h="5194149">
                <a:tc>
                  <a:txBody>
                    <a:bodyPr/>
                    <a:lstStyle/>
                    <a:p>
                      <a:pPr algn="just"/>
                      <a:r>
                        <a:rPr lang="pt-BR" sz="2000" b="0" kern="1200" dirty="0">
                          <a:solidFill>
                            <a:schemeClr val="tx1"/>
                          </a:solidFill>
                          <a:effectLst/>
                          <a:latin typeface="Arial Narrow" panose="020B0606020202030204" pitchFamily="34" charset="0"/>
                          <a:ea typeface="+mn-ea"/>
                          <a:cs typeface="+mn-cs"/>
                        </a:rPr>
                        <a:t>Ler, interpretar, analisar textos </a:t>
                      </a:r>
                      <a:r>
                        <a:rPr lang="pt-BR" sz="2000" b="1" kern="1200" dirty="0">
                          <a:solidFill>
                            <a:schemeClr val="tx1"/>
                          </a:solidFill>
                          <a:effectLst/>
                          <a:latin typeface="Arial Narrow" panose="020B0606020202030204" pitchFamily="34" charset="0"/>
                          <a:ea typeface="+mn-ea"/>
                          <a:cs typeface="+mn-cs"/>
                        </a:rPr>
                        <a:t>dissertativos-argumentativos</a:t>
                      </a:r>
                      <a:r>
                        <a:rPr lang="pt-BR" sz="2000" b="0" kern="1200" dirty="0">
                          <a:solidFill>
                            <a:schemeClr val="tx1"/>
                          </a:solidFill>
                          <a:effectLst/>
                          <a:latin typeface="Arial Narrow" panose="020B0606020202030204" pitchFamily="34" charset="0"/>
                          <a:ea typeface="+mn-ea"/>
                          <a:cs typeface="+mn-cs"/>
                        </a:rPr>
                        <a:t> é fundamental para desenvolver o </a:t>
                      </a:r>
                      <a:r>
                        <a:rPr lang="pt-BR" sz="2000" b="1" kern="1200" dirty="0">
                          <a:solidFill>
                            <a:schemeClr val="tx1"/>
                          </a:solidFill>
                          <a:effectLst/>
                          <a:latin typeface="Arial Narrow" panose="020B0606020202030204" pitchFamily="34" charset="0"/>
                          <a:ea typeface="+mn-ea"/>
                          <a:cs typeface="+mn-cs"/>
                        </a:rPr>
                        <a:t>pensamento crítico</a:t>
                      </a:r>
                      <a:r>
                        <a:rPr lang="pt-BR" sz="2000" b="0" kern="1200" dirty="0">
                          <a:solidFill>
                            <a:schemeClr val="tx1"/>
                          </a:solidFill>
                          <a:effectLst/>
                          <a:latin typeface="Arial Narrow" panose="020B0606020202030204" pitchFamily="34" charset="0"/>
                          <a:ea typeface="+mn-ea"/>
                          <a:cs typeface="+mn-cs"/>
                        </a:rPr>
                        <a:t>, aprimorar a leitura/interpretação de mundo e fortalecer a </a:t>
                      </a:r>
                      <a:r>
                        <a:rPr lang="pt-BR" sz="2000" b="1" kern="1200" dirty="0">
                          <a:solidFill>
                            <a:schemeClr val="tx1"/>
                          </a:solidFill>
                          <a:effectLst/>
                          <a:latin typeface="Arial Narrow" panose="020B0606020202030204" pitchFamily="34" charset="0"/>
                          <a:ea typeface="+mn-ea"/>
                          <a:cs typeface="+mn-cs"/>
                        </a:rPr>
                        <a:t>capacidade de tomada de decisão</a:t>
                      </a:r>
                      <a:r>
                        <a:rPr lang="pt-BR" sz="2000" b="0" kern="1200" dirty="0">
                          <a:solidFill>
                            <a:schemeClr val="tx1"/>
                          </a:solidFill>
                          <a:effectLst/>
                          <a:latin typeface="Arial Narrow" panose="020B0606020202030204" pitchFamily="34" charset="0"/>
                          <a:ea typeface="+mn-ea"/>
                          <a:cs typeface="+mn-cs"/>
                        </a:rPr>
                        <a:t>. Essa prática auxilia as pessoas na identificação de perspectivas, contribui para a avaliação de argumentos e compreensão de um ponto de vista reconhecendo se ele é coerente, lógico, claro, persuasivo. Ajuda no desenvolvimento do senso crítico, permitindo indagar sobre informações recebidas evitando uma aceitação passiva de algo, uma vez que ajuda a separar fatos de juízo de valor. Contribui para que sejam reconhecidas nesses textos, estratégias de persuasão/argumentação, observando se quem escreveu o texto utiliza fatos concretos, reais, dados, citações respeitadas, se faz alusão histórica e se usa recursos para convencer/persuadir o leitor. Melhora, também, a escrita dos próprios textos. Auxilia na formação cidadã, pois estimula a reflexão sobre problemas sociais, econômicos, políticos dentre outros. Contribui com a preparação para vestibulares, Enem, concursos públicos e até para sobressair no ambiente corporativo (trabalho), porque nesses contextos, a ‘argumentação clara’ é cobrada e altamente valorizada. Compreender, com efetividade, o gênero textual </a:t>
                      </a:r>
                      <a:r>
                        <a:rPr lang="pt-BR" sz="2000" b="1" kern="1200" dirty="0">
                          <a:solidFill>
                            <a:schemeClr val="tx1"/>
                          </a:solidFill>
                          <a:effectLst/>
                          <a:latin typeface="Arial Narrow" panose="020B0606020202030204" pitchFamily="34" charset="0"/>
                          <a:ea typeface="+mn-ea"/>
                          <a:cs typeface="+mn-cs"/>
                        </a:rPr>
                        <a:t>“artigo de opinião”</a:t>
                      </a:r>
                      <a:r>
                        <a:rPr lang="pt-BR" sz="2000" b="0" kern="1200" dirty="0">
                          <a:solidFill>
                            <a:schemeClr val="tx1"/>
                          </a:solidFill>
                          <a:effectLst/>
                          <a:latin typeface="Arial Narrow" panose="020B0606020202030204" pitchFamily="34" charset="0"/>
                          <a:ea typeface="+mn-ea"/>
                          <a:cs typeface="+mn-cs"/>
                        </a:rPr>
                        <a:t>, por exemplo, exige olhar muito além da superfície, das características do gênero textual e da estrutura. É preciso identificar/analisar/elaborar uma tese, uma questão controversa, estratégias argumentativas, tipos de argumentos, reconhecer a finalidade do texto, saber qual é o público para o qual o texto foi escrito dentre outros aspectos.  Aprender sobre esse gênero textual é uma necessidade cidadã, principalmente, </a:t>
                      </a:r>
                      <a:r>
                        <a:rPr lang="pt-BR" sz="2000" b="1" kern="1200" dirty="0">
                          <a:solidFill>
                            <a:schemeClr val="tx1"/>
                          </a:solidFill>
                          <a:effectLst/>
                          <a:latin typeface="Arial Narrow" panose="020B0606020202030204" pitchFamily="34" charset="0"/>
                          <a:ea typeface="+mn-ea"/>
                          <a:cs typeface="+mn-cs"/>
                        </a:rPr>
                        <a:t>para ter voz efetiva nos debates de temas sociais </a:t>
                      </a:r>
                      <a:r>
                        <a:rPr lang="pt-BR" sz="2000" b="0" kern="1200" dirty="0">
                          <a:solidFill>
                            <a:schemeClr val="tx1"/>
                          </a:solidFill>
                          <a:effectLst/>
                          <a:latin typeface="Arial Narrow" panose="020B0606020202030204" pitchFamily="34" charset="0"/>
                          <a:ea typeface="+mn-ea"/>
                          <a:cs typeface="+mn-cs"/>
                        </a:rPr>
                        <a:t>sejam eles orais ou escritos.</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592766611"/>
                  </a:ext>
                </a:extLst>
              </a:tr>
            </a:tbl>
          </a:graphicData>
        </a:graphic>
      </p:graphicFrame>
    </p:spTree>
    <p:extLst>
      <p:ext uri="{BB962C8B-B14F-4D97-AF65-F5344CB8AC3E}">
        <p14:creationId xmlns:p14="http://schemas.microsoft.com/office/powerpoint/2010/main" val="22949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96D748CD-4CB9-F777-4A02-C029E44D705D}"/>
              </a:ext>
            </a:extLst>
          </p:cNvPr>
          <p:cNvGraphicFramePr>
            <a:graphicFrameLocks noGrp="1"/>
          </p:cNvGraphicFramePr>
          <p:nvPr>
            <p:extLst>
              <p:ext uri="{D42A27DB-BD31-4B8C-83A1-F6EECF244321}">
                <p14:modId xmlns:p14="http://schemas.microsoft.com/office/powerpoint/2010/main" val="3390026934"/>
              </p:ext>
            </p:extLst>
          </p:nvPr>
        </p:nvGraphicFramePr>
        <p:xfrm>
          <a:off x="842682" y="2017059"/>
          <a:ext cx="10560424" cy="2859741"/>
        </p:xfrm>
        <a:graphic>
          <a:graphicData uri="http://schemas.openxmlformats.org/drawingml/2006/table">
            <a:tbl>
              <a:tblPr firstRow="1" bandRow="1">
                <a:tableStyleId>{5C22544A-7EE6-4342-B048-85BDC9FD1C3A}</a:tableStyleId>
              </a:tblPr>
              <a:tblGrid>
                <a:gridCol w="10560424">
                  <a:extLst>
                    <a:ext uri="{9D8B030D-6E8A-4147-A177-3AD203B41FA5}">
                      <a16:colId xmlns:a16="http://schemas.microsoft.com/office/drawing/2014/main" val="776444453"/>
                    </a:ext>
                  </a:extLst>
                </a:gridCol>
              </a:tblGrid>
              <a:tr h="285974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vamos continuar lendo, interpretando, entendendo e analisando o texto (artigo de opinião) “O Hexa, o preço da ilusão e o impacto das </a:t>
                      </a:r>
                      <a:r>
                        <a:rPr lang="pt-BR" sz="2000" b="1" i="1" kern="1200" dirty="0">
                          <a:solidFill>
                            <a:schemeClr val="tx1"/>
                          </a:solidFill>
                          <a:effectLst/>
                          <a:latin typeface="Arial Narrow" panose="020B0606020202030204" pitchFamily="34" charset="0"/>
                          <a:ea typeface="+mn-ea"/>
                          <a:cs typeface="+mn-cs"/>
                        </a:rPr>
                        <a:t>bets</a:t>
                      </a:r>
                      <a:r>
                        <a:rPr lang="pt-BR" sz="2000" b="1" kern="1200" dirty="0">
                          <a:solidFill>
                            <a:schemeClr val="tx1"/>
                          </a:solidFill>
                          <a:effectLst/>
                          <a:latin typeface="Arial Narrow" panose="020B0606020202030204" pitchFamily="34" charset="0"/>
                          <a:ea typeface="+mn-ea"/>
                          <a:cs typeface="+mn-cs"/>
                        </a:rPr>
                        <a:t> no futuro do trabalho”. Vamos retomar aspectos do texto para analisar, considerando que, para a compreensão necessária, é fundamental ter a visão do todo e a análise das partes do texto. Quando olhamos para o todo, temos uma ideia global e ao olhar para as partes dentro desse todo, temos uma leitura focada, identificamos ideias/expressões/elementos/palavras-chave, estabelecemos conexões/articulações, bem como outros aspectos necessários à compreensão do texto. É ideal “dissecar” o texto para captar sentidos, nuances, ideias e dessa forma, alcançar ainda mais conhecimento. Sigamos juntos...</a:t>
                      </a:r>
                    </a:p>
                    <a:p>
                      <a:endParaRPr lang="pt-BR" dirty="0"/>
                    </a:p>
                  </a:txBody>
                  <a:tcPr>
                    <a:solidFill>
                      <a:schemeClr val="accent6">
                        <a:lumMod val="20000"/>
                        <a:lumOff val="80000"/>
                      </a:schemeClr>
                    </a:solidFill>
                  </a:tcPr>
                </a:tc>
                <a:extLst>
                  <a:ext uri="{0D108BD9-81ED-4DB2-BD59-A6C34878D82A}">
                    <a16:rowId xmlns:a16="http://schemas.microsoft.com/office/drawing/2014/main" val="3212858"/>
                  </a:ext>
                </a:extLst>
              </a:tr>
            </a:tbl>
          </a:graphicData>
        </a:graphic>
      </p:graphicFrame>
    </p:spTree>
    <p:extLst>
      <p:ext uri="{BB962C8B-B14F-4D97-AF65-F5344CB8AC3E}">
        <p14:creationId xmlns:p14="http://schemas.microsoft.com/office/powerpoint/2010/main" val="3133890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270" y="871212"/>
            <a:ext cx="2095612" cy="858976"/>
          </a:xfrm>
          <a:prstGeom prst="rect">
            <a:avLst/>
          </a:prstGeom>
        </p:spPr>
      </p:pic>
      <p:graphicFrame>
        <p:nvGraphicFramePr>
          <p:cNvPr id="4" name="Tabela 3">
            <a:extLst>
              <a:ext uri="{FF2B5EF4-FFF2-40B4-BE49-F238E27FC236}">
                <a16:creationId xmlns:a16="http://schemas.microsoft.com/office/drawing/2014/main" id="{BA24B869-5E80-FD0A-6F55-C1BB537A9E6A}"/>
              </a:ext>
            </a:extLst>
          </p:cNvPr>
          <p:cNvGraphicFramePr>
            <a:graphicFrameLocks noGrp="1"/>
          </p:cNvGraphicFramePr>
          <p:nvPr>
            <p:extLst>
              <p:ext uri="{D42A27DB-BD31-4B8C-83A1-F6EECF244321}">
                <p14:modId xmlns:p14="http://schemas.microsoft.com/office/powerpoint/2010/main" val="1583817393"/>
              </p:ext>
            </p:extLst>
          </p:nvPr>
        </p:nvGraphicFramePr>
        <p:xfrm>
          <a:off x="439271" y="1730188"/>
          <a:ext cx="11024459" cy="1900518"/>
        </p:xfrm>
        <a:graphic>
          <a:graphicData uri="http://schemas.openxmlformats.org/drawingml/2006/table">
            <a:tbl>
              <a:tblPr firstRow="1" bandRow="1">
                <a:tableStyleId>{5C22544A-7EE6-4342-B048-85BDC9FD1C3A}</a:tableStyleId>
              </a:tblPr>
              <a:tblGrid>
                <a:gridCol w="11024459">
                  <a:extLst>
                    <a:ext uri="{9D8B030D-6E8A-4147-A177-3AD203B41FA5}">
                      <a16:colId xmlns:a16="http://schemas.microsoft.com/office/drawing/2014/main" val="3035933517"/>
                    </a:ext>
                  </a:extLst>
                </a:gridCol>
              </a:tblGrid>
              <a:tr h="1900518">
                <a:tc>
                  <a:txBody>
                    <a:bodyPr/>
                    <a:lstStyle/>
                    <a:p>
                      <a:pPr algn="just"/>
                      <a:r>
                        <a:rPr lang="pt-BR" sz="2000" b="0" kern="1200" dirty="0">
                          <a:solidFill>
                            <a:schemeClr val="tx1"/>
                          </a:solidFill>
                          <a:effectLst/>
                          <a:latin typeface="Arial Narrow" panose="020B0606020202030204" pitchFamily="34" charset="0"/>
                          <a:ea typeface="+mn-ea"/>
                          <a:cs typeface="+mn-cs"/>
                        </a:rPr>
                        <a:t>O </a:t>
                      </a:r>
                      <a:r>
                        <a:rPr lang="pt-BR" sz="2000" b="1" kern="1200" dirty="0">
                          <a:solidFill>
                            <a:schemeClr val="tx1"/>
                          </a:solidFill>
                          <a:effectLst/>
                          <a:latin typeface="Arial Narrow" panose="020B0606020202030204" pitchFamily="34" charset="0"/>
                          <a:ea typeface="+mn-ea"/>
                          <a:cs typeface="+mn-cs"/>
                        </a:rPr>
                        <a:t>argumento de causa e consequência </a:t>
                      </a:r>
                      <a:r>
                        <a:rPr lang="pt-BR" sz="2000" b="0" kern="1200" dirty="0">
                          <a:solidFill>
                            <a:schemeClr val="tx1"/>
                          </a:solidFill>
                          <a:effectLst/>
                          <a:latin typeface="Arial Narrow" panose="020B0606020202030204" pitchFamily="34" charset="0"/>
                          <a:ea typeface="+mn-ea"/>
                          <a:cs typeface="+mn-cs"/>
                        </a:rPr>
                        <a:t>é uma das estratégias “mais estratégicas” e bem avaliadas na redação do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Ele organiza o texto mostrando por que um problema existe e quais impactos ele gera. Além disso, pode ser cobrado na prova objetiva de </a:t>
                      </a:r>
                      <a:r>
                        <a:rPr lang="pt-BR" sz="2000" b="1" kern="1200" dirty="0">
                          <a:solidFill>
                            <a:schemeClr val="tx1"/>
                          </a:solidFill>
                          <a:effectLst/>
                          <a:latin typeface="Arial Narrow" panose="020B0606020202030204" pitchFamily="34" charset="0"/>
                          <a:ea typeface="+mn-ea"/>
                          <a:cs typeface="+mn-cs"/>
                        </a:rPr>
                        <a:t>Linguagens e suas Tecnologias</a:t>
                      </a:r>
                      <a:r>
                        <a:rPr lang="pt-BR" sz="2000" b="0" kern="1200" dirty="0">
                          <a:solidFill>
                            <a:schemeClr val="tx1"/>
                          </a:solidFill>
                          <a:effectLst/>
                          <a:latin typeface="Arial Narrow" panose="020B0606020202030204" pitchFamily="34" charset="0"/>
                          <a:ea typeface="+mn-ea"/>
                          <a:cs typeface="+mn-cs"/>
                        </a:rPr>
                        <a:t>. As questões, geralmente, apresentam textos jornalísticos, como os gêneros textuais “artigo de opinião” e “editorial” e exigem que seja identificada a relação de causalidade entre partes do texto.</a:t>
                      </a:r>
                      <a:endParaRPr lang="pt-BR" sz="2000" b="0" dirty="0">
                        <a:solidFill>
                          <a:schemeClr val="tx1"/>
                        </a:solidFill>
                        <a:latin typeface="Arial Narrow" panose="020B0606020202030204" pitchFamily="34" charset="0"/>
                      </a:endParaRPr>
                    </a:p>
                  </a:txBody>
                  <a:tcPr>
                    <a:solidFill>
                      <a:schemeClr val="tx2">
                        <a:lumMod val="20000"/>
                        <a:lumOff val="80000"/>
                      </a:schemeClr>
                    </a:solidFill>
                  </a:tcPr>
                </a:tc>
                <a:extLst>
                  <a:ext uri="{0D108BD9-81ED-4DB2-BD59-A6C34878D82A}">
                    <a16:rowId xmlns:a16="http://schemas.microsoft.com/office/drawing/2014/main" val="3239851059"/>
                  </a:ext>
                </a:extLst>
              </a:tr>
            </a:tbl>
          </a:graphicData>
        </a:graphic>
      </p:graphicFrame>
      <p:sp>
        <p:nvSpPr>
          <p:cNvPr id="5" name="CaixaDeTexto 4">
            <a:extLst>
              <a:ext uri="{FF2B5EF4-FFF2-40B4-BE49-F238E27FC236}">
                <a16:creationId xmlns:a16="http://schemas.microsoft.com/office/drawing/2014/main" id="{1DF55DCF-F385-9365-18A1-16D4000BB552}"/>
              </a:ext>
            </a:extLst>
          </p:cNvPr>
          <p:cNvSpPr txBox="1"/>
          <p:nvPr/>
        </p:nvSpPr>
        <p:spPr>
          <a:xfrm>
            <a:off x="546847" y="4078941"/>
            <a:ext cx="10916883" cy="1292662"/>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Já um levantamento da Associação Brasileira de Mantenedoras do Ensino Superior mostrou que um terço dos jovens entrevistados deixou de iniciar uma faculdade por causa de gastos com apostas.”, apresenta na argumentação uma causa: ‘os gastos com as apostas’. Qual foi a consequência, o resultado dessa causa?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620120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DF55DCF-F385-9365-18A1-16D4000BB552}"/>
              </a:ext>
            </a:extLst>
          </p:cNvPr>
          <p:cNvSpPr txBox="1"/>
          <p:nvPr/>
        </p:nvSpPr>
        <p:spPr>
          <a:xfrm>
            <a:off x="475129" y="4141694"/>
            <a:ext cx="10916883" cy="677108"/>
          </a:xfrm>
          <a:prstGeom prst="rect">
            <a:avLst/>
          </a:prstGeom>
          <a:noFill/>
        </p:spPr>
        <p:txBody>
          <a:bodyPr wrap="square" rtlCol="0">
            <a:spAutoFit/>
          </a:bodyPr>
          <a:lstStyle/>
          <a:p>
            <a:pPr algn="just"/>
            <a:endPar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3" name="Tabela 2">
            <a:extLst>
              <a:ext uri="{FF2B5EF4-FFF2-40B4-BE49-F238E27FC236}">
                <a16:creationId xmlns:a16="http://schemas.microsoft.com/office/drawing/2014/main" id="{21542B66-18DE-5C72-C03E-77C775A7628E}"/>
              </a:ext>
            </a:extLst>
          </p:cNvPr>
          <p:cNvGraphicFramePr>
            <a:graphicFrameLocks noGrp="1"/>
          </p:cNvGraphicFramePr>
          <p:nvPr>
            <p:extLst>
              <p:ext uri="{D42A27DB-BD31-4B8C-83A1-F6EECF244321}">
                <p14:modId xmlns:p14="http://schemas.microsoft.com/office/powerpoint/2010/main" val="3525350984"/>
              </p:ext>
            </p:extLst>
          </p:nvPr>
        </p:nvGraphicFramePr>
        <p:xfrm>
          <a:off x="728270" y="1900518"/>
          <a:ext cx="10916882" cy="1963269"/>
        </p:xfrm>
        <a:graphic>
          <a:graphicData uri="http://schemas.openxmlformats.org/drawingml/2006/table">
            <a:tbl>
              <a:tblPr firstRow="1" bandRow="1">
                <a:tableStyleId>{5C22544A-7EE6-4342-B048-85BDC9FD1C3A}</a:tableStyleId>
              </a:tblPr>
              <a:tblGrid>
                <a:gridCol w="10916882">
                  <a:extLst>
                    <a:ext uri="{9D8B030D-6E8A-4147-A177-3AD203B41FA5}">
                      <a16:colId xmlns:a16="http://schemas.microsoft.com/office/drawing/2014/main" val="1895825749"/>
                    </a:ext>
                  </a:extLst>
                </a:gridCol>
              </a:tblGrid>
              <a:tr h="196326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o estudo dos elementos articuladores/conectores argumentativos é essencial, principalmente, para produzir textos “argumentativos” com efetividade. Mas também, é necessário aprender sobre o uso desses elementos para interpretar textos com propriedade. Os articuladores garantem a coesão e a fluidez do texto, conectando palavras, orações e parágrafos. </a:t>
                      </a:r>
                    </a:p>
                    <a:p>
                      <a:endParaRPr lang="pt-BR" dirty="0"/>
                    </a:p>
                  </a:txBody>
                  <a:tcPr>
                    <a:solidFill>
                      <a:schemeClr val="accent6">
                        <a:lumMod val="20000"/>
                        <a:lumOff val="80000"/>
                      </a:schemeClr>
                    </a:solidFill>
                  </a:tcPr>
                </a:tc>
                <a:extLst>
                  <a:ext uri="{0D108BD9-81ED-4DB2-BD59-A6C34878D82A}">
                    <a16:rowId xmlns:a16="http://schemas.microsoft.com/office/drawing/2014/main" val="2139255778"/>
                  </a:ext>
                </a:extLst>
              </a:tr>
            </a:tbl>
          </a:graphicData>
        </a:graphic>
      </p:graphicFrame>
    </p:spTree>
    <p:extLst>
      <p:ext uri="{BB962C8B-B14F-4D97-AF65-F5344CB8AC3E}">
        <p14:creationId xmlns:p14="http://schemas.microsoft.com/office/powerpoint/2010/main" val="4235818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6C06150-F402-E136-F3C1-173B6506C1E5}"/>
              </a:ext>
            </a:extLst>
          </p:cNvPr>
          <p:cNvSpPr txBox="1"/>
          <p:nvPr/>
        </p:nvSpPr>
        <p:spPr>
          <a:xfrm>
            <a:off x="430306" y="609601"/>
            <a:ext cx="11555506" cy="5960606"/>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Segundo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pesquisa Raio X do Investidor Brasileiro, da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Anbima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25% das pessoas entre 16 e 28 anos usaram aplicativos de apostas no último ano.”, a palavra destacada estabelece uma relação lógico-discursiva de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adição.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conclusão.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proporção.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explicação.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conformidade.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000" dirty="0"/>
          </a:p>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Ou seja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quando uma aposta tira o jovem da sala de aula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ou</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do primeiro emprego, ela não drena apenas um orçamento já apertado; ela fecha uma das poucas portas de saída que ele tinha à frente.”, as palavras destacadas estabelecem, respectivamente, uma relação lógico-discursiva de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oposição/causa.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condição/adição.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finalidade/conclusão.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explicação/alternância.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consequência/proporção.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032755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E78F6AE6-5812-AEA9-2D0F-AB8FFA4A1A06}"/>
              </a:ext>
            </a:extLst>
          </p:cNvPr>
          <p:cNvSpPr txBox="1"/>
          <p:nvPr/>
        </p:nvSpPr>
        <p:spPr>
          <a:xfrm>
            <a:off x="403412" y="1156447"/>
            <a:ext cx="11564470" cy="4237057"/>
          </a:xfrm>
          <a:prstGeom prst="rect">
            <a:avLst/>
          </a:prstGeom>
          <a:noFill/>
        </p:spPr>
        <p:txBody>
          <a:bodyPr wrap="square" rtlCol="0">
            <a:spAutoFit/>
          </a:bodyPr>
          <a:lstStyle/>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Considere o trecho e responda o que se pede: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Se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as plataformas digitais vendem o sonho do ganho fácil, quem educa precisa continuar oferecendo, e construindo, o sonho possível.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Afinal</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sonhar grande não é ilusão,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direito.”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Qual é a relação lógico-discursiva estabelecida pelo termo ‘Se’?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Qual é a relação lógico-discursiva estabelecida pelo termo ‘Afinal’?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Qual é a relação lógico-discursiva estabelecida pelo termo ‘mas’?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Pesquise para preencher a tabela a seguir com o que se pede.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879817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9B29493-5EF4-6F34-FEE9-087AC58EEE6C}"/>
              </a:ext>
            </a:extLst>
          </p:cNvPr>
          <p:cNvSpPr txBox="1"/>
          <p:nvPr/>
        </p:nvSpPr>
        <p:spPr>
          <a:xfrm>
            <a:off x="345142" y="890931"/>
            <a:ext cx="11501716" cy="1938992"/>
          </a:xfrm>
          <a:prstGeom prst="rect">
            <a:avLst/>
          </a:prstGeom>
          <a:noFill/>
        </p:spPr>
        <p:txBody>
          <a:bodyPr wrap="square">
            <a:spAutoFit/>
          </a:bodyPr>
          <a:lstStyle/>
          <a:p>
            <a:pPr algn="just"/>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F01CAA14-97C3-B104-1168-C61027E231AE}"/>
              </a:ext>
            </a:extLst>
          </p:cNvPr>
          <p:cNvSpPr txBox="1"/>
          <p:nvPr/>
        </p:nvSpPr>
        <p:spPr>
          <a:xfrm>
            <a:off x="582706" y="1183341"/>
            <a:ext cx="8355106" cy="677108"/>
          </a:xfrm>
          <a:prstGeom prst="rect">
            <a:avLst/>
          </a:prstGeom>
          <a:noFill/>
        </p:spPr>
        <p:txBody>
          <a:bodyPr wrap="square" rtlCol="0">
            <a:spAutoFit/>
          </a:bodyPr>
          <a:lstStyle/>
          <a:p>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Pesquise para preencher a tabela a seguir com o que se pede.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4" name="Tabela 3">
            <a:extLst>
              <a:ext uri="{FF2B5EF4-FFF2-40B4-BE49-F238E27FC236}">
                <a16:creationId xmlns:a16="http://schemas.microsoft.com/office/drawing/2014/main" id="{B3FFE459-270E-BB19-2601-B32C1EB3B762}"/>
              </a:ext>
            </a:extLst>
          </p:cNvPr>
          <p:cNvGraphicFramePr>
            <a:graphicFrameLocks noGrp="1"/>
          </p:cNvGraphicFramePr>
          <p:nvPr>
            <p:extLst>
              <p:ext uri="{D42A27DB-BD31-4B8C-83A1-F6EECF244321}">
                <p14:modId xmlns:p14="http://schemas.microsoft.com/office/powerpoint/2010/main" val="2871247951"/>
              </p:ext>
            </p:extLst>
          </p:nvPr>
        </p:nvGraphicFramePr>
        <p:xfrm>
          <a:off x="726142" y="2303928"/>
          <a:ext cx="10712823" cy="3971365"/>
        </p:xfrm>
        <a:graphic>
          <a:graphicData uri="http://schemas.openxmlformats.org/drawingml/2006/table">
            <a:tbl>
              <a:tblPr firstRow="1" bandRow="1">
                <a:tableStyleId>{5C22544A-7EE6-4342-B048-85BDC9FD1C3A}</a:tableStyleId>
              </a:tblPr>
              <a:tblGrid>
                <a:gridCol w="3570941">
                  <a:extLst>
                    <a:ext uri="{9D8B030D-6E8A-4147-A177-3AD203B41FA5}">
                      <a16:colId xmlns:a16="http://schemas.microsoft.com/office/drawing/2014/main" val="3976228731"/>
                    </a:ext>
                  </a:extLst>
                </a:gridCol>
                <a:gridCol w="3570941">
                  <a:extLst>
                    <a:ext uri="{9D8B030D-6E8A-4147-A177-3AD203B41FA5}">
                      <a16:colId xmlns:a16="http://schemas.microsoft.com/office/drawing/2014/main" val="1816202205"/>
                    </a:ext>
                  </a:extLst>
                </a:gridCol>
                <a:gridCol w="3570941">
                  <a:extLst>
                    <a:ext uri="{9D8B030D-6E8A-4147-A177-3AD203B41FA5}">
                      <a16:colId xmlns:a16="http://schemas.microsoft.com/office/drawing/2014/main" val="791811921"/>
                    </a:ext>
                  </a:extLst>
                </a:gridCol>
              </a:tblGrid>
              <a:tr h="3971365">
                <a:tc>
                  <a:txBody>
                    <a:bodyPr/>
                    <a:lstStyle/>
                    <a:p>
                      <a:pPr algn="ctr"/>
                      <a:r>
                        <a:rPr lang="pt-BR" sz="2000" b="1" dirty="0">
                          <a:solidFill>
                            <a:schemeClr val="tx1"/>
                          </a:solidFill>
                          <a:latin typeface="Arial Narrow" panose="020B0606020202030204" pitchFamily="34" charset="0"/>
                        </a:rPr>
                        <a:t>Conformidade </a:t>
                      </a:r>
                    </a:p>
                    <a:p>
                      <a:pPr algn="just"/>
                      <a:r>
                        <a:rPr lang="pt-BR" sz="2000" b="0" kern="1200" dirty="0">
                          <a:solidFill>
                            <a:schemeClr val="tx1"/>
                          </a:solidFill>
                          <a:effectLst/>
                          <a:latin typeface="Arial Narrow" panose="020B0606020202030204" pitchFamily="34" charset="0"/>
                          <a:ea typeface="+mn-ea"/>
                          <a:cs typeface="+mn-cs"/>
                        </a:rPr>
                        <a:t>Explique o que é uma relação de “conformidade” e aponte alguns exemplos.</a:t>
                      </a: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r>
                        <a:rPr lang="pt-BR" sz="2000" b="0" kern="1200" dirty="0">
                          <a:solidFill>
                            <a:schemeClr val="tx1"/>
                          </a:solidFill>
                          <a:effectLst/>
                          <a:latin typeface="Arial Narrow" panose="020B0606020202030204" pitchFamily="34" charset="0"/>
                          <a:ea typeface="+mn-ea"/>
                          <a:cs typeface="+mn-cs"/>
                        </a:rPr>
                        <a:t>Exemplos de elementos articuladores de conformidade.</a:t>
                      </a:r>
                      <a:endParaRPr lang="pt-BR" sz="2000" b="0" dirty="0">
                        <a:solidFill>
                          <a:schemeClr val="tx1"/>
                        </a:solidFill>
                        <a:latin typeface="Arial Narrow" panose="020B0606020202030204" pitchFamily="34" charset="0"/>
                      </a:endParaRPr>
                    </a:p>
                  </a:txBody>
                  <a:tcPr>
                    <a:solidFill>
                      <a:schemeClr val="accent3">
                        <a:lumMod val="20000"/>
                        <a:lumOff val="80000"/>
                      </a:schemeClr>
                    </a:solidFill>
                  </a:tcPr>
                </a:tc>
                <a:tc>
                  <a:txBody>
                    <a:bodyPr/>
                    <a:lstStyle/>
                    <a:p>
                      <a:pPr algn="ctr"/>
                      <a:r>
                        <a:rPr lang="pt-BR" b="1" dirty="0">
                          <a:solidFill>
                            <a:schemeClr val="tx1"/>
                          </a:solidFill>
                          <a:latin typeface="Arial Narrow" panose="020B0606020202030204" pitchFamily="34" charset="0"/>
                        </a:rPr>
                        <a:t>Alternância </a:t>
                      </a:r>
                    </a:p>
                    <a:p>
                      <a:pPr algn="just"/>
                      <a:r>
                        <a:rPr lang="pt-BR" sz="2000" b="0" kern="1200" dirty="0">
                          <a:solidFill>
                            <a:schemeClr val="tx1"/>
                          </a:solidFill>
                          <a:effectLst/>
                          <a:latin typeface="Arial Narrow" panose="020B0606020202030204" pitchFamily="34" charset="0"/>
                          <a:ea typeface="+mn-ea"/>
                          <a:cs typeface="+mn-cs"/>
                        </a:rPr>
                        <a:t>Explique o que é uma relação de “alternância” e aponte alguns exemplos.</a:t>
                      </a: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r>
                        <a:rPr lang="pt-BR" sz="2000" b="0" kern="1200" dirty="0">
                          <a:solidFill>
                            <a:schemeClr val="tx1"/>
                          </a:solidFill>
                          <a:effectLst/>
                          <a:latin typeface="Arial Narrow" panose="020B0606020202030204" pitchFamily="34" charset="0"/>
                          <a:ea typeface="+mn-ea"/>
                          <a:cs typeface="+mn-cs"/>
                        </a:rPr>
                        <a:t>Exemplos de elementos articuladores de alternância.</a:t>
                      </a:r>
                      <a:endParaRPr lang="pt-BR" sz="2000" b="0" dirty="0">
                        <a:solidFill>
                          <a:schemeClr val="tx1"/>
                        </a:solidFill>
                        <a:latin typeface="Arial Narrow" panose="020B0606020202030204" pitchFamily="34" charset="0"/>
                      </a:endParaRPr>
                    </a:p>
                  </a:txBody>
                  <a:tcPr>
                    <a:solidFill>
                      <a:schemeClr val="accent3">
                        <a:lumMod val="20000"/>
                        <a:lumOff val="80000"/>
                      </a:schemeClr>
                    </a:solidFill>
                  </a:tcPr>
                </a:tc>
                <a:tc>
                  <a:txBody>
                    <a:bodyPr/>
                    <a:lstStyle/>
                    <a:p>
                      <a:pPr algn="ctr"/>
                      <a:r>
                        <a:rPr lang="pt-BR" sz="2000" b="1" dirty="0">
                          <a:solidFill>
                            <a:schemeClr val="tx1"/>
                          </a:solidFill>
                          <a:latin typeface="Arial Narrow" panose="020B0606020202030204" pitchFamily="34" charset="0"/>
                        </a:rPr>
                        <a:t>Oposição </a:t>
                      </a:r>
                    </a:p>
                    <a:p>
                      <a:pPr algn="just"/>
                      <a:r>
                        <a:rPr lang="pt-BR" sz="2000" b="0" kern="1200" dirty="0">
                          <a:solidFill>
                            <a:schemeClr val="tx1"/>
                          </a:solidFill>
                          <a:effectLst/>
                          <a:latin typeface="Arial Narrow" panose="020B0606020202030204" pitchFamily="34" charset="0"/>
                          <a:ea typeface="+mn-ea"/>
                          <a:cs typeface="+mn-cs"/>
                        </a:rPr>
                        <a:t>Explique o que é uma relação de “oposição” e aponte alguns exemplos.</a:t>
                      </a:r>
                    </a:p>
                    <a:p>
                      <a:pPr algn="just"/>
                      <a:endParaRPr lang="pt-BR" sz="2000" b="0" kern="1200" dirty="0">
                        <a:solidFill>
                          <a:schemeClr val="tx1"/>
                        </a:solidFill>
                        <a:effectLst/>
                        <a:latin typeface="Arial Narrow" panose="020B0606020202030204" pitchFamily="34" charset="0"/>
                        <a:ea typeface="+mn-ea"/>
                        <a:cs typeface="+mn-cs"/>
                      </a:endParaRPr>
                    </a:p>
                    <a:p>
                      <a:pPr algn="just"/>
                      <a:r>
                        <a:rPr lang="pt-BR" sz="2000" b="0" dirty="0">
                          <a:solidFill>
                            <a:schemeClr val="tx1"/>
                          </a:solidFill>
                          <a:latin typeface="Arial Narrow" panose="020B0606020202030204" pitchFamily="34" charset="0"/>
                        </a:rPr>
                        <a:t>  </a:t>
                      </a:r>
                    </a:p>
                    <a:p>
                      <a:pPr algn="just"/>
                      <a:endParaRPr lang="pt-BR" sz="2000" b="0" dirty="0">
                        <a:solidFill>
                          <a:schemeClr val="tx1"/>
                        </a:solidFill>
                        <a:latin typeface="Arial Narrow" panose="020B0606020202030204" pitchFamily="34" charset="0"/>
                      </a:endParaRPr>
                    </a:p>
                    <a:p>
                      <a:pPr algn="just"/>
                      <a:endParaRPr lang="pt-BR" sz="2000" b="0" dirty="0">
                        <a:solidFill>
                          <a:schemeClr val="tx1"/>
                        </a:solidFill>
                        <a:latin typeface="Arial Narrow" panose="020B0606020202030204" pitchFamily="34" charset="0"/>
                      </a:endParaRPr>
                    </a:p>
                    <a:p>
                      <a:pPr algn="just"/>
                      <a:endParaRPr lang="pt-BR" sz="2000" b="0" dirty="0">
                        <a:solidFill>
                          <a:schemeClr val="tx1"/>
                        </a:solidFill>
                        <a:latin typeface="Arial Narrow" panose="020B0606020202030204" pitchFamily="34" charset="0"/>
                      </a:endParaRPr>
                    </a:p>
                    <a:p>
                      <a:pPr algn="just"/>
                      <a:r>
                        <a:rPr lang="pt-BR" sz="2000" b="0" kern="1200" dirty="0">
                          <a:solidFill>
                            <a:schemeClr val="tx1"/>
                          </a:solidFill>
                          <a:effectLst/>
                          <a:latin typeface="Arial Narrow" panose="020B0606020202030204" pitchFamily="34" charset="0"/>
                          <a:ea typeface="+mn-ea"/>
                          <a:cs typeface="+mn-cs"/>
                        </a:rPr>
                        <a:t>Exemplos de elementos articuladores de oposição.</a:t>
                      </a:r>
                      <a:r>
                        <a:rPr lang="pt-BR" sz="2000" b="0" dirty="0">
                          <a:solidFill>
                            <a:schemeClr val="tx1"/>
                          </a:solidFill>
                          <a:latin typeface="Arial Narrow" panose="020B0606020202030204" pitchFamily="34" charset="0"/>
                        </a:rPr>
                        <a:t>  </a:t>
                      </a:r>
                    </a:p>
                  </a:txBody>
                  <a:tcPr>
                    <a:solidFill>
                      <a:schemeClr val="accent3">
                        <a:lumMod val="20000"/>
                        <a:lumOff val="80000"/>
                      </a:schemeClr>
                    </a:solidFill>
                  </a:tcPr>
                </a:tc>
                <a:extLst>
                  <a:ext uri="{0D108BD9-81ED-4DB2-BD59-A6C34878D82A}">
                    <a16:rowId xmlns:a16="http://schemas.microsoft.com/office/drawing/2014/main" val="1421760602"/>
                  </a:ext>
                </a:extLst>
              </a:tr>
            </a:tbl>
          </a:graphicData>
        </a:graphic>
      </p:graphicFrame>
    </p:spTree>
    <p:extLst>
      <p:ext uri="{BB962C8B-B14F-4D97-AF65-F5344CB8AC3E}">
        <p14:creationId xmlns:p14="http://schemas.microsoft.com/office/powerpoint/2010/main" val="592266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841847753"/>
              </p:ext>
            </p:extLst>
          </p:nvPr>
        </p:nvGraphicFramePr>
        <p:xfrm>
          <a:off x="358591" y="1665778"/>
          <a:ext cx="11501717" cy="4541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1343703">
                <a:tc>
                  <a:txBody>
                    <a:bodyPr/>
                    <a:lstStyle/>
                    <a:p>
                      <a:pPr algn="ctr"/>
                      <a:endParaRPr lang="pt-BR" sz="2400" b="0" kern="1200" dirty="0">
                        <a:solidFill>
                          <a:schemeClr val="tx1"/>
                        </a:solidFill>
                        <a:effectLst/>
                        <a:latin typeface="Arial Narrow" panose="020B0606020202030204" pitchFamily="34" charset="0"/>
                        <a:ea typeface="+mn-ea"/>
                        <a:cs typeface="+mn-cs"/>
                      </a:endParaRPr>
                    </a:p>
                    <a:p>
                      <a:pPr algn="just"/>
                      <a:r>
                        <a:rPr lang="pt-BR" sz="2000" b="0" kern="1200" dirty="0">
                          <a:solidFill>
                            <a:schemeClr val="tx1"/>
                          </a:solidFill>
                          <a:effectLst/>
                          <a:latin typeface="Arial Narrow" panose="020B0606020202030204" pitchFamily="34" charset="0"/>
                          <a:ea typeface="+mn-ea"/>
                          <a:cs typeface="+mn-cs"/>
                        </a:rPr>
                        <a:t>A </a:t>
                      </a:r>
                      <a:r>
                        <a:rPr lang="pt-BR" sz="2000" b="1" kern="1200" dirty="0">
                          <a:solidFill>
                            <a:schemeClr val="tx1"/>
                          </a:solidFill>
                          <a:effectLst/>
                          <a:latin typeface="Arial Narrow" panose="020B0606020202030204" pitchFamily="34" charset="0"/>
                          <a:ea typeface="+mn-ea"/>
                          <a:cs typeface="+mn-cs"/>
                        </a:rPr>
                        <a:t>modalização discursiva </a:t>
                      </a:r>
                      <a:r>
                        <a:rPr lang="pt-BR" sz="2000" b="0" kern="1200" dirty="0">
                          <a:solidFill>
                            <a:schemeClr val="tx1"/>
                          </a:solidFill>
                          <a:effectLst/>
                          <a:latin typeface="Arial Narrow" panose="020B0606020202030204" pitchFamily="34" charset="0"/>
                          <a:ea typeface="+mn-ea"/>
                          <a:cs typeface="+mn-cs"/>
                        </a:rPr>
                        <a:t>é uma estratégia linguística pela qual o autor reforça a defesa de um ponto de vista. Nos textos argumentativos, o uso dos </a:t>
                      </a:r>
                      <a:r>
                        <a:rPr lang="pt-BR" sz="2000" b="1" kern="1200" dirty="0">
                          <a:solidFill>
                            <a:schemeClr val="tx1"/>
                          </a:solidFill>
                          <a:effectLst/>
                          <a:latin typeface="Arial Narrow" panose="020B0606020202030204" pitchFamily="34" charset="0"/>
                          <a:ea typeface="+mn-ea"/>
                          <a:cs typeface="+mn-cs"/>
                        </a:rPr>
                        <a:t>modalizadores do discurso </a:t>
                      </a:r>
                      <a:r>
                        <a:rPr lang="pt-BR" sz="2000" b="0" kern="1200" dirty="0">
                          <a:solidFill>
                            <a:schemeClr val="tx1"/>
                          </a:solidFill>
                          <a:effectLst/>
                          <a:latin typeface="Arial Narrow" panose="020B0606020202030204" pitchFamily="34" charset="0"/>
                          <a:ea typeface="+mn-ea"/>
                          <a:cs typeface="+mn-cs"/>
                        </a:rPr>
                        <a:t>é necessário. A </a:t>
                      </a:r>
                      <a:r>
                        <a:rPr lang="pt-BR" sz="2000" b="1" kern="1200" dirty="0">
                          <a:solidFill>
                            <a:schemeClr val="tx1"/>
                          </a:solidFill>
                          <a:effectLst/>
                          <a:latin typeface="Arial Narrow" panose="020B0606020202030204" pitchFamily="34" charset="0"/>
                          <a:ea typeface="+mn-ea"/>
                          <a:cs typeface="+mn-cs"/>
                        </a:rPr>
                        <a:t>Modalização Deôntica</a:t>
                      </a:r>
                      <a:r>
                        <a:rPr lang="pt-BR" sz="2000" b="0" kern="1200" dirty="0">
                          <a:solidFill>
                            <a:schemeClr val="tx1"/>
                          </a:solidFill>
                          <a:effectLst/>
                          <a:latin typeface="Arial Narrow" panose="020B0606020202030204" pitchFamily="34" charset="0"/>
                          <a:ea typeface="+mn-ea"/>
                          <a:cs typeface="+mn-cs"/>
                        </a:rPr>
                        <a:t>: avalia elementos do conteúdo temático, apoiada em valores do universo social, do domínio do direito, da obrigação social, da conformidade com as regras de uso. Já, a </a:t>
                      </a:r>
                      <a:r>
                        <a:rPr lang="pt-BR" sz="2000" b="1" kern="1200" dirty="0">
                          <a:solidFill>
                            <a:schemeClr val="tx1"/>
                          </a:solidFill>
                          <a:effectLst/>
                          <a:latin typeface="Arial Narrow" panose="020B0606020202030204" pitchFamily="34" charset="0"/>
                          <a:ea typeface="+mn-ea"/>
                          <a:cs typeface="+mn-cs"/>
                        </a:rPr>
                        <a:t>Modalização Lógica</a:t>
                      </a:r>
                      <a:r>
                        <a:rPr lang="pt-BR" sz="2000" b="0" kern="1200" dirty="0">
                          <a:solidFill>
                            <a:schemeClr val="tx1"/>
                          </a:solidFill>
                          <a:effectLst/>
                          <a:latin typeface="Arial Narrow" panose="020B0606020202030204" pitchFamily="34" charset="0"/>
                          <a:ea typeface="+mn-ea"/>
                          <a:cs typeface="+mn-cs"/>
                        </a:rPr>
                        <a:t>: avalia alguns elementos do conteúdo temático, apoiadas em critérios do universo objetivo considerando as condições de verdades como fatos concretos, prováveis, possíveis, eventuais, necessários entre outros. A </a:t>
                      </a:r>
                      <a:r>
                        <a:rPr lang="pt-BR" sz="2000" b="1" kern="1200" dirty="0">
                          <a:solidFill>
                            <a:schemeClr val="tx1"/>
                          </a:solidFill>
                          <a:effectLst/>
                          <a:latin typeface="Arial Narrow" panose="020B0606020202030204" pitchFamily="34" charset="0"/>
                          <a:ea typeface="+mn-ea"/>
                          <a:cs typeface="+mn-cs"/>
                        </a:rPr>
                        <a:t>Modalização Pragmática</a:t>
                      </a:r>
                      <a:r>
                        <a:rPr lang="pt-BR" sz="2000" b="0" kern="1200" dirty="0">
                          <a:solidFill>
                            <a:schemeClr val="tx1"/>
                          </a:solidFill>
                          <a:effectLst/>
                          <a:latin typeface="Arial Narrow" panose="020B0606020202030204" pitchFamily="34" charset="0"/>
                          <a:ea typeface="+mn-ea"/>
                          <a:cs typeface="+mn-cs"/>
                        </a:rPr>
                        <a:t>: explicita responsabilidade e uma entidade constitutiva do conteúdo temático em relação às ações de que é agente, e assim, atribuindo intenções, razões e capacidades de ação. E a </a:t>
                      </a:r>
                      <a:r>
                        <a:rPr lang="pt-BR" sz="2000" b="1" kern="1200" dirty="0">
                          <a:solidFill>
                            <a:schemeClr val="tx1"/>
                          </a:solidFill>
                          <a:effectLst/>
                          <a:latin typeface="Arial Narrow" panose="020B0606020202030204" pitchFamily="34" charset="0"/>
                          <a:ea typeface="+mn-ea"/>
                          <a:cs typeface="+mn-cs"/>
                        </a:rPr>
                        <a:t>Modalização Apreciativa</a:t>
                      </a:r>
                      <a:r>
                        <a:rPr lang="pt-BR" sz="2000" b="0" kern="1200" dirty="0">
                          <a:solidFill>
                            <a:schemeClr val="tx1"/>
                          </a:solidFill>
                          <a:effectLst/>
                          <a:latin typeface="Arial Narrow" panose="020B0606020202030204" pitchFamily="34" charset="0"/>
                          <a:ea typeface="+mn-ea"/>
                          <a:cs typeface="+mn-cs"/>
                        </a:rPr>
                        <a:t>: avalia aspectos do conteúdo temático, provenientes do mundo subjetivo da fonte de julgamento, apresentando-os como benéficos, infelizes, estranhos dentre outros. Essas modalizações são muito relevantes na produção dos textos argumentativos e na interpretação de textos na prova de </a:t>
                      </a:r>
                      <a:r>
                        <a:rPr lang="pt-BR" sz="2000" b="1" kern="1200" dirty="0">
                          <a:solidFill>
                            <a:schemeClr val="tx1"/>
                          </a:solidFill>
                          <a:effectLst/>
                          <a:latin typeface="Arial Narrow" panose="020B0606020202030204" pitchFamily="34" charset="0"/>
                          <a:ea typeface="+mn-ea"/>
                          <a:cs typeface="+mn-cs"/>
                        </a:rPr>
                        <a:t>Linguagens e suas Tecnologias (ENEM).</a:t>
                      </a:r>
                    </a:p>
                    <a:p>
                      <a:pPr algn="ctr"/>
                      <a:endParaRPr lang="pt-BR" sz="2400" b="0" kern="1200" dirty="0">
                        <a:solidFill>
                          <a:schemeClr val="tx1"/>
                        </a:solidFill>
                        <a:effectLst/>
                        <a:latin typeface="Arial Narrow" panose="020B0606020202030204" pitchFamily="34" charset="0"/>
                        <a:ea typeface="+mn-ea"/>
                        <a:cs typeface="+mn-cs"/>
                      </a:endParaRPr>
                    </a:p>
                    <a:p>
                      <a:pPr algn="ctr"/>
                      <a:endParaRPr lang="pt-BR" sz="240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1" y="7530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5336FE7-2853-7AF8-FC03-B75F53C79FC0}"/>
              </a:ext>
            </a:extLst>
          </p:cNvPr>
          <p:cNvSpPr txBox="1"/>
          <p:nvPr/>
        </p:nvSpPr>
        <p:spPr>
          <a:xfrm>
            <a:off x="528918" y="1093694"/>
            <a:ext cx="11017623" cy="1908215"/>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Entre os das classes D e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proporção chega a 43%, o dobro da observada na classe A. Isso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é especialmente preocupante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em um cenário em que o diploma segue sendo um dos caminhos mais sólidos de mobilidade: análise da Fundação Getúlio Vargas com dados da Pnad Contínua mostram que quem conclui o ensino superior ganha, em média, mais que o dobro de quem tem, no máximo, o ensino médio.” A expressão destacada é um exemplo de qual modalização? Justifique.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pic>
        <p:nvPicPr>
          <p:cNvPr id="8" name="Imagem 7"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918" y="2788025"/>
            <a:ext cx="2841811" cy="934028"/>
          </a:xfrm>
          <a:prstGeom prst="rect">
            <a:avLst/>
          </a:prstGeom>
        </p:spPr>
      </p:pic>
      <p:graphicFrame>
        <p:nvGraphicFramePr>
          <p:cNvPr id="10" name="Tabela 9">
            <a:extLst>
              <a:ext uri="{FF2B5EF4-FFF2-40B4-BE49-F238E27FC236}">
                <a16:creationId xmlns:a16="http://schemas.microsoft.com/office/drawing/2014/main" id="{40D962A4-9DE7-A2EC-770E-4283A641415C}"/>
              </a:ext>
            </a:extLst>
          </p:cNvPr>
          <p:cNvGraphicFramePr>
            <a:graphicFrameLocks noGrp="1"/>
          </p:cNvGraphicFramePr>
          <p:nvPr>
            <p:extLst>
              <p:ext uri="{D42A27DB-BD31-4B8C-83A1-F6EECF244321}">
                <p14:modId xmlns:p14="http://schemas.microsoft.com/office/powerpoint/2010/main" val="3920470698"/>
              </p:ext>
            </p:extLst>
          </p:nvPr>
        </p:nvGraphicFramePr>
        <p:xfrm>
          <a:off x="627529" y="3722053"/>
          <a:ext cx="10820400" cy="1818135"/>
        </p:xfrm>
        <a:graphic>
          <a:graphicData uri="http://schemas.openxmlformats.org/drawingml/2006/table">
            <a:tbl>
              <a:tblPr firstRow="1" bandRow="1">
                <a:tableStyleId>{5C22544A-7EE6-4342-B048-85BDC9FD1C3A}</a:tableStyleId>
              </a:tblPr>
              <a:tblGrid>
                <a:gridCol w="10820400">
                  <a:extLst>
                    <a:ext uri="{9D8B030D-6E8A-4147-A177-3AD203B41FA5}">
                      <a16:colId xmlns:a16="http://schemas.microsoft.com/office/drawing/2014/main" val="1505100196"/>
                    </a:ext>
                  </a:extLst>
                </a:gridCol>
              </a:tblGrid>
              <a:tr h="1818135">
                <a:tc>
                  <a:txBody>
                    <a:bodyPr/>
                    <a:lstStyle/>
                    <a:p>
                      <a:pPr algn="ctr"/>
                      <a:r>
                        <a:rPr lang="pt-BR" sz="2000" b="1" kern="1200" dirty="0">
                          <a:solidFill>
                            <a:schemeClr val="tx1"/>
                          </a:solidFill>
                          <a:effectLst/>
                          <a:latin typeface="Arial Narrow" panose="020B0606020202030204" pitchFamily="34" charset="0"/>
                          <a:ea typeface="+mn-ea"/>
                          <a:cs typeface="+mn-cs"/>
                        </a:rPr>
                        <a:t>Fato e Opinião no Exame Nacional do Ensino Médio (Enem)</a:t>
                      </a:r>
                    </a:p>
                    <a:p>
                      <a:pPr algn="just"/>
                      <a:r>
                        <a:rPr lang="pt-BR" sz="2000" b="0" kern="1200" dirty="0">
                          <a:solidFill>
                            <a:schemeClr val="tx1"/>
                          </a:solidFill>
                          <a:effectLst/>
                          <a:latin typeface="Arial Narrow" panose="020B0606020202030204" pitchFamily="34" charset="0"/>
                          <a:ea typeface="+mn-ea"/>
                          <a:cs typeface="+mn-cs"/>
                        </a:rPr>
                        <a:t>A diferença entre </a:t>
                      </a:r>
                      <a:r>
                        <a:rPr lang="pt-BR" sz="2000" b="1" kern="1200" dirty="0">
                          <a:solidFill>
                            <a:schemeClr val="tx1"/>
                          </a:solidFill>
                          <a:effectLst/>
                          <a:latin typeface="Arial Narrow" panose="020B0606020202030204" pitchFamily="34" charset="0"/>
                          <a:ea typeface="+mn-ea"/>
                          <a:cs typeface="+mn-cs"/>
                        </a:rPr>
                        <a:t>fato</a:t>
                      </a:r>
                      <a:r>
                        <a:rPr lang="pt-BR" sz="2000" b="0" kern="1200" dirty="0">
                          <a:solidFill>
                            <a:schemeClr val="tx1"/>
                          </a:solidFill>
                          <a:effectLst/>
                          <a:latin typeface="Arial Narrow" panose="020B0606020202030204" pitchFamily="34" charset="0"/>
                          <a:ea typeface="+mn-ea"/>
                          <a:cs typeface="+mn-cs"/>
                        </a:rPr>
                        <a:t> e </a:t>
                      </a:r>
                      <a:r>
                        <a:rPr lang="pt-BR" sz="2000" b="1" kern="1200" dirty="0">
                          <a:solidFill>
                            <a:schemeClr val="tx1"/>
                          </a:solidFill>
                          <a:effectLst/>
                          <a:latin typeface="Arial Narrow" panose="020B0606020202030204" pitchFamily="34" charset="0"/>
                          <a:ea typeface="+mn-ea"/>
                          <a:cs typeface="+mn-cs"/>
                        </a:rPr>
                        <a:t>opinião</a:t>
                      </a:r>
                      <a:r>
                        <a:rPr lang="pt-BR" sz="2000" b="0" kern="1200" dirty="0">
                          <a:solidFill>
                            <a:schemeClr val="tx1"/>
                          </a:solidFill>
                          <a:effectLst/>
                          <a:latin typeface="Arial Narrow" panose="020B0606020202030204" pitchFamily="34" charset="0"/>
                          <a:ea typeface="+mn-ea"/>
                          <a:cs typeface="+mn-cs"/>
                        </a:rPr>
                        <a:t> é cobrada tanto na Prova de Linguagens quanto na produção do texto dissertativo-argumentativo. </a:t>
                      </a:r>
                      <a:r>
                        <a:rPr lang="pt-BR" sz="2000" b="1" kern="1200" dirty="0">
                          <a:solidFill>
                            <a:schemeClr val="tx1"/>
                          </a:solidFill>
                          <a:effectLst/>
                          <a:latin typeface="Arial Narrow" panose="020B0606020202030204" pitchFamily="34" charset="0"/>
                          <a:ea typeface="+mn-ea"/>
                          <a:cs typeface="+mn-cs"/>
                        </a:rPr>
                        <a:t>Fato</a:t>
                      </a:r>
                      <a:r>
                        <a:rPr lang="pt-BR" sz="2000" b="0" kern="1200" dirty="0">
                          <a:solidFill>
                            <a:schemeClr val="tx1"/>
                          </a:solidFill>
                          <a:effectLst/>
                          <a:latin typeface="Arial Narrow" panose="020B0606020202030204" pitchFamily="34" charset="0"/>
                          <a:ea typeface="+mn-ea"/>
                          <a:cs typeface="+mn-cs"/>
                        </a:rPr>
                        <a:t>: É um acontecimento concreto, observável e comprovável. Sobre ele não cabe concordância ou discordância, uma vez que é uma realidade. </a:t>
                      </a:r>
                      <a:r>
                        <a:rPr lang="pt-BR" sz="2000" b="1" kern="1200" dirty="0">
                          <a:solidFill>
                            <a:schemeClr val="tx1"/>
                          </a:solidFill>
                          <a:effectLst/>
                          <a:latin typeface="Arial Narrow" panose="020B0606020202030204" pitchFamily="34" charset="0"/>
                          <a:ea typeface="+mn-ea"/>
                          <a:cs typeface="+mn-cs"/>
                        </a:rPr>
                        <a:t>Opinião</a:t>
                      </a:r>
                      <a:r>
                        <a:rPr lang="pt-BR" sz="2000" b="0" kern="1200" dirty="0">
                          <a:solidFill>
                            <a:schemeClr val="tx1"/>
                          </a:solidFill>
                          <a:effectLst/>
                          <a:latin typeface="Arial Narrow" panose="020B0606020202030204" pitchFamily="34" charset="0"/>
                          <a:ea typeface="+mn-ea"/>
                          <a:cs typeface="+mn-cs"/>
                        </a:rPr>
                        <a:t>: É o julgamento/juízo de valor, um ponto de vista ou interpretação pessoal sobre um fato. É subjetiva e passível de discussão.</a:t>
                      </a:r>
                      <a:endParaRPr lang="pt-BR" sz="20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3362831134"/>
                  </a:ext>
                </a:extLst>
              </a:tr>
            </a:tbl>
          </a:graphicData>
        </a:graphic>
      </p:graphicFrame>
    </p:spTree>
    <p:extLst>
      <p:ext uri="{BB962C8B-B14F-4D97-AF65-F5344CB8AC3E}">
        <p14:creationId xmlns:p14="http://schemas.microsoft.com/office/powerpoint/2010/main" val="2003936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E0207FB-9883-1E7F-8F08-FE9824B41821}"/>
              </a:ext>
            </a:extLst>
          </p:cNvPr>
          <p:cNvSpPr txBox="1"/>
          <p:nvPr/>
        </p:nvSpPr>
        <p:spPr>
          <a:xfrm>
            <a:off x="295834" y="863960"/>
            <a:ext cx="11564471" cy="1985159"/>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Considere o trecho “Não é coincidência que essas plataformas falem tão bem a língua dos jovens. Elas patrocinam times, ocupam as transmissões e se associam aos ídolos que essa geração admira.”, para responder ao que se pede.</a:t>
            </a:r>
          </a:p>
          <a:p>
            <a:pPr algn="just"/>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marL="457200" indent="-457200" algn="just">
              <a:buAutoNum type="alphaLcParen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Retire do trecho a parte que predomina o fato: </a:t>
            </a:r>
          </a:p>
          <a:p>
            <a:pPr marL="457200" indent="-457200" algn="just">
              <a:buAutoNum type="alphaLcParen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 Retire do trecho a parte que predomina a opinião: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484" y="2581836"/>
            <a:ext cx="2375646" cy="847164"/>
          </a:xfrm>
          <a:prstGeom prst="rect">
            <a:avLst/>
          </a:prstGeom>
        </p:spPr>
      </p:pic>
      <p:graphicFrame>
        <p:nvGraphicFramePr>
          <p:cNvPr id="7" name="Tabela 6">
            <a:extLst>
              <a:ext uri="{FF2B5EF4-FFF2-40B4-BE49-F238E27FC236}">
                <a16:creationId xmlns:a16="http://schemas.microsoft.com/office/drawing/2014/main" id="{0791FB4A-41D9-5F25-DE5D-967F33B6C78A}"/>
              </a:ext>
            </a:extLst>
          </p:cNvPr>
          <p:cNvGraphicFramePr>
            <a:graphicFrameLocks noGrp="1"/>
          </p:cNvGraphicFramePr>
          <p:nvPr>
            <p:extLst>
              <p:ext uri="{D42A27DB-BD31-4B8C-83A1-F6EECF244321}">
                <p14:modId xmlns:p14="http://schemas.microsoft.com/office/powerpoint/2010/main" val="4111415138"/>
              </p:ext>
            </p:extLst>
          </p:nvPr>
        </p:nvGraphicFramePr>
        <p:xfrm>
          <a:off x="466165" y="3429000"/>
          <a:ext cx="11286564" cy="2828364"/>
        </p:xfrm>
        <a:graphic>
          <a:graphicData uri="http://schemas.openxmlformats.org/drawingml/2006/table">
            <a:tbl>
              <a:tblPr firstRow="1" bandRow="1">
                <a:tableStyleId>{5C22544A-7EE6-4342-B048-85BDC9FD1C3A}</a:tableStyleId>
              </a:tblPr>
              <a:tblGrid>
                <a:gridCol w="11286564">
                  <a:extLst>
                    <a:ext uri="{9D8B030D-6E8A-4147-A177-3AD203B41FA5}">
                      <a16:colId xmlns:a16="http://schemas.microsoft.com/office/drawing/2014/main" val="1631048626"/>
                    </a:ext>
                  </a:extLst>
                </a:gridCol>
              </a:tblGrid>
              <a:tr h="2828364">
                <a:tc>
                  <a:txBody>
                    <a:bodyPr/>
                    <a:lstStyle/>
                    <a:p>
                      <a:pPr algn="just"/>
                      <a:r>
                        <a:rPr lang="pt-BR" sz="2000" b="0" kern="1200" dirty="0">
                          <a:solidFill>
                            <a:schemeClr val="tx1"/>
                          </a:solidFill>
                          <a:effectLst/>
                          <a:latin typeface="Arial Narrow" panose="020B0606020202030204" pitchFamily="34" charset="0"/>
                          <a:ea typeface="+mn-ea"/>
                          <a:cs typeface="+mn-cs"/>
                        </a:rPr>
                        <a:t>O </a:t>
                      </a:r>
                      <a:r>
                        <a:rPr lang="pt-BR" sz="2000" b="1" kern="1200" dirty="0">
                          <a:solidFill>
                            <a:schemeClr val="tx1"/>
                          </a:solidFill>
                          <a:effectLst/>
                          <a:latin typeface="Arial Narrow" panose="020B0606020202030204" pitchFamily="34" charset="0"/>
                          <a:ea typeface="+mn-ea"/>
                          <a:cs typeface="+mn-cs"/>
                        </a:rPr>
                        <a:t>Exame Nacional do Ensino Médio (Enem) </a:t>
                      </a:r>
                      <a:r>
                        <a:rPr lang="pt-BR" sz="2000" b="0" kern="1200" dirty="0">
                          <a:solidFill>
                            <a:schemeClr val="tx1"/>
                          </a:solidFill>
                          <a:effectLst/>
                          <a:latin typeface="Arial Narrow" panose="020B0606020202030204" pitchFamily="34" charset="0"/>
                          <a:ea typeface="+mn-ea"/>
                          <a:cs typeface="+mn-cs"/>
                        </a:rPr>
                        <a:t>cobra a habilidade que reconhece o </a:t>
                      </a:r>
                      <a:r>
                        <a:rPr lang="pt-BR" sz="2000" b="1" kern="1200" dirty="0">
                          <a:solidFill>
                            <a:schemeClr val="tx1"/>
                          </a:solidFill>
                          <a:effectLst/>
                          <a:latin typeface="Arial Narrow" panose="020B0606020202030204" pitchFamily="34" charset="0"/>
                          <a:ea typeface="+mn-ea"/>
                          <a:cs typeface="+mn-cs"/>
                        </a:rPr>
                        <a:t>“efeito de sentido”</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Para tanto, é preciso perceber/reconhecer a </a:t>
                      </a:r>
                      <a:r>
                        <a:rPr lang="pt-BR" sz="2000" b="1" kern="1200" dirty="0">
                          <a:solidFill>
                            <a:schemeClr val="tx1"/>
                          </a:solidFill>
                          <a:effectLst/>
                          <a:latin typeface="Arial Narrow" panose="020B0606020202030204" pitchFamily="34" charset="0"/>
                          <a:ea typeface="+mn-ea"/>
                          <a:cs typeface="+mn-cs"/>
                        </a:rPr>
                        <a:t>“intenção do autor” </a:t>
                      </a:r>
                      <a:r>
                        <a:rPr lang="pt-BR" sz="2000" b="0" kern="1200" dirty="0">
                          <a:solidFill>
                            <a:schemeClr val="tx1"/>
                          </a:solidFill>
                          <a:effectLst/>
                          <a:latin typeface="Arial Narrow" panose="020B0606020202030204" pitchFamily="34" charset="0"/>
                          <a:ea typeface="+mn-ea"/>
                          <a:cs typeface="+mn-cs"/>
                        </a:rPr>
                        <a:t>e analisar o </a:t>
                      </a:r>
                      <a:r>
                        <a:rPr lang="pt-BR" sz="2000" b="1" kern="1200" dirty="0">
                          <a:solidFill>
                            <a:schemeClr val="tx1"/>
                          </a:solidFill>
                          <a:effectLst/>
                          <a:latin typeface="Arial Narrow" panose="020B0606020202030204" pitchFamily="34" charset="0"/>
                          <a:ea typeface="+mn-ea"/>
                          <a:cs typeface="+mn-cs"/>
                        </a:rPr>
                        <a:t>“contexto”</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Essa prova cobra a habilidade de perceber, por exemplo, como as figuras de linguagem metáfora, ironia, ambiguidade, polissemia e recursos gramaticais (tempos verbais, pontuação etc.) foram estrategicamente selecionados para transmitir uma mensagem implícita. A intenção, conforme o contexto, também pode enfatizar/reforçar alguma ideia. Nesse sentido, a habilidade cobrada no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é bastante ampla. A ironia, por exemplo, é muito cobrada na prova de </a:t>
                      </a:r>
                      <a:r>
                        <a:rPr lang="pt-BR" sz="2000" b="1" kern="1200" dirty="0">
                          <a:solidFill>
                            <a:schemeClr val="tx1"/>
                          </a:solidFill>
                          <a:effectLst/>
                          <a:latin typeface="Arial Narrow" panose="020B0606020202030204" pitchFamily="34" charset="0"/>
                          <a:ea typeface="+mn-ea"/>
                          <a:cs typeface="+mn-cs"/>
                        </a:rPr>
                        <a:t>Linguagens e suas Tecnologias </a:t>
                      </a:r>
                      <a:r>
                        <a:rPr lang="pt-BR" sz="2000" b="0" kern="1200" dirty="0">
                          <a:solidFill>
                            <a:schemeClr val="tx1"/>
                          </a:solidFill>
                          <a:effectLst/>
                          <a:latin typeface="Arial Narrow" panose="020B0606020202030204" pitchFamily="34" charset="0"/>
                          <a:ea typeface="+mn-ea"/>
                          <a:cs typeface="+mn-cs"/>
                        </a:rPr>
                        <a:t>nos gêneros textuais charge e crônicas. Cobra-se também aspectos da </a:t>
                      </a:r>
                      <a:r>
                        <a:rPr lang="pt-BR" sz="2000" b="1" kern="1200" dirty="0">
                          <a:solidFill>
                            <a:schemeClr val="tx1"/>
                          </a:solidFill>
                          <a:effectLst/>
                          <a:latin typeface="Arial Narrow" panose="020B0606020202030204" pitchFamily="34" charset="0"/>
                          <a:ea typeface="+mn-ea"/>
                          <a:cs typeface="+mn-cs"/>
                        </a:rPr>
                        <a:t>“Ambiguidade e Polissemia” </a:t>
                      </a:r>
                      <a:r>
                        <a:rPr lang="pt-BR" sz="2000" b="0" kern="1200" dirty="0">
                          <a:solidFill>
                            <a:schemeClr val="tx1"/>
                          </a:solidFill>
                          <a:effectLst/>
                          <a:latin typeface="Arial Narrow" panose="020B0606020202030204" pitchFamily="34" charset="0"/>
                          <a:ea typeface="+mn-ea"/>
                          <a:cs typeface="+mn-cs"/>
                        </a:rPr>
                        <a:t>que considera o uso de palavras com múltiplos sentidos/significados com duplo entendimento. </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925621604"/>
                  </a:ext>
                </a:extLst>
              </a:tr>
            </a:tbl>
          </a:graphicData>
        </a:graphic>
      </p:graphicFrame>
    </p:spTree>
    <p:extLst>
      <p:ext uri="{BB962C8B-B14F-4D97-AF65-F5344CB8AC3E}">
        <p14:creationId xmlns:p14="http://schemas.microsoft.com/office/powerpoint/2010/main" val="2835141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79298FD-4377-FB66-0A2D-E1EF1BF080D4}"/>
              </a:ext>
            </a:extLst>
          </p:cNvPr>
          <p:cNvGraphicFramePr>
            <a:graphicFrameLocks noGrp="1"/>
          </p:cNvGraphicFramePr>
          <p:nvPr>
            <p:extLst>
              <p:ext uri="{D42A27DB-BD31-4B8C-83A1-F6EECF244321}">
                <p14:modId xmlns:p14="http://schemas.microsoft.com/office/powerpoint/2010/main" val="1468010761"/>
              </p:ext>
            </p:extLst>
          </p:nvPr>
        </p:nvGraphicFramePr>
        <p:xfrm>
          <a:off x="726141" y="1030940"/>
          <a:ext cx="10847294" cy="2225040"/>
        </p:xfrm>
        <a:graphic>
          <a:graphicData uri="http://schemas.openxmlformats.org/drawingml/2006/table">
            <a:tbl>
              <a:tblPr firstRow="1" bandRow="1">
                <a:tableStyleId>{5C22544A-7EE6-4342-B048-85BDC9FD1C3A}</a:tableStyleId>
              </a:tblPr>
              <a:tblGrid>
                <a:gridCol w="10847294">
                  <a:extLst>
                    <a:ext uri="{9D8B030D-6E8A-4147-A177-3AD203B41FA5}">
                      <a16:colId xmlns:a16="http://schemas.microsoft.com/office/drawing/2014/main" val="2126886185"/>
                    </a:ext>
                  </a:extLst>
                </a:gridCol>
              </a:tblGrid>
              <a:tr h="2160495">
                <a:tc>
                  <a:txBody>
                    <a:bodyPr/>
                    <a:lstStyle/>
                    <a:p>
                      <a:pPr algn="just"/>
                      <a:r>
                        <a:rPr lang="pt-BR" sz="2000" b="0" kern="1200" dirty="0">
                          <a:solidFill>
                            <a:schemeClr val="tx1"/>
                          </a:solidFill>
                          <a:effectLst/>
                          <a:latin typeface="Arial Narrow" panose="020B0606020202030204" pitchFamily="34" charset="0"/>
                          <a:ea typeface="+mn-ea"/>
                          <a:cs typeface="+mn-cs"/>
                        </a:rPr>
                        <a:t>No Enem, geralmente, é perguntado “qual foi o sentido intencionalmente explorado”. Exige-se a </a:t>
                      </a:r>
                      <a:r>
                        <a:rPr lang="pt-BR" sz="2000" b="1" kern="1200" dirty="0">
                          <a:solidFill>
                            <a:schemeClr val="tx1"/>
                          </a:solidFill>
                          <a:effectLst/>
                          <a:latin typeface="Arial Narrow" panose="020B0606020202030204" pitchFamily="34" charset="0"/>
                          <a:ea typeface="+mn-ea"/>
                          <a:cs typeface="+mn-cs"/>
                        </a:rPr>
                        <a:t>“Linguagem Figurada”</a:t>
                      </a:r>
                      <a:r>
                        <a:rPr lang="pt-BR" sz="2000" b="0" kern="1200" dirty="0">
                          <a:solidFill>
                            <a:schemeClr val="tx1"/>
                          </a:solidFill>
                          <a:effectLst/>
                          <a:latin typeface="Arial Narrow" panose="020B0606020202030204" pitchFamily="34" charset="0"/>
                          <a:ea typeface="+mn-ea"/>
                          <a:cs typeface="+mn-cs"/>
                        </a:rPr>
                        <a:t> (conotativa) para que o(a) candidato(a) faça inferências. Ainda nessa perspectiva, é cobrado a </a:t>
                      </a:r>
                      <a:r>
                        <a:rPr lang="pt-BR" sz="2000" b="1" kern="1200" dirty="0">
                          <a:solidFill>
                            <a:schemeClr val="tx1"/>
                          </a:solidFill>
                          <a:effectLst/>
                          <a:latin typeface="Arial Narrow" panose="020B0606020202030204" pitchFamily="34" charset="0"/>
                          <a:ea typeface="+mn-ea"/>
                          <a:cs typeface="+mn-cs"/>
                        </a:rPr>
                        <a:t>“Intertextualidade”</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diálogo/relação entre textos (verbal/não verbal) que altera o sentido/significado original, criando, por exemplo, paródias ou reforçando/enfatizando alguma ideia.  Ainda, na prova de Linguagens e suas Tecnologias, pode ser cobrado os </a:t>
                      </a:r>
                      <a:r>
                        <a:rPr lang="pt-BR" sz="2000" b="1" kern="1200" dirty="0">
                          <a:solidFill>
                            <a:schemeClr val="tx1"/>
                          </a:solidFill>
                          <a:effectLst/>
                          <a:latin typeface="Arial Narrow" panose="020B0606020202030204" pitchFamily="34" charset="0"/>
                          <a:ea typeface="+mn-ea"/>
                          <a:cs typeface="+mn-cs"/>
                        </a:rPr>
                        <a:t>“Recursos Ortográficos e Gramaticais </a:t>
                      </a:r>
                      <a:r>
                        <a:rPr lang="pt-BR" sz="2000" b="0" kern="1200" dirty="0">
                          <a:solidFill>
                            <a:schemeClr val="tx1"/>
                          </a:solidFill>
                          <a:effectLst/>
                          <a:latin typeface="Arial Narrow" panose="020B0606020202030204" pitchFamily="34" charset="0"/>
                          <a:ea typeface="+mn-ea"/>
                          <a:cs typeface="+mn-cs"/>
                        </a:rPr>
                        <a:t>(repetição de palavras, uso de frases curtas ou a escolha de um tempo verbal específico para causar “ênfase” /“tensão” ou demonstrar o ponto de vista do autor). </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3976243307"/>
                  </a:ext>
                </a:extLst>
              </a:tr>
            </a:tbl>
          </a:graphicData>
        </a:graphic>
      </p:graphicFrame>
      <p:sp>
        <p:nvSpPr>
          <p:cNvPr id="3" name="CaixaDeTexto 2">
            <a:extLst>
              <a:ext uri="{FF2B5EF4-FFF2-40B4-BE49-F238E27FC236}">
                <a16:creationId xmlns:a16="http://schemas.microsoft.com/office/drawing/2014/main" id="{CA5AF391-1D49-55B4-FD46-33E2708F7DA3}"/>
              </a:ext>
            </a:extLst>
          </p:cNvPr>
          <p:cNvSpPr txBox="1"/>
          <p:nvPr/>
        </p:nvSpPr>
        <p:spPr>
          <a:xfrm>
            <a:off x="726141" y="3585882"/>
            <a:ext cx="10847294" cy="1292662"/>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Considere o trecho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Não é só entretenimento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Nunca foi só entretenimento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foi o sentido, intencionalmente, explorado pelo autor ao utilizar essas frases curtas, com palavras repetidas, nesse trecho? Justifique.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5" name="Tabela 4">
            <a:extLst>
              <a:ext uri="{FF2B5EF4-FFF2-40B4-BE49-F238E27FC236}">
                <a16:creationId xmlns:a16="http://schemas.microsoft.com/office/drawing/2014/main" id="{9393C2BD-52AD-164A-B841-5FA00A85EABC}"/>
              </a:ext>
            </a:extLst>
          </p:cNvPr>
          <p:cNvGraphicFramePr>
            <a:graphicFrameLocks noGrp="1"/>
          </p:cNvGraphicFramePr>
          <p:nvPr>
            <p:extLst>
              <p:ext uri="{D42A27DB-BD31-4B8C-83A1-F6EECF244321}">
                <p14:modId xmlns:p14="http://schemas.microsoft.com/office/powerpoint/2010/main" val="1321082082"/>
              </p:ext>
            </p:extLst>
          </p:nvPr>
        </p:nvGraphicFramePr>
        <p:xfrm>
          <a:off x="618565" y="4878544"/>
          <a:ext cx="11268635" cy="1280160"/>
        </p:xfrm>
        <a:graphic>
          <a:graphicData uri="http://schemas.openxmlformats.org/drawingml/2006/table">
            <a:tbl>
              <a:tblPr firstRow="1" bandRow="1">
                <a:tableStyleId>{5C22544A-7EE6-4342-B048-85BDC9FD1C3A}</a:tableStyleId>
              </a:tblPr>
              <a:tblGrid>
                <a:gridCol w="11268635">
                  <a:extLst>
                    <a:ext uri="{9D8B030D-6E8A-4147-A177-3AD203B41FA5}">
                      <a16:colId xmlns:a16="http://schemas.microsoft.com/office/drawing/2014/main" val="398710956"/>
                    </a:ext>
                  </a:extLst>
                </a:gridCol>
              </a:tblGrid>
              <a:tr h="115470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para finalizar o “ampliando os conhecimentos” vamos retomar alguns aspectos do gênero textual “artigo de opinião” a partir de algumas atividades. Fique atento(a) a essa importante retomada, afinal, na parte do “sistematizando os conhecimentos” você vai produzir um “artigo de opinião”.</a:t>
                      </a:r>
                    </a:p>
                    <a:p>
                      <a:endParaRPr lang="pt-BR" dirty="0"/>
                    </a:p>
                  </a:txBody>
                  <a:tcPr>
                    <a:solidFill>
                      <a:schemeClr val="accent6">
                        <a:lumMod val="20000"/>
                        <a:lumOff val="80000"/>
                      </a:schemeClr>
                    </a:solidFill>
                  </a:tcPr>
                </a:tc>
                <a:extLst>
                  <a:ext uri="{0D108BD9-81ED-4DB2-BD59-A6C34878D82A}">
                    <a16:rowId xmlns:a16="http://schemas.microsoft.com/office/drawing/2014/main" val="1930896503"/>
                  </a:ext>
                </a:extLst>
              </a:tr>
            </a:tbl>
          </a:graphicData>
        </a:graphic>
      </p:graphicFrame>
    </p:spTree>
    <p:extLst>
      <p:ext uri="{BB962C8B-B14F-4D97-AF65-F5344CB8AC3E}">
        <p14:creationId xmlns:p14="http://schemas.microsoft.com/office/powerpoint/2010/main" val="354890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A2ADF22-9A65-7584-EDFA-3A54440B475A}"/>
              </a:ext>
            </a:extLst>
          </p:cNvPr>
          <p:cNvSpPr txBox="1"/>
          <p:nvPr/>
        </p:nvSpPr>
        <p:spPr>
          <a:xfrm>
            <a:off x="206188" y="582706"/>
            <a:ext cx="11681012" cy="6478697"/>
          </a:xfrm>
          <a:prstGeom prst="rect">
            <a:avLst/>
          </a:prstGeom>
          <a:noFill/>
        </p:spPr>
        <p:txBody>
          <a:bodyPr wrap="square">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o objetivo/finalidade do gênero artigo de opinião?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Expressar o ponto de vista do autor sobre um tema relevante/polêmico, utilizando argumentos consistentes e bem fundamentados, para conscientizar e persuadir o leitor a concordar com a tese defendida no texto, fomentado assim, o debate social.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Analisar e avaliar uma obra um livro, filme, peça ou exposição, combinando informação, descrição e opinião. Orientando o leitor e ajudando-o a decidir se consome ou não o produto, tudo isso sustentado por argumentos sólidos, consistentes e bem fundamentados.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Informar o público de maneira ampla e aprofundada sobre um fato, assunto ou problema de interesse público. É um texto que investiga causas, apresenta diferentes pontos de vista e fornece contexto, atuando fortemente na formação de opinião e na reflexão crítica do leitor.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Manifestar o posicionamento oficial e crítico de um veículo de comunicação como jornal ou revista sobre temas da atualidade e de grande relevância social. É um texto que busca orientar a opinião pública e persuadir/convencer o leitor a concordar com a visão da instituição.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Demonstrar o ponto de vista do autor sobre acontecimento de temas de importância social, estimulando a reflexão no leitor. Apresenta uma linguagem leve, misturando narração com opinião para provocar debates e críticas sociais. Esse gênero mistura o caráter jornalístico (fatos atuais) com o literário (subjetividade e arte).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3039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D9E2EB-6689-8DE8-58D7-4861A6F3ED08}"/>
              </a:ext>
            </a:extLst>
          </p:cNvPr>
          <p:cNvSpPr txBox="1"/>
          <p:nvPr/>
        </p:nvSpPr>
        <p:spPr>
          <a:xfrm>
            <a:off x="251013" y="627530"/>
            <a:ext cx="11636188" cy="6233810"/>
          </a:xfrm>
          <a:prstGeom prst="rect">
            <a:avLst/>
          </a:prstGeom>
          <a:noFill/>
        </p:spPr>
        <p:txBody>
          <a:bodyPr wrap="square">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Marque os aspectos que fazem parte do gênero textual “artigo de opinião”.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gênero textual artigo de opinião é escrito por um articulista.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artigo de opinião é um gênero textual, escrito em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1ª</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ou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3ª</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pessoa.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Um ponto marcante no artigo de opinião é o convencimento/persuasão.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gênero textual que, geralmente, circula em jornais, revistas, sites etc.</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que tem como predominância, as sequências expositivo-argumentativas.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títulos do artigo de opinião,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geralmente, são criativos, provocativos e polêmicos.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No gênero artigo de opinião, a linguagem</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objetiva, clara e pode ter aspectos marcantes de subjetividade.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que  precisa apresentar um ponto de vista (tese) defendido(a) por um articulista, convincente e persuasivo(a) sobre uma abordagem temática.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Calibri" panose="020F0502020204030204" pitchFamily="34" charset="0"/>
                <a:ea typeface="Calibri" panose="020F0502020204030204" pitchFamily="34" charset="0"/>
                <a:cs typeface="Times New Roman" panose="02020603050405020304" pitchFamily="18" charset="0"/>
              </a:rPr>
              <a:t> )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texto que deve evidenciar uma questão controversa, ou seja, uma questão polêmica que possa deixar explícito ou implícito, dois lados “contra” e “a favor”.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No artigo de opinião, interessa mais a “análise” e o “posicionamento do autor” (articulista) e menos a apresentação dos acontecimentos sociais em si.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7794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8727AB3-E834-9469-4C4E-C42059C47DDB}"/>
              </a:ext>
            </a:extLst>
          </p:cNvPr>
          <p:cNvSpPr txBox="1"/>
          <p:nvPr/>
        </p:nvSpPr>
        <p:spPr>
          <a:xfrm>
            <a:off x="304800" y="600636"/>
            <a:ext cx="11528612" cy="6196568"/>
          </a:xfrm>
          <a:prstGeom prst="rect">
            <a:avLst/>
          </a:prstGeom>
          <a:noFill/>
        </p:spPr>
        <p:txBody>
          <a:bodyPr wrap="square" rtlCol="0">
            <a:spAutoFit/>
          </a:bodyPr>
          <a:lstStyle/>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Nesse tipo de texto os argumentos podem ser: de autoridade, exemplificação, causa/consequência, princípio, analogia histórica entre outros.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Os temas, nesse gênero textual,</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maioria das vezes, são temas/assuntos da atualidade, de ordem social, política, econômica ou cultural e de interesse da sociedade.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do discurso argumentativo e a validade da argumentação é evidenciada pelas justificativas/argumentos de posições assumidas pelo autor  sobre um determinado assunto/tema.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As ideias defendidas no “artigo de opinião” são de responsabilidade do autor, e por isso, ele deve ter cuidado com a autenticidade dos elementos apresentados, além de, geralmente, no final, assinar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gênero textual que tem como finalidade/objetivo/propósito comunicativo expressar o ponto de vista do autor do texto, a respeito de um determinado assunto/tema de relevância social e muitas vezes polêmico.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um texto que precisa de estratégias de argumentação como: dados estatísticos, pesquisas, fatos comprovados, experiências científicas realizadas por cientistas de uma determinada área, pela(o) fala/discurso de um escritor, filósofo, sociólogo, entre outros especializados no assunto na construção dos tipos de argumentos.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um gênero textual que</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faz parte do agrupamento “argumentar”, por suas próprias características, como a discussão de assuntos que circulam na sociedade, sobretudo os polêmicos, que exigem posicionamentos que buscam aceitação ou refutação, por meio da sustentação construída com argumentos consistentes para convencer e persuadir o leitor.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35622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78FBB87-6697-9666-3FDB-BE5BE7BC74DA}"/>
              </a:ext>
            </a:extLst>
          </p:cNvPr>
          <p:cNvSpPr txBox="1"/>
          <p:nvPr/>
        </p:nvSpPr>
        <p:spPr>
          <a:xfrm>
            <a:off x="313764" y="858651"/>
            <a:ext cx="11564471" cy="1680973"/>
          </a:xfrm>
          <a:prstGeom prst="rect">
            <a:avLst/>
          </a:prstGeom>
          <a:noFill/>
        </p:spPr>
        <p:txBody>
          <a:bodyPr wrap="square">
            <a:spAutoFit/>
          </a:bodyPr>
          <a:lstStyle/>
          <a:p>
            <a:pPr algn="just">
              <a:lnSpc>
                <a:spcPct val="110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Para nortear a compreensão e escrita do gênero textual, artigo de opinião, geralmente perguntamos: Onde circulam? / Quem escreve? / Para quem ler? / Com que objetivo? Esse gênero se vale da argumentação para analisar, avaliar e responder a uma questão controversa/polêmica, expondo um ponto de vista (tese) de um articulista (quem escreve o texto), que pode ou não ser uma autoridade no assunto abordado.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DF6D9FE8-7097-0D65-15D4-D4E8533E5ED6}"/>
              </a:ext>
            </a:extLst>
          </p:cNvPr>
          <p:cNvSpPr txBox="1"/>
          <p:nvPr/>
        </p:nvSpPr>
        <p:spPr>
          <a:xfrm>
            <a:off x="313764" y="2250141"/>
            <a:ext cx="11465860" cy="4022640"/>
          </a:xfrm>
          <a:prstGeom prst="rect">
            <a:avLst/>
          </a:prstGeom>
          <a:noFill/>
        </p:spPr>
        <p:txBody>
          <a:bodyPr wrap="square" rtlCol="0">
            <a:spAutoFit/>
          </a:bodyPr>
          <a:lstStyle/>
          <a:p>
            <a:pPr algn="just">
              <a:lnSpc>
                <a:spcPct val="110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Leia o texto II (fragmento).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Em audiência, especialistas alertam para impactos negativos das bets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proliferação de propagandas de bets durante as transmissões dos jogos da Copa do Mundo foi uma das questões levantadas em audiência pública no Senado nesta quinta-feira (2). A reunião foi promovida conjuntamente pelas Comissões de Assuntos Sociais (CAS) e de Direitos Humanos (CDH) para debater os impactos sociais, econômicos e de saúde pública causados pelas apostas de quota fixa. Debatedores consideraram abusiva e excessiva a publicidade das bets e cobraram regras mais rígidas para o setor. </a:t>
            </a:r>
          </a:p>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https://www12.senado.leg.br/noticias/</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materias</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/2026/07/02/em-audiencia-especialistas-alertam-para-impactos-negativos-das-bets. Acesso em: 26 jul. 2026.</a:t>
            </a:r>
          </a:p>
          <a:p>
            <a:endParaRPr lang="pt-BR" sz="1600" dirty="0">
              <a:latin typeface="Arial Narrow" panose="020B0606020202030204" pitchFamily="34" charset="0"/>
            </a:endParaRPr>
          </a:p>
          <a:p>
            <a:endParaRPr lang="pt-BR" sz="2000" dirty="0">
              <a:latin typeface="Arial Narrow" panose="020B0606020202030204" pitchFamily="34" charset="0"/>
            </a:endParaRPr>
          </a:p>
          <a:p>
            <a:endParaRPr lang="pt-BR" dirty="0"/>
          </a:p>
        </p:txBody>
      </p:sp>
    </p:spTree>
    <p:extLst>
      <p:ext uri="{BB962C8B-B14F-4D97-AF65-F5344CB8AC3E}">
        <p14:creationId xmlns:p14="http://schemas.microsoft.com/office/powerpoint/2010/main" val="3579594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E8FFE11-BBF0-D929-BA9F-AE4EDA41FB09}"/>
              </a:ext>
            </a:extLst>
          </p:cNvPr>
          <p:cNvSpPr txBox="1"/>
          <p:nvPr/>
        </p:nvSpPr>
        <p:spPr>
          <a:xfrm>
            <a:off x="354106" y="717176"/>
            <a:ext cx="11483788" cy="3180358"/>
          </a:xfrm>
          <a:prstGeom prst="rect">
            <a:avLst/>
          </a:prstGeom>
          <a:noFill/>
        </p:spPr>
        <p:txBody>
          <a:bodyPr wrap="square" rtlCol="0">
            <a:spAutoFit/>
          </a:bodyPr>
          <a:lstStyle/>
          <a:p>
            <a:pPr algn="just">
              <a:lnSpc>
                <a:spcPct val="110000"/>
              </a:lnSpc>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Comparando as opiniões apresentadas pelo articulista no texto “O Hexa, o preço da ilusão e o impacto das bets no futuro do trabalho” com a opinião dos debatedores que “consideraram abusiva e excessiva a publicidade das bets e cobraram regras mais rígidas para o setor.”, percebe-se que essas opiniões são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iguais.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contrárias.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ambíguas.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excludentes.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complementares.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5684397B-291F-5158-BD9C-C38499A5106E}"/>
              </a:ext>
            </a:extLst>
          </p:cNvPr>
          <p:cNvSpPr txBox="1"/>
          <p:nvPr/>
        </p:nvSpPr>
        <p:spPr>
          <a:xfrm>
            <a:off x="564776" y="3980329"/>
            <a:ext cx="9538448" cy="1692771"/>
          </a:xfrm>
          <a:prstGeom prst="rect">
            <a:avLst/>
          </a:prstGeom>
          <a:noFill/>
        </p:spPr>
        <p:txBody>
          <a:bodyPr wrap="square" rtlCol="0">
            <a:spAutoFit/>
          </a:bodyPr>
          <a:lstStyle/>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1725572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2A2C1A2-5976-E8DC-34DA-A6D1F3EB5B91}"/>
              </a:ext>
            </a:extLst>
          </p:cNvPr>
          <p:cNvSpPr txBox="1"/>
          <p:nvPr/>
        </p:nvSpPr>
        <p:spPr>
          <a:xfrm>
            <a:off x="860611" y="977152"/>
            <a:ext cx="10730753" cy="5271248"/>
          </a:xfrm>
          <a:prstGeom prst="rect">
            <a:avLst/>
          </a:prstGeom>
          <a:noFill/>
        </p:spPr>
        <p:txBody>
          <a:bodyPr wrap="square" rtlCol="0">
            <a:spAutoFit/>
          </a:bodyPr>
          <a:lstStyle/>
          <a:p>
            <a:endParaRPr lang="pt-BR" dirty="0"/>
          </a:p>
        </p:txBody>
      </p:sp>
      <p:pic>
        <p:nvPicPr>
          <p:cNvPr id="5" name="Imagem 4">
            <a:extLst>
              <a:ext uri="{FF2B5EF4-FFF2-40B4-BE49-F238E27FC236}">
                <a16:creationId xmlns:a16="http://schemas.microsoft.com/office/drawing/2014/main" id="{9B49130D-6E79-E5A6-D612-C7C78EB35B2F}"/>
              </a:ext>
            </a:extLst>
          </p:cNvPr>
          <p:cNvPicPr>
            <a:picLocks noChangeAspect="1"/>
          </p:cNvPicPr>
          <p:nvPr/>
        </p:nvPicPr>
        <p:blipFill>
          <a:blip r:embed="rId3"/>
          <a:stretch>
            <a:fillRect/>
          </a:stretch>
        </p:blipFill>
        <p:spPr>
          <a:xfrm>
            <a:off x="1837765" y="1362635"/>
            <a:ext cx="8749553" cy="4052047"/>
          </a:xfrm>
          <a:prstGeom prst="rect">
            <a:avLst/>
          </a:prstGeom>
        </p:spPr>
      </p:pic>
      <p:sp>
        <p:nvSpPr>
          <p:cNvPr id="6" name="CaixaDeTexto 5">
            <a:extLst>
              <a:ext uri="{FF2B5EF4-FFF2-40B4-BE49-F238E27FC236}">
                <a16:creationId xmlns:a16="http://schemas.microsoft.com/office/drawing/2014/main" id="{B07A8BA9-C171-ECE0-1607-77E688D4190D}"/>
              </a:ext>
            </a:extLst>
          </p:cNvPr>
          <p:cNvSpPr txBox="1"/>
          <p:nvPr/>
        </p:nvSpPr>
        <p:spPr>
          <a:xfrm>
            <a:off x="1685365" y="4885765"/>
            <a:ext cx="9592235" cy="1477328"/>
          </a:xfrm>
          <a:prstGeom prst="rect">
            <a:avLst/>
          </a:prstGeom>
          <a:noFill/>
        </p:spPr>
        <p:txBody>
          <a:bodyPr wrap="square" rtlCol="0">
            <a:spAutoFit/>
          </a:bodyPr>
          <a:lstStyle/>
          <a:p>
            <a:pPr algn="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rPr>
              <a:t>https://www.facebook.com/folhadesp</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/photos/esta-%C3%A9-a-charge-de-claudio-mor-publicada-em-todas-as-plataformas-da-folha-quer-v/1294946582846150/. Acesso em: 27 jul.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434215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7C570BE-1250-9684-ECBD-171C5BE0B8D5}"/>
              </a:ext>
            </a:extLst>
          </p:cNvPr>
          <p:cNvSpPr txBox="1"/>
          <p:nvPr/>
        </p:nvSpPr>
        <p:spPr>
          <a:xfrm>
            <a:off x="457200" y="537882"/>
            <a:ext cx="11196918" cy="3416320"/>
          </a:xfrm>
          <a:prstGeom prst="rect">
            <a:avLst/>
          </a:prstGeom>
          <a:noFill/>
        </p:spPr>
        <p:txBody>
          <a:bodyPr wrap="square" rtlCol="0">
            <a:spAutoFit/>
          </a:bodyPr>
          <a:lstStyle/>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Texto I “O Hexa, o preço da ilusão e o impacto das bets no futuro do trabalho” e o Texto III (Charge), em relação ao tema, têm em comum a ideia de</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apresentar o Jogo do Tigrinho nas apostas online durante os jogos da Copa do Mundo.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orientar como jogar durante os jogos da Copa do Mundo apostando no Jogo do Tigrinho.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explicar que a Copa do Mundo é “NOSSA” e esse é um dos momentos mais esperados pelos brasileiros.</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fazer uma crítica sobre o impacto das apostas online (</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bets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durante os jogos da Copa do Mundo de 2026.</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divulgar os benefícios que muitas pessoas tiveram ao apostar durante os jogos da Copa do Mundo de 2026.</a:t>
            </a:r>
          </a:p>
          <a:p>
            <a:endParaRPr lang="pt-BR" dirty="0"/>
          </a:p>
        </p:txBody>
      </p:sp>
      <p:pic>
        <p:nvPicPr>
          <p:cNvPr id="5" name="Imagem 4" descr="Uma imagem contendo Texto&#10;&#10;O conteúdo gerado por IA pode estar incorreto.">
            <a:extLst>
              <a:ext uri="{FF2B5EF4-FFF2-40B4-BE49-F238E27FC236}">
                <a16:creationId xmlns:a16="http://schemas.microsoft.com/office/drawing/2014/main" id="{591A3466-5E69-CF97-BDDE-3F930DE8BAC3}"/>
              </a:ext>
            </a:extLst>
          </p:cNvPr>
          <p:cNvPicPr>
            <a:picLocks noChangeAspect="1"/>
          </p:cNvPicPr>
          <p:nvPr/>
        </p:nvPicPr>
        <p:blipFill rotWithShape="1">
          <a:blip r:embed="rId3"/>
          <a:srcRect l="-820" t="5200" r="1014" b="57323"/>
          <a:stretch>
            <a:fillRect/>
          </a:stretch>
        </p:blipFill>
        <p:spPr bwMode="auto">
          <a:xfrm>
            <a:off x="3460376" y="3711388"/>
            <a:ext cx="3934199" cy="1048870"/>
          </a:xfrm>
          <a:prstGeom prst="rect">
            <a:avLst/>
          </a:prstGeom>
          <a:ln>
            <a:noFill/>
          </a:ln>
          <a:extLst>
            <a:ext uri="{53640926-AAD7-44D8-BBD7-CCE9431645EC}">
              <a14:shadowObscured xmlns:a14="http://schemas.microsoft.com/office/drawing/2010/main"/>
            </a:ext>
          </a:extLst>
        </p:spPr>
      </p:pic>
      <p:pic>
        <p:nvPicPr>
          <p:cNvPr id="7" name="Imagem 6" descr="Uma imagem contendo Texto&#10;&#10;O conteúdo gerado por IA pode estar incorreto.">
            <a:extLst>
              <a:ext uri="{FF2B5EF4-FFF2-40B4-BE49-F238E27FC236}">
                <a16:creationId xmlns:a16="http://schemas.microsoft.com/office/drawing/2014/main" id="{CDAFFB27-A966-1D2E-7BF0-3019B691C273}"/>
              </a:ext>
            </a:extLst>
          </p:cNvPr>
          <p:cNvPicPr>
            <a:picLocks noChangeAspect="1"/>
          </p:cNvPicPr>
          <p:nvPr/>
        </p:nvPicPr>
        <p:blipFill rotWithShape="1">
          <a:blip r:embed="rId3"/>
          <a:srcRect l="-820" t="43718" r="1014" b="-1"/>
          <a:stretch>
            <a:fillRect/>
          </a:stretch>
        </p:blipFill>
        <p:spPr bwMode="auto">
          <a:xfrm>
            <a:off x="2160494" y="4760258"/>
            <a:ext cx="6983506" cy="14433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4090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F2908F8E-B9E7-8A95-D713-3F03D2F3E91F}"/>
              </a:ext>
            </a:extLst>
          </p:cNvPr>
          <p:cNvSpPr txBox="1"/>
          <p:nvPr/>
        </p:nvSpPr>
        <p:spPr>
          <a:xfrm>
            <a:off x="986118" y="1272988"/>
            <a:ext cx="6938682" cy="3744615"/>
          </a:xfrm>
          <a:prstGeom prst="rect">
            <a:avLst/>
          </a:prstGeom>
          <a:noFill/>
        </p:spPr>
        <p:txBody>
          <a:bodyPr wrap="square" rtlCol="0">
            <a:spAutoFit/>
          </a:bodyPr>
          <a:lstStyle/>
          <a:p>
            <a:r>
              <a:rPr lang="pt-BR" sz="20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Etapa 3</a:t>
            </a:r>
          </a:p>
          <a:p>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conversar?</a:t>
            </a:r>
            <a:r>
              <a:rPr lang="pt-BR"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você aprendeu sobre o gênero textual “artigo de opinião”? Você agora sabe qual é a função social, o objetivo desse gênero textual?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sabe qual é a importância da argumentação no gênero textual artigo de opinião? Explique.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0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Você sabe por que é necessário defender um ponto de vista no gênero textual artigo de opinião?</a:t>
            </a:r>
          </a:p>
          <a:p>
            <a:pPr marL="285750" indent="-285750">
              <a:buFontTx/>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Você sabe elaborar um título interessante para um artigo de opinião? Qual seria seu ponto de partida?</a:t>
            </a:r>
          </a:p>
          <a:p>
            <a:pPr marL="285750" indent="-285750">
              <a:buFontTx/>
              <a:buChar char="-"/>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Explique o que são argumentos bem fundamentados</a:t>
            </a:r>
            <a:r>
              <a:rPr lang="pt-BR" sz="18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descr="Jovens escrevendo Imagens – Download Grátis no Magnific ...">
            <a:extLst>
              <a:ext uri="{FF2B5EF4-FFF2-40B4-BE49-F238E27FC236}">
                <a16:creationId xmlns:a16="http://schemas.microsoft.com/office/drawing/2014/main" id="{D5380E9A-92E1-1CA7-1298-4A17FFD44D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5482" y="735107"/>
            <a:ext cx="3630706" cy="2070846"/>
          </a:xfrm>
          <a:prstGeom prst="rect">
            <a:avLst/>
          </a:prstGeom>
          <a:noFill/>
          <a:ln>
            <a:noFill/>
          </a:ln>
        </p:spPr>
      </p:pic>
      <p:sp>
        <p:nvSpPr>
          <p:cNvPr id="10" name="CaixaDeTexto 9">
            <a:extLst>
              <a:ext uri="{FF2B5EF4-FFF2-40B4-BE49-F238E27FC236}">
                <a16:creationId xmlns:a16="http://schemas.microsoft.com/office/drawing/2014/main" id="{F081AA40-FE9A-885D-8FED-72AA11A47253}"/>
              </a:ext>
            </a:extLst>
          </p:cNvPr>
          <p:cNvSpPr txBox="1"/>
          <p:nvPr/>
        </p:nvSpPr>
        <p:spPr>
          <a:xfrm>
            <a:off x="7763435" y="2895600"/>
            <a:ext cx="3872753" cy="1107996"/>
          </a:xfrm>
          <a:prstGeom prst="rect">
            <a:avLst/>
          </a:prstGeom>
          <a:noFill/>
        </p:spPr>
        <p:txBody>
          <a:bodyPr wrap="square" rtlCol="0">
            <a:spAutoFit/>
          </a:bodyPr>
          <a:lstStyle/>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https://www.magnific.com/br/fotos-vetores-</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gratis</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/jovens-escrevendo. Acesso em: 22 jul.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089904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7ED80E-3B9A-D196-8C00-9DBF810B9489}"/>
              </a:ext>
            </a:extLst>
          </p:cNvPr>
          <p:cNvSpPr txBox="1"/>
          <p:nvPr/>
        </p:nvSpPr>
        <p:spPr>
          <a:xfrm>
            <a:off x="98612" y="564776"/>
            <a:ext cx="11788588" cy="5933356"/>
          </a:xfrm>
          <a:prstGeom prst="rect">
            <a:avLst/>
          </a:prstGeom>
          <a:noFill/>
        </p:spPr>
        <p:txBody>
          <a:bodyPr wrap="square">
            <a:spAutoFit/>
          </a:bodyPr>
          <a:lstStyle/>
          <a:p>
            <a:pPr algn="just">
              <a:lnSpc>
                <a:spcPct val="110000"/>
              </a:lnSpc>
              <a:spcAft>
                <a:spcPts val="800"/>
              </a:spcAft>
            </a:pPr>
            <a:endParaRPr lang="pt-BR" sz="20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Artigo de Opinião </a:t>
            </a:r>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“Artigo de Opinião”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texto do discurso argumentativo que tem a finalidade de expressar o ponto de vista do autor a respeito de um determinado tema/assunto. A validade da argumentação é evidenciada pelas justificativas de posições assumidas pelo autor ao apresentar informações e opiniões que se complementam ou se opõem. Nesse gênero textual, predominam sequências expositivo-argumentativas.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Suponha que seu(sua) professor(a) de Língua Portuguesa tenha resolvido fazer um jornal para circular em um bairro de uma grande cidade. Você, por ser estudante do último ano do Ensino Médio, é convidado a escrever um artigo de opinião sobre a ilusão aparente nas publicações de redes sociais. Você deve escrever um “artigo de opinião” para ser publicado no jornal da escola, posicionando-se em relação ao tema: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preço da ilusão: força que potencializa e/ou força que aliena?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Defenda seu ponto de vista, apresentando argumentos que o sustentem e que possam refutar outros pontos de vista.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D9A056B6-2B40-FDDB-1220-FAFEC45C30CB}"/>
              </a:ext>
            </a:extLst>
          </p:cNvPr>
          <p:cNvGraphicFramePr>
            <a:graphicFrameLocks noGrp="1"/>
          </p:cNvGraphicFramePr>
          <p:nvPr>
            <p:extLst>
              <p:ext uri="{D42A27DB-BD31-4B8C-83A1-F6EECF244321}">
                <p14:modId xmlns:p14="http://schemas.microsoft.com/office/powerpoint/2010/main" val="868411696"/>
              </p:ext>
            </p:extLst>
          </p:nvPr>
        </p:nvGraphicFramePr>
        <p:xfrm>
          <a:off x="304801" y="636494"/>
          <a:ext cx="11367246" cy="1407459"/>
        </p:xfrm>
        <a:graphic>
          <a:graphicData uri="http://schemas.openxmlformats.org/drawingml/2006/table">
            <a:tbl>
              <a:tblPr firstRow="1" bandRow="1">
                <a:tableStyleId>{5C22544A-7EE6-4342-B048-85BDC9FD1C3A}</a:tableStyleId>
              </a:tblPr>
              <a:tblGrid>
                <a:gridCol w="11367246">
                  <a:extLst>
                    <a:ext uri="{9D8B030D-6E8A-4147-A177-3AD203B41FA5}">
                      <a16:colId xmlns:a16="http://schemas.microsoft.com/office/drawing/2014/main" val="2795931494"/>
                    </a:ext>
                  </a:extLst>
                </a:gridCol>
              </a:tblGrid>
              <a:tr h="140745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Caro(a) estudante, chegou o grande momento. Nesta etapa, você irá produzir um “Artigo de Opinião”. Para isso, leia e interprete a proposta de escrita, os textos motivadores, observe as características e a estrutura do gênero e relembre as explicações realizadas pelo(a) professor(a) durante as aulas sobre o gênero textual “artigo de opinião”. </a:t>
                      </a:r>
                    </a:p>
                  </a:txBody>
                  <a:tcPr>
                    <a:solidFill>
                      <a:schemeClr val="accent6">
                        <a:lumMod val="20000"/>
                        <a:lumOff val="80000"/>
                      </a:schemeClr>
                    </a:solidFill>
                  </a:tcPr>
                </a:tc>
                <a:extLst>
                  <a:ext uri="{0D108BD9-81ED-4DB2-BD59-A6C34878D82A}">
                    <a16:rowId xmlns:a16="http://schemas.microsoft.com/office/drawing/2014/main" val="4014622338"/>
                  </a:ext>
                </a:extLst>
              </a:tr>
            </a:tbl>
          </a:graphicData>
        </a:graphic>
      </p:graphicFrame>
    </p:spTree>
    <p:extLst>
      <p:ext uri="{BB962C8B-B14F-4D97-AF65-F5344CB8AC3E}">
        <p14:creationId xmlns:p14="http://schemas.microsoft.com/office/powerpoint/2010/main" val="30018729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DAAC3CE-1D36-3881-9C0A-945D05733863}"/>
              </a:ext>
            </a:extLst>
          </p:cNvPr>
          <p:cNvSpPr txBox="1"/>
          <p:nvPr/>
        </p:nvSpPr>
        <p:spPr>
          <a:xfrm>
            <a:off x="304800" y="836033"/>
            <a:ext cx="11609294" cy="5904180"/>
          </a:xfrm>
          <a:prstGeom prst="rect">
            <a:avLst/>
          </a:prstGeom>
          <a:noFill/>
        </p:spPr>
        <p:txBody>
          <a:bodyPr wrap="square">
            <a:spAutoFit/>
          </a:bodyPr>
          <a:lstStyle/>
          <a:p>
            <a:pPr>
              <a:lnSpc>
                <a:spcPct val="110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Leia os textos motivadores.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Cuidado com a falsa felicidade e perfeição exposta nas redes sociais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busca incessante pela vida perfeita nas redes sociais é uma tendência cada vez mais evidente. As mídias digitais que eram usadas apenas para facilitar a comunicação e encurtar a distância entre as pessoas, se tornou uma fuga da realidade. Com isso, muitas pessoas, sem terem consciência, são afetadas mentalmente e acabam apresentando alguns desconfortos que podem se transformar em problemas emocionais sérios.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professora do curso de Psicologia da Universidade Veiga de Almeida (UVA), Barbara Carissimi, aponta que viver a realidade dos outros ou daquilo que é postado em rede social, pode desencadear problemas gravíssimos. “Depressão, dismorfia corporal, ansiedade e até suicídio”, citou Barbara. Esse tipo de comportamento, conhecido como positividade tóxica, cria uma imagem distorcida da realidade: “É um conceito que tem o ideal de felicidade a qualquer custo, mas viver não é sobre ser feliz o tempo todo, é fundamental mergulhar nas tristezas, perdas, dores e raiva”.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28241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36D063B-318D-4F2F-BF15-485587C43F04}"/>
              </a:ext>
            </a:extLst>
          </p:cNvPr>
          <p:cNvSpPr txBox="1"/>
          <p:nvPr/>
        </p:nvSpPr>
        <p:spPr>
          <a:xfrm>
            <a:off x="493059" y="1030941"/>
            <a:ext cx="11358282" cy="4784515"/>
          </a:xfrm>
          <a:prstGeom prst="rect">
            <a:avLst/>
          </a:prstGeom>
          <a:noFill/>
        </p:spPr>
        <p:txBody>
          <a:bodyPr wrap="square" rtlCol="0">
            <a:spAutoFit/>
          </a:bodyPr>
          <a:lstStyle/>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tentativa de alcançar o impossível como o sentimento de plenitude de si, aumenta ainda mais a angústia. “É importante atravessar a dor de existir, de não sermos completos, de aprendermos a lidar com nossas imperfeições e nos amarmos ainda assim”, destaca. Por isso, é fundamental que as pessoas não acreditem em tudo que é postado, muitos criam uma ilusão de perfeição e ausência de problemas na vida do outro.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redes sociais podem oferecer gatilhos e colocar em risco nossa saúde mental. “As pessoas se identificam com os ideais que a contemporaneidade promove, como felicidade suprema, corpo perfeito, completude. Por isso, todos deveriam fazer psicoterapia, análise, para fazer valer o seu desejo e cessarem esse ideal de uma vida feliz e sem problemas, e compreenderem que a vida pode ser muito interessante e em movimento”, ressalta.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https://www.uva.br/lista-de-noticias/cuidado-com-a-falsa-felicidade-e-perfeicao-exposta-nas-redes-sociais/. Acesso em: 22 jul. 2026. A</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747615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FA76CE2-5B57-8D2D-A622-479A8F414475}"/>
              </a:ext>
            </a:extLst>
          </p:cNvPr>
          <p:cNvSpPr txBox="1"/>
          <p:nvPr/>
        </p:nvSpPr>
        <p:spPr>
          <a:xfrm>
            <a:off x="277906" y="824095"/>
            <a:ext cx="11636188" cy="1290033"/>
          </a:xfrm>
          <a:prstGeom prst="rect">
            <a:avLst/>
          </a:prstGeom>
          <a:noFill/>
        </p:spPr>
        <p:txBody>
          <a:bodyPr wrap="square">
            <a:spAutoFit/>
          </a:bodyPr>
          <a:lstStyle/>
          <a:p>
            <a:pPr algn="just">
              <a:lnSpc>
                <a:spcPct val="110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falsa vida perfeita das redes sociais e o impacto na sociedade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1063447C-B6E3-EAD4-9353-B25BC2AAE3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03316" y="824095"/>
            <a:ext cx="2710778" cy="1632734"/>
          </a:xfrm>
          <a:prstGeom prst="rect">
            <a:avLst/>
          </a:prstGeom>
          <a:noFill/>
          <a:ln>
            <a:noFill/>
          </a:ln>
        </p:spPr>
      </p:pic>
      <p:sp>
        <p:nvSpPr>
          <p:cNvPr id="3" name="CaixaDeTexto 2">
            <a:extLst>
              <a:ext uri="{FF2B5EF4-FFF2-40B4-BE49-F238E27FC236}">
                <a16:creationId xmlns:a16="http://schemas.microsoft.com/office/drawing/2014/main" id="{1C5E60E1-EA26-38AE-2AE3-CBCE08D224E3}"/>
              </a:ext>
            </a:extLst>
          </p:cNvPr>
          <p:cNvSpPr txBox="1"/>
          <p:nvPr/>
        </p:nvSpPr>
        <p:spPr>
          <a:xfrm>
            <a:off x="349624" y="2456829"/>
            <a:ext cx="11170023" cy="4298613"/>
          </a:xfrm>
          <a:prstGeom prst="rect">
            <a:avLst/>
          </a:prstGeom>
          <a:noFill/>
        </p:spPr>
        <p:txBody>
          <a:bodyPr wrap="square" rtlCol="0">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Desde o início dos anos 2000, a sociedade convive com o fenômeno das redes sociais. Anteriormente, os espaços virtuais eram mais frequentados por jovens e adolescentes, que postavam fotos esporádicas. Na época, os álbuns virtuais eram apenas uma versão atualizada dos álbuns físicos, onde colocávamos imagens de momentos especiais para compartilhar com pessoas significativas em nossas vidas.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Atualmente, a grande maioria das pessoas, de todas as faixas etárias, tem um perfil ativo, e uma simples ida a um café vira um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storie</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Até porque, o próprio estabelecimento já se prepara para isso, com seu ambiente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Instagramável</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assim, sem perceber, a sociedade vive em um clássico efeito manada, ou comportamento de rebanho — algo que Freud já descrevia lá em 1920, em Psicologia das Massas e Análise do Eu. O curioso é que parece que esquecemos de viver no “mundo real” para habitar esse universo paralelo das redes sociais, onde a aparência, os lugares que frequentamos e o que fazemos tornam-se mais importantes do que quem realmente somos. E eu me pergunto: será que essa vida de aparências traz, de fato, alguma felicidade para o ser humano?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100762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8A923BA-8064-E589-BA43-A1490FACCD2D}"/>
              </a:ext>
            </a:extLst>
          </p:cNvPr>
          <p:cNvSpPr txBox="1"/>
          <p:nvPr/>
        </p:nvSpPr>
        <p:spPr>
          <a:xfrm>
            <a:off x="295835" y="618565"/>
            <a:ext cx="11600329" cy="6626046"/>
          </a:xfrm>
          <a:prstGeom prst="rect">
            <a:avLst/>
          </a:prstGeom>
          <a:noFill/>
        </p:spPr>
        <p:txBody>
          <a:bodyPr wrap="square">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uma reunião na Sociedade Brasileira de Filosofia e Psicanálise, eu e outros psicanalistas discutíamos justamente esse fenômeno das redes sociais. E, como era de se esperar, chegamos à conclusão de que a sociedade atual tem apresentado, cada vez mais, traços de uma Personalidade Narcisista coletiva. Não é por acaso que esse termo virou moda na internet.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Entre as características dessa estrutura de personalidade, estão a necessidade incessante de aprovação, admiração e uma vontade quase infantil de se sentir superior aos outros. Alguma semelhança com o que vemos por aí?</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Hoje em dia, é comum que algumas pessoas tirem férias não exatamente para relaxar ou aproveitar o destino, mas para fazer um verdadeiro ensaio fotográfico e colecionar curtidas e elogios. Afinal, é preciso mostrar para o resto da sociedade o quanto sua vida é perfeita. E não são só as férias que são impecáveis — o dia a dia também precisa parecer maravilhoso. Eu tenho o melhor namorado, o melhor emprego, uso roupas de grife (mesmo que algumas sejam falsificadas) e, claro, frequento os melhores lugares que o dinheiro pode pagar (ou o cartão de crédito, no caso).</a:t>
            </a: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contradição, porém, é escancarada no consultório psicanalítico. Você acredita que esses mesmos indivíduos com “vidas perfeitas” nas redes sociais, muitas vezes, têm uma vida real absolutamente caótica? Dívidas impagáveis, casamentos disfuncionais, jornadas de trabalho exaustivas que flertam com o burnout e uma desconexão quase total com os próprios filhos.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0549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5CD6AE-8509-783F-3187-2B0F6621637F}"/>
              </a:ext>
            </a:extLst>
          </p:cNvPr>
          <p:cNvSpPr txBox="1"/>
          <p:nvPr/>
        </p:nvSpPr>
        <p:spPr>
          <a:xfrm>
            <a:off x="322729" y="849501"/>
            <a:ext cx="11528612" cy="1289520"/>
          </a:xfrm>
          <a:prstGeom prst="rect">
            <a:avLst/>
          </a:prstGeom>
          <a:noFill/>
        </p:spPr>
        <p:txBody>
          <a:bodyPr wrap="square">
            <a:spAutoFit/>
          </a:bodyPr>
          <a:lstStyle/>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BF90D04B-65F2-18FB-CC95-33ADDA93A458}"/>
              </a:ext>
            </a:extLst>
          </p:cNvPr>
          <p:cNvSpPr txBox="1"/>
          <p:nvPr/>
        </p:nvSpPr>
        <p:spPr>
          <a:xfrm>
            <a:off x="412376" y="849501"/>
            <a:ext cx="11528612" cy="4944943"/>
          </a:xfrm>
          <a:prstGeom prst="rect">
            <a:avLst/>
          </a:prstGeom>
          <a:noFill/>
        </p:spPr>
        <p:txBody>
          <a:bodyPr wrap="square" rtlCol="0">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Essa busca desenfreada por aprovação externa nada mais é do que uma tentativa desesperada de preencher um vazio interno. E o mais triste é perceber que, para ser aceito em algumas bolhas sociais, não importa tanto seu caráter, suas ideias ou seu valor ético e moral — o que conta é o que você tem, ostenta e aparenta ser.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Também não são raras as pessoas que chegam ao consultório profundamente infelizes por não terem a beleza, o corpo ou a vida que colegas, amigos ou influenciadores dizem ter. É como se houvesse uma pressão invisível — e cruel — que tenta nos convencer de que dinheiro compra classe, educação e elegância. Quando, na verdade, são a família, a educação e a convivência social que moldam valores éticos e morais — e isso independe da conta bancária.</a:t>
            </a: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se iluda: a felicidade não está no que é material. E lembre-se: nas redes sociais, todo mundo só mostra o que quer mostrar. NINGUÉM TEM UMA VIDA PERFEITA. Todos nós temos nossos leões diários para enfrentar. Você não é o único passando por dificuldades, apesar de a timeline te fazer acreditar nisso.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858344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E5D3A56-CFDD-A523-EE8C-495BB7BAA005}"/>
              </a:ext>
            </a:extLst>
          </p:cNvPr>
          <p:cNvSpPr txBox="1"/>
          <p:nvPr/>
        </p:nvSpPr>
        <p:spPr>
          <a:xfrm>
            <a:off x="367553" y="699247"/>
            <a:ext cx="11456894" cy="3710568"/>
          </a:xfrm>
          <a:prstGeom prst="rect">
            <a:avLst/>
          </a:prstGeom>
          <a:noFill/>
        </p:spPr>
        <p:txBody>
          <a:bodyPr wrap="square" rtlCol="0">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você está vivendo um momento difícil, lembre-se da frase de Sêneca: “Toda a felicidade é incerta e instável”. E por mais que alguns insistam em mostrar uma vida de comercial de margarina, a realidade é como uma roda gigante — altos e baixos fazem parte do pacote, e o pior é que esses momentos não avisam quando vão chegar.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reprima seus sentimentos e passe por esse momento da maneira que fizer mais sentido para você. Não existe receita de bolo. E se tudo estiver pesado demais, procure ajuda. Terapia não é sinal de fraqueza. Pelo contrário — é sinal de coragem e luta.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https://www.granjaviana.com.br/coluna/saude-mental/a-falsa-vida-perfeita-das-redes-sociais-e-o-impacto-na-sociedade. Acesso em: 22 jul. 2026.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1C203881-0E1B-65F5-B89C-22F709B06150}"/>
              </a:ext>
            </a:extLst>
          </p:cNvPr>
          <p:cNvSpPr txBox="1"/>
          <p:nvPr/>
        </p:nvSpPr>
        <p:spPr>
          <a:xfrm>
            <a:off x="430306" y="3971366"/>
            <a:ext cx="11286565" cy="2415020"/>
          </a:xfrm>
          <a:prstGeom prst="rect">
            <a:avLst/>
          </a:prstGeom>
          <a:noFill/>
        </p:spPr>
        <p:txBody>
          <a:bodyPr wrap="square" rtlCol="0">
            <a:spAutoFit/>
          </a:bodyPr>
          <a:lstStyle/>
          <a:p>
            <a:pPr>
              <a:lnSpc>
                <a:spcPct val="110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Redes sociais como espaço de aprendizado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 redes sociais deixaram de ser apenas lugares de entretenimento. Hoje, plataformas como YouTube, LinkedIn, Instagram e TikTok são grandes fontes de aprendizado. Cursos online, workshops gratuitos e mentorias rápidas são divulgados e consumidos diariamente. Isso ajuda profissionais e estudantes a se atualizarem em tempo real.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2086064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18F124C1-3136-90F5-8D64-14D0BF05CA35}"/>
              </a:ext>
            </a:extLst>
          </p:cNvPr>
          <p:cNvSpPr txBox="1"/>
          <p:nvPr/>
        </p:nvSpPr>
        <p:spPr>
          <a:xfrm>
            <a:off x="438912" y="704088"/>
            <a:ext cx="11173968" cy="5929828"/>
          </a:xfrm>
          <a:prstGeom prst="rect">
            <a:avLst/>
          </a:prstGeom>
          <a:noFill/>
        </p:spPr>
        <p:txBody>
          <a:bodyPr wrap="square" rtlCol="0">
            <a:spAutoFit/>
          </a:bodyPr>
          <a:lstStyle/>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segredo está em escolher bem quem seguir. Acompanhar especialistas de confiança é uma forma positiva de transformar a timeline em uma sala de aula.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papel das redes sociais no trabalho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Muitas empresas utilizam as redes sociais como canal oficial de relacionamento. Clientes preferem enviar uma mensagem pelo Instagram ou WhatsApp em vez de ligar para um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call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center. Essa mudança exige preparo, e os profissionais precisam responder rápido, manter o tom adequado e oferecer soluções reais.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Além disso, a presença online também fortalece a marca pessoal dos colaboradores. Atualmente, ter um perfil atualizado é quase um cartão de visita profissional.</a:t>
            </a:r>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Posicionamento profissional nas redes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Manter consistência na forma de se comunicar é essencial. Postagens bem estruturadas, com linguagem clara e ética, ajudam a construir autoridade. O mercado valoriza quem sabe equilibrar autenticidade e profissionalismo, e isso pode abrir portas para convites de palestras, parcerias e até novas oportunidades de carreira.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Redes sociais e saúde mental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035817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A5439C9-264A-4DD2-F470-ECA9B9CD9EF8}"/>
              </a:ext>
            </a:extLst>
          </p:cNvPr>
          <p:cNvSpPr txBox="1"/>
          <p:nvPr/>
        </p:nvSpPr>
        <p:spPr>
          <a:xfrm>
            <a:off x="137160" y="530352"/>
            <a:ext cx="11567160" cy="6165790"/>
          </a:xfrm>
          <a:prstGeom prst="rect">
            <a:avLst/>
          </a:prstGeom>
          <a:noFill/>
        </p:spPr>
        <p:txBody>
          <a:bodyPr wrap="square" rtlCol="0">
            <a:spAutoFit/>
          </a:bodyPr>
          <a:lstStyle/>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excesso de tempo conectado pode causar exaustão digital. Muitos especialistas já falam sobre o impacto da “fadiga das notificações”, e o ideal é adotar pausas conscientes, criando momentos offline como uma forma de proteger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bem-estar mental.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Ferramentas de monitoramento de tempo de tela ajudam nesse processo. Tanto no Android quanto no iOS é possível configurar limites para cada aplicativo. Mais do que controlar o tempo, é preciso entender a forma de uso: se a rede social causa comparação excessiva ou ansiedade, é hora de repensar hábitos.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autoconsciência permite transformar o ambiente digital em algo mais saudável e, assim, as redes sociais voltam a ser aliadas, e não vilãs.</a:t>
            </a:r>
          </a:p>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Redes sociais como motor de mudanças sociais e conteúdo de valor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Campanhas de impacto mundial ganharam força nas redes sociais: movimentos por igualdade, diversidade e sustentabilidade encontram no digital um palco global. Exemplos recentes mostram como hashtags podem mobilizar milhões de pessoas, e essa força pode ser usada para cobrar empresas, governos e lideranças.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 usar as redes sociais de forma positiva, o usuário também se torna agente de transformação, já que cada compartilhamento pode ser um grão de areia em grandes causas sociais.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281461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127B704-EE87-7207-6AA7-245B372ECEE4}"/>
              </a:ext>
            </a:extLst>
          </p:cNvPr>
          <p:cNvSpPr txBox="1"/>
          <p:nvPr/>
        </p:nvSpPr>
        <p:spPr>
          <a:xfrm>
            <a:off x="530352" y="814339"/>
            <a:ext cx="11347883" cy="3558731"/>
          </a:xfrm>
          <a:prstGeom prst="rect">
            <a:avLst/>
          </a:prstGeom>
          <a:noFill/>
        </p:spPr>
        <p:txBody>
          <a:bodyPr wrap="square">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criação de conteúdo nunca foi tão valorizada. Seja em vídeo curto, carrossel ou artigo longo, entregar valor é um dos caminhos para se destacar. Isso significa compartilhar experiências, dados e histórias reais, pelas quais os usuários buscam autenticidade, não apenas entretenimento vazio.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Marcas e pessoas que entendem essa lógica conquistam seguidores engajados, pois o que importa não é quantidade, mas a qualidade da conexão criada.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50215" algn="r">
              <a:lnSpc>
                <a:spcPct val="107000"/>
              </a:lnSpc>
              <a:spcAft>
                <a:spcPts val="800"/>
              </a:spcAft>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engajados, pois o que importa não é quantidade, mas a qualidade da conexão criada. Acesso em: 22 jul. 2026.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1800" kern="100" dirty="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95C2CB3E-006C-27C9-C9F8-9CB32244F914}"/>
              </a:ext>
            </a:extLst>
          </p:cNvPr>
          <p:cNvGraphicFramePr>
            <a:graphicFrameLocks noGrp="1"/>
          </p:cNvGraphicFramePr>
          <p:nvPr>
            <p:extLst>
              <p:ext uri="{D42A27DB-BD31-4B8C-83A1-F6EECF244321}">
                <p14:modId xmlns:p14="http://schemas.microsoft.com/office/powerpoint/2010/main" val="2105602432"/>
              </p:ext>
            </p:extLst>
          </p:nvPr>
        </p:nvGraphicFramePr>
        <p:xfrm>
          <a:off x="681318" y="3818967"/>
          <a:ext cx="10820400" cy="1584960"/>
        </p:xfrm>
        <a:graphic>
          <a:graphicData uri="http://schemas.openxmlformats.org/drawingml/2006/table">
            <a:tbl>
              <a:tblPr firstRow="1" bandRow="1">
                <a:tableStyleId>{5C22544A-7EE6-4342-B048-85BDC9FD1C3A}</a:tableStyleId>
              </a:tblPr>
              <a:tblGrid>
                <a:gridCol w="10820400">
                  <a:extLst>
                    <a:ext uri="{9D8B030D-6E8A-4147-A177-3AD203B41FA5}">
                      <a16:colId xmlns:a16="http://schemas.microsoft.com/office/drawing/2014/main" val="2119643116"/>
                    </a:ext>
                  </a:extLst>
                </a:gridCol>
              </a:tblGrid>
              <a:tr h="1470209">
                <a:tc>
                  <a:txBody>
                    <a:bodyPr/>
                    <a:lstStyle/>
                    <a:p>
                      <a:pPr algn="just"/>
                      <a:r>
                        <a:rPr lang="pt-BR" sz="2000" b="1" kern="1200" dirty="0">
                          <a:solidFill>
                            <a:schemeClr val="tx1"/>
                          </a:solidFill>
                          <a:effectLst/>
                          <a:latin typeface="Arial Narrow" panose="020B0606020202030204" pitchFamily="34" charset="0"/>
                          <a:ea typeface="+mn-ea"/>
                          <a:cs typeface="+mn-cs"/>
                        </a:rPr>
                        <a:t>Estudante, você participará, junto com seu(sua) professor(a) e seus(suas) colegas, de uma correção/avaliação coletiva de um texto (artigo de opinião). Esse é um momento muito rico no qual juntos(as) vocês farão o aprimoramento da escrita de uma produção textual. Aproveite essa oportunidade para aprender cada vez mais!  Você é capaz! </a:t>
                      </a:r>
                    </a:p>
                    <a:p>
                      <a:r>
                        <a:rPr lang="pt-BR" sz="1800" b="1" kern="1200" dirty="0">
                          <a:solidFill>
                            <a:schemeClr val="lt1"/>
                          </a:solidFill>
                          <a:effectLst/>
                          <a:latin typeface="+mn-lt"/>
                          <a:ea typeface="+mn-ea"/>
                          <a:cs typeface="+mn-cs"/>
                        </a:rPr>
                        <a:t> </a:t>
                      </a:r>
                    </a:p>
                  </a:txBody>
                  <a:tcPr>
                    <a:solidFill>
                      <a:schemeClr val="accent6">
                        <a:lumMod val="20000"/>
                        <a:lumOff val="80000"/>
                      </a:schemeClr>
                    </a:solidFill>
                  </a:tcPr>
                </a:tc>
                <a:extLst>
                  <a:ext uri="{0D108BD9-81ED-4DB2-BD59-A6C34878D82A}">
                    <a16:rowId xmlns:a16="http://schemas.microsoft.com/office/drawing/2014/main" val="1533800651"/>
                  </a:ext>
                </a:extLst>
              </a:tr>
            </a:tbl>
          </a:graphicData>
        </a:graphic>
      </p:graphicFrame>
    </p:spTree>
    <p:extLst>
      <p:ext uri="{BB962C8B-B14F-4D97-AF65-F5344CB8AC3E}">
        <p14:creationId xmlns:p14="http://schemas.microsoft.com/office/powerpoint/2010/main" val="2466905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5C2CB3E-006C-27C9-C9F8-9CB32244F914}"/>
              </a:ext>
            </a:extLst>
          </p:cNvPr>
          <p:cNvGraphicFramePr>
            <a:graphicFrameLocks noGrp="1"/>
          </p:cNvGraphicFramePr>
          <p:nvPr>
            <p:extLst>
              <p:ext uri="{D42A27DB-BD31-4B8C-83A1-F6EECF244321}">
                <p14:modId xmlns:p14="http://schemas.microsoft.com/office/powerpoint/2010/main" val="4002526085"/>
              </p:ext>
            </p:extLst>
          </p:nvPr>
        </p:nvGraphicFramePr>
        <p:xfrm>
          <a:off x="681318" y="1111625"/>
          <a:ext cx="10820400" cy="2317375"/>
        </p:xfrm>
        <a:graphic>
          <a:graphicData uri="http://schemas.openxmlformats.org/drawingml/2006/table">
            <a:tbl>
              <a:tblPr firstRow="1" bandRow="1">
                <a:tableStyleId>{5C22544A-7EE6-4342-B048-85BDC9FD1C3A}</a:tableStyleId>
              </a:tblPr>
              <a:tblGrid>
                <a:gridCol w="10820400">
                  <a:extLst>
                    <a:ext uri="{9D8B030D-6E8A-4147-A177-3AD203B41FA5}">
                      <a16:colId xmlns:a16="http://schemas.microsoft.com/office/drawing/2014/main" val="2119643116"/>
                    </a:ext>
                  </a:extLst>
                </a:gridCol>
              </a:tblGrid>
              <a:tr h="231737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lt1"/>
                          </a:solidFill>
                          <a:effectLst/>
                          <a:latin typeface="+mn-lt"/>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1800" b="1" kern="1200" dirty="0">
                        <a:solidFill>
                          <a:schemeClr val="lt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após a escrita do seu texto, com a orientação do seu(sua) professor(a) faça a reescrita. Esse momento é fundamental ao desenvolvimento da produção textual. Siga as orientações: leia o seu texto com muita atenção e vá procurando, dentro dele, os elementos apontados nas orientações e, à medida que for necessário, vá reescrevendo e aprimorando a sua escrita.</a:t>
                      </a:r>
                    </a:p>
                    <a:p>
                      <a:endParaRPr lang="pt-BR" sz="1800" b="1" kern="1200" dirty="0">
                        <a:solidFill>
                          <a:schemeClr val="lt1"/>
                        </a:solidFill>
                        <a:effectLst/>
                        <a:latin typeface="+mn-lt"/>
                        <a:ea typeface="+mn-ea"/>
                        <a:cs typeface="+mn-cs"/>
                      </a:endParaRPr>
                    </a:p>
                  </a:txBody>
                  <a:tcPr>
                    <a:solidFill>
                      <a:schemeClr val="accent6">
                        <a:lumMod val="20000"/>
                        <a:lumOff val="80000"/>
                      </a:schemeClr>
                    </a:solidFill>
                  </a:tcPr>
                </a:tc>
                <a:extLst>
                  <a:ext uri="{0D108BD9-81ED-4DB2-BD59-A6C34878D82A}">
                    <a16:rowId xmlns:a16="http://schemas.microsoft.com/office/drawing/2014/main" val="1533800651"/>
                  </a:ext>
                </a:extLst>
              </a:tr>
            </a:tbl>
          </a:graphicData>
        </a:graphic>
      </p:graphicFrame>
    </p:spTree>
    <p:extLst>
      <p:ext uri="{BB962C8B-B14F-4D97-AF65-F5344CB8AC3E}">
        <p14:creationId xmlns:p14="http://schemas.microsoft.com/office/powerpoint/2010/main" val="1884509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C3C9135-9915-EE88-18A3-1D68CD98F566}"/>
              </a:ext>
            </a:extLst>
          </p:cNvPr>
          <p:cNvGraphicFramePr>
            <a:graphicFrameLocks noGrp="1"/>
          </p:cNvGraphicFramePr>
          <p:nvPr>
            <p:extLst>
              <p:ext uri="{D42A27DB-BD31-4B8C-83A1-F6EECF244321}">
                <p14:modId xmlns:p14="http://schemas.microsoft.com/office/powerpoint/2010/main" val="4191414913"/>
              </p:ext>
            </p:extLst>
          </p:nvPr>
        </p:nvGraphicFramePr>
        <p:xfrm>
          <a:off x="329184" y="719666"/>
          <a:ext cx="11704320" cy="5726854"/>
        </p:xfrm>
        <a:graphic>
          <a:graphicData uri="http://schemas.openxmlformats.org/drawingml/2006/table">
            <a:tbl>
              <a:tblPr firstRow="1" bandRow="1">
                <a:tableStyleId>{5C22544A-7EE6-4342-B048-85BDC9FD1C3A}</a:tableStyleId>
              </a:tblPr>
              <a:tblGrid>
                <a:gridCol w="11704320">
                  <a:extLst>
                    <a:ext uri="{9D8B030D-6E8A-4147-A177-3AD203B41FA5}">
                      <a16:colId xmlns:a16="http://schemas.microsoft.com/office/drawing/2014/main" val="414147492"/>
                    </a:ext>
                  </a:extLst>
                </a:gridCol>
              </a:tblGrid>
              <a:tr h="5726854">
                <a:tc>
                  <a:txBody>
                    <a:bodyPr/>
                    <a:lstStyle/>
                    <a:p>
                      <a:pPr algn="ctr"/>
                      <a:r>
                        <a:rPr lang="pt-BR" sz="1800" b="1" kern="1200" dirty="0">
                          <a:solidFill>
                            <a:schemeClr val="tx1"/>
                          </a:solidFill>
                          <a:effectLst/>
                          <a:latin typeface="Arial Narrow" panose="020B0606020202030204" pitchFamily="34" charset="0"/>
                          <a:ea typeface="+mn-ea"/>
                          <a:cs typeface="+mn-cs"/>
                        </a:rPr>
                        <a:t>Orientações para a reescrita do gênero textual “Artigo de Opinião”</a:t>
                      </a:r>
                    </a:p>
                    <a:p>
                      <a:pPr lvl="0" algn="just"/>
                      <a:r>
                        <a:rPr lang="pt-BR" sz="1800" b="0" kern="1200" dirty="0">
                          <a:solidFill>
                            <a:schemeClr val="tx1"/>
                          </a:solidFill>
                          <a:effectLst/>
                          <a:latin typeface="Arial Narrow" panose="020B0606020202030204" pitchFamily="34" charset="0"/>
                          <a:ea typeface="+mn-ea"/>
                          <a:cs typeface="+mn-cs"/>
                        </a:rPr>
                        <a:t>O artigo de opinião que você escreveu parte do tema apresentado e da leitura/interpretação dos textos motivadores?</a:t>
                      </a:r>
                    </a:p>
                    <a:p>
                      <a:pPr lvl="0" algn="just"/>
                      <a:r>
                        <a:rPr lang="pt-BR" sz="1800" b="0" kern="1200" dirty="0">
                          <a:solidFill>
                            <a:schemeClr val="tx1"/>
                          </a:solidFill>
                          <a:effectLst/>
                          <a:latin typeface="Arial Narrow" panose="020B0606020202030204" pitchFamily="34" charset="0"/>
                          <a:ea typeface="+mn-ea"/>
                          <a:cs typeface="+mn-cs"/>
                        </a:rPr>
                        <a:t>Você colocou o leitor a par da contextualização do tema/assunto? </a:t>
                      </a:r>
                    </a:p>
                    <a:p>
                      <a:pPr lvl="0" algn="just"/>
                      <a:r>
                        <a:rPr lang="pt-BR" sz="1800" b="0" kern="1200" dirty="0">
                          <a:solidFill>
                            <a:schemeClr val="tx1"/>
                          </a:solidFill>
                          <a:effectLst/>
                          <a:latin typeface="Arial Narrow" panose="020B0606020202030204" pitchFamily="34" charset="0"/>
                          <a:ea typeface="+mn-ea"/>
                          <a:cs typeface="+mn-cs"/>
                        </a:rPr>
                        <a:t>Você defende uma tese (ponto de vista)? Essa tese é bastante persuasiva e está relacionada ao tema e à questão polêmica?</a:t>
                      </a:r>
                    </a:p>
                    <a:p>
                      <a:pPr lvl="0" algn="just"/>
                      <a:r>
                        <a:rPr lang="pt-BR" sz="1800" b="0" kern="1200" dirty="0">
                          <a:solidFill>
                            <a:schemeClr val="tx1"/>
                          </a:solidFill>
                          <a:effectLst/>
                          <a:latin typeface="Arial Narrow" panose="020B0606020202030204" pitchFamily="34" charset="0"/>
                          <a:ea typeface="+mn-ea"/>
                          <a:cs typeface="+mn-cs"/>
                        </a:rPr>
                        <a:t>Você elaborou uma questão controversa (questão polêmica)?</a:t>
                      </a:r>
                    </a:p>
                    <a:p>
                      <a:pPr lvl="0" algn="just"/>
                      <a:r>
                        <a:rPr lang="pt-BR" sz="1800" b="0" kern="1200" dirty="0">
                          <a:solidFill>
                            <a:schemeClr val="tx1"/>
                          </a:solidFill>
                          <a:effectLst/>
                          <a:latin typeface="Arial Narrow" panose="020B0606020202030204" pitchFamily="34" charset="0"/>
                          <a:ea typeface="+mn-ea"/>
                          <a:cs typeface="+mn-cs"/>
                        </a:rPr>
                        <a:t>Você levou em consideração as estratégias de argumentação como fatos, exemplos e outros?</a:t>
                      </a:r>
                    </a:p>
                    <a:p>
                      <a:pPr lvl="0" algn="just"/>
                      <a:r>
                        <a:rPr lang="pt-BR" sz="1800" b="0" kern="1200" dirty="0">
                          <a:solidFill>
                            <a:schemeClr val="tx1"/>
                          </a:solidFill>
                          <a:effectLst/>
                          <a:latin typeface="Arial Narrow" panose="020B0606020202030204" pitchFamily="34" charset="0"/>
                          <a:ea typeface="+mn-ea"/>
                          <a:cs typeface="+mn-cs"/>
                        </a:rPr>
                        <a:t>Durante a escrita do seu texto você levou em consideração o interlocutor? </a:t>
                      </a:r>
                    </a:p>
                    <a:p>
                      <a:pPr lvl="0" algn="just"/>
                      <a:r>
                        <a:rPr lang="pt-BR" sz="1800" b="0" kern="1200" dirty="0">
                          <a:solidFill>
                            <a:schemeClr val="tx1"/>
                          </a:solidFill>
                          <a:effectLst/>
                          <a:latin typeface="Arial Narrow" panose="020B0606020202030204" pitchFamily="34" charset="0"/>
                          <a:ea typeface="+mn-ea"/>
                          <a:cs typeface="+mn-cs"/>
                        </a:rPr>
                        <a:t>A linguagem do seu texto é clara e acessível para alcançar e persuadir/convencer o leitor?</a:t>
                      </a:r>
                    </a:p>
                    <a:p>
                      <a:pPr lvl="0" algn="just"/>
                      <a:r>
                        <a:rPr lang="pt-BR" sz="1800" b="0" kern="1200" dirty="0">
                          <a:solidFill>
                            <a:schemeClr val="tx1"/>
                          </a:solidFill>
                          <a:effectLst/>
                          <a:latin typeface="Arial Narrow" panose="020B0606020202030204" pitchFamily="34" charset="0"/>
                          <a:ea typeface="+mn-ea"/>
                          <a:cs typeface="+mn-cs"/>
                        </a:rPr>
                        <a:t>O seu texto apresenta uma finalidade? Ou seja, está claro para o que ele foi escrito?</a:t>
                      </a:r>
                    </a:p>
                    <a:p>
                      <a:pPr lvl="0" algn="just"/>
                      <a:r>
                        <a:rPr lang="pt-BR" sz="1800" b="0" kern="1200" dirty="0">
                          <a:solidFill>
                            <a:schemeClr val="tx1"/>
                          </a:solidFill>
                          <a:effectLst/>
                          <a:latin typeface="Arial Narrow" panose="020B0606020202030204" pitchFamily="34" charset="0"/>
                          <a:ea typeface="+mn-ea"/>
                          <a:cs typeface="+mn-cs"/>
                        </a:rPr>
                        <a:t>Utilizou elementos articuladores, como: “Por tudo isso” / “Assim” / “Mas” / “Contudo” / “Dessa forma” / “Assim sendo” / “Portanto” e/ou outros.</a:t>
                      </a:r>
                    </a:p>
                    <a:p>
                      <a:pPr lvl="0" algn="just"/>
                      <a:r>
                        <a:rPr lang="pt-BR" sz="1800" b="0" kern="1200" dirty="0">
                          <a:solidFill>
                            <a:schemeClr val="tx1"/>
                          </a:solidFill>
                          <a:effectLst/>
                          <a:latin typeface="Arial Narrow" panose="020B0606020202030204" pitchFamily="34" charset="0"/>
                          <a:ea typeface="+mn-ea"/>
                          <a:cs typeface="+mn-cs"/>
                        </a:rPr>
                        <a:t>Utilizou modalizadores do discurso como: “é preciso” / “é necessário” / “com certeza” / “infelizmente” / “deve ser”?</a:t>
                      </a:r>
                    </a:p>
                    <a:p>
                      <a:pPr lvl="0" algn="just"/>
                      <a:r>
                        <a:rPr lang="pt-BR" sz="1800" b="0" kern="1200" dirty="0">
                          <a:solidFill>
                            <a:schemeClr val="tx1"/>
                          </a:solidFill>
                          <a:effectLst/>
                          <a:latin typeface="Arial Narrow" panose="020B0606020202030204" pitchFamily="34" charset="0"/>
                          <a:ea typeface="+mn-ea"/>
                          <a:cs typeface="+mn-cs"/>
                        </a:rPr>
                        <a:t>Elaborou um título que retoma aspectos da temática? O título é criativo? Desperta no leitor o desejo de ler o seu texto?</a:t>
                      </a:r>
                    </a:p>
                    <a:p>
                      <a:pPr algn="just"/>
                      <a:r>
                        <a:rPr lang="pt-BR" sz="1800" b="0" kern="1200" dirty="0">
                          <a:solidFill>
                            <a:schemeClr val="tx1"/>
                          </a:solidFill>
                          <a:effectLst/>
                          <a:latin typeface="Arial Narrow" panose="020B0606020202030204" pitchFamily="34" charset="0"/>
                          <a:ea typeface="+mn-ea"/>
                          <a:cs typeface="+mn-cs"/>
                        </a:rPr>
                        <a:t>O título traz um aspecto da polêmica?</a:t>
                      </a:r>
                    </a:p>
                    <a:p>
                      <a:pPr lvl="0" algn="just"/>
                      <a:r>
                        <a:rPr lang="pt-BR" sz="1800" b="0" kern="1200" dirty="0">
                          <a:solidFill>
                            <a:schemeClr val="tx1"/>
                          </a:solidFill>
                          <a:effectLst/>
                          <a:latin typeface="Arial Narrow" panose="020B0606020202030204" pitchFamily="34" charset="0"/>
                          <a:ea typeface="+mn-ea"/>
                          <a:cs typeface="+mn-cs"/>
                        </a:rPr>
                        <a:t>O texto está escrito em 1ª ou 3ª pessoa?</a:t>
                      </a:r>
                    </a:p>
                    <a:p>
                      <a:pPr lvl="0" algn="just"/>
                      <a:r>
                        <a:rPr lang="pt-BR" sz="1800" b="0" kern="1200" dirty="0">
                          <a:solidFill>
                            <a:schemeClr val="tx1"/>
                          </a:solidFill>
                          <a:effectLst/>
                          <a:latin typeface="Arial Narrow" panose="020B0606020202030204" pitchFamily="34" charset="0"/>
                          <a:ea typeface="+mn-ea"/>
                          <a:cs typeface="+mn-cs"/>
                        </a:rPr>
                        <a:t>A conclusão do seu texto sintetiza o raciocínio, retoma aspectos do tema e desperta a reflexão no leitor? Ou aponta um caminho possível para minimizar o problema?</a:t>
                      </a:r>
                    </a:p>
                    <a:p>
                      <a:pPr lvl="0" algn="just"/>
                      <a:r>
                        <a:rPr lang="pt-BR" sz="1800" b="0" kern="1200" dirty="0">
                          <a:solidFill>
                            <a:schemeClr val="tx1"/>
                          </a:solidFill>
                          <a:effectLst/>
                          <a:latin typeface="Arial Narrow" panose="020B0606020202030204" pitchFamily="34" charset="0"/>
                          <a:ea typeface="+mn-ea"/>
                          <a:cs typeface="+mn-cs"/>
                        </a:rPr>
                        <a:t>Verificou se a pontuação está adequada?</a:t>
                      </a:r>
                    </a:p>
                    <a:p>
                      <a:pPr algn="just"/>
                      <a:r>
                        <a:rPr lang="pt-BR" sz="1800" b="0" kern="1200" dirty="0">
                          <a:solidFill>
                            <a:schemeClr val="tx1"/>
                          </a:solidFill>
                          <a:effectLst/>
                          <a:latin typeface="Arial Narrow" panose="020B0606020202030204" pitchFamily="34" charset="0"/>
                          <a:ea typeface="+mn-ea"/>
                          <a:cs typeface="+mn-cs"/>
                        </a:rPr>
                        <a:t>Corrigiu os erros ortográficos?</a:t>
                      </a:r>
                      <a:endParaRPr lang="pt-BR"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3810951276"/>
                  </a:ext>
                </a:extLst>
              </a:tr>
            </a:tbl>
          </a:graphicData>
        </a:graphic>
      </p:graphicFrame>
    </p:spTree>
    <p:extLst>
      <p:ext uri="{BB962C8B-B14F-4D97-AF65-F5344CB8AC3E}">
        <p14:creationId xmlns:p14="http://schemas.microsoft.com/office/powerpoint/2010/main" val="16503273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7" name="Imagem 6" descr="Interface gráfica do usuário, Texto&#10;&#10;O conteúdo gerado por IA pode estar incorreto.">
            <a:extLst>
              <a:ext uri="{FF2B5EF4-FFF2-40B4-BE49-F238E27FC236}">
                <a16:creationId xmlns:a16="http://schemas.microsoft.com/office/drawing/2014/main" id="{DD8E99A1-F9C8-23D3-1076-26F3F0219339}"/>
              </a:ext>
            </a:extLst>
          </p:cNvPr>
          <p:cNvPicPr>
            <a:picLocks noChangeAspect="1"/>
          </p:cNvPicPr>
          <p:nvPr/>
        </p:nvPicPr>
        <p:blipFill rotWithShape="1">
          <a:blip r:embed="rId3"/>
          <a:srcRect l="1743" b="61366"/>
          <a:stretch>
            <a:fillRect/>
          </a:stretch>
        </p:blipFill>
        <p:spPr bwMode="auto">
          <a:xfrm>
            <a:off x="3962400" y="708212"/>
            <a:ext cx="3765176" cy="878541"/>
          </a:xfrm>
          <a:prstGeom prst="rect">
            <a:avLst/>
          </a:prstGeom>
          <a:ln>
            <a:noFill/>
          </a:ln>
          <a:extLst>
            <a:ext uri="{53640926-AAD7-44D8-BBD7-CCE9431645EC}">
              <a14:shadowObscured xmlns:a14="http://schemas.microsoft.com/office/drawing/2010/main"/>
            </a:ext>
          </a:extLst>
        </p:spPr>
      </p:pic>
      <p:pic>
        <p:nvPicPr>
          <p:cNvPr id="10" name="Imagem 9" descr="Interface gráfica do usuário, Texto&#10;&#10;O conteúdo gerado por IA pode estar incorreto.">
            <a:extLst>
              <a:ext uri="{FF2B5EF4-FFF2-40B4-BE49-F238E27FC236}">
                <a16:creationId xmlns:a16="http://schemas.microsoft.com/office/drawing/2014/main" id="{D0700AF3-B346-A34F-DD52-20AEFF9E68C4}"/>
              </a:ext>
            </a:extLst>
          </p:cNvPr>
          <p:cNvPicPr>
            <a:picLocks noChangeAspect="1"/>
          </p:cNvPicPr>
          <p:nvPr/>
        </p:nvPicPr>
        <p:blipFill rotWithShape="1">
          <a:blip r:embed="rId3"/>
          <a:srcRect l="1473" t="40338" r="980"/>
          <a:stretch>
            <a:fillRect/>
          </a:stretch>
        </p:blipFill>
        <p:spPr bwMode="auto">
          <a:xfrm>
            <a:off x="1147482" y="1748119"/>
            <a:ext cx="5773271" cy="1129552"/>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593C9FCB-E73E-0C5E-CFC5-BE3B901FCDA8}"/>
              </a:ext>
            </a:extLst>
          </p:cNvPr>
          <p:cNvSpPr txBox="1"/>
          <p:nvPr/>
        </p:nvSpPr>
        <p:spPr>
          <a:xfrm>
            <a:off x="582706" y="2877672"/>
            <a:ext cx="11026588" cy="3693319"/>
          </a:xfrm>
          <a:prstGeom prst="rect">
            <a:avLst/>
          </a:prstGeom>
          <a:noFill/>
        </p:spPr>
        <p:txBody>
          <a:bodyPr wrap="square" rtlCol="0">
            <a:spAutoFit/>
          </a:bodyPr>
          <a:lstStyle/>
          <a:p>
            <a:pPr algn="just" fontAlgn="base">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conversar?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tem o costume de ler livro físico ou digital?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costuma ler textos/livros literários? Você consegue separar um texto literário de um não literário?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a literatura é uma arte que utiliza a palavra escrita para emocionar, despertar a subjetividade, a criticidade, fazer refletir e representar a realidade?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os textos literários, por mais que sejam criativos, plurissignificativos, com linguagem figurada, são escritos para mostrar uma realidade concreta?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leu Contos?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484194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AAD77BD-7694-CD58-EC00-1E54CD42B341}"/>
              </a:ext>
            </a:extLst>
          </p:cNvPr>
          <p:cNvGraphicFramePr>
            <a:graphicFrameLocks noGrp="1"/>
          </p:cNvGraphicFramePr>
          <p:nvPr>
            <p:extLst>
              <p:ext uri="{D42A27DB-BD31-4B8C-83A1-F6EECF244321}">
                <p14:modId xmlns:p14="http://schemas.microsoft.com/office/powerpoint/2010/main" val="1705149580"/>
              </p:ext>
            </p:extLst>
          </p:nvPr>
        </p:nvGraphicFramePr>
        <p:xfrm>
          <a:off x="537882" y="1192306"/>
          <a:ext cx="11089342" cy="1859280"/>
        </p:xfrm>
        <a:graphic>
          <a:graphicData uri="http://schemas.openxmlformats.org/drawingml/2006/table">
            <a:tbl>
              <a:tblPr firstRow="1" bandRow="1">
                <a:tableStyleId>{5C22544A-7EE6-4342-B048-85BDC9FD1C3A}</a:tableStyleId>
              </a:tblPr>
              <a:tblGrid>
                <a:gridCol w="11089342">
                  <a:extLst>
                    <a:ext uri="{9D8B030D-6E8A-4147-A177-3AD203B41FA5}">
                      <a16:colId xmlns:a16="http://schemas.microsoft.com/office/drawing/2014/main" val="257433949"/>
                    </a:ext>
                  </a:extLst>
                </a:gridCol>
              </a:tblGrid>
              <a:tr h="1685365">
                <a:tc>
                  <a:txBody>
                    <a:bodyPr/>
                    <a:lstStyle/>
                    <a:p>
                      <a:endParaRPr lang="pt-BR" dirty="0"/>
                    </a:p>
                    <a:p>
                      <a:pPr algn="just"/>
                      <a:r>
                        <a:rPr lang="pt-BR" sz="2000" b="0" kern="1200" dirty="0">
                          <a:solidFill>
                            <a:schemeClr val="tx1"/>
                          </a:solidFill>
                          <a:effectLst/>
                          <a:latin typeface="Arial Narrow" panose="020B0606020202030204" pitchFamily="34" charset="0"/>
                          <a:ea typeface="+mn-ea"/>
                          <a:cs typeface="+mn-cs"/>
                        </a:rPr>
                        <a:t>O </a:t>
                      </a:r>
                      <a:r>
                        <a:rPr lang="pt-BR" sz="2000" b="1" kern="1200" dirty="0">
                          <a:solidFill>
                            <a:schemeClr val="tx1"/>
                          </a:solidFill>
                          <a:effectLst/>
                          <a:latin typeface="Arial Narrow" panose="020B0606020202030204" pitchFamily="34" charset="0"/>
                          <a:ea typeface="+mn-ea"/>
                          <a:cs typeface="+mn-cs"/>
                        </a:rPr>
                        <a:t>Conto</a:t>
                      </a:r>
                      <a:r>
                        <a:rPr lang="pt-BR" sz="2000" b="0" kern="1200" dirty="0">
                          <a:solidFill>
                            <a:schemeClr val="tx1"/>
                          </a:solidFill>
                          <a:effectLst/>
                          <a:latin typeface="Arial Narrow" panose="020B0606020202030204" pitchFamily="34" charset="0"/>
                          <a:ea typeface="+mn-ea"/>
                          <a:cs typeface="+mn-cs"/>
                        </a:rPr>
                        <a:t> é um gênero do discurso narrativo e sua configuração material é pouco extensa. Essa característica de síntese exige um número reduzido de personagens, esquema temporal e espacial econômico e um número limitado de ações. O enredo estabelece um único conflito. No desenvolvimento do texto, o conflito poderá ou não ser solucionado.</a:t>
                      </a:r>
                      <a:endParaRPr lang="pt-BR" sz="2000" b="0" dirty="0">
                        <a:solidFill>
                          <a:schemeClr val="tx1"/>
                        </a:solidFill>
                        <a:latin typeface="Arial Narrow" panose="020B0606020202030204" pitchFamily="34" charset="0"/>
                      </a:endParaRPr>
                    </a:p>
                    <a:p>
                      <a:endParaRPr lang="pt-BR" dirty="0"/>
                    </a:p>
                  </a:txBody>
                  <a:tcPr>
                    <a:solidFill>
                      <a:schemeClr val="accent1">
                        <a:lumMod val="40000"/>
                        <a:lumOff val="60000"/>
                      </a:schemeClr>
                    </a:solidFill>
                  </a:tcPr>
                </a:tc>
                <a:extLst>
                  <a:ext uri="{0D108BD9-81ED-4DB2-BD59-A6C34878D82A}">
                    <a16:rowId xmlns:a16="http://schemas.microsoft.com/office/drawing/2014/main" val="1330998618"/>
                  </a:ext>
                </a:extLst>
              </a:tr>
            </a:tbl>
          </a:graphicData>
        </a:graphic>
      </p:graphicFrame>
      <p:sp>
        <p:nvSpPr>
          <p:cNvPr id="7" name="CaixaDeTexto 6">
            <a:extLst>
              <a:ext uri="{FF2B5EF4-FFF2-40B4-BE49-F238E27FC236}">
                <a16:creationId xmlns:a16="http://schemas.microsoft.com/office/drawing/2014/main" id="{53FC5632-DAE8-E02C-6F33-FCD8908312C2}"/>
              </a:ext>
            </a:extLst>
          </p:cNvPr>
          <p:cNvSpPr txBox="1"/>
          <p:nvPr/>
        </p:nvSpPr>
        <p:spPr>
          <a:xfrm>
            <a:off x="690282" y="851647"/>
            <a:ext cx="4849906" cy="646331"/>
          </a:xfrm>
          <a:prstGeom prst="rect">
            <a:avLst/>
          </a:prstGeom>
          <a:noFill/>
        </p:spPr>
        <p:txBody>
          <a:bodyPr wrap="square" rtlCol="0">
            <a:spAutoFit/>
          </a:bodyPr>
          <a:lstStyle/>
          <a:p>
            <a:r>
              <a:rPr lang="pt-BR" sz="1800" b="1" kern="100" dirty="0">
                <a:solidFill>
                  <a:srgbClr val="F2A212"/>
                </a:solidFill>
                <a:effectLst/>
                <a:latin typeface="Cambria Math" panose="02040503050406030204" pitchFamily="18" charset="0"/>
                <a:ea typeface="Yu Gothic UI Semilight" panose="020B0400000000000000" pitchFamily="34" charset="-128"/>
                <a:cs typeface="Cambria Math" panose="02040503050406030204" pitchFamily="18" charset="0"/>
              </a:rPr>
              <a:t>▶</a:t>
            </a:r>
            <a:r>
              <a:rPr lang="pt-BR" sz="1800" b="1" kern="100" dirty="0">
                <a:solidFill>
                  <a:srgbClr val="F2A212"/>
                </a:solidFill>
                <a:effectLst/>
                <a:latin typeface="Arial Narrow" panose="020B0606020202030204" pitchFamily="34" charset="0"/>
                <a:ea typeface="Calibri" panose="020F0502020204030204" pitchFamily="34" charset="0"/>
                <a:cs typeface="Times New Roman" panose="02020603050405020304" pitchFamily="18" charset="0"/>
              </a:rPr>
              <a:t> Conhecendo o gênero textual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pic>
        <p:nvPicPr>
          <p:cNvPr id="9" name="Imagem 8"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882" y="3141344"/>
            <a:ext cx="2644589" cy="767267"/>
          </a:xfrm>
          <a:prstGeom prst="rect">
            <a:avLst/>
          </a:prstGeom>
        </p:spPr>
      </p:pic>
      <p:sp>
        <p:nvSpPr>
          <p:cNvPr id="10" name="CaixaDeTexto 9">
            <a:extLst>
              <a:ext uri="{FF2B5EF4-FFF2-40B4-BE49-F238E27FC236}">
                <a16:creationId xmlns:a16="http://schemas.microsoft.com/office/drawing/2014/main" id="{9FF8A94E-B39C-1822-38BE-2751B5CE673A}"/>
              </a:ext>
            </a:extLst>
          </p:cNvPr>
          <p:cNvSpPr txBox="1"/>
          <p:nvPr/>
        </p:nvSpPr>
        <p:spPr>
          <a:xfrm>
            <a:off x="367553" y="3738282"/>
            <a:ext cx="11259671" cy="2939266"/>
          </a:xfrm>
          <a:prstGeom prst="rect">
            <a:avLst/>
          </a:prstGeom>
          <a:noFill/>
        </p:spPr>
        <p:txBody>
          <a:bodyPr wrap="square" rtlCol="0">
            <a:spAutoFit/>
          </a:bodyPr>
          <a:lstStyle/>
          <a:p>
            <a:pPr algn="ctr">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Para compreender o gênero textual Conto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90195" algn="just">
              <a:lnSpc>
                <a:spcPct val="10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gira em torno de um único tema, voltado para o “conflito”. Não há espaço para múltiplas tramas ou histórias paralelas, como acontece em romances. Cada palavra é cuidadosamente escolhida. Não há excessos, pois tudo contribui para a construção da narrativa. Muitos contos apresentam desfechos surpreendentes ou reflexivos, capazes de provocar o leitor e deixar uma marca duradoura. A função social do conto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é promover o entretenimento, estimular a reflexão crítica sobre a vida humana e transmitir valores culturais.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Elementos estruturais e características principais do Conto: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86866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42148"/>
            <a:ext cx="11501717" cy="5319405"/>
          </a:xfrm>
          <a:prstGeom prst="rect">
            <a:avLst/>
          </a:prstGeom>
          <a:noFill/>
        </p:spPr>
        <p:txBody>
          <a:bodyPr wrap="square">
            <a:spAutoFit/>
          </a:bodyPr>
          <a:lstStyle/>
          <a:p>
            <a:pPr>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Enredo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a sequência dos acontecimentos/ações. No conto, ele é direto e sem desvios, com foco no conflito.</a:t>
            </a:r>
          </a:p>
          <a:p>
            <a:pPr algn="just">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Personagens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em geral, há um protagonista e poucos coadjuvantes. Isso permite que o leitor se concentre melhor nas ações e no conflito, portanto, o número de personagens é limitado.</a:t>
            </a:r>
          </a:p>
          <a:p>
            <a:pPr algn="just">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Narrador</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a voz que conta a história. Ele pode ser: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narrador personagem</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(1ª pessoa) quando participa da história. O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narrador observador</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(3ª pessoa) é aquele que apenas relata os acontecimentos sem detalhar ações. Já o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narrador onisciente</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(3ª pessoa) é aquele que conhece pensamentos e sentimentos das personagens e detalha tudo o que vê. </a:t>
            </a:r>
          </a:p>
          <a:p>
            <a:pPr algn="just">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Tempo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tempo no conto costuma ser reduzido e linear, focado em um momento específico. No entanto, também pode haver retrospectivas</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(retornos ao passado).</a:t>
            </a:r>
          </a:p>
          <a:p>
            <a:pPr algn="just">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Espaço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espaço é limitado e geralmente bem definido. Pode ser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físico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(uma casa, uma rua) ou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psicológico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mente de uma personagem).</a:t>
            </a:r>
          </a:p>
          <a:p>
            <a:pPr algn="just">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Conflito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conflito é o elemento central da narrativa. Pode ser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interno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(emocional ou psicológico) ou </a:t>
            </a:r>
            <a:r>
              <a:rPr lang="pt-BR" sz="2000" u="sng" kern="100" dirty="0">
                <a:effectLst/>
                <a:latin typeface="Arial Narrow" panose="020B0606020202030204" pitchFamily="34" charset="0"/>
                <a:ea typeface="Calibri" panose="020F0502020204030204" pitchFamily="34" charset="0"/>
                <a:cs typeface="Times New Roman" panose="02020603050405020304" pitchFamily="18" charset="0"/>
              </a:rPr>
              <a:t>externo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(entre personagens ou com o ambiente). Esse conflito é o motor da história e conduz o leitor até o desfecho.</a:t>
            </a:r>
          </a:p>
          <a:p>
            <a:pPr>
              <a:lnSpc>
                <a:spcPct val="10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Clímax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o ponto mais tenso e importante da narrativa.</a:t>
            </a:r>
          </a:p>
          <a:p>
            <a:r>
              <a:rPr lang="pt-BR" sz="2000" b="1" dirty="0">
                <a:effectLst/>
                <a:latin typeface="Arial Narrow" panose="020B0606020202030204" pitchFamily="34" charset="0"/>
                <a:ea typeface="Calibri" panose="020F0502020204030204" pitchFamily="34" charset="0"/>
                <a:cs typeface="Times New Roman" panose="02020603050405020304" pitchFamily="18" charset="0"/>
              </a:rPr>
              <a:t>– Desfecho – </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é a resolução do conflito</a:t>
            </a:r>
            <a:r>
              <a:rPr lang="pt-BR" sz="2000" b="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(o desfecho pode acontecer no final da narrativa ou não).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65238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6842E47-EE2C-5BD7-5C0E-79419C74152A}"/>
              </a:ext>
            </a:extLst>
          </p:cNvPr>
          <p:cNvGraphicFramePr>
            <a:graphicFrameLocks noGrp="1"/>
          </p:cNvGraphicFramePr>
          <p:nvPr>
            <p:extLst>
              <p:ext uri="{D42A27DB-BD31-4B8C-83A1-F6EECF244321}">
                <p14:modId xmlns:p14="http://schemas.microsoft.com/office/powerpoint/2010/main" val="833958945"/>
              </p:ext>
            </p:extLst>
          </p:nvPr>
        </p:nvGraphicFramePr>
        <p:xfrm>
          <a:off x="788893" y="1900518"/>
          <a:ext cx="10300447" cy="2545976"/>
        </p:xfrm>
        <a:graphic>
          <a:graphicData uri="http://schemas.openxmlformats.org/drawingml/2006/table">
            <a:tbl>
              <a:tblPr firstRow="1" bandRow="1">
                <a:tableStyleId>{5C22544A-7EE6-4342-B048-85BDC9FD1C3A}</a:tableStyleId>
              </a:tblPr>
              <a:tblGrid>
                <a:gridCol w="10300447">
                  <a:extLst>
                    <a:ext uri="{9D8B030D-6E8A-4147-A177-3AD203B41FA5}">
                      <a16:colId xmlns:a16="http://schemas.microsoft.com/office/drawing/2014/main" val="1848390121"/>
                    </a:ext>
                  </a:extLst>
                </a:gridCol>
              </a:tblGrid>
              <a:tr h="254597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o conto é um dos gêneros literários mais cobrados em vestibulares e no Enem, justamente por sua capacidade de condensar, em poucas linhas, elementos essenciais da narrativa. Nas provas, o(a) estudante frequentemente se depara com contos clássicos ou contemporâneos, que exigem leitura atenta, análise de linguagem e compreensão de elementos como narrador, conflito e desfecho. Assim sendo, entender como ele funciona não é apenas uma questão de teoria literária: é uma estratégia prática para melhorar a interpretação de texto, reconhecer estruturas narrativas e até produzir textos mais efetivos.</a:t>
                      </a:r>
                    </a:p>
                    <a:p>
                      <a:endParaRPr lang="pt-BR" dirty="0"/>
                    </a:p>
                  </a:txBody>
                  <a:tcPr>
                    <a:solidFill>
                      <a:schemeClr val="accent6">
                        <a:lumMod val="20000"/>
                        <a:lumOff val="80000"/>
                      </a:schemeClr>
                    </a:solidFill>
                  </a:tcPr>
                </a:tc>
                <a:extLst>
                  <a:ext uri="{0D108BD9-81ED-4DB2-BD59-A6C34878D82A}">
                    <a16:rowId xmlns:a16="http://schemas.microsoft.com/office/drawing/2014/main" val="1551621172"/>
                  </a:ext>
                </a:extLst>
              </a:tr>
            </a:tbl>
          </a:graphicData>
        </a:graphic>
      </p:graphicFrame>
    </p:spTree>
    <p:extLst>
      <p:ext uri="{BB962C8B-B14F-4D97-AF65-F5344CB8AC3E}">
        <p14:creationId xmlns:p14="http://schemas.microsoft.com/office/powerpoint/2010/main" val="504972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4A0109F1-C970-B627-B751-B241DC6963FC}"/>
              </a:ext>
            </a:extLst>
          </p:cNvPr>
          <p:cNvPicPr>
            <a:picLocks noChangeAspect="1"/>
          </p:cNvPicPr>
          <p:nvPr/>
        </p:nvPicPr>
        <p:blipFill rotWithShape="1">
          <a:blip r:embed="rId2">
            <a:extLst>
              <a:ext uri="{28A0092B-C50C-407E-A947-70E740481C1C}">
                <a14:useLocalDpi xmlns:a14="http://schemas.microsoft.com/office/drawing/2010/main" val="0"/>
              </a:ext>
            </a:extLst>
          </a:blip>
          <a:srcRect l="1180" t="9234" r="8417" b="10821"/>
          <a:stretch>
            <a:fillRect/>
          </a:stretch>
        </p:blipFill>
        <p:spPr bwMode="auto">
          <a:xfrm>
            <a:off x="510988" y="358588"/>
            <a:ext cx="3074894" cy="977153"/>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F8D5CCFA-7161-56B2-84A2-15C7558C7782}"/>
              </a:ext>
            </a:extLst>
          </p:cNvPr>
          <p:cNvGraphicFramePr>
            <a:graphicFrameLocks noGrp="1"/>
          </p:cNvGraphicFramePr>
          <p:nvPr>
            <p:extLst>
              <p:ext uri="{D42A27DB-BD31-4B8C-83A1-F6EECF244321}">
                <p14:modId xmlns:p14="http://schemas.microsoft.com/office/powerpoint/2010/main" val="3910546986"/>
              </p:ext>
            </p:extLst>
          </p:nvPr>
        </p:nvGraphicFramePr>
        <p:xfrm>
          <a:off x="430306" y="1810870"/>
          <a:ext cx="11250706" cy="4509247"/>
        </p:xfrm>
        <a:graphic>
          <a:graphicData uri="http://schemas.openxmlformats.org/drawingml/2006/table">
            <a:tbl>
              <a:tblPr firstRow="1" bandRow="1">
                <a:tableStyleId>{5C22544A-7EE6-4342-B048-85BDC9FD1C3A}</a:tableStyleId>
              </a:tblPr>
              <a:tblGrid>
                <a:gridCol w="11250706">
                  <a:extLst>
                    <a:ext uri="{9D8B030D-6E8A-4147-A177-3AD203B41FA5}">
                      <a16:colId xmlns:a16="http://schemas.microsoft.com/office/drawing/2014/main" val="2448045802"/>
                    </a:ext>
                  </a:extLst>
                </a:gridCol>
              </a:tblGrid>
              <a:tr h="4509247">
                <a:tc>
                  <a:txBody>
                    <a:bodyPr/>
                    <a:lstStyle/>
                    <a:p>
                      <a:endParaRPr lang="pt-BR" dirty="0">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540739479"/>
                  </a:ext>
                </a:extLst>
              </a:tr>
            </a:tbl>
          </a:graphicData>
        </a:graphic>
      </p:graphicFrame>
      <p:pic>
        <p:nvPicPr>
          <p:cNvPr id="5" name="Imagem 4">
            <a:extLst>
              <a:ext uri="{FF2B5EF4-FFF2-40B4-BE49-F238E27FC236}">
                <a16:creationId xmlns:a16="http://schemas.microsoft.com/office/drawing/2014/main" id="{A8E2F186-B6E5-3B8C-87F9-0A4203DEEF1E}"/>
              </a:ext>
            </a:extLst>
          </p:cNvPr>
          <p:cNvPicPr>
            <a:picLocks noChangeAspect="1"/>
          </p:cNvPicPr>
          <p:nvPr/>
        </p:nvPicPr>
        <p:blipFill>
          <a:blip r:embed="rId3"/>
          <a:stretch>
            <a:fillRect/>
          </a:stretch>
        </p:blipFill>
        <p:spPr>
          <a:xfrm>
            <a:off x="8247529" y="1927412"/>
            <a:ext cx="3352800" cy="2470936"/>
          </a:xfrm>
          <a:prstGeom prst="rect">
            <a:avLst/>
          </a:prstGeom>
        </p:spPr>
      </p:pic>
      <p:sp>
        <p:nvSpPr>
          <p:cNvPr id="6" name="CaixaDeTexto 5">
            <a:extLst>
              <a:ext uri="{FF2B5EF4-FFF2-40B4-BE49-F238E27FC236}">
                <a16:creationId xmlns:a16="http://schemas.microsoft.com/office/drawing/2014/main" id="{23EC8016-ECE1-A6B2-3734-61EBEA90B623}"/>
              </a:ext>
            </a:extLst>
          </p:cNvPr>
          <p:cNvSpPr txBox="1"/>
          <p:nvPr/>
        </p:nvSpPr>
        <p:spPr>
          <a:xfrm>
            <a:off x="8148918" y="4634753"/>
            <a:ext cx="3451411" cy="830997"/>
          </a:xfrm>
          <a:prstGeom prst="rect">
            <a:avLst/>
          </a:prstGeom>
          <a:noFill/>
        </p:spPr>
        <p:txBody>
          <a:bodyPr wrap="square" rtlCol="0">
            <a:spAutoFit/>
          </a:bodyPr>
          <a:lstStyle/>
          <a:p>
            <a:pPr algn="r"/>
            <a:r>
              <a:rPr lang="pt-BR" sz="1600" dirty="0">
                <a:effectLst/>
                <a:latin typeface="Arial Narrow" panose="020B0606020202030204" pitchFamily="34" charset="0"/>
                <a:ea typeface="Calibri" panose="020F0502020204030204" pitchFamily="34" charset="0"/>
                <a:cs typeface="Times New Roman" panose="02020603050405020304" pitchFamily="18" charset="0"/>
              </a:rPr>
              <a:t>Disponível em: https://pt.wikipedia.org/wiki/ClariceLispector. Acesso em: 28 jul. 2026</a:t>
            </a:r>
            <a:endParaRPr lang="pt-BR" sz="1600" dirty="0"/>
          </a:p>
        </p:txBody>
      </p:sp>
      <p:sp>
        <p:nvSpPr>
          <p:cNvPr id="7" name="CaixaDeTexto 6">
            <a:extLst>
              <a:ext uri="{FF2B5EF4-FFF2-40B4-BE49-F238E27FC236}">
                <a16:creationId xmlns:a16="http://schemas.microsoft.com/office/drawing/2014/main" id="{960A0DB1-3EC8-8F36-F77E-B403ED5DC34D}"/>
              </a:ext>
            </a:extLst>
          </p:cNvPr>
          <p:cNvSpPr txBox="1"/>
          <p:nvPr/>
        </p:nvSpPr>
        <p:spPr>
          <a:xfrm>
            <a:off x="430306" y="1237129"/>
            <a:ext cx="7718612" cy="4832092"/>
          </a:xfrm>
          <a:prstGeom prst="rect">
            <a:avLst/>
          </a:prstGeom>
          <a:noFill/>
        </p:spPr>
        <p:txBody>
          <a:bodyPr wrap="square" rtlCol="0">
            <a:spAutoFit/>
          </a:bodyPr>
          <a:lstStyle/>
          <a:p>
            <a:pPr algn="just"/>
            <a:endParaRPr lang="pt-BR" sz="20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b="1"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Clarice Lispector</a:t>
            </a: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(1920-1977) foi um dos maiores nomes da literatura brasileira do Século XX. Com seu romance inovador e com sua linguagem altamente poética, sua obra se destacou diante dos modelos narrativos tradicionais. Seu primeiro livro, “Perto do Coração Selvagem”, recebeu o Prêmio Graça Aranha. Clarice Lispector fez parte da “Terceira Geração Modernista” ou “Geração de 45” - época de renovação das formas de expressão literária na prosa e, principalmente nos gêneros textuais </a:t>
            </a:r>
            <a:r>
              <a:rPr lang="pt-BR"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conto</a:t>
            </a: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romance. Em busca de uma linguagem especial para expressar paixões e estado da alma, Clarice Lispector utilizou recursos técnicos modernos como a análise psicológica e o monólogo interior. É uma escritora considerada intimista e psicológica, porém sua produção acaba por se envolver também em outros universos, sua obra é também social, existência e filosófica. As histórias de Clarice raramente têm um começo meio e fim. Sua ficção transcende o tempo e o espaço, e os personagens, postos em situações limite, são com frequência femininos quase sempre situadas em centros urbanos.</a:t>
            </a:r>
          </a:p>
          <a:p>
            <a:endPar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2392173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FF0954A-4837-B093-2DFE-C4770BE14D57}"/>
              </a:ext>
            </a:extLst>
          </p:cNvPr>
          <p:cNvGraphicFramePr>
            <a:graphicFrameLocks noGrp="1"/>
          </p:cNvGraphicFramePr>
          <p:nvPr>
            <p:extLst>
              <p:ext uri="{D42A27DB-BD31-4B8C-83A1-F6EECF244321}">
                <p14:modId xmlns:p14="http://schemas.microsoft.com/office/powerpoint/2010/main" val="3980627467"/>
              </p:ext>
            </p:extLst>
          </p:nvPr>
        </p:nvGraphicFramePr>
        <p:xfrm>
          <a:off x="412376" y="1577788"/>
          <a:ext cx="11178988" cy="3585883"/>
        </p:xfrm>
        <a:graphic>
          <a:graphicData uri="http://schemas.openxmlformats.org/drawingml/2006/table">
            <a:tbl>
              <a:tblPr firstRow="1" bandRow="1">
                <a:tableStyleId>{5C22544A-7EE6-4342-B048-85BDC9FD1C3A}</a:tableStyleId>
              </a:tblPr>
              <a:tblGrid>
                <a:gridCol w="11178988">
                  <a:extLst>
                    <a:ext uri="{9D8B030D-6E8A-4147-A177-3AD203B41FA5}">
                      <a16:colId xmlns:a16="http://schemas.microsoft.com/office/drawing/2014/main" val="1226072643"/>
                    </a:ext>
                  </a:extLst>
                </a:gridCol>
              </a:tblGrid>
              <a:tr h="3585883">
                <a:tc>
                  <a:txBody>
                    <a:bodyPr/>
                    <a:lstStyle/>
                    <a:p>
                      <a:pPr algn="just"/>
                      <a:r>
                        <a:rPr lang="pt-BR" sz="2000" b="0" kern="1200" dirty="0">
                          <a:solidFill>
                            <a:schemeClr val="tx1"/>
                          </a:solidFill>
                          <a:effectLst/>
                          <a:latin typeface="Arial Narrow" panose="020B0606020202030204" pitchFamily="34" charset="0"/>
                          <a:ea typeface="+mn-ea"/>
                          <a:cs typeface="+mn-cs"/>
                        </a:rPr>
                        <a:t>A </a:t>
                      </a:r>
                      <a:r>
                        <a:rPr lang="pt-BR" sz="2000" b="1" kern="1200" dirty="0">
                          <a:solidFill>
                            <a:schemeClr val="tx1"/>
                          </a:solidFill>
                          <a:effectLst/>
                          <a:latin typeface="Arial Narrow" panose="020B0606020202030204" pitchFamily="34" charset="0"/>
                          <a:ea typeface="+mn-ea"/>
                          <a:cs typeface="+mn-cs"/>
                        </a:rPr>
                        <a:t>Terceira Geração Modernista</a:t>
                      </a:r>
                      <a:r>
                        <a:rPr lang="pt-BR" sz="2000" b="0" kern="1200" dirty="0">
                          <a:solidFill>
                            <a:schemeClr val="tx1"/>
                          </a:solidFill>
                          <a:effectLst/>
                          <a:latin typeface="Arial Narrow" panose="020B0606020202030204" pitchFamily="34" charset="0"/>
                          <a:ea typeface="+mn-ea"/>
                          <a:cs typeface="+mn-cs"/>
                        </a:rPr>
                        <a:t>, também conhecida como </a:t>
                      </a:r>
                      <a:r>
                        <a:rPr lang="pt-BR" sz="2000" b="1" kern="1200" dirty="0">
                          <a:solidFill>
                            <a:schemeClr val="tx1"/>
                          </a:solidFill>
                          <a:effectLst/>
                          <a:latin typeface="Arial Narrow" panose="020B0606020202030204" pitchFamily="34" charset="0"/>
                          <a:ea typeface="+mn-ea"/>
                          <a:cs typeface="+mn-cs"/>
                        </a:rPr>
                        <a:t>Geração de 45 ou pós-modernismo</a:t>
                      </a:r>
                      <a:r>
                        <a:rPr lang="pt-BR" sz="2000" b="0" kern="1200" dirty="0">
                          <a:solidFill>
                            <a:schemeClr val="tx1"/>
                          </a:solidFill>
                          <a:effectLst/>
                          <a:latin typeface="Arial Narrow" panose="020B0606020202030204" pitchFamily="34" charset="0"/>
                          <a:ea typeface="+mn-ea"/>
                          <a:cs typeface="+mn-cs"/>
                        </a:rPr>
                        <a:t>, ocorreu de 1945 até a década de 1970. Esse período foi marcado por introspecção psicológica, regionalismo universal e rigor formal. Entende-se o último momento do modernismo no Brasil.</a:t>
                      </a:r>
                    </a:p>
                    <a:p>
                      <a:pPr algn="just"/>
                      <a:r>
                        <a:rPr lang="pt-BR" sz="2000" b="1" kern="1200" dirty="0">
                          <a:solidFill>
                            <a:schemeClr val="tx1"/>
                          </a:solidFill>
                          <a:effectLst/>
                          <a:latin typeface="Arial Narrow" panose="020B0606020202030204" pitchFamily="34" charset="0"/>
                          <a:ea typeface="+mn-ea"/>
                          <a:cs typeface="+mn-cs"/>
                        </a:rPr>
                        <a:t>Contexto Histórico e Aspectos Gerais:</a:t>
                      </a:r>
                    </a:p>
                    <a:p>
                      <a:pPr algn="just"/>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Período: </a:t>
                      </a:r>
                      <a:r>
                        <a:rPr lang="pt-BR" sz="2000" b="0" kern="1200" dirty="0">
                          <a:solidFill>
                            <a:schemeClr val="tx1"/>
                          </a:solidFill>
                          <a:effectLst/>
                          <a:latin typeface="Arial Narrow" panose="020B0606020202030204" pitchFamily="34" charset="0"/>
                          <a:ea typeface="+mn-ea"/>
                          <a:cs typeface="+mn-cs"/>
                        </a:rPr>
                        <a:t>Fim da Segunda Guerra Mundial e queda do Estado Novo (1945). Alguns estudiosos preferem apontar o fim do modernismo na década de 1960. Outros, ainda, afirmam que o modernismo está presente até os dias atuais.</a:t>
                      </a:r>
                    </a:p>
                    <a:p>
                      <a:pPr algn="just"/>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Cenário mundial: </a:t>
                      </a:r>
                      <a:r>
                        <a:rPr lang="pt-BR" sz="2000" b="0" kern="1200" dirty="0">
                          <a:solidFill>
                            <a:schemeClr val="tx1"/>
                          </a:solidFill>
                          <a:effectLst/>
                          <a:latin typeface="Arial Narrow" panose="020B0606020202030204" pitchFamily="34" charset="0"/>
                          <a:ea typeface="+mn-ea"/>
                          <a:cs typeface="+mn-cs"/>
                        </a:rPr>
                        <a:t>Início da Guerra Fria e polarização entre capitalismo e comunismo.</a:t>
                      </a:r>
                    </a:p>
                    <a:p>
                      <a:pPr algn="just"/>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Postura estética: </a:t>
                      </a:r>
                      <a:r>
                        <a:rPr lang="pt-BR" sz="2000" b="0" kern="1200" dirty="0">
                          <a:solidFill>
                            <a:schemeClr val="tx1"/>
                          </a:solidFill>
                          <a:effectLst/>
                          <a:latin typeface="Arial Narrow" panose="020B0606020202030204" pitchFamily="34" charset="0"/>
                          <a:ea typeface="+mn-ea"/>
                          <a:cs typeface="+mn-cs"/>
                        </a:rPr>
                        <a:t>Oposição ao tom radical e de "choque" da primeira geração de 1922. Os autores buscaram maior maturidade, racionalidade e refinamento técnico.</a:t>
                      </a:r>
                    </a:p>
                    <a:p>
                      <a:pPr algn="just"/>
                      <a:r>
                        <a:rPr lang="pt-BR" sz="2000" b="1" kern="1200" dirty="0">
                          <a:solidFill>
                            <a:schemeClr val="tx1"/>
                          </a:solidFill>
                          <a:effectLst/>
                          <a:latin typeface="Arial Narrow" panose="020B0606020202030204" pitchFamily="34" charset="0"/>
                          <a:ea typeface="+mn-ea"/>
                          <a:cs typeface="+mn-cs"/>
                        </a:rPr>
                        <a:t>Retorno à forma: </a:t>
                      </a:r>
                      <a:r>
                        <a:rPr lang="pt-BR" sz="2000" b="0" kern="1200" dirty="0">
                          <a:solidFill>
                            <a:schemeClr val="tx1"/>
                          </a:solidFill>
                          <a:effectLst/>
                          <a:latin typeface="Arial Narrow" panose="020B0606020202030204" pitchFamily="34" charset="0"/>
                          <a:ea typeface="+mn-ea"/>
                          <a:cs typeface="+mn-cs"/>
                        </a:rPr>
                        <a:t>Na poesia, houve resgate de formas fixas, métrica, rima e preocupação estética. </a:t>
                      </a:r>
                    </a:p>
                    <a:p>
                      <a:pPr algn="just"/>
                      <a:r>
                        <a:rPr lang="pt-BR" sz="2000" b="1" kern="1200" dirty="0">
                          <a:solidFill>
                            <a:schemeClr val="tx1"/>
                          </a:solidFill>
                          <a:effectLst/>
                          <a:latin typeface="Arial Narrow" panose="020B0606020202030204" pitchFamily="34" charset="0"/>
                          <a:ea typeface="+mn-ea"/>
                          <a:cs typeface="+mn-cs"/>
                        </a:rPr>
                        <a:t>Na Prosa Modernista houve: </a:t>
                      </a:r>
                      <a:r>
                        <a:rPr lang="pt-BR" sz="2000" b="0" kern="1200" dirty="0">
                          <a:solidFill>
                            <a:schemeClr val="tx1"/>
                          </a:solidFill>
                          <a:effectLst/>
                          <a:latin typeface="Arial Narrow" panose="020B0606020202030204" pitchFamily="34" charset="0"/>
                          <a:ea typeface="+mn-ea"/>
                          <a:cs typeface="+mn-cs"/>
                        </a:rPr>
                        <a:t>“Prosa Urbana” / “Prosa Regionalista” / “Prosa Intimista”.</a:t>
                      </a:r>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826903145"/>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85B4173A-A466-60FE-123C-B920C29921D3}"/>
              </a:ext>
            </a:extLst>
          </p:cNvPr>
          <p:cNvPicPr>
            <a:picLocks noChangeAspect="1"/>
          </p:cNvPicPr>
          <p:nvPr/>
        </p:nvPicPr>
        <p:blipFill rotWithShape="1">
          <a:blip r:embed="rId2">
            <a:extLst>
              <a:ext uri="{28A0092B-C50C-407E-A947-70E740481C1C}">
                <a14:useLocalDpi xmlns:a14="http://schemas.microsoft.com/office/drawing/2010/main" val="0"/>
              </a:ext>
            </a:extLst>
          </a:blip>
          <a:srcRect l="1180" t="9234" r="8417" b="10821"/>
          <a:stretch>
            <a:fillRect/>
          </a:stretch>
        </p:blipFill>
        <p:spPr bwMode="auto">
          <a:xfrm>
            <a:off x="412376" y="735106"/>
            <a:ext cx="2357718" cy="8426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781633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F7D1FAC-25E5-F792-B664-C1B531CFF334}"/>
              </a:ext>
            </a:extLst>
          </p:cNvPr>
          <p:cNvSpPr txBox="1"/>
          <p:nvPr/>
        </p:nvSpPr>
        <p:spPr>
          <a:xfrm>
            <a:off x="340659" y="904928"/>
            <a:ext cx="11510682" cy="4959306"/>
          </a:xfrm>
          <a:prstGeom prst="rect">
            <a:avLst/>
          </a:prstGeom>
          <a:noFill/>
        </p:spPr>
        <p:txBody>
          <a:bodyPr wrap="square">
            <a:spAutoFit/>
          </a:bodyPr>
          <a:lstStyle/>
          <a:p>
            <a:pPr>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Uma galinha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Clarice Lispector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Era uma galinha de domingo. Ainda viva porque não passava de nove horas da manhã. Parecia calma. Desde sábado encolhera-se num canto da cozinha. Não olhava para ninguém, ninguém olhava para ela. Mesmo quando a escolheram, apalpando sua intimidade com indiferença, não souberam dizer se era gorda ou magra. Nunca se adivinharia nela um anseio.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Foi, pois, uma surpresa quando a viram abrir as asas de curto voo, inchar o peito e, em dois ou três lances, alcançar a murada do terraço. Um instante ainda vacilou — o tempo da cozinheira dar um grito — e em breve estava no terraço do vizinho, de onde, em outro voo desajeitado, alcançou um telhado. Lá ficou em adorno deslocado, hesitando ora num, ora noutro pé. A família foi chamada com urgência e consternada viu o almoço junto de uma chaminé. O dono da casa, lembrando-se da dupla necessidade de fazer esporadicamente algum esporte e de almoçar, vestiu radiante um calção de banho e resolveu seguir o itinerário da galinha: em pulos cautelosos alcançou o telhado onde esta, hesitante e trêmula, escolhia com urgência outro rumo.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10112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06627B4-9AF3-345F-60A4-72DE833BA4D1}"/>
              </a:ext>
            </a:extLst>
          </p:cNvPr>
          <p:cNvSpPr txBox="1"/>
          <p:nvPr/>
        </p:nvSpPr>
        <p:spPr>
          <a:xfrm>
            <a:off x="313765" y="555812"/>
            <a:ext cx="11205883" cy="5960606"/>
          </a:xfrm>
          <a:prstGeom prst="rect">
            <a:avLst/>
          </a:prstGeom>
          <a:noFill/>
        </p:spPr>
        <p:txBody>
          <a:bodyPr wrap="square" rtlCol="0">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perseguição tornou-se mais intensa. De telhado a telhado foi percorrido mais de um quarteirão da rua. Pouco afeita a uma luta mais selvagem pela vida, a galinha tinha que decidir por si mesma os caminhos a tomar, sem nenhum auxílio de sua raça. O rapaz, porém, era um caçador adormecido. E por mais ínfima que fosse a presa o grito de conquista havia soado.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Sozinha no mundo, sem pai nem mãe, ela corria, arfava, muda, concentrada. Às vezes, na fuga, pairava ofegante num beiral de telhado e enquanto o rapaz galgava outros com dificuldade tinha tempo de se refazer por um momento. E então parecia tão livre.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Estúpida, tímida e livre. Não vitoriosa como seria um galo em fuga. Que é que havia nas suas vísceras que fazia dela um ser? A galinha é um ser. É verdade que não se poderia contar com ela para nada. Nem ela própria contava consigo, como o galo crê na sua crista. Sua única vantagem é que havia tantas galinhas que morrendo uma surgiria no mesmo instante outra tão igual como se fora a mesma. </a:t>
            </a: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Afinal, numa das vezes em que parou para gozar sua fuga, o rapaz alcançou-a. Entre gritos e penas, ela foi presa. Em seguida carregada em triunfo por uma asa através das telhas e pousada no chão da cozinha com certa violência. Ainda tonta, sacudiu-se um pouco, em cacarejos roucos e indecisos.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0638363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71007F7-B8BF-44EA-48A1-126188DB6C1A}"/>
              </a:ext>
            </a:extLst>
          </p:cNvPr>
          <p:cNvSpPr txBox="1"/>
          <p:nvPr/>
        </p:nvSpPr>
        <p:spPr>
          <a:xfrm>
            <a:off x="439271" y="672353"/>
            <a:ext cx="11394141" cy="5724644"/>
          </a:xfrm>
          <a:prstGeom prst="rect">
            <a:avLst/>
          </a:prstGeom>
          <a:noFill/>
        </p:spPr>
        <p:txBody>
          <a:bodyPr wrap="square" rtlCol="0">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Foi então que aconteceu. De pura afobação a galinha pôs um ovo. Surpreendida, exausta. Talvez fosse prematuro. Mas logo depois, nascida que fora para a maternidade, parecia uma velha mãe habituada. Sentou-se sobre o ovo e assim ficou, respirando, abotoando e desabotoando os olhos. Seu coração, tão pequeno num prato, solevava e abaixava as penas, enchendo de tepidez aquilo que nunca passaria de um ovo. Só a menina estava perto e assistiu a tudo estarrecida. Mal porém conseguiu desvencilhar-se do acontecimento, despregou-se do chão e saiu aos gritos: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Mamãe, mamãe, não mate mais a galinha, ela pôs um ovo! ela quer o nosso bem! Todos correram de novo à cozinha e rodearam mudos a jovem parturiente. Esquentando seu filho, esta não era nem suave nem arisca, nem alegre, nem triste, não era nada, era uma galinha. O que não sugeria nenhum sentimento especial. O pai, a mãe e a filha olhavam já há algum tempo, sem propriamente um pensamento qualquer. Nunca ninguém acariciou uma cabeça de galinha. O pai afinal decidiu-se com certa brusquidão: </a:t>
            </a: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 você mandar matar esta galinha nunca mais comerei galinha na minha vida!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Eu também! jurou a menina com ardor.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mãe, cansada, deu de ombros.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4010638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31CD48FD-82A9-20E1-CB6F-B298B9A0A07D}"/>
              </a:ext>
            </a:extLst>
          </p:cNvPr>
          <p:cNvSpPr txBox="1"/>
          <p:nvPr/>
        </p:nvSpPr>
        <p:spPr>
          <a:xfrm>
            <a:off x="5387789" y="3079774"/>
            <a:ext cx="6454587" cy="446276"/>
          </a:xfrm>
          <a:prstGeom prst="rect">
            <a:avLst/>
          </a:prstGeom>
          <a:noFill/>
        </p:spPr>
        <p:txBody>
          <a:bodyPr wrap="square">
            <a:spAutoFit/>
          </a:bodyPr>
          <a:lstStyle/>
          <a:p>
            <a:pPr algn="just"/>
            <a:r>
              <a:rPr lang="pt-BR" sz="2300" kern="0" dirty="0">
                <a:effectLst/>
                <a:latin typeface="Arial Narrow" panose="020B0606020202030204" pitchFamily="34" charset="0"/>
                <a:ea typeface="Calibri" panose="020F0502020204030204" pitchFamily="34" charset="0"/>
                <a:cs typeface="ArialMT"/>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682A59F-570F-9F2F-6491-6986C5298F53}"/>
              </a:ext>
            </a:extLst>
          </p:cNvPr>
          <p:cNvSpPr txBox="1"/>
          <p:nvPr/>
        </p:nvSpPr>
        <p:spPr>
          <a:xfrm>
            <a:off x="349624" y="627530"/>
            <a:ext cx="11331388" cy="5884560"/>
          </a:xfrm>
          <a:prstGeom prst="rect">
            <a:avLst/>
          </a:prstGeom>
          <a:noFill/>
        </p:spPr>
        <p:txBody>
          <a:bodyPr wrap="square" rtlCol="0">
            <a:spAutoFit/>
          </a:bodyPr>
          <a:lstStyle/>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Inconsciente da vida que lhe fora entregue, a galinha passou a morar com a família. A menina, de volta do colégio, jogava a pasta longe sem interromper a corrida para a cozinha. O pai de vez em quando ainda se lembrava: "E dizer que a obriguei a correr naquele estado!" A galinha tornara-se a rainha da casa. Todos, menos ela, o sabiam. Continuou entre a cozinha e o terraço dos fundos, usando suas duas capacidades: a de apatia e a do sobressalto. Mas quando todos estavam quietos na casa e pareciam tê-la esquecido, enchia-se de uma pequena coragem, resquícios da grande fuga — e circulava pelo ladrilho, o corpo avançando atrás da cabeça, pausado como num campo, embora a pequena cabeça a traísse: mexendo-se rápida e vibrátil, com o velho susto de sua espécie já mecanizado.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Uma vez ou outra, sempre mais raramente, lembrava de novo a galinha que se recortara contra o ar à beira do telhado, prestes a anunciar. Nesses momentos enchia os pulmões com o ar impuro da cozinha e, se fosse dado às fêmeas cantar, ela não cantaria mas ficaria muito mais contente. Embora nem nesses instantes a expressão de sua vazia cabeça se alterasse. Na fuga, no descanso, quando deu à luz ou bicando milho — era uma cabeça de galinha, a mesma que fora desenhada no começo dos séculos.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Até que um dia mataram-na, comeram-na e passaram-se anos.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 LISPECTOR, Clarice. Laços de família: contos. Rio de Janeiro: Nova Fronteira, 1983, pág. 3336.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348163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31CD48FD-82A9-20E1-CB6F-B298B9A0A07D}"/>
              </a:ext>
            </a:extLst>
          </p:cNvPr>
          <p:cNvSpPr txBox="1"/>
          <p:nvPr/>
        </p:nvSpPr>
        <p:spPr>
          <a:xfrm>
            <a:off x="5387789" y="3079774"/>
            <a:ext cx="6454587" cy="446276"/>
          </a:xfrm>
          <a:prstGeom prst="rect">
            <a:avLst/>
          </a:prstGeom>
          <a:noFill/>
        </p:spPr>
        <p:txBody>
          <a:bodyPr wrap="square">
            <a:spAutoFit/>
          </a:bodyPr>
          <a:lstStyle/>
          <a:p>
            <a:pPr algn="just"/>
            <a:r>
              <a:rPr lang="pt-BR" sz="2300" kern="0" dirty="0">
                <a:effectLst/>
                <a:latin typeface="Arial Narrow" panose="020B0606020202030204" pitchFamily="34" charset="0"/>
                <a:ea typeface="Calibri" panose="020F0502020204030204" pitchFamily="34" charset="0"/>
                <a:cs typeface="ArialMT"/>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CC38E242-0C09-56DE-FB25-0CE4EDEE4A06}"/>
              </a:ext>
            </a:extLst>
          </p:cNvPr>
          <p:cNvGraphicFramePr>
            <a:graphicFrameLocks noGrp="1"/>
          </p:cNvGraphicFramePr>
          <p:nvPr>
            <p:extLst>
              <p:ext uri="{D42A27DB-BD31-4B8C-83A1-F6EECF244321}">
                <p14:modId xmlns:p14="http://schemas.microsoft.com/office/powerpoint/2010/main" val="3258489837"/>
              </p:ext>
            </p:extLst>
          </p:nvPr>
        </p:nvGraphicFramePr>
        <p:xfrm>
          <a:off x="735106" y="929638"/>
          <a:ext cx="10596282" cy="2781749"/>
        </p:xfrm>
        <a:graphic>
          <a:graphicData uri="http://schemas.openxmlformats.org/drawingml/2006/table">
            <a:tbl>
              <a:tblPr firstRow="1" bandRow="1">
                <a:tableStyleId>{5C22544A-7EE6-4342-B048-85BDC9FD1C3A}</a:tableStyleId>
              </a:tblPr>
              <a:tblGrid>
                <a:gridCol w="10596282">
                  <a:extLst>
                    <a:ext uri="{9D8B030D-6E8A-4147-A177-3AD203B41FA5}">
                      <a16:colId xmlns:a16="http://schemas.microsoft.com/office/drawing/2014/main" val="3127446334"/>
                    </a:ext>
                  </a:extLst>
                </a:gridCol>
              </a:tblGrid>
              <a:tr h="278174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Estudante, você sabia que Clarice Lispector é cobrada no Enem por meio de trechos de obras, análise de estilo literário e que parte de suas obras pode ser repertório sociocultural na escrita da redação? O exame focaliza a prosa introspectiva, a Geração de 45 e a crítica social. As obras da escritora Clarice Lispector rompem com as convenções narrativas e mergulha nas camadas mais profundas da subjetividade, da existência e da linguagem. O conto que você leu “Uma galinha”, de Clarice Lispector, publicado em 1960 no livro </a:t>
                      </a:r>
                      <a:r>
                        <a:rPr lang="pt-BR" sz="2000" b="1" i="1" kern="1200" dirty="0">
                          <a:solidFill>
                            <a:schemeClr val="tx1"/>
                          </a:solidFill>
                          <a:effectLst/>
                          <a:latin typeface="Arial Narrow" panose="020B0606020202030204" pitchFamily="34" charset="0"/>
                          <a:ea typeface="+mn-ea"/>
                          <a:cs typeface="+mn-cs"/>
                        </a:rPr>
                        <a:t>Laços de família,</a:t>
                      </a:r>
                      <a:r>
                        <a:rPr lang="pt-BR" sz="2000" b="1" kern="1200" dirty="0">
                          <a:solidFill>
                            <a:schemeClr val="tx1"/>
                          </a:solidFill>
                          <a:effectLst/>
                          <a:latin typeface="Arial Narrow" panose="020B0606020202030204" pitchFamily="34" charset="0"/>
                          <a:ea typeface="+mn-ea"/>
                          <a:cs typeface="+mn-cs"/>
                        </a:rPr>
                        <a:t> narra a fuga desesperada de uma ave destinada ao almoço de domingo... Vamos compreender essa história e suas nuances? </a:t>
                      </a:r>
                    </a:p>
                    <a:p>
                      <a:endParaRPr lang="pt-BR" dirty="0"/>
                    </a:p>
                  </a:txBody>
                  <a:tcPr>
                    <a:solidFill>
                      <a:schemeClr val="accent6">
                        <a:lumMod val="20000"/>
                        <a:lumOff val="80000"/>
                      </a:schemeClr>
                    </a:solidFill>
                  </a:tcPr>
                </a:tc>
                <a:extLst>
                  <a:ext uri="{0D108BD9-81ED-4DB2-BD59-A6C34878D82A}">
                    <a16:rowId xmlns:a16="http://schemas.microsoft.com/office/drawing/2014/main" val="1436665892"/>
                  </a:ext>
                </a:extLst>
              </a:tr>
            </a:tbl>
          </a:graphicData>
        </a:graphic>
      </p:graphicFrame>
    </p:spTree>
    <p:extLst>
      <p:ext uri="{BB962C8B-B14F-4D97-AF65-F5344CB8AC3E}">
        <p14:creationId xmlns:p14="http://schemas.microsoft.com/office/powerpoint/2010/main" val="13770447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94" y="627530"/>
            <a:ext cx="2053851" cy="842682"/>
          </a:xfrm>
          <a:prstGeom prst="rect">
            <a:avLst/>
          </a:prstGeom>
        </p:spPr>
      </p:pic>
      <p:graphicFrame>
        <p:nvGraphicFramePr>
          <p:cNvPr id="4" name="Tabela 3">
            <a:extLst>
              <a:ext uri="{FF2B5EF4-FFF2-40B4-BE49-F238E27FC236}">
                <a16:creationId xmlns:a16="http://schemas.microsoft.com/office/drawing/2014/main" id="{154FD9EB-07A4-19A7-FA48-D6A3E6398336}"/>
              </a:ext>
            </a:extLst>
          </p:cNvPr>
          <p:cNvGraphicFramePr>
            <a:graphicFrameLocks noGrp="1"/>
          </p:cNvGraphicFramePr>
          <p:nvPr>
            <p:extLst>
              <p:ext uri="{D42A27DB-BD31-4B8C-83A1-F6EECF244321}">
                <p14:modId xmlns:p14="http://schemas.microsoft.com/office/powerpoint/2010/main" val="392347695"/>
              </p:ext>
            </p:extLst>
          </p:nvPr>
        </p:nvGraphicFramePr>
        <p:xfrm>
          <a:off x="403412" y="1604681"/>
          <a:ext cx="11295529" cy="3307978"/>
        </p:xfrm>
        <a:graphic>
          <a:graphicData uri="http://schemas.openxmlformats.org/drawingml/2006/table">
            <a:tbl>
              <a:tblPr firstRow="1" bandRow="1">
                <a:tableStyleId>{5C22544A-7EE6-4342-B048-85BDC9FD1C3A}</a:tableStyleId>
              </a:tblPr>
              <a:tblGrid>
                <a:gridCol w="11295529">
                  <a:extLst>
                    <a:ext uri="{9D8B030D-6E8A-4147-A177-3AD203B41FA5}">
                      <a16:colId xmlns:a16="http://schemas.microsoft.com/office/drawing/2014/main" val="188454976"/>
                    </a:ext>
                  </a:extLst>
                </a:gridCol>
              </a:tblGrid>
              <a:tr h="3307978">
                <a:tc>
                  <a:txBody>
                    <a:bodyPr/>
                    <a:lstStyle/>
                    <a:p>
                      <a:pPr algn="just"/>
                      <a:r>
                        <a:rPr lang="pt-BR" sz="2000" b="1" kern="1200" dirty="0">
                          <a:solidFill>
                            <a:schemeClr val="tx1"/>
                          </a:solidFill>
                          <a:effectLst/>
                          <a:latin typeface="Arial Narrow" panose="020B0606020202030204" pitchFamily="34" charset="0"/>
                          <a:ea typeface="+mn-ea"/>
                          <a:cs typeface="+mn-cs"/>
                        </a:rPr>
                        <a:t>Clarice Lispector </a:t>
                      </a:r>
                      <a:r>
                        <a:rPr lang="pt-BR" sz="2000" b="0" kern="1200" dirty="0">
                          <a:solidFill>
                            <a:schemeClr val="tx1"/>
                          </a:solidFill>
                          <a:effectLst/>
                          <a:latin typeface="Arial Narrow" panose="020B0606020202030204" pitchFamily="34" charset="0"/>
                          <a:ea typeface="+mn-ea"/>
                          <a:cs typeface="+mn-cs"/>
                        </a:rPr>
                        <a:t>retratou em sua obra a condição feminina de forma profunda e psicológica, explorando a identidade, a opressão do modelo patriarcal e a busca pela liberdade interior em obras como </a:t>
                      </a:r>
                      <a:r>
                        <a:rPr lang="pt-BR" sz="2000" b="0" i="1" kern="1200" dirty="0">
                          <a:solidFill>
                            <a:schemeClr val="tx1"/>
                          </a:solidFill>
                          <a:effectLst/>
                          <a:latin typeface="Arial Narrow" panose="020B0606020202030204" pitchFamily="34" charset="0"/>
                          <a:ea typeface="+mn-ea"/>
                          <a:cs typeface="+mn-cs"/>
                        </a:rPr>
                        <a:t>Laços de Família</a:t>
                      </a:r>
                      <a:r>
                        <a:rPr lang="pt-BR" sz="2000" b="0" kern="1200" dirty="0">
                          <a:solidFill>
                            <a:schemeClr val="tx1"/>
                          </a:solidFill>
                          <a:effectLst/>
                          <a:latin typeface="Arial Narrow" panose="020B0606020202030204" pitchFamily="34" charset="0"/>
                          <a:ea typeface="+mn-ea"/>
                          <a:cs typeface="+mn-cs"/>
                        </a:rPr>
                        <a:t> e </a:t>
                      </a:r>
                      <a:r>
                        <a:rPr lang="pt-BR" sz="2000" b="0" i="1" kern="1200" dirty="0">
                          <a:solidFill>
                            <a:schemeClr val="tx1"/>
                          </a:solidFill>
                          <a:effectLst/>
                          <a:latin typeface="Arial Narrow" panose="020B0606020202030204" pitchFamily="34" charset="0"/>
                          <a:ea typeface="+mn-ea"/>
                          <a:cs typeface="+mn-cs"/>
                        </a:rPr>
                        <a:t>A Hora da Estrela</a:t>
                      </a:r>
                      <a:r>
                        <a:rPr lang="pt-BR" sz="2000" b="0" kern="1200" dirty="0">
                          <a:solidFill>
                            <a:schemeClr val="tx1"/>
                          </a:solidFill>
                          <a:effectLst/>
                          <a:latin typeface="Arial Narrow" panose="020B0606020202030204" pitchFamily="34" charset="0"/>
                          <a:ea typeface="+mn-ea"/>
                          <a:cs typeface="+mn-cs"/>
                        </a:rPr>
                        <a:t>. No conto “Uma galinha”, ela evidencia a fragilidade da vida, a rotina familiar e faz uma crítica sutil e reflexiva ao papel da mulher na sociedade. A escritora Clarice Lispector é uma das maiores representantes da literatura introspectiva e intimista da língua portuguesa. Sua obra coloca o foco não nos acontecimentos externos ou na ação física, mas no mergulho profundo na consciência, nos sentimentos e nas epifanias das personagens. </a:t>
                      </a:r>
                    </a:p>
                    <a:p>
                      <a:pPr algn="just"/>
                      <a:endParaRPr lang="pt-BR" sz="2000" b="0" kern="1200" dirty="0">
                        <a:solidFill>
                          <a:schemeClr val="tx1"/>
                        </a:solidFill>
                        <a:effectLst/>
                        <a:latin typeface="Arial Narrow" panose="020B0606020202030204" pitchFamily="34" charset="0"/>
                        <a:ea typeface="+mn-ea"/>
                        <a:cs typeface="+mn-cs"/>
                      </a:endParaRPr>
                    </a:p>
                    <a:p>
                      <a:pPr algn="just"/>
                      <a:r>
                        <a:rPr lang="pt-BR" sz="2000" b="1" kern="1200" dirty="0">
                          <a:solidFill>
                            <a:srgbClr val="FF0000"/>
                          </a:solidFill>
                          <a:effectLst/>
                          <a:latin typeface="Arial Narrow" panose="020B0606020202030204" pitchFamily="34" charset="0"/>
                          <a:ea typeface="+mn-ea"/>
                          <a:cs typeface="+mn-cs"/>
                        </a:rPr>
                        <a:t>Atenção!</a:t>
                      </a:r>
                    </a:p>
                    <a:p>
                      <a:pPr algn="just"/>
                      <a:r>
                        <a:rPr lang="pt-BR" sz="2000" b="0" kern="1200" dirty="0">
                          <a:solidFill>
                            <a:schemeClr val="tx1"/>
                          </a:solidFill>
                          <a:effectLst/>
                          <a:latin typeface="Arial Narrow" panose="020B0606020202030204" pitchFamily="34" charset="0"/>
                          <a:ea typeface="+mn-ea"/>
                          <a:cs typeface="+mn-cs"/>
                        </a:rPr>
                        <a:t>Introspecção é o ato de olhar para dentro de si mesmo(a).</a:t>
                      </a:r>
                    </a:p>
                    <a:p>
                      <a:pPr algn="just"/>
                      <a:r>
                        <a:rPr lang="pt-BR" sz="2000" b="0" kern="1200" dirty="0">
                          <a:solidFill>
                            <a:schemeClr val="tx1"/>
                          </a:solidFill>
                          <a:effectLst/>
                          <a:latin typeface="Arial Narrow" panose="020B0606020202030204" pitchFamily="34" charset="0"/>
                          <a:ea typeface="+mn-ea"/>
                          <a:cs typeface="+mn-cs"/>
                        </a:rPr>
                        <a:t>Epifania significa uma manifestação ou revelação repentina.</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873408923"/>
                  </a:ext>
                </a:extLst>
              </a:tr>
            </a:tbl>
          </a:graphicData>
        </a:graphic>
      </p:graphicFrame>
    </p:spTree>
    <p:extLst>
      <p:ext uri="{BB962C8B-B14F-4D97-AF65-F5344CB8AC3E}">
        <p14:creationId xmlns:p14="http://schemas.microsoft.com/office/powerpoint/2010/main" val="27970763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CBF5C4F0-BD78-16CC-2246-833F00683798}"/>
              </a:ext>
            </a:extLst>
          </p:cNvPr>
          <p:cNvSpPr txBox="1"/>
          <p:nvPr/>
        </p:nvSpPr>
        <p:spPr>
          <a:xfrm>
            <a:off x="251012" y="502024"/>
            <a:ext cx="11627223" cy="6247351"/>
          </a:xfrm>
          <a:prstGeom prst="rect">
            <a:avLst/>
          </a:prstGeom>
          <a:noFill/>
        </p:spPr>
        <p:txBody>
          <a:bodyPr wrap="square">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Todo texto tem um tema, ou seja, tem um assunto, parte de uma ideia central. A habilidade de identificar o tema/assunto de um texto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fundamental</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não é tão simples como parece. Para tanto, depende de fatores como gênero textual e a prática de leitura. Para identificar o tema de um texto, um dos passos é compreender a relação do “todo” com as “partes” do texto e focalizar as palavras/ideias/expressões-chave que compõem o texto. Atentar, principalmente, às palavras que são retomadas/repetidas, intencionalmente, no decorrer do texto, pois elas ajudam no reconhecimento do foco temático. Afinal, o texto é uma “costura”, portanto nada é aleatório, tudo dentro do texto está conectado/ligado para não perder a coerência (sentido). Outro ponto importante, é olhar para o título do texto, na maioria das vezes, esse título apresenta palavras-chave que contribuem para identificar o tema. Portanto, existem caminhos que podemos seguir para desenvolver a “habilidade” de identificar o tema de um texto, seja um texto argumentativo, expositivo, narrativo etc. Considerando esses aspectos, responda: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0000"/>
              </a:lnSpc>
              <a:spcAft>
                <a:spcPts val="800"/>
              </a:spcAft>
              <a:buAutoNum type="alphaLcParenR"/>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escritora Clarice Lispector trabalha em suas obras “temas” muito interessantes que focalizam a “identidade”, a “existência” e o “cotidiano”. A literatura de Clarice investiga o universo das personagens por meio de reflexões profundas e revelações inesperadas. O texto “Uma galinha” fala sobre o quê? Há uma reflexão nessa abordagem temática, qual?</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Retire do texto algumas palavras/expressões-chave que confirmam o “tema”, ou seja, sobre o que o texto fala.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50" dirty="0"/>
          </a:p>
        </p:txBody>
      </p:sp>
    </p:spTree>
    <p:extLst>
      <p:ext uri="{BB962C8B-B14F-4D97-AF65-F5344CB8AC3E}">
        <p14:creationId xmlns:p14="http://schemas.microsoft.com/office/powerpoint/2010/main" val="38948893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86F27DB-BCC0-7627-A2FC-3F1BE070082C}"/>
              </a:ext>
            </a:extLst>
          </p:cNvPr>
          <p:cNvSpPr txBox="1"/>
          <p:nvPr/>
        </p:nvSpPr>
        <p:spPr>
          <a:xfrm>
            <a:off x="152400" y="519953"/>
            <a:ext cx="11654119" cy="6398872"/>
          </a:xfrm>
          <a:prstGeom prst="rect">
            <a:avLst/>
          </a:prstGeom>
          <a:noFill/>
        </p:spPr>
        <p:txBody>
          <a:bodyPr wrap="square" rtlCol="0">
            <a:spAutoFit/>
          </a:bodyPr>
          <a:lstStyle/>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gênero textual é escrito com uma “finalidade” (objetivo, propósito comunicativo). Nesse sentido, há uma “função social”, ou seja, cada texto/gênero serve a uma “ação prática da vida em sociedade”, como uma “receita” que serve para cozinhar ou uma “notícia” que serve para informar. A situação de comunicação define o formato e o estilo do texto/gênero com base em elementos centrais como “interlocutores”, “finalidade” e o “contexto”. Cada necessidade do dia a dia molda/adapta um “gênero textual” diferente para que a mensagem funcione de forma clara e efetiva. Por exemplo, podemos escrever um “e-mail”, que é um gênero textual que serve para enviar e receber uma mensagem digital de forma rápida pela internet, permitindo a comunicação profissional e pessoal. Considerando esses aspectos, responda: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0000"/>
              </a:lnSpc>
              <a:spcAft>
                <a:spcPts val="800"/>
              </a:spcAft>
              <a:buAutoNum type="alphaLcParenR"/>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é “Conto”?</a:t>
            </a: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Qual é a função social/finalidade do gênero textual “Conto”?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função social do conto é promover o entretenimento, estimular a reflexão crítica sobre a vida humana e transmitir valores culturais.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A função social do conto é informar sobre fatos vividos por personagens, além disso, expor posicionamentos sobre a vida em sociedade.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75541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B70D6F3-8680-A09B-692E-ED1CFDF1DA8D}"/>
              </a:ext>
            </a:extLst>
          </p:cNvPr>
          <p:cNvSpPr txBox="1"/>
          <p:nvPr/>
        </p:nvSpPr>
        <p:spPr>
          <a:xfrm>
            <a:off x="466165" y="1039906"/>
            <a:ext cx="11125200" cy="4739759"/>
          </a:xfrm>
          <a:prstGeom prst="rect">
            <a:avLst/>
          </a:prstGeom>
          <a:noFill/>
        </p:spPr>
        <p:txBody>
          <a:bodyPr wrap="square" rtlCol="0">
            <a:spAutoFit/>
          </a:bodyPr>
          <a:lstStyle/>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Quando Clarice Lispector escreveu o conto "Uma galinha", em 1952, o contexto histórico brasileiro, era de pós-guerra e o movimento literário (terceira fase do modernismo), período em que a literatura nacional trocou o foco social externo por uma exploração profunda do dia a dia da burguesia daquela época, da psicologia humana e do papel sufocante da mulher no lar. A escritora escreveu sobre o “cotidiano doméstico” e criticou a rotina das famílias urbanas de classe média que compravam animais vivos para preparar nas refeições de domingo. Os ambientes descritos por Clarice em suas obras mostravam as pequenas violências e o tédio da vida familiar. Com base nessas informações, qual é a função social/finalidade desse texto? </a:t>
            </a: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Clarice Lispector escreveu o conto “Uma galinha” com a função social/finalidade de refletir o despertar da consciência sobre a fragilidade da vida, a liberdade, a condição humana e as atribuições da mulher na sociedade burguesa.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Clarice Lispector escreveu o conto “Uma galinha” com a função social/finalidade de apenas contar uma história sobre uma galinha que fez de tudo para fugir e não ser morta em um almoço de domingo.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185918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ela 7">
            <a:extLst>
              <a:ext uri="{FF2B5EF4-FFF2-40B4-BE49-F238E27FC236}">
                <a16:creationId xmlns:a16="http://schemas.microsoft.com/office/drawing/2014/main" id="{E3715B40-8248-71A8-3EE0-B881E50DBEE4}"/>
              </a:ext>
            </a:extLst>
          </p:cNvPr>
          <p:cNvGraphicFramePr>
            <a:graphicFrameLocks noGrp="1"/>
          </p:cNvGraphicFramePr>
          <p:nvPr>
            <p:extLst>
              <p:ext uri="{D42A27DB-BD31-4B8C-83A1-F6EECF244321}">
                <p14:modId xmlns:p14="http://schemas.microsoft.com/office/powerpoint/2010/main" val="792702048"/>
              </p:ext>
            </p:extLst>
          </p:nvPr>
        </p:nvGraphicFramePr>
        <p:xfrm>
          <a:off x="313764" y="3830576"/>
          <a:ext cx="11546540" cy="44196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endParaRPr lang="pt-BR" sz="2300" b="0" kern="1200" dirty="0">
                        <a:solidFill>
                          <a:schemeClr val="tx1"/>
                        </a:solidFill>
                        <a:effectLst/>
                        <a:latin typeface="Arial Narrow" panose="020B0606020202030204" pitchFamily="34" charset="0"/>
                        <a:ea typeface="+mn-ea"/>
                        <a:cs typeface="+mn-cs"/>
                      </a:endParaRPr>
                    </a:p>
                  </a:txBody>
                  <a:tcPr>
                    <a:noFill/>
                  </a:tcPr>
                </a:tc>
                <a:tc>
                  <a:txBody>
                    <a:bodyPr/>
                    <a:lstStyle/>
                    <a:p>
                      <a:endParaRPr lang="pt-BR" sz="2300" dirty="0"/>
                    </a:p>
                  </a:txBody>
                  <a:tcPr>
                    <a:noFill/>
                  </a:tcPr>
                </a:tc>
                <a:extLst>
                  <a:ext uri="{0D108BD9-81ED-4DB2-BD59-A6C34878D82A}">
                    <a16:rowId xmlns:a16="http://schemas.microsoft.com/office/drawing/2014/main" val="3402485821"/>
                  </a:ext>
                </a:extLst>
              </a:tr>
            </a:tbl>
          </a:graphicData>
        </a:graphic>
      </p:graphicFrame>
      <p:sp>
        <p:nvSpPr>
          <p:cNvPr id="10" name="CaixaDeTexto 9">
            <a:extLst>
              <a:ext uri="{FF2B5EF4-FFF2-40B4-BE49-F238E27FC236}">
                <a16:creationId xmlns:a16="http://schemas.microsoft.com/office/drawing/2014/main" id="{E5D036E1-9597-4010-936A-9EAFA056BB50}"/>
              </a:ext>
            </a:extLst>
          </p:cNvPr>
          <p:cNvSpPr txBox="1"/>
          <p:nvPr/>
        </p:nvSpPr>
        <p:spPr>
          <a:xfrm>
            <a:off x="331696" y="5808540"/>
            <a:ext cx="11528608" cy="295402"/>
          </a:xfrm>
          <a:prstGeom prst="rect">
            <a:avLst/>
          </a:prstGeom>
          <a:noFill/>
        </p:spPr>
        <p:txBody>
          <a:bodyPr wrap="square">
            <a:spAutoFit/>
          </a:bodyPr>
          <a:lstStyle/>
          <a:p>
            <a:pPr algn="r">
              <a:lnSpc>
                <a:spcPct val="107000"/>
              </a:lnSpc>
              <a:spcAft>
                <a:spcPts val="800"/>
              </a:spcAft>
            </a:pPr>
            <a:r>
              <a:rPr lang="pt-BR" sz="1300" kern="0" dirty="0">
                <a:effectLst/>
                <a:latin typeface="Arial Narrow" panose="020B0606020202030204" pitchFamily="34" charset="0"/>
                <a:ea typeface="Calibri" panose="020F0502020204030204" pitchFamily="34" charset="0"/>
                <a:cs typeface="ArialMT"/>
              </a:rPr>
              <a:t>.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9D491741-79FC-410B-FB61-15E4B90DEBF3}"/>
              </a:ext>
            </a:extLst>
          </p:cNvPr>
          <p:cNvSpPr txBox="1"/>
          <p:nvPr/>
        </p:nvSpPr>
        <p:spPr>
          <a:xfrm>
            <a:off x="134472" y="484094"/>
            <a:ext cx="11824446" cy="6647974"/>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Clarice Lispector escreve priorizando a prosa intimista, se preocupando com os conflitos internos do ser humano, envolvendo questões psicológicas e, até mesmo, metafísicas (alma/existência) e espirituais. Retire do texto alguns trechos que levam o leitor à reflexão sobre a abordagem temática e intimista. </a:t>
            </a:r>
            <a:endParaRPr lang="pt-BR" dirty="0"/>
          </a:p>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narrador do texto é a voz que conta a história.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Ele pode ser um narrador personagem (1ª pessoa), quando participa da história, ou seja, é personagem dela. O narrador observador (3ª pessoa) é aquele que apenas relata os acontecimentos, sem detalhamentos da história, e o narrador onisciente (3ª pessoa) é aquele que conhece pensamentos e sentimentos das personagens. Qual é o narrador e foco narrativo do conto “Uma galinha”?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Narrador personagem em 1ª pessoa, uma vez que ele participa da história vivenciando, absolutamente, todas as ações narradas.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Narrador onisciente em 1ª pessoa, uma vez que conta todos os detalhes da história e participa dos acontecimentos narrados.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Narrador observador em 1ª pessoa, pois conta a história e tem a preocupação de apresentar detalhes dos acontecimentos e das personagens.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Narrador onisciente em 3ª pessoa, já que acompanha e narra os fatos e, em determinados momentos, expõe julgamentos e reflexões sobre os fatos narrados.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Narrador observador em 3ª pessoa, porque narra a história destacando todos os acontecimentos, priorizando mostrar o que as personagens sentem durante as ações.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8511468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0AB1BAC-3FEB-4E34-8FD8-49EEFAC46EFD}"/>
              </a:ext>
            </a:extLst>
          </p:cNvPr>
          <p:cNvSpPr txBox="1"/>
          <p:nvPr/>
        </p:nvSpPr>
        <p:spPr>
          <a:xfrm>
            <a:off x="421341" y="995082"/>
            <a:ext cx="11250706" cy="4390946"/>
          </a:xfrm>
          <a:prstGeom prst="rect">
            <a:avLst/>
          </a:prstGeom>
          <a:noFill/>
        </p:spPr>
        <p:txBody>
          <a:bodyPr wrap="square" rtlCol="0">
            <a:spAutoFit/>
          </a:bodyPr>
          <a:lstStyle/>
          <a:p>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conflito é o elemento central da narrativa.  Pode ser uma situação externa entre personagens/ambiente, emocional ou psicológica. Todos os acontecimentos da narrativa giram em torno do “conflito” e esse conduz o leitor até o desfecho, isto é, a resolução do conflito. No conto “Uma galinha”, qual é esse conflito?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000" dirty="0"/>
          </a:p>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 narrativa, as ações vão sendo desenvolvidas a partir do conflito e chegam a um momento tenso, muitas vezes dramático, que chama a atenção do leitor. Esse momento é o ponto máximo da história. Com base nessa afirmação, responda.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Qual é o nome do elemento da narrativa que mostra o maior ponto de tensão?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Quando se manifesta o “clímax” do texto em estudo?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000" dirty="0"/>
          </a:p>
          <a:p>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“Desfecho” é o elemento da narrativa</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responsável pela resolução do “Conflito”.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Qual é o desfecho do texto em estudo?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253607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6" name="Imagem 5"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30" y="179294"/>
            <a:ext cx="3146612" cy="1156447"/>
          </a:xfrm>
          <a:prstGeom prst="rect">
            <a:avLst/>
          </a:prstGeom>
        </p:spPr>
      </p:pic>
      <p:graphicFrame>
        <p:nvGraphicFramePr>
          <p:cNvPr id="9" name="Tabela 8">
            <a:extLst>
              <a:ext uri="{FF2B5EF4-FFF2-40B4-BE49-F238E27FC236}">
                <a16:creationId xmlns:a16="http://schemas.microsoft.com/office/drawing/2014/main" id="{382291D6-F2D9-3B39-33C6-2A2F9B98D20E}"/>
              </a:ext>
            </a:extLst>
          </p:cNvPr>
          <p:cNvGraphicFramePr>
            <a:graphicFrameLocks noGrp="1"/>
          </p:cNvGraphicFramePr>
          <p:nvPr>
            <p:extLst>
              <p:ext uri="{D42A27DB-BD31-4B8C-83A1-F6EECF244321}">
                <p14:modId xmlns:p14="http://schemas.microsoft.com/office/powerpoint/2010/main" val="1175952425"/>
              </p:ext>
            </p:extLst>
          </p:nvPr>
        </p:nvGraphicFramePr>
        <p:xfrm>
          <a:off x="582706" y="1237129"/>
          <a:ext cx="11170023" cy="4968240"/>
        </p:xfrm>
        <a:graphic>
          <a:graphicData uri="http://schemas.openxmlformats.org/drawingml/2006/table">
            <a:tbl>
              <a:tblPr firstRow="1" bandRow="1">
                <a:tableStyleId>{5C22544A-7EE6-4342-B048-85BDC9FD1C3A}</a:tableStyleId>
              </a:tblPr>
              <a:tblGrid>
                <a:gridCol w="11170023">
                  <a:extLst>
                    <a:ext uri="{9D8B030D-6E8A-4147-A177-3AD203B41FA5}">
                      <a16:colId xmlns:a16="http://schemas.microsoft.com/office/drawing/2014/main" val="1404931927"/>
                    </a:ext>
                  </a:extLst>
                </a:gridCol>
              </a:tblGrid>
              <a:tr h="4814047">
                <a:tc>
                  <a:txBody>
                    <a:bodyPr/>
                    <a:lstStyle/>
                    <a:p>
                      <a:pPr algn="ctr"/>
                      <a:r>
                        <a:rPr lang="pt-BR" sz="2000" b="1" kern="1200" dirty="0">
                          <a:solidFill>
                            <a:schemeClr val="tx1"/>
                          </a:solidFill>
                          <a:effectLst/>
                          <a:latin typeface="Arial Narrow" panose="020B0606020202030204" pitchFamily="34" charset="0"/>
                          <a:ea typeface="+mn-ea"/>
                          <a:cs typeface="+mn-cs"/>
                        </a:rPr>
                        <a:t>Por que os jovens se identificam tanto com as obras de Clarice Lispector?</a:t>
                      </a:r>
                    </a:p>
                    <a:p>
                      <a:pPr algn="just"/>
                      <a:r>
                        <a:rPr lang="pt-BR" sz="2000" b="0" i="1" kern="1200" dirty="0">
                          <a:solidFill>
                            <a:schemeClr val="tx1"/>
                          </a:solidFill>
                          <a:effectLst/>
                          <a:latin typeface="Arial Narrow" panose="020B0606020202030204" pitchFamily="34" charset="0"/>
                          <a:ea typeface="+mn-ea"/>
                          <a:cs typeface="+mn-cs"/>
                        </a:rPr>
                        <a:t>Especialista explica porque a autora já virou figurinha carimbada entre as novas gerações e dá dicas para quem quer se aventurar por seus livros </a:t>
                      </a:r>
                      <a:endParaRPr lang="pt-BR" sz="2000" b="0" kern="1200" dirty="0">
                        <a:solidFill>
                          <a:schemeClr val="tx1"/>
                        </a:solidFill>
                        <a:effectLst/>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0" kern="1200" dirty="0">
                          <a:solidFill>
                            <a:schemeClr val="tx1"/>
                          </a:solidFill>
                          <a:effectLst/>
                          <a:latin typeface="Arial Narrow" panose="020B0606020202030204" pitchFamily="34" charset="0"/>
                          <a:ea typeface="+mn-ea"/>
                          <a:cs typeface="+mn-cs"/>
                        </a:rPr>
                        <a:t>Basta uma simples busca nas redes sociais – ou um algoritmo entrega tudo de bandeja – para encontrar uma série de conteúdos exaltando Clarice Lispector e declarações apaixonadas de leitores que se enxergam em suas obras. Seja um trecho de uma entrevista da autora com quase meio milhão de curtidas e dezenas de comentários, jovens lendo seus textos e alcançando dois milhões de visualizações, ou mesmo Olivia Rodrigo contando que está lendo um livro dela. Mas, afinal, por que a autora consegue gerar tanto engajamento e identificação entre os jovens? Para entender melhor esse fenômeno, vale ressaltar que nada disso é de hoje. “Na entrevista que a escritora deu para a TV Cultura em 1977 (ano em que a artista faleceu), ela contou sobre uma moça que, aos 17 anos, tinha o romance ‘A Paixão Segundo G.H. ‘como livro de cabeceira.  Gente muito jovem estava na dela e, décadas depois, outras juventudes seguem completamente ao seu lado – no Brasil e fora dele”, explica Heloísa Iaconis, jornalista e professora, que estuda há mais de dez anos a obra de Clarice. As razões para o engajamento podem ser variadas, da indicação de um professor à curiosidade despertada pela própria figura da ficcionista, segundo Heloísa. </a:t>
                      </a: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1657322215"/>
                  </a:ext>
                </a:extLst>
              </a:tr>
            </a:tbl>
          </a:graphicData>
        </a:graphic>
      </p:graphicFrame>
    </p:spTree>
    <p:extLst>
      <p:ext uri="{BB962C8B-B14F-4D97-AF65-F5344CB8AC3E}">
        <p14:creationId xmlns:p14="http://schemas.microsoft.com/office/powerpoint/2010/main" val="39486526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24B9BB1-C7A4-9C38-BFA7-06473DBF75EF}"/>
              </a:ext>
            </a:extLst>
          </p:cNvPr>
          <p:cNvGraphicFramePr>
            <a:graphicFrameLocks noGrp="1"/>
          </p:cNvGraphicFramePr>
          <p:nvPr>
            <p:extLst>
              <p:ext uri="{D42A27DB-BD31-4B8C-83A1-F6EECF244321}">
                <p14:modId xmlns:p14="http://schemas.microsoft.com/office/powerpoint/2010/main" val="2915888458"/>
              </p:ext>
            </p:extLst>
          </p:nvPr>
        </p:nvGraphicFramePr>
        <p:xfrm>
          <a:off x="546847" y="719666"/>
          <a:ext cx="11313459" cy="3144122"/>
        </p:xfrm>
        <a:graphic>
          <a:graphicData uri="http://schemas.openxmlformats.org/drawingml/2006/table">
            <a:tbl>
              <a:tblPr firstRow="1" bandRow="1">
                <a:tableStyleId>{5C22544A-7EE6-4342-B048-85BDC9FD1C3A}</a:tableStyleId>
              </a:tblPr>
              <a:tblGrid>
                <a:gridCol w="11313459">
                  <a:extLst>
                    <a:ext uri="{9D8B030D-6E8A-4147-A177-3AD203B41FA5}">
                      <a16:colId xmlns:a16="http://schemas.microsoft.com/office/drawing/2014/main" val="335362193"/>
                    </a:ext>
                  </a:extLst>
                </a:gridCol>
              </a:tblGrid>
              <a:tr h="3144122">
                <a:tc>
                  <a:txBody>
                    <a:bodyPr/>
                    <a:lstStyle/>
                    <a:p>
                      <a:pPr algn="just"/>
                      <a:r>
                        <a:rPr lang="pt-BR" sz="2000" b="1" kern="1200" dirty="0">
                          <a:solidFill>
                            <a:schemeClr val="tx1"/>
                          </a:solidFill>
                          <a:effectLst/>
                          <a:latin typeface="Arial Narrow" panose="020B0606020202030204" pitchFamily="34" charset="0"/>
                          <a:ea typeface="+mn-ea"/>
                          <a:cs typeface="+mn-cs"/>
                        </a:rPr>
                        <a:t>Os textos de Clarice e a juventude </a:t>
                      </a:r>
                    </a:p>
                    <a:p>
                      <a:pPr algn="just"/>
                      <a:r>
                        <a:rPr lang="pt-BR" sz="2000" b="0" kern="1200" dirty="0">
                          <a:solidFill>
                            <a:schemeClr val="tx1"/>
                          </a:solidFill>
                          <a:effectLst/>
                          <a:latin typeface="Arial Narrow" panose="020B0606020202030204" pitchFamily="34" charset="0"/>
                          <a:ea typeface="+mn-ea"/>
                          <a:cs typeface="+mn-cs"/>
                        </a:rPr>
                        <a:t>“A linha delicada em que as personagens da autora se equilibram e se desequilibram promovem uma abertura para o risco, o novo, o inesperado. E a juventude não representa, justamente, a fase em que, em tantos casos, mais nos abrimos para o imprevisível e a experimentação?”, levanta a pesquisadora. Assim, Clarice explora questões como o protagonismo feminino (apesar da sociedade moldada pelo patriarcado), a aprendizagem amorosa, a constituição do eu (tanto na dimensão íntima quanto as máscaras sociais com que nos apresentamos na esfera pública) e a atenção para aqueles que estão à margem do sistema.  </a:t>
                      </a:r>
                    </a:p>
                    <a:p>
                      <a:pPr algn="just"/>
                      <a:r>
                        <a:rPr lang="pt-BR" sz="2000" b="0" kern="1200" dirty="0">
                          <a:solidFill>
                            <a:schemeClr val="tx1"/>
                          </a:solidFill>
                          <a:effectLst/>
                          <a:latin typeface="Arial Narrow" panose="020B0606020202030204" pitchFamily="34" charset="0"/>
                          <a:ea typeface="+mn-ea"/>
                          <a:cs typeface="+mn-cs"/>
                        </a:rPr>
                        <a:t>[...]</a:t>
                      </a:r>
                    </a:p>
                    <a:p>
                      <a:pPr algn="r"/>
                      <a:r>
                        <a:rPr lang="pt-BR" sz="1600" b="0" kern="1200" dirty="0">
                          <a:solidFill>
                            <a:schemeClr val="tx1"/>
                          </a:solidFill>
                          <a:effectLst/>
                          <a:latin typeface="Arial Narrow" panose="020B0606020202030204" pitchFamily="34" charset="0"/>
                          <a:ea typeface="+mn-ea"/>
                          <a:cs typeface="+mn-cs"/>
                        </a:rPr>
                        <a:t>Disponível em: https://guiadoestudante.abril.com.br/estudo/por-que-os-jovens-se-identificam-tanto-com-as-obras-da-clarice-lispector/. Acesso em: 28 jul. 2026.</a:t>
                      </a:r>
                      <a:endParaRPr lang="pt-BR" sz="16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1703193449"/>
                  </a:ext>
                </a:extLst>
              </a:tr>
            </a:tbl>
          </a:graphicData>
        </a:graphic>
      </p:graphicFrame>
      <p:pic>
        <p:nvPicPr>
          <p:cNvPr id="6" name="Imagem 5" descr="Interface gráfica do usuário, Texto, Aplicativo, chat ou mensagem de texto&#10;&#10;O conteúdo gerado por IA pode estar incorreto.">
            <a:extLst>
              <a:ext uri="{FF2B5EF4-FFF2-40B4-BE49-F238E27FC236}">
                <a16:creationId xmlns:a16="http://schemas.microsoft.com/office/drawing/2014/main" id="{4D4C26C1-3331-0494-FB81-B10005DB2F1A}"/>
              </a:ext>
            </a:extLst>
          </p:cNvPr>
          <p:cNvPicPr>
            <a:picLocks noChangeAspect="1"/>
          </p:cNvPicPr>
          <p:nvPr/>
        </p:nvPicPr>
        <p:blipFill rotWithShape="1">
          <a:blip r:embed="rId3"/>
          <a:srcRect r="2633" b="59028"/>
          <a:stretch>
            <a:fillRect/>
          </a:stretch>
        </p:blipFill>
        <p:spPr bwMode="auto">
          <a:xfrm>
            <a:off x="3065929" y="4204447"/>
            <a:ext cx="5127812" cy="663388"/>
          </a:xfrm>
          <a:prstGeom prst="rect">
            <a:avLst/>
          </a:prstGeom>
          <a:ln>
            <a:noFill/>
          </a:ln>
          <a:extLst>
            <a:ext uri="{53640926-AAD7-44D8-BBD7-CCE9431645EC}">
              <a14:shadowObscured xmlns:a14="http://schemas.microsoft.com/office/drawing/2010/main"/>
            </a:ext>
          </a:extLst>
        </p:spPr>
      </p:pic>
      <p:pic>
        <p:nvPicPr>
          <p:cNvPr id="9" name="Imagem 8" descr="Interface gráfica do usuário, Texto, Aplicativo, chat ou mensagem de texto&#10;&#10;O conteúdo gerado por IA pode estar incorreto.">
            <a:extLst>
              <a:ext uri="{FF2B5EF4-FFF2-40B4-BE49-F238E27FC236}">
                <a16:creationId xmlns:a16="http://schemas.microsoft.com/office/drawing/2014/main" id="{A5967760-027F-F8AD-0954-980B8E74CE64}"/>
              </a:ext>
            </a:extLst>
          </p:cNvPr>
          <p:cNvPicPr>
            <a:picLocks noChangeAspect="1"/>
          </p:cNvPicPr>
          <p:nvPr/>
        </p:nvPicPr>
        <p:blipFill rotWithShape="1">
          <a:blip r:embed="rId3"/>
          <a:srcRect t="41666" r="2633"/>
          <a:stretch>
            <a:fillRect/>
          </a:stretch>
        </p:blipFill>
        <p:spPr bwMode="auto">
          <a:xfrm>
            <a:off x="824753" y="4993341"/>
            <a:ext cx="6727937" cy="13099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03257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636" y="304801"/>
            <a:ext cx="3142129" cy="986117"/>
          </a:xfrm>
          <a:prstGeom prst="rect">
            <a:avLst/>
          </a:prstGeom>
        </p:spPr>
      </p:pic>
      <p:graphicFrame>
        <p:nvGraphicFramePr>
          <p:cNvPr id="3" name="Tabela 2">
            <a:extLst>
              <a:ext uri="{FF2B5EF4-FFF2-40B4-BE49-F238E27FC236}">
                <a16:creationId xmlns:a16="http://schemas.microsoft.com/office/drawing/2014/main" id="{9156A0F8-59B9-3858-0B76-A2B712DD7784}"/>
              </a:ext>
            </a:extLst>
          </p:cNvPr>
          <p:cNvGraphicFramePr>
            <a:graphicFrameLocks noGrp="1"/>
          </p:cNvGraphicFramePr>
          <p:nvPr>
            <p:extLst>
              <p:ext uri="{D42A27DB-BD31-4B8C-83A1-F6EECF244321}">
                <p14:modId xmlns:p14="http://schemas.microsoft.com/office/powerpoint/2010/main" val="1412416537"/>
              </p:ext>
            </p:extLst>
          </p:nvPr>
        </p:nvGraphicFramePr>
        <p:xfrm>
          <a:off x="457200" y="1156447"/>
          <a:ext cx="11143128" cy="2097741"/>
        </p:xfrm>
        <a:graphic>
          <a:graphicData uri="http://schemas.openxmlformats.org/drawingml/2006/table">
            <a:tbl>
              <a:tblPr firstRow="1" bandRow="1">
                <a:tableStyleId>{5C22544A-7EE6-4342-B048-85BDC9FD1C3A}</a:tableStyleId>
              </a:tblPr>
              <a:tblGrid>
                <a:gridCol w="11143128">
                  <a:extLst>
                    <a:ext uri="{9D8B030D-6E8A-4147-A177-3AD203B41FA5}">
                      <a16:colId xmlns:a16="http://schemas.microsoft.com/office/drawing/2014/main" val="3657033831"/>
                    </a:ext>
                  </a:extLst>
                </a:gridCol>
              </a:tblGrid>
              <a:tr h="2097741">
                <a:tc>
                  <a:txBody>
                    <a:bodyPr/>
                    <a:lstStyle/>
                    <a:p>
                      <a:pPr algn="just" fontAlgn="base"/>
                      <a:r>
                        <a:rPr lang="pt-BR" sz="2000" b="1" kern="1200" dirty="0">
                          <a:solidFill>
                            <a:schemeClr val="tx1"/>
                          </a:solidFill>
                          <a:effectLst/>
                          <a:latin typeface="Arial Narrow" panose="020B0606020202030204" pitchFamily="34" charset="0"/>
                          <a:ea typeface="+mn-ea"/>
                          <a:cs typeface="+mn-cs"/>
                        </a:rPr>
                        <a:t>Personagens na Narrativa</a:t>
                      </a:r>
                    </a:p>
                    <a:p>
                      <a:pPr algn="just" fontAlgn="base"/>
                      <a:r>
                        <a:rPr lang="pt-BR" sz="2000" b="0" kern="1200" dirty="0">
                          <a:solidFill>
                            <a:schemeClr val="tx1"/>
                          </a:solidFill>
                          <a:effectLst/>
                          <a:latin typeface="Arial Narrow" panose="020B0606020202030204" pitchFamily="34" charset="0"/>
                          <a:ea typeface="+mn-ea"/>
                          <a:cs typeface="+mn-cs"/>
                        </a:rPr>
                        <a:t>- Personagem Protagonista: atua no foco principal da história. Todos os acontecimentos estão ao redor da protagonista. </a:t>
                      </a:r>
                    </a:p>
                    <a:p>
                      <a:pPr algn="just" fontAlgn="base"/>
                      <a:r>
                        <a:rPr lang="pt-BR" sz="2000" b="0" kern="1200" dirty="0">
                          <a:solidFill>
                            <a:schemeClr val="tx1"/>
                          </a:solidFill>
                          <a:effectLst/>
                          <a:latin typeface="Arial Narrow" panose="020B0606020202030204" pitchFamily="34" charset="0"/>
                          <a:ea typeface="+mn-ea"/>
                          <a:cs typeface="+mn-cs"/>
                        </a:rPr>
                        <a:t>- Personagem Antagonista: é aquela que se opõe ao protagonista, criando desafios na história.</a:t>
                      </a:r>
                    </a:p>
                    <a:p>
                      <a:pPr algn="just"/>
                      <a:r>
                        <a:rPr lang="pt-BR" sz="2000" b="0" kern="1200" dirty="0">
                          <a:solidFill>
                            <a:schemeClr val="tx1"/>
                          </a:solidFill>
                          <a:effectLst/>
                          <a:latin typeface="Arial Narrow" panose="020B0606020202030204" pitchFamily="34" charset="0"/>
                          <a:ea typeface="+mn-ea"/>
                          <a:cs typeface="+mn-cs"/>
                        </a:rPr>
                        <a:t>- Personagem Coadjuvante: é aquela que está em segundo plano (secundária) que ajuda a protagonista ou compõe o cenário da história.</a:t>
                      </a:r>
                      <a:endParaRPr lang="pt-BR" sz="20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1960998141"/>
                  </a:ext>
                </a:extLst>
              </a:tr>
            </a:tbl>
          </a:graphicData>
        </a:graphic>
      </p:graphicFrame>
      <p:sp>
        <p:nvSpPr>
          <p:cNvPr id="5" name="CaixaDeTexto 4">
            <a:extLst>
              <a:ext uri="{FF2B5EF4-FFF2-40B4-BE49-F238E27FC236}">
                <a16:creationId xmlns:a16="http://schemas.microsoft.com/office/drawing/2014/main" id="{D7F2D14A-6D96-4227-C6CB-064A78B4FD8F}"/>
              </a:ext>
            </a:extLst>
          </p:cNvPr>
          <p:cNvSpPr txBox="1"/>
          <p:nvPr/>
        </p:nvSpPr>
        <p:spPr>
          <a:xfrm>
            <a:off x="376517" y="3254189"/>
            <a:ext cx="11223811" cy="3659463"/>
          </a:xfrm>
          <a:prstGeom prst="rect">
            <a:avLst/>
          </a:prstGeom>
          <a:noFill/>
        </p:spPr>
        <p:txBody>
          <a:bodyPr wrap="square" rtlCol="0">
            <a:spAutoFit/>
          </a:bodyPr>
          <a:lstStyle/>
          <a:p>
            <a:pPr algn="just" fontAlgn="base">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narrativa, as personagens</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são responsáveis por vivenciar as ações dentro da história. No gênero textual “conto”, em geral, o número de personagens é reduzido. Há personagem protagonista e poucas coadjuvantes. Assim, é possível o leitor se concentrar melhor nos acontecimentos, principalmente, no conflito. Agora responda: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fontAlgn="base">
              <a:lnSpc>
                <a:spcPct val="110000"/>
              </a:lnSpc>
              <a:spcAft>
                <a:spcPts val="800"/>
              </a:spcAft>
              <a:buAutoNum type="alphaLcParenR"/>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conto “Uma galinha”, quais são as personagens?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Quem é a personagem protagonista no conto?</a:t>
            </a: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Descreva cada uma das personagens.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fontAlgn="base">
              <a:lnSpc>
                <a:spcPct val="110000"/>
              </a:lnSpc>
              <a:spcAft>
                <a:spcPts val="800"/>
              </a:spcAft>
              <a:buAutoNum type="alphaLcParenR"/>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0498654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68A4EEE-31D2-D69C-67BA-B022F345C07F}"/>
              </a:ext>
            </a:extLst>
          </p:cNvPr>
          <p:cNvGraphicFramePr>
            <a:graphicFrameLocks noGrp="1"/>
          </p:cNvGraphicFramePr>
          <p:nvPr>
            <p:extLst>
              <p:ext uri="{D42A27DB-BD31-4B8C-83A1-F6EECF244321}">
                <p14:modId xmlns:p14="http://schemas.microsoft.com/office/powerpoint/2010/main" val="2305191237"/>
              </p:ext>
            </p:extLst>
          </p:nvPr>
        </p:nvGraphicFramePr>
        <p:xfrm>
          <a:off x="537882" y="1464947"/>
          <a:ext cx="10757647" cy="3609078"/>
        </p:xfrm>
        <a:graphic>
          <a:graphicData uri="http://schemas.openxmlformats.org/drawingml/2006/table">
            <a:tbl>
              <a:tblPr firstRow="1" bandRow="1">
                <a:tableStyleId>{5C22544A-7EE6-4342-B048-85BDC9FD1C3A}</a:tableStyleId>
              </a:tblPr>
              <a:tblGrid>
                <a:gridCol w="10757647">
                  <a:extLst>
                    <a:ext uri="{9D8B030D-6E8A-4147-A177-3AD203B41FA5}">
                      <a16:colId xmlns:a16="http://schemas.microsoft.com/office/drawing/2014/main" val="2336818952"/>
                    </a:ext>
                  </a:extLst>
                </a:gridCol>
              </a:tblGrid>
              <a:tr h="3609078">
                <a:tc>
                  <a:txBody>
                    <a:bodyPr/>
                    <a:lstStyle/>
                    <a:p>
                      <a:pPr algn="just"/>
                      <a:r>
                        <a:rPr lang="pt-BR" sz="2000" b="0" kern="1200" dirty="0">
                          <a:solidFill>
                            <a:schemeClr val="tx1"/>
                          </a:solidFill>
                          <a:effectLst/>
                          <a:latin typeface="Arial Narrow" panose="020B0606020202030204" pitchFamily="34" charset="0"/>
                          <a:ea typeface="+mn-ea"/>
                          <a:cs typeface="+mn-cs"/>
                        </a:rPr>
                        <a:t>No Conto </a:t>
                      </a:r>
                      <a:r>
                        <a:rPr lang="pt-BR" sz="2000" b="1" kern="1200" dirty="0">
                          <a:solidFill>
                            <a:schemeClr val="tx1"/>
                          </a:solidFill>
                          <a:effectLst/>
                          <a:latin typeface="Arial Narrow" panose="020B0606020202030204" pitchFamily="34" charset="0"/>
                          <a:ea typeface="+mn-ea"/>
                          <a:cs typeface="+mn-cs"/>
                        </a:rPr>
                        <a:t>“Uma galinha”</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de Clarice Lispector, o </a:t>
                      </a:r>
                      <a:r>
                        <a:rPr lang="pt-BR" sz="2000" b="1" kern="1200" dirty="0">
                          <a:solidFill>
                            <a:schemeClr val="tx1"/>
                          </a:solidFill>
                          <a:effectLst/>
                          <a:latin typeface="Arial Narrow" panose="020B0606020202030204" pitchFamily="34" charset="0"/>
                          <a:ea typeface="+mn-ea"/>
                          <a:cs typeface="+mn-cs"/>
                        </a:rPr>
                        <a:t>“tempo psicológico” </a:t>
                      </a:r>
                      <a:r>
                        <a:rPr lang="pt-BR" sz="2000" b="0" kern="1200" dirty="0">
                          <a:solidFill>
                            <a:schemeClr val="tx1"/>
                          </a:solidFill>
                          <a:effectLst/>
                          <a:latin typeface="Arial Narrow" panose="020B0606020202030204" pitchFamily="34" charset="0"/>
                          <a:ea typeface="+mn-ea"/>
                          <a:cs typeface="+mn-cs"/>
                        </a:rPr>
                        <a:t>se sobressai em relação ao </a:t>
                      </a:r>
                      <a:r>
                        <a:rPr lang="pt-BR" sz="2000" b="1" kern="1200" dirty="0">
                          <a:solidFill>
                            <a:schemeClr val="tx1"/>
                          </a:solidFill>
                          <a:effectLst/>
                          <a:latin typeface="Arial Narrow" panose="020B0606020202030204" pitchFamily="34" charset="0"/>
                          <a:ea typeface="+mn-ea"/>
                          <a:cs typeface="+mn-cs"/>
                        </a:rPr>
                        <a:t>“tempo cronológico”</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Isso porque a narrativa suspende a contagem exata das horas, dias, para focar na força do instante, no aumento da angústia e na atemporalidade espontânea/instintiva da ave/galinha (personagem principal). O enredo parte de um relógio objetivo (“não passava de nove horas da manhã”), mas a ação de escapar expande/amplia a percepção do tempo. O grito da cozinheira mede a hesitação da galinha (“o tempo da cozinheira dar um grito”) transforma um milionésimo de segundo em um espaço de decisão e liberdade. Outro aspecto que exemplifica o tempo psicológico no conto é o tempo da perseguição pelos telhados que não segue uma lógica de minutos, mas o ritmo ofegante do medo e da busca pela sobrevivência. Dessa forma, os fatos parecem transcorrer de modo mais lento nos momentos em que a galinha está envolvida com seu íntimo, seus pensamentos e sua experiência de sobrevivência, como acontece durante a fuga e também quando ela permanece por um período na cozinha da casa.</a:t>
                      </a:r>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252036240"/>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471" y="650725"/>
            <a:ext cx="1864657" cy="873275"/>
          </a:xfrm>
          <a:prstGeom prst="rect">
            <a:avLst/>
          </a:prstGeom>
        </p:spPr>
      </p:pic>
    </p:spTree>
    <p:extLst>
      <p:ext uri="{BB962C8B-B14F-4D97-AF65-F5344CB8AC3E}">
        <p14:creationId xmlns:p14="http://schemas.microsoft.com/office/powerpoint/2010/main" val="26263554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3DAC3F6-3206-534B-CF28-319D9C7DE7E1}"/>
              </a:ext>
            </a:extLst>
          </p:cNvPr>
          <p:cNvSpPr txBox="1"/>
          <p:nvPr/>
        </p:nvSpPr>
        <p:spPr>
          <a:xfrm>
            <a:off x="295835" y="914400"/>
            <a:ext cx="11447930" cy="4370427"/>
          </a:xfrm>
          <a:prstGeom prst="rect">
            <a:avLst/>
          </a:prstGeom>
          <a:noFill/>
        </p:spPr>
        <p:txBody>
          <a:bodyPr wrap="square" rtlCol="0">
            <a:spAutoFit/>
          </a:bodyPr>
          <a:lstStyle/>
          <a:p>
            <a:pPr algn="just" fontAlgn="base">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gênero textual conto,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elemento “Tempo” costuma ser reduzido e linear (tem sequência direta) e focaliza um momento específico. Mas pode também fazer retrospectivas (retornar ao passado, às lembranças). Nas leituras e interpretação de textos narrativos, compreender o ‘tempo’ é fundamental. Dessa forma, o “Tempo” pode ser “cronológico” ou “psicológico”. O tempo cronológico, segue a sequência de fatos marcados em dias, meses, horas, anos, por exemplo. Já o tempo psicológico se organiza de acordo com a interioridade, memória, reflexões e percepções subjetivas. No conto “Uma galinha”, embora muitos acontecimentos estejam em sequência linear, observa-se a predominância do “tempo psicológico”, pois a narrativa se desenvolve conforme a intensidade dos sentimentos e experiências subjetivas associadas à personagem. Com base nessa explicação, responda a atividade a seguir.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Retire do texto trechos que apresentam exemplos do tempo cronológico.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Retire do texto trechos que apresentam exemplos do tempo psicológico.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666933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061100728"/>
              </p:ext>
            </p:extLst>
          </p:nvPr>
        </p:nvGraphicFramePr>
        <p:xfrm>
          <a:off x="345141" y="1479176"/>
          <a:ext cx="11501717" cy="2635624"/>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2635624">
                <a:tc>
                  <a:txBody>
                    <a:bodyPr/>
                    <a:lstStyle/>
                    <a:p>
                      <a:pPr algn="just"/>
                      <a:r>
                        <a:rPr lang="pt-BR" sz="2000" b="0" kern="1200" dirty="0">
                          <a:solidFill>
                            <a:schemeClr val="tx1"/>
                          </a:solidFill>
                          <a:effectLst/>
                          <a:latin typeface="Arial Narrow" panose="020B0606020202030204" pitchFamily="34" charset="0"/>
                          <a:ea typeface="+mn-ea"/>
                          <a:cs typeface="+mn-cs"/>
                        </a:rPr>
                        <a:t>Nos textos narrativos, o elemento </a:t>
                      </a:r>
                      <a:r>
                        <a:rPr lang="pt-BR" sz="2000" b="1" kern="1200" dirty="0">
                          <a:solidFill>
                            <a:schemeClr val="tx1"/>
                          </a:solidFill>
                          <a:effectLst/>
                          <a:latin typeface="Arial Narrow" panose="020B0606020202030204" pitchFamily="34" charset="0"/>
                          <a:ea typeface="+mn-ea"/>
                          <a:cs typeface="+mn-cs"/>
                        </a:rPr>
                        <a:t>“Espaço/Lugar” </a:t>
                      </a:r>
                      <a:r>
                        <a:rPr lang="pt-BR" sz="2000" b="0" kern="1200" dirty="0">
                          <a:solidFill>
                            <a:schemeClr val="tx1"/>
                          </a:solidFill>
                          <a:effectLst/>
                          <a:latin typeface="Arial Narrow" panose="020B0606020202030204" pitchFamily="34" charset="0"/>
                          <a:ea typeface="+mn-ea"/>
                          <a:cs typeface="+mn-cs"/>
                        </a:rPr>
                        <a:t>é onde as ações acontecem. No </a:t>
                      </a:r>
                      <a:r>
                        <a:rPr lang="pt-BR" sz="2000" b="1" kern="1200" dirty="0">
                          <a:solidFill>
                            <a:schemeClr val="tx1"/>
                          </a:solidFill>
                          <a:effectLst/>
                          <a:latin typeface="Arial Narrow" panose="020B0606020202030204" pitchFamily="34" charset="0"/>
                          <a:ea typeface="+mn-ea"/>
                          <a:cs typeface="+mn-cs"/>
                        </a:rPr>
                        <a:t>“Conto”</a:t>
                      </a:r>
                      <a:r>
                        <a:rPr lang="pt-BR" sz="2000" b="0" kern="1200" dirty="0">
                          <a:solidFill>
                            <a:schemeClr val="tx1"/>
                          </a:solidFill>
                          <a:effectLst/>
                          <a:latin typeface="Arial Narrow" panose="020B0606020202030204" pitchFamily="34" charset="0"/>
                          <a:ea typeface="+mn-ea"/>
                          <a:cs typeface="+mn-cs"/>
                        </a:rPr>
                        <a:t>, esse espaço é limitado e bem definido, podendo ser físico (uma casa, uma rua) ou psicológico (a mente de uma personagem). O </a:t>
                      </a:r>
                      <a:r>
                        <a:rPr lang="pt-BR" sz="2000" b="1" kern="1200" dirty="0">
                          <a:solidFill>
                            <a:schemeClr val="tx1"/>
                          </a:solidFill>
                          <a:effectLst/>
                          <a:latin typeface="Arial Narrow" panose="020B0606020202030204" pitchFamily="34" charset="0"/>
                          <a:ea typeface="+mn-ea"/>
                          <a:cs typeface="+mn-cs"/>
                        </a:rPr>
                        <a:t>“Espaço Narrativo”</a:t>
                      </a:r>
                      <a:r>
                        <a:rPr lang="pt-BR" sz="2000" b="0" kern="1200" dirty="0">
                          <a:solidFill>
                            <a:schemeClr val="tx1"/>
                          </a:solidFill>
                          <a:effectLst/>
                          <a:latin typeface="Arial Narrow" panose="020B0606020202030204" pitchFamily="34" charset="0"/>
                          <a:ea typeface="+mn-ea"/>
                          <a:cs typeface="+mn-cs"/>
                        </a:rPr>
                        <a:t> tem seus </a:t>
                      </a:r>
                      <a:r>
                        <a:rPr lang="pt-BR" sz="2000" b="1" kern="1200" dirty="0">
                          <a:solidFill>
                            <a:schemeClr val="tx1"/>
                          </a:solidFill>
                          <a:effectLst/>
                          <a:latin typeface="Arial Narrow" panose="020B0606020202030204" pitchFamily="34" charset="0"/>
                          <a:ea typeface="+mn-ea"/>
                          <a:cs typeface="+mn-cs"/>
                        </a:rPr>
                        <a:t>“Efeitos de Sentido”</a:t>
                      </a:r>
                      <a:r>
                        <a:rPr lang="pt-BR" sz="2000" b="0" kern="1200" dirty="0">
                          <a:solidFill>
                            <a:schemeClr val="tx1"/>
                          </a:solidFill>
                          <a:effectLst/>
                          <a:latin typeface="Arial Narrow" panose="020B0606020202030204" pitchFamily="34" charset="0"/>
                          <a:ea typeface="+mn-ea"/>
                          <a:cs typeface="+mn-cs"/>
                        </a:rPr>
                        <a:t>, assim, o “espaço”, enquanto categoria “narrativa”, não se limita ao lugar/local físico: ele também produz </a:t>
                      </a:r>
                      <a:r>
                        <a:rPr lang="pt-BR" sz="2000" b="1" kern="1200" dirty="0">
                          <a:solidFill>
                            <a:schemeClr val="tx1"/>
                          </a:solidFill>
                          <a:effectLst/>
                          <a:latin typeface="Arial Narrow" panose="020B0606020202030204" pitchFamily="34" charset="0"/>
                          <a:ea typeface="+mn-ea"/>
                          <a:cs typeface="+mn-cs"/>
                        </a:rPr>
                        <a:t>“significados” </a:t>
                      </a:r>
                      <a:r>
                        <a:rPr lang="pt-BR" sz="2000" b="0" kern="1200" dirty="0">
                          <a:solidFill>
                            <a:schemeClr val="tx1"/>
                          </a:solidFill>
                          <a:effectLst/>
                          <a:latin typeface="Arial Narrow" panose="020B0606020202030204" pitchFamily="34" charset="0"/>
                          <a:ea typeface="+mn-ea"/>
                          <a:cs typeface="+mn-cs"/>
                        </a:rPr>
                        <a:t>e contribui para o desenvolvimento </a:t>
                      </a:r>
                      <a:r>
                        <a:rPr lang="pt-BR" sz="2000" b="1" kern="1200" dirty="0">
                          <a:solidFill>
                            <a:schemeClr val="tx1"/>
                          </a:solidFill>
                          <a:effectLst/>
                          <a:latin typeface="Arial Narrow" panose="020B0606020202030204" pitchFamily="34" charset="0"/>
                          <a:ea typeface="+mn-ea"/>
                          <a:cs typeface="+mn-cs"/>
                        </a:rPr>
                        <a:t>simbólico/figurado </a:t>
                      </a:r>
                      <a:r>
                        <a:rPr lang="pt-BR" sz="2000" b="0" kern="1200" dirty="0">
                          <a:solidFill>
                            <a:schemeClr val="tx1"/>
                          </a:solidFill>
                          <a:effectLst/>
                          <a:latin typeface="Arial Narrow" panose="020B0606020202030204" pitchFamily="34" charset="0"/>
                          <a:ea typeface="+mn-ea"/>
                          <a:cs typeface="+mn-cs"/>
                        </a:rPr>
                        <a:t>do enredo. No conto </a:t>
                      </a:r>
                      <a:r>
                        <a:rPr lang="pt-BR" sz="2000" b="1" kern="1200" dirty="0">
                          <a:solidFill>
                            <a:schemeClr val="tx1"/>
                          </a:solidFill>
                          <a:effectLst/>
                          <a:latin typeface="Arial Narrow" panose="020B0606020202030204" pitchFamily="34" charset="0"/>
                          <a:ea typeface="+mn-ea"/>
                          <a:cs typeface="+mn-cs"/>
                        </a:rPr>
                        <a:t>“Uma galinha”</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o espaço principal é o “ambiente doméstico”, principalmente, a cozinha, onde a galinha é destinada ao abate e onde ela permanece após botar o ovo. Durante a fuga da galinha, o “espaço” se amplia momentaneamente para o terraço, telhados e rua, sugerindo/simbolizando uma breve experiência de “liberdade”. Porém, a narrativa retorna ao </a:t>
                      </a:r>
                      <a:r>
                        <a:rPr lang="pt-BR" sz="2000" b="1" kern="1200" dirty="0">
                          <a:solidFill>
                            <a:schemeClr val="tx1"/>
                          </a:solidFill>
                          <a:effectLst/>
                          <a:latin typeface="Arial Narrow" panose="020B0606020202030204" pitchFamily="34" charset="0"/>
                          <a:ea typeface="+mn-ea"/>
                          <a:cs typeface="+mn-cs"/>
                        </a:rPr>
                        <a:t>“espaço doméstico”</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simbolizando/reforçando intencionalmente (no sentido figurado): </a:t>
                      </a:r>
                      <a:r>
                        <a:rPr lang="pt-BR" sz="2000" b="1" kern="1200" dirty="0">
                          <a:solidFill>
                            <a:schemeClr val="tx1"/>
                          </a:solidFill>
                          <a:effectLst/>
                          <a:latin typeface="Arial Narrow" panose="020B0606020202030204" pitchFamily="34" charset="0"/>
                          <a:ea typeface="+mn-ea"/>
                          <a:cs typeface="+mn-cs"/>
                        </a:rPr>
                        <a:t>“o confinamento e o controle”</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36" y="747767"/>
            <a:ext cx="1820769" cy="812091"/>
          </a:xfrm>
          <a:prstGeom prst="rect">
            <a:avLst/>
          </a:prstGeom>
        </p:spPr>
      </p:pic>
      <p:sp>
        <p:nvSpPr>
          <p:cNvPr id="4" name="CaixaDeTexto 3">
            <a:extLst>
              <a:ext uri="{FF2B5EF4-FFF2-40B4-BE49-F238E27FC236}">
                <a16:creationId xmlns:a16="http://schemas.microsoft.com/office/drawing/2014/main" id="{476E2D30-E249-4612-534B-D5966B6E6D19}"/>
              </a:ext>
            </a:extLst>
          </p:cNvPr>
          <p:cNvSpPr txBox="1"/>
          <p:nvPr/>
        </p:nvSpPr>
        <p:spPr>
          <a:xfrm>
            <a:off x="345141" y="4509247"/>
            <a:ext cx="11501717" cy="2133918"/>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“oposição” entre o espaço aberto (telhado/quarteirões) e o espaço doméstico (cozinha) intensifica o/a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contraste entre medo e liberdade.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contraste entre cautela e hesitação.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contraste entre liberdade e aprisionamento.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6954021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3955056-6978-0E54-581C-841D4764EC2A}"/>
              </a:ext>
            </a:extLst>
          </p:cNvPr>
          <p:cNvGraphicFramePr>
            <a:graphicFrameLocks noGrp="1"/>
          </p:cNvGraphicFramePr>
          <p:nvPr>
            <p:extLst>
              <p:ext uri="{D42A27DB-BD31-4B8C-83A1-F6EECF244321}">
                <p14:modId xmlns:p14="http://schemas.microsoft.com/office/powerpoint/2010/main" val="2492939734"/>
              </p:ext>
            </p:extLst>
          </p:nvPr>
        </p:nvGraphicFramePr>
        <p:xfrm>
          <a:off x="573741" y="1102659"/>
          <a:ext cx="10766612" cy="2017059"/>
        </p:xfrm>
        <a:graphic>
          <a:graphicData uri="http://schemas.openxmlformats.org/drawingml/2006/table">
            <a:tbl>
              <a:tblPr firstRow="1" bandRow="1">
                <a:tableStyleId>{5C22544A-7EE6-4342-B048-85BDC9FD1C3A}</a:tableStyleId>
              </a:tblPr>
              <a:tblGrid>
                <a:gridCol w="10766612">
                  <a:extLst>
                    <a:ext uri="{9D8B030D-6E8A-4147-A177-3AD203B41FA5}">
                      <a16:colId xmlns:a16="http://schemas.microsoft.com/office/drawing/2014/main" val="1009251430"/>
                    </a:ext>
                  </a:extLst>
                </a:gridCol>
              </a:tblGrid>
              <a:tr h="2017059">
                <a:tc>
                  <a:txBody>
                    <a:bodyPr/>
                    <a:lstStyle/>
                    <a:p>
                      <a:pPr algn="just"/>
                      <a:r>
                        <a:rPr lang="pt-BR" sz="2000" b="0" kern="1200" dirty="0">
                          <a:solidFill>
                            <a:schemeClr val="tx1"/>
                          </a:solidFill>
                          <a:effectLst/>
                          <a:latin typeface="Arial Narrow" panose="020B0606020202030204" pitchFamily="34" charset="0"/>
                          <a:ea typeface="+mn-ea"/>
                          <a:cs typeface="+mn-cs"/>
                        </a:rPr>
                        <a:t>No conto </a:t>
                      </a:r>
                      <a:r>
                        <a:rPr lang="pt-BR" sz="2000" b="1" kern="1200" dirty="0">
                          <a:solidFill>
                            <a:schemeClr val="tx1"/>
                          </a:solidFill>
                          <a:effectLst/>
                          <a:latin typeface="Arial Narrow" panose="020B0606020202030204" pitchFamily="34" charset="0"/>
                          <a:ea typeface="+mn-ea"/>
                          <a:cs typeface="+mn-cs"/>
                        </a:rPr>
                        <a:t>“Uma galinha” </a:t>
                      </a:r>
                      <a:r>
                        <a:rPr lang="pt-BR" sz="2000" b="0" kern="1200" dirty="0">
                          <a:solidFill>
                            <a:schemeClr val="tx1"/>
                          </a:solidFill>
                          <a:effectLst/>
                          <a:latin typeface="Arial Narrow" panose="020B0606020202030204" pitchFamily="34" charset="0"/>
                          <a:ea typeface="+mn-ea"/>
                          <a:cs typeface="+mn-cs"/>
                        </a:rPr>
                        <a:t>- Clarice Lispector recorre a uma história do dia a dia, ou seja, uma narrativa baseada em fatos costumeiros do cotidiano brasileiro, como o tradicional almoço de domingo. A escritora usa o fato de uma família que escolhe uma ave (galinha) mata e prepara para produzir reflexões mais críticas e complexas no leitor, as quais vão depender, em grande medida, da leitura e da bagagem literária desse leitor. A narrativa não tem compromisso com a apresentação de soluções para as questões sugeridas, mas com a abertura de sentidos, de reflexão sobre a abordagem temática apresentada. </a:t>
                      </a:r>
                      <a:endParaRPr lang="pt-BR" sz="2000" b="0" dirty="0">
                        <a:solidFill>
                          <a:schemeClr val="tx1"/>
                        </a:solidFill>
                        <a:latin typeface="Arial Narrow" panose="020B0606020202030204" pitchFamily="34" charset="0"/>
                      </a:endParaRPr>
                    </a:p>
                  </a:txBody>
                  <a:tcPr>
                    <a:solidFill>
                      <a:schemeClr val="tx2">
                        <a:lumMod val="20000"/>
                        <a:lumOff val="80000"/>
                      </a:schemeClr>
                    </a:solidFill>
                  </a:tcPr>
                </a:tc>
                <a:extLst>
                  <a:ext uri="{0D108BD9-81ED-4DB2-BD59-A6C34878D82A}">
                    <a16:rowId xmlns:a16="http://schemas.microsoft.com/office/drawing/2014/main" val="2609833363"/>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426" y="251011"/>
            <a:ext cx="2088776" cy="1030941"/>
          </a:xfrm>
          <a:prstGeom prst="rect">
            <a:avLst/>
          </a:prstGeom>
        </p:spPr>
      </p:pic>
      <p:sp>
        <p:nvSpPr>
          <p:cNvPr id="6" name="CaixaDeTexto 5">
            <a:extLst>
              <a:ext uri="{FF2B5EF4-FFF2-40B4-BE49-F238E27FC236}">
                <a16:creationId xmlns:a16="http://schemas.microsoft.com/office/drawing/2014/main" id="{B72AF736-4EE6-F0C9-678A-294FEDBB333E}"/>
              </a:ext>
            </a:extLst>
          </p:cNvPr>
          <p:cNvSpPr txBox="1"/>
          <p:nvPr/>
        </p:nvSpPr>
        <p:spPr>
          <a:xfrm>
            <a:off x="510989" y="3039035"/>
            <a:ext cx="10829364" cy="3518912"/>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conto em estudo, a galinha ocupa</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posição de protagonista, uma vez que suas ações estruturam o enredo: a escolha para o almoço, a fuga, a captura, o ovo e o desfecho.  Apesar de ser uma ave, Clarice constrói essa personagem com densidade simbólica/figurada e com uma complexidade comportamental que rompe o esperado, esse fato gera surpresa e tensão. Inicialmente, a escritora caracteriza a personagem como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passiva.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agitada.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confusa.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angustiada.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preocupada.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8979196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562822084"/>
              </p:ext>
            </p:extLst>
          </p:nvPr>
        </p:nvGraphicFramePr>
        <p:xfrm>
          <a:off x="358591" y="2261290"/>
          <a:ext cx="11501717" cy="35356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155745">
                <a:tc>
                  <a:txBody>
                    <a:bodyPr/>
                    <a:lstStyle/>
                    <a:p>
                      <a:pPr algn="just"/>
                      <a:endParaRPr lang="pt-BR" sz="2300" b="0" kern="1200" dirty="0">
                        <a:solidFill>
                          <a:schemeClr val="tx1"/>
                        </a:solidFill>
                        <a:effectLst/>
                        <a:latin typeface="Arial Narrow" panose="020B0606020202030204" pitchFamily="34" charset="0"/>
                        <a:ea typeface="+mn-ea"/>
                        <a:cs typeface="+mn-cs"/>
                      </a:endParaRPr>
                    </a:p>
                    <a:p>
                      <a:pPr algn="just"/>
                      <a:r>
                        <a:rPr lang="pt-BR" sz="2000" b="1" kern="1200" dirty="0">
                          <a:solidFill>
                            <a:schemeClr val="tx1"/>
                          </a:solidFill>
                          <a:effectLst/>
                          <a:latin typeface="Arial Narrow" panose="020B0606020202030204" pitchFamily="34" charset="0"/>
                          <a:ea typeface="+mn-ea"/>
                          <a:cs typeface="+mn-cs"/>
                        </a:rPr>
                        <a:t>Clarice Lispector é muito cobrada no Enem </a:t>
                      </a:r>
                      <a:r>
                        <a:rPr lang="pt-BR" sz="2000" b="0" kern="1200" dirty="0">
                          <a:solidFill>
                            <a:schemeClr val="tx1"/>
                          </a:solidFill>
                          <a:effectLst/>
                          <a:latin typeface="Arial Narrow" panose="020B0606020202030204" pitchFamily="34" charset="0"/>
                          <a:ea typeface="+mn-ea"/>
                          <a:cs typeface="+mn-cs"/>
                        </a:rPr>
                        <a:t>por causa de sua prosa intimista, do fluxo de consciência e de sua inserção na Geração de 45 (terceira fase do Modernismo). As questões focam principalmente na análise psicológica, em valores humanos e em reflexões existenciais presentes em livros como </a:t>
                      </a:r>
                      <a:r>
                        <a:rPr lang="pt-BR" sz="2000" b="0" i="1" kern="1200" dirty="0">
                          <a:solidFill>
                            <a:schemeClr val="tx1"/>
                          </a:solidFill>
                          <a:effectLst/>
                          <a:latin typeface="Arial Narrow" panose="020B0606020202030204" pitchFamily="34" charset="0"/>
                          <a:ea typeface="+mn-ea"/>
                          <a:cs typeface="+mn-cs"/>
                        </a:rPr>
                        <a:t>A Hora da Estrela</a:t>
                      </a:r>
                      <a:r>
                        <a:rPr lang="pt-BR" sz="2000" b="0" kern="1200" dirty="0">
                          <a:solidFill>
                            <a:schemeClr val="tx1"/>
                          </a:solidFill>
                          <a:effectLst/>
                          <a:latin typeface="Arial Narrow" panose="020B0606020202030204" pitchFamily="34" charset="0"/>
                          <a:ea typeface="+mn-ea"/>
                          <a:cs typeface="+mn-cs"/>
                        </a:rPr>
                        <a:t>. </a:t>
                      </a:r>
                    </a:p>
                    <a:p>
                      <a:pPr algn="just"/>
                      <a:r>
                        <a:rPr lang="pt-BR" sz="2000" b="1" kern="1200" dirty="0">
                          <a:solidFill>
                            <a:schemeClr val="tx1"/>
                          </a:solidFill>
                          <a:effectLst/>
                          <a:latin typeface="Arial Narrow" panose="020B0606020202030204" pitchFamily="34" charset="0"/>
                          <a:ea typeface="+mn-ea"/>
                          <a:cs typeface="+mn-cs"/>
                        </a:rPr>
                        <a:t>O que mais é cobrado sobre a autora no Enem</a:t>
                      </a:r>
                    </a:p>
                    <a:p>
                      <a:pPr algn="just"/>
                      <a:r>
                        <a:rPr lang="pt-BR" sz="2000" b="1" kern="1200" dirty="0">
                          <a:solidFill>
                            <a:schemeClr val="tx1"/>
                          </a:solidFill>
                          <a:effectLst/>
                          <a:latin typeface="Arial Narrow" panose="020B0606020202030204" pitchFamily="34" charset="0"/>
                          <a:ea typeface="+mn-ea"/>
                          <a:cs typeface="+mn-cs"/>
                        </a:rPr>
                        <a:t>Fluxo de consciência: </a:t>
                      </a:r>
                      <a:r>
                        <a:rPr lang="pt-BR" sz="2000" b="0" kern="1200" dirty="0">
                          <a:solidFill>
                            <a:schemeClr val="tx1"/>
                          </a:solidFill>
                          <a:effectLst/>
                          <a:latin typeface="Arial Narrow" panose="020B0606020202030204" pitchFamily="34" charset="0"/>
                          <a:ea typeface="+mn-ea"/>
                          <a:cs typeface="+mn-cs"/>
                        </a:rPr>
                        <a:t>Textos que revelam o movimento contínuo da mente, pensamentos e conflitos interiores em vez de focar apenas na ação física.</a:t>
                      </a:r>
                    </a:p>
                    <a:p>
                      <a:pPr algn="just"/>
                      <a:r>
                        <a:rPr lang="pt-BR" sz="2000" b="1" kern="1200" dirty="0">
                          <a:solidFill>
                            <a:schemeClr val="tx1"/>
                          </a:solidFill>
                          <a:effectLst/>
                          <a:latin typeface="Arial Narrow" panose="020B0606020202030204" pitchFamily="34" charset="0"/>
                          <a:ea typeface="+mn-ea"/>
                          <a:cs typeface="+mn-cs"/>
                        </a:rPr>
                        <a:t>Epifanias: </a:t>
                      </a:r>
                      <a:r>
                        <a:rPr lang="pt-BR" sz="2000" b="0" kern="1200" dirty="0">
                          <a:solidFill>
                            <a:schemeClr val="tx1"/>
                          </a:solidFill>
                          <a:effectLst/>
                          <a:latin typeface="Arial Narrow" panose="020B0606020202030204" pitchFamily="34" charset="0"/>
                          <a:ea typeface="+mn-ea"/>
                          <a:cs typeface="+mn-cs"/>
                        </a:rPr>
                        <a:t>Momentos em que personagens têm revelações repentinas sobre si mesmas ou sobre o cotidiano.</a:t>
                      </a:r>
                    </a:p>
                    <a:p>
                      <a:pPr algn="just"/>
                      <a:r>
                        <a:rPr lang="pt-BR" sz="2000" b="1" kern="1200" dirty="0">
                          <a:solidFill>
                            <a:schemeClr val="tx1"/>
                          </a:solidFill>
                          <a:effectLst/>
                          <a:latin typeface="Arial Narrow" panose="020B0606020202030204" pitchFamily="34" charset="0"/>
                          <a:ea typeface="+mn-ea"/>
                          <a:cs typeface="+mn-cs"/>
                        </a:rPr>
                        <a:t>Crítica social e existencial: </a:t>
                      </a:r>
                      <a:r>
                        <a:rPr lang="pt-BR" sz="2000" b="0" kern="1200" dirty="0">
                          <a:solidFill>
                            <a:schemeClr val="tx1"/>
                          </a:solidFill>
                          <a:effectLst/>
                          <a:latin typeface="Arial Narrow" panose="020B0606020202030204" pitchFamily="34" charset="0"/>
                          <a:ea typeface="+mn-ea"/>
                          <a:cs typeface="+mn-cs"/>
                        </a:rPr>
                        <a:t>O retrato da pobreza urbana e da marginalização em </a:t>
                      </a:r>
                      <a:r>
                        <a:rPr lang="pt-BR" sz="2000" b="0" i="1" kern="1200" dirty="0">
                          <a:solidFill>
                            <a:schemeClr val="tx1"/>
                          </a:solidFill>
                          <a:effectLst/>
                          <a:latin typeface="Arial Narrow" panose="020B0606020202030204" pitchFamily="34" charset="0"/>
                          <a:ea typeface="+mn-ea"/>
                          <a:cs typeface="+mn-cs"/>
                        </a:rPr>
                        <a:t>A Hora da Estrela</a:t>
                      </a:r>
                      <a:r>
                        <a:rPr lang="pt-BR" sz="2000" b="0" kern="1200" dirty="0">
                          <a:solidFill>
                            <a:schemeClr val="tx1"/>
                          </a:solidFill>
                          <a:effectLst/>
                          <a:latin typeface="Arial Narrow" panose="020B0606020202030204" pitchFamily="34" charset="0"/>
                          <a:ea typeface="+mn-ea"/>
                          <a:cs typeface="+mn-cs"/>
                        </a:rPr>
                        <a:t>, abordando o drama de pessoas vulneráveis.</a:t>
                      </a:r>
                    </a:p>
                    <a:p>
                      <a:pPr algn="just"/>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203" y="1501419"/>
            <a:ext cx="2248925" cy="759871"/>
          </a:xfrm>
          <a:prstGeom prst="rect">
            <a:avLst/>
          </a:prstGeom>
        </p:spPr>
      </p:pic>
      <p:sp>
        <p:nvSpPr>
          <p:cNvPr id="5" name="CaixaDeTexto 4">
            <a:extLst>
              <a:ext uri="{FF2B5EF4-FFF2-40B4-BE49-F238E27FC236}">
                <a16:creationId xmlns:a16="http://schemas.microsoft.com/office/drawing/2014/main" id="{23B1BAA8-43FA-4802-851F-C6C24CEFC7DA}"/>
              </a:ext>
            </a:extLst>
          </p:cNvPr>
          <p:cNvSpPr txBox="1"/>
          <p:nvPr/>
        </p:nvSpPr>
        <p:spPr>
          <a:xfrm>
            <a:off x="279122" y="456584"/>
            <a:ext cx="10856259" cy="984885"/>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Depois da primeira caracterização atribuída à personagem protagonista, a escritora apresenta uma “contradição” em relação a essa caracterização. Transcreva do texto o trecho que mostra a contradição.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050711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E36288-8F47-728C-97ED-28B5E4F5708A}"/>
              </a:ext>
            </a:extLst>
          </p:cNvPr>
          <p:cNvSpPr txBox="1"/>
          <p:nvPr/>
        </p:nvSpPr>
        <p:spPr>
          <a:xfrm>
            <a:off x="304799" y="850989"/>
            <a:ext cx="11546541" cy="5155257"/>
          </a:xfrm>
          <a:prstGeom prst="rect">
            <a:avLst/>
          </a:prstGeom>
          <a:noFill/>
        </p:spPr>
        <p:txBody>
          <a:bodyPr wrap="square">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língua portuguesa, é muito importante reconhecer, especialmente, em textos narrativos “os tipos de discurso”. O “discurso direto” reproduz a fala das personagens apresentando, na maioria das vezes, os dois pontos, o travessão, aspas, verbos de elocução (indicam que alguém vai falar...). Já o “discurso indireto” ocorre quando o narrador conta o que as personagens falam/conversam. E o “discurso indireto livre” acontece quando a voz do narrador se mistura à voz ou pensamento das personagens, sem marcas explícitas de “citação”. Esse tipo de discurso é recorrente na literatura moderna. No conto “Uma galinha”, de Clarice Lispector, percebe-se a presença de um narrador em 3ª pessoa, com características de onisciência, pois apresenta fatos fazendo julgamentos e reflexões sobre as personagens e a situação narrada. Esse narrador, além de relatar as ações, aproxima-se da consciência das personagens, produzindo efeitos de introspecção e densidade simbólica.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conto em análise, tal recurso pode ser observado no trecho em que a fuga da galinha é narrada e, ao mesmo tempo, atravessada por reflexões sobre sua existência. Considerando essa explicação, responda.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Retire do texto o trecho que comprova a reflexão sobre a existência da galinha durante a sua fuga.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43721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6A6682-257C-7093-599B-4C02963A781A}"/>
              </a:ext>
            </a:extLst>
          </p:cNvPr>
          <p:cNvSpPr txBox="1"/>
          <p:nvPr/>
        </p:nvSpPr>
        <p:spPr>
          <a:xfrm>
            <a:off x="125506" y="645458"/>
            <a:ext cx="11707905" cy="6414064"/>
          </a:xfrm>
          <a:prstGeom prst="rect">
            <a:avLst/>
          </a:prstGeom>
          <a:noFill/>
        </p:spPr>
        <p:txBody>
          <a:bodyPr wrap="square">
            <a:spAutoFit/>
          </a:bodyPr>
          <a:lstStyle/>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Considerando a resposta dada à letra “a”, percebe-se que a narrativa suspende a descrição objetiva e passa a construir um comentário reflexivo, o que mostra a fusão entre narração e uma consciência que interpreta a ação. Esse aspecto dialoga com o estilo de Clarice Lispector, marcado pela tentativa de representar o subjetivo, o íntimo por meio de estratégias como a análise mental, reflexiva. Esse é o fluxo da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consciência.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ação narrada.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voz da personagem.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Aponte o que confirma um “Fluxo da Consciência”: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associação livre de ideias, pois o narrador vê a galinha fugir e pula direto para uma dúvida filosófica sobre o que dá alma a um animal.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entrada na mente da personagem, uma vez que as palavras "estúpida, tímida e livre" não descrevem apenas o que se vê de fora; elas tentam adivinhar o que passa dentro da cabeça (ou dos instintos) da ave.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voz que conta a história (narrador) conversa consigo mesma sobre o valor da vida daquele bicho, saindo da realidade dos fatos para o pensamento profundo.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18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b="1" kern="0" dirty="0">
              <a:effectLst/>
              <a:latin typeface="Arial Narrow" panose="020B0606020202030204" pitchFamily="34" charset="0"/>
              <a:ea typeface="Calibri" panose="020F0502020204030204" pitchFamily="34" charset="0"/>
              <a:cs typeface="ArialMT"/>
            </a:endParaRPr>
          </a:p>
        </p:txBody>
      </p:sp>
    </p:spTree>
    <p:extLst>
      <p:ext uri="{BB962C8B-B14F-4D97-AF65-F5344CB8AC3E}">
        <p14:creationId xmlns:p14="http://schemas.microsoft.com/office/powerpoint/2010/main" val="15851341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AA663E3-2CBC-5C83-73CF-45529623E603}"/>
              </a:ext>
            </a:extLst>
          </p:cNvPr>
          <p:cNvPicPr>
            <a:picLocks noChangeAspect="1"/>
          </p:cNvPicPr>
          <p:nvPr/>
        </p:nvPicPr>
        <p:blipFill rotWithShape="1">
          <a:blip r:embed="rId3">
            <a:extLst>
              <a:ext uri="{28A0092B-C50C-407E-A947-70E740481C1C}">
                <a14:useLocalDpi xmlns:a14="http://schemas.microsoft.com/office/drawing/2010/main" val="0"/>
              </a:ext>
            </a:extLst>
          </a:blip>
          <a:srcRect l="1377" t="10253" r="2342" b="8926"/>
          <a:stretch>
            <a:fillRect/>
          </a:stretch>
        </p:blipFill>
        <p:spPr bwMode="auto">
          <a:xfrm>
            <a:off x="3164542" y="582707"/>
            <a:ext cx="4957482" cy="1039906"/>
          </a:xfrm>
          <a:prstGeom prst="rect">
            <a:avLst/>
          </a:prstGeom>
          <a:noFill/>
          <a:ln>
            <a:noFill/>
          </a:ln>
          <a:extLst>
            <a:ext uri="{53640926-AAD7-44D8-BBD7-CCE9431645EC}">
              <a14:shadowObscured xmlns:a14="http://schemas.microsoft.com/office/drawing/2010/main"/>
            </a:ext>
          </a:extLst>
        </p:spPr>
      </p:pic>
      <p:pic>
        <p:nvPicPr>
          <p:cNvPr id="6" name="Imagem 5" descr="Interface gráfica do usuário, Texto&#10;&#10;O conteúdo gerado por IA pode estar incorreto.">
            <a:extLst>
              <a:ext uri="{FF2B5EF4-FFF2-40B4-BE49-F238E27FC236}">
                <a16:creationId xmlns:a16="http://schemas.microsoft.com/office/drawing/2014/main" id="{0F768167-AE12-5CA9-ED64-736A2EBA63A5}"/>
              </a:ext>
            </a:extLst>
          </p:cNvPr>
          <p:cNvPicPr>
            <a:picLocks noChangeAspect="1"/>
          </p:cNvPicPr>
          <p:nvPr/>
        </p:nvPicPr>
        <p:blipFill>
          <a:blip r:embed="rId4">
            <a:extLst>
              <a:ext uri="{28A0092B-C50C-407E-A947-70E740481C1C}">
                <a14:useLocalDpi xmlns:a14="http://schemas.microsoft.com/office/drawing/2010/main" val="0"/>
              </a:ext>
            </a:extLst>
          </a:blip>
          <a:srcRect r="2053"/>
          <a:stretch>
            <a:fillRect/>
          </a:stretch>
        </p:blipFill>
        <p:spPr bwMode="auto">
          <a:xfrm>
            <a:off x="726141" y="1810871"/>
            <a:ext cx="3576918" cy="1039906"/>
          </a:xfrm>
          <a:prstGeom prst="rect">
            <a:avLst/>
          </a:prstGeom>
          <a:noFill/>
          <a:ln>
            <a:noFill/>
          </a:ln>
        </p:spPr>
      </p:pic>
      <p:sp>
        <p:nvSpPr>
          <p:cNvPr id="7" name="CaixaDeTexto 6">
            <a:extLst>
              <a:ext uri="{FF2B5EF4-FFF2-40B4-BE49-F238E27FC236}">
                <a16:creationId xmlns:a16="http://schemas.microsoft.com/office/drawing/2014/main" id="{1E294273-9C44-EDF1-8382-CED7352A051E}"/>
              </a:ext>
            </a:extLst>
          </p:cNvPr>
          <p:cNvSpPr txBox="1"/>
          <p:nvPr/>
        </p:nvSpPr>
        <p:spPr>
          <a:xfrm>
            <a:off x="654425" y="2850778"/>
            <a:ext cx="10569388" cy="3529171"/>
          </a:xfrm>
          <a:prstGeom prst="rect">
            <a:avLst/>
          </a:prstGeom>
          <a:noFill/>
        </p:spPr>
        <p:txBody>
          <a:bodyPr wrap="square" rtlCol="0">
            <a:spAutoFit/>
          </a:bodyPr>
          <a:lstStyle/>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conto, Clarice Lispector transforma a personagem protagonista, um ser destinado ao abate, em figura simbólica de resistência e, posteriormente, de maternidade e submissão. Quanto às personagens humanas, a mãe aparece de modo breve e pouco individualizado, não exercendo a influência direta sobre as decisões centrais. Ela apresenta uma postura de cansaço e concordância. Considere essa afirmação para responder as atividades a seguir.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Qual é o trecho do texto que evidencia esse aspecto?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O pai e a filha possuem uma participação significativa na dinâmica das ações da narrativa, principalmente, devido à mudança de atitude em relação à galinha. Após a galinha botar um ovo, ocorre uma reviravolta na história. Retire, do texto, o trecho que confirma esse aspecto.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9341279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81EB2E6-F8FC-E405-EEDA-1C01CAB8CCA0}"/>
              </a:ext>
            </a:extLst>
          </p:cNvPr>
          <p:cNvGraphicFramePr>
            <a:graphicFrameLocks noGrp="1"/>
          </p:cNvGraphicFramePr>
          <p:nvPr>
            <p:extLst>
              <p:ext uri="{D42A27DB-BD31-4B8C-83A1-F6EECF244321}">
                <p14:modId xmlns:p14="http://schemas.microsoft.com/office/powerpoint/2010/main" val="1827460882"/>
              </p:ext>
            </p:extLst>
          </p:nvPr>
        </p:nvGraphicFramePr>
        <p:xfrm>
          <a:off x="663388" y="1568825"/>
          <a:ext cx="10838330" cy="1075764"/>
        </p:xfrm>
        <a:graphic>
          <a:graphicData uri="http://schemas.openxmlformats.org/drawingml/2006/table">
            <a:tbl>
              <a:tblPr firstRow="1" bandRow="1">
                <a:tableStyleId>{5C22544A-7EE6-4342-B048-85BDC9FD1C3A}</a:tableStyleId>
              </a:tblPr>
              <a:tblGrid>
                <a:gridCol w="10838330">
                  <a:extLst>
                    <a:ext uri="{9D8B030D-6E8A-4147-A177-3AD203B41FA5}">
                      <a16:colId xmlns:a16="http://schemas.microsoft.com/office/drawing/2014/main" val="3839517223"/>
                    </a:ext>
                  </a:extLst>
                </a:gridCol>
              </a:tblGrid>
              <a:tr h="1075764">
                <a:tc>
                  <a:txBody>
                    <a:bodyPr/>
                    <a:lstStyle/>
                    <a:p>
                      <a:pPr algn="just"/>
                      <a:r>
                        <a:rPr lang="pt-BR" sz="2000" b="0" kern="1200" dirty="0">
                          <a:solidFill>
                            <a:schemeClr val="tx1"/>
                          </a:solidFill>
                          <a:effectLst/>
                          <a:latin typeface="Arial Narrow" panose="020B0606020202030204" pitchFamily="34" charset="0"/>
                          <a:ea typeface="+mn-ea"/>
                          <a:cs typeface="+mn-cs"/>
                        </a:rPr>
                        <a:t>O Exame Nacional do Ensino Médio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aborda a variação linguística enfatizando que não existem formas "certas" ou "erradas", mas sim variedades adequadas a diferentes contextos sociais, regionais e históricos. A prova cobra, também, questões sobre preconceito linguístico. </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200950509"/>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500" y="720090"/>
            <a:ext cx="2357717" cy="848734"/>
          </a:xfrm>
          <a:prstGeom prst="rect">
            <a:avLst/>
          </a:prstGeom>
        </p:spPr>
      </p:pic>
      <p:sp>
        <p:nvSpPr>
          <p:cNvPr id="6" name="CaixaDeTexto 5">
            <a:extLst>
              <a:ext uri="{FF2B5EF4-FFF2-40B4-BE49-F238E27FC236}">
                <a16:creationId xmlns:a16="http://schemas.microsoft.com/office/drawing/2014/main" id="{180383C3-A79F-B7D1-A1C4-0CEE409E514F}"/>
              </a:ext>
            </a:extLst>
          </p:cNvPr>
          <p:cNvSpPr txBox="1"/>
          <p:nvPr/>
        </p:nvSpPr>
        <p:spPr>
          <a:xfrm>
            <a:off x="690282" y="2814918"/>
            <a:ext cx="10811436" cy="3016210"/>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conto “Uma galinha” predomina a linguagem</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técnica.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jurídica.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literária.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científica.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jornalística.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237110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919" y="455110"/>
            <a:ext cx="2224181" cy="862703"/>
          </a:xfrm>
          <a:prstGeom prst="rect">
            <a:avLst/>
          </a:prstGeom>
        </p:spPr>
      </p:pic>
      <p:graphicFrame>
        <p:nvGraphicFramePr>
          <p:cNvPr id="5" name="Tabela 4">
            <a:extLst>
              <a:ext uri="{FF2B5EF4-FFF2-40B4-BE49-F238E27FC236}">
                <a16:creationId xmlns:a16="http://schemas.microsoft.com/office/drawing/2014/main" id="{AACC0B70-225A-930C-1D6D-20D7B9154878}"/>
              </a:ext>
            </a:extLst>
          </p:cNvPr>
          <p:cNvGraphicFramePr>
            <a:graphicFrameLocks noGrp="1"/>
          </p:cNvGraphicFramePr>
          <p:nvPr>
            <p:extLst>
              <p:ext uri="{D42A27DB-BD31-4B8C-83A1-F6EECF244321}">
                <p14:modId xmlns:p14="http://schemas.microsoft.com/office/powerpoint/2010/main" val="298026731"/>
              </p:ext>
            </p:extLst>
          </p:nvPr>
        </p:nvGraphicFramePr>
        <p:xfrm>
          <a:off x="466165" y="1228165"/>
          <a:ext cx="11053482" cy="1210235"/>
        </p:xfrm>
        <a:graphic>
          <a:graphicData uri="http://schemas.openxmlformats.org/drawingml/2006/table">
            <a:tbl>
              <a:tblPr firstRow="1" bandRow="1">
                <a:tableStyleId>{5C22544A-7EE6-4342-B048-85BDC9FD1C3A}</a:tableStyleId>
              </a:tblPr>
              <a:tblGrid>
                <a:gridCol w="11053482">
                  <a:extLst>
                    <a:ext uri="{9D8B030D-6E8A-4147-A177-3AD203B41FA5}">
                      <a16:colId xmlns:a16="http://schemas.microsoft.com/office/drawing/2014/main" val="633340848"/>
                    </a:ext>
                  </a:extLst>
                </a:gridCol>
              </a:tblGrid>
              <a:tr h="1210235">
                <a:tc>
                  <a:txBody>
                    <a:bodyPr/>
                    <a:lstStyle/>
                    <a:p>
                      <a:pPr algn="just"/>
                      <a:r>
                        <a:rPr lang="pt-BR" sz="2000" b="0" kern="1200" dirty="0">
                          <a:solidFill>
                            <a:schemeClr val="tx1"/>
                          </a:solidFill>
                          <a:effectLst/>
                          <a:latin typeface="Arial Narrow" panose="020B0606020202030204" pitchFamily="34" charset="0"/>
                          <a:ea typeface="+mn-ea"/>
                          <a:cs typeface="+mn-cs"/>
                        </a:rPr>
                        <a:t>O </a:t>
                      </a:r>
                      <a:r>
                        <a:rPr lang="pt-BR" sz="2000" b="1" kern="1200" dirty="0">
                          <a:solidFill>
                            <a:schemeClr val="tx1"/>
                          </a:solidFill>
                          <a:effectLst/>
                          <a:latin typeface="Arial Narrow" panose="020B0606020202030204" pitchFamily="34" charset="0"/>
                          <a:ea typeface="+mn-ea"/>
                          <a:cs typeface="+mn-cs"/>
                        </a:rPr>
                        <a:t>efeito de sentido </a:t>
                      </a:r>
                      <a:r>
                        <a:rPr lang="pt-BR" sz="2000" b="0" kern="1200" dirty="0">
                          <a:solidFill>
                            <a:schemeClr val="tx1"/>
                          </a:solidFill>
                          <a:effectLst/>
                          <a:latin typeface="Arial Narrow" panose="020B0606020202030204" pitchFamily="34" charset="0"/>
                          <a:ea typeface="+mn-ea"/>
                          <a:cs typeface="+mn-cs"/>
                        </a:rPr>
                        <a:t>em relação à “pontuação”, como objeto de conhecimento cobrado no Enem, envolve o uso estratégico, por exemplo, de vírgulas, aspas e pontos para organizar ideias, mudar a entonação e evitar duplo sentido. No exame, esses sinais definem a clareza do texto e revelam a intenção crítica do autor.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042004972"/>
                  </a:ext>
                </a:extLst>
              </a:tr>
            </a:tbl>
          </a:graphicData>
        </a:graphic>
      </p:graphicFrame>
      <p:sp>
        <p:nvSpPr>
          <p:cNvPr id="6" name="CaixaDeTexto 5">
            <a:extLst>
              <a:ext uri="{FF2B5EF4-FFF2-40B4-BE49-F238E27FC236}">
                <a16:creationId xmlns:a16="http://schemas.microsoft.com/office/drawing/2014/main" id="{5D306A89-1493-E3CB-2164-88C5892167E6}"/>
              </a:ext>
            </a:extLst>
          </p:cNvPr>
          <p:cNvSpPr txBox="1"/>
          <p:nvPr/>
        </p:nvSpPr>
        <p:spPr>
          <a:xfrm>
            <a:off x="430308" y="2438400"/>
            <a:ext cx="10990728" cy="4100610"/>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 instante ainda vacilou — o tempo da cozinheira dar um grito — e em breve estava no terraço do vizinho, de onde, em outro voo desajeitado, alcançou um telhado.”, o travessão foi utilizado pela autora com a intenção de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enfatizar a medida exata daquele breve instante de hesitação.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Arial" panose="020B0604020202020204" pitchFamily="34" charset="0"/>
              </a:rPr>
              <a:t>(B) sugerir uma explicação sobre o tempo no qual ocorreu o grito.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revelar um comportamento esperado e indeciso.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minimizar um sentimento de desespero.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indicar uma ação firme e decidida.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1800" kern="100" dirty="0">
                <a:solidFill>
                  <a:srgbClr val="4472C4"/>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2415835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8E64FD-223A-7682-407B-FFB6DA53B79F}"/>
              </a:ext>
            </a:extLst>
          </p:cNvPr>
          <p:cNvSpPr txBox="1"/>
          <p:nvPr/>
        </p:nvSpPr>
        <p:spPr>
          <a:xfrm>
            <a:off x="331694" y="809239"/>
            <a:ext cx="11528612" cy="3813352"/>
          </a:xfrm>
          <a:prstGeom prst="rect">
            <a:avLst/>
          </a:prstGeom>
          <a:noFill/>
        </p:spPr>
        <p:txBody>
          <a:bodyPr wrap="square">
            <a:spAutoFit/>
          </a:bodyPr>
          <a:lstStyle/>
          <a:p>
            <a:pPr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Todos, menos ela, o sabiam. Continuou entre a cozinha e o terraço dos fundos, usando suas duas capacidades: a de apatia e a do sobressalto. Mas quando todos estavam quietos na casa e pareciam tê-</a:t>
            </a:r>
            <a:r>
              <a:rPr lang="pt-BR" sz="20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la</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esquecido...”, o termo destacado faz referência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ela.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mãe.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família.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menina.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cozinheira.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225" y="3952651"/>
            <a:ext cx="2063751" cy="915184"/>
          </a:xfrm>
          <a:prstGeom prst="rect">
            <a:avLst/>
          </a:prstGeom>
        </p:spPr>
      </p:pic>
      <p:graphicFrame>
        <p:nvGraphicFramePr>
          <p:cNvPr id="7" name="Tabela 6">
            <a:extLst>
              <a:ext uri="{FF2B5EF4-FFF2-40B4-BE49-F238E27FC236}">
                <a16:creationId xmlns:a16="http://schemas.microsoft.com/office/drawing/2014/main" id="{64399DA1-32DA-9DC0-725D-38E960E38C4B}"/>
              </a:ext>
            </a:extLst>
          </p:cNvPr>
          <p:cNvGraphicFramePr>
            <a:graphicFrameLocks noGrp="1"/>
          </p:cNvGraphicFramePr>
          <p:nvPr>
            <p:extLst>
              <p:ext uri="{D42A27DB-BD31-4B8C-83A1-F6EECF244321}">
                <p14:modId xmlns:p14="http://schemas.microsoft.com/office/powerpoint/2010/main" val="594802887"/>
              </p:ext>
            </p:extLst>
          </p:nvPr>
        </p:nvGraphicFramePr>
        <p:xfrm>
          <a:off x="564777" y="4867836"/>
          <a:ext cx="11178988" cy="1180925"/>
        </p:xfrm>
        <a:graphic>
          <a:graphicData uri="http://schemas.openxmlformats.org/drawingml/2006/table">
            <a:tbl>
              <a:tblPr firstRow="1" bandRow="1">
                <a:tableStyleId>{5C22544A-7EE6-4342-B048-85BDC9FD1C3A}</a:tableStyleId>
              </a:tblPr>
              <a:tblGrid>
                <a:gridCol w="11178988">
                  <a:extLst>
                    <a:ext uri="{9D8B030D-6E8A-4147-A177-3AD203B41FA5}">
                      <a16:colId xmlns:a16="http://schemas.microsoft.com/office/drawing/2014/main" val="1270385929"/>
                    </a:ext>
                  </a:extLst>
                </a:gridCol>
              </a:tblGrid>
              <a:tr h="1180925">
                <a:tc>
                  <a:txBody>
                    <a:bodyPr/>
                    <a:lstStyle/>
                    <a:p>
                      <a:pPr algn="just"/>
                      <a:r>
                        <a:rPr lang="pt-BR" sz="2000" b="0" kern="1200" dirty="0">
                          <a:solidFill>
                            <a:schemeClr val="tx1"/>
                          </a:solidFill>
                          <a:effectLst/>
                          <a:latin typeface="Arial Narrow" panose="020B0606020202030204" pitchFamily="34" charset="0"/>
                          <a:ea typeface="+mn-ea"/>
                          <a:cs typeface="+mn-cs"/>
                        </a:rPr>
                        <a:t>As </a:t>
                      </a:r>
                      <a:r>
                        <a:rPr lang="pt-BR" sz="2000" b="1" kern="1200" dirty="0">
                          <a:solidFill>
                            <a:schemeClr val="tx1"/>
                          </a:solidFill>
                          <a:effectLst/>
                          <a:latin typeface="Arial Narrow" panose="020B0606020202030204" pitchFamily="34" charset="0"/>
                          <a:ea typeface="+mn-ea"/>
                          <a:cs typeface="+mn-cs"/>
                        </a:rPr>
                        <a:t>Figuras de Linguagem </a:t>
                      </a:r>
                      <a:r>
                        <a:rPr lang="pt-BR" sz="2000" b="0" kern="1200" dirty="0">
                          <a:solidFill>
                            <a:schemeClr val="tx1"/>
                          </a:solidFill>
                          <a:effectLst/>
                          <a:latin typeface="Arial Narrow" panose="020B0606020202030204" pitchFamily="34" charset="0"/>
                          <a:ea typeface="+mn-ea"/>
                          <a:cs typeface="+mn-cs"/>
                        </a:rPr>
                        <a:t>são recursos, elementos fundamentais da comunicação e da expressão literária. No contexto do Enem, compreender esses recursos linguísticos é essencial para a interpretação de textos na prova de Linguagens.</a:t>
                      </a:r>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132397686"/>
                  </a:ext>
                </a:extLst>
              </a:tr>
            </a:tbl>
          </a:graphicData>
        </a:graphic>
      </p:graphicFrame>
    </p:spTree>
    <p:extLst>
      <p:ext uri="{BB962C8B-B14F-4D97-AF65-F5344CB8AC3E}">
        <p14:creationId xmlns:p14="http://schemas.microsoft.com/office/powerpoint/2010/main" val="34778438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8E64FD-223A-7682-407B-FFB6DA53B79F}"/>
              </a:ext>
            </a:extLst>
          </p:cNvPr>
          <p:cNvSpPr txBox="1"/>
          <p:nvPr/>
        </p:nvSpPr>
        <p:spPr>
          <a:xfrm>
            <a:off x="331694" y="809239"/>
            <a:ext cx="11528612" cy="4459682"/>
          </a:xfrm>
          <a:prstGeom prst="rect">
            <a:avLst/>
          </a:prstGeom>
          <a:noFill/>
        </p:spPr>
        <p:txBody>
          <a:bodyPr wrap="square">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19.</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“Era uma galinha de domingo.”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predomina a figura de linguagem</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antítese.                          ( </a:t>
            </a:r>
            <a:r>
              <a:rPr lang="pt-BR" sz="20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metáfora.                              (    ) hipérbole.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“Estúpida, tímida e livre. Não vitoriosa como seria um galo em fuga.”, predomina qual figura de linguagem?</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Ironia.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Gradação.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Metonímia.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Eufemismo.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Personificação.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49224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1" y="289286"/>
            <a:ext cx="3415552" cy="1593302"/>
          </a:xfrm>
          <a:prstGeom prst="rect">
            <a:avLst/>
          </a:prstGeom>
        </p:spPr>
      </p:pic>
      <p:graphicFrame>
        <p:nvGraphicFramePr>
          <p:cNvPr id="4" name="Tabela 3">
            <a:extLst>
              <a:ext uri="{FF2B5EF4-FFF2-40B4-BE49-F238E27FC236}">
                <a16:creationId xmlns:a16="http://schemas.microsoft.com/office/drawing/2014/main" id="{73E91B40-A5EE-92DC-0C0B-99F2C388291B}"/>
              </a:ext>
            </a:extLst>
          </p:cNvPr>
          <p:cNvGraphicFramePr>
            <a:graphicFrameLocks noGrp="1"/>
          </p:cNvGraphicFramePr>
          <p:nvPr>
            <p:extLst>
              <p:ext uri="{D42A27DB-BD31-4B8C-83A1-F6EECF244321}">
                <p14:modId xmlns:p14="http://schemas.microsoft.com/office/powerpoint/2010/main" val="1871481661"/>
              </p:ext>
            </p:extLst>
          </p:nvPr>
        </p:nvGraphicFramePr>
        <p:xfrm>
          <a:off x="546847" y="1920861"/>
          <a:ext cx="11035553" cy="1593303"/>
        </p:xfrm>
        <a:graphic>
          <a:graphicData uri="http://schemas.openxmlformats.org/drawingml/2006/table">
            <a:tbl>
              <a:tblPr firstRow="1" bandRow="1">
                <a:tableStyleId>{5C22544A-7EE6-4342-B048-85BDC9FD1C3A}</a:tableStyleId>
              </a:tblPr>
              <a:tblGrid>
                <a:gridCol w="11035553">
                  <a:extLst>
                    <a:ext uri="{9D8B030D-6E8A-4147-A177-3AD203B41FA5}">
                      <a16:colId xmlns:a16="http://schemas.microsoft.com/office/drawing/2014/main" val="3279015837"/>
                    </a:ext>
                  </a:extLst>
                </a:gridCol>
              </a:tblGrid>
              <a:tr h="1593303">
                <a:tc>
                  <a:txBody>
                    <a:bodyPr/>
                    <a:lstStyle/>
                    <a:p>
                      <a:pPr algn="just"/>
                      <a:r>
                        <a:rPr lang="pt-BR" sz="2000" b="0" kern="1200" dirty="0">
                          <a:solidFill>
                            <a:schemeClr val="tx1"/>
                          </a:solidFill>
                          <a:effectLst/>
                          <a:latin typeface="Arial Narrow" panose="020B0606020202030204" pitchFamily="34" charset="0"/>
                          <a:ea typeface="+mn-ea"/>
                          <a:cs typeface="+mn-cs"/>
                        </a:rPr>
                        <a:t>As </a:t>
                      </a:r>
                      <a:r>
                        <a:rPr lang="pt-BR" sz="2000" b="1" kern="1200" dirty="0">
                          <a:solidFill>
                            <a:schemeClr val="tx1"/>
                          </a:solidFill>
                          <a:effectLst/>
                          <a:latin typeface="Arial Narrow" panose="020B0606020202030204" pitchFamily="34" charset="0"/>
                          <a:ea typeface="+mn-ea"/>
                          <a:cs typeface="+mn-cs"/>
                        </a:rPr>
                        <a:t>Funções da Linguagem </a:t>
                      </a:r>
                      <a:r>
                        <a:rPr lang="pt-BR" sz="2000" b="0" kern="1200" dirty="0">
                          <a:solidFill>
                            <a:schemeClr val="tx1"/>
                          </a:solidFill>
                          <a:effectLst/>
                          <a:latin typeface="Arial Narrow" panose="020B0606020202030204" pitchFamily="34" charset="0"/>
                          <a:ea typeface="+mn-ea"/>
                          <a:cs typeface="+mn-cs"/>
                        </a:rPr>
                        <a:t>são cobradas na prova de Linguagens do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para avaliar a capacidade de interpretação textual do(a) candidato(a) e a habilidade de ele(a) reconhecer a intenção do autor ao construir um discurso. Existem seis tipos de função da linguagem: </a:t>
                      </a:r>
                      <a:r>
                        <a:rPr lang="pt-BR" sz="2000" b="1" kern="1200" dirty="0">
                          <a:solidFill>
                            <a:schemeClr val="tx1"/>
                          </a:solidFill>
                          <a:effectLst/>
                          <a:latin typeface="Arial Narrow" panose="020B0606020202030204" pitchFamily="34" charset="0"/>
                          <a:ea typeface="+mn-ea"/>
                          <a:cs typeface="+mn-cs"/>
                        </a:rPr>
                        <a:t>emotiva ou expressiva; conativa ou apelativa; referencial ou denotativa; poética; metalinguística; e fática ou de contato.</a:t>
                      </a:r>
                      <a:endParaRPr lang="pt-BR" sz="2000" b="1"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3545315068"/>
                  </a:ext>
                </a:extLst>
              </a:tr>
            </a:tbl>
          </a:graphicData>
        </a:graphic>
      </p:graphicFrame>
      <p:sp>
        <p:nvSpPr>
          <p:cNvPr id="6" name="CaixaDeTexto 5">
            <a:extLst>
              <a:ext uri="{FF2B5EF4-FFF2-40B4-BE49-F238E27FC236}">
                <a16:creationId xmlns:a16="http://schemas.microsoft.com/office/drawing/2014/main" id="{E455166E-DA01-8512-A6E5-F62A88C6B3B6}"/>
              </a:ext>
            </a:extLst>
          </p:cNvPr>
          <p:cNvSpPr txBox="1"/>
          <p:nvPr/>
        </p:nvSpPr>
        <p:spPr>
          <a:xfrm>
            <a:off x="690282" y="3630706"/>
            <a:ext cx="10784542" cy="677108"/>
          </a:xfrm>
          <a:prstGeom prst="rect">
            <a:avLst/>
          </a:prstGeom>
          <a:noFill/>
        </p:spPr>
        <p:txBody>
          <a:bodyPr wrap="square" rtlCol="0">
            <a:spAutoFit/>
          </a:bodyPr>
          <a:lstStyle/>
          <a:p>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a função da linguagem predominante no conto “Uma galinha”? Justifique.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1384475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C49CFB08-142B-89DB-6616-0B7BE0D388E3}"/>
              </a:ext>
            </a:extLst>
          </p:cNvPr>
          <p:cNvGraphicFramePr>
            <a:graphicFrameLocks noGrp="1"/>
          </p:cNvGraphicFramePr>
          <p:nvPr>
            <p:extLst>
              <p:ext uri="{D42A27DB-BD31-4B8C-83A1-F6EECF244321}">
                <p14:modId xmlns:p14="http://schemas.microsoft.com/office/powerpoint/2010/main" val="3599196908"/>
              </p:ext>
            </p:extLst>
          </p:nvPr>
        </p:nvGraphicFramePr>
        <p:xfrm>
          <a:off x="188259" y="719665"/>
          <a:ext cx="11833412" cy="5516880"/>
        </p:xfrm>
        <a:graphic>
          <a:graphicData uri="http://schemas.openxmlformats.org/drawingml/2006/table">
            <a:tbl>
              <a:tblPr firstRow="1" bandRow="1">
                <a:tableStyleId>{5C22544A-7EE6-4342-B048-85BDC9FD1C3A}</a:tableStyleId>
              </a:tblPr>
              <a:tblGrid>
                <a:gridCol w="11833412">
                  <a:extLst>
                    <a:ext uri="{9D8B030D-6E8A-4147-A177-3AD203B41FA5}">
                      <a16:colId xmlns:a16="http://schemas.microsoft.com/office/drawing/2014/main" val="301265936"/>
                    </a:ext>
                  </a:extLst>
                </a:gridCol>
              </a:tblGrid>
              <a:tr h="5392071">
                <a:tc>
                  <a:txBody>
                    <a:bodyPr/>
                    <a:lstStyle/>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algn="just"/>
                      <a:endParaRPr lang="pt-BR" sz="2000" b="0" kern="1200" dirty="0">
                        <a:solidFill>
                          <a:schemeClr val="tx1"/>
                        </a:solidFill>
                        <a:effectLst/>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Professora: Crislayne Rodrigues Meireles </a:t>
                      </a:r>
                    </a:p>
                    <a:p>
                      <a:pPr algn="just"/>
                      <a:r>
                        <a:rPr lang="pt-BR" sz="2000" b="1" kern="1200" dirty="0">
                          <a:solidFill>
                            <a:schemeClr val="tx1"/>
                          </a:solidFill>
                          <a:effectLst/>
                          <a:latin typeface="Arial Narrow" panose="020B0606020202030204" pitchFamily="34" charset="0"/>
                          <a:ea typeface="+mn-ea"/>
                          <a:cs typeface="+mn-cs"/>
                        </a:rPr>
                        <a:t>Colégio Estadual Eurico Veloso do Carmo </a:t>
                      </a:r>
                    </a:p>
                    <a:p>
                      <a:pPr algn="just"/>
                      <a:r>
                        <a:rPr lang="pt-BR" sz="2000" b="1" kern="1200" dirty="0">
                          <a:solidFill>
                            <a:schemeClr val="tx1"/>
                          </a:solidFill>
                          <a:effectLst/>
                          <a:latin typeface="Arial Narrow" panose="020B0606020202030204" pitchFamily="34" charset="0"/>
                          <a:ea typeface="+mn-ea"/>
                          <a:cs typeface="+mn-cs"/>
                        </a:rPr>
                        <a:t>CRE Rio Verde</a:t>
                      </a:r>
                    </a:p>
                    <a:p>
                      <a:pPr algn="just"/>
                      <a:r>
                        <a:rPr lang="pt-BR" sz="2000" b="0" kern="1200" dirty="0">
                          <a:solidFill>
                            <a:schemeClr val="tx1"/>
                          </a:solidFill>
                          <a:effectLst/>
                          <a:latin typeface="Arial Narrow" panose="020B0606020202030204" pitchFamily="34" charset="0"/>
                          <a:ea typeface="+mn-ea"/>
                          <a:cs typeface="+mn-cs"/>
                        </a:rPr>
                        <a:t>Leia o texto.</a:t>
                      </a:r>
                    </a:p>
                    <a:p>
                      <a:pPr algn="just"/>
                      <a:r>
                        <a:rPr lang="pt-BR" sz="2000" b="0" kern="1200" dirty="0">
                          <a:solidFill>
                            <a:schemeClr val="tx1"/>
                          </a:solidFill>
                          <a:effectLst/>
                          <a:latin typeface="Arial Narrow" panose="020B0606020202030204" pitchFamily="34" charset="0"/>
                          <a:ea typeface="+mn-ea"/>
                          <a:cs typeface="+mn-cs"/>
                        </a:rPr>
                        <a:t>IA NA EDUCAÇÃO: UMA REVOLUÇÃO INEVITÁVEL</a:t>
                      </a:r>
                    </a:p>
                    <a:p>
                      <a:pPr algn="just"/>
                      <a:r>
                        <a:rPr lang="pt-BR" sz="2000" b="0" kern="1200" dirty="0">
                          <a:solidFill>
                            <a:schemeClr val="tx1"/>
                          </a:solidFill>
                          <a:effectLst/>
                          <a:latin typeface="Arial Narrow" panose="020B0606020202030204" pitchFamily="34" charset="0"/>
                          <a:ea typeface="+mn-ea"/>
                          <a:cs typeface="+mn-cs"/>
                        </a:rPr>
                        <a:t>Para isso, é fundamental compreender o valor e as limitações da IA superando uma curva de aprendizado significativa. As instituições não podem deixar esse processo ao acaso: é indispensável uma abordagem sistemática que garanta formação adequada e uma estrutura clara, envolvendo todas as partes interessadas, para que as decisões sobre o uso da IA sejam bem entendidas e amplamente aceitas por toda a comunidade acadêmica. </a:t>
                      </a:r>
                    </a:p>
                    <a:p>
                      <a:pPr algn="just"/>
                      <a:r>
                        <a:rPr lang="pt-BR" sz="2000" b="0" kern="1200" dirty="0">
                          <a:solidFill>
                            <a:schemeClr val="tx1"/>
                          </a:solidFill>
                          <a:effectLst/>
                          <a:latin typeface="Arial Narrow" panose="020B0606020202030204" pitchFamily="34" charset="0"/>
                          <a:ea typeface="+mn-ea"/>
                          <a:cs typeface="+mn-cs"/>
                        </a:rPr>
                        <a:t>Como em qualquer tecnologia significativa, as decisões devem ser tomadas no nível certo e pelas pessoas adequadas. Cabe à gestão superior e ao corpo docente decidir como a IA será utilizada. Ignorar essa inovação e esperar que desapareça não é uma opção, pois continuará a evoluir e a se fortalecer. Instituições que não adotam essas inovações formarão profissionais despreparados para as demandas de um mercado cada vez mais tecnológico e dinâmico.</a:t>
                      </a:r>
                    </a:p>
                    <a:p>
                      <a:pPr algn="r"/>
                      <a:r>
                        <a:rPr lang="pt-BR" sz="1200" b="0" kern="1200" dirty="0">
                          <a:solidFill>
                            <a:schemeClr val="tx1"/>
                          </a:solidFill>
                          <a:effectLst/>
                          <a:latin typeface="Arial Narrow" panose="020B0606020202030204" pitchFamily="34" charset="0"/>
                          <a:ea typeface="+mn-ea"/>
                          <a:cs typeface="+mn-cs"/>
                        </a:rPr>
                        <a:t>MACIEL, Denise. </a:t>
                      </a:r>
                      <a:r>
                        <a:rPr lang="pt-BR" sz="1200" b="0" i="1" kern="1200" dirty="0">
                          <a:solidFill>
                            <a:schemeClr val="tx1"/>
                          </a:solidFill>
                          <a:effectLst/>
                          <a:latin typeface="Arial Narrow" panose="020B0606020202030204" pitchFamily="34" charset="0"/>
                          <a:ea typeface="+mn-ea"/>
                          <a:cs typeface="+mn-cs"/>
                        </a:rPr>
                        <a:t>IA na Educação: Uma Revolução Inevitável</a:t>
                      </a:r>
                      <a:r>
                        <a:rPr lang="pt-BR" sz="1200" b="0" kern="1200" dirty="0">
                          <a:solidFill>
                            <a:schemeClr val="tx1"/>
                          </a:solidFill>
                          <a:effectLst/>
                          <a:latin typeface="Arial Narrow" panose="020B0606020202030204" pitchFamily="34" charset="0"/>
                          <a:ea typeface="+mn-ea"/>
                          <a:cs typeface="+mn-cs"/>
                        </a:rPr>
                        <a:t>. Diário do Nordeste, 15</a:t>
                      </a:r>
                    </a:p>
                    <a:p>
                      <a:pPr algn="r"/>
                      <a:r>
                        <a:rPr lang="pt-BR" sz="1200" b="0" kern="1200" dirty="0">
                          <a:solidFill>
                            <a:schemeClr val="tx1"/>
                          </a:solidFill>
                          <a:effectLst/>
                          <a:latin typeface="Arial Narrow" panose="020B0606020202030204" pitchFamily="34" charset="0"/>
                          <a:ea typeface="+mn-ea"/>
                          <a:cs typeface="+mn-cs"/>
                        </a:rPr>
                        <a:t>fev. 2025. Fragmento. Texto original no Diário do Nordeste</a:t>
                      </a:r>
                    </a:p>
                    <a:p>
                      <a:r>
                        <a:rPr lang="pt-BR" sz="1200" b="1" kern="1200" dirty="0">
                          <a:solidFill>
                            <a:schemeClr val="lt1"/>
                          </a:solidFill>
                          <a:effectLst/>
                          <a:latin typeface="+mn-lt"/>
                          <a:ea typeface="+mn-ea"/>
                          <a:cs typeface="+mn-cs"/>
                        </a:rPr>
                        <a:t>     </a:t>
                      </a:r>
                    </a:p>
                  </a:txBody>
                  <a:tcPr>
                    <a:solidFill>
                      <a:schemeClr val="accent4">
                        <a:lumMod val="20000"/>
                        <a:lumOff val="80000"/>
                      </a:schemeClr>
                    </a:solidFill>
                  </a:tcPr>
                </a:tc>
                <a:extLst>
                  <a:ext uri="{0D108BD9-81ED-4DB2-BD59-A6C34878D82A}">
                    <a16:rowId xmlns:a16="http://schemas.microsoft.com/office/drawing/2014/main" val="653133960"/>
                  </a:ext>
                </a:extLst>
              </a:tr>
            </a:tbl>
          </a:graphicData>
        </a:graphic>
      </p:graphicFrame>
      <p:pic>
        <p:nvPicPr>
          <p:cNvPr id="8" name="Imagem 7">
            <a:extLst>
              <a:ext uri="{FF2B5EF4-FFF2-40B4-BE49-F238E27FC236}">
                <a16:creationId xmlns:a16="http://schemas.microsoft.com/office/drawing/2014/main" id="{8E060014-6E3E-F4CA-ECB9-E654616E39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659" y="719665"/>
            <a:ext cx="913765" cy="951865"/>
          </a:xfrm>
          <a:prstGeom prst="rect">
            <a:avLst/>
          </a:prstGeom>
          <a:noFill/>
          <a:ln>
            <a:noFill/>
          </a:ln>
        </p:spPr>
      </p:pic>
    </p:spTree>
    <p:extLst>
      <p:ext uri="{BB962C8B-B14F-4D97-AF65-F5344CB8AC3E}">
        <p14:creationId xmlns:p14="http://schemas.microsoft.com/office/powerpoint/2010/main" val="15909648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C49CFB08-142B-89DB-6616-0B7BE0D388E3}"/>
              </a:ext>
            </a:extLst>
          </p:cNvPr>
          <p:cNvGraphicFramePr>
            <a:graphicFrameLocks noGrp="1"/>
          </p:cNvGraphicFramePr>
          <p:nvPr>
            <p:extLst>
              <p:ext uri="{D42A27DB-BD31-4B8C-83A1-F6EECF244321}">
                <p14:modId xmlns:p14="http://schemas.microsoft.com/office/powerpoint/2010/main" val="2560290606"/>
              </p:ext>
            </p:extLst>
          </p:nvPr>
        </p:nvGraphicFramePr>
        <p:xfrm>
          <a:off x="555811" y="719666"/>
          <a:ext cx="11250707" cy="4515722"/>
        </p:xfrm>
        <a:graphic>
          <a:graphicData uri="http://schemas.openxmlformats.org/drawingml/2006/table">
            <a:tbl>
              <a:tblPr firstRow="1" bandRow="1">
                <a:tableStyleId>{5C22544A-7EE6-4342-B048-85BDC9FD1C3A}</a:tableStyleId>
              </a:tblPr>
              <a:tblGrid>
                <a:gridCol w="11250707">
                  <a:extLst>
                    <a:ext uri="{9D8B030D-6E8A-4147-A177-3AD203B41FA5}">
                      <a16:colId xmlns:a16="http://schemas.microsoft.com/office/drawing/2014/main" val="301265936"/>
                    </a:ext>
                  </a:extLst>
                </a:gridCol>
              </a:tblGrid>
              <a:tr h="4515722">
                <a:tc>
                  <a:txBody>
                    <a:bodyPr/>
                    <a:lstStyle/>
                    <a:p>
                      <a:pPr algn="just"/>
                      <a:r>
                        <a:rPr lang="pt-BR" sz="2000" b="0" kern="1200" dirty="0">
                          <a:solidFill>
                            <a:schemeClr val="tx1"/>
                          </a:solidFill>
                          <a:effectLst/>
                          <a:latin typeface="Arial Narrow" panose="020B0606020202030204" pitchFamily="34" charset="0"/>
                          <a:ea typeface="+mn-ea"/>
                          <a:cs typeface="+mn-cs"/>
                        </a:rPr>
                        <a:t>22- O artigo de opinião é um gênero argumentativo que aborda questões socialmente relevantes e apresenta um posicionamento sustentado por argumentos. No fragmento, a autora discute a presença da Inteligência Artificial no contexto educacional. Considerando o contexto, a finalidade desse texto é</a:t>
                      </a:r>
                    </a:p>
                    <a:p>
                      <a:pPr algn="just"/>
                      <a:r>
                        <a:rPr lang="pt-BR" sz="2000" b="0" kern="1200" dirty="0">
                          <a:solidFill>
                            <a:schemeClr val="tx1"/>
                          </a:solidFill>
                          <a:effectLst/>
                          <a:latin typeface="Arial Narrow" panose="020B0606020202030204" pitchFamily="34" charset="0"/>
                          <a:ea typeface="+mn-ea"/>
                          <a:cs typeface="+mn-cs"/>
                        </a:rPr>
                        <a:t> </a:t>
                      </a:r>
                    </a:p>
                    <a:p>
                      <a:pPr algn="just"/>
                      <a:r>
                        <a:rPr lang="pt-BR" sz="2000" b="0" kern="1200" dirty="0">
                          <a:solidFill>
                            <a:schemeClr val="tx1"/>
                          </a:solidFill>
                          <a:effectLst/>
                          <a:latin typeface="Arial Narrow" panose="020B0606020202030204" pitchFamily="34" charset="0"/>
                          <a:ea typeface="+mn-ea"/>
                          <a:cs typeface="+mn-cs"/>
                        </a:rPr>
                        <a:t>(A) apresentar a responsabilidade do corpo docente nas decisões relacionadas ao uso da IA.</a:t>
                      </a:r>
                    </a:p>
                    <a:p>
                      <a:pPr algn="just"/>
                      <a:r>
                        <a:rPr lang="pt-BR" sz="2000" b="0" kern="1200" dirty="0">
                          <a:solidFill>
                            <a:schemeClr val="tx1"/>
                          </a:solidFill>
                          <a:effectLst/>
                          <a:latin typeface="Arial Narrow" panose="020B0606020202030204" pitchFamily="34" charset="0"/>
                          <a:ea typeface="+mn-ea"/>
                          <a:cs typeface="+mn-cs"/>
                        </a:rPr>
                        <a:t>(B) defender a adoção planejada e responsável da Inteligência Artificial pelas instituições de ensino.</a:t>
                      </a:r>
                    </a:p>
                    <a:p>
                      <a:pPr algn="just"/>
                      <a:r>
                        <a:rPr lang="pt-BR" sz="2000" b="0" kern="1200" dirty="0">
                          <a:solidFill>
                            <a:schemeClr val="tx1"/>
                          </a:solidFill>
                          <a:effectLst/>
                          <a:latin typeface="Arial Narrow" panose="020B0606020202030204" pitchFamily="34" charset="0"/>
                          <a:ea typeface="+mn-ea"/>
                          <a:cs typeface="+mn-cs"/>
                        </a:rPr>
                        <a:t>(C) destacar a necessidade de formação para compreender o valor e as limitações da Inteligência Artificial.</a:t>
                      </a:r>
                    </a:p>
                    <a:p>
                      <a:pPr algn="just"/>
                      <a:r>
                        <a:rPr lang="pt-BR" sz="2000" b="0" kern="1200" dirty="0">
                          <a:solidFill>
                            <a:schemeClr val="tx1"/>
                          </a:solidFill>
                          <a:effectLst/>
                          <a:latin typeface="Arial Narrow" panose="020B0606020202030204" pitchFamily="34" charset="0"/>
                          <a:ea typeface="+mn-ea"/>
                          <a:cs typeface="+mn-cs"/>
                        </a:rPr>
                        <a:t>(D) evidenciar as consequências da resistência das instituições às transformações provocadas pela Inteligência Artificial.</a:t>
                      </a:r>
                    </a:p>
                    <a:p>
                      <a:pPr algn="just"/>
                      <a:r>
                        <a:rPr lang="pt-BR" sz="2000" b="0" kern="1200" dirty="0">
                          <a:solidFill>
                            <a:schemeClr val="tx1"/>
                          </a:solidFill>
                          <a:effectLst/>
                          <a:latin typeface="Arial Narrow" panose="020B0606020202030204" pitchFamily="34" charset="0"/>
                          <a:ea typeface="+mn-ea"/>
                          <a:cs typeface="+mn-cs"/>
                        </a:rPr>
                        <a:t>(E) ensinar a importância da participação da comunidade acadêmica nas decisões relacionadas ao uso da Inteligência Artificial.</a:t>
                      </a:r>
                    </a:p>
                    <a:p>
                      <a:r>
                        <a:rPr lang="pt-BR" sz="1800" b="1" kern="1200" dirty="0">
                          <a:solidFill>
                            <a:schemeClr val="lt1"/>
                          </a:solidFill>
                          <a:effectLst/>
                          <a:latin typeface="+mn-lt"/>
                          <a:ea typeface="+mn-ea"/>
                          <a:cs typeface="+mn-cs"/>
                        </a:rPr>
                        <a:t>  </a:t>
                      </a:r>
                    </a:p>
                  </a:txBody>
                  <a:tcPr>
                    <a:solidFill>
                      <a:schemeClr val="accent4">
                        <a:lumMod val="20000"/>
                        <a:lumOff val="80000"/>
                      </a:schemeClr>
                    </a:solidFill>
                  </a:tcPr>
                </a:tc>
                <a:extLst>
                  <a:ext uri="{0D108BD9-81ED-4DB2-BD59-A6C34878D82A}">
                    <a16:rowId xmlns:a16="http://schemas.microsoft.com/office/drawing/2014/main" val="653133960"/>
                  </a:ext>
                </a:extLst>
              </a:tr>
            </a:tbl>
          </a:graphicData>
        </a:graphic>
      </p:graphicFrame>
    </p:spTree>
    <p:extLst>
      <p:ext uri="{BB962C8B-B14F-4D97-AF65-F5344CB8AC3E}">
        <p14:creationId xmlns:p14="http://schemas.microsoft.com/office/powerpoint/2010/main" val="12878363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4EBEC17-B027-6A1B-40C8-1783733475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06" t="12673" r="5463" b="10380"/>
          <a:stretch>
            <a:fillRect/>
          </a:stretch>
        </p:blipFill>
        <p:spPr bwMode="auto">
          <a:xfrm>
            <a:off x="963444" y="929033"/>
            <a:ext cx="2595544" cy="1088025"/>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54EC9DE3-9D38-1C07-EF29-01C759A6DB17}"/>
              </a:ext>
            </a:extLst>
          </p:cNvPr>
          <p:cNvGraphicFramePr>
            <a:graphicFrameLocks noGrp="1"/>
          </p:cNvGraphicFramePr>
          <p:nvPr>
            <p:extLst>
              <p:ext uri="{D42A27DB-BD31-4B8C-83A1-F6EECF244321}">
                <p14:modId xmlns:p14="http://schemas.microsoft.com/office/powerpoint/2010/main" val="1518553132"/>
              </p:ext>
            </p:extLst>
          </p:nvPr>
        </p:nvGraphicFramePr>
        <p:xfrm>
          <a:off x="869577" y="2017058"/>
          <a:ext cx="10650070" cy="2529840"/>
        </p:xfrm>
        <a:graphic>
          <a:graphicData uri="http://schemas.openxmlformats.org/drawingml/2006/table">
            <a:tbl>
              <a:tblPr firstRow="1" bandRow="1">
                <a:tableStyleId>{5C22544A-7EE6-4342-B048-85BDC9FD1C3A}</a:tableStyleId>
              </a:tblPr>
              <a:tblGrid>
                <a:gridCol w="10650070">
                  <a:extLst>
                    <a:ext uri="{9D8B030D-6E8A-4147-A177-3AD203B41FA5}">
                      <a16:colId xmlns:a16="http://schemas.microsoft.com/office/drawing/2014/main" val="1576711498"/>
                    </a:ext>
                  </a:extLst>
                </a:gridCol>
              </a:tblGrid>
              <a:tr h="2528048">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“Nesse texto, a visão crítica de uma ex-atleta de futebol revela que”. Atente-se para as expressões/palavras-chave: </a:t>
                      </a:r>
                      <a:r>
                        <a:rPr lang="pt-BR" sz="2000" b="1" kern="1200" dirty="0">
                          <a:solidFill>
                            <a:schemeClr val="tx1"/>
                          </a:solidFill>
                          <a:effectLst/>
                          <a:latin typeface="Arial Narrow" panose="020B0606020202030204" pitchFamily="34" charset="0"/>
                          <a:ea typeface="+mn-ea"/>
                          <a:cs typeface="+mn-cs"/>
                        </a:rPr>
                        <a:t>‘a visão crítica’ / ‘ex-atleta de futebol’ / ‘revela que’</a:t>
                      </a:r>
                      <a:r>
                        <a:rPr lang="pt-BR" sz="2000" b="0" kern="1200" dirty="0">
                          <a:solidFill>
                            <a:schemeClr val="tx1"/>
                          </a:solidFill>
                          <a:effectLst/>
                          <a:latin typeface="Arial Narrow" panose="020B0606020202030204" pitchFamily="34" charset="0"/>
                          <a:ea typeface="+mn-ea"/>
                          <a:cs typeface="+mn-cs"/>
                        </a:rPr>
                        <a:t>. Perceba que está bem claro e, no comando da expressão, no final do enunciado, há uma ideia de “inferência” (revela). Observe que os distratores, assim como o gabarito, estão dentro do texto (parte explicita e parte implícita). É necessário não perder </a:t>
                      </a:r>
                      <a:r>
                        <a:rPr lang="pt-BR" sz="2000" b="1" kern="1200" dirty="0">
                          <a:solidFill>
                            <a:schemeClr val="tx1"/>
                          </a:solidFill>
                          <a:effectLst/>
                          <a:latin typeface="Arial Narrow" panose="020B0606020202030204" pitchFamily="34" charset="0"/>
                          <a:ea typeface="+mn-ea"/>
                          <a:cs typeface="+mn-cs"/>
                        </a:rPr>
                        <a:t>o foco principal da crítica (papel da mídia)</a:t>
                      </a:r>
                      <a:r>
                        <a:rPr lang="pt-BR" sz="2000" b="0" kern="1200" dirty="0">
                          <a:solidFill>
                            <a:schemeClr val="tx1"/>
                          </a:solidFill>
                          <a:effectLst/>
                          <a:latin typeface="Arial Narrow" panose="020B0606020202030204" pitchFamily="34" charset="0"/>
                          <a:ea typeface="+mn-ea"/>
                          <a:cs typeface="+mn-cs"/>
                        </a:rPr>
                        <a:t>. A questão pede para identificar a principal conclusão que se pode tirar da fala da ex-atleta Marina. Esta é uma questão de nível fácil para médio.</a:t>
                      </a:r>
                    </a:p>
                  </a:txBody>
                  <a:tcPr>
                    <a:solidFill>
                      <a:schemeClr val="accent6">
                        <a:lumMod val="20000"/>
                        <a:lumOff val="80000"/>
                      </a:schemeClr>
                    </a:solidFill>
                  </a:tcPr>
                </a:tc>
                <a:extLst>
                  <a:ext uri="{0D108BD9-81ED-4DB2-BD59-A6C34878D82A}">
                    <a16:rowId xmlns:a16="http://schemas.microsoft.com/office/drawing/2014/main" val="1996507770"/>
                  </a:ext>
                </a:extLst>
              </a:tr>
            </a:tbl>
          </a:graphicData>
        </a:graphic>
      </p:graphicFrame>
    </p:spTree>
    <p:extLst>
      <p:ext uri="{BB962C8B-B14F-4D97-AF65-F5344CB8AC3E}">
        <p14:creationId xmlns:p14="http://schemas.microsoft.com/office/powerpoint/2010/main" val="27590476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6358C98-F15A-F0FF-3833-5A8621426685}"/>
              </a:ext>
            </a:extLst>
          </p:cNvPr>
          <p:cNvSpPr txBox="1"/>
          <p:nvPr/>
        </p:nvSpPr>
        <p:spPr>
          <a:xfrm>
            <a:off x="564776" y="923365"/>
            <a:ext cx="11080377" cy="4370427"/>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2025)</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20 anos de experiência no futebol de alto rendimento, Marina, ex-jogadora da seleção brasileira de futebol, salienta que, por trás do espetáculo apresentado nas mídias, com mensagens de motivação e superação, o esporte não é tão inclusivo assim. “É esta análise que devemos fazer: aqueles atletas que estão ali estão trazendo uma alta performance a partir dos seus limites”, explica. Para a profissional, é preciso analisar com cautela “a ideia romântica que a mídia passa para os telespectadores”. A realidade é muito mais dura do que as imagens espetaculosas que principalmente a televisão busca transmitir para a audiência. “Por trás existe um ser humano, a gente não pode nunca esquecer isso. Aquela pessoa treinou insistentemente para estar ali, durante meses, semanas e temporadas. Duas vezes ao dia, de duas a quatro horas”, pondera Marina. Atualmente, as crianças e os jovens vislumbram o sucesso profissional e a boa-vida financeira de poucos atletas que se destacam e estampam os meios de comunicação. Tudo parece ser muito mais fácil do que realmente é quando apenas as conquistas são mostradas.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ROSOLEN, N. Disponível em: www.uninter.com.  Acesso em: 10 maio 2024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896460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73697ED1-30FB-F148-E6F4-64803CB9FF8D}"/>
              </a:ext>
            </a:extLst>
          </p:cNvPr>
          <p:cNvSpPr txBox="1"/>
          <p:nvPr/>
        </p:nvSpPr>
        <p:spPr>
          <a:xfrm>
            <a:off x="663388" y="1013012"/>
            <a:ext cx="11232777" cy="3231654"/>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texto, a visão crítica de uma ex-atleta de futebol revela que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os meios de comunicação invisibilizam as dificuldades presentes no esporte.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treinamento atlético de alto nível é desestimulante para os indivíduos.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trabalho contínuo é desvalorizado no contexto esportivo profissional.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as ações de incentivo financeiro a jovens atletas são precárias.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as publicações da mídia esportiva rotulam atletas iniciantes.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31 de jul.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6925386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CB9E7B08-B552-5EC3-9F71-FC7D63990478}"/>
              </a:ext>
            </a:extLst>
          </p:cNvPr>
          <p:cNvGraphicFramePr>
            <a:graphicFrameLocks noGrp="1"/>
          </p:cNvGraphicFramePr>
          <p:nvPr>
            <p:extLst>
              <p:ext uri="{D42A27DB-BD31-4B8C-83A1-F6EECF244321}">
                <p14:modId xmlns:p14="http://schemas.microsoft.com/office/powerpoint/2010/main" val="1400183721"/>
              </p:ext>
            </p:extLst>
          </p:nvPr>
        </p:nvGraphicFramePr>
        <p:xfrm>
          <a:off x="448235" y="719666"/>
          <a:ext cx="10927977" cy="2391088"/>
        </p:xfrm>
        <a:graphic>
          <a:graphicData uri="http://schemas.openxmlformats.org/drawingml/2006/table">
            <a:tbl>
              <a:tblPr firstRow="1" bandRow="1">
                <a:tableStyleId>{5C22544A-7EE6-4342-B048-85BDC9FD1C3A}</a:tableStyleId>
              </a:tblPr>
              <a:tblGrid>
                <a:gridCol w="10927977">
                  <a:extLst>
                    <a:ext uri="{9D8B030D-6E8A-4147-A177-3AD203B41FA5}">
                      <a16:colId xmlns:a16="http://schemas.microsoft.com/office/drawing/2014/main" val="2905205861"/>
                    </a:ext>
                  </a:extLst>
                </a:gridCol>
              </a:tblGrid>
              <a:tr h="2391088">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“Nesse texto, as atletas brasileiras defendem o(a)”. Atente-se para a expressão-chave do enunciado: </a:t>
                      </a:r>
                      <a:r>
                        <a:rPr lang="pt-BR" sz="2000" b="1" kern="1200" dirty="0">
                          <a:solidFill>
                            <a:schemeClr val="tx1"/>
                          </a:solidFill>
                          <a:effectLst/>
                          <a:latin typeface="Arial Narrow" panose="020B0606020202030204" pitchFamily="34" charset="0"/>
                          <a:ea typeface="+mn-ea"/>
                          <a:cs typeface="+mn-cs"/>
                        </a:rPr>
                        <a:t>‘as atletas brasileiras defendem’. </a:t>
                      </a:r>
                      <a:r>
                        <a:rPr lang="pt-BR" sz="2000" b="0" kern="1200" dirty="0">
                          <a:solidFill>
                            <a:schemeClr val="tx1"/>
                          </a:solidFill>
                          <a:effectLst/>
                          <a:latin typeface="Arial Narrow" panose="020B0606020202030204" pitchFamily="34" charset="0"/>
                          <a:ea typeface="+mn-ea"/>
                          <a:cs typeface="+mn-cs"/>
                        </a:rPr>
                        <a:t>É importante refletir que se há uma </a:t>
                      </a:r>
                      <a:r>
                        <a:rPr lang="pt-BR" sz="2000" b="1" kern="1200" dirty="0">
                          <a:solidFill>
                            <a:schemeClr val="tx1"/>
                          </a:solidFill>
                          <a:effectLst/>
                          <a:latin typeface="Arial Narrow" panose="020B0606020202030204" pitchFamily="34" charset="0"/>
                          <a:ea typeface="+mn-ea"/>
                          <a:cs typeface="+mn-cs"/>
                        </a:rPr>
                        <a:t>“defesa”, </a:t>
                      </a:r>
                      <a:r>
                        <a:rPr lang="pt-BR" sz="2000" b="0" kern="1200" dirty="0">
                          <a:solidFill>
                            <a:schemeClr val="tx1"/>
                          </a:solidFill>
                          <a:effectLst/>
                          <a:latin typeface="Arial Narrow" panose="020B0606020202030204" pitchFamily="34" charset="0"/>
                          <a:ea typeface="+mn-ea"/>
                          <a:cs typeface="+mn-cs"/>
                        </a:rPr>
                        <a:t>há argumentos em favor de uma ideia. Perceba que no texto há uma “argumentação”, portanto, leva-nos a recorrer à defesa de um ponto de vista. Perceba esse ponto de vista e resuma. Observe que os distratores, assim como o gabarito, estão dentro do texto (parte explicita e parte implícita), porém, é necessário considerar o que as atletas brasileiras </a:t>
                      </a:r>
                      <a:r>
                        <a:rPr lang="pt-BR" sz="2000" b="1" kern="1200" dirty="0">
                          <a:solidFill>
                            <a:schemeClr val="tx1"/>
                          </a:solidFill>
                          <a:effectLst/>
                          <a:latin typeface="Arial Narrow" panose="020B0606020202030204" pitchFamily="34" charset="0"/>
                          <a:ea typeface="+mn-ea"/>
                          <a:cs typeface="+mn-cs"/>
                        </a:rPr>
                        <a:t>‘defendem’. </a:t>
                      </a:r>
                      <a:r>
                        <a:rPr lang="pt-BR" sz="2000" b="0" kern="1200" dirty="0">
                          <a:solidFill>
                            <a:schemeClr val="tx1"/>
                          </a:solidFill>
                          <a:effectLst/>
                          <a:latin typeface="Arial Narrow" panose="020B0606020202030204" pitchFamily="34" charset="0"/>
                          <a:ea typeface="+mn-ea"/>
                          <a:cs typeface="+mn-cs"/>
                        </a:rPr>
                        <a:t>Esta é uma questão de nível fácil.</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122907211"/>
                  </a:ext>
                </a:extLst>
              </a:tr>
            </a:tbl>
          </a:graphicData>
        </a:graphic>
      </p:graphicFrame>
    </p:spTree>
    <p:extLst>
      <p:ext uri="{BB962C8B-B14F-4D97-AF65-F5344CB8AC3E}">
        <p14:creationId xmlns:p14="http://schemas.microsoft.com/office/powerpoint/2010/main" val="27569870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FE1F17C-B642-6A45-180E-2BCE12F7C094}"/>
              </a:ext>
            </a:extLst>
          </p:cNvPr>
          <p:cNvSpPr txBox="1"/>
          <p:nvPr/>
        </p:nvSpPr>
        <p:spPr>
          <a:xfrm>
            <a:off x="345142" y="869069"/>
            <a:ext cx="11501716" cy="5980099"/>
          </a:xfrm>
          <a:prstGeom prst="rect">
            <a:avLst/>
          </a:prstGeom>
          <a:noFill/>
        </p:spPr>
        <p:txBody>
          <a:bodyPr wrap="square">
            <a:spAutoFit/>
          </a:bodyPr>
          <a:lstStyle/>
          <a:p>
            <a:pPr>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2025)</a:t>
            </a: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predomínio das mulheres pretas brasileiras nos Jogos Olímpicos de 2024, uma coisa chamou a atenção no pódio: elas valorizam a parte psicológica. As duas medalhistas de ouro, a judoca Beatriz Souza e a ginasta Rebeca Andrade, ressaltam, em várias entrevistas, a importância da saúde mental. Em uma dessas entrevistas, Rebeca sinaliza: “Acho que não é só sobre vencer a Simone, é sobre vencer a mim mesma. A minha briga está na minha cabeça, não está com outras pessoas. Para conseguir fazer as minhas apresentações, preciso controlar a minha cabeça, o meu corpo, e essa é a briga”. Na mesma linha, a skatista Rayssa Leal exalta a necessidade da terapia, e a Seleção Brasileira de Futebol de Mulheres tem o suporte psicológico como reforço no treinamento. </a:t>
            </a: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https://iclnoticias.com.br.  Acesso em: 18 set. 2024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Calibri" panose="020F0502020204030204" pitchFamily="34" charset="0"/>
                <a:cs typeface="ArialMT"/>
              </a:rPr>
              <a:t> </a:t>
            </a:r>
            <a:endParaRPr lang="pt-BR" sz="2300" kern="0" dirty="0">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texto, as atletas brasileiras defendem o(a)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investimento na modernização de equipamentos.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subordinação do treinamento físico ao mental.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estímulo à competição entre adversárias.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aprimoramento da expressão corporal.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importância da saúde emocional.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31 de jul.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39868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7F2CFAEF-1D3B-D6FC-970E-C1E7D24CC7B9}"/>
              </a:ext>
            </a:extLst>
          </p:cNvPr>
          <p:cNvGraphicFramePr>
            <a:graphicFrameLocks noGrp="1"/>
          </p:cNvGraphicFramePr>
          <p:nvPr>
            <p:extLst>
              <p:ext uri="{D42A27DB-BD31-4B8C-83A1-F6EECF244321}">
                <p14:modId xmlns:p14="http://schemas.microsoft.com/office/powerpoint/2010/main" val="1436596863"/>
              </p:ext>
            </p:extLst>
          </p:nvPr>
        </p:nvGraphicFramePr>
        <p:xfrm>
          <a:off x="385482" y="916180"/>
          <a:ext cx="10945906" cy="2338008"/>
        </p:xfrm>
        <a:graphic>
          <a:graphicData uri="http://schemas.openxmlformats.org/drawingml/2006/table">
            <a:tbl>
              <a:tblPr firstRow="1" bandRow="1">
                <a:tableStyleId>{5C22544A-7EE6-4342-B048-85BDC9FD1C3A}</a:tableStyleId>
              </a:tblPr>
              <a:tblGrid>
                <a:gridCol w="10945906">
                  <a:extLst>
                    <a:ext uri="{9D8B030D-6E8A-4147-A177-3AD203B41FA5}">
                      <a16:colId xmlns:a16="http://schemas.microsoft.com/office/drawing/2014/main" val="1968694958"/>
                    </a:ext>
                  </a:extLst>
                </a:gridCol>
              </a:tblGrid>
              <a:tr h="2338008">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“Nesse texto, a reiteração dos medos e das angústias do narrador exprime”. Atente-se para as expressões/palavras-chave do enunciado: ‘</a:t>
                      </a:r>
                      <a:r>
                        <a:rPr lang="pt-BR" sz="2000" b="1" kern="1200" dirty="0">
                          <a:solidFill>
                            <a:schemeClr val="tx1"/>
                          </a:solidFill>
                          <a:effectLst/>
                          <a:latin typeface="Arial Narrow" panose="020B0606020202030204" pitchFamily="34" charset="0"/>
                          <a:ea typeface="+mn-ea"/>
                          <a:cs typeface="+mn-cs"/>
                        </a:rPr>
                        <a:t>reiteração dos medos’ / ‘angústias do narrador’ / ‘exprime’.</a:t>
                      </a:r>
                      <a:r>
                        <a:rPr lang="pt-BR" sz="2000" b="0" kern="1200" dirty="0">
                          <a:solidFill>
                            <a:schemeClr val="tx1"/>
                          </a:solidFill>
                          <a:effectLst/>
                          <a:latin typeface="Arial Narrow" panose="020B0606020202030204" pitchFamily="34" charset="0"/>
                          <a:ea typeface="+mn-ea"/>
                          <a:cs typeface="+mn-cs"/>
                        </a:rPr>
                        <a:t> Reflita também sobre o significado da palavra ‘exprime’ (demonstra/manifesta/comunica), pense também, se há medo e angústia (do narrador), há uma subjetividade. Observe que os distratores, assim como o gabarito, estão dentro do texto (parte explicita e parte implícita), nesse contexto, focalize o </a:t>
                      </a:r>
                      <a:r>
                        <a:rPr lang="pt-BR" sz="2000" b="1" kern="1200" dirty="0">
                          <a:solidFill>
                            <a:schemeClr val="tx1"/>
                          </a:solidFill>
                          <a:effectLst/>
                          <a:latin typeface="Arial Narrow" panose="020B0606020202030204" pitchFamily="34" charset="0"/>
                          <a:ea typeface="+mn-ea"/>
                          <a:cs typeface="+mn-cs"/>
                        </a:rPr>
                        <a:t>‘narrador’. </a:t>
                      </a:r>
                      <a:r>
                        <a:rPr lang="pt-BR" sz="2000" b="0" kern="1200" dirty="0">
                          <a:solidFill>
                            <a:schemeClr val="tx1"/>
                          </a:solidFill>
                          <a:effectLst/>
                          <a:latin typeface="Arial Narrow" panose="020B0606020202030204" pitchFamily="34" charset="0"/>
                          <a:ea typeface="+mn-ea"/>
                          <a:cs typeface="+mn-cs"/>
                        </a:rPr>
                        <a:t>Esta é uma questão de nível fácil.</a:t>
                      </a:r>
                    </a:p>
                  </a:txBody>
                  <a:tcPr>
                    <a:solidFill>
                      <a:schemeClr val="accent6">
                        <a:lumMod val="20000"/>
                        <a:lumOff val="80000"/>
                      </a:schemeClr>
                    </a:solidFill>
                  </a:tcPr>
                </a:tc>
                <a:extLst>
                  <a:ext uri="{0D108BD9-81ED-4DB2-BD59-A6C34878D82A}">
                    <a16:rowId xmlns:a16="http://schemas.microsoft.com/office/drawing/2014/main" val="381759483"/>
                  </a:ext>
                </a:extLst>
              </a:tr>
            </a:tbl>
          </a:graphicData>
        </a:graphic>
      </p:graphicFrame>
    </p:spTree>
    <p:extLst>
      <p:ext uri="{BB962C8B-B14F-4D97-AF65-F5344CB8AC3E}">
        <p14:creationId xmlns:p14="http://schemas.microsoft.com/office/powerpoint/2010/main" val="14165810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41097098-D511-E2AD-0B47-4A058CF08858}"/>
              </a:ext>
            </a:extLst>
          </p:cNvPr>
          <p:cNvSpPr txBox="1"/>
          <p:nvPr/>
        </p:nvSpPr>
        <p:spPr>
          <a:xfrm>
            <a:off x="475129" y="591671"/>
            <a:ext cx="11223812" cy="6494085"/>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meu medo é entrar na faculdade e tirar zero eu que nunca fui bom de matemática fraco no inglês eu que nunca gostei de química geografia e português o que é que eu faço agora hein mãe não sei. [...] O meu medo é a vida piorar e eu não conseguir arranjar emprego nem de faxineiro nem de porteiro nem de ajudante de pedreiro e o pessoal dizer que o governo já fez o que pôde já pôde o que fez já deu a sua cota de participação hein mãe não sei. O meu medo é que mesmo com diploma debaixo do braço andando por aí desiludido e desempregado o policial me olhe de cara feia e eu acabe fazendo uma burrice sei lá uma besteira será que eu vou ter direito a uma cela especial hein mãe não sei.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FREIRE, M. Contos negreiros. Rio de Janeiro: Record, 2005.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texto, a reiteração dos medos e das angústias do narrador exprime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inseguranças sobre o futuro familiar.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dilemas resultantes de seu fracasso escolar.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incertezas centradas em sua condição social.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hesitações em relação à sua formação profissional.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preocupações com as políticas públicas assistenciais.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31 de jul.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9468590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5816169-A6D0-A9BF-750D-F7CD51C3AFFB}"/>
              </a:ext>
            </a:extLst>
          </p:cNvPr>
          <p:cNvGraphicFramePr>
            <a:graphicFrameLocks noGrp="1"/>
          </p:cNvGraphicFramePr>
          <p:nvPr>
            <p:extLst>
              <p:ext uri="{D42A27DB-BD31-4B8C-83A1-F6EECF244321}">
                <p14:modId xmlns:p14="http://schemas.microsoft.com/office/powerpoint/2010/main" val="3882062248"/>
              </p:ext>
            </p:extLst>
          </p:nvPr>
        </p:nvGraphicFramePr>
        <p:xfrm>
          <a:off x="457199" y="719666"/>
          <a:ext cx="11143129" cy="3139440"/>
        </p:xfrm>
        <a:graphic>
          <a:graphicData uri="http://schemas.openxmlformats.org/drawingml/2006/table">
            <a:tbl>
              <a:tblPr firstRow="1" bandRow="1">
                <a:tableStyleId>{5C22544A-7EE6-4342-B048-85BDC9FD1C3A}</a:tableStyleId>
              </a:tblPr>
              <a:tblGrid>
                <a:gridCol w="11143129">
                  <a:extLst>
                    <a:ext uri="{9D8B030D-6E8A-4147-A177-3AD203B41FA5}">
                      <a16:colId xmlns:a16="http://schemas.microsoft.com/office/drawing/2014/main" val="4153819579"/>
                    </a:ext>
                  </a:extLst>
                </a:gridCol>
              </a:tblGrid>
              <a:tr h="3117228">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“Nesse texto, a estratégia empregada para criticar a constante exposição a palavras, frases e expressões automatizadas é o(a)”. Atente-se para as palavras/expressões-chave do enunciado: </a:t>
                      </a:r>
                      <a:r>
                        <a:rPr lang="pt-BR" sz="2000" b="1" kern="1200" dirty="0">
                          <a:solidFill>
                            <a:schemeClr val="tx1"/>
                          </a:solidFill>
                          <a:effectLst/>
                          <a:latin typeface="Arial Narrow" panose="020B0606020202030204" pitchFamily="34" charset="0"/>
                          <a:ea typeface="+mn-ea"/>
                          <a:cs typeface="+mn-cs"/>
                        </a:rPr>
                        <a:t>‘estratégia’ / ‘para criticar’ / ‘constante exposição a palavras, frases e expressões’ / ‘automatizadas’</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É necessário interpretar o significado dessas palavras/expressões. Se há uma ‘estratégia’, há uso de recurso, há uma intenção para alcançar algum objetivo. Quando é cobrada a </a:t>
                      </a:r>
                      <a:r>
                        <a:rPr lang="pt-BR" sz="2000" b="1" kern="1200" dirty="0">
                          <a:solidFill>
                            <a:schemeClr val="tx1"/>
                          </a:solidFill>
                          <a:effectLst/>
                          <a:latin typeface="Arial Narrow" panose="020B0606020202030204" pitchFamily="34" charset="0"/>
                          <a:ea typeface="+mn-ea"/>
                          <a:cs typeface="+mn-cs"/>
                        </a:rPr>
                        <a:t>“crítica”</a:t>
                      </a:r>
                      <a:r>
                        <a:rPr lang="pt-BR" sz="2000" b="0" kern="1200" dirty="0">
                          <a:solidFill>
                            <a:schemeClr val="tx1"/>
                          </a:solidFill>
                          <a:effectLst/>
                          <a:latin typeface="Arial Narrow" panose="020B0606020202030204" pitchFamily="34" charset="0"/>
                          <a:ea typeface="+mn-ea"/>
                          <a:cs typeface="+mn-cs"/>
                        </a:rPr>
                        <a:t>, é importante considerar o ato de analisar, julgar ou dar uma opinião. Nesse sentido, é bem possível que tenha “argumentação”, o gênero do texto-base exige como característica a “reflexão”. Observe que os distratores, assim como o gabarito, estão dentro do texto (parte explicita e parte implícita), nesse contexto focalize, especialmente, </a:t>
                      </a:r>
                      <a:r>
                        <a:rPr lang="pt-BR" sz="2000" b="1" kern="1200" dirty="0">
                          <a:solidFill>
                            <a:schemeClr val="tx1"/>
                          </a:solidFill>
                          <a:effectLst/>
                          <a:latin typeface="Arial Narrow" panose="020B0606020202030204" pitchFamily="34" charset="0"/>
                          <a:ea typeface="+mn-ea"/>
                          <a:cs typeface="+mn-cs"/>
                        </a:rPr>
                        <a:t>a reflexão e a crítica. </a:t>
                      </a:r>
                      <a:r>
                        <a:rPr lang="pt-BR" sz="2000" b="0" kern="1200" dirty="0">
                          <a:solidFill>
                            <a:schemeClr val="tx1"/>
                          </a:solidFill>
                          <a:effectLst/>
                          <a:latin typeface="Arial Narrow" panose="020B0606020202030204" pitchFamily="34" charset="0"/>
                          <a:ea typeface="+mn-ea"/>
                          <a:cs typeface="+mn-cs"/>
                        </a:rPr>
                        <a:t>Reflita sobre a ideia de que uma crítica pode e costuma ter (exagero/ironia/humor/sátira).  Esta é uma questão de nível difícil.</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3258205150"/>
                  </a:ext>
                </a:extLst>
              </a:tr>
            </a:tbl>
          </a:graphicData>
        </a:graphic>
      </p:graphicFrame>
      <p:sp>
        <p:nvSpPr>
          <p:cNvPr id="4" name="CaixaDeTexto 3">
            <a:extLst>
              <a:ext uri="{FF2B5EF4-FFF2-40B4-BE49-F238E27FC236}">
                <a16:creationId xmlns:a16="http://schemas.microsoft.com/office/drawing/2014/main" id="{C2291E0F-61FF-A858-AD51-FC0ECBBC0215}"/>
              </a:ext>
            </a:extLst>
          </p:cNvPr>
          <p:cNvSpPr txBox="1"/>
          <p:nvPr/>
        </p:nvSpPr>
        <p:spPr>
          <a:xfrm>
            <a:off x="457199" y="4213412"/>
            <a:ext cx="11044519" cy="1354217"/>
          </a:xfrm>
          <a:prstGeom prst="rect">
            <a:avLst/>
          </a:prstGeom>
          <a:noFill/>
        </p:spPr>
        <p:txBody>
          <a:bodyPr wrap="square" rtlCol="0">
            <a:spAutoFit/>
          </a:bodyPr>
          <a:lstStyle/>
          <a:p>
            <a:pPr algn="just">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Passando por aqui para lembrar algumas palavras, frases e expressões que nos infernizaram em 2023. Inclusive passando por aqui. Se você for proativo, vai achar que é o novo normal. Estarão na sua zona de conforto. Mas, se for reativo como eu, vai achar que é uma narrativa que precisa ser ressignificada. É uma questão de empatia. </a:t>
            </a:r>
            <a:endParaRPr lang="pt-BR" sz="2000" dirty="0">
              <a:latin typeface="Arial Narrow" panose="020B0606020202030204" pitchFamily="34" charset="0"/>
            </a:endParaRPr>
          </a:p>
        </p:txBody>
      </p:sp>
    </p:spTree>
    <p:extLst>
      <p:ext uri="{BB962C8B-B14F-4D97-AF65-F5344CB8AC3E}">
        <p14:creationId xmlns:p14="http://schemas.microsoft.com/office/powerpoint/2010/main" val="15602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93AF9D1-ACAB-2071-5E9F-DA2DEC8F015B}"/>
              </a:ext>
            </a:extLst>
          </p:cNvPr>
          <p:cNvSpPr txBox="1"/>
          <p:nvPr/>
        </p:nvSpPr>
        <p:spPr>
          <a:xfrm>
            <a:off x="403412" y="645459"/>
            <a:ext cx="11358282" cy="6063198"/>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sobre entregar um discurso mais robusto e empoderado. Sei bem que não tenho lugar de fala para harmonizar certos pontos fora da curva e que preciso aplicar toda a minha resiliência para fazer um realinhamento. O nível de fitness está hoje num sarrafo muito alto. O fato é que acho cringe essas falas fora da caixinha. Aliás, falar cringe já é meio cringe. Preciso usar a superação para me reinventar e entender que resenha não tem mais a ver com futebol, é qualquer papo, desde que latente. Pensando bem, não é tão difícil. Frases feitas são aquelas que entram por um ouvido e saem pelo outro sem um estágio intermediário no cérebro. A boca fala por conta própria, dispensando-nos de pensar. E não tem problema nisso. Ou as ditas frases se incorporam à língua ou morrem e nascem outras. A língua é assim. Simples assim.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CASTRO, R. Disponível em: www1.folha.uol.com.br. Acesso em: 3 fev. 2024 (adaptado).</a:t>
            </a: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texto, a estratégia empregada para criticar a constante exposição a palavras, frases e expressões automatizadas é o(a)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menção feita à efemeridade de alguns usos linguísticos aleatórios.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subjetividade marcada pela reflexão que se desenvolve em primeira pessoa.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efeito estilístico da repetição intencional da palavra “assim” no último parágrafo.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sedução sugerida pelo envolvimento direto do leitor marcado nos usos de “você” e “sua”.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humor gerado pelo uso das estruturas linguísticas que são objeto da reflexão desenvolvida.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31 de jul.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834263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6C9903-908A-A7E9-604D-2AA04DFF6283}"/>
              </a:ext>
            </a:extLst>
          </p:cNvPr>
          <p:cNvSpPr txBox="1"/>
          <p:nvPr/>
        </p:nvSpPr>
        <p:spPr>
          <a:xfrm>
            <a:off x="215153" y="672353"/>
            <a:ext cx="11658600" cy="2308324"/>
          </a:xfrm>
          <a:prstGeom prst="rect">
            <a:avLst/>
          </a:prstGeom>
          <a:solidFill>
            <a:schemeClr val="accent6">
              <a:lumMod val="20000"/>
              <a:lumOff val="80000"/>
            </a:schemeClr>
          </a:solidFill>
        </p:spPr>
        <p:txBody>
          <a:bodyPr wrap="square">
            <a:spAutoFit/>
          </a:bodyPr>
          <a:lstStyle/>
          <a:p>
            <a:pPr algn="just"/>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além da leitura analítica do texto, é necessário considerar o gênero textual, bem como compreender o enunciado: “Nesse texto, para introduzir a ideia de que a fiscalização permanente sobre o corpo afeta todas as mulheres, a autora”.  Atente-se para palavras/expressões-chave: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introduzir a ideia’</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‘fiscalização permanente’</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‘afeta todas as mulheres’</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principalmente</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interprete a palavra ‘introduzir’, isso mostra que há uma investigação logo no começo do texto e que a autora prepara o terreno para “argumentar introduzindo a sua ideia”. Perceba também que há uma estratégia argumentativa. Observe que os distratores, assim como o gabarito, estão dentro do texto (parte explicita e parte implícita), nesse contexto, o foco deve ser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ideia de críticas sobre o corpo da mulher</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exigência padronizada da beleza pela sociedade. Para tanto, considere a argumentação dentre outros aspectos do texto. Esta é uma questão de nível médio.</a:t>
            </a:r>
            <a:endPar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3FA68BDE-21CB-5E08-FEFA-794FDE2F3A23}"/>
              </a:ext>
            </a:extLst>
          </p:cNvPr>
          <p:cNvSpPr txBox="1"/>
          <p:nvPr/>
        </p:nvSpPr>
        <p:spPr>
          <a:xfrm>
            <a:off x="215153" y="3182472"/>
            <a:ext cx="11555506" cy="3693319"/>
          </a:xfrm>
          <a:prstGeom prst="rect">
            <a:avLst/>
          </a:prstGeom>
          <a:noFill/>
        </p:spPr>
        <p:txBody>
          <a:bodyPr wrap="square" rtlCol="0">
            <a:spAutoFit/>
          </a:bodyPr>
          <a:lstStyle/>
          <a:p>
            <a:pPr>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2025)</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Margot Robbie foi criticada por “não ser bonita o suficiente” para interpretar a Barbie. Recentemente, Paolla Oliveira foi chamada de gorda. Só fico pensando o que serei eu com mais de 50 (também no peso), com a minha aparência comum. O corpo da mulher vive um reality show permanente: é sempre vigiado e fiscalizado, como se fosse domínio público. A mulher que não atender aos estereótipos está sujeita a sofrer penalidades básicas, como distúrbios, obsessões, medo do próprio corpo e, é claro, dietas à base de rúcula. “A dieta é o sedativo político mais potente na história das mulheres”, escreveu Naomi Wolf, em 1991. A regra é não haver singularidade, mascarar a passagem do tempo, imobilizar a beleza (já imaginou como isso seria enfadonho?). O mandamento é obedecer às regras sociais do bom comportamento corporal, “como deve ser”, não nos atos, mas na forma.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KORICH, B. S. Disponível em: www1.folha.uol.com.br.  Acesso em: 22 jan. 2024 (adaptado</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6078577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5E7F59CA-1518-218F-6FD7-CF05AC059128}"/>
              </a:ext>
            </a:extLst>
          </p:cNvPr>
          <p:cNvSpPr txBox="1"/>
          <p:nvPr/>
        </p:nvSpPr>
        <p:spPr>
          <a:xfrm>
            <a:off x="546846" y="885362"/>
            <a:ext cx="11555506" cy="446276"/>
          </a:xfrm>
          <a:prstGeom prst="rect">
            <a:avLst/>
          </a:prstGeom>
          <a:noFill/>
        </p:spPr>
        <p:txBody>
          <a:bodyPr wrap="square">
            <a:spAutoFit/>
          </a:bodyPr>
          <a:lstStyle/>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ela 6">
            <a:extLst>
              <a:ext uri="{FF2B5EF4-FFF2-40B4-BE49-F238E27FC236}">
                <a16:creationId xmlns:a16="http://schemas.microsoft.com/office/drawing/2014/main" id="{D801E9D7-5FA0-BE3C-DDFB-48D7CEFEC764}"/>
              </a:ext>
            </a:extLst>
          </p:cNvPr>
          <p:cNvGraphicFramePr>
            <a:graphicFrameLocks noGrp="1"/>
          </p:cNvGraphicFramePr>
          <p:nvPr>
            <p:extLst>
              <p:ext uri="{D42A27DB-BD31-4B8C-83A1-F6EECF244321}">
                <p14:modId xmlns:p14="http://schemas.microsoft.com/office/powerpoint/2010/main" val="1493987849"/>
              </p:ext>
            </p:extLst>
          </p:nvPr>
        </p:nvGraphicFramePr>
        <p:xfrm>
          <a:off x="322730" y="2025830"/>
          <a:ext cx="11546540" cy="44196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pPr algn="just"/>
                      <a:endParaRPr lang="pt-BR" sz="2300" b="0" kern="1200" dirty="0">
                        <a:solidFill>
                          <a:schemeClr val="tx1"/>
                        </a:solidFill>
                        <a:effectLst/>
                        <a:latin typeface="Arial Narrow" panose="020B0606020202030204" pitchFamily="34" charset="0"/>
                        <a:ea typeface="+mn-ea"/>
                        <a:cs typeface="+mn-cs"/>
                      </a:endParaRPr>
                    </a:p>
                  </a:txBody>
                  <a:tcPr>
                    <a:lnR w="12700" cap="flat" cmpd="sng" algn="ctr">
                      <a:solidFill>
                        <a:schemeClr val="tx1"/>
                      </a:solidFill>
                      <a:prstDash val="solid"/>
                      <a:round/>
                      <a:headEnd type="none" w="med" len="med"/>
                      <a:tailEnd type="none" w="med" len="med"/>
                    </a:lnR>
                    <a:noFill/>
                  </a:tcPr>
                </a:tc>
                <a:tc>
                  <a:txBody>
                    <a:bodyPr/>
                    <a:lstStyle/>
                    <a:p>
                      <a:pPr algn="just"/>
                      <a:endParaRPr lang="pt-BR" sz="23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402485821"/>
                  </a:ext>
                </a:extLst>
              </a:tr>
            </a:tbl>
          </a:graphicData>
        </a:graphic>
      </p:graphicFrame>
      <p:sp>
        <p:nvSpPr>
          <p:cNvPr id="2" name="CaixaDeTexto 1">
            <a:extLst>
              <a:ext uri="{FF2B5EF4-FFF2-40B4-BE49-F238E27FC236}">
                <a16:creationId xmlns:a16="http://schemas.microsoft.com/office/drawing/2014/main" id="{FFD84EF6-9CA4-65D2-7FCD-B0FACB796F21}"/>
              </a:ext>
            </a:extLst>
          </p:cNvPr>
          <p:cNvSpPr txBox="1"/>
          <p:nvPr/>
        </p:nvSpPr>
        <p:spPr>
          <a:xfrm>
            <a:off x="546846" y="1108500"/>
            <a:ext cx="11098308" cy="3139321"/>
          </a:xfrm>
          <a:prstGeom prst="rect">
            <a:avLst/>
          </a:prstGeom>
          <a:noFill/>
        </p:spPr>
        <p:txBody>
          <a:bodyPr wrap="square" rtlCol="0">
            <a:spAutoFit/>
          </a:bodyPr>
          <a:lstStyle/>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texto, para introduzir a ideia de que a fiscalização permanente sobre o corpo afeta todas as mulheres, a autora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faz um comentário sobre sua própria imagem.</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destaca avaliações particulares entre parênteses.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cita um formato de programa influente no segmento da beleza.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utiliza declaração de uma jornalista como argumento de autoridade.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enumera críticas à aparência de mulheres consideradas padrões de beleza.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31 de jul.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4" name="Tabela 3">
            <a:extLst>
              <a:ext uri="{FF2B5EF4-FFF2-40B4-BE49-F238E27FC236}">
                <a16:creationId xmlns:a16="http://schemas.microsoft.com/office/drawing/2014/main" id="{91FE54D1-2FE8-CC04-6692-212A711215FD}"/>
              </a:ext>
            </a:extLst>
          </p:cNvPr>
          <p:cNvGraphicFramePr>
            <a:graphicFrameLocks noGrp="1"/>
          </p:cNvGraphicFramePr>
          <p:nvPr>
            <p:extLst>
              <p:ext uri="{D42A27DB-BD31-4B8C-83A1-F6EECF244321}">
                <p14:modId xmlns:p14="http://schemas.microsoft.com/office/powerpoint/2010/main" val="1828079083"/>
              </p:ext>
            </p:extLst>
          </p:nvPr>
        </p:nvGraphicFramePr>
        <p:xfrm>
          <a:off x="546847" y="4338918"/>
          <a:ext cx="11196918" cy="2259106"/>
        </p:xfrm>
        <a:graphic>
          <a:graphicData uri="http://schemas.openxmlformats.org/drawingml/2006/table">
            <a:tbl>
              <a:tblPr firstRow="1" bandRow="1">
                <a:tableStyleId>{5C22544A-7EE6-4342-B048-85BDC9FD1C3A}</a:tableStyleId>
              </a:tblPr>
              <a:tblGrid>
                <a:gridCol w="11196918">
                  <a:extLst>
                    <a:ext uri="{9D8B030D-6E8A-4147-A177-3AD203B41FA5}">
                      <a16:colId xmlns:a16="http://schemas.microsoft.com/office/drawing/2014/main" val="4255876300"/>
                    </a:ext>
                  </a:extLst>
                </a:gridCol>
              </a:tblGrid>
              <a:tr h="2259106">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(Enem), além da leitura analítica do texto, é necessário considerar o gênero textual, bem como compreender o enunciado: “Ao abordar a trajetória dos meios de comunicação, esse texto propõe uma reflexão sobre a”. Atente-se para as palavras/expressões-chave: ‘trajetória dos meios de comunicação’/ ‘reflexão’. Novamente, é necessário entender a palavra “reflexão” (ato de pensar profundamente, análise de uma temática). Observe que os distratores, assim como o gabarito, estão dentro do texto (parte explicita e parte implícita), nesse contexto, o foco deve ser a reflexão, considerando a trajetória dos meios de comunicação. Esta questão é de nível fácil.</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3679985761"/>
                  </a:ext>
                </a:extLst>
              </a:tr>
            </a:tbl>
          </a:graphicData>
        </a:graphic>
      </p:graphicFrame>
    </p:spTree>
    <p:extLst>
      <p:ext uri="{BB962C8B-B14F-4D97-AF65-F5344CB8AC3E}">
        <p14:creationId xmlns:p14="http://schemas.microsoft.com/office/powerpoint/2010/main" val="4780878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C7889BB-790A-00A4-12B6-4D3D659CD456}"/>
              </a:ext>
            </a:extLst>
          </p:cNvPr>
          <p:cNvSpPr txBox="1"/>
          <p:nvPr/>
        </p:nvSpPr>
        <p:spPr>
          <a:xfrm>
            <a:off x="451037" y="842683"/>
            <a:ext cx="11395822" cy="4801314"/>
          </a:xfrm>
          <a:prstGeom prst="rect">
            <a:avLst/>
          </a:prstGeom>
          <a:noFill/>
        </p:spPr>
        <p:txBody>
          <a:bodyPr wrap="square">
            <a:spAutoFit/>
          </a:bodyPr>
          <a:lstStyle/>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 rádio ao podcast</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Desde a disseminação do rádio no Brasil, entre as décadas de 1920 e 1930, principalmente no governo de Getúlio Vargas, as pessoas passaram a dedicar uma parte de seu dia para escutar notícias, novelas, músicas e eventos esportivos em aparelhos de som. O radiojornalismo, por sua vez, teve seu pontapé inicial durante a Revolução Constitucionalista (1932) e se desenvolveu durante a Segunda Guerra Mundial (1939-1945).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a TV surgiu, esperava-se que o rádio fosse totalmente substituído, porém ele se manteve em alta, pois o sinal de televisão não cobria todos os lugares, diferentemente do rádio. Com o surgimento da internet, dos smartphones e de outros dispositivos móveis, o rádio foi incorporado a essas novas tecnologias até o desenvolvimento da web rádio e do podcast, mostrando-se um meio de comunicação versátil e democrático na área jornalística.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um pesquisador da Universidade Federal de Uberlândia (UFU), o rádio não se tornou obsoleto, visto que não deixou de ser consumido e se reinventou com o tempo. “O podcast é uma continuação, uma evolução natural do rádio”, opina.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ALVES, A.; ALVES, C. Disponível em: https://comunica.ufu.br. Acesso em: 19 abr. 2024 (adaptado).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9961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2639DCF-F81C-FCFE-8ACE-C8705FA39BBB}"/>
              </a:ext>
            </a:extLst>
          </p:cNvPr>
          <p:cNvSpPr txBox="1"/>
          <p:nvPr/>
        </p:nvSpPr>
        <p:spPr>
          <a:xfrm>
            <a:off x="331694" y="835833"/>
            <a:ext cx="11555506" cy="3985706"/>
          </a:xfrm>
          <a:prstGeom prst="rect">
            <a:avLst/>
          </a:prstGeom>
          <a:noFill/>
        </p:spPr>
        <p:txBody>
          <a:bodyPr wrap="square">
            <a:spAutoFit/>
          </a:bodyPr>
          <a:lstStyle/>
          <a:p>
            <a:pPr>
              <a:lnSpc>
                <a:spcPct val="110000"/>
              </a:lnSpc>
            </a:pPr>
            <a:endPar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 abordar a trajetória dos meios de comunicação, esse texto propõe uma reflexão sobre 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tecnologia digital e seus desdobramentos no desenvolvimento da televisão.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evolução da tecnologia digital com o predomínio do podcast sobre o rádio.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permanência do rádio e sua evolução por meio da tecnologia digital.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influência da televisão sobre os programas de radiojornalismo.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interferência da tecnologia digital nas interações humanas.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31 de jul. 2026.</a:t>
            </a: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43382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BB18D09-DBD4-04B4-D398-899E90A3C9BE}"/>
              </a:ext>
            </a:extLst>
          </p:cNvPr>
          <p:cNvGraphicFramePr>
            <a:graphicFrameLocks noGrp="1"/>
          </p:cNvGraphicFramePr>
          <p:nvPr>
            <p:extLst>
              <p:ext uri="{D42A27DB-BD31-4B8C-83A1-F6EECF244321}">
                <p14:modId xmlns:p14="http://schemas.microsoft.com/office/powerpoint/2010/main" val="938009960"/>
              </p:ext>
            </p:extLst>
          </p:nvPr>
        </p:nvGraphicFramePr>
        <p:xfrm>
          <a:off x="394447" y="1792940"/>
          <a:ext cx="11214847" cy="3514165"/>
        </p:xfrm>
        <a:graphic>
          <a:graphicData uri="http://schemas.openxmlformats.org/drawingml/2006/table">
            <a:tbl>
              <a:tblPr firstRow="1" bandRow="1">
                <a:tableStyleId>{5C22544A-7EE6-4342-B048-85BDC9FD1C3A}</a:tableStyleId>
              </a:tblPr>
              <a:tblGrid>
                <a:gridCol w="11214847">
                  <a:extLst>
                    <a:ext uri="{9D8B030D-6E8A-4147-A177-3AD203B41FA5}">
                      <a16:colId xmlns:a16="http://schemas.microsoft.com/office/drawing/2014/main" val="1330932691"/>
                    </a:ext>
                  </a:extLst>
                </a:gridCol>
              </a:tblGrid>
              <a:tr h="3514165">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“Identificar o gênero do texto é um passo importante na caminhada interpretativa do leitor. Para isso, é preciso observar elementos ligados à sua produção e recepção. Reconhece-se que esse texto pertence ao gênero artigo de opinião devido ao(à)”. Atente-se para as palavras/expressões-chave do enunciado: </a:t>
                      </a:r>
                      <a:r>
                        <a:rPr lang="pt-BR" sz="2000" b="1" kern="1200" dirty="0">
                          <a:solidFill>
                            <a:schemeClr val="tx1"/>
                          </a:solidFill>
                          <a:effectLst/>
                          <a:latin typeface="Arial Narrow" panose="020B0606020202030204" pitchFamily="34" charset="0"/>
                          <a:ea typeface="+mn-ea"/>
                          <a:cs typeface="+mn-cs"/>
                        </a:rPr>
                        <a:t>‘Identificar o gênero do texto’ / ‘observar elementos’ / ‘gênero artigo de opinião’. </a:t>
                      </a:r>
                      <a:r>
                        <a:rPr lang="pt-BR" sz="2000" b="0" kern="1200" dirty="0">
                          <a:solidFill>
                            <a:schemeClr val="tx1"/>
                          </a:solidFill>
                          <a:effectLst/>
                          <a:latin typeface="Arial Narrow" panose="020B0606020202030204" pitchFamily="34" charset="0"/>
                          <a:ea typeface="+mn-ea"/>
                          <a:cs typeface="+mn-cs"/>
                        </a:rPr>
                        <a:t>Além de saber quais são as características/elementos do gênero textual “artigo de opinião”, é necessário saber qual é a sua “função comunicativa”. Existem gêneros textuais que têm a função de informar sobre fatos reais, outros de ensinar/instruir sobre algo, e há aqueles que têm a função de analisar criticamente, refletir sobre um determinado tema/assunto e formar a opinião do leitor. Observe que os distratores, assim como o gabarito, estão dentro do texto (parte explicita e parte implícita), nesse contexto, o foco é nos </a:t>
                      </a:r>
                      <a:r>
                        <a:rPr lang="pt-BR" sz="2000" b="1" kern="1200" dirty="0">
                          <a:solidFill>
                            <a:schemeClr val="tx1"/>
                          </a:solidFill>
                          <a:effectLst/>
                          <a:latin typeface="Arial Narrow" panose="020B0606020202030204" pitchFamily="34" charset="0"/>
                          <a:ea typeface="+mn-ea"/>
                          <a:cs typeface="+mn-cs"/>
                        </a:rPr>
                        <a:t>“elementos que determinam o gênero artigo de opinião”</a:t>
                      </a:r>
                      <a:r>
                        <a:rPr lang="pt-BR" sz="2000" b="0" kern="1200" dirty="0">
                          <a:solidFill>
                            <a:schemeClr val="tx1"/>
                          </a:solidFill>
                          <a:effectLst/>
                          <a:latin typeface="Arial Narrow" panose="020B0606020202030204" pitchFamily="34" charset="0"/>
                          <a:ea typeface="+mn-ea"/>
                          <a:cs typeface="+mn-cs"/>
                        </a:rPr>
                        <a:t>. Essa questão é de nível médio.</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184301863"/>
                  </a:ext>
                </a:extLst>
              </a:tr>
            </a:tbl>
          </a:graphicData>
        </a:graphic>
      </p:graphicFrame>
    </p:spTree>
    <p:extLst>
      <p:ext uri="{BB962C8B-B14F-4D97-AF65-F5344CB8AC3E}">
        <p14:creationId xmlns:p14="http://schemas.microsoft.com/office/powerpoint/2010/main" val="394379579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D7F51D9-7B76-9911-FC0C-F27940813E03}"/>
              </a:ext>
            </a:extLst>
          </p:cNvPr>
          <p:cNvSpPr txBox="1"/>
          <p:nvPr/>
        </p:nvSpPr>
        <p:spPr>
          <a:xfrm>
            <a:off x="134471" y="591671"/>
            <a:ext cx="11761694" cy="6669518"/>
          </a:xfrm>
          <a:prstGeom prst="rect">
            <a:avLst/>
          </a:prstGeom>
          <a:noFill/>
        </p:spPr>
        <p:txBody>
          <a:bodyPr wrap="square" rtlCol="0">
            <a:spAutoFit/>
          </a:bodyPr>
          <a:lstStyle/>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2013)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Pesquisa da Faculdade de Educação da USP mostrou que quase metade dos alunos que ingressam nos cursos de licenciatura em Física e Matemática da universidade não estão dispostos a tornar–se professores. O detalhe inquietante é que licenciaturas foram criadas exatamente para formar docentes.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dificuldade é que, se os estudantes não querem virar professores, fica difícil conseguir bons profissionais.</a:t>
            </a:r>
            <a:b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Resolver essa encrenca é o desafio. Salários são por certo uma parte importante do problema, mas outros elementos, como estabilidade na carreira e prestígio social, também influem.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SCHWARTSMAN, H. Folha de S. Paulo, 13 out. 2012.</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Identificar o gênero do texto é um passo importante na caminhada interpretativa do leitor. Para isso, é preciso observar elementos ligados à sua produção e recepção. Reconhece-se que esse texto pertence ao gênero artigo de opinião devido ao(à)</a:t>
            </a: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suporte do texto: um jornal de grande circulação.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lugar atribuído ao leitor: interessados no magistério.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tema tratado: o problema da escassez de professores.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função do gênero: refletir sobre a falta de professores.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linguagem empregada pelo autor: formal e denotativa.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/https://download.inep.gov.br/educacao_basica/enem/provas/2013/2013_PV_reaplicacao_PPL_D1_CD6.pdf. Acesso em 3 ago.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192015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C77528C-7322-7BDE-55AE-D7A3886F3A00}"/>
              </a:ext>
            </a:extLst>
          </p:cNvPr>
          <p:cNvGraphicFramePr>
            <a:graphicFrameLocks noGrp="1"/>
          </p:cNvGraphicFramePr>
          <p:nvPr>
            <p:extLst>
              <p:ext uri="{D42A27DB-BD31-4B8C-83A1-F6EECF244321}">
                <p14:modId xmlns:p14="http://schemas.microsoft.com/office/powerpoint/2010/main" val="337764671"/>
              </p:ext>
            </p:extLst>
          </p:nvPr>
        </p:nvGraphicFramePr>
        <p:xfrm>
          <a:off x="457200" y="719666"/>
          <a:ext cx="11528612" cy="2225040"/>
        </p:xfrm>
        <a:graphic>
          <a:graphicData uri="http://schemas.openxmlformats.org/drawingml/2006/table">
            <a:tbl>
              <a:tblPr firstRow="1" bandRow="1">
                <a:tableStyleId>{5C22544A-7EE6-4342-B048-85BDC9FD1C3A}</a:tableStyleId>
              </a:tblPr>
              <a:tblGrid>
                <a:gridCol w="11528612">
                  <a:extLst>
                    <a:ext uri="{9D8B030D-6E8A-4147-A177-3AD203B41FA5}">
                      <a16:colId xmlns:a16="http://schemas.microsoft.com/office/drawing/2014/main" val="2085001731"/>
                    </a:ext>
                  </a:extLst>
                </a:gridCol>
              </a:tblGrid>
              <a:tr h="2131110">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“No texto, os argumentos apresentados permitem inferir que o objetivo do autor é convencer os leitores a”. Atente-se para as palavras/expressões-chave: </a:t>
                      </a:r>
                      <a:r>
                        <a:rPr lang="pt-BR" sz="2000" b="1" kern="1200" dirty="0">
                          <a:solidFill>
                            <a:schemeClr val="tx1"/>
                          </a:solidFill>
                          <a:effectLst/>
                          <a:latin typeface="Arial Narrow" panose="020B0606020202030204" pitchFamily="34" charset="0"/>
                          <a:ea typeface="+mn-ea"/>
                          <a:cs typeface="+mn-cs"/>
                        </a:rPr>
                        <a:t>‘argumentos’/‘inferir’/‘objetivo do autor’/ ‘convencer’</a:t>
                      </a:r>
                      <a:r>
                        <a:rPr lang="pt-BR" sz="2000" b="0" kern="1200" dirty="0">
                          <a:solidFill>
                            <a:schemeClr val="tx1"/>
                          </a:solidFill>
                          <a:effectLst/>
                          <a:latin typeface="Arial Narrow" panose="020B0606020202030204" pitchFamily="34" charset="0"/>
                          <a:ea typeface="+mn-ea"/>
                          <a:cs typeface="+mn-cs"/>
                        </a:rPr>
                        <a:t>. Observe que os distratores, assim como o gabarito, estão dentro do texto (parte explicita e parte implícita), nesse contexto, o foco é no objetivo/finalidade do texto. A questão exige a capacidade de </a:t>
                      </a:r>
                      <a:r>
                        <a:rPr lang="pt-BR" sz="2000" b="1" kern="1200" dirty="0">
                          <a:solidFill>
                            <a:schemeClr val="tx1"/>
                          </a:solidFill>
                          <a:effectLst/>
                          <a:latin typeface="Arial Narrow" panose="020B0606020202030204" pitchFamily="34" charset="0"/>
                          <a:ea typeface="+mn-ea"/>
                          <a:cs typeface="+mn-cs"/>
                        </a:rPr>
                        <a:t>sintetizar um argumento </a:t>
                      </a:r>
                      <a:r>
                        <a:rPr lang="pt-BR" sz="2000" b="0" kern="1200" dirty="0">
                          <a:solidFill>
                            <a:schemeClr val="tx1"/>
                          </a:solidFill>
                          <a:effectLst/>
                          <a:latin typeface="Arial Narrow" panose="020B0606020202030204" pitchFamily="34" charset="0"/>
                          <a:ea typeface="+mn-ea"/>
                          <a:cs typeface="+mn-cs"/>
                        </a:rPr>
                        <a:t>e perceber para que o texto foi escrito (com qual objetivo?). Essa é uma questão de nível médio.</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638132951"/>
                  </a:ext>
                </a:extLst>
              </a:tr>
            </a:tbl>
          </a:graphicData>
        </a:graphic>
      </p:graphicFrame>
      <p:sp>
        <p:nvSpPr>
          <p:cNvPr id="3" name="CaixaDeTexto 2">
            <a:extLst>
              <a:ext uri="{FF2B5EF4-FFF2-40B4-BE49-F238E27FC236}">
                <a16:creationId xmlns:a16="http://schemas.microsoft.com/office/drawing/2014/main" id="{C3A35D5A-6A6B-05E2-8F0D-EF8EB4669A81}"/>
              </a:ext>
            </a:extLst>
          </p:cNvPr>
          <p:cNvSpPr txBox="1"/>
          <p:nvPr/>
        </p:nvSpPr>
        <p:spPr>
          <a:xfrm>
            <a:off x="457200" y="2944706"/>
            <a:ext cx="11430000" cy="3416320"/>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2021)</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Reaprender a ler notícias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dá mais para ler um jornal, revista ou assistir a um telejornal da mesma forma que fazíamos até o surgimento da rede mundial de computadores. O Observatório da Imprensa antecipou isso lá nos idos de 1996 quando cunhou o slogan “Você nunca mais vai ler o jornal do mesmo jeito”. De fato, hoje já não basta mais ler o que está escrito ou falado para estar bem informado. É preciso conhecer as entrelinhas e saber que não há objetividade e nem isenção absolutas, porque cada ser humano vê o mundo de uma forma diferente. Ter um pé atrás passou a ser regra básica número um de quem passa os olhos por uma primeira página, capa de revista ou chamadas de um noticiário na TV.</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421000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871E366-BB23-BE16-A416-9F82BD23967C}"/>
              </a:ext>
            </a:extLst>
          </p:cNvPr>
          <p:cNvSpPr txBox="1"/>
          <p:nvPr/>
        </p:nvSpPr>
        <p:spPr>
          <a:xfrm>
            <a:off x="363070" y="717177"/>
            <a:ext cx="11465859" cy="5170646"/>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Há uma diferença importante entre desconfiar de tudo e procurar ver o maior número possível de lados de um mesmo fato, dado ou evento. Apenas desconfiar não resolve porque se trata de uma atitude passiva. É claro, tudo começa com a dúvida, mas a partir dela é necessário ser proativo, ou seja, investigar, estudar, procurar os elementos ocultos que sempre existem numa notícia. No começo é um esforço solitário que pode se tornar coletivo à medida que mais pessoas descobrem sua vulnerabilidade informativa.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www.observatoriodaimprensa.com.br. Acesso em: 30 set. 2015 (adaptado).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texto, os argumentos apresentados permitem inferir que o objetivo do autor é convencer os leitores 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buscarem fontes de informação comprometidas com a verdade.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privilegiarem notícias veiculadas em jornais de grande circulação.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adotarem uma postura crítica em relação às informações recebidas.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questionarem a prática jornalística anterior ao surgimento da internet.</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valorizarem reportagem redigidas com imparcialidade diante dos fatos.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/https://download.inep.gov.br/enem/provas_e_gabaritos/2021_PV_impresso_D1_CD1.pdf. Acesso em 3 ago.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9676470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74DA5DC-0A77-AB25-DBC7-60CFF889B62C}"/>
              </a:ext>
            </a:extLst>
          </p:cNvPr>
          <p:cNvGraphicFramePr>
            <a:graphicFrameLocks noGrp="1"/>
          </p:cNvGraphicFramePr>
          <p:nvPr>
            <p:extLst>
              <p:ext uri="{D42A27DB-BD31-4B8C-83A1-F6EECF244321}">
                <p14:modId xmlns:p14="http://schemas.microsoft.com/office/powerpoint/2010/main" val="393328631"/>
              </p:ext>
            </p:extLst>
          </p:nvPr>
        </p:nvGraphicFramePr>
        <p:xfrm>
          <a:off x="609600" y="719665"/>
          <a:ext cx="11178988" cy="2444875"/>
        </p:xfrm>
        <a:graphic>
          <a:graphicData uri="http://schemas.openxmlformats.org/drawingml/2006/table">
            <a:tbl>
              <a:tblPr firstRow="1" bandRow="1">
                <a:tableStyleId>{5C22544A-7EE6-4342-B048-85BDC9FD1C3A}</a:tableStyleId>
              </a:tblPr>
              <a:tblGrid>
                <a:gridCol w="11178988">
                  <a:extLst>
                    <a:ext uri="{9D8B030D-6E8A-4147-A177-3AD203B41FA5}">
                      <a16:colId xmlns:a16="http://schemas.microsoft.com/office/drawing/2014/main" val="1085080824"/>
                    </a:ext>
                  </a:extLst>
                </a:gridCol>
              </a:tblGrid>
              <a:tr h="2444875">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“Nesse artigo de opinião, ao fazer uso de uma fala rebuscada no exemplo da compra do pão, o autor evidencia a importância de(a)”. Atente-se para as palavras/expressões-chave: ‘</a:t>
                      </a:r>
                      <a:r>
                        <a:rPr lang="pt-BR" sz="2000" b="1" kern="1200" dirty="0">
                          <a:solidFill>
                            <a:schemeClr val="tx1"/>
                          </a:solidFill>
                          <a:effectLst/>
                          <a:latin typeface="Arial Narrow" panose="020B0606020202030204" pitchFamily="34" charset="0"/>
                          <a:ea typeface="+mn-ea"/>
                          <a:cs typeface="+mn-cs"/>
                        </a:rPr>
                        <a:t>artigo de opinião’ / ‘uso de uma fala rebuscada’ / ‘autor evidencia a importância</a:t>
                      </a:r>
                      <a:r>
                        <a:rPr lang="pt-BR" sz="2000" b="0" kern="1200" dirty="0">
                          <a:solidFill>
                            <a:schemeClr val="tx1"/>
                          </a:solidFill>
                          <a:effectLst/>
                          <a:latin typeface="Arial Narrow" panose="020B0606020202030204" pitchFamily="34" charset="0"/>
                          <a:ea typeface="+mn-ea"/>
                          <a:cs typeface="+mn-cs"/>
                        </a:rPr>
                        <a:t>’. Observe que os distratores, assim como o gabarito, estão dentro do texto (parte explicita e parte implícita), nesse contexto, é preciso focalizar os </a:t>
                      </a:r>
                      <a:r>
                        <a:rPr lang="pt-BR" sz="2000" b="1" kern="1200" dirty="0">
                          <a:solidFill>
                            <a:schemeClr val="tx1"/>
                          </a:solidFill>
                          <a:effectLst/>
                          <a:latin typeface="Arial Narrow" panose="020B0606020202030204" pitchFamily="34" charset="0"/>
                          <a:ea typeface="+mn-ea"/>
                          <a:cs typeface="+mn-cs"/>
                        </a:rPr>
                        <a:t>elementos do gênero textual “artigo de opinião”. </a:t>
                      </a:r>
                      <a:r>
                        <a:rPr lang="pt-BR" sz="2000" b="0" kern="1200" dirty="0">
                          <a:solidFill>
                            <a:schemeClr val="tx1"/>
                          </a:solidFill>
                          <a:effectLst/>
                          <a:latin typeface="Arial Narrow" panose="020B0606020202030204" pitchFamily="34" charset="0"/>
                          <a:ea typeface="+mn-ea"/>
                          <a:cs typeface="+mn-cs"/>
                        </a:rPr>
                        <a:t>Para tanto, </a:t>
                      </a:r>
                      <a:r>
                        <a:rPr lang="pt-BR" sz="2000" b="1" kern="1200" dirty="0">
                          <a:solidFill>
                            <a:schemeClr val="tx1"/>
                          </a:solidFill>
                          <a:effectLst/>
                          <a:latin typeface="Arial Narrow" panose="020B0606020202030204" pitchFamily="34" charset="0"/>
                          <a:ea typeface="+mn-ea"/>
                          <a:cs typeface="+mn-cs"/>
                        </a:rPr>
                        <a:t>identifique o tema, a tese, alguns argumentos </a:t>
                      </a:r>
                      <a:r>
                        <a:rPr lang="pt-BR" sz="2000" b="0" kern="1200" dirty="0">
                          <a:solidFill>
                            <a:schemeClr val="tx1"/>
                          </a:solidFill>
                          <a:effectLst/>
                          <a:latin typeface="Arial Narrow" panose="020B0606020202030204" pitchFamily="34" charset="0"/>
                          <a:ea typeface="+mn-ea"/>
                          <a:cs typeface="+mn-cs"/>
                        </a:rPr>
                        <a:t>e outros elementos necessários ao gênero. Essa questão apresenta um nível fácil.</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933593244"/>
                  </a:ext>
                </a:extLst>
              </a:tr>
            </a:tbl>
          </a:graphicData>
        </a:graphic>
      </p:graphicFrame>
      <p:sp>
        <p:nvSpPr>
          <p:cNvPr id="4" name="CaixaDeTexto 3">
            <a:extLst>
              <a:ext uri="{FF2B5EF4-FFF2-40B4-BE49-F238E27FC236}">
                <a16:creationId xmlns:a16="http://schemas.microsoft.com/office/drawing/2014/main" id="{C4751378-5584-7AF0-46EF-9AE0D91B710B}"/>
              </a:ext>
            </a:extLst>
          </p:cNvPr>
          <p:cNvSpPr txBox="1"/>
          <p:nvPr/>
        </p:nvSpPr>
        <p:spPr>
          <a:xfrm>
            <a:off x="672353" y="3341348"/>
            <a:ext cx="11053482" cy="3077766"/>
          </a:xfrm>
          <a:prstGeom prst="rect">
            <a:avLst/>
          </a:prstGeom>
          <a:noFill/>
        </p:spPr>
        <p:txBody>
          <a:bodyPr wrap="square" rtlCol="0">
            <a:spAutoFit/>
          </a:bodyPr>
          <a:lstStyle/>
          <a:p>
            <a:pPr algn="just">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2022)</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complexo de falar difícil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que importa realmente é que o(a) detentor(a) do notável saber jurídico saiba quando e como deve fazer uso desse português versão 2.0, até porque não tem necessidade de alguém entrar numa padaria de manhã com aquela cara de sono falando o seguinte: “Por obséquio, Vossa Senhoria teria a hipotética possibilidade de estabelecer com minha pessoa uma relação de compra e venda, mediante as imposições dos códigos Civil e do Consumidor, para que seja possível a obtenção de 10 pãezinhos em temperatura estável para que a relação pecuniária no valor de R$ 5,00, seja plenamente legitima e capaz de saciar minha fome matinal?”</a:t>
            </a:r>
          </a:p>
          <a:p>
            <a:endParaRPr lang="pt-BR" dirty="0"/>
          </a:p>
        </p:txBody>
      </p:sp>
    </p:spTree>
    <p:extLst>
      <p:ext uri="{BB962C8B-B14F-4D97-AF65-F5344CB8AC3E}">
        <p14:creationId xmlns:p14="http://schemas.microsoft.com/office/powerpoint/2010/main" val="10923434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8F78B8C-A1EA-F181-F6A4-0EF637CAE1C7}"/>
              </a:ext>
            </a:extLst>
          </p:cNvPr>
          <p:cNvSpPr txBox="1"/>
          <p:nvPr/>
        </p:nvSpPr>
        <p:spPr>
          <a:xfrm>
            <a:off x="394447" y="1479176"/>
            <a:ext cx="11501718" cy="4013535"/>
          </a:xfrm>
          <a:prstGeom prst="rect">
            <a:avLst/>
          </a:prstGeom>
          <a:noFill/>
        </p:spPr>
        <p:txBody>
          <a:bodyPr wrap="square">
            <a:spAutoFit/>
          </a:bodyPr>
          <a:lstStyle/>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problema é que temos uma cultura de valorizar quem demonstra ser inteligente ao invés de valorizar quem é. Pela nossa lógica, todo mundo que fala difícil tende a ser mais inteligente do que quem valoriza o simples, e 99,9% das pessoas que estivessem na padaria iriam ficar boquiabertas se alguém fizesse uso das palavras que eu disse acima em plenas 7 da manhã em vez de dizer: “Bom dia! O senhor poderia me vender cinco reais de pão francês?”.</a:t>
            </a: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Agora entramos na parte interessante: o que realmente é falar difícil? Simplesmente fazer uso de palavras que a maioria não faz ideia do que seja é um ato de falar difícil? Eu penso que não, mas é assim que muita gente age. Falar difícil é fazer uso do simples, mas com coerência e coesão, deixar tudo amarradinho gramaticalmente falando. Falar difícil pode fazer alguém parecer inteligente, mas não por muito tempo. É claro que em alguns momentos na verdade vários não temos como fugir do português rebuscado, do juridiquês propriamente dito, como no caso de documentos jurídicos entre outros.</a:t>
            </a:r>
          </a:p>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ARAÚJO, H. Disponível em: https://diariojurista.com.br. Acesso em: 20 nov. 2021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16563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11EF84B0-C57F-F410-3D7C-730E2FCA9E1E}"/>
              </a:ext>
            </a:extLst>
          </p:cNvPr>
          <p:cNvSpPr txBox="1"/>
          <p:nvPr/>
        </p:nvSpPr>
        <p:spPr>
          <a:xfrm>
            <a:off x="573741" y="1219200"/>
            <a:ext cx="11223812" cy="3570208"/>
          </a:xfrm>
          <a:prstGeom prst="rect">
            <a:avLst/>
          </a:prstGeom>
          <a:noFill/>
        </p:spPr>
        <p:txBody>
          <a:bodyPr wrap="square" rtlCol="0">
            <a:spAutoFit/>
          </a:bodyPr>
          <a:lstStyle/>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Nesse artigo de opinião, ao fazer uso de uma fala rebuscada no exemplo da compra do pão, o autor evidencia a importância de(a)</a:t>
            </a:r>
          </a:p>
          <a:p>
            <a:pPr>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se ter um notável saber jurídico.</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valorização da inteligência do falante.</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falar difícil para demonstrar inteligência.</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coesão e da coerência em documentos jurídicos.</a:t>
            </a:r>
            <a:b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adequação da linguagem à situação de comunicação.</a:t>
            </a:r>
          </a:p>
          <a:p>
            <a:pPr algn="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/https://download.inep.gov.br/enem/provas_e_gabaritos/2022_PV_impresso_D1_CD1.pdf. Acesso em 3 ago.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137605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71AB6844-14A5-E97C-0E83-962FA644226D}"/>
              </a:ext>
            </a:extLst>
          </p:cNvPr>
          <p:cNvGraphicFramePr>
            <a:graphicFrameLocks noGrp="1"/>
          </p:cNvGraphicFramePr>
          <p:nvPr>
            <p:extLst>
              <p:ext uri="{D42A27DB-BD31-4B8C-83A1-F6EECF244321}">
                <p14:modId xmlns:p14="http://schemas.microsoft.com/office/powerpoint/2010/main" val="919681968"/>
              </p:ext>
            </p:extLst>
          </p:nvPr>
        </p:nvGraphicFramePr>
        <p:xfrm>
          <a:off x="600635" y="719666"/>
          <a:ext cx="11214847" cy="2642099"/>
        </p:xfrm>
        <a:graphic>
          <a:graphicData uri="http://schemas.openxmlformats.org/drawingml/2006/table">
            <a:tbl>
              <a:tblPr firstRow="1" bandRow="1">
                <a:tableStyleId>{5C22544A-7EE6-4342-B048-85BDC9FD1C3A}</a:tableStyleId>
              </a:tblPr>
              <a:tblGrid>
                <a:gridCol w="11214847">
                  <a:extLst>
                    <a:ext uri="{9D8B030D-6E8A-4147-A177-3AD203B41FA5}">
                      <a16:colId xmlns:a16="http://schemas.microsoft.com/office/drawing/2014/main" val="3098858558"/>
                    </a:ext>
                  </a:extLst>
                </a:gridCol>
              </a:tblGrid>
              <a:tr h="2642099">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“A obra de Clarice Lispector alcança forte expressividade em razão de determinadas soluções narrativas. No fragmento, o processo que leva a essa expressividade fundamenta-se no”. Atente-se para as palavras/expressões-chave: </a:t>
                      </a:r>
                      <a:r>
                        <a:rPr lang="pt-BR" sz="2000" b="1" kern="1200" dirty="0">
                          <a:solidFill>
                            <a:schemeClr val="tx1"/>
                          </a:solidFill>
                          <a:effectLst/>
                          <a:latin typeface="Arial Narrow" panose="020B0606020202030204" pitchFamily="34" charset="0"/>
                          <a:ea typeface="+mn-ea"/>
                          <a:cs typeface="+mn-cs"/>
                        </a:rPr>
                        <a:t>‘Clarice Lispector’/‘o processo que leva a essa expressividade/‘soluções narrativas’</a:t>
                      </a:r>
                      <a:r>
                        <a:rPr lang="pt-BR" sz="2000" b="0" kern="1200" dirty="0">
                          <a:solidFill>
                            <a:schemeClr val="tx1"/>
                          </a:solidFill>
                          <a:effectLst/>
                          <a:latin typeface="Arial Narrow" panose="020B0606020202030204" pitchFamily="34" charset="0"/>
                          <a:ea typeface="+mn-ea"/>
                          <a:cs typeface="+mn-cs"/>
                        </a:rPr>
                        <a:t>. Interprete, também, o significado das palavras-chave, por exemplo: ‘processo’(procedimento)/ ‘expressividade’ (capacidade de transmitir sentimentos, ideias, emoções, subjetividade). Observe que os distratores, assim como o gabarito, estão dentro do texto (parte explicita e parte implícita), nesse contexto, é preciso focalizar no </a:t>
                      </a:r>
                      <a:r>
                        <a:rPr lang="pt-BR" sz="2000" b="1" kern="1200" dirty="0">
                          <a:solidFill>
                            <a:schemeClr val="tx1"/>
                          </a:solidFill>
                          <a:effectLst/>
                          <a:latin typeface="Arial Narrow" panose="020B0606020202030204" pitchFamily="34" charset="0"/>
                          <a:ea typeface="+mn-ea"/>
                          <a:cs typeface="+mn-cs"/>
                        </a:rPr>
                        <a:t>processo de expressividade dentro da narrativa</a:t>
                      </a:r>
                      <a:r>
                        <a:rPr lang="pt-BR" sz="2000" b="0" kern="1200" dirty="0">
                          <a:solidFill>
                            <a:schemeClr val="tx1"/>
                          </a:solidFill>
                          <a:effectLst/>
                          <a:latin typeface="Arial Narrow" panose="020B0606020202030204" pitchFamily="34" charset="0"/>
                          <a:ea typeface="+mn-ea"/>
                          <a:cs typeface="+mn-cs"/>
                        </a:rPr>
                        <a:t>. Essa questão é de nível fácil.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3270086887"/>
                  </a:ext>
                </a:extLst>
              </a:tr>
            </a:tbl>
          </a:graphicData>
        </a:graphic>
      </p:graphicFrame>
      <p:sp>
        <p:nvSpPr>
          <p:cNvPr id="5" name="CaixaDeTexto 4">
            <a:extLst>
              <a:ext uri="{FF2B5EF4-FFF2-40B4-BE49-F238E27FC236}">
                <a16:creationId xmlns:a16="http://schemas.microsoft.com/office/drawing/2014/main" id="{9FD8D951-0F88-A944-F9BD-CB0CBCDC5584}"/>
              </a:ext>
            </a:extLst>
          </p:cNvPr>
          <p:cNvSpPr txBox="1"/>
          <p:nvPr/>
        </p:nvSpPr>
        <p:spPr>
          <a:xfrm>
            <a:off x="564776" y="3325907"/>
            <a:ext cx="11214847" cy="3416320"/>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2018)</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Ela parecia pedir socorro contra o que de algum modo involuntariamente dissera. E ele com os olhos miúdos quis que ela não fugisse e falou:</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Repita o que você disse,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Lóri</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sei mais.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Mas eu sei, eu vou saber sempre. Você literalmente disse: um dia será o mundo com sua impersonalidade soberba </a:t>
            </a:r>
            <a:r>
              <a:rPr lang="pt-BR" sz="20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versus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minha extrema individualidade de pessoa, mas seremos um só.</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Sim.</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235706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BD19F4-4578-D958-BBE4-51CB6AB947BE}"/>
              </a:ext>
            </a:extLst>
          </p:cNvPr>
          <p:cNvSpPr txBox="1"/>
          <p:nvPr/>
        </p:nvSpPr>
        <p:spPr>
          <a:xfrm>
            <a:off x="206187" y="573203"/>
            <a:ext cx="11430000" cy="6432530"/>
          </a:xfrm>
          <a:prstGeom prst="rect">
            <a:avLst/>
          </a:prstGeom>
          <a:noFill/>
        </p:spPr>
        <p:txBody>
          <a:bodyPr wrap="square" rtlCol="0">
            <a:spAutoFit/>
          </a:bodyPr>
          <a:lstStyle/>
          <a:p>
            <a:pPr algn="just">
              <a:lnSpc>
                <a:spcPct val="110000"/>
              </a:lnSpc>
            </a:pP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Lóri</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estava suavemente espantada. Então isso era a felicidade. De início se sentiu vazia. Depois seus olhos ficaram úmidos: era felicidade, mas como sou mortal, como o amor pelo mundo me transcende. O amor pela vida mortal a assassinava docemente, aos poucos. E o que é que eu faço? Que faço da felicidade? Que faço dessa paz estranha e aguda, que já está começando a me doer como uma angústia, como um grande silêncio de espaços? A quem dou minha felicidade, que já está começando a me rasgar um pouco e me assusta? Não, não quero ser feliz. Prefiro a mediocridade. Ah, milhares de pessoas não têm coragem de pelo menos prolongar-se um pouco mais nessa coisa desconhecida que é sentir-se feliz e preferem a mediocridade. Ela se despediu de Ulisses quase correndo: ele era o perigo.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LISPECTOR, C. Uma aprendizagem ou o livro dos prazeres. Rio de Janeiro: Francisco Alves, 1990.</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endPar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obra de Clarice Lispector alcança forte expressividade em razão de determinadas soluções narrativas. No fragmento, o processo que leva a essa expressividade fundamenta-se no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desencontro estabelecido no diálogo do par amoroso.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exercício de análise filosófica conduzido pelo narrador.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registro do processo de autoconhecimento da personagem.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discurso fragmentado como reflexo de traumas psicológicos.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afastamento da voz narrativa em relação aos dramas existenciais.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/https://download.inep.gov.br/educacao_basica/enem/provas/2018/2018_PV_impresso_D1_CD1.pdf. Acesso em 3 ago. 2026</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7064909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9E6B269-8515-C6D5-2504-D455D3FF9E9E}"/>
              </a:ext>
            </a:extLst>
          </p:cNvPr>
          <p:cNvSpPr txBox="1"/>
          <p:nvPr/>
        </p:nvSpPr>
        <p:spPr>
          <a:xfrm>
            <a:off x="331694" y="871716"/>
            <a:ext cx="11528612" cy="3493264"/>
          </a:xfrm>
          <a:prstGeom prst="rect">
            <a:avLst/>
          </a:prstGeom>
          <a:solidFill>
            <a:schemeClr val="accent6">
              <a:lumMod val="20000"/>
              <a:lumOff val="80000"/>
            </a:schemeClr>
          </a:solidFill>
        </p:spPr>
        <p:txBody>
          <a:bodyPr wrap="square">
            <a:spAutoFit/>
          </a:bodyPr>
          <a:lstStyle/>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para chegar à resposta da questão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além da leitura analítica do texto, é necessário considerar o gênero textual, bem como compreender o enunciado: “A elaboração de uma voz narrativa peculiar acompanha a trajetória literária de Clarice Lispector, culminada com a obra A hora da estrela, de 1977, ano da morte da escritora. Nesse fragmento, nota-se essa peculiaridade porque o narrador”. Atente-se para as expressões/palavras-chave: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‘elaboração de uma voz narrativa peculiar’</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‘Clarice Lispector’</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‘narrador’</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Observe que os distratores, assim como o gabarito, estão dentro do texto (parte explicita e parte implícita), nesse contexto, é preciso focar nos elementos da narrativa, principalmente, no narrador e também nas características da obra de Clarice Lispector (intimista, fluxo da consciência, introspectiva, reflexiva etc.) Muito importante considerar também o significado dos verbos que iniciam as proposições e relacionar o sentido com as características da obra de Clarice Lispector. É necessário também perceber que há um posicionamento diante da história contada. Veja que a história está voltada não para fora, mas para dentro (da consciência do narrador). Assim, a interpretação exige sensibilidade para entender o papel do narrador como “</a:t>
            </a:r>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consciência em conflito</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não apenas como a voz que conta a história. Essa é uma questão de nível médio.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24914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7CFC7F-F5D9-5172-78B9-7F7404056758}"/>
              </a:ext>
            </a:extLst>
          </p:cNvPr>
          <p:cNvSpPr txBox="1"/>
          <p:nvPr/>
        </p:nvSpPr>
        <p:spPr>
          <a:xfrm>
            <a:off x="340658" y="865248"/>
            <a:ext cx="11519647" cy="5463034"/>
          </a:xfrm>
          <a:prstGeom prst="rect">
            <a:avLst/>
          </a:prstGeom>
          <a:noFill/>
        </p:spPr>
        <p:txBody>
          <a:bodyPr wrap="square">
            <a:spAutoFit/>
          </a:bodyPr>
          <a:lstStyle/>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2013)</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Tudo no mundo começou com um sim. Uma molécula disse sim a outra molécula e nasceu a vida. Mas antes da pré-história havia a pré-história da pré-história e havia o nunca e havia o sim. Sempre houve. Não sei o quê, mas sei que o universo jamais começou.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Enquanto eu tiver perguntas e não houver resposta continuarei a escrever. Como começar pelo início, se as coisas acontecem antes de acontecer? Se antes da pré-pré-história já havia os monstros apocalípticos? Se esta história não existe, passará a existir. Pensar é um ato. Sentir é um fato. Os dois juntos – sou eu que escrevo o que estou escrevendo. [...] Felicidade? Nunca vi palavra mais doida, inventada pelas nordestinas que andam por aí aos montes.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 eu irei dizer agora, esta história será o resultado de uma visão gradual – há dois anos e meio venho aos poucos descobrindo os porquês. É visão da iminência de. De quê? Quem sabe se mais tarde saberei. Como que estou escrevendo na hora mesma em que sou lido. Só não inicio pelo fim que justificaria o começo – como a morte parece dizer sobre a vida – porque preciso registrar os fatos antecedentes.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LISPECTOR, C. A hora da estrela. Rio de Janeiro: Rocco, 1998 (fragmento).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82084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7CFC7F-F5D9-5172-78B9-7F7404056758}"/>
              </a:ext>
            </a:extLst>
          </p:cNvPr>
          <p:cNvSpPr txBox="1"/>
          <p:nvPr/>
        </p:nvSpPr>
        <p:spPr>
          <a:xfrm>
            <a:off x="340658" y="865248"/>
            <a:ext cx="11519647" cy="3554819"/>
          </a:xfrm>
          <a:prstGeom prst="rect">
            <a:avLst/>
          </a:prstGeom>
          <a:noFill/>
        </p:spPr>
        <p:txBody>
          <a:bodyPr wrap="square">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elaboração de uma voz narrativa peculiar acompanha a trajetória literária de Clarice Lispector, culminada com a obra A hora da estrela, de 1977, ano da morte da escritora. Nesse fragmento, nota-se essa peculiaridade porque o narrador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observa os acontecimentos que narra sob uma ótica distante, sendo indiferente aos fatos e às personagens.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relata a história sem ter tido a preocupação de investigar os motivos que levaram aos eventos que a compõem.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revela-se um sujeito que reflete sobre questões existenciais e sobre a construção do discurso.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admite a dificuldade de escrever uma história em razão da complexidade para escolher as palavras exatas.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propõe-se a discutir questões de natureza filosófica e metafísica, incomuns na narrativa de ficção.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/https://download.inep.gov.br/educacao_basica/enem/provas/2013/dia1_caderno1_azul.pdf. Acesso em: 3 ago.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p>
        </p:txBody>
      </p:sp>
    </p:spTree>
    <p:extLst>
      <p:ext uri="{BB962C8B-B14F-4D97-AF65-F5344CB8AC3E}">
        <p14:creationId xmlns:p14="http://schemas.microsoft.com/office/powerpoint/2010/main" val="738134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9081CE9-7852-AD4B-5C25-937D780021BB}"/>
              </a:ext>
            </a:extLst>
          </p:cNvPr>
          <p:cNvSpPr txBox="1"/>
          <p:nvPr/>
        </p:nvSpPr>
        <p:spPr>
          <a:xfrm>
            <a:off x="322729" y="842226"/>
            <a:ext cx="11555506" cy="1631216"/>
          </a:xfrm>
          <a:prstGeom prst="rect">
            <a:avLst/>
          </a:prstGeom>
          <a:noFill/>
        </p:spPr>
        <p:txBody>
          <a:bodyPr wrap="square">
            <a:spAutoFit/>
          </a:bodyPr>
          <a:lstStyle/>
          <a:p>
            <a:pPr algn="just"/>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ler/interpretar/analisar mais um artigo de opinião? O objetivo é reforçar o seu conhecimento sobre esse gênero textual. Leia e explore o texto... Que tal antes de elaborar as suas repostas, marcar no texto, o que você aprendeu sobre o gênero textual “artigo de opinião”?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E9594FEB-246D-4820-41B4-BB5288BAC719}"/>
              </a:ext>
            </a:extLst>
          </p:cNvPr>
          <p:cNvSpPr txBox="1"/>
          <p:nvPr/>
        </p:nvSpPr>
        <p:spPr>
          <a:xfrm>
            <a:off x="717176" y="2133600"/>
            <a:ext cx="11062448" cy="1183914"/>
          </a:xfrm>
          <a:prstGeom prst="rect">
            <a:avLst/>
          </a:prstGeom>
          <a:noFill/>
        </p:spPr>
        <p:txBody>
          <a:bodyPr wrap="square" rtlCol="0">
            <a:spAutoFit/>
          </a:bodyPr>
          <a:lstStyle/>
          <a:p>
            <a:pPr algn="ctr">
              <a:lnSpc>
                <a:spcPct val="110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Copa do Mundo e a revolução das transmissões no YouTube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Gustavo Alonge Furtado*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pic>
        <p:nvPicPr>
          <p:cNvPr id="4" name="Imagem 3">
            <a:extLst>
              <a:ext uri="{FF2B5EF4-FFF2-40B4-BE49-F238E27FC236}">
                <a16:creationId xmlns:a16="http://schemas.microsoft.com/office/drawing/2014/main" id="{36346D93-ADF4-563D-525A-D8F82976308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157" y="2622188"/>
            <a:ext cx="2353945" cy="3554493"/>
          </a:xfrm>
          <a:prstGeom prst="rect">
            <a:avLst/>
          </a:prstGeom>
          <a:noFill/>
          <a:ln>
            <a:noFill/>
          </a:ln>
        </p:spPr>
      </p:pic>
      <p:sp>
        <p:nvSpPr>
          <p:cNvPr id="5" name="CaixaDeTexto 4">
            <a:extLst>
              <a:ext uri="{FF2B5EF4-FFF2-40B4-BE49-F238E27FC236}">
                <a16:creationId xmlns:a16="http://schemas.microsoft.com/office/drawing/2014/main" id="{ADE0FC04-EC8C-EA7B-B89E-E4A78705B277}"/>
              </a:ext>
            </a:extLst>
          </p:cNvPr>
          <p:cNvSpPr txBox="1"/>
          <p:nvPr/>
        </p:nvSpPr>
        <p:spPr>
          <a:xfrm>
            <a:off x="3176102" y="2856848"/>
            <a:ext cx="8531804" cy="3754874"/>
          </a:xfrm>
          <a:prstGeom prst="rect">
            <a:avLst/>
          </a:prstGeom>
          <a:noFill/>
        </p:spPr>
        <p:txBody>
          <a:bodyPr wrap="square" rtlCol="0">
            <a:spAutoFit/>
          </a:bodyPr>
          <a:lstStyle/>
          <a:p>
            <a:pPr algn="just"/>
            <a:r>
              <a:rPr lang="pt-BR" sz="2000" dirty="0">
                <a:effectLst/>
                <a:latin typeface="Arial Narrow" panose="020B0606020202030204" pitchFamily="34" charset="0"/>
                <a:ea typeface="Calibri" panose="020F0502020204030204" pitchFamily="34" charset="0"/>
                <a:cs typeface="Times New Roman" panose="02020603050405020304" pitchFamily="18" charset="0"/>
              </a:rPr>
              <a:t>A impressionante audiência alcançada pela CazéTVnas transmissões esportivas dos últimos anos não representa apenas um fenômeno do entretenimento digital. E a Copa do Mundo simboliza uma transformação profunda na forma como as pessoas consomem informação, entretenimento e conteúdo. Mais do que um caso de sucesso individual, o crescimento do influenciador revela uma mudança estrutural que empresas e marcas já não podem se dar ao luxo de ignorar. </a:t>
            </a:r>
          </a:p>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Há mais de uma década, especialistas em marketing digital, tecnologia e inovação afirmam que a internet mudaria radicalmente a forma de comunicação entre empresas e consumidores. Ainda assim, muitos empresários resistiram à ideia de que as plataformas digitais poderiam competir de igual para igual com os meios tradicionais. Hoje, essa discussão praticamente não existe mais. A transformação aconteceu.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915302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D0DB8D3-7DE8-4A5C-040F-41CBF867EFE6}"/>
              </a:ext>
            </a:extLst>
          </p:cNvPr>
          <p:cNvSpPr txBox="1"/>
          <p:nvPr/>
        </p:nvSpPr>
        <p:spPr>
          <a:xfrm>
            <a:off x="421341" y="636494"/>
            <a:ext cx="11447930" cy="5960606"/>
          </a:xfrm>
          <a:prstGeom prst="rect">
            <a:avLst/>
          </a:prstGeom>
          <a:noFill/>
        </p:spPr>
        <p:txBody>
          <a:bodyPr wrap="square" rtlCol="0">
            <a:spAutoFit/>
          </a:bodyPr>
          <a:lstStyle/>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sucesso das transmissões da CazéTV mostra o poder que uma única pessoa pode ter na criação e distribuição de conteúdo. Em determinados eventos, suas lives alcançaram audiências que rivalizam ou superam veículos tradicionais de comunicação.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Evidentemente, esse resultado não surgiu da noite para o dia. Foi construído ao longo dos anos, com autenticidade, linguagem adequada ao público e uma compreensão profunda dos hábitos da audiência digital. Mas o principal aprendizado não está nos números extraordinários de um influenciador. A verdadeira mensagem é outra: as pessoas estão no YouTube. E se as pessoas estão ali, as marcas também precisam estar.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Ainda hoje, a maioria das empresas trata o YouTube como um canal secundário ou complementar. Muitas sequer possuem uma estratégia consistente de produção de conteúdo. Essa ausência representa uma oportunidade desperdiçada. O YouTube deixou de ser apenas uma plataforma de vídeos para se tornar um dos maiores ambientes de construção de autoridade, relacionamento e geração de negócios do mundo.</a:t>
            </a: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se trata de transformar empresários em influenciadores digitais ou de reproduzir fórmulas de sucesso alheias. O objetivo é compreender onde está a atenção do consumidor. Em um cenário cada vez mais competitivo, conquistar atenção tornou-se um dos ativos mais valiosos para qualquer organização.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775787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CEE5424D-D749-CA0D-65E7-2E9E1F2D3BFF}"/>
              </a:ext>
            </a:extLst>
          </p:cNvPr>
          <p:cNvGraphicFramePr>
            <a:graphicFrameLocks noGrp="1"/>
          </p:cNvGraphicFramePr>
          <p:nvPr>
            <p:extLst>
              <p:ext uri="{D42A27DB-BD31-4B8C-83A1-F6EECF244321}">
                <p14:modId xmlns:p14="http://schemas.microsoft.com/office/powerpoint/2010/main" val="1068589941"/>
              </p:ext>
            </p:extLst>
          </p:nvPr>
        </p:nvGraphicFramePr>
        <p:xfrm>
          <a:off x="349624" y="2088508"/>
          <a:ext cx="11546540" cy="441960"/>
        </p:xfrm>
        <a:graphic>
          <a:graphicData uri="http://schemas.openxmlformats.org/drawingml/2006/table">
            <a:tbl>
              <a:tblPr firstRow="1" bandRow="1">
                <a:tableStyleId>{5C22544A-7EE6-4342-B048-85BDC9FD1C3A}</a:tableStyleId>
              </a:tblPr>
              <a:tblGrid>
                <a:gridCol w="5773270">
                  <a:extLst>
                    <a:ext uri="{9D8B030D-6E8A-4147-A177-3AD203B41FA5}">
                      <a16:colId xmlns:a16="http://schemas.microsoft.com/office/drawing/2014/main" val="2765629382"/>
                    </a:ext>
                  </a:extLst>
                </a:gridCol>
                <a:gridCol w="5773270">
                  <a:extLst>
                    <a:ext uri="{9D8B030D-6E8A-4147-A177-3AD203B41FA5}">
                      <a16:colId xmlns:a16="http://schemas.microsoft.com/office/drawing/2014/main" val="841310990"/>
                    </a:ext>
                  </a:extLst>
                </a:gridCol>
              </a:tblGrid>
              <a:tr h="370840">
                <a:tc>
                  <a:txBody>
                    <a:bodyPr/>
                    <a:lstStyle/>
                    <a:p>
                      <a:endParaRPr lang="pt-BR" sz="2300" b="0" kern="1200" dirty="0">
                        <a:solidFill>
                          <a:schemeClr val="tx1"/>
                        </a:solidFill>
                        <a:effectLst/>
                        <a:latin typeface="Arial Narrow" panose="020B0606020202030204" pitchFamily="34" charset="0"/>
                        <a:ea typeface="+mn-ea"/>
                        <a:cs typeface="+mn-cs"/>
                      </a:endParaRPr>
                    </a:p>
                  </a:txBody>
                  <a:tcPr>
                    <a:noFill/>
                  </a:tcPr>
                </a:tc>
                <a:tc>
                  <a:txBody>
                    <a:bodyPr/>
                    <a:lstStyle/>
                    <a:p>
                      <a:endParaRPr lang="pt-BR" sz="2300" b="0" kern="1200" dirty="0">
                        <a:solidFill>
                          <a:schemeClr val="tx1"/>
                        </a:solidFill>
                        <a:effectLst/>
                        <a:latin typeface="Arial Narrow" panose="020B0606020202030204" pitchFamily="34" charset="0"/>
                        <a:ea typeface="+mn-ea"/>
                        <a:cs typeface="+mn-cs"/>
                      </a:endParaRPr>
                    </a:p>
                  </a:txBody>
                  <a:tcPr>
                    <a:noFill/>
                  </a:tcPr>
                </a:tc>
                <a:extLst>
                  <a:ext uri="{0D108BD9-81ED-4DB2-BD59-A6C34878D82A}">
                    <a16:rowId xmlns:a16="http://schemas.microsoft.com/office/drawing/2014/main" val="3402485821"/>
                  </a:ext>
                </a:extLst>
              </a:tr>
            </a:tbl>
          </a:graphicData>
        </a:graphic>
      </p:graphicFrame>
      <p:sp>
        <p:nvSpPr>
          <p:cNvPr id="2" name="CaixaDeTexto 1">
            <a:extLst>
              <a:ext uri="{FF2B5EF4-FFF2-40B4-BE49-F238E27FC236}">
                <a16:creationId xmlns:a16="http://schemas.microsoft.com/office/drawing/2014/main" id="{EF8A960E-46A0-891B-1128-27E1B894F172}"/>
              </a:ext>
            </a:extLst>
          </p:cNvPr>
          <p:cNvSpPr txBox="1"/>
          <p:nvPr/>
        </p:nvSpPr>
        <p:spPr>
          <a:xfrm>
            <a:off x="179294" y="699247"/>
            <a:ext cx="11663082" cy="5902770"/>
          </a:xfrm>
          <a:prstGeom prst="rect">
            <a:avLst/>
          </a:prstGeom>
          <a:noFill/>
        </p:spPr>
        <p:txBody>
          <a:bodyPr wrap="square" rtlCol="0">
            <a:spAutoFit/>
          </a:bodyPr>
          <a:lstStyle/>
          <a:p>
            <a:pPr marR="74930"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revolução digital não é mais uma previsão. É uma realidade consolidada. E ela tende a se acelerar com o avanço da inteligência artificial, que está ampliando ainda mais a capacidade de criação, distribuição e personalização de conteúdo. Empresas que demorarem para compreender essa nova dinâmica poderão perder espaço para concorrentes mais ágeis e conectados com o comportamento do público.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caso CazéTV funciona, portanto, como um alerta. Tecnologia e internet deixaram de ser opções estratégicas para se tornarem necessidades fundamentais. Estar presente nos ambientes digitais onde as pessoas passam seu tempo não é mais um diferencial competitivo. É uma condição para continuar relevante.</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futuro próximo, a disputa entre empresas não será apenas por preço, produto ou serviço. Será também por atenção, influência e autoridade. E aqueles que entenderem primeiro essa mudança estarão em posição privilegiada para liderar seus mercados. Os que insistirem em ignorá-la correrão o risco de assistir, da arquibancada, ao crescimento de concorrentes que souberam ocupar os espaços digitais antes deles.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Especialista em Marketing Digital e diretor da Engajatech</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https://www.hojeemdia.com.br/opiniao/opiniao/copa-do-mundo-e-a-revoluc-o-das-transmiss-es-no-youtube-1.1123276</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3 jul.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1197268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6945006-CAD0-7C79-86FD-333CDBD58863}"/>
              </a:ext>
            </a:extLst>
          </p:cNvPr>
          <p:cNvSpPr txBox="1"/>
          <p:nvPr/>
        </p:nvSpPr>
        <p:spPr>
          <a:xfrm>
            <a:off x="318247" y="862044"/>
            <a:ext cx="11555506" cy="5728171"/>
          </a:xfrm>
          <a:prstGeom prst="rect">
            <a:avLst/>
          </a:prstGeom>
          <a:noFill/>
        </p:spPr>
        <p:txBody>
          <a:bodyPr wrap="square">
            <a:spAutoFit/>
          </a:bodyPr>
          <a:lstStyle/>
          <a:p>
            <a:pPr marR="74930"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Enem, a interpretação de texto exige leitura atenta do enunciado, identificação da ideia central (tema/assunto) e diferenciação entre o que está explícito ou implícito. Esse aspecto é fundamental, é o ponto de partida para interpretar o texto como “todo” e “partes”. Considerando essa afirmação, responda as atividades a seguir.</a:t>
            </a:r>
          </a:p>
          <a:p>
            <a:pPr marL="457200" marR="74930" indent="-457200" algn="just">
              <a:lnSpc>
                <a:spcPct val="110000"/>
              </a:lnSpc>
              <a:spcAft>
                <a:spcPts val="800"/>
              </a:spcAft>
              <a:buAutoNum type="alphaLcParen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Qual é a abordagem temática desse texto?</a:t>
            </a:r>
          </a:p>
          <a:p>
            <a:pPr marL="457200" marR="74930" indent="-457200" algn="just">
              <a:lnSpc>
                <a:spcPct val="110000"/>
              </a:lnSpc>
              <a:spcAft>
                <a:spcPts val="800"/>
              </a:spcAft>
              <a:buFontTx/>
              <a:buAutoNum type="alphaLcParen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Uma das habilidades mais complexas, é identificar o tema de um texto. Quando vamos ler/interpretar/analisar um texto, essa deve ser a primeira habilidade a ser desenvolvida, afinal, todas as outras habilidades e elementos que constroem o texto estão interligadas. Por isso, o “texto” é uma costura de palavras/ideias/elementos gramaticais entre outros aspectos. Veja um caminho que ajuda na identificação do tema (assunto), abordagem temática de um texto: perceber que as palavras/expressões/ideias do tema são “costuradas” em todo o texto. Assim, retire do texto palavra/expressões/trechos-chave que confirmam o tema do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74930" algn="just">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Outro aspecto necessário quando estamos interpretando um texto dissertativo argumentativo, como o gênero textual “artigo de opinião”, é identificar/reconhecer qual é a tese defendida pelo autor (articulista). O que o articulista Gustavo Alonge Furtado defende em seu artigo de opinião?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74930" indent="-457200" algn="just">
              <a:lnSpc>
                <a:spcPct val="110000"/>
              </a:lnSpc>
              <a:spcAft>
                <a:spcPts val="800"/>
              </a:spcAft>
              <a:buAutoNum type="alphaLcParenR"/>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42844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F16873E-7354-161B-0C72-E8E3A465DCB6}"/>
              </a:ext>
            </a:extLst>
          </p:cNvPr>
          <p:cNvSpPr txBox="1"/>
          <p:nvPr/>
        </p:nvSpPr>
        <p:spPr>
          <a:xfrm>
            <a:off x="349623" y="830969"/>
            <a:ext cx="11528611" cy="4494628"/>
          </a:xfrm>
          <a:prstGeom prst="rect">
            <a:avLst/>
          </a:prstGeom>
          <a:noFill/>
        </p:spPr>
        <p:txBody>
          <a:bodyPr wrap="square">
            <a:spAutoFit/>
          </a:bodyPr>
          <a:lstStyle/>
          <a:p>
            <a:pPr algn="just">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Todo gênero textual tem uma finalidade, assim, como todo texto é escrito com uma finalidade, um objetivo, um propósito comunicativo. Qual é a finalidade desse texto?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Há mais de uma década, especialistas em marketing digital, tecnologia e inovação afirmam que a internet mudaria radicalmente a forma de comunicação entre empresas e consumidores.”, predomina um exemplo de argumento de</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analogia.</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princípio.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autoridade.</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consequência.</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exemplificação.</a:t>
            </a:r>
          </a:p>
          <a:p>
            <a:pPr algn="just">
              <a:lnSpc>
                <a:spcPct val="115000"/>
              </a:lnSpc>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29431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06439349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3534</TotalTime>
  <Words>23847</Words>
  <Application>Microsoft Office PowerPoint</Application>
  <PresentationFormat>Widescreen</PresentationFormat>
  <Paragraphs>785</Paragraphs>
  <Slides>122</Slides>
  <Notes>77</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122</vt:i4>
      </vt:variant>
    </vt:vector>
  </HeadingPairs>
  <TitlesOfParts>
    <vt:vector size="130" baseType="lpstr">
      <vt:lpstr>Aptos</vt:lpstr>
      <vt:lpstr>Arial</vt:lpstr>
      <vt:lpstr>Arial Narrow</vt:lpstr>
      <vt:lpstr>Calibri</vt:lpstr>
      <vt:lpstr>Calibri Light</vt:lpstr>
      <vt:lpstr>Cambria Math</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96</cp:revision>
  <dcterms:created xsi:type="dcterms:W3CDTF">2024-02-02T11:27:21Z</dcterms:created>
  <dcterms:modified xsi:type="dcterms:W3CDTF">2026-09-25T12:54:29Z</dcterms:modified>
</cp:coreProperties>
</file>