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8"/>
  </p:notesMasterIdLst>
  <p:sldIdLst>
    <p:sldId id="256" r:id="rId2"/>
    <p:sldId id="261" r:id="rId3"/>
    <p:sldId id="417" r:id="rId4"/>
    <p:sldId id="267" r:id="rId5"/>
    <p:sldId id="266" r:id="rId6"/>
    <p:sldId id="259" r:id="rId7"/>
    <p:sldId id="293" r:id="rId8"/>
    <p:sldId id="294" r:id="rId9"/>
    <p:sldId id="295" r:id="rId10"/>
    <p:sldId id="264" r:id="rId11"/>
    <p:sldId id="296" r:id="rId12"/>
    <p:sldId id="297" r:id="rId13"/>
    <p:sldId id="298" r:id="rId14"/>
    <p:sldId id="299" r:id="rId15"/>
    <p:sldId id="300" r:id="rId16"/>
    <p:sldId id="301" r:id="rId17"/>
    <p:sldId id="302" r:id="rId18"/>
    <p:sldId id="303" r:id="rId19"/>
    <p:sldId id="304" r:id="rId20"/>
    <p:sldId id="305" r:id="rId21"/>
    <p:sldId id="306" r:id="rId22"/>
    <p:sldId id="275" r:id="rId23"/>
    <p:sldId id="307" r:id="rId24"/>
    <p:sldId id="308" r:id="rId25"/>
    <p:sldId id="309" r:id="rId26"/>
    <p:sldId id="310" r:id="rId27"/>
    <p:sldId id="311" r:id="rId28"/>
    <p:sldId id="312" r:id="rId29"/>
    <p:sldId id="313" r:id="rId30"/>
    <p:sldId id="314" r:id="rId31"/>
    <p:sldId id="316" r:id="rId32"/>
    <p:sldId id="317" r:id="rId33"/>
    <p:sldId id="318" r:id="rId34"/>
    <p:sldId id="319" r:id="rId35"/>
    <p:sldId id="321" r:id="rId36"/>
    <p:sldId id="322" r:id="rId37"/>
    <p:sldId id="323" r:id="rId38"/>
    <p:sldId id="324" r:id="rId39"/>
    <p:sldId id="326" r:id="rId40"/>
    <p:sldId id="327" r:id="rId41"/>
    <p:sldId id="328" r:id="rId42"/>
    <p:sldId id="329" r:id="rId43"/>
    <p:sldId id="330" r:id="rId44"/>
    <p:sldId id="332" r:id="rId45"/>
    <p:sldId id="333" r:id="rId46"/>
    <p:sldId id="334" r:id="rId47"/>
    <p:sldId id="335" r:id="rId48"/>
    <p:sldId id="337" r:id="rId49"/>
    <p:sldId id="338" r:id="rId50"/>
    <p:sldId id="339" r:id="rId51"/>
    <p:sldId id="341" r:id="rId52"/>
    <p:sldId id="342" r:id="rId53"/>
    <p:sldId id="292" r:id="rId54"/>
    <p:sldId id="260" r:id="rId55"/>
    <p:sldId id="343" r:id="rId56"/>
    <p:sldId id="344" r:id="rId57"/>
    <p:sldId id="345" r:id="rId58"/>
    <p:sldId id="346" r:id="rId59"/>
    <p:sldId id="347" r:id="rId60"/>
    <p:sldId id="348" r:id="rId61"/>
    <p:sldId id="349" r:id="rId62"/>
    <p:sldId id="350" r:id="rId63"/>
    <p:sldId id="351" r:id="rId64"/>
    <p:sldId id="353" r:id="rId65"/>
    <p:sldId id="354" r:id="rId66"/>
    <p:sldId id="355" r:id="rId67"/>
    <p:sldId id="356" r:id="rId68"/>
    <p:sldId id="357" r:id="rId69"/>
    <p:sldId id="358" r:id="rId70"/>
    <p:sldId id="359" r:id="rId71"/>
    <p:sldId id="360" r:id="rId72"/>
    <p:sldId id="361" r:id="rId73"/>
    <p:sldId id="365" r:id="rId74"/>
    <p:sldId id="366" r:id="rId75"/>
    <p:sldId id="367" r:id="rId76"/>
    <p:sldId id="368" r:id="rId77"/>
    <p:sldId id="369" r:id="rId78"/>
    <p:sldId id="371" r:id="rId79"/>
    <p:sldId id="372" r:id="rId80"/>
    <p:sldId id="373" r:id="rId81"/>
    <p:sldId id="380" r:id="rId82"/>
    <p:sldId id="379" r:id="rId83"/>
    <p:sldId id="381" r:id="rId84"/>
    <p:sldId id="377" r:id="rId85"/>
    <p:sldId id="376" r:id="rId86"/>
    <p:sldId id="375" r:id="rId87"/>
    <p:sldId id="384" r:id="rId88"/>
    <p:sldId id="382" r:id="rId89"/>
    <p:sldId id="390" r:id="rId90"/>
    <p:sldId id="385" r:id="rId91"/>
    <p:sldId id="391" r:id="rId92"/>
    <p:sldId id="389" r:id="rId93"/>
    <p:sldId id="388" r:id="rId94"/>
    <p:sldId id="392" r:id="rId95"/>
    <p:sldId id="386" r:id="rId96"/>
    <p:sldId id="393" r:id="rId97"/>
    <p:sldId id="394" r:id="rId98"/>
    <p:sldId id="395" r:id="rId99"/>
    <p:sldId id="397" r:id="rId100"/>
    <p:sldId id="398" r:id="rId101"/>
    <p:sldId id="399" r:id="rId102"/>
    <p:sldId id="396" r:id="rId103"/>
    <p:sldId id="400" r:id="rId104"/>
    <p:sldId id="401" r:id="rId105"/>
    <p:sldId id="405" r:id="rId106"/>
    <p:sldId id="406" r:id="rId107"/>
    <p:sldId id="407" r:id="rId108"/>
    <p:sldId id="404" r:id="rId109"/>
    <p:sldId id="403" r:id="rId110"/>
    <p:sldId id="402" r:id="rId111"/>
    <p:sldId id="411" r:id="rId112"/>
    <p:sldId id="412" r:id="rId113"/>
    <p:sldId id="413" r:id="rId114"/>
    <p:sldId id="410" r:id="rId115"/>
    <p:sldId id="374" r:id="rId116"/>
    <p:sldId id="414" r:id="rId117"/>
    <p:sldId id="378" r:id="rId118"/>
    <p:sldId id="415" r:id="rId119"/>
    <p:sldId id="409" r:id="rId120"/>
    <p:sldId id="408" r:id="rId121"/>
    <p:sldId id="416" r:id="rId122"/>
    <p:sldId id="418" r:id="rId123"/>
    <p:sldId id="419" r:id="rId124"/>
    <p:sldId id="420" r:id="rId125"/>
    <p:sldId id="421" r:id="rId126"/>
    <p:sldId id="422" r:id="rId127"/>
    <p:sldId id="423" r:id="rId128"/>
    <p:sldId id="424" r:id="rId129"/>
    <p:sldId id="425" r:id="rId130"/>
    <p:sldId id="426" r:id="rId131"/>
    <p:sldId id="427" r:id="rId132"/>
    <p:sldId id="428" r:id="rId133"/>
    <p:sldId id="429" r:id="rId134"/>
    <p:sldId id="430" r:id="rId135"/>
    <p:sldId id="431" r:id="rId136"/>
    <p:sldId id="257" r:id="rId13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édio 2 - Ênfas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8" d="100"/>
          <a:sy n="108" d="100"/>
        </p:scale>
        <p:origin x="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23/07/2026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4</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395846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1277967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896483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2088103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3669621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4057664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834898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942313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4284283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3334860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2574834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285833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1871558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1657439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3204662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2839479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332808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3794484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12164261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953602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21857903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3992979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34649701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1899511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2837713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29024059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11751415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37410127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6131181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209086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27235588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48</a:t>
            </a:fld>
            <a:endParaRPr lang="pt-BR"/>
          </a:p>
        </p:txBody>
      </p:sp>
    </p:spTree>
    <p:extLst>
      <p:ext uri="{BB962C8B-B14F-4D97-AF65-F5344CB8AC3E}">
        <p14:creationId xmlns:p14="http://schemas.microsoft.com/office/powerpoint/2010/main" val="34320173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49</a:t>
            </a:fld>
            <a:endParaRPr lang="pt-BR"/>
          </a:p>
        </p:txBody>
      </p:sp>
    </p:spTree>
    <p:extLst>
      <p:ext uri="{BB962C8B-B14F-4D97-AF65-F5344CB8AC3E}">
        <p14:creationId xmlns:p14="http://schemas.microsoft.com/office/powerpoint/2010/main" val="23964446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50</a:t>
            </a:fld>
            <a:endParaRPr lang="pt-BR"/>
          </a:p>
        </p:txBody>
      </p:sp>
    </p:spTree>
    <p:extLst>
      <p:ext uri="{BB962C8B-B14F-4D97-AF65-F5344CB8AC3E}">
        <p14:creationId xmlns:p14="http://schemas.microsoft.com/office/powerpoint/2010/main" val="3299812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51</a:t>
            </a:fld>
            <a:endParaRPr lang="pt-BR"/>
          </a:p>
        </p:txBody>
      </p:sp>
    </p:spTree>
    <p:extLst>
      <p:ext uri="{BB962C8B-B14F-4D97-AF65-F5344CB8AC3E}">
        <p14:creationId xmlns:p14="http://schemas.microsoft.com/office/powerpoint/2010/main" val="19400395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52</a:t>
            </a:fld>
            <a:endParaRPr lang="pt-BR"/>
          </a:p>
        </p:txBody>
      </p:sp>
    </p:spTree>
    <p:extLst>
      <p:ext uri="{BB962C8B-B14F-4D97-AF65-F5344CB8AC3E}">
        <p14:creationId xmlns:p14="http://schemas.microsoft.com/office/powerpoint/2010/main" val="24815507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53</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29048555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22656782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77</a:t>
            </a:fld>
            <a:endParaRPr lang="pt-BR"/>
          </a:p>
        </p:txBody>
      </p:sp>
    </p:spTree>
    <p:extLst>
      <p:ext uri="{BB962C8B-B14F-4D97-AF65-F5344CB8AC3E}">
        <p14:creationId xmlns:p14="http://schemas.microsoft.com/office/powerpoint/2010/main" val="42265952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31629975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79</a:t>
            </a:fld>
            <a:endParaRPr lang="pt-BR"/>
          </a:p>
        </p:txBody>
      </p:sp>
    </p:spTree>
    <p:extLst>
      <p:ext uri="{BB962C8B-B14F-4D97-AF65-F5344CB8AC3E}">
        <p14:creationId xmlns:p14="http://schemas.microsoft.com/office/powerpoint/2010/main" val="21737307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80</a:t>
            </a:fld>
            <a:endParaRPr lang="pt-BR"/>
          </a:p>
        </p:txBody>
      </p:sp>
    </p:spTree>
    <p:extLst>
      <p:ext uri="{BB962C8B-B14F-4D97-AF65-F5344CB8AC3E}">
        <p14:creationId xmlns:p14="http://schemas.microsoft.com/office/powerpoint/2010/main" val="16718195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15248836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38712441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16644879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86</a:t>
            </a:fld>
            <a:endParaRPr lang="pt-BR"/>
          </a:p>
        </p:txBody>
      </p:sp>
    </p:spTree>
    <p:extLst>
      <p:ext uri="{BB962C8B-B14F-4D97-AF65-F5344CB8AC3E}">
        <p14:creationId xmlns:p14="http://schemas.microsoft.com/office/powerpoint/2010/main" val="4019261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88</a:t>
            </a:fld>
            <a:endParaRPr lang="pt-BR"/>
          </a:p>
        </p:txBody>
      </p:sp>
    </p:spTree>
    <p:extLst>
      <p:ext uri="{BB962C8B-B14F-4D97-AF65-F5344CB8AC3E}">
        <p14:creationId xmlns:p14="http://schemas.microsoft.com/office/powerpoint/2010/main" val="37290244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26940003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618963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15965527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27391145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12187812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22800418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28999247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34943265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14967621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3576657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28381619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29118684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35098569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38586373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7480214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12926950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34860146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20247407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22385966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31791250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16739164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23440005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10264465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25537650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114</a:t>
            </a:fld>
            <a:endParaRPr lang="pt-BR"/>
          </a:p>
        </p:txBody>
      </p:sp>
    </p:spTree>
    <p:extLst>
      <p:ext uri="{BB962C8B-B14F-4D97-AF65-F5344CB8AC3E}">
        <p14:creationId xmlns:p14="http://schemas.microsoft.com/office/powerpoint/2010/main" val="13538524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119</a:t>
            </a:fld>
            <a:endParaRPr lang="pt-BR"/>
          </a:p>
        </p:txBody>
      </p:sp>
    </p:spTree>
    <p:extLst>
      <p:ext uri="{BB962C8B-B14F-4D97-AF65-F5344CB8AC3E}">
        <p14:creationId xmlns:p14="http://schemas.microsoft.com/office/powerpoint/2010/main" val="33851643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120</a:t>
            </a:fld>
            <a:endParaRPr lang="pt-BR"/>
          </a:p>
        </p:txBody>
      </p:sp>
    </p:spTree>
    <p:extLst>
      <p:ext uri="{BB962C8B-B14F-4D97-AF65-F5344CB8AC3E}">
        <p14:creationId xmlns:p14="http://schemas.microsoft.com/office/powerpoint/2010/main" val="42436973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322853132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122</a:t>
            </a:fld>
            <a:endParaRPr lang="pt-BR"/>
          </a:p>
        </p:txBody>
      </p:sp>
    </p:spTree>
    <p:extLst>
      <p:ext uri="{BB962C8B-B14F-4D97-AF65-F5344CB8AC3E}">
        <p14:creationId xmlns:p14="http://schemas.microsoft.com/office/powerpoint/2010/main" val="12183566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123</a:t>
            </a:fld>
            <a:endParaRPr lang="pt-BR"/>
          </a:p>
        </p:txBody>
      </p:sp>
    </p:spTree>
    <p:extLst>
      <p:ext uri="{BB962C8B-B14F-4D97-AF65-F5344CB8AC3E}">
        <p14:creationId xmlns:p14="http://schemas.microsoft.com/office/powerpoint/2010/main" val="17981628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124</a:t>
            </a:fld>
            <a:endParaRPr lang="pt-BR"/>
          </a:p>
        </p:txBody>
      </p:sp>
    </p:spTree>
    <p:extLst>
      <p:ext uri="{BB962C8B-B14F-4D97-AF65-F5344CB8AC3E}">
        <p14:creationId xmlns:p14="http://schemas.microsoft.com/office/powerpoint/2010/main" val="41511406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125</a:t>
            </a:fld>
            <a:endParaRPr lang="pt-BR"/>
          </a:p>
        </p:txBody>
      </p:sp>
    </p:spTree>
    <p:extLst>
      <p:ext uri="{BB962C8B-B14F-4D97-AF65-F5344CB8AC3E}">
        <p14:creationId xmlns:p14="http://schemas.microsoft.com/office/powerpoint/2010/main" val="36197550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126</a:t>
            </a:fld>
            <a:endParaRPr lang="pt-BR"/>
          </a:p>
        </p:txBody>
      </p:sp>
    </p:spTree>
    <p:extLst>
      <p:ext uri="{BB962C8B-B14F-4D97-AF65-F5344CB8AC3E}">
        <p14:creationId xmlns:p14="http://schemas.microsoft.com/office/powerpoint/2010/main" val="4703895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127</a:t>
            </a:fld>
            <a:endParaRPr lang="pt-BR"/>
          </a:p>
        </p:txBody>
      </p:sp>
    </p:spTree>
    <p:extLst>
      <p:ext uri="{BB962C8B-B14F-4D97-AF65-F5344CB8AC3E}">
        <p14:creationId xmlns:p14="http://schemas.microsoft.com/office/powerpoint/2010/main" val="193662917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128</a:t>
            </a:fld>
            <a:endParaRPr lang="pt-BR"/>
          </a:p>
        </p:txBody>
      </p:sp>
    </p:spTree>
    <p:extLst>
      <p:ext uri="{BB962C8B-B14F-4D97-AF65-F5344CB8AC3E}">
        <p14:creationId xmlns:p14="http://schemas.microsoft.com/office/powerpoint/2010/main" val="18484995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129</a:t>
            </a:fld>
            <a:endParaRPr lang="pt-BR"/>
          </a:p>
        </p:txBody>
      </p:sp>
    </p:spTree>
    <p:extLst>
      <p:ext uri="{BB962C8B-B14F-4D97-AF65-F5344CB8AC3E}">
        <p14:creationId xmlns:p14="http://schemas.microsoft.com/office/powerpoint/2010/main" val="17157517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130</a:t>
            </a:fld>
            <a:endParaRPr lang="pt-BR"/>
          </a:p>
        </p:txBody>
      </p:sp>
    </p:spTree>
    <p:extLst>
      <p:ext uri="{BB962C8B-B14F-4D97-AF65-F5344CB8AC3E}">
        <p14:creationId xmlns:p14="http://schemas.microsoft.com/office/powerpoint/2010/main" val="38483797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131</a:t>
            </a:fld>
            <a:endParaRPr lang="pt-BR"/>
          </a:p>
        </p:txBody>
      </p:sp>
    </p:spTree>
    <p:extLst>
      <p:ext uri="{BB962C8B-B14F-4D97-AF65-F5344CB8AC3E}">
        <p14:creationId xmlns:p14="http://schemas.microsoft.com/office/powerpoint/2010/main" val="222947212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132</a:t>
            </a:fld>
            <a:endParaRPr lang="pt-BR"/>
          </a:p>
        </p:txBody>
      </p:sp>
    </p:spTree>
    <p:extLst>
      <p:ext uri="{BB962C8B-B14F-4D97-AF65-F5344CB8AC3E}">
        <p14:creationId xmlns:p14="http://schemas.microsoft.com/office/powerpoint/2010/main" val="133096683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133</a:t>
            </a:fld>
            <a:endParaRPr lang="pt-BR"/>
          </a:p>
        </p:txBody>
      </p:sp>
    </p:spTree>
    <p:extLst>
      <p:ext uri="{BB962C8B-B14F-4D97-AF65-F5344CB8AC3E}">
        <p14:creationId xmlns:p14="http://schemas.microsoft.com/office/powerpoint/2010/main" val="35021084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134</a:t>
            </a:fld>
            <a:endParaRPr lang="pt-BR"/>
          </a:p>
        </p:txBody>
      </p:sp>
    </p:spTree>
    <p:extLst>
      <p:ext uri="{BB962C8B-B14F-4D97-AF65-F5344CB8AC3E}">
        <p14:creationId xmlns:p14="http://schemas.microsoft.com/office/powerpoint/2010/main" val="130330695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135</a:t>
            </a:fld>
            <a:endParaRPr lang="pt-BR"/>
          </a:p>
        </p:txBody>
      </p:sp>
    </p:spTree>
    <p:extLst>
      <p:ext uri="{BB962C8B-B14F-4D97-AF65-F5344CB8AC3E}">
        <p14:creationId xmlns:p14="http://schemas.microsoft.com/office/powerpoint/2010/main" val="1642901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23/07/2026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g1.globo.com/tudo-sobre/whatsapp/"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728591E6-E895-DF04-9A0A-76010DD45E75}"/>
              </a:ext>
            </a:extLst>
          </p:cNvPr>
          <p:cNvSpPr txBox="1"/>
          <p:nvPr/>
        </p:nvSpPr>
        <p:spPr>
          <a:xfrm>
            <a:off x="5507996" y="407737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5" name="CaixaDeTexto 4">
            <a:extLst>
              <a:ext uri="{FF2B5EF4-FFF2-40B4-BE49-F238E27FC236}">
                <a16:creationId xmlns:a16="http://schemas.microsoft.com/office/drawing/2014/main" id="{0163D755-BD13-AE5D-D590-5489433C6ACC}"/>
              </a:ext>
            </a:extLst>
          </p:cNvPr>
          <p:cNvSpPr txBox="1"/>
          <p:nvPr/>
        </p:nvSpPr>
        <p:spPr>
          <a:xfrm>
            <a:off x="4975259" y="5016116"/>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graphicFrame>
        <p:nvGraphicFramePr>
          <p:cNvPr id="14" name="Tabela 13">
            <a:extLst>
              <a:ext uri="{FF2B5EF4-FFF2-40B4-BE49-F238E27FC236}">
                <a16:creationId xmlns:a16="http://schemas.microsoft.com/office/drawing/2014/main" id="{4049F834-66A8-52B5-E5B3-C2E0AF7EE8E9}"/>
              </a:ext>
            </a:extLst>
          </p:cNvPr>
          <p:cNvGraphicFramePr>
            <a:graphicFrameLocks noGrp="1"/>
          </p:cNvGraphicFramePr>
          <p:nvPr>
            <p:extLst>
              <p:ext uri="{D42A27DB-BD31-4B8C-83A1-F6EECF244321}">
                <p14:modId xmlns:p14="http://schemas.microsoft.com/office/powerpoint/2010/main" val="3362099484"/>
              </p:ext>
            </p:extLst>
          </p:nvPr>
        </p:nvGraphicFramePr>
        <p:xfrm>
          <a:off x="854015" y="3466880"/>
          <a:ext cx="10558732" cy="2651760"/>
        </p:xfrm>
        <a:graphic>
          <a:graphicData uri="http://schemas.openxmlformats.org/drawingml/2006/table">
            <a:tbl>
              <a:tblPr firstRow="1" bandRow="1">
                <a:tableStyleId>{5C22544A-7EE6-4342-B048-85BDC9FD1C3A}</a:tableStyleId>
              </a:tblPr>
              <a:tblGrid>
                <a:gridCol w="10558732">
                  <a:extLst>
                    <a:ext uri="{9D8B030D-6E8A-4147-A177-3AD203B41FA5}">
                      <a16:colId xmlns:a16="http://schemas.microsoft.com/office/drawing/2014/main" val="1368543144"/>
                    </a:ext>
                  </a:extLst>
                </a:gridCol>
              </a:tblGrid>
              <a:tr h="2516037">
                <a:tc>
                  <a:txBody>
                    <a:bodyPr/>
                    <a:lstStyle/>
                    <a:p>
                      <a:pPr algn="just"/>
                      <a:r>
                        <a:rPr lang="pt-BR" sz="2400" b="1" kern="1200" dirty="0">
                          <a:solidFill>
                            <a:schemeClr val="tx1"/>
                          </a:solidFill>
                          <a:effectLst/>
                          <a:latin typeface="Aptos Narrow" panose="020B0004020202020204" pitchFamily="34" charset="0"/>
                          <a:ea typeface="+mn-ea"/>
                          <a:cs typeface="+mn-cs"/>
                        </a:rPr>
                        <a:t>Prática de Oralidade </a:t>
                      </a:r>
                    </a:p>
                    <a:p>
                      <a:pPr algn="just"/>
                      <a:r>
                        <a:rPr lang="pt-BR" sz="2400" b="0" kern="1200" dirty="0">
                          <a:solidFill>
                            <a:schemeClr val="tx1"/>
                          </a:solidFill>
                          <a:effectLst/>
                          <a:latin typeface="Aptos Narrow" panose="020B0004020202020204" pitchFamily="34" charset="0"/>
                          <a:ea typeface="+mn-ea"/>
                          <a:cs typeface="+mn-cs"/>
                        </a:rPr>
                        <a:t>A Prática de Oralidade é realizada por meio de atividades focadas no desenvolvimento da linguagem falada, que englobam a escuta ativa, a compreensão e a produção de texto oral, com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ptos Narrow" panose="020B0004020202020204" pitchFamily="34" charset="0"/>
                      </a:endParaRPr>
                    </a:p>
                  </a:txBody>
                  <a:tcPr>
                    <a:solidFill>
                      <a:schemeClr val="accent1">
                        <a:lumMod val="40000"/>
                        <a:lumOff val="60000"/>
                      </a:schemeClr>
                    </a:solidFill>
                  </a:tcPr>
                </a:tc>
                <a:extLst>
                  <a:ext uri="{0D108BD9-81ED-4DB2-BD59-A6C34878D82A}">
                    <a16:rowId xmlns:a16="http://schemas.microsoft.com/office/drawing/2014/main" val="1967032386"/>
                  </a:ext>
                </a:extLst>
              </a:tr>
            </a:tbl>
          </a:graphicData>
        </a:graphic>
      </p:graphicFrame>
      <p:pic>
        <p:nvPicPr>
          <p:cNvPr id="16" name="Imagem 15">
            <a:extLst>
              <a:ext uri="{FF2B5EF4-FFF2-40B4-BE49-F238E27FC236}">
                <a16:creationId xmlns:a16="http://schemas.microsoft.com/office/drawing/2014/main" id="{EBDC18CD-0367-5D00-BD21-33E7CD7A964C}"/>
              </a:ext>
            </a:extLst>
          </p:cNvPr>
          <p:cNvPicPr>
            <a:picLocks noChangeAspect="1"/>
          </p:cNvPicPr>
          <p:nvPr/>
        </p:nvPicPr>
        <p:blipFill>
          <a:blip r:embed="rId4"/>
          <a:stretch>
            <a:fillRect/>
          </a:stretch>
        </p:blipFill>
        <p:spPr>
          <a:xfrm>
            <a:off x="1001724" y="2308540"/>
            <a:ext cx="2895851" cy="1158340"/>
          </a:xfrm>
          <a:prstGeom prst="rect">
            <a:avLst/>
          </a:prstGeom>
        </p:spPr>
      </p:pic>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0A92C51-2869-1C30-55F6-2384D0B0B586}"/>
              </a:ext>
            </a:extLst>
          </p:cNvPr>
          <p:cNvPicPr>
            <a:picLocks noChangeAspect="1"/>
          </p:cNvPicPr>
          <p:nvPr/>
        </p:nvPicPr>
        <p:blipFill>
          <a:blip r:embed="rId2"/>
          <a:stretch>
            <a:fillRect/>
          </a:stretch>
        </p:blipFill>
        <p:spPr>
          <a:xfrm>
            <a:off x="888521" y="1199072"/>
            <a:ext cx="9830970" cy="4295954"/>
          </a:xfrm>
          <a:prstGeom prst="rect">
            <a:avLst/>
          </a:prstGeom>
        </p:spPr>
      </p:pic>
    </p:spTree>
    <p:extLst>
      <p:ext uri="{BB962C8B-B14F-4D97-AF65-F5344CB8AC3E}">
        <p14:creationId xmlns:p14="http://schemas.microsoft.com/office/powerpoint/2010/main" val="681326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974785" y="865156"/>
            <a:ext cx="2751825" cy="1160795"/>
          </a:xfrm>
          <a:prstGeom prst="rect">
            <a:avLst/>
          </a:prstGeom>
          <a:noFill/>
          <a:ln>
            <a:noFill/>
          </a:ln>
          <a:extLst>
            <a:ext uri="{53640926-AAD7-44D8-BBD7-CCE9431645EC}">
              <a14:shadowObscured xmlns:a14="http://schemas.microsoft.com/office/drawing/2010/main"/>
            </a:ext>
          </a:extLst>
        </p:spPr>
      </p:pic>
      <p:graphicFrame>
        <p:nvGraphicFramePr>
          <p:cNvPr id="5" name="Tabela 4">
            <a:extLst>
              <a:ext uri="{FF2B5EF4-FFF2-40B4-BE49-F238E27FC236}">
                <a16:creationId xmlns:a16="http://schemas.microsoft.com/office/drawing/2014/main" id="{17AC4A57-39E8-1292-C360-14F09C3368ED}"/>
              </a:ext>
            </a:extLst>
          </p:cNvPr>
          <p:cNvGraphicFramePr>
            <a:graphicFrameLocks noGrp="1"/>
          </p:cNvGraphicFramePr>
          <p:nvPr>
            <p:extLst>
              <p:ext uri="{D42A27DB-BD31-4B8C-83A1-F6EECF244321}">
                <p14:modId xmlns:p14="http://schemas.microsoft.com/office/powerpoint/2010/main" val="130325459"/>
              </p:ext>
            </p:extLst>
          </p:nvPr>
        </p:nvGraphicFramePr>
        <p:xfrm>
          <a:off x="819509" y="2803585"/>
          <a:ext cx="10670876" cy="3749040"/>
        </p:xfrm>
        <a:graphic>
          <a:graphicData uri="http://schemas.openxmlformats.org/drawingml/2006/table">
            <a:tbl>
              <a:tblPr firstRow="1" bandRow="1">
                <a:tableStyleId>{5C22544A-7EE6-4342-B048-85BDC9FD1C3A}</a:tableStyleId>
              </a:tblPr>
              <a:tblGrid>
                <a:gridCol w="10670876">
                  <a:extLst>
                    <a:ext uri="{9D8B030D-6E8A-4147-A177-3AD203B41FA5}">
                      <a16:colId xmlns:a16="http://schemas.microsoft.com/office/drawing/2014/main" val="2567095075"/>
                    </a:ext>
                  </a:extLst>
                </a:gridCol>
              </a:tblGrid>
              <a:tr h="2760454">
                <a:tc>
                  <a:txBody>
                    <a:bodyPr/>
                    <a:lstStyle/>
                    <a:p>
                      <a:pPr algn="just"/>
                      <a:r>
                        <a:rPr lang="pt-BR" sz="2400" b="0" kern="1200" dirty="0">
                          <a:solidFill>
                            <a:schemeClr val="tx1"/>
                          </a:solidFill>
                          <a:effectLst/>
                          <a:latin typeface="Aptos Narrow" panose="020B0004020202020204" pitchFamily="34" charset="0"/>
                          <a:ea typeface="+mn-ea"/>
                          <a:cs typeface="+mn-cs"/>
                        </a:rPr>
                        <a:t>O gênero textual </a:t>
                      </a:r>
                      <a:r>
                        <a:rPr lang="pt-BR" sz="2400" b="1" kern="1200" dirty="0">
                          <a:solidFill>
                            <a:schemeClr val="tx1"/>
                          </a:solidFill>
                          <a:effectLst/>
                          <a:latin typeface="Aptos Narrow" panose="020B0004020202020204" pitchFamily="34" charset="0"/>
                          <a:ea typeface="+mn-ea"/>
                          <a:cs typeface="+mn-cs"/>
                        </a:rPr>
                        <a:t>“Crônica Argumentativa” </a:t>
                      </a:r>
                      <a:r>
                        <a:rPr lang="pt-BR" sz="2400" b="0" kern="1200" dirty="0">
                          <a:solidFill>
                            <a:schemeClr val="tx1"/>
                          </a:solidFill>
                          <a:effectLst/>
                          <a:latin typeface="Aptos Narrow" panose="020B0004020202020204" pitchFamily="34" charset="0"/>
                          <a:ea typeface="+mn-ea"/>
                          <a:cs typeface="+mn-cs"/>
                        </a:rPr>
                        <a:t>é um texto que aborda fatos cotidianos, pessoais em uma perspectiva reflexiva. Isso acontece, pois o cronista (autor) tem a habilidade de apresentar o tema/assunto, bem como o seu ponto de vista em um texto que pode apresentar “elementos da narrativa” fatos, situações cotidianas, argumentando e refletindo para que o leitor tenha suas próprias reflexões. A “crônica argumentativa” é como uma ponte entre a “narração” de um acontecimento cotidiano e a “reflexão profunda” sobre questões de interesse social, cultural e político. </a:t>
                      </a:r>
                    </a:p>
                    <a:p>
                      <a:pPr algn="just"/>
                      <a:r>
                        <a:rPr lang="pt-BR" sz="2400" b="1" kern="1200" dirty="0">
                          <a:solidFill>
                            <a:srgbClr val="FF0000"/>
                          </a:solidFill>
                          <a:effectLst/>
                          <a:latin typeface="Aptos Narrow" panose="020B0004020202020204" pitchFamily="34" charset="0"/>
                          <a:ea typeface="+mn-ea"/>
                          <a:cs typeface="+mn-cs"/>
                        </a:rPr>
                        <a:t>Atenção!</a:t>
                      </a:r>
                    </a:p>
                    <a:p>
                      <a:pPr algn="just"/>
                      <a:r>
                        <a:rPr lang="pt-BR" sz="2400" b="0" kern="1200" dirty="0">
                          <a:solidFill>
                            <a:schemeClr val="tx1"/>
                          </a:solidFill>
                          <a:effectLst/>
                          <a:latin typeface="Aptos Narrow" panose="020B0004020202020204" pitchFamily="34" charset="0"/>
                          <a:ea typeface="+mn-ea"/>
                          <a:cs typeface="+mn-cs"/>
                        </a:rPr>
                        <a:t>A principal finalidade/objetivo desse gênero textual é provocar reflexões no leitor sobre a realidade a partir de fatos comuns (cotidianos). </a:t>
                      </a:r>
                      <a:endParaRPr lang="pt-BR" sz="2400" b="0" dirty="0">
                        <a:solidFill>
                          <a:schemeClr val="tx1"/>
                        </a:solidFill>
                        <a:latin typeface="Aptos Narrow" panose="020B0004020202020204" pitchFamily="34" charset="0"/>
                      </a:endParaRPr>
                    </a:p>
                  </a:txBody>
                  <a:tcPr>
                    <a:solidFill>
                      <a:schemeClr val="accent4">
                        <a:lumMod val="20000"/>
                        <a:lumOff val="80000"/>
                      </a:schemeClr>
                    </a:solidFill>
                  </a:tcPr>
                </a:tc>
                <a:extLst>
                  <a:ext uri="{0D108BD9-81ED-4DB2-BD59-A6C34878D82A}">
                    <a16:rowId xmlns:a16="http://schemas.microsoft.com/office/drawing/2014/main" val="396970951"/>
                  </a:ext>
                </a:extLst>
              </a:tr>
            </a:tbl>
          </a:graphicData>
        </a:graphic>
      </p:graphicFrame>
      <p:sp>
        <p:nvSpPr>
          <p:cNvPr id="6" name="CaixaDeTexto 5">
            <a:extLst>
              <a:ext uri="{FF2B5EF4-FFF2-40B4-BE49-F238E27FC236}">
                <a16:creationId xmlns:a16="http://schemas.microsoft.com/office/drawing/2014/main" id="{C679463C-D035-A09C-F4C9-1FCE0B710C7F}"/>
              </a:ext>
            </a:extLst>
          </p:cNvPr>
          <p:cNvSpPr txBox="1"/>
          <p:nvPr/>
        </p:nvSpPr>
        <p:spPr>
          <a:xfrm>
            <a:off x="819509" y="2165229"/>
            <a:ext cx="4925683" cy="461665"/>
          </a:xfrm>
          <a:prstGeom prst="rect">
            <a:avLst/>
          </a:prstGeom>
          <a:noFill/>
        </p:spPr>
        <p:txBody>
          <a:bodyPr wrap="square" rtlCol="0">
            <a:spAutoFit/>
          </a:bodyPr>
          <a:lstStyle/>
          <a:p>
            <a:r>
              <a:rPr lang="pt-BR" sz="2400" b="1" dirty="0">
                <a:solidFill>
                  <a:srgbClr val="F2A212"/>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400" dirty="0"/>
          </a:p>
        </p:txBody>
      </p:sp>
    </p:spTree>
    <p:extLst>
      <p:ext uri="{BB962C8B-B14F-4D97-AF65-F5344CB8AC3E}">
        <p14:creationId xmlns:p14="http://schemas.microsoft.com/office/powerpoint/2010/main" val="1810656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727" y="414068"/>
            <a:ext cx="2311881" cy="957532"/>
          </a:xfrm>
          <a:prstGeom prst="rect">
            <a:avLst/>
          </a:prstGeom>
        </p:spPr>
      </p:pic>
      <p:graphicFrame>
        <p:nvGraphicFramePr>
          <p:cNvPr id="9" name="Tabela 8">
            <a:extLst>
              <a:ext uri="{FF2B5EF4-FFF2-40B4-BE49-F238E27FC236}">
                <a16:creationId xmlns:a16="http://schemas.microsoft.com/office/drawing/2014/main" id="{0A0AA3E9-D8B2-71AA-C4E2-2AA1DE7E24AF}"/>
              </a:ext>
            </a:extLst>
          </p:cNvPr>
          <p:cNvGraphicFramePr>
            <a:graphicFrameLocks noGrp="1"/>
          </p:cNvGraphicFramePr>
          <p:nvPr>
            <p:extLst>
              <p:ext uri="{D42A27DB-BD31-4B8C-83A1-F6EECF244321}">
                <p14:modId xmlns:p14="http://schemas.microsoft.com/office/powerpoint/2010/main" val="3831574926"/>
              </p:ext>
            </p:extLst>
          </p:nvPr>
        </p:nvGraphicFramePr>
        <p:xfrm>
          <a:off x="707366" y="1287061"/>
          <a:ext cx="10826150" cy="4846320"/>
        </p:xfrm>
        <a:graphic>
          <a:graphicData uri="http://schemas.openxmlformats.org/drawingml/2006/table">
            <a:tbl>
              <a:tblPr firstRow="1" bandRow="1">
                <a:tableStyleId>{5C22544A-7EE6-4342-B048-85BDC9FD1C3A}</a:tableStyleId>
              </a:tblPr>
              <a:tblGrid>
                <a:gridCol w="10826150">
                  <a:extLst>
                    <a:ext uri="{9D8B030D-6E8A-4147-A177-3AD203B41FA5}">
                      <a16:colId xmlns:a16="http://schemas.microsoft.com/office/drawing/2014/main" val="1131718760"/>
                    </a:ext>
                  </a:extLst>
                </a:gridCol>
              </a:tblGrid>
              <a:tr h="4451231">
                <a:tc>
                  <a:txBody>
                    <a:bodyPr/>
                    <a:lstStyle/>
                    <a:p>
                      <a:pPr algn="just"/>
                      <a:r>
                        <a:rPr lang="pt-BR" sz="2400" b="1" kern="1200" dirty="0">
                          <a:solidFill>
                            <a:schemeClr val="tx1"/>
                          </a:solidFill>
                          <a:effectLst/>
                          <a:latin typeface="Aptos Narrow" panose="020B0004020202020204" pitchFamily="34" charset="0"/>
                          <a:ea typeface="+mn-ea"/>
                          <a:cs typeface="+mn-cs"/>
                        </a:rPr>
                        <a:t>Compreendendo o gênero textual/discursivo Crônica Argumentativa</a:t>
                      </a:r>
                    </a:p>
                    <a:p>
                      <a:pPr algn="just"/>
                      <a:r>
                        <a:rPr lang="pt-BR" sz="2400" b="0" kern="1200" dirty="0">
                          <a:solidFill>
                            <a:schemeClr val="tx1"/>
                          </a:solidFill>
                          <a:effectLst/>
                          <a:latin typeface="Aptos Narrow" panose="020B0004020202020204" pitchFamily="34" charset="0"/>
                          <a:ea typeface="+mn-ea"/>
                          <a:cs typeface="+mn-cs"/>
                        </a:rPr>
                        <a:t>Algumas características importantes que um cronista utiliza para construir uma “crônica argumentativa”:</a:t>
                      </a:r>
                    </a:p>
                    <a:p>
                      <a:pPr lvl="0" algn="just"/>
                      <a:r>
                        <a:rPr lang="pt-BR" sz="2400" b="0" kern="1200" dirty="0">
                          <a:solidFill>
                            <a:schemeClr val="tx1"/>
                          </a:solidFill>
                          <a:effectLst/>
                          <a:latin typeface="Aptos Narrow" panose="020B0004020202020204" pitchFamily="34" charset="0"/>
                          <a:ea typeface="+mn-ea"/>
                          <a:cs typeface="+mn-cs"/>
                        </a:rPr>
                        <a:t>Utilizar argumentação reflexiva.</a:t>
                      </a:r>
                    </a:p>
                    <a:p>
                      <a:pPr lvl="0" algn="just"/>
                      <a:r>
                        <a:rPr lang="pt-BR" sz="2400" b="0" kern="1200" dirty="0">
                          <a:solidFill>
                            <a:schemeClr val="tx1"/>
                          </a:solidFill>
                          <a:effectLst/>
                          <a:latin typeface="Aptos Narrow" panose="020B0004020202020204" pitchFamily="34" charset="0"/>
                          <a:ea typeface="+mn-ea"/>
                          <a:cs typeface="+mn-cs"/>
                        </a:rPr>
                        <a:t>Utilizar poucas personagens, se houver.</a:t>
                      </a:r>
                    </a:p>
                    <a:p>
                      <a:pPr lvl="0" algn="just"/>
                      <a:r>
                        <a:rPr lang="pt-BR" sz="2400" b="0" kern="1200" dirty="0">
                          <a:solidFill>
                            <a:schemeClr val="tx1"/>
                          </a:solidFill>
                          <a:effectLst/>
                          <a:latin typeface="Aptos Narrow" panose="020B0004020202020204" pitchFamily="34" charset="0"/>
                          <a:ea typeface="+mn-ea"/>
                          <a:cs typeface="+mn-cs"/>
                        </a:rPr>
                        <a:t>Tempo e espaço limitados.</a:t>
                      </a:r>
                    </a:p>
                    <a:p>
                      <a:pPr lvl="0" algn="just"/>
                      <a:r>
                        <a:rPr lang="pt-BR" sz="2400" b="0" kern="1200" dirty="0">
                          <a:solidFill>
                            <a:schemeClr val="tx1"/>
                          </a:solidFill>
                          <a:effectLst/>
                          <a:latin typeface="Aptos Narrow" panose="020B0004020202020204" pitchFamily="34" charset="0"/>
                          <a:ea typeface="+mn-ea"/>
                          <a:cs typeface="+mn-cs"/>
                        </a:rPr>
                        <a:t>Criar uma apresentação/contextualização sem linguagem rebuscada.</a:t>
                      </a:r>
                    </a:p>
                    <a:p>
                      <a:pPr lvl="0" algn="just"/>
                      <a:r>
                        <a:rPr lang="pt-BR" sz="2400" b="0" kern="1200" dirty="0">
                          <a:solidFill>
                            <a:schemeClr val="tx1"/>
                          </a:solidFill>
                          <a:effectLst/>
                          <a:latin typeface="Aptos Narrow" panose="020B0004020202020204" pitchFamily="34" charset="0"/>
                          <a:ea typeface="+mn-ea"/>
                          <a:cs typeface="+mn-cs"/>
                        </a:rPr>
                        <a:t>Construir um texto não muito longo.</a:t>
                      </a:r>
                    </a:p>
                    <a:p>
                      <a:pPr lvl="0" algn="just"/>
                      <a:r>
                        <a:rPr lang="pt-BR" sz="2400" b="0" kern="1200" dirty="0">
                          <a:solidFill>
                            <a:schemeClr val="tx1"/>
                          </a:solidFill>
                          <a:effectLst/>
                          <a:latin typeface="Aptos Narrow" panose="020B0004020202020204" pitchFamily="34" charset="0"/>
                          <a:ea typeface="+mn-ea"/>
                          <a:cs typeface="+mn-cs"/>
                        </a:rPr>
                        <a:t>Linguagem criativa com aspectos da subjetividade.</a:t>
                      </a:r>
                    </a:p>
                    <a:p>
                      <a:pPr lvl="0" algn="just"/>
                      <a:r>
                        <a:rPr lang="pt-BR" sz="2400" b="0" kern="1200" dirty="0">
                          <a:solidFill>
                            <a:schemeClr val="tx1"/>
                          </a:solidFill>
                          <a:effectLst/>
                          <a:latin typeface="Aptos Narrow" panose="020B0004020202020204" pitchFamily="34" charset="0"/>
                          <a:ea typeface="+mn-ea"/>
                          <a:cs typeface="+mn-cs"/>
                        </a:rPr>
                        <a:t>Mistura do estilo jornalístico e literário (hibridade).</a:t>
                      </a:r>
                    </a:p>
                    <a:p>
                      <a:pPr lvl="0" algn="just"/>
                      <a:r>
                        <a:rPr lang="pt-BR" sz="2400" b="0" kern="1200" dirty="0">
                          <a:solidFill>
                            <a:schemeClr val="tx1"/>
                          </a:solidFill>
                          <a:effectLst/>
                          <a:latin typeface="Aptos Narrow" panose="020B0004020202020204" pitchFamily="34" charset="0"/>
                          <a:ea typeface="+mn-ea"/>
                          <a:cs typeface="+mn-cs"/>
                        </a:rPr>
                        <a:t>Atentar para situações cotidianas e temas que levem o leitor à reflexão.</a:t>
                      </a:r>
                    </a:p>
                    <a:p>
                      <a:pPr lvl="0" algn="just"/>
                      <a:r>
                        <a:rPr lang="pt-BR" sz="2400" b="0" kern="1200" dirty="0">
                          <a:solidFill>
                            <a:schemeClr val="tx1"/>
                          </a:solidFill>
                          <a:effectLst/>
                          <a:latin typeface="Aptos Narrow" panose="020B0004020202020204" pitchFamily="34" charset="0"/>
                          <a:ea typeface="+mn-ea"/>
                          <a:cs typeface="+mn-cs"/>
                        </a:rPr>
                        <a:t>Criar um ponto de vista ou seja, uma opinião crítica (podendo até se valer do humor e da ironia).</a:t>
                      </a:r>
                    </a:p>
                  </a:txBody>
                  <a:tcPr>
                    <a:solidFill>
                      <a:schemeClr val="accent2">
                        <a:lumMod val="20000"/>
                        <a:lumOff val="80000"/>
                      </a:schemeClr>
                    </a:solidFill>
                  </a:tcPr>
                </a:tc>
                <a:extLst>
                  <a:ext uri="{0D108BD9-81ED-4DB2-BD59-A6C34878D82A}">
                    <a16:rowId xmlns:a16="http://schemas.microsoft.com/office/drawing/2014/main" val="1997416210"/>
                  </a:ext>
                </a:extLst>
              </a:tr>
            </a:tbl>
          </a:graphicData>
        </a:graphic>
      </p:graphicFrame>
    </p:spTree>
    <p:extLst>
      <p:ext uri="{BB962C8B-B14F-4D97-AF65-F5344CB8AC3E}">
        <p14:creationId xmlns:p14="http://schemas.microsoft.com/office/powerpoint/2010/main" val="3398249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E84A587E-383F-ED41-D809-8E35FADBA395}"/>
              </a:ext>
            </a:extLst>
          </p:cNvPr>
          <p:cNvGraphicFramePr>
            <a:graphicFrameLocks noGrp="1"/>
          </p:cNvGraphicFramePr>
          <p:nvPr>
            <p:extLst>
              <p:ext uri="{D42A27DB-BD31-4B8C-83A1-F6EECF244321}">
                <p14:modId xmlns:p14="http://schemas.microsoft.com/office/powerpoint/2010/main" val="451629804"/>
              </p:ext>
            </p:extLst>
          </p:nvPr>
        </p:nvGraphicFramePr>
        <p:xfrm>
          <a:off x="845389" y="1319842"/>
          <a:ext cx="10636369" cy="4080294"/>
        </p:xfrm>
        <a:graphic>
          <a:graphicData uri="http://schemas.openxmlformats.org/drawingml/2006/table">
            <a:tbl>
              <a:tblPr firstRow="1" bandRow="1">
                <a:tableStyleId>{5C22544A-7EE6-4342-B048-85BDC9FD1C3A}</a:tableStyleId>
              </a:tblPr>
              <a:tblGrid>
                <a:gridCol w="10636369">
                  <a:extLst>
                    <a:ext uri="{9D8B030D-6E8A-4147-A177-3AD203B41FA5}">
                      <a16:colId xmlns:a16="http://schemas.microsoft.com/office/drawing/2014/main" val="1022452810"/>
                    </a:ext>
                  </a:extLst>
                </a:gridCol>
              </a:tblGrid>
              <a:tr h="4080294">
                <a:tc>
                  <a:txBody>
                    <a:bodyPr/>
                    <a:lstStyle/>
                    <a:p>
                      <a:pPr lvl="0" algn="just"/>
                      <a:r>
                        <a:rPr lang="pt-BR" sz="2400" b="0" kern="1200" dirty="0">
                          <a:solidFill>
                            <a:schemeClr val="tx1"/>
                          </a:solidFill>
                          <a:effectLst/>
                          <a:latin typeface="Arial Narrow" panose="020B0606020202030204" pitchFamily="34" charset="0"/>
                          <a:ea typeface="+mn-ea"/>
                          <a:cs typeface="+mn-cs"/>
                        </a:rPr>
                        <a:t>Criar uma marca subjetiva de como os fatos, acontecimentos são descritos no texto. </a:t>
                      </a:r>
                    </a:p>
                    <a:p>
                      <a:pPr lvl="0" algn="just"/>
                      <a:r>
                        <a:rPr lang="pt-BR" sz="2400" b="0" kern="1200" dirty="0">
                          <a:solidFill>
                            <a:schemeClr val="tx1"/>
                          </a:solidFill>
                          <a:effectLst/>
                          <a:latin typeface="Arial Narrow" panose="020B0606020202030204" pitchFamily="34" charset="0"/>
                          <a:ea typeface="+mn-ea"/>
                          <a:cs typeface="+mn-cs"/>
                        </a:rPr>
                        <a:t>Considerar para produzir o texto, situações do dia a dia, pessoais, abordar temas que podem interessar às pessoas e se tiver personagens e diálogos que sejam reduzidos.</a:t>
                      </a:r>
                    </a:p>
                    <a:p>
                      <a:pPr lvl="0" algn="just"/>
                      <a:r>
                        <a:rPr lang="pt-BR" sz="2400" b="0" kern="1200" dirty="0">
                          <a:solidFill>
                            <a:schemeClr val="tx1"/>
                          </a:solidFill>
                          <a:effectLst/>
                          <a:latin typeface="Arial Narrow" panose="020B0606020202030204" pitchFamily="34" charset="0"/>
                          <a:ea typeface="+mn-ea"/>
                          <a:cs typeface="+mn-cs"/>
                        </a:rPr>
                        <a:t>A conclusão do texto, geralmente, abre a um novo pensamento crítico.</a:t>
                      </a:r>
                    </a:p>
                    <a:p>
                      <a:pPr algn="just"/>
                      <a:r>
                        <a:rPr lang="pt-BR" sz="2400" b="0" kern="1200" dirty="0">
                          <a:solidFill>
                            <a:schemeClr val="tx1"/>
                          </a:solidFill>
                          <a:effectLst/>
                          <a:latin typeface="Arial Narrow" panose="020B0606020202030204" pitchFamily="34" charset="0"/>
                          <a:ea typeface="+mn-ea"/>
                          <a:cs typeface="+mn-cs"/>
                        </a:rPr>
                        <a:t>O leitor, ao ler uma crônica argumentativa precisa se sentir provocado por determinado pensamento, reflexão sobre o assunto. </a:t>
                      </a:r>
                    </a:p>
                    <a:p>
                      <a:pPr algn="just"/>
                      <a:r>
                        <a:rPr lang="pt-BR" sz="2400" b="1" kern="1200" dirty="0">
                          <a:solidFill>
                            <a:srgbClr val="FF0000"/>
                          </a:solidFill>
                          <a:effectLst/>
                          <a:latin typeface="Arial Narrow" panose="020B0606020202030204" pitchFamily="34" charset="0"/>
                          <a:ea typeface="+mn-ea"/>
                          <a:cs typeface="+mn-cs"/>
                        </a:rPr>
                        <a:t>Atenção! </a:t>
                      </a:r>
                      <a:r>
                        <a:rPr lang="pt-BR" sz="2400" b="0" kern="1200" dirty="0">
                          <a:solidFill>
                            <a:schemeClr val="tx1"/>
                          </a:solidFill>
                          <a:effectLst/>
                          <a:latin typeface="Arial Narrow" panose="020B0606020202030204" pitchFamily="34" charset="0"/>
                          <a:ea typeface="+mn-ea"/>
                          <a:cs typeface="+mn-cs"/>
                        </a:rPr>
                        <a:t>Reconhecer gêneros textuais no Enem envolve identificar a finalidade, a estrutura e o contexto de textos. A prova focaliza na ideia de como esses textos funcionam socialmente (função comunicativa desses gêneros/textos) para transmitir mensagens, indo além das características do gênero textual ou de uma simples leitura. </a:t>
                      </a:r>
                      <a:endParaRPr lang="pt-BR" sz="24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2650387682"/>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865855487"/>
              </p:ext>
            </p:extLst>
          </p:nvPr>
        </p:nvGraphicFramePr>
        <p:xfrm>
          <a:off x="370387" y="1897275"/>
          <a:ext cx="11451225" cy="2390053"/>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2390053">
                <a:tc>
                  <a:txBody>
                    <a:bodyPr/>
                    <a:lstStyle/>
                    <a:p>
                      <a:pPr algn="just">
                        <a:lnSpc>
                          <a:spcPct val="114000"/>
                        </a:lnSpc>
                      </a:pPr>
                      <a:r>
                        <a:rPr lang="pt-BR" sz="2400" b="0" kern="1200" dirty="0">
                          <a:solidFill>
                            <a:schemeClr val="tx1"/>
                          </a:solidFill>
                          <a:effectLst/>
                          <a:latin typeface="Arial Narrow" panose="020B0606020202030204" pitchFamily="34" charset="0"/>
                          <a:ea typeface="+mn-ea"/>
                          <a:cs typeface="+mn-cs"/>
                        </a:rPr>
                        <a:t>A </a:t>
                      </a:r>
                      <a:r>
                        <a:rPr lang="pt-BR" sz="2400" b="1" kern="1200" dirty="0">
                          <a:solidFill>
                            <a:schemeClr val="tx1"/>
                          </a:solidFill>
                          <a:effectLst/>
                          <a:latin typeface="Arial Narrow" panose="020B0606020202030204" pitchFamily="34" charset="0"/>
                          <a:ea typeface="+mn-ea"/>
                          <a:cs typeface="+mn-cs"/>
                        </a:rPr>
                        <a:t>crônica argumentativa no Enem </a:t>
                      </a:r>
                      <a:r>
                        <a:rPr lang="pt-BR" sz="2400" b="0" kern="1200" dirty="0">
                          <a:solidFill>
                            <a:schemeClr val="tx1"/>
                          </a:solidFill>
                          <a:effectLst/>
                          <a:latin typeface="Arial Narrow" panose="020B0606020202030204" pitchFamily="34" charset="0"/>
                          <a:ea typeface="+mn-ea"/>
                          <a:cs typeface="+mn-cs"/>
                        </a:rPr>
                        <a:t>é cobrada, principalmente, na prova de Linguagens, Códigos e suas Tecnologias, focando na capacidade do(a) estudante de identificar a mistura de narrativa com argumentação, ironia e temas cotidianos. A crônica argumentativa aparece em questões de múltipla escolha para analisar a função social e estrutural do texto e a abordagem reflexiva/argumentativa própria desse gênero textual.</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8E01524B-E61B-31B5-D49A-17B5D1764CA7}"/>
              </a:ext>
            </a:extLst>
          </p:cNvPr>
          <p:cNvPicPr>
            <a:picLocks noChangeAspect="1"/>
          </p:cNvPicPr>
          <p:nvPr/>
        </p:nvPicPr>
        <p:blipFill rotWithShape="1">
          <a:blip r:embed="rId2">
            <a:extLst>
              <a:ext uri="{28A0092B-C50C-407E-A947-70E740481C1C}">
                <a14:useLocalDpi xmlns:a14="http://schemas.microsoft.com/office/drawing/2010/main" val="0"/>
              </a:ext>
            </a:extLst>
          </a:blip>
          <a:srcRect t="10040" b="9240"/>
          <a:stretch>
            <a:fillRect/>
          </a:stretch>
        </p:blipFill>
        <p:spPr bwMode="auto">
          <a:xfrm>
            <a:off x="474453" y="586597"/>
            <a:ext cx="3096883" cy="116456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51C44529-7B7F-0CDB-2F42-9A6974C1AC74}"/>
              </a:ext>
            </a:extLst>
          </p:cNvPr>
          <p:cNvSpPr txBox="1"/>
          <p:nvPr/>
        </p:nvSpPr>
        <p:spPr>
          <a:xfrm>
            <a:off x="370387" y="4511615"/>
            <a:ext cx="11451225" cy="1846659"/>
          </a:xfrm>
          <a:prstGeom prst="rect">
            <a:avLst/>
          </a:prstGeom>
          <a:noFill/>
        </p:spPr>
        <p:txBody>
          <a:bodyPr wrap="square" rtlCol="0">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convidamos você a ler o texto com atenção, pois é importante se apropriar da temática abordada e das características do gênero textual em estudo.  Para isso, é preciso interpretar/compreender e fazer as possíveis inferências durante o desenvolvimento do estudo do gênero textual “crônica argumentativa”.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634953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8A57E68-B118-FEC1-2999-170A953F0E9C}"/>
              </a:ext>
            </a:extLst>
          </p:cNvPr>
          <p:cNvGraphicFramePr>
            <a:graphicFrameLocks noGrp="1"/>
          </p:cNvGraphicFramePr>
          <p:nvPr>
            <p:extLst>
              <p:ext uri="{D42A27DB-BD31-4B8C-83A1-F6EECF244321}">
                <p14:modId xmlns:p14="http://schemas.microsoft.com/office/powerpoint/2010/main" val="447450499"/>
              </p:ext>
            </p:extLst>
          </p:nvPr>
        </p:nvGraphicFramePr>
        <p:xfrm>
          <a:off x="543463" y="1932318"/>
          <a:ext cx="11153955" cy="1578633"/>
        </p:xfrm>
        <a:graphic>
          <a:graphicData uri="http://schemas.openxmlformats.org/drawingml/2006/table">
            <a:tbl>
              <a:tblPr firstRow="1" bandRow="1">
                <a:tableStyleId>{5C22544A-7EE6-4342-B048-85BDC9FD1C3A}</a:tableStyleId>
              </a:tblPr>
              <a:tblGrid>
                <a:gridCol w="11153955">
                  <a:extLst>
                    <a:ext uri="{9D8B030D-6E8A-4147-A177-3AD203B41FA5}">
                      <a16:colId xmlns:a16="http://schemas.microsoft.com/office/drawing/2014/main" val="3521927079"/>
                    </a:ext>
                  </a:extLst>
                </a:gridCol>
              </a:tblGrid>
              <a:tr h="1578633">
                <a:tc>
                  <a:txBody>
                    <a:bodyPr/>
                    <a:lstStyle/>
                    <a:p>
                      <a:pPr algn="just"/>
                      <a:r>
                        <a:rPr lang="pt-BR" sz="2400" b="0" kern="1200" dirty="0">
                          <a:solidFill>
                            <a:schemeClr val="tx1"/>
                          </a:solidFill>
                          <a:effectLst/>
                          <a:latin typeface="Arial Narrow" panose="020B0606020202030204" pitchFamily="34" charset="0"/>
                          <a:ea typeface="+mn-ea"/>
                          <a:cs typeface="+mn-cs"/>
                        </a:rPr>
                        <a:t>No </a:t>
                      </a:r>
                      <a:r>
                        <a:rPr lang="pt-BR" sz="2400" b="1" kern="1200" dirty="0">
                          <a:solidFill>
                            <a:schemeClr val="tx1"/>
                          </a:solidFill>
                          <a:effectLst/>
                          <a:latin typeface="Arial Narrow" panose="020B0606020202030204" pitchFamily="34" charset="0"/>
                          <a:ea typeface="+mn-ea"/>
                          <a:cs typeface="+mn-cs"/>
                        </a:rPr>
                        <a:t>Enem</a:t>
                      </a:r>
                      <a:r>
                        <a:rPr lang="pt-BR" sz="2400" b="0" kern="1200" dirty="0">
                          <a:solidFill>
                            <a:schemeClr val="tx1"/>
                          </a:solidFill>
                          <a:effectLst/>
                          <a:latin typeface="Arial Narrow" panose="020B0606020202030204" pitchFamily="34" charset="0"/>
                          <a:ea typeface="+mn-ea"/>
                          <a:cs typeface="+mn-cs"/>
                        </a:rPr>
                        <a:t>, compreender os </a:t>
                      </a:r>
                      <a:r>
                        <a:rPr lang="pt-BR" sz="2400" b="1" kern="1200" dirty="0">
                          <a:solidFill>
                            <a:schemeClr val="tx1"/>
                          </a:solidFill>
                          <a:effectLst/>
                          <a:latin typeface="Arial Narrow" panose="020B0606020202030204" pitchFamily="34" charset="0"/>
                          <a:ea typeface="+mn-ea"/>
                          <a:cs typeface="+mn-cs"/>
                        </a:rPr>
                        <a:t>gêneros textuais </a:t>
                      </a:r>
                      <a:r>
                        <a:rPr lang="pt-BR" sz="2400" b="0" kern="1200" dirty="0">
                          <a:solidFill>
                            <a:schemeClr val="tx1"/>
                          </a:solidFill>
                          <a:effectLst/>
                          <a:latin typeface="Arial Narrow" panose="020B0606020202030204" pitchFamily="34" charset="0"/>
                          <a:ea typeface="+mn-ea"/>
                          <a:cs typeface="+mn-cs"/>
                        </a:rPr>
                        <a:t>é fundamental para conseguir responder com segurança a prova de Linguagens. Os gêneros textuais permeiam as questões, exigindo que o(a) candidato(a) não apenas “interprete”, mas também domine “as características” dos gêneros/textos. </a:t>
                      </a:r>
                      <a:endParaRPr lang="pt-BR" sz="24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1746548069"/>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463" y="785003"/>
            <a:ext cx="2682816" cy="1078302"/>
          </a:xfrm>
          <a:prstGeom prst="rect">
            <a:avLst/>
          </a:prstGeom>
        </p:spPr>
      </p:pic>
      <p:sp>
        <p:nvSpPr>
          <p:cNvPr id="8" name="CaixaDeTexto 7">
            <a:extLst>
              <a:ext uri="{FF2B5EF4-FFF2-40B4-BE49-F238E27FC236}">
                <a16:creationId xmlns:a16="http://schemas.microsoft.com/office/drawing/2014/main" id="{25801B5D-4183-AD61-E5C7-89D0D9A45120}"/>
              </a:ext>
            </a:extLst>
          </p:cNvPr>
          <p:cNvSpPr txBox="1"/>
          <p:nvPr/>
        </p:nvSpPr>
        <p:spPr>
          <a:xfrm>
            <a:off x="655608" y="4123426"/>
            <a:ext cx="10964173" cy="1477328"/>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ler com atenção o primeiro texto que direciona as nossas atividades. Considere o gênero textual, bem como as características desse gênero e todos os elementos que fazem parte da composição desse texto.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555415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CA649460-F616-9C1D-EF51-C53714388DC2}"/>
              </a:ext>
            </a:extLst>
          </p:cNvPr>
          <p:cNvSpPr txBox="1"/>
          <p:nvPr/>
        </p:nvSpPr>
        <p:spPr>
          <a:xfrm>
            <a:off x="500333" y="741872"/>
            <a:ext cx="10981426" cy="1477328"/>
          </a:xfrm>
          <a:prstGeom prst="rect">
            <a:avLst/>
          </a:prstGeom>
          <a:noFill/>
        </p:spPr>
        <p:txBody>
          <a:bodyPr wrap="square" rtlCol="0">
            <a:spAutoFit/>
          </a:bodyPr>
          <a:lstStyle/>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ler com atenção o primeiro texto que direciona as nossas atividades. Considere o gênero textual, bem como as características desse gênero e todos os elementos que fazem parte da composição desse texto.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8" name="CaixaDeTexto 7">
            <a:extLst>
              <a:ext uri="{FF2B5EF4-FFF2-40B4-BE49-F238E27FC236}">
                <a16:creationId xmlns:a16="http://schemas.microsoft.com/office/drawing/2014/main" id="{106DACA3-A62D-9CF5-0C7F-E8F7B3BEF66C}"/>
              </a:ext>
            </a:extLst>
          </p:cNvPr>
          <p:cNvSpPr txBox="1"/>
          <p:nvPr/>
        </p:nvSpPr>
        <p:spPr>
          <a:xfrm>
            <a:off x="500332" y="2458528"/>
            <a:ext cx="11093570" cy="3693319"/>
          </a:xfrm>
          <a:prstGeom prst="rect">
            <a:avLst/>
          </a:prstGeom>
          <a:noFill/>
        </p:spPr>
        <p:txBody>
          <a:bodyPr wrap="square" rtlCol="0">
            <a:spAutoFit/>
          </a:bodyPr>
          <a:lstStyle/>
          <a:p>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Tem alguém aí?</a:t>
            </a:r>
          </a:p>
          <a:p>
            <a:pPr algn="ct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Paulo Pestana</a:t>
            </a:r>
          </a:p>
          <a:p>
            <a:pPr algn="ct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a:p>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p>
          <a:p>
            <a:endParaRPr lang="pt-BR" b="1" kern="100" dirty="0">
              <a:latin typeface="Arial Narrow" panose="020B0606020202030204" pitchFamily="34" charset="0"/>
              <a:ea typeface="Calibri" panose="020F0502020204030204" pitchFamily="34" charset="0"/>
              <a:cs typeface="Times New Roman" panose="02020603050405020304" pitchFamily="18" charset="0"/>
            </a:endParaRPr>
          </a:p>
          <a:p>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12" name="Rectangle 5">
            <a:extLst>
              <a:ext uri="{FF2B5EF4-FFF2-40B4-BE49-F238E27FC236}">
                <a16:creationId xmlns:a16="http://schemas.microsoft.com/office/drawing/2014/main" id="{70D69883-F311-7BFD-5690-2B7033BF0CF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3" name="Rectangle 6">
            <a:extLst>
              <a:ext uri="{FF2B5EF4-FFF2-40B4-BE49-F238E27FC236}">
                <a16:creationId xmlns:a16="http://schemas.microsoft.com/office/drawing/2014/main" id="{6D385E15-BB92-FD78-0E0C-E14B2BBCFA94}"/>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pt-BR" altLang="pt-BR" sz="1000" b="0" i="0" u="none" strike="noStrike" cap="none" normalizeH="0" baseline="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Paulo Pestana</a:t>
            </a:r>
            <a:endParaRPr kumimoji="0" lang="pt-BR" altLang="pt-BR" sz="1800" b="0" i="0" u="none" strike="noStrike" cap="none" normalizeH="0" baseline="0">
              <a:ln>
                <a:noFill/>
              </a:ln>
              <a:solidFill>
                <a:schemeClr val="tx1"/>
              </a:solidFill>
              <a:effectLst/>
              <a:latin typeface="Arial" panose="020B0604020202020204" pitchFamily="34" charset="0"/>
            </a:endParaRPr>
          </a:p>
        </p:txBody>
      </p:sp>
      <p:pic>
        <p:nvPicPr>
          <p:cNvPr id="22" name="Imagem 21">
            <a:extLst>
              <a:ext uri="{FF2B5EF4-FFF2-40B4-BE49-F238E27FC236}">
                <a16:creationId xmlns:a16="http://schemas.microsoft.com/office/drawing/2014/main" id="{459E086E-DD9C-C66C-1AB5-E40B8F57F1BC}"/>
              </a:ext>
            </a:extLst>
          </p:cNvPr>
          <p:cNvPicPr>
            <a:picLocks noChangeAspect="1"/>
          </p:cNvPicPr>
          <p:nvPr/>
        </p:nvPicPr>
        <p:blipFill>
          <a:blip r:embed="rId2"/>
          <a:stretch>
            <a:fillRect/>
          </a:stretch>
        </p:blipFill>
        <p:spPr>
          <a:xfrm>
            <a:off x="598098" y="2831673"/>
            <a:ext cx="2924355" cy="3095235"/>
          </a:xfrm>
          <a:prstGeom prst="rect">
            <a:avLst/>
          </a:prstGeom>
        </p:spPr>
      </p:pic>
      <p:sp>
        <p:nvSpPr>
          <p:cNvPr id="24" name="CaixaDeTexto 23">
            <a:extLst>
              <a:ext uri="{FF2B5EF4-FFF2-40B4-BE49-F238E27FC236}">
                <a16:creationId xmlns:a16="http://schemas.microsoft.com/office/drawing/2014/main" id="{5E4922F9-0BAE-2A9E-7B0D-EDEEC273C01E}"/>
              </a:ext>
            </a:extLst>
          </p:cNvPr>
          <p:cNvSpPr txBox="1"/>
          <p:nvPr/>
        </p:nvSpPr>
        <p:spPr>
          <a:xfrm>
            <a:off x="3571336" y="3680140"/>
            <a:ext cx="8022566" cy="2246769"/>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Cheguei para uma reunião de trabalho um pouco antes do horário combinado e a secretária da autoridade pôs uma caixinha de madeira sobre a mesa, e avisou: é para deixar o telefone quando entrar. Na hora não entendi, mas um companheiro mais escolado me socorreu. “É para evitar grampo”, disse. “Medo de ser gravado”.</a:t>
            </a:r>
          </a:p>
          <a:p>
            <a:pPr algn="just"/>
            <a:r>
              <a:rPr lang="pt-BR" sz="2000" dirty="0">
                <a:effectLst/>
                <a:latin typeface="Arial Narrow" panose="020B0606020202030204" pitchFamily="34" charset="0"/>
                <a:ea typeface="Calibri" panose="020F0502020204030204" pitchFamily="34" charset="0"/>
                <a:cs typeface="Times New Roman" panose="02020603050405020304" pitchFamily="18" charset="0"/>
              </a:rPr>
              <a:t>Eu sempre penso em mim como um sujeito de confiança. É uma das minhas raras virtudes, acho eu. Só falo mal de pessoas que merecem espinafração. </a:t>
            </a: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6370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34BA7041-1DAD-3A7A-D298-DCF295B8ED29}"/>
              </a:ext>
            </a:extLst>
          </p:cNvPr>
          <p:cNvSpPr txBox="1"/>
          <p:nvPr/>
        </p:nvSpPr>
        <p:spPr>
          <a:xfrm>
            <a:off x="414068" y="741872"/>
            <a:ext cx="11205713" cy="6262227"/>
          </a:xfrm>
          <a:prstGeom prst="rect">
            <a:avLst/>
          </a:prstGeom>
          <a:noFill/>
        </p:spPr>
        <p:txBody>
          <a:bodyPr wrap="square" rtlCol="0">
            <a:spAutoFit/>
          </a:bodyPr>
          <a:lstStyle/>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Mas na antessala daquele gabinete, a autoridade deixava claro que não confiava em mim; mas antes que eu começasse a ficar amuado, fui me lembrando que, na verdade, eu sou suspeito.</a:t>
            </a:r>
          </a:p>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Afinal, só um suspeito é vigiado 24 horas por dia, sete dias por semana, como acontece comigo. Não há um lugar em que eu vá que não tenha uma câmera acompanhando meus movimentos e agora sei como se sentia Ubaldo, o Paranoico, personagem das tirinhas do Henfil, que tinha certeza que estava sendo vigiado.</a:t>
            </a:r>
          </a:p>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Encerrado o assunto com a autoridade, não resisti a um chiste quando ele perguntou se eu havia entendido a nossa conversa. “Está tudo gravado”, eu disse. Antes que ele tivesse um sobressalto, apontei para a cabeça. “Aqui”. Deixei escapar um sorriso, mas ele não pareceu entender. Depois me caiu a ficha: eu não havia gravado nada, mas não tinha tanta certeza de não ter sido gravado por alguma câmera escondida.</a:t>
            </a:r>
          </a:p>
          <a:p>
            <a:pPr indent="270510" algn="just">
              <a:lnSpc>
                <a:spcPct val="115000"/>
              </a:lnSpc>
              <a:spcAft>
                <a:spcPts val="800"/>
              </a:spcAft>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611120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672CA66-B140-E1F2-CB56-D98C7C3CA703}"/>
              </a:ext>
            </a:extLst>
          </p:cNvPr>
          <p:cNvSpPr txBox="1"/>
          <p:nvPr/>
        </p:nvSpPr>
        <p:spPr>
          <a:xfrm>
            <a:off x="569343" y="1268083"/>
            <a:ext cx="11153955" cy="3555204"/>
          </a:xfrm>
          <a:prstGeom prst="rect">
            <a:avLst/>
          </a:prstGeom>
          <a:noFill/>
        </p:spPr>
        <p:txBody>
          <a:bodyPr wrap="square" rtlCol="0">
            <a:spAutoFit/>
          </a:bodyPr>
          <a:lstStyle/>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Saindo dali fui à farmácia depois de ter passado por uns três pardais de trânsito; lá dentro havia o cartaz – “Sorria, você está sendo filmado”. Embora o cartaz estivesse escondido atrás de uma estante, pelo menos era um aviso. No supermercado não vi aviso, mas tinha câmera; até ajeitei a camisa dentro da calça.</a:t>
            </a:r>
          </a:p>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fato é que dá saudade dos tempos em que as únicas câmeras escondidas eram as dos programas de televisão que mostram pegadinhas, para flagrar incautos em situações constrangedoras. Hoje todo mundo é um potencial espião – e, ao mesmo tempo, está sendo vigiado – como aquele velho quadrinho da revista Mad: Spy vs. Spy.</a:t>
            </a:r>
          </a:p>
        </p:txBody>
      </p:sp>
    </p:spTree>
    <p:extLst>
      <p:ext uri="{BB962C8B-B14F-4D97-AF65-F5344CB8AC3E}">
        <p14:creationId xmlns:p14="http://schemas.microsoft.com/office/powerpoint/2010/main" val="2877044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1F07FD-5791-53C7-A2D4-0B81D756B24C}"/>
              </a:ext>
            </a:extLst>
          </p:cNvPr>
          <p:cNvSpPr txBox="1"/>
          <p:nvPr/>
        </p:nvSpPr>
        <p:spPr>
          <a:xfrm>
            <a:off x="398929" y="895329"/>
            <a:ext cx="11394141" cy="5744650"/>
          </a:xfrm>
          <a:prstGeom prst="rect">
            <a:avLst/>
          </a:prstGeom>
          <a:noFill/>
        </p:spPr>
        <p:txBody>
          <a:bodyPr wrap="square">
            <a:spAutoFit/>
          </a:bodyPr>
          <a:lstStyle/>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Na Feira do Paraguai tem botão de camisa que grava até duas horas de vídeo de boa qualidade, microfone disfarçado de brochinho e ligado a um gravador que fica nas costas ou no bolso, captadores de som do tamanho de uma unha que pode ser deixado num canto da sala e transmitir para um gravador colocado fora do ambiente, relógio que filma sem atrasar as horas e mais um bocado de tralha para vigiar a vida alheia.</a:t>
            </a:r>
          </a:p>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mundo virtual é pior. Consultar ou comprar pelo computador equivale a entregar um pouquinho da nossa alma. Comprei o livro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Trinta Segundos Sem Pensar no Medo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 Pedro Pacífico, e no mesmo momento em que fechava a conta, me ofereceram cinco outros livros que “poderiam interessar” a mim. Estou fichado. No fim, resta um consolo: pode ser que eu não me conheça direito, mas o computador da Amazon sabe exatamente quem sou e o que quero. É o meu analista.</a:t>
            </a:r>
          </a:p>
          <a:p>
            <a:pPr algn="r">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https://blogs.correiobraziliense.com.br/</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paulopestana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/tem-</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alguem</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-ai/</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5 maio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24570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6BFA59E4-3322-745E-466B-7B2460FDB9B3}"/>
              </a:ext>
            </a:extLst>
          </p:cNvPr>
          <p:cNvSpPr txBox="1"/>
          <p:nvPr/>
        </p:nvSpPr>
        <p:spPr>
          <a:xfrm>
            <a:off x="595223" y="983411"/>
            <a:ext cx="10679502" cy="2954655"/>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o Enem avalia habilidades de leitura em diferentes níveis de complexidade, que vão desde a identificação de informações diretas até a análise crítica do discurso e a inferência de sentidos implícitos. As questões de Linguagens exigem habilidades como identificar o tema, reconhecer o gênero textual, inferir o sentido/significado das palavras em contexto e analisar recursos expressivos e efeitos de sentido. O gênero textual “crônica argumentativa” humaniza o debate de ideias, partindo do “chão da vida”, ou seja, do cotidiano para discutir grandes temas de interesse da sociedade.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4" name="CaixaDeTexto 3">
            <a:extLst>
              <a:ext uri="{FF2B5EF4-FFF2-40B4-BE49-F238E27FC236}">
                <a16:creationId xmlns:a16="http://schemas.microsoft.com/office/drawing/2014/main" id="{0DFA2AB3-5CB2-1EC6-6FDA-C28B6600F118}"/>
              </a:ext>
            </a:extLst>
          </p:cNvPr>
          <p:cNvSpPr txBox="1"/>
          <p:nvPr/>
        </p:nvSpPr>
        <p:spPr>
          <a:xfrm>
            <a:off x="767751" y="4347713"/>
            <a:ext cx="10748513" cy="1846659"/>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Identificar o gênero do texto é um passo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importante na caminhada interpretativa do leitor. Para isso, é necessário observar elementos ligados à produção e recepção desse gênero textual. Reconhece-se que o texto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Tem alguém aí?”,</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 Paulo Pestana,</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pertence à Crônica Argumentativa devido, especialmente, a quê?</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593522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6FC26CC4-4D47-1FB4-D21B-2565DA7A3914}"/>
              </a:ext>
            </a:extLst>
          </p:cNvPr>
          <p:cNvSpPr txBox="1"/>
          <p:nvPr/>
        </p:nvSpPr>
        <p:spPr>
          <a:xfrm>
            <a:off x="500332" y="1061049"/>
            <a:ext cx="10696755" cy="4700774"/>
          </a:xfrm>
          <a:prstGeom prst="rect">
            <a:avLst/>
          </a:prstGeom>
          <a:noFill/>
        </p:spPr>
        <p:txBody>
          <a:bodyPr wrap="square" rtlCol="0">
            <a:spAutoFit/>
          </a:bodyPr>
          <a:lstStyle/>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crônica argumentativa é um texto que aborda um tema/assunto de interesse social, considerando uma situação do cotidiano. Qual é o tema abordado, nesse texto, pelo cronista?</a:t>
            </a: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endParaRPr lang="pt-BR" sz="24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pt-BR" sz="2400" b="1" kern="1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Todo gênero textual tem uma finalidade, ou seja, um objetivo, um propósito comunicativo. Por exemplo: um “Artigo de Opinião” tem a finalidade de “expor” um ponto de vista sobre um assunto de interesse social. Já o gênero textual “Notícia” tem a finalidade de “informar” sobre um fato atual e relevante. A finalidade de uma “crônica argumentativa”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apresentar fatos reais e concretos para informar a sociedade.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contar de modo descritivo sobre um acontecimento que parte de um conflito.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refletir com criticidade sobre um tema social relevante e/ou uma situação cotidiana.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593257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81B46952-63DE-D161-598A-9DDCE260C82A}"/>
              </a:ext>
            </a:extLst>
          </p:cNvPr>
          <p:cNvSpPr txBox="1"/>
          <p:nvPr/>
        </p:nvSpPr>
        <p:spPr>
          <a:xfrm>
            <a:off x="552091" y="1250830"/>
            <a:ext cx="10860656" cy="5126019"/>
          </a:xfrm>
          <a:prstGeom prst="rect">
            <a:avLst/>
          </a:prstGeom>
          <a:noFill/>
        </p:spPr>
        <p:txBody>
          <a:bodyPr wrap="square" rtlCol="0">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Tem alguém aí?”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foi escrito com qual finalidade/objetivo?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Destacar uma situação ocorrida com um profissional que tinha medo de ser vigiado no ambiente de trabalho.</a:t>
            </a: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Apresentar como a tecnologia é utilizada nas regras estabelecidas, especialmente, no ambiente de trabalho.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Criticar a falta de privacidade e o excesso de controle tecnológico, principalmente nas relações profissio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nais.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narrador (cronista) descreve uma situação que aconteceu com ele ao chegar para uma reunião de trabalho. Qual é essa situação?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923427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3CB6404-7B18-F59A-C2AA-0E35ECF2C90C}"/>
              </a:ext>
            </a:extLst>
          </p:cNvPr>
          <p:cNvSpPr txBox="1"/>
          <p:nvPr/>
        </p:nvSpPr>
        <p:spPr>
          <a:xfrm>
            <a:off x="603849" y="793630"/>
            <a:ext cx="11050438" cy="2061590"/>
          </a:xfrm>
          <a:prstGeom prst="rect">
            <a:avLst/>
          </a:prstGeom>
          <a:noFill/>
        </p:spPr>
        <p:txBody>
          <a:bodyPr wrap="square" rtlCol="0">
            <a:spAutoFit/>
          </a:bodyPr>
          <a:lstStyle/>
          <a:p>
            <a:endParaRPr lang="pt-BR" dirty="0"/>
          </a:p>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qual trecho predomina o “ponto de vista” do cronista em relação ao assunto abordado no texto?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“Saindo dali fui à farmácia depois de ter passado por uns três pardais de trânsito...”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“No supermercado não vi aviso, mas tinha câmera; até ajeitei a camisa dentro da calça.”</a:t>
            </a:r>
          </a:p>
          <a:p>
            <a:pPr algn="just">
              <a:lnSpc>
                <a:spcPct val="115000"/>
              </a:lnSpc>
              <a:spcAft>
                <a:spcPts val="800"/>
              </a:spcAft>
            </a:pPr>
            <a:r>
              <a:rPr lang="pt-BR" sz="2000" kern="100" dirty="0">
                <a:latin typeface="Arial Narrow" panose="020B0606020202030204" pitchFamily="34" charset="0"/>
                <a:ea typeface="Calibri" panose="020F0502020204030204" pitchFamily="34" charset="0"/>
                <a:cs typeface="Times New Roman" panose="02020603050405020304" pitchFamily="18" charset="0"/>
              </a:rPr>
              <a:t>(    ) </a:t>
            </a:r>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dirty="0">
                <a:effectLst/>
                <a:latin typeface="Arial Narrow" panose="020B0606020202030204" pitchFamily="34" charset="0"/>
                <a:ea typeface="Calibri" panose="020F0502020204030204" pitchFamily="34" charset="0"/>
                <a:cs typeface="Times New Roman" panose="02020603050405020304" pitchFamily="18" charset="0"/>
              </a:rPr>
              <a:t>Eu sempre penso em mim como um sujeito de confiança. É uma das minhas raras virtudes, acho eu.”</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12" name="Tabela 11">
            <a:extLst>
              <a:ext uri="{FF2B5EF4-FFF2-40B4-BE49-F238E27FC236}">
                <a16:creationId xmlns:a16="http://schemas.microsoft.com/office/drawing/2014/main" id="{A0933114-2A8E-A615-3D68-2E0BAB5FA706}"/>
              </a:ext>
            </a:extLst>
          </p:cNvPr>
          <p:cNvGraphicFramePr>
            <a:graphicFrameLocks noGrp="1"/>
          </p:cNvGraphicFramePr>
          <p:nvPr>
            <p:extLst>
              <p:ext uri="{D42A27DB-BD31-4B8C-83A1-F6EECF244321}">
                <p14:modId xmlns:p14="http://schemas.microsoft.com/office/powerpoint/2010/main" val="2768930386"/>
              </p:ext>
            </p:extLst>
          </p:nvPr>
        </p:nvGraphicFramePr>
        <p:xfrm>
          <a:off x="560717" y="4157933"/>
          <a:ext cx="11050438" cy="1463040"/>
        </p:xfrm>
        <a:graphic>
          <a:graphicData uri="http://schemas.openxmlformats.org/drawingml/2006/table">
            <a:tbl>
              <a:tblPr firstRow="1" bandRow="1">
                <a:tableStyleId>{5C22544A-7EE6-4342-B048-85BDC9FD1C3A}</a:tableStyleId>
              </a:tblPr>
              <a:tblGrid>
                <a:gridCol w="11050438">
                  <a:extLst>
                    <a:ext uri="{9D8B030D-6E8A-4147-A177-3AD203B41FA5}">
                      <a16:colId xmlns:a16="http://schemas.microsoft.com/office/drawing/2014/main" val="3980506462"/>
                    </a:ext>
                  </a:extLst>
                </a:gridCol>
              </a:tblGrid>
              <a:tr h="1414732">
                <a:tc>
                  <a:txBody>
                    <a:bodyPr/>
                    <a:lstStyle/>
                    <a:p>
                      <a:endParaRPr lang="pt-BR" dirty="0"/>
                    </a:p>
                    <a:p>
                      <a:r>
                        <a:rPr lang="pt-BR" sz="2400" b="1" kern="1200" dirty="0">
                          <a:solidFill>
                            <a:schemeClr val="tx1"/>
                          </a:solidFill>
                          <a:effectLst/>
                          <a:latin typeface="Arial Narrow" panose="020B0606020202030204" pitchFamily="34" charset="0"/>
                          <a:ea typeface="+mn-ea"/>
                          <a:cs typeface="+mn-cs"/>
                        </a:rPr>
                        <a:t>Narração: </a:t>
                      </a:r>
                      <a:r>
                        <a:rPr lang="pt-BR" sz="2400" b="0" kern="1200" dirty="0">
                          <a:solidFill>
                            <a:schemeClr val="tx1"/>
                          </a:solidFill>
                          <a:effectLst/>
                          <a:latin typeface="Arial Narrow" panose="020B0606020202030204" pitchFamily="34" charset="0"/>
                          <a:ea typeface="+mn-ea"/>
                          <a:cs typeface="+mn-cs"/>
                        </a:rPr>
                        <a:t>é um tipo de texto que predomina “o contar” uma história, um acontecimento.</a:t>
                      </a:r>
                    </a:p>
                    <a:p>
                      <a:r>
                        <a:rPr lang="pt-BR" sz="2400" b="1" kern="1200" dirty="0">
                          <a:solidFill>
                            <a:schemeClr val="tx1"/>
                          </a:solidFill>
                          <a:effectLst/>
                          <a:latin typeface="Arial Narrow" panose="020B0606020202030204" pitchFamily="34" charset="0"/>
                          <a:ea typeface="+mn-ea"/>
                          <a:cs typeface="+mn-cs"/>
                        </a:rPr>
                        <a:t>Argumentação: </a:t>
                      </a:r>
                      <a:r>
                        <a:rPr lang="pt-BR" sz="2400" b="0" kern="1200" dirty="0">
                          <a:solidFill>
                            <a:schemeClr val="tx1"/>
                          </a:solidFill>
                          <a:effectLst/>
                          <a:latin typeface="Arial Narrow" panose="020B0606020202030204" pitchFamily="34" charset="0"/>
                          <a:ea typeface="+mn-ea"/>
                          <a:cs typeface="+mn-cs"/>
                        </a:rPr>
                        <a:t>é o processo de defender um ponto de vista, visando convencer, persuadir o leitor. </a:t>
                      </a:r>
                      <a:endParaRPr lang="pt-BR" sz="24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2844555731"/>
                  </a:ext>
                </a:extLst>
              </a:tr>
            </a:tbl>
          </a:graphicData>
        </a:graphic>
      </p:graphicFrame>
      <p:pic>
        <p:nvPicPr>
          <p:cNvPr id="14" name="Imagem 13"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717" y="3109760"/>
            <a:ext cx="2898476" cy="987786"/>
          </a:xfrm>
          <a:prstGeom prst="rect">
            <a:avLst/>
          </a:prstGeom>
        </p:spPr>
      </p:pic>
    </p:spTree>
    <p:extLst>
      <p:ext uri="{BB962C8B-B14F-4D97-AF65-F5344CB8AC3E}">
        <p14:creationId xmlns:p14="http://schemas.microsoft.com/office/powerpoint/2010/main" val="737534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1A9401E-3521-B2AF-684D-9A15B0C4C7E2}"/>
              </a:ext>
            </a:extLst>
          </p:cNvPr>
          <p:cNvSpPr txBox="1"/>
          <p:nvPr/>
        </p:nvSpPr>
        <p:spPr>
          <a:xfrm>
            <a:off x="715992" y="897147"/>
            <a:ext cx="11077078" cy="830997"/>
          </a:xfrm>
          <a:prstGeom prst="rect">
            <a:avLst/>
          </a:prstGeom>
          <a:noFill/>
        </p:spPr>
        <p:txBody>
          <a:bodyPr wrap="square">
            <a:spAutoFit/>
          </a:bodyPr>
          <a:lstStyle/>
          <a:p>
            <a:pPr indent="269875"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primeiro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parágrafo do texto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Tem alguém aí?”</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predomina uma “narração” ou “argumentação”? Justifique.</a:t>
            </a:r>
          </a:p>
        </p:txBody>
      </p:sp>
      <p:graphicFrame>
        <p:nvGraphicFramePr>
          <p:cNvPr id="5" name="Tabela 4">
            <a:extLst>
              <a:ext uri="{FF2B5EF4-FFF2-40B4-BE49-F238E27FC236}">
                <a16:creationId xmlns:a16="http://schemas.microsoft.com/office/drawing/2014/main" id="{8E7CE3EA-3E39-BEF8-7E0D-24E816D1E83D}"/>
              </a:ext>
            </a:extLst>
          </p:cNvPr>
          <p:cNvGraphicFramePr>
            <a:graphicFrameLocks noGrp="1"/>
          </p:cNvGraphicFramePr>
          <p:nvPr>
            <p:extLst>
              <p:ext uri="{D42A27DB-BD31-4B8C-83A1-F6EECF244321}">
                <p14:modId xmlns:p14="http://schemas.microsoft.com/office/powerpoint/2010/main" val="3989188845"/>
              </p:ext>
            </p:extLst>
          </p:nvPr>
        </p:nvGraphicFramePr>
        <p:xfrm>
          <a:off x="655607" y="2958861"/>
          <a:ext cx="10998679" cy="2651760"/>
        </p:xfrm>
        <a:graphic>
          <a:graphicData uri="http://schemas.openxmlformats.org/drawingml/2006/table">
            <a:tbl>
              <a:tblPr firstRow="1" bandRow="1">
                <a:tableStyleId>{5C22544A-7EE6-4342-B048-85BDC9FD1C3A}</a:tableStyleId>
              </a:tblPr>
              <a:tblGrid>
                <a:gridCol w="10998679">
                  <a:extLst>
                    <a:ext uri="{9D8B030D-6E8A-4147-A177-3AD203B41FA5}">
                      <a16:colId xmlns:a16="http://schemas.microsoft.com/office/drawing/2014/main" val="3501740108"/>
                    </a:ext>
                  </a:extLst>
                </a:gridCol>
              </a:tblGrid>
              <a:tr h="1570008">
                <a:tc>
                  <a:txBody>
                    <a:bodyPr/>
                    <a:lstStyle/>
                    <a:p>
                      <a:pPr algn="just"/>
                      <a:r>
                        <a:rPr lang="pt-BR" sz="2400" b="1" kern="1200" dirty="0">
                          <a:solidFill>
                            <a:schemeClr val="tx1"/>
                          </a:solidFill>
                          <a:effectLst/>
                          <a:latin typeface="Arial Narrow" panose="020B0606020202030204" pitchFamily="34" charset="0"/>
                          <a:ea typeface="+mn-ea"/>
                          <a:cs typeface="+mn-cs"/>
                        </a:rPr>
                        <a:t>Tipos de Discursos </a:t>
                      </a:r>
                    </a:p>
                    <a:p>
                      <a:pPr algn="just"/>
                      <a:r>
                        <a:rPr lang="pt-BR" sz="2400" b="0" kern="1200" dirty="0">
                          <a:solidFill>
                            <a:schemeClr val="tx1"/>
                          </a:solidFill>
                          <a:effectLst/>
                          <a:latin typeface="Arial Narrow" panose="020B0606020202030204" pitchFamily="34" charset="0"/>
                          <a:ea typeface="+mn-ea"/>
                          <a:cs typeface="+mn-cs"/>
                        </a:rPr>
                        <a:t>Discurso Direto: em um texto, a fala das personagens é reproduzida fielmente, geralmente, apresenta travessão, dois pontos, aspas e verbo de elocução, ou seja, verbo que indica que alguém vai falar.</a:t>
                      </a:r>
                    </a:p>
                    <a:p>
                      <a:pPr algn="just"/>
                      <a:r>
                        <a:rPr lang="pt-BR" sz="2400" b="1" kern="1200" dirty="0">
                          <a:solidFill>
                            <a:schemeClr val="tx1"/>
                          </a:solidFill>
                          <a:effectLst/>
                          <a:latin typeface="Arial Narrow" panose="020B0606020202030204" pitchFamily="34" charset="0"/>
                          <a:ea typeface="+mn-ea"/>
                          <a:cs typeface="+mn-cs"/>
                        </a:rPr>
                        <a:t>Discurso Indireto: </a:t>
                      </a:r>
                      <a:r>
                        <a:rPr lang="pt-BR" sz="2400" b="0" kern="1200" dirty="0">
                          <a:solidFill>
                            <a:schemeClr val="tx1"/>
                          </a:solidFill>
                          <a:effectLst/>
                          <a:latin typeface="Arial Narrow" panose="020B0606020202030204" pitchFamily="34" charset="0"/>
                          <a:ea typeface="+mn-ea"/>
                          <a:cs typeface="+mn-cs"/>
                        </a:rPr>
                        <a:t>em um texto, o narrador conta o que as personagens falam.</a:t>
                      </a:r>
                    </a:p>
                    <a:p>
                      <a:pPr algn="just"/>
                      <a:r>
                        <a:rPr lang="pt-BR" sz="2400" b="1" kern="1200" dirty="0">
                          <a:solidFill>
                            <a:schemeClr val="tx1"/>
                          </a:solidFill>
                          <a:effectLst/>
                          <a:latin typeface="Arial Narrow" panose="020B0606020202030204" pitchFamily="34" charset="0"/>
                          <a:ea typeface="+mn-ea"/>
                          <a:cs typeface="+mn-cs"/>
                        </a:rPr>
                        <a:t>Discurso Indireto Livre: </a:t>
                      </a:r>
                      <a:r>
                        <a:rPr lang="pt-BR" sz="2400" b="0" kern="1200" dirty="0">
                          <a:solidFill>
                            <a:schemeClr val="tx1"/>
                          </a:solidFill>
                          <a:effectLst/>
                          <a:latin typeface="Arial Narrow" panose="020B0606020202030204" pitchFamily="34" charset="0"/>
                          <a:ea typeface="+mn-ea"/>
                          <a:cs typeface="+mn-cs"/>
                        </a:rPr>
                        <a:t>em um texto, os discursos direto e indireto se juntam (se fundem), evidenciando uma intervenção do narrador na fala das personagens. </a:t>
                      </a:r>
                      <a:endParaRPr lang="pt-BR" sz="2400" b="0" dirty="0">
                        <a:solidFill>
                          <a:schemeClr val="tx1"/>
                        </a:solidFill>
                        <a:latin typeface="Arial Narrow" panose="020B0606020202030204" pitchFamily="34" charset="0"/>
                      </a:endParaRPr>
                    </a:p>
                  </a:txBody>
                  <a:tcPr>
                    <a:solidFill>
                      <a:schemeClr val="accent3">
                        <a:lumMod val="20000"/>
                        <a:lumOff val="80000"/>
                      </a:schemeClr>
                    </a:solidFill>
                  </a:tcPr>
                </a:tc>
                <a:extLst>
                  <a:ext uri="{0D108BD9-81ED-4DB2-BD59-A6C34878D82A}">
                    <a16:rowId xmlns:a16="http://schemas.microsoft.com/office/drawing/2014/main" val="2837446451"/>
                  </a:ext>
                </a:extLst>
              </a:tr>
            </a:tbl>
          </a:graphicData>
        </a:graphic>
      </p:graphicFrame>
      <p:pic>
        <p:nvPicPr>
          <p:cNvPr id="7" name="Imagem 6"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07" y="2052520"/>
            <a:ext cx="2396688" cy="906341"/>
          </a:xfrm>
          <a:prstGeom prst="rect">
            <a:avLst/>
          </a:prstGeom>
        </p:spPr>
      </p:pic>
    </p:spTree>
    <p:extLst>
      <p:ext uri="{BB962C8B-B14F-4D97-AF65-F5344CB8AC3E}">
        <p14:creationId xmlns:p14="http://schemas.microsoft.com/office/powerpoint/2010/main" val="1989735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475451"/>
          </a:xfrm>
          <a:prstGeom prst="rect">
            <a:avLst/>
          </a:prstGeom>
          <a:noFill/>
        </p:spPr>
        <p:txBody>
          <a:bodyPr wrap="square">
            <a:spAutoFit/>
          </a:bodyPr>
          <a:lstStyle/>
          <a:p>
            <a:pPr algn="just">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“É para evitar grampo”, disse. “Medo de ser gravado”., predomina qual tipo de discurso?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942" y="1639020"/>
            <a:ext cx="2526084" cy="1130060"/>
          </a:xfrm>
          <a:prstGeom prst="rect">
            <a:avLst/>
          </a:prstGeom>
        </p:spPr>
      </p:pic>
      <p:graphicFrame>
        <p:nvGraphicFramePr>
          <p:cNvPr id="6" name="Tabela 5">
            <a:extLst>
              <a:ext uri="{FF2B5EF4-FFF2-40B4-BE49-F238E27FC236}">
                <a16:creationId xmlns:a16="http://schemas.microsoft.com/office/drawing/2014/main" id="{F9D2182B-DEBC-03E4-9422-17B2691D7B8F}"/>
              </a:ext>
            </a:extLst>
          </p:cNvPr>
          <p:cNvGraphicFramePr>
            <a:graphicFrameLocks noGrp="1"/>
          </p:cNvGraphicFramePr>
          <p:nvPr>
            <p:extLst>
              <p:ext uri="{D42A27DB-BD31-4B8C-83A1-F6EECF244321}">
                <p14:modId xmlns:p14="http://schemas.microsoft.com/office/powerpoint/2010/main" val="3804697561"/>
              </p:ext>
            </p:extLst>
          </p:nvPr>
        </p:nvGraphicFramePr>
        <p:xfrm>
          <a:off x="682942" y="2855343"/>
          <a:ext cx="10971345" cy="2605178"/>
        </p:xfrm>
        <a:graphic>
          <a:graphicData uri="http://schemas.openxmlformats.org/drawingml/2006/table">
            <a:tbl>
              <a:tblPr firstRow="1" bandRow="1">
                <a:tableStyleId>{5C22544A-7EE6-4342-B048-85BDC9FD1C3A}</a:tableStyleId>
              </a:tblPr>
              <a:tblGrid>
                <a:gridCol w="10971345">
                  <a:extLst>
                    <a:ext uri="{9D8B030D-6E8A-4147-A177-3AD203B41FA5}">
                      <a16:colId xmlns:a16="http://schemas.microsoft.com/office/drawing/2014/main" val="3000992110"/>
                    </a:ext>
                  </a:extLst>
                </a:gridCol>
              </a:tblGrid>
              <a:tr h="2605178">
                <a:tc>
                  <a:txBody>
                    <a:bodyPr/>
                    <a:lstStyle/>
                    <a:p>
                      <a:pPr algn="just"/>
                      <a:r>
                        <a:rPr lang="pt-BR" sz="2400" b="0" kern="1200" dirty="0">
                          <a:solidFill>
                            <a:schemeClr val="tx1"/>
                          </a:solidFill>
                          <a:effectLst/>
                          <a:latin typeface="Arial Narrow" panose="020B0606020202030204" pitchFamily="34" charset="0"/>
                          <a:ea typeface="+mn-ea"/>
                          <a:cs typeface="+mn-cs"/>
                        </a:rPr>
                        <a:t>As questões do </a:t>
                      </a:r>
                      <a:r>
                        <a:rPr lang="pt-BR" sz="2400" b="1" kern="1200" dirty="0">
                          <a:solidFill>
                            <a:schemeClr val="tx1"/>
                          </a:solidFill>
                          <a:effectLst/>
                          <a:latin typeface="Arial Narrow" panose="020B0606020202030204" pitchFamily="34" charset="0"/>
                          <a:ea typeface="+mn-ea"/>
                          <a:cs typeface="+mn-cs"/>
                        </a:rPr>
                        <a:t>Enem</a:t>
                      </a:r>
                      <a:r>
                        <a:rPr lang="pt-BR" sz="2400" b="0" kern="1200" dirty="0">
                          <a:solidFill>
                            <a:schemeClr val="tx1"/>
                          </a:solidFill>
                          <a:effectLst/>
                          <a:latin typeface="Arial Narrow" panose="020B0606020202030204" pitchFamily="34" charset="0"/>
                          <a:ea typeface="+mn-ea"/>
                          <a:cs typeface="+mn-cs"/>
                        </a:rPr>
                        <a:t> sobre </a:t>
                      </a:r>
                      <a:r>
                        <a:rPr lang="pt-BR" sz="2400" b="1" kern="1200" dirty="0">
                          <a:solidFill>
                            <a:schemeClr val="tx1"/>
                          </a:solidFill>
                          <a:effectLst/>
                          <a:latin typeface="Arial Narrow" panose="020B0606020202030204" pitchFamily="34" charset="0"/>
                          <a:ea typeface="+mn-ea"/>
                          <a:cs typeface="+mn-cs"/>
                        </a:rPr>
                        <a:t>“fato e opinião” </a:t>
                      </a:r>
                      <a:r>
                        <a:rPr lang="pt-BR" sz="2400" b="0" kern="1200" dirty="0">
                          <a:solidFill>
                            <a:schemeClr val="tx1"/>
                          </a:solidFill>
                          <a:effectLst/>
                          <a:latin typeface="Arial Narrow" panose="020B0606020202030204" pitchFamily="34" charset="0"/>
                          <a:ea typeface="+mn-ea"/>
                          <a:cs typeface="+mn-cs"/>
                        </a:rPr>
                        <a:t>exigem distinguir um acontecimento objetivo (comprovável) de uma interpretação subjetiva (julgamento de valor). Geralmente, esse objeto de conhecimento é mais cobrado em gêneros textuais como artigo de opinião, editorial, crônica e notícia. Nessas questões, é avaliado se o(a) candidato(a) identifica opiniões interligadas aos fatos.</a:t>
                      </a:r>
                      <a:endParaRPr lang="pt-BR" sz="24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257893992"/>
                  </a:ext>
                </a:extLst>
              </a:tr>
            </a:tbl>
          </a:graphicData>
        </a:graphic>
      </p:graphicFrame>
    </p:spTree>
    <p:extLst>
      <p:ext uri="{BB962C8B-B14F-4D97-AF65-F5344CB8AC3E}">
        <p14:creationId xmlns:p14="http://schemas.microsoft.com/office/powerpoint/2010/main" val="1915934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5293500"/>
          </a:xfrm>
          <a:prstGeom prst="rect">
            <a:avLst/>
          </a:prstGeom>
          <a:noFill/>
        </p:spPr>
        <p:txBody>
          <a:bodyPr wrap="square">
            <a:spAutoFit/>
          </a:bodyPr>
          <a:lstStyle/>
          <a:p>
            <a:pPr algn="just">
              <a:lnSpc>
                <a:spcPct val="110000"/>
              </a:lnSpc>
            </a:pP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“Fato” é algo cuja existência é inquestionável, real, concreto e verdadeiro. Já a “opinião” é a subjetividade, o modo de pensar e julgar uma outra pessoa ou algo. Em qual trecho predomina um fato?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“Eu sempre penso em mim como um sujeito de confiança.”</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“Hoje todo mundo é um potencial espião – e, ao mesmo tempo, está sendo vigiado...”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“Não há um lugar em que eu vá que não tenha uma câmera acompanhando meus movimentos...”</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(D)“Na Feira do Paraguai tem botão de camisa que grava até duas horas de vídeo de boa qualidade...”</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“Consultar ou comprar pelo computador equivale a entregar um pouquinho da nossa alma.”</a:t>
            </a:r>
          </a:p>
          <a:p>
            <a:pPr algn="just">
              <a:lnSpc>
                <a:spcPct val="110000"/>
              </a:lnSpc>
            </a:pP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16802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05669A28-816E-D1CD-55F5-4BAA663D3903}"/>
              </a:ext>
            </a:extLst>
          </p:cNvPr>
          <p:cNvSpPr txBox="1"/>
          <p:nvPr/>
        </p:nvSpPr>
        <p:spPr>
          <a:xfrm>
            <a:off x="526211" y="1009291"/>
            <a:ext cx="11320647" cy="563795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 palavras são dotadas de sentido e, na maioria das vezes, são polissêmicas, isto é, podem assumir, em contextos diferentes, significados também diferentes. Assim, para a compreensão de um texto, é fundamental que se identifique, entre os vários sentidos possíveis de uma determinada palavra, aquele que foi particularmente utilizado no texto. No trecho “Mas na antessala daquele gabinete, a autoridade deixava claro que não confiava em mim; mas antes que eu começasse a ficar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amuado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fui me lembrando que, na verdade, eu sou suspeito.”, a palavra destacada, nesse contexto, significa </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calmo.</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animado.</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chateado.                </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sossegado.</a:t>
            </a: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preocupado.</a:t>
            </a:r>
          </a:p>
          <a:p>
            <a:pPr algn="just"/>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11949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E9C3C10-037C-CAFC-C4EC-43DCB618DEC1}"/>
              </a:ext>
            </a:extLst>
          </p:cNvPr>
          <p:cNvSpPr txBox="1"/>
          <p:nvPr/>
        </p:nvSpPr>
        <p:spPr>
          <a:xfrm>
            <a:off x="560717" y="1164566"/>
            <a:ext cx="11041811" cy="5170646"/>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a interpretação de texto é a capacidade de compreender, analisar e entender o significado desse texto, isto é, compreender o que esse texto quer comunicar, considerando “partes” e “todo”. Dessa forma, interpretar um texto vai muito além de uma simples leitura, a interpretação exige entendimento, análise, reflexão, conhecimento de mundo, do gênero textual e a capacidade de relacionar ideias (explícitas e implícitas) dentro do texto.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 interpretação de texto é uma “habilidade essencial” não apenas para quem está se preparando para provas do Enem e vestibulares, mas também para a vida cotidiana. Saber interpretar textos permite desenvolver o pensamento crítico, ajuda na hora de tomar decisões de modo mais consciente e contribui para desenvolver uma comunicação melhor e mais efetiva. Na universidade, no mercado de trabalho, saber interpretar textos vai possibilitar a compreensão profunda de diferentes conteúdos, bem como a construção de conhecimentos e o desenvolvimento da “argumentação”, habilidade necessária durante a vida.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endParaRPr lang="pt-BR" dirty="0"/>
          </a:p>
        </p:txBody>
      </p:sp>
    </p:spTree>
    <p:extLst>
      <p:ext uri="{BB962C8B-B14F-4D97-AF65-F5344CB8AC3E}">
        <p14:creationId xmlns:p14="http://schemas.microsoft.com/office/powerpoint/2010/main" val="2851402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692106" y="698719"/>
            <a:ext cx="4941894"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351722"/>
            <a:ext cx="5508000" cy="1043393"/>
          </a:xfrm>
          <a:prstGeom prst="rect">
            <a:avLst/>
          </a:prstGeom>
          <a:noFill/>
          <a:ln>
            <a:noFill/>
          </a:ln>
        </p:spPr>
      </p:pic>
      <p:pic>
        <p:nvPicPr>
          <p:cNvPr id="8" name="Imagem 7">
            <a:extLst>
              <a:ext uri="{FF2B5EF4-FFF2-40B4-BE49-F238E27FC236}">
                <a16:creationId xmlns:a16="http://schemas.microsoft.com/office/drawing/2014/main" id="{A0B8DA45-AE49-1E97-AA0F-B7B09B8E41DC}"/>
              </a:ext>
            </a:extLst>
          </p:cNvPr>
          <p:cNvPicPr>
            <a:picLocks noChangeAspect="1"/>
          </p:cNvPicPr>
          <p:nvPr/>
        </p:nvPicPr>
        <p:blipFill>
          <a:blip r:embed="rId5"/>
          <a:stretch>
            <a:fillRect/>
          </a:stretch>
        </p:blipFill>
        <p:spPr>
          <a:xfrm>
            <a:off x="399255" y="2562044"/>
            <a:ext cx="11393490" cy="3873261"/>
          </a:xfrm>
          <a:prstGeom prst="rect">
            <a:avLst/>
          </a:prstGeom>
        </p:spPr>
      </p:pic>
    </p:spTree>
    <p:extLst>
      <p:ext uri="{BB962C8B-B14F-4D97-AF65-F5344CB8AC3E}">
        <p14:creationId xmlns:p14="http://schemas.microsoft.com/office/powerpoint/2010/main" val="2003936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23EC5AA3-AF20-981B-4E72-B7260280F148}"/>
              </a:ext>
            </a:extLst>
          </p:cNvPr>
          <p:cNvPicPr>
            <a:picLocks noChangeAspect="1"/>
          </p:cNvPicPr>
          <p:nvPr/>
        </p:nvPicPr>
        <p:blipFill rotWithShape="1">
          <a:blip r:embed="rId3">
            <a:extLst>
              <a:ext uri="{28A0092B-C50C-407E-A947-70E740481C1C}">
                <a14:useLocalDpi xmlns:a14="http://schemas.microsoft.com/office/drawing/2010/main" val="0"/>
              </a:ext>
            </a:extLst>
          </a:blip>
          <a:srcRect l="1180" t="9234" r="8417" b="10821"/>
          <a:stretch>
            <a:fillRect/>
          </a:stretch>
        </p:blipFill>
        <p:spPr bwMode="auto">
          <a:xfrm>
            <a:off x="500331" y="931069"/>
            <a:ext cx="2838091" cy="1398061"/>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010C9D48-2004-C363-0F5D-2E3B7AD9BE08}"/>
              </a:ext>
            </a:extLst>
          </p:cNvPr>
          <p:cNvPicPr>
            <a:picLocks noChangeAspect="1"/>
          </p:cNvPicPr>
          <p:nvPr/>
        </p:nvPicPr>
        <p:blipFill>
          <a:blip r:embed="rId4"/>
          <a:stretch>
            <a:fillRect/>
          </a:stretch>
        </p:blipFill>
        <p:spPr>
          <a:xfrm>
            <a:off x="500332" y="2329131"/>
            <a:ext cx="10903789" cy="3536831"/>
          </a:xfrm>
          <a:prstGeom prst="rect">
            <a:avLst/>
          </a:prstGeom>
        </p:spPr>
      </p:pic>
    </p:spTree>
    <p:extLst>
      <p:ext uri="{BB962C8B-B14F-4D97-AF65-F5344CB8AC3E}">
        <p14:creationId xmlns:p14="http://schemas.microsoft.com/office/powerpoint/2010/main" val="1184723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F0E81239-0D95-B93F-E17E-ADCA2CF93C03}"/>
              </a:ext>
            </a:extLst>
          </p:cNvPr>
          <p:cNvPicPr>
            <a:picLocks noChangeAspect="1"/>
          </p:cNvPicPr>
          <p:nvPr/>
        </p:nvPicPr>
        <p:blipFill>
          <a:blip r:embed="rId3"/>
          <a:stretch>
            <a:fillRect/>
          </a:stretch>
        </p:blipFill>
        <p:spPr>
          <a:xfrm>
            <a:off x="451650" y="1614233"/>
            <a:ext cx="11081867" cy="4389751"/>
          </a:xfrm>
          <a:prstGeom prst="rect">
            <a:avLst/>
          </a:prstGeom>
        </p:spPr>
      </p:pic>
    </p:spTree>
    <p:extLst>
      <p:ext uri="{BB962C8B-B14F-4D97-AF65-F5344CB8AC3E}">
        <p14:creationId xmlns:p14="http://schemas.microsoft.com/office/powerpoint/2010/main" val="1439477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C5F6DA4-F353-E37D-68DC-018ED28EE9ED}"/>
              </a:ext>
            </a:extLst>
          </p:cNvPr>
          <p:cNvSpPr txBox="1"/>
          <p:nvPr/>
        </p:nvSpPr>
        <p:spPr>
          <a:xfrm>
            <a:off x="776377" y="1121434"/>
            <a:ext cx="10575985" cy="1292662"/>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o texto que você vai ler aborda a oposição (contraste) entre o mundo interior e o exterior, ressaltando conflitos vividos na sociedade. Fique atento a esses aspectos! Barata x Ser humano! Já pensou?!!!</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6" name="CaixaDeTexto 5">
            <a:extLst>
              <a:ext uri="{FF2B5EF4-FFF2-40B4-BE49-F238E27FC236}">
                <a16:creationId xmlns:a16="http://schemas.microsoft.com/office/drawing/2014/main" id="{FD5BAE58-DE3B-C795-FF48-10DFBBAE0B7B}"/>
              </a:ext>
            </a:extLst>
          </p:cNvPr>
          <p:cNvSpPr txBox="1"/>
          <p:nvPr/>
        </p:nvSpPr>
        <p:spPr>
          <a:xfrm>
            <a:off x="925903" y="2208362"/>
            <a:ext cx="10489720" cy="4524700"/>
          </a:xfrm>
          <a:prstGeom prst="rect">
            <a:avLst/>
          </a:prstGeom>
          <a:noFill/>
        </p:spPr>
        <p:txBody>
          <a:bodyPr wrap="square" rtlCol="0">
            <a:spAutoFit/>
          </a:bodyPr>
          <a:lstStyle/>
          <a:p>
            <a:pPr algn="just">
              <a:lnSpc>
                <a:spcPct val="11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 metamorfose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Luis Fernando Veríssimo</a:t>
            </a:r>
          </a:p>
          <a:p>
            <a:pPr indent="45021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Uma barata acordou um dia e viu que tinha se transformado num ser humano. Começou a mexer suas patas e viu que só tinha quatro, que eram grandes e pesadas e de articulação difícil. Não tinha mais antenas. Quis emitir um som de surpresa e sem querer deu um grunhido. As outras baratas fugiram aterrorizadas para trás do móvel. Ela quis segui-las, mas não coube atrás do móvel. O seu segundo pensamento foi: “Que horror… Preciso acabar com essas baratas…”</a:t>
            </a:r>
          </a:p>
          <a:p>
            <a:endParaRPr lang="pt-BR" dirty="0"/>
          </a:p>
        </p:txBody>
      </p:sp>
    </p:spTree>
    <p:extLst>
      <p:ext uri="{BB962C8B-B14F-4D97-AF65-F5344CB8AC3E}">
        <p14:creationId xmlns:p14="http://schemas.microsoft.com/office/powerpoint/2010/main" val="3726228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1F3A82AB-914D-4D55-6CA6-B311DF102FE5}"/>
              </a:ext>
            </a:extLst>
          </p:cNvPr>
          <p:cNvSpPr txBox="1"/>
          <p:nvPr/>
        </p:nvSpPr>
        <p:spPr>
          <a:xfrm>
            <a:off x="448575" y="785005"/>
            <a:ext cx="11352362" cy="5170646"/>
          </a:xfrm>
          <a:prstGeom prst="rect">
            <a:avLst/>
          </a:prstGeom>
          <a:noFill/>
        </p:spPr>
        <p:txBody>
          <a:bodyPr wrap="square" rtlCol="0">
            <a:spAutoFit/>
          </a:bodyPr>
          <a:lstStyle/>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Pensar, para a ex-barata, era uma novidade. Antigamente ela seguia seu instinto. Agora precisava raciocinar. Fez uma espécie de manto com a cortina da sala para cobrir sua nudez. Saiu pela casa e encontrou um armário num quarto, e nele, roupa de baixo e um vestido. Olhou-se no espelho e achou-se bonita. Para uma ex-barata. Maquiou-se. Todas as baratas são iguais, mas as mulheres precisam realçar sua personalidade. Adotou um nome: Vandirene. Mais tarde descobriu que só um nome não bastava. A que classe pertencia?… Tinha educação?…. Referências?…Conseguiu a muito custo um emprego como faxineira. Sua experiência de barata lhe dava acesso a sujeiras mal suspeitadas. Era uma boa faxineira.</a:t>
            </a:r>
          </a:p>
          <a:p>
            <a:pPr algn="just"/>
            <a:r>
              <a:rPr lang="pt-BR" sz="18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dirty="0">
                <a:effectLst/>
                <a:latin typeface="Arial Narrow" panose="020B0606020202030204" pitchFamily="34" charset="0"/>
                <a:ea typeface="Calibri" panose="020F0502020204030204" pitchFamily="34" charset="0"/>
                <a:cs typeface="Times New Roman" panose="02020603050405020304" pitchFamily="18" charset="0"/>
              </a:rPr>
              <a:t>Difícil era ser gente… Precisava comprar comida e o dinheiro não chegava. As baratas se acasalam num roçar de antenas, mas os seres humanos não. Conhecem-se, namoram, brigam, fazem as pazes, resolvem se casar, hesitam. Será que o dinheiro vai dar? Conseguir casa, móveis, eletrodomésticos, roupa de cama, mesa e banho. Vandirene casou-se, teve filhos. Lutou muito, coitada. Filas no Instituto Nacional de Previdência Social. Pouco leite.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835141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2423270-A760-239C-5B06-441399137CDE}"/>
              </a:ext>
            </a:extLst>
          </p:cNvPr>
          <p:cNvSpPr txBox="1"/>
          <p:nvPr/>
        </p:nvSpPr>
        <p:spPr>
          <a:xfrm>
            <a:off x="330679" y="612476"/>
            <a:ext cx="11530642" cy="5748112"/>
          </a:xfrm>
          <a:prstGeom prst="rect">
            <a:avLst/>
          </a:prstGeom>
          <a:noFill/>
        </p:spPr>
        <p:txBody>
          <a:bodyPr wrap="square" rtlCol="0">
            <a:spAutoFit/>
          </a:bodyPr>
          <a:lstStyle/>
          <a:p>
            <a:pPr indent="45021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marido desempregado… Finalmente acertou na loteria. Quase quatro milhões! Entre as baratas ter ou não ter quatro milhões não faz diferença. Mas Vandirene mudou. Empregou o dinheiro. Mudou de bairro. Comprou casa. Passou a vestir bem, a comer bem, a cuidar onde põe o pronome. Subiu de classe. Contratou babás e entrou na Pontifícia Universidade Católica.</a:t>
            </a:r>
          </a:p>
          <a:p>
            <a:pPr indent="45021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Vandirene acordou um dia e viu que tinha se transformado em barata. Seu penúltimo pensamento humano foi : “Meu Deus!… A casa foi dedetizada há dois dias!…”. Seu último pensamento humano foi para seu dinheiro rendendo na financeira e que o safado do marido, seu herdeiro legal, o usaria. Depois desceu pelo pé da cama e correu para trás de um móvel. Não pensava mais em nada. Era puro instinto. Morreu cinco minutos depois , mas foram os cinco minutos mais felizes de sua vida.</a:t>
            </a:r>
          </a:p>
          <a:p>
            <a:pPr indent="450215"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Kafka não significa nada para as baratas…</a:t>
            </a:r>
          </a:p>
          <a:p>
            <a:pPr algn="r">
              <a:lnSpc>
                <a:spcPct val="107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https://www.culturagenial.com/cronicas-</a:t>
            </a:r>
            <a:r>
              <a:rPr lang="pt-BR" kern="100" dirty="0" err="1">
                <a:effectLst/>
                <a:latin typeface="Arial Narrow" panose="020B0606020202030204" pitchFamily="34" charset="0"/>
                <a:ea typeface="Calibri" panose="020F0502020204030204" pitchFamily="34" charset="0"/>
                <a:cs typeface="Times New Roman" panose="02020603050405020304" pitchFamily="18" charset="0"/>
              </a:rPr>
              <a:t>engracadas</a:t>
            </a:r>
            <a:r>
              <a:rPr lang="pt-BR" kern="100" dirty="0">
                <a:effectLst/>
                <a:latin typeface="Arial Narrow" panose="020B0606020202030204" pitchFamily="34" charset="0"/>
                <a:ea typeface="Calibri" panose="020F0502020204030204" pitchFamily="34" charset="0"/>
                <a:cs typeface="Times New Roman" panose="02020603050405020304" pitchFamily="18" charset="0"/>
              </a:rPr>
              <a:t>-de-</a:t>
            </a:r>
            <a:r>
              <a:rPr lang="pt-BR" kern="100" dirty="0" err="1">
                <a:effectLst/>
                <a:latin typeface="Arial Narrow" panose="020B0606020202030204" pitchFamily="34" charset="0"/>
                <a:ea typeface="Calibri" panose="020F0502020204030204" pitchFamily="34" charset="0"/>
                <a:cs typeface="Times New Roman" panose="02020603050405020304" pitchFamily="18" charset="0"/>
              </a:rPr>
              <a:t>luis</a:t>
            </a:r>
            <a:r>
              <a:rPr lang="pt-BR" kern="100" dirty="0">
                <a:effectLst/>
                <a:latin typeface="Arial Narrow" panose="020B0606020202030204" pitchFamily="34" charset="0"/>
                <a:ea typeface="Calibri" panose="020F0502020204030204" pitchFamily="34" charset="0"/>
                <a:cs typeface="Times New Roman" panose="02020603050405020304" pitchFamily="18" charset="0"/>
              </a:rPr>
              <a:t>-fernando-</a:t>
            </a:r>
            <a:r>
              <a:rPr lang="pt-BR" kern="100" dirty="0" err="1">
                <a:effectLst/>
                <a:latin typeface="Arial Narrow" panose="020B0606020202030204" pitchFamily="34" charset="0"/>
                <a:ea typeface="Calibri" panose="020F0502020204030204" pitchFamily="34" charset="0"/>
                <a:cs typeface="Times New Roman" panose="02020603050405020304" pitchFamily="18" charset="0"/>
              </a:rPr>
              <a:t>verissimo</a:t>
            </a:r>
            <a:r>
              <a:rPr lang="pt-BR" kern="100" dirty="0">
                <a:effectLst/>
                <a:latin typeface="Arial Narrow" panose="020B0606020202030204" pitchFamily="34" charset="0"/>
                <a:ea typeface="Calibri" panose="020F0502020204030204" pitchFamily="34" charset="0"/>
                <a:cs typeface="Times New Roman" panose="02020603050405020304" pitchFamily="18" charset="0"/>
              </a:rPr>
              <a:t>-comentadas/. Acesso em:  maio 2026</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791023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AA5862D-B6BC-F2C4-D83F-75EE8C279840}"/>
              </a:ext>
            </a:extLst>
          </p:cNvPr>
          <p:cNvSpPr txBox="1"/>
          <p:nvPr/>
        </p:nvSpPr>
        <p:spPr>
          <a:xfrm>
            <a:off x="379562" y="1121434"/>
            <a:ext cx="11386868" cy="2215991"/>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ressaltando... A crônica “A metamorfose”, de Luis Fernando Veríssimo, é uma inversão satírica, da obra clássica de Kafka, na qual uma barata se transforma em ser humano. A obra aborda com ironia, humor, sarcasmo, exagero e crítica a complexidade da condição humana, a necessidade que o ser humano tem de raciocinar, a perda de instinto e a dificuldade de viver “como gente”.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pic>
        <p:nvPicPr>
          <p:cNvPr id="6" name="Imagem 5">
            <a:extLst>
              <a:ext uri="{FF2B5EF4-FFF2-40B4-BE49-F238E27FC236}">
                <a16:creationId xmlns:a16="http://schemas.microsoft.com/office/drawing/2014/main" id="{30F99443-51BC-CFC7-18D5-068598A464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9508" y="3147938"/>
            <a:ext cx="2251496" cy="1191149"/>
          </a:xfrm>
          <a:prstGeom prst="rect">
            <a:avLst/>
          </a:prstGeom>
          <a:noFill/>
        </p:spPr>
      </p:pic>
      <p:graphicFrame>
        <p:nvGraphicFramePr>
          <p:cNvPr id="7" name="Tabela 6">
            <a:extLst>
              <a:ext uri="{FF2B5EF4-FFF2-40B4-BE49-F238E27FC236}">
                <a16:creationId xmlns:a16="http://schemas.microsoft.com/office/drawing/2014/main" id="{CBAF99F9-D2BF-7B1B-E77D-F8FAFA7AFEBC}"/>
              </a:ext>
            </a:extLst>
          </p:cNvPr>
          <p:cNvGraphicFramePr>
            <a:graphicFrameLocks noGrp="1"/>
          </p:cNvGraphicFramePr>
          <p:nvPr>
            <p:extLst>
              <p:ext uri="{D42A27DB-BD31-4B8C-83A1-F6EECF244321}">
                <p14:modId xmlns:p14="http://schemas.microsoft.com/office/powerpoint/2010/main" val="1921532525"/>
              </p:ext>
            </p:extLst>
          </p:nvPr>
        </p:nvGraphicFramePr>
        <p:xfrm>
          <a:off x="672860" y="4615132"/>
          <a:ext cx="10593238" cy="1026542"/>
        </p:xfrm>
        <a:graphic>
          <a:graphicData uri="http://schemas.openxmlformats.org/drawingml/2006/table">
            <a:tbl>
              <a:tblPr firstRow="1" bandRow="1">
                <a:tableStyleId>{5C22544A-7EE6-4342-B048-85BDC9FD1C3A}</a:tableStyleId>
              </a:tblPr>
              <a:tblGrid>
                <a:gridCol w="10593238">
                  <a:extLst>
                    <a:ext uri="{9D8B030D-6E8A-4147-A177-3AD203B41FA5}">
                      <a16:colId xmlns:a16="http://schemas.microsoft.com/office/drawing/2014/main" val="346377181"/>
                    </a:ext>
                  </a:extLst>
                </a:gridCol>
              </a:tblGrid>
              <a:tr h="1026542">
                <a:tc>
                  <a:txBody>
                    <a:bodyPr/>
                    <a:lstStyle/>
                    <a:p>
                      <a:r>
                        <a:rPr lang="pt-BR" sz="2400" b="1" kern="1200" dirty="0">
                          <a:solidFill>
                            <a:schemeClr val="tx1"/>
                          </a:solidFill>
                          <a:effectLst/>
                          <a:latin typeface="Arial Narrow" panose="020B0606020202030204" pitchFamily="34" charset="0"/>
                          <a:ea typeface="+mn-ea"/>
                          <a:cs typeface="+mn-cs"/>
                        </a:rPr>
                        <a:t>Metamorfose</a:t>
                      </a:r>
                    </a:p>
                    <a:p>
                      <a:r>
                        <a:rPr lang="pt-BR" sz="2400" b="1" kern="1200" dirty="0">
                          <a:solidFill>
                            <a:schemeClr val="tx1"/>
                          </a:solidFill>
                          <a:effectLst/>
                          <a:latin typeface="Arial Narrow" panose="020B0606020202030204" pitchFamily="34" charset="0"/>
                          <a:ea typeface="+mn-ea"/>
                          <a:cs typeface="+mn-cs"/>
                        </a:rPr>
                        <a:t>Etimologia: </a:t>
                      </a:r>
                      <a:r>
                        <a:rPr lang="pt-BR" sz="2400" b="0" kern="1200" dirty="0">
                          <a:solidFill>
                            <a:schemeClr val="tx1"/>
                          </a:solidFill>
                          <a:effectLst/>
                          <a:latin typeface="Arial Narrow" panose="020B0606020202030204" pitchFamily="34" charset="0"/>
                          <a:ea typeface="+mn-ea"/>
                          <a:cs typeface="+mn-cs"/>
                        </a:rPr>
                        <a:t>Do grego </a:t>
                      </a:r>
                      <a:r>
                        <a:rPr lang="pt-BR" sz="2400" b="0" i="1" kern="1200" dirty="0">
                          <a:solidFill>
                            <a:schemeClr val="tx1"/>
                          </a:solidFill>
                          <a:effectLst/>
                          <a:latin typeface="Arial Narrow" panose="020B0606020202030204" pitchFamily="34" charset="0"/>
                          <a:ea typeface="+mn-ea"/>
                          <a:cs typeface="+mn-cs"/>
                        </a:rPr>
                        <a:t>metamórphosis</a:t>
                      </a:r>
                      <a:r>
                        <a:rPr lang="pt-BR" sz="2400" b="0" kern="1200" dirty="0">
                          <a:solidFill>
                            <a:schemeClr val="tx1"/>
                          </a:solidFill>
                          <a:effectLst/>
                          <a:latin typeface="Arial Narrow" panose="020B0606020202030204" pitchFamily="34" charset="0"/>
                          <a:ea typeface="+mn-ea"/>
                          <a:cs typeface="+mn-cs"/>
                        </a:rPr>
                        <a:t>, significando transformação.</a:t>
                      </a:r>
                      <a:endParaRPr lang="pt-BR" sz="24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954110575"/>
                  </a:ext>
                </a:extLst>
              </a:tr>
            </a:tbl>
          </a:graphicData>
        </a:graphic>
      </p:graphicFrame>
    </p:spTree>
    <p:extLst>
      <p:ext uri="{BB962C8B-B14F-4D97-AF65-F5344CB8AC3E}">
        <p14:creationId xmlns:p14="http://schemas.microsoft.com/office/powerpoint/2010/main" val="3233039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AF783E4-1C7C-398C-FFD2-A233818B06DC}"/>
              </a:ext>
            </a:extLst>
          </p:cNvPr>
          <p:cNvSpPr txBox="1"/>
          <p:nvPr/>
        </p:nvSpPr>
        <p:spPr>
          <a:xfrm>
            <a:off x="483079" y="840083"/>
            <a:ext cx="11222966" cy="2266133"/>
          </a:xfrm>
          <a:prstGeom prst="rect">
            <a:avLst/>
          </a:prstGeom>
          <a:noFill/>
        </p:spPr>
        <p:txBody>
          <a:bodyPr wrap="square">
            <a:spAutoFit/>
          </a:bodyPr>
          <a:lstStyle/>
          <a:p>
            <a:pPr algn="just">
              <a:lnSpc>
                <a:spcPct val="12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Todo texto é escrito a partir de um “tema, um tópico, uma ideia”,</a:t>
            </a:r>
            <a:r>
              <a:rPr lang="pt-BR" sz="2400" kern="100" dirty="0">
                <a:solidFill>
                  <a:srgbClr val="231F2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lhe dá unidade e coerência. O tema é a mensagem que é apresentada e discutida no decorrer de um texto.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Por isso, o tema (explicitamente e/ou implicitamente) perpassa todo o texto, isto é, ele está costurado no texto.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crônica “A metamorfose” fala sobre o quê?</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20000"/>
              </a:lnSpc>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859" y="2682815"/>
            <a:ext cx="2553419" cy="1216325"/>
          </a:xfrm>
          <a:prstGeom prst="rect">
            <a:avLst/>
          </a:prstGeom>
        </p:spPr>
      </p:pic>
      <p:graphicFrame>
        <p:nvGraphicFramePr>
          <p:cNvPr id="6" name="Tabela 5">
            <a:extLst>
              <a:ext uri="{FF2B5EF4-FFF2-40B4-BE49-F238E27FC236}">
                <a16:creationId xmlns:a16="http://schemas.microsoft.com/office/drawing/2014/main" id="{0CF3AB26-A1DC-04F3-858B-254CBBFF40A9}"/>
              </a:ext>
            </a:extLst>
          </p:cNvPr>
          <p:cNvGraphicFramePr>
            <a:graphicFrameLocks noGrp="1"/>
          </p:cNvGraphicFramePr>
          <p:nvPr>
            <p:extLst>
              <p:ext uri="{D42A27DB-BD31-4B8C-83A1-F6EECF244321}">
                <p14:modId xmlns:p14="http://schemas.microsoft.com/office/powerpoint/2010/main" val="3691438057"/>
              </p:ext>
            </p:extLst>
          </p:nvPr>
        </p:nvGraphicFramePr>
        <p:xfrm>
          <a:off x="672859" y="3985405"/>
          <a:ext cx="10964175" cy="954148"/>
        </p:xfrm>
        <a:graphic>
          <a:graphicData uri="http://schemas.openxmlformats.org/drawingml/2006/table">
            <a:tbl>
              <a:tblPr firstRow="1" bandRow="1">
                <a:tableStyleId>{5C22544A-7EE6-4342-B048-85BDC9FD1C3A}</a:tableStyleId>
              </a:tblPr>
              <a:tblGrid>
                <a:gridCol w="10964175">
                  <a:extLst>
                    <a:ext uri="{9D8B030D-6E8A-4147-A177-3AD203B41FA5}">
                      <a16:colId xmlns:a16="http://schemas.microsoft.com/office/drawing/2014/main" val="2423418675"/>
                    </a:ext>
                  </a:extLst>
                </a:gridCol>
              </a:tblGrid>
              <a:tr h="954148">
                <a:tc>
                  <a:txBody>
                    <a:bodyPr/>
                    <a:lstStyle/>
                    <a:p>
                      <a:pPr algn="just"/>
                      <a:r>
                        <a:rPr lang="pt-BR" sz="2400" b="0" kern="1200" dirty="0">
                          <a:solidFill>
                            <a:schemeClr val="tx1"/>
                          </a:solidFill>
                          <a:effectLst/>
                          <a:latin typeface="Arial Narrow" panose="020B0606020202030204" pitchFamily="34" charset="0"/>
                          <a:ea typeface="+mn-ea"/>
                          <a:cs typeface="+mn-cs"/>
                        </a:rPr>
                        <a:t>As questões do </a:t>
                      </a:r>
                      <a:r>
                        <a:rPr lang="pt-BR" sz="2400" b="1" kern="1200" dirty="0">
                          <a:solidFill>
                            <a:schemeClr val="tx1"/>
                          </a:solidFill>
                          <a:effectLst/>
                          <a:latin typeface="Arial Narrow" panose="020B0606020202030204" pitchFamily="34" charset="0"/>
                          <a:ea typeface="+mn-ea"/>
                          <a:cs typeface="+mn-cs"/>
                        </a:rPr>
                        <a:t>Enem</a:t>
                      </a:r>
                      <a:r>
                        <a:rPr lang="pt-BR" sz="2400" b="0" kern="1200" dirty="0">
                          <a:solidFill>
                            <a:schemeClr val="tx1"/>
                          </a:solidFill>
                          <a:effectLst/>
                          <a:latin typeface="Arial Narrow" panose="020B0606020202030204" pitchFamily="34" charset="0"/>
                          <a:ea typeface="+mn-ea"/>
                          <a:cs typeface="+mn-cs"/>
                        </a:rPr>
                        <a:t> que cobram </a:t>
                      </a:r>
                      <a:r>
                        <a:rPr lang="pt-BR" sz="2400" b="1" kern="1200" dirty="0">
                          <a:solidFill>
                            <a:schemeClr val="tx1"/>
                          </a:solidFill>
                          <a:effectLst/>
                          <a:latin typeface="Arial Narrow" panose="020B0606020202030204" pitchFamily="34" charset="0"/>
                          <a:ea typeface="+mn-ea"/>
                          <a:cs typeface="+mn-cs"/>
                        </a:rPr>
                        <a:t>“finalidade” </a:t>
                      </a:r>
                      <a:r>
                        <a:rPr lang="pt-BR" sz="2400" b="0" kern="1200" dirty="0">
                          <a:solidFill>
                            <a:schemeClr val="tx1"/>
                          </a:solidFill>
                          <a:effectLst/>
                          <a:latin typeface="Arial Narrow" panose="020B0606020202030204" pitchFamily="34" charset="0"/>
                          <a:ea typeface="+mn-ea"/>
                          <a:cs typeface="+mn-cs"/>
                        </a:rPr>
                        <a:t>de gêneros textuais focalizam no </a:t>
                      </a:r>
                      <a:r>
                        <a:rPr lang="pt-BR" sz="2400" b="1" kern="1200" dirty="0">
                          <a:solidFill>
                            <a:schemeClr val="tx1"/>
                          </a:solidFill>
                          <a:effectLst/>
                          <a:latin typeface="Arial Narrow" panose="020B0606020202030204" pitchFamily="34" charset="0"/>
                          <a:ea typeface="+mn-ea"/>
                          <a:cs typeface="+mn-cs"/>
                        </a:rPr>
                        <a:t>“objetivo comunicativo” </a:t>
                      </a:r>
                      <a:r>
                        <a:rPr lang="pt-BR" sz="2400" b="0" kern="1200" dirty="0">
                          <a:solidFill>
                            <a:schemeClr val="tx1"/>
                          </a:solidFill>
                          <a:effectLst/>
                          <a:latin typeface="Arial Narrow" panose="020B0606020202030204" pitchFamily="34" charset="0"/>
                          <a:ea typeface="+mn-ea"/>
                          <a:cs typeface="+mn-cs"/>
                        </a:rPr>
                        <a:t>(para que serve o texto, o texto foi escrito para quê) e na “intenção do autor”. </a:t>
                      </a:r>
                      <a:endParaRPr lang="pt-BR" sz="2400" b="0" dirty="0">
                        <a:solidFill>
                          <a:schemeClr val="tx1"/>
                        </a:solidFill>
                        <a:latin typeface="Arial Narrow" panose="020B0606020202030204" pitchFamily="34" charset="0"/>
                      </a:endParaRPr>
                    </a:p>
                  </a:txBody>
                  <a:tcPr>
                    <a:solidFill>
                      <a:schemeClr val="tx2">
                        <a:lumMod val="20000"/>
                        <a:lumOff val="80000"/>
                      </a:schemeClr>
                    </a:solidFill>
                  </a:tcPr>
                </a:tc>
                <a:extLst>
                  <a:ext uri="{0D108BD9-81ED-4DB2-BD59-A6C34878D82A}">
                    <a16:rowId xmlns:a16="http://schemas.microsoft.com/office/drawing/2014/main" val="41567890"/>
                  </a:ext>
                </a:extLst>
              </a:tr>
            </a:tbl>
          </a:graphicData>
        </a:graphic>
      </p:graphicFrame>
    </p:spTree>
    <p:extLst>
      <p:ext uri="{BB962C8B-B14F-4D97-AF65-F5344CB8AC3E}">
        <p14:creationId xmlns:p14="http://schemas.microsoft.com/office/powerpoint/2010/main" val="3707794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DDDF87A-114F-3283-0010-16B31F5BAC95}"/>
              </a:ext>
            </a:extLst>
          </p:cNvPr>
          <p:cNvSpPr txBox="1"/>
          <p:nvPr/>
        </p:nvSpPr>
        <p:spPr>
          <a:xfrm>
            <a:off x="560717" y="915687"/>
            <a:ext cx="10972800" cy="5530745"/>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crônica "A metamorfose", de Luis Fernando Veríssimo, utilizando o humor e a ironia na transformação de uma barata em ser humano, foi escrita com a finalidade de </a:t>
            </a:r>
          </a:p>
          <a:p>
            <a:pPr algn="just">
              <a:lnSpc>
                <a:spcPct val="11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criticar, ironicamente, o comportamento humano, a alienação do trabalho e a busca incessante por um sucesso econômico que podem levar à desumanização do indivíduo.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analisar, minuciosamente, a vida de um inseto que deixou de ser inseto e passou a raciocinar como humanos, evidenciando a possibilidade de humanização.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descrever, detalhadamente, as ações que levaram um inseto a se transformar em um ser humano.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expor, explicitamente, o comportamento instintivo que limita os humanos a sonhar em ter sorte no jogo.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mostrar, claramente, a necessidade do ser humano de evitar conflitos internos e sociais.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4273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D9337F8-A5B4-062E-BBB9-2EBFAA8C092D}"/>
              </a:ext>
            </a:extLst>
          </p:cNvPr>
          <p:cNvSpPr txBox="1"/>
          <p:nvPr/>
        </p:nvSpPr>
        <p:spPr>
          <a:xfrm>
            <a:off x="483079" y="664235"/>
            <a:ext cx="11119449" cy="6083717"/>
          </a:xfrm>
          <a:prstGeom prst="rect">
            <a:avLst/>
          </a:prstGeom>
          <a:noFill/>
        </p:spPr>
        <p:txBody>
          <a:bodyPr wrap="square" rtlCol="0">
            <a:spAutoFit/>
          </a:bodyPr>
          <a:lstStyle/>
          <a:p>
            <a:pPr>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Referente ao texto “A metamorfose”, considere qual é o posicionamento do cronista.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 dificuldade de se relacionar com mais humanidade.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humanização é uma construção difícil e complexa.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Os insetos também podem se tornar humanizados.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Nessa crônica argumentativa, no trecho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Será que o dinheiro vai dar? Conseguir casa, móveis, eletrodomésticos, roupa de cama, mesa e banho. Vandirene casou-se, teve filhos. Lutou muito, coitada.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Filas no Instituto Nacional de Previdência Social</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parte destacada é uma estratégia argumentativa que visa </a:t>
            </a: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questionar como vivem as pessoas no seu dia a dia.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comprovar a dificuldade das pessoas na vida cotidiana.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advertir as pessoas que precisam da Previdência sobre as filas.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apresentar que a solução para os problemas é a Previdência Social.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contrapor situações de necessidade das pessoas e a demora nas filas de um Instituto de Previdência Social.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535622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6B58BE0B-54EB-E2D5-BE96-611EB74114AB}"/>
              </a:ext>
            </a:extLst>
          </p:cNvPr>
          <p:cNvSpPr txBox="1"/>
          <p:nvPr/>
        </p:nvSpPr>
        <p:spPr>
          <a:xfrm>
            <a:off x="560717" y="1069675"/>
            <a:ext cx="11257472" cy="2677656"/>
          </a:xfrm>
          <a:prstGeom prst="rect">
            <a:avLst/>
          </a:prstGeom>
          <a:noFill/>
        </p:spPr>
        <p:txBody>
          <a:bodyPr wrap="square" rtlCol="0">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relação de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“causa e consequência”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é uma estratégia argumentativa essencial no Enem. É utilizada para explicar a origem de um problema (causa) e os efeitos gerados por ele (consequência). No trecho</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“Empregou o dinheiro. Mudou de bairro. Comprou casa. Passou a vestir bem, a comer bem, a cuidar onde põe o pronome. Subiu de classe. Contratou babás e entrou na Pontifícia Universidade Católica”., entende-se que esses acontecimentos que ocorreram com a personagem foram consequência /resultados positivos. Mas para que tudo isso acontecesse teve um motivo, uma razão (causa). Qual foi esse motivo?</a:t>
            </a:r>
          </a:p>
        </p:txBody>
      </p:sp>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124" y="3812515"/>
            <a:ext cx="2070339" cy="1018275"/>
          </a:xfrm>
          <a:prstGeom prst="rect">
            <a:avLst/>
          </a:prstGeom>
        </p:spPr>
      </p:pic>
      <p:graphicFrame>
        <p:nvGraphicFramePr>
          <p:cNvPr id="7" name="Tabela 6">
            <a:extLst>
              <a:ext uri="{FF2B5EF4-FFF2-40B4-BE49-F238E27FC236}">
                <a16:creationId xmlns:a16="http://schemas.microsoft.com/office/drawing/2014/main" id="{0C424AFD-691E-2156-63CB-4A4BA99C98C7}"/>
              </a:ext>
            </a:extLst>
          </p:cNvPr>
          <p:cNvGraphicFramePr>
            <a:graphicFrameLocks noGrp="1"/>
          </p:cNvGraphicFramePr>
          <p:nvPr>
            <p:extLst>
              <p:ext uri="{D42A27DB-BD31-4B8C-83A1-F6EECF244321}">
                <p14:modId xmlns:p14="http://schemas.microsoft.com/office/powerpoint/2010/main" val="3583070911"/>
              </p:ext>
            </p:extLst>
          </p:nvPr>
        </p:nvGraphicFramePr>
        <p:xfrm>
          <a:off x="759125" y="4830791"/>
          <a:ext cx="10852030" cy="1414733"/>
        </p:xfrm>
        <a:graphic>
          <a:graphicData uri="http://schemas.openxmlformats.org/drawingml/2006/table">
            <a:tbl>
              <a:tblPr firstRow="1" bandRow="1">
                <a:tableStyleId>{5C22544A-7EE6-4342-B048-85BDC9FD1C3A}</a:tableStyleId>
              </a:tblPr>
              <a:tblGrid>
                <a:gridCol w="10852030">
                  <a:extLst>
                    <a:ext uri="{9D8B030D-6E8A-4147-A177-3AD203B41FA5}">
                      <a16:colId xmlns:a16="http://schemas.microsoft.com/office/drawing/2014/main" val="2395441512"/>
                    </a:ext>
                  </a:extLst>
                </a:gridCol>
              </a:tblGrid>
              <a:tr h="1414733">
                <a:tc>
                  <a:txBody>
                    <a:bodyPr/>
                    <a:lstStyle/>
                    <a:p>
                      <a:r>
                        <a:rPr lang="pt-BR" sz="2400" b="0" kern="1200" dirty="0">
                          <a:solidFill>
                            <a:schemeClr val="tx1"/>
                          </a:solidFill>
                          <a:effectLst/>
                          <a:latin typeface="Arial Narrow" panose="020B0606020202030204" pitchFamily="34" charset="0"/>
                          <a:ea typeface="+mn-ea"/>
                          <a:cs typeface="+mn-cs"/>
                        </a:rPr>
                        <a:t>A </a:t>
                      </a:r>
                      <a:r>
                        <a:rPr lang="pt-BR" sz="2400" b="1" kern="1200" dirty="0">
                          <a:solidFill>
                            <a:schemeClr val="tx1"/>
                          </a:solidFill>
                          <a:effectLst/>
                          <a:latin typeface="Arial Narrow" panose="020B0606020202030204" pitchFamily="34" charset="0"/>
                          <a:ea typeface="+mn-ea"/>
                          <a:cs typeface="+mn-cs"/>
                        </a:rPr>
                        <a:t>coesão referencial e sequencial é avaliada </a:t>
                      </a:r>
                      <a:r>
                        <a:rPr lang="pt-BR" sz="2400" b="0" kern="1200" dirty="0">
                          <a:solidFill>
                            <a:schemeClr val="tx1"/>
                          </a:solidFill>
                          <a:effectLst/>
                          <a:latin typeface="Arial Narrow" panose="020B0606020202030204" pitchFamily="34" charset="0"/>
                          <a:ea typeface="+mn-ea"/>
                          <a:cs typeface="+mn-cs"/>
                        </a:rPr>
                        <a:t>no </a:t>
                      </a:r>
                      <a:r>
                        <a:rPr lang="pt-BR" sz="2400" b="1" kern="1200" dirty="0">
                          <a:solidFill>
                            <a:schemeClr val="tx1"/>
                          </a:solidFill>
                          <a:effectLst/>
                          <a:latin typeface="Arial Narrow" panose="020B0606020202030204" pitchFamily="34" charset="0"/>
                          <a:ea typeface="+mn-ea"/>
                          <a:cs typeface="+mn-cs"/>
                        </a:rPr>
                        <a:t>Enem</a:t>
                      </a:r>
                      <a:r>
                        <a:rPr lang="pt-BR" sz="2400" b="0" kern="1200" dirty="0">
                          <a:solidFill>
                            <a:schemeClr val="tx1"/>
                          </a:solidFill>
                          <a:effectLst/>
                          <a:latin typeface="Arial Narrow" panose="020B0606020202030204" pitchFamily="34" charset="0"/>
                          <a:ea typeface="+mn-ea"/>
                          <a:cs typeface="+mn-cs"/>
                        </a:rPr>
                        <a:t> para garantir a articulação, ligação entre palavras, orações, parágrafos (ideias). A </a:t>
                      </a:r>
                      <a:r>
                        <a:rPr lang="pt-BR" sz="2400" b="1" kern="1200" dirty="0">
                          <a:solidFill>
                            <a:schemeClr val="tx1"/>
                          </a:solidFill>
                          <a:effectLst/>
                          <a:latin typeface="Arial Narrow" panose="020B0606020202030204" pitchFamily="34" charset="0"/>
                          <a:ea typeface="+mn-ea"/>
                          <a:cs typeface="+mn-cs"/>
                        </a:rPr>
                        <a:t>coesão referencial </a:t>
                      </a:r>
                      <a:r>
                        <a:rPr lang="pt-BR" sz="2400" b="0" kern="1200" dirty="0">
                          <a:solidFill>
                            <a:schemeClr val="tx1"/>
                          </a:solidFill>
                          <a:effectLst/>
                          <a:latin typeface="Arial Narrow" panose="020B0606020202030204" pitchFamily="34" charset="0"/>
                          <a:ea typeface="+mn-ea"/>
                          <a:cs typeface="+mn-cs"/>
                        </a:rPr>
                        <a:t>retoma termos (evitando repetições). Já </a:t>
                      </a:r>
                      <a:r>
                        <a:rPr lang="pt-BR" sz="2400" b="1" kern="1200" dirty="0">
                          <a:solidFill>
                            <a:schemeClr val="tx1"/>
                          </a:solidFill>
                          <a:effectLst/>
                          <a:latin typeface="Arial Narrow" panose="020B0606020202030204" pitchFamily="34" charset="0"/>
                          <a:ea typeface="+mn-ea"/>
                          <a:cs typeface="+mn-cs"/>
                        </a:rPr>
                        <a:t>a coesão sequencial </a:t>
                      </a:r>
                      <a:r>
                        <a:rPr lang="pt-BR" sz="2400" b="0" kern="1200" dirty="0">
                          <a:solidFill>
                            <a:schemeClr val="tx1"/>
                          </a:solidFill>
                          <a:effectLst/>
                          <a:latin typeface="Arial Narrow" panose="020B0606020202030204" pitchFamily="34" charset="0"/>
                          <a:ea typeface="+mn-ea"/>
                          <a:cs typeface="+mn-cs"/>
                        </a:rPr>
                        <a:t>contribui para que o texto progrida com clareza. </a:t>
                      </a:r>
                      <a:endParaRPr lang="pt-BR" sz="24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733697267"/>
                  </a:ext>
                </a:extLst>
              </a:tr>
            </a:tbl>
          </a:graphicData>
        </a:graphic>
      </p:graphicFrame>
    </p:spTree>
    <p:extLst>
      <p:ext uri="{BB962C8B-B14F-4D97-AF65-F5344CB8AC3E}">
        <p14:creationId xmlns:p14="http://schemas.microsoft.com/office/powerpoint/2010/main" val="775183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2FFABFA-8880-C2B8-435C-82A0FDB4DB40}"/>
              </a:ext>
            </a:extLst>
          </p:cNvPr>
          <p:cNvSpPr txBox="1"/>
          <p:nvPr/>
        </p:nvSpPr>
        <p:spPr>
          <a:xfrm>
            <a:off x="367553" y="911888"/>
            <a:ext cx="11510682" cy="1465786"/>
          </a:xfrm>
          <a:prstGeom prst="rect">
            <a:avLst/>
          </a:prstGeom>
          <a:noFill/>
        </p:spPr>
        <p:txBody>
          <a:bodyPr wrap="square">
            <a:spAutoFit/>
          </a:bodyPr>
          <a:lstStyle/>
          <a:p>
            <a:pPr algn="just">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durante a leitura e interpretação de um texto, é muito importante perceber que existem relações entre partes do texto, identificando repetições ou substituições que contribuem para a continuidade desse texto. Fique atento!!!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654D258-31DF-5025-03A1-B704F936C53A}"/>
              </a:ext>
            </a:extLst>
          </p:cNvPr>
          <p:cNvSpPr txBox="1"/>
          <p:nvPr/>
        </p:nvSpPr>
        <p:spPr>
          <a:xfrm>
            <a:off x="408318" y="1828800"/>
            <a:ext cx="11375366" cy="3816429"/>
          </a:xfrm>
          <a:prstGeom prst="rect">
            <a:avLst/>
          </a:prstGeom>
          <a:noFill/>
        </p:spPr>
        <p:txBody>
          <a:bodyPr wrap="square" rtlCol="0">
            <a:spAutoFit/>
          </a:bodyPr>
          <a:lstStyle/>
          <a:p>
            <a:pPr algn="just">
              <a:lnSpc>
                <a:spcPct val="110000"/>
              </a:lnSpc>
              <a:spcAft>
                <a:spcPts val="800"/>
              </a:spcAft>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coesão referencial é responsável por criar um sistema de relações entre as palavras e expressões dentro de um texto, permitindo que o leitor identifique os termos aos quais se referem.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 outras baratas fugiram aterrorizadas para trás do móvel. Ela quis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segui-las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mas não coube atrás do móvel.”, o termo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las</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faz referência a quê?  </a:t>
            </a:r>
          </a:p>
          <a:p>
            <a:endParaRPr lang="pt-BR" sz="2400" dirty="0">
              <a:latin typeface="Arial Narrow" panose="020B0606020202030204" pitchFamily="34"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trecho “Seu último pensamento humano foi para seu dinheiro rendendo na financeira e que o safado do marido, seu herdeiro legal,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usaria.”, o termo destacado se refere a quê/quem?</a:t>
            </a:r>
          </a:p>
          <a:p>
            <a:endParaRPr lang="pt-BR" dirty="0"/>
          </a:p>
        </p:txBody>
      </p:sp>
    </p:spTree>
    <p:extLst>
      <p:ext uri="{BB962C8B-B14F-4D97-AF65-F5344CB8AC3E}">
        <p14:creationId xmlns:p14="http://schemas.microsoft.com/office/powerpoint/2010/main" val="3579594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860" y="1052423"/>
            <a:ext cx="2294628" cy="819509"/>
          </a:xfrm>
          <a:prstGeom prst="rect">
            <a:avLst/>
          </a:prstGeom>
        </p:spPr>
      </p:pic>
      <p:graphicFrame>
        <p:nvGraphicFramePr>
          <p:cNvPr id="6" name="Tabela 5">
            <a:extLst>
              <a:ext uri="{FF2B5EF4-FFF2-40B4-BE49-F238E27FC236}">
                <a16:creationId xmlns:a16="http://schemas.microsoft.com/office/drawing/2014/main" id="{9C01EDD9-9CE1-99E6-4173-16BF7C9CA1A4}"/>
              </a:ext>
            </a:extLst>
          </p:cNvPr>
          <p:cNvGraphicFramePr>
            <a:graphicFrameLocks noGrp="1"/>
          </p:cNvGraphicFramePr>
          <p:nvPr>
            <p:extLst>
              <p:ext uri="{D42A27DB-BD31-4B8C-83A1-F6EECF244321}">
                <p14:modId xmlns:p14="http://schemas.microsoft.com/office/powerpoint/2010/main" val="2681228984"/>
              </p:ext>
            </p:extLst>
          </p:nvPr>
        </p:nvGraphicFramePr>
        <p:xfrm>
          <a:off x="672860" y="2035834"/>
          <a:ext cx="10714008" cy="4149306"/>
        </p:xfrm>
        <a:graphic>
          <a:graphicData uri="http://schemas.openxmlformats.org/drawingml/2006/table">
            <a:tbl>
              <a:tblPr firstRow="1" bandRow="1">
                <a:tableStyleId>{5C22544A-7EE6-4342-B048-85BDC9FD1C3A}</a:tableStyleId>
              </a:tblPr>
              <a:tblGrid>
                <a:gridCol w="10714008">
                  <a:extLst>
                    <a:ext uri="{9D8B030D-6E8A-4147-A177-3AD203B41FA5}">
                      <a16:colId xmlns:a16="http://schemas.microsoft.com/office/drawing/2014/main" val="3151506397"/>
                    </a:ext>
                  </a:extLst>
                </a:gridCol>
              </a:tblGrid>
              <a:tr h="4149306">
                <a:tc>
                  <a:txBody>
                    <a:bodyPr/>
                    <a:lstStyle/>
                    <a:p>
                      <a:r>
                        <a:rPr lang="pt-BR" sz="2000" b="1" kern="1200" dirty="0">
                          <a:solidFill>
                            <a:schemeClr val="tx1"/>
                          </a:solidFill>
                          <a:effectLst/>
                          <a:latin typeface="Arial Narrow" panose="020B0606020202030204" pitchFamily="34" charset="0"/>
                          <a:ea typeface="+mn-ea"/>
                          <a:cs typeface="+mn-cs"/>
                        </a:rPr>
                        <a:t>Eis alguns elementos articuladores/conectores</a:t>
                      </a:r>
                    </a:p>
                    <a:p>
                      <a:r>
                        <a:rPr lang="pt-BR" sz="2000" b="1" kern="1200" dirty="0">
                          <a:solidFill>
                            <a:schemeClr val="tx1"/>
                          </a:solidFill>
                          <a:effectLst/>
                          <a:latin typeface="Arial Narrow" panose="020B0606020202030204" pitchFamily="34" charset="0"/>
                          <a:ea typeface="+mn-ea"/>
                          <a:cs typeface="+mn-cs"/>
                        </a:rPr>
                        <a:t>Adição: </a:t>
                      </a:r>
                      <a:r>
                        <a:rPr lang="pt-BR" sz="2000" b="0" kern="1200" dirty="0">
                          <a:solidFill>
                            <a:schemeClr val="tx1"/>
                          </a:solidFill>
                          <a:effectLst/>
                          <a:latin typeface="Arial Narrow" panose="020B0606020202030204" pitchFamily="34" charset="0"/>
                          <a:ea typeface="+mn-ea"/>
                          <a:cs typeface="+mn-cs"/>
                        </a:rPr>
                        <a:t>Somar argumentos, encadear ideias. / Exemplos: e; também; ainda; não só; mas também; acrescenta-se; adicionalmente; ademais; além disso; da mesma maneira.</a:t>
                      </a:r>
                    </a:p>
                    <a:p>
                      <a:r>
                        <a:rPr lang="pt-BR" sz="2000" b="1" kern="1200" dirty="0">
                          <a:solidFill>
                            <a:schemeClr val="tx1"/>
                          </a:solidFill>
                          <a:effectLst/>
                          <a:latin typeface="Arial Narrow" panose="020B0606020202030204" pitchFamily="34" charset="0"/>
                          <a:ea typeface="+mn-ea"/>
                          <a:cs typeface="+mn-cs"/>
                        </a:rPr>
                        <a:t>Explicação: </a:t>
                      </a:r>
                      <a:r>
                        <a:rPr lang="pt-BR" sz="2000" b="0" kern="1200" dirty="0">
                          <a:solidFill>
                            <a:schemeClr val="tx1"/>
                          </a:solidFill>
                          <a:effectLst/>
                          <a:latin typeface="Arial Narrow" panose="020B0606020202030204" pitchFamily="34" charset="0"/>
                          <a:ea typeface="+mn-ea"/>
                          <a:cs typeface="+mn-cs"/>
                        </a:rPr>
                        <a:t>Explicar uma afirmação feita anteriormente. / Exemplos: porque; já que; pois; isto é; assim como; prova disso; para isso; em consequência; isso acarreta.</a:t>
                      </a:r>
                    </a:p>
                    <a:p>
                      <a:r>
                        <a:rPr lang="pt-BR" sz="2000" b="1" kern="1200" dirty="0">
                          <a:solidFill>
                            <a:schemeClr val="tx1"/>
                          </a:solidFill>
                          <a:effectLst/>
                          <a:latin typeface="Arial Narrow" panose="020B0606020202030204" pitchFamily="34" charset="0"/>
                          <a:ea typeface="+mn-ea"/>
                          <a:cs typeface="+mn-cs"/>
                        </a:rPr>
                        <a:t>Condição: </a:t>
                      </a:r>
                      <a:r>
                        <a:rPr lang="pt-BR" sz="2000" b="0" kern="1200" dirty="0">
                          <a:solidFill>
                            <a:schemeClr val="tx1"/>
                          </a:solidFill>
                          <a:effectLst/>
                          <a:latin typeface="Arial Narrow" panose="020B0606020202030204" pitchFamily="34" charset="0"/>
                          <a:ea typeface="+mn-ea"/>
                          <a:cs typeface="+mn-cs"/>
                        </a:rPr>
                        <a:t>Apresentar uma condição para que algo seja possível de ser realizado. / se; caso; desde que; contanto que; exceto se; salvo se; uma vez que; a não ser que.</a:t>
                      </a:r>
                    </a:p>
                    <a:p>
                      <a:r>
                        <a:rPr lang="pt-BR" sz="2000" b="1" kern="1200" dirty="0">
                          <a:solidFill>
                            <a:schemeClr val="tx1"/>
                          </a:solidFill>
                          <a:effectLst/>
                          <a:latin typeface="Arial Narrow" panose="020B0606020202030204" pitchFamily="34" charset="0"/>
                          <a:ea typeface="+mn-ea"/>
                          <a:cs typeface="+mn-cs"/>
                        </a:rPr>
                        <a:t>Comparação: </a:t>
                      </a:r>
                      <a:r>
                        <a:rPr lang="pt-BR" sz="2000" b="0" kern="1200" dirty="0">
                          <a:solidFill>
                            <a:schemeClr val="tx1"/>
                          </a:solidFill>
                          <a:effectLst/>
                          <a:latin typeface="Arial Narrow" panose="020B0606020202030204" pitchFamily="34" charset="0"/>
                          <a:ea typeface="+mn-ea"/>
                          <a:cs typeface="+mn-cs"/>
                        </a:rPr>
                        <a:t>Comparar dois elementos estabelecendo uma relação de comparação, semelhança ou contraste entre eles./ Exemplos: mais… que; tão… como.</a:t>
                      </a:r>
                    </a:p>
                    <a:p>
                      <a:r>
                        <a:rPr lang="pt-BR" sz="2000" b="1" kern="1200" dirty="0">
                          <a:solidFill>
                            <a:schemeClr val="tx1"/>
                          </a:solidFill>
                          <a:effectLst/>
                          <a:latin typeface="Arial Narrow" panose="020B0606020202030204" pitchFamily="34" charset="0"/>
                          <a:ea typeface="+mn-ea"/>
                          <a:cs typeface="+mn-cs"/>
                        </a:rPr>
                        <a:t>Conformidade: </a:t>
                      </a:r>
                      <a:r>
                        <a:rPr lang="pt-BR" sz="2000" b="0" kern="1200" dirty="0">
                          <a:solidFill>
                            <a:schemeClr val="tx1"/>
                          </a:solidFill>
                          <a:effectLst/>
                          <a:latin typeface="Arial Narrow" panose="020B0606020202030204" pitchFamily="34" charset="0"/>
                          <a:ea typeface="+mn-ea"/>
                          <a:cs typeface="+mn-cs"/>
                        </a:rPr>
                        <a:t>Indicar que uma ação ocorre em conformidade, acordo ou concordância com. / Exemplos: segundo; conforme; de acordo com; como salienta; como considera.</a:t>
                      </a:r>
                    </a:p>
                    <a:p>
                      <a:r>
                        <a:rPr lang="pt-BR" sz="2000" b="1" kern="1200" dirty="0">
                          <a:solidFill>
                            <a:schemeClr val="tx1"/>
                          </a:solidFill>
                          <a:effectLst/>
                          <a:latin typeface="Arial Narrow" panose="020B0606020202030204" pitchFamily="34" charset="0"/>
                          <a:ea typeface="+mn-ea"/>
                          <a:cs typeface="+mn-cs"/>
                        </a:rPr>
                        <a:t>Finalidade: </a:t>
                      </a:r>
                      <a:r>
                        <a:rPr lang="pt-BR" sz="2000" b="0" kern="1200" dirty="0">
                          <a:solidFill>
                            <a:schemeClr val="tx1"/>
                          </a:solidFill>
                          <a:effectLst/>
                          <a:latin typeface="Arial Narrow" panose="020B0606020202030204" pitchFamily="34" charset="0"/>
                          <a:ea typeface="+mn-ea"/>
                          <a:cs typeface="+mn-cs"/>
                        </a:rPr>
                        <a:t>Indicar os objetivos de uma ação ou proposta. / Exemplos: a fim de que; visando; com o objetivo de.</a:t>
                      </a:r>
                    </a:p>
                  </a:txBody>
                  <a:tcPr>
                    <a:solidFill>
                      <a:schemeClr val="accent2">
                        <a:lumMod val="20000"/>
                        <a:lumOff val="80000"/>
                      </a:schemeClr>
                    </a:solidFill>
                  </a:tcPr>
                </a:tc>
                <a:extLst>
                  <a:ext uri="{0D108BD9-81ED-4DB2-BD59-A6C34878D82A}">
                    <a16:rowId xmlns:a16="http://schemas.microsoft.com/office/drawing/2014/main" val="593773183"/>
                  </a:ext>
                </a:extLst>
              </a:tr>
            </a:tbl>
          </a:graphicData>
        </a:graphic>
      </p:graphicFrame>
    </p:spTree>
    <p:extLst>
      <p:ext uri="{BB962C8B-B14F-4D97-AF65-F5344CB8AC3E}">
        <p14:creationId xmlns:p14="http://schemas.microsoft.com/office/powerpoint/2010/main" val="11977816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FA349A2F-4798-B056-2D61-573F80AB152C}"/>
              </a:ext>
            </a:extLst>
          </p:cNvPr>
          <p:cNvGraphicFramePr>
            <a:graphicFrameLocks noGrp="1"/>
          </p:cNvGraphicFramePr>
          <p:nvPr>
            <p:extLst>
              <p:ext uri="{D42A27DB-BD31-4B8C-83A1-F6EECF244321}">
                <p14:modId xmlns:p14="http://schemas.microsoft.com/office/powerpoint/2010/main" val="864946590"/>
              </p:ext>
            </p:extLst>
          </p:nvPr>
        </p:nvGraphicFramePr>
        <p:xfrm>
          <a:off x="672860" y="974785"/>
          <a:ext cx="11084944" cy="5158595"/>
        </p:xfrm>
        <a:graphic>
          <a:graphicData uri="http://schemas.openxmlformats.org/drawingml/2006/table">
            <a:tbl>
              <a:tblPr firstRow="1" bandRow="1">
                <a:tableStyleId>{5C22544A-7EE6-4342-B048-85BDC9FD1C3A}</a:tableStyleId>
              </a:tblPr>
              <a:tblGrid>
                <a:gridCol w="11084944">
                  <a:extLst>
                    <a:ext uri="{9D8B030D-6E8A-4147-A177-3AD203B41FA5}">
                      <a16:colId xmlns:a16="http://schemas.microsoft.com/office/drawing/2014/main" val="3301600448"/>
                    </a:ext>
                  </a:extLst>
                </a:gridCol>
              </a:tblGrid>
              <a:tr h="5158595">
                <a:tc>
                  <a:txBody>
                    <a:bodyPr/>
                    <a:lstStyle/>
                    <a:p>
                      <a:r>
                        <a:rPr lang="pt-BR" sz="2400" b="1" kern="1200" dirty="0">
                          <a:solidFill>
                            <a:schemeClr val="tx1"/>
                          </a:solidFill>
                          <a:effectLst/>
                          <a:latin typeface="Arial Narrow" panose="020B0606020202030204" pitchFamily="34" charset="0"/>
                          <a:ea typeface="+mn-ea"/>
                          <a:cs typeface="+mn-cs"/>
                        </a:rPr>
                        <a:t>Proporção: </a:t>
                      </a:r>
                      <a:r>
                        <a:rPr lang="pt-BR" sz="2400" b="0" kern="1200" dirty="0">
                          <a:solidFill>
                            <a:schemeClr val="tx1"/>
                          </a:solidFill>
                          <a:effectLst/>
                          <a:latin typeface="Arial Narrow" panose="020B0606020202030204" pitchFamily="34" charset="0"/>
                          <a:ea typeface="+mn-ea"/>
                          <a:cs typeface="+mn-cs"/>
                        </a:rPr>
                        <a:t>Indicar que um fato ocorre na mesma proporção (aumento ou diminuição) em que outro acontece. / Exemplos: </a:t>
                      </a:r>
                    </a:p>
                    <a:p>
                      <a:r>
                        <a:rPr lang="pt-BR" sz="2400" b="0" kern="1200" dirty="0">
                          <a:solidFill>
                            <a:schemeClr val="tx1"/>
                          </a:solidFill>
                          <a:effectLst/>
                          <a:latin typeface="Arial Narrow" panose="020B0606020202030204" pitchFamily="34" charset="0"/>
                          <a:ea typeface="+mn-ea"/>
                          <a:cs typeface="+mn-cs"/>
                        </a:rPr>
                        <a:t>À medida que; À proporção que; Ao passo que; Quanto mais... mais (ou menos); Quanto menos... mais (ou menos).</a:t>
                      </a:r>
                    </a:p>
                    <a:p>
                      <a:r>
                        <a:rPr lang="pt-BR" sz="2400" b="1" kern="1200" dirty="0">
                          <a:solidFill>
                            <a:schemeClr val="tx1"/>
                          </a:solidFill>
                          <a:effectLst/>
                          <a:latin typeface="Arial Narrow" panose="020B0606020202030204" pitchFamily="34" charset="0"/>
                          <a:ea typeface="+mn-ea"/>
                          <a:cs typeface="+mn-cs"/>
                        </a:rPr>
                        <a:t>Alternância: </a:t>
                      </a:r>
                      <a:r>
                        <a:rPr lang="pt-BR" sz="2400" b="0" kern="1200" dirty="0">
                          <a:solidFill>
                            <a:schemeClr val="tx1"/>
                          </a:solidFill>
                          <a:effectLst/>
                          <a:latin typeface="Arial Narrow" panose="020B0606020202030204" pitchFamily="34" charset="0"/>
                          <a:ea typeface="+mn-ea"/>
                          <a:cs typeface="+mn-cs"/>
                        </a:rPr>
                        <a:t>Indicar escolhas, exclusão ou alternância de momentos. / Exemplos: ou… ou; ora… ora; não… nem; quer… quer; seja… seja.</a:t>
                      </a:r>
                    </a:p>
                    <a:p>
                      <a:r>
                        <a:rPr lang="pt-BR" sz="2400" b="1" kern="1200" dirty="0">
                          <a:solidFill>
                            <a:schemeClr val="tx1"/>
                          </a:solidFill>
                          <a:effectLst/>
                          <a:latin typeface="Arial Narrow" panose="020B0606020202030204" pitchFamily="34" charset="0"/>
                          <a:ea typeface="+mn-ea"/>
                          <a:cs typeface="+mn-cs"/>
                        </a:rPr>
                        <a:t>Consequência: </a:t>
                      </a:r>
                      <a:r>
                        <a:rPr lang="pt-BR" sz="2400" b="0" kern="1200" dirty="0">
                          <a:solidFill>
                            <a:schemeClr val="tx1"/>
                          </a:solidFill>
                          <a:effectLst/>
                          <a:latin typeface="Arial Narrow" panose="020B0606020202030204" pitchFamily="34" charset="0"/>
                          <a:ea typeface="+mn-ea"/>
                          <a:cs typeface="+mn-cs"/>
                        </a:rPr>
                        <a:t>Introduzir uma oração que expressa a consequência, resultado ou efeito. / Exemplos: tão… que; de forma que; de maneira que.</a:t>
                      </a:r>
                    </a:p>
                    <a:p>
                      <a:r>
                        <a:rPr lang="pt-BR" sz="2400" b="0" kern="1200" dirty="0">
                          <a:solidFill>
                            <a:schemeClr val="tx1"/>
                          </a:solidFill>
                          <a:effectLst/>
                          <a:latin typeface="Arial Narrow" panose="020B0606020202030204" pitchFamily="34" charset="0"/>
                          <a:ea typeface="+mn-ea"/>
                          <a:cs typeface="+mn-cs"/>
                        </a:rPr>
                        <a:t>Oposição / contradição: Contrapor argumentos, apresentando uma ideia adversa. / exemplos: mas; porém; contudo; todavia; embora; entretanto.</a:t>
                      </a:r>
                    </a:p>
                    <a:p>
                      <a:r>
                        <a:rPr lang="pt-BR" sz="2400" b="1" kern="1200" dirty="0">
                          <a:solidFill>
                            <a:schemeClr val="tx1"/>
                          </a:solidFill>
                          <a:effectLst/>
                          <a:latin typeface="Arial Narrow" panose="020B0606020202030204" pitchFamily="34" charset="0"/>
                          <a:ea typeface="+mn-ea"/>
                          <a:cs typeface="+mn-cs"/>
                        </a:rPr>
                        <a:t>Conclusão: </a:t>
                      </a:r>
                      <a:r>
                        <a:rPr lang="pt-BR" sz="2400" b="0" kern="1200" dirty="0">
                          <a:solidFill>
                            <a:schemeClr val="tx1"/>
                          </a:solidFill>
                          <a:effectLst/>
                          <a:latin typeface="Arial Narrow" panose="020B0606020202030204" pitchFamily="34" charset="0"/>
                          <a:ea typeface="+mn-ea"/>
                          <a:cs typeface="+mn-cs"/>
                        </a:rPr>
                        <a:t>Iniciar a conclusão relacionada aos argumentos expostos. / Exemplos: portanto; logo; pois; diante do exposto; dessa forma; em resumo; por conseguinte.</a:t>
                      </a:r>
                      <a:endParaRPr lang="pt-BR" sz="24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2265730969"/>
                  </a:ext>
                </a:extLst>
              </a:tr>
            </a:tbl>
          </a:graphicData>
        </a:graphic>
      </p:graphicFrame>
    </p:spTree>
    <p:extLst>
      <p:ext uri="{BB962C8B-B14F-4D97-AF65-F5344CB8AC3E}">
        <p14:creationId xmlns:p14="http://schemas.microsoft.com/office/powerpoint/2010/main" val="747615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C809AC6E-1D7E-5B72-4DFF-7F1E995830AD}"/>
              </a:ext>
            </a:extLst>
          </p:cNvPr>
          <p:cNvSpPr txBox="1"/>
          <p:nvPr/>
        </p:nvSpPr>
        <p:spPr>
          <a:xfrm>
            <a:off x="474453" y="992038"/>
            <a:ext cx="11248845" cy="4235006"/>
          </a:xfrm>
          <a:prstGeom prst="rect">
            <a:avLst/>
          </a:prstGeom>
          <a:noFill/>
        </p:spPr>
        <p:txBody>
          <a:bodyPr wrap="square" rtlCol="0">
            <a:spAutoFit/>
          </a:bodyPr>
          <a:lstStyle/>
          <a:p>
            <a:pPr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Morreu cinco minutos depois, mas foram os cinco minutos mais felizes de sua vida.”, o emprego da conjunção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mas</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estabelece uma relação de </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explicação, uma vez que justifica a ideia da oração anterior.</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oposição, porque estabelece contraste entre as ideias.</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conclusão, pois  o termo destacado liga as orações evidenciando a conclusão do fato.</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 condição, já que que indica uma hipótese ou condição necessária para que o fato principal ocorra.</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conformidade, dado que indica uma concordância com o fato principal.</a:t>
            </a:r>
          </a:p>
          <a:p>
            <a:endParaRPr lang="pt-BR" dirty="0"/>
          </a:p>
        </p:txBody>
      </p:sp>
    </p:spTree>
    <p:extLst>
      <p:ext uri="{BB962C8B-B14F-4D97-AF65-F5344CB8AC3E}">
        <p14:creationId xmlns:p14="http://schemas.microsoft.com/office/powerpoint/2010/main" val="2917920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876F862-B43C-3AC9-3EF9-AFB75E357EEF}"/>
              </a:ext>
            </a:extLst>
          </p:cNvPr>
          <p:cNvSpPr txBox="1"/>
          <p:nvPr/>
        </p:nvSpPr>
        <p:spPr>
          <a:xfrm>
            <a:off x="379562" y="681487"/>
            <a:ext cx="11467296" cy="3969356"/>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trecho “Conseguir casa, móveis, eletrodomésticos, roupa de cama, mesa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banho.”, o termo destacado estabelece uma relação de </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adição.</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condição.</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 finalidade.</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explicação.</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comparação.</a:t>
            </a:r>
          </a:p>
          <a:p>
            <a:pPr algn="just">
              <a:lnSpc>
                <a:spcPct val="120000"/>
              </a:lnSpc>
            </a:pP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355" y="4088921"/>
            <a:ext cx="2027207" cy="876476"/>
          </a:xfrm>
          <a:prstGeom prst="rect">
            <a:avLst/>
          </a:prstGeom>
        </p:spPr>
      </p:pic>
      <p:graphicFrame>
        <p:nvGraphicFramePr>
          <p:cNvPr id="4" name="Tabela 3">
            <a:extLst>
              <a:ext uri="{FF2B5EF4-FFF2-40B4-BE49-F238E27FC236}">
                <a16:creationId xmlns:a16="http://schemas.microsoft.com/office/drawing/2014/main" id="{EA387FE5-E377-86A6-FCA4-349F18F2C1C0}"/>
              </a:ext>
            </a:extLst>
          </p:cNvPr>
          <p:cNvGraphicFramePr>
            <a:graphicFrameLocks noGrp="1"/>
          </p:cNvGraphicFramePr>
          <p:nvPr>
            <p:extLst>
              <p:ext uri="{D42A27DB-BD31-4B8C-83A1-F6EECF244321}">
                <p14:modId xmlns:p14="http://schemas.microsoft.com/office/powerpoint/2010/main" val="3788176214"/>
              </p:ext>
            </p:extLst>
          </p:nvPr>
        </p:nvGraphicFramePr>
        <p:xfrm>
          <a:off x="638355" y="4994694"/>
          <a:ext cx="10929667" cy="1242203"/>
        </p:xfrm>
        <a:graphic>
          <a:graphicData uri="http://schemas.openxmlformats.org/drawingml/2006/table">
            <a:tbl>
              <a:tblPr firstRow="1" bandRow="1">
                <a:tableStyleId>{5C22544A-7EE6-4342-B048-85BDC9FD1C3A}</a:tableStyleId>
              </a:tblPr>
              <a:tblGrid>
                <a:gridCol w="10929667">
                  <a:extLst>
                    <a:ext uri="{9D8B030D-6E8A-4147-A177-3AD203B41FA5}">
                      <a16:colId xmlns:a16="http://schemas.microsoft.com/office/drawing/2014/main" val="3328011690"/>
                    </a:ext>
                  </a:extLst>
                </a:gridCol>
              </a:tblGrid>
              <a:tr h="1242203">
                <a:tc>
                  <a:txBody>
                    <a:bodyPr/>
                    <a:lstStyle/>
                    <a:p>
                      <a:pPr algn="just"/>
                      <a:r>
                        <a:rPr lang="pt-BR" sz="2000" b="0" kern="1200" dirty="0">
                          <a:solidFill>
                            <a:schemeClr val="tx1"/>
                          </a:solidFill>
                          <a:effectLst/>
                          <a:latin typeface="Arial Narrow" panose="020B0606020202030204" pitchFamily="34" charset="0"/>
                          <a:ea typeface="+mn-ea"/>
                          <a:cs typeface="+mn-cs"/>
                        </a:rPr>
                        <a:t>O </a:t>
                      </a:r>
                      <a:r>
                        <a:rPr lang="pt-BR" sz="2000" b="1" kern="1200" dirty="0">
                          <a:solidFill>
                            <a:schemeClr val="tx1"/>
                          </a:solidFill>
                          <a:effectLst/>
                          <a:latin typeface="Arial Narrow" panose="020B0606020202030204" pitchFamily="34" charset="0"/>
                          <a:ea typeface="+mn-ea"/>
                          <a:cs typeface="+mn-cs"/>
                        </a:rPr>
                        <a:t>efeito de sentido </a:t>
                      </a:r>
                      <a:r>
                        <a:rPr lang="pt-BR" sz="2000" b="0" kern="1200" dirty="0">
                          <a:solidFill>
                            <a:schemeClr val="tx1"/>
                          </a:solidFill>
                          <a:effectLst/>
                          <a:latin typeface="Arial Narrow" panose="020B0606020202030204" pitchFamily="34" charset="0"/>
                          <a:ea typeface="+mn-ea"/>
                          <a:cs typeface="+mn-cs"/>
                        </a:rPr>
                        <a:t>na prova do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refere-se à </a:t>
                      </a:r>
                      <a:r>
                        <a:rPr lang="pt-BR" sz="2000" b="1" kern="1200" dirty="0">
                          <a:solidFill>
                            <a:schemeClr val="tx1"/>
                          </a:solidFill>
                          <a:effectLst/>
                          <a:latin typeface="Arial Narrow" panose="020B0606020202030204" pitchFamily="34" charset="0"/>
                          <a:ea typeface="+mn-ea"/>
                          <a:cs typeface="+mn-cs"/>
                        </a:rPr>
                        <a:t>“intenção de comunicação” </a:t>
                      </a:r>
                      <a:r>
                        <a:rPr lang="pt-BR" sz="2000" b="0" kern="1200" dirty="0">
                          <a:solidFill>
                            <a:schemeClr val="tx1"/>
                          </a:solidFill>
                          <a:effectLst/>
                          <a:latin typeface="Arial Narrow" panose="020B0606020202030204" pitchFamily="34" charset="0"/>
                          <a:ea typeface="+mn-ea"/>
                          <a:cs typeface="+mn-cs"/>
                        </a:rPr>
                        <a:t>por trás da escolha de imagens, palavras, tempos verbais, criando sentido implícito que vai além do sentido literal (denotativo, real). </a:t>
                      </a:r>
                      <a:endParaRPr lang="pt-BR" sz="20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2358618376"/>
                  </a:ext>
                </a:extLst>
              </a:tr>
            </a:tbl>
          </a:graphicData>
        </a:graphic>
      </p:graphicFrame>
    </p:spTree>
    <p:extLst>
      <p:ext uri="{BB962C8B-B14F-4D97-AF65-F5344CB8AC3E}">
        <p14:creationId xmlns:p14="http://schemas.microsoft.com/office/powerpoint/2010/main" val="4107851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8EE5003D-FCA2-5932-56A3-3EEDBB202147}"/>
              </a:ext>
            </a:extLst>
          </p:cNvPr>
          <p:cNvSpPr txBox="1"/>
          <p:nvPr/>
        </p:nvSpPr>
        <p:spPr>
          <a:xfrm>
            <a:off x="431321" y="879894"/>
            <a:ext cx="11179834" cy="1292662"/>
          </a:xfrm>
          <a:prstGeom prst="rect">
            <a:avLst/>
          </a:prstGeom>
          <a:noFill/>
        </p:spPr>
        <p:txBody>
          <a:bodyPr wrap="square" rtlCol="0">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Estudante, o emissor (autor), quando cria um texto, faz escolhas de determinadas palavras, recursos da língua, estrutura, com a intenção de provocar no leitor um efeito discursivo de sentido/significado. Fique atento!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4" name="CaixaDeTexto 3">
            <a:extLst>
              <a:ext uri="{FF2B5EF4-FFF2-40B4-BE49-F238E27FC236}">
                <a16:creationId xmlns:a16="http://schemas.microsoft.com/office/drawing/2014/main" id="{1F698832-1C2F-8A6E-2072-BC1A9557357D}"/>
              </a:ext>
            </a:extLst>
          </p:cNvPr>
          <p:cNvSpPr txBox="1"/>
          <p:nvPr/>
        </p:nvSpPr>
        <p:spPr>
          <a:xfrm>
            <a:off x="595223" y="2329132"/>
            <a:ext cx="10921041" cy="3828740"/>
          </a:xfrm>
          <a:prstGeom prst="rect">
            <a:avLst/>
          </a:prstGeom>
          <a:noFill/>
        </p:spPr>
        <p:txBody>
          <a:bodyPr wrap="square" rtlCol="0">
            <a:spAutoFit/>
          </a:bodyPr>
          <a:lstStyle/>
          <a:p>
            <a:pPr algn="just">
              <a:lnSpc>
                <a:spcPct val="110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trecho “Olhou-se no espelho e achou</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se bonita. Para uma ex-barata. Maquiou-se.”, o efeito de sentido na escolha</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repetitiva do pronome reflexivo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se</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evidencia uma</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indiferença nas ações de uma ex-barata.</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ênfase nas ações praticadas pela ex-barata.</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prática utilizada em ações verbais sequenciadas.</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indicação de que as palavras precisam de sentido.</a:t>
            </a: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 atenuação no significado das palavras nesse contexto.</a:t>
            </a:r>
          </a:p>
          <a:p>
            <a:endParaRPr lang="pt-BR" dirty="0"/>
          </a:p>
        </p:txBody>
      </p:sp>
    </p:spTree>
    <p:extLst>
      <p:ext uri="{BB962C8B-B14F-4D97-AF65-F5344CB8AC3E}">
        <p14:creationId xmlns:p14="http://schemas.microsoft.com/office/powerpoint/2010/main" val="4185463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A1134E3-D8F5-F67F-A1BA-FEC517F8F787}"/>
              </a:ext>
            </a:extLst>
          </p:cNvPr>
          <p:cNvSpPr txBox="1"/>
          <p:nvPr/>
        </p:nvSpPr>
        <p:spPr>
          <a:xfrm>
            <a:off x="379562" y="940279"/>
            <a:ext cx="11300604" cy="2831544"/>
          </a:xfrm>
          <a:prstGeom prst="rect">
            <a:avLst/>
          </a:prstGeom>
          <a:noFill/>
        </p:spPr>
        <p:txBody>
          <a:bodyPr wrap="square" rtlCol="0">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Estudante, reflita sobre as funções sociais do gênero “crônica argumentativa”. Lembre-se que ela busca instigar o leitor a repensar comportamentos, situações cotidianas e valores. Além disso, faz uma crítica social expondo problemas da sociedade, costumes e hábitos. Para isso, pode utilizar humor e ironia. Por ser um texto argumentativo, faz uso da persuasão, do convencimento. O autor utiliza argumentos lógicos, vivências pessoais e fatos para defender o seu posicionamento (ponto de vista) sobre o tema abordado. Esse é um gênero textual que contribui com a formação da própria opinião do leitor sobre temas/assuntos atuais. Geralmente, a crônica faz um registro histórico-cultural por retratar a rotina e os acontecimentos de um tempo específico, é como se fosse um retrato da época.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5" name="CaixaDeTexto 4">
            <a:extLst>
              <a:ext uri="{FF2B5EF4-FFF2-40B4-BE49-F238E27FC236}">
                <a16:creationId xmlns:a16="http://schemas.microsoft.com/office/drawing/2014/main" id="{057D2C5A-1F32-11E6-69DA-1F303F6D9AD4}"/>
              </a:ext>
            </a:extLst>
          </p:cNvPr>
          <p:cNvSpPr txBox="1"/>
          <p:nvPr/>
        </p:nvSpPr>
        <p:spPr>
          <a:xfrm>
            <a:off x="457199" y="4097547"/>
            <a:ext cx="10938295" cy="1477328"/>
          </a:xfrm>
          <a:prstGeom prst="rect">
            <a:avLst/>
          </a:prstGeom>
          <a:noFill/>
        </p:spPr>
        <p:txBody>
          <a:bodyPr wrap="square" rtlCol="0">
            <a:spAutoFit/>
          </a:bodyPr>
          <a:lstStyle/>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Na crônica “A metamorfose”, há uma questão muito relevante, a diferença natural que existe entre a barata e o ser humano. Qual é essa diferença? Retire do texto um trecho que comprove a sua resposta. </a:t>
            </a:r>
          </a:p>
          <a:p>
            <a:endParaRPr lang="pt-BR" dirty="0"/>
          </a:p>
        </p:txBody>
      </p:sp>
    </p:spTree>
    <p:extLst>
      <p:ext uri="{BB962C8B-B14F-4D97-AF65-F5344CB8AC3E}">
        <p14:creationId xmlns:p14="http://schemas.microsoft.com/office/powerpoint/2010/main" val="3688955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BCEC30D-E525-75E5-C4FB-99F7325DC3DC}"/>
              </a:ext>
            </a:extLst>
          </p:cNvPr>
          <p:cNvSpPr txBox="1"/>
          <p:nvPr/>
        </p:nvSpPr>
        <p:spPr>
          <a:xfrm>
            <a:off x="595223" y="1052423"/>
            <a:ext cx="10955547" cy="5232202"/>
          </a:xfrm>
          <a:prstGeom prst="rect">
            <a:avLst/>
          </a:prstGeom>
          <a:noFill/>
        </p:spPr>
        <p:txBody>
          <a:bodyPr wrap="square" rtlCol="0">
            <a:spAutoFit/>
          </a:bodyPr>
          <a:lstStyle/>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autor dá um nome para a ex-barata</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 partir dessa identidade, começa mostrar a personalidade e as características da personagem, levando em conta o processo de humanização da barata. Considerando o contexto do texto, ao utilizar o nome “Vandirene”, o autor inclui essa personagem como uma representante da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classe baixa.</a:t>
            </a:r>
          </a:p>
          <a:p>
            <a:pPr>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classe média.</a:t>
            </a:r>
          </a:p>
          <a:p>
            <a:pPr>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classe média alta.</a:t>
            </a:r>
          </a:p>
          <a:p>
            <a:pPr>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Ao citar “Será que o dinheiro vai dar? Conseguir casa, móveis, eletrodomésticos, roupa de cama, mesa e banho. Vandirene casou-se, teve filhos. Lutou muito, coitada. Filas no Instituto Nacional de Previdência Social. Pouco leite. O marido desempregado…”, o autor refaz a rotina de uma mulher tipicamente brasileira de classe baixa. Entretanto, de uma forma provocante, o autor faz com que Vandirene tenha ascensão social. Retire do texto um trecho que comprove essa afirmação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698305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281BD64A-92A6-0C2F-B0FA-A637BF76CCCD}"/>
              </a:ext>
            </a:extLst>
          </p:cNvPr>
          <p:cNvSpPr txBox="1"/>
          <p:nvPr/>
        </p:nvSpPr>
        <p:spPr>
          <a:xfrm>
            <a:off x="603849" y="1043796"/>
            <a:ext cx="10981426" cy="3359894"/>
          </a:xfrm>
          <a:prstGeom prst="rect">
            <a:avLst/>
          </a:prstGeom>
          <a:noFill/>
        </p:spPr>
        <p:txBody>
          <a:bodyPr wrap="square" rtlCol="0">
            <a:spAutoFit/>
          </a:bodyPr>
          <a:lstStyle/>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mudança de vida</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da</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personagem, por meio da sorte, representa uma das possibilidades de as pessoas, que estão em um determinado contexto social, subam de classe. A ascensão dada a Valdirene (personagem) não é uma tentativa de dar a ela um “final feliz”, mas sim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ironizar o destino da personagem.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mostrar que todos podem mudar de vida.</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descrever um dia de sorte da personagem.</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provocar as pessoas que não acreditam na sorte.</a:t>
            </a:r>
          </a:p>
          <a:p>
            <a:endParaRPr lang="pt-BR" dirty="0"/>
          </a:p>
        </p:txBody>
      </p:sp>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992" y="3873260"/>
            <a:ext cx="2304691" cy="905773"/>
          </a:xfrm>
          <a:prstGeom prst="rect">
            <a:avLst/>
          </a:prstGeom>
        </p:spPr>
      </p:pic>
      <p:graphicFrame>
        <p:nvGraphicFramePr>
          <p:cNvPr id="6" name="Tabela 5">
            <a:extLst>
              <a:ext uri="{FF2B5EF4-FFF2-40B4-BE49-F238E27FC236}">
                <a16:creationId xmlns:a16="http://schemas.microsoft.com/office/drawing/2014/main" id="{9F119E1A-D5DA-2A85-7871-4C82AF04334F}"/>
              </a:ext>
            </a:extLst>
          </p:cNvPr>
          <p:cNvGraphicFramePr>
            <a:graphicFrameLocks noGrp="1"/>
          </p:cNvGraphicFramePr>
          <p:nvPr>
            <p:extLst>
              <p:ext uri="{D42A27DB-BD31-4B8C-83A1-F6EECF244321}">
                <p14:modId xmlns:p14="http://schemas.microsoft.com/office/powerpoint/2010/main" val="3545674905"/>
              </p:ext>
            </p:extLst>
          </p:nvPr>
        </p:nvGraphicFramePr>
        <p:xfrm>
          <a:off x="603849" y="4865298"/>
          <a:ext cx="10981426" cy="1259457"/>
        </p:xfrm>
        <a:graphic>
          <a:graphicData uri="http://schemas.openxmlformats.org/drawingml/2006/table">
            <a:tbl>
              <a:tblPr firstRow="1" bandRow="1">
                <a:tableStyleId>{5C22544A-7EE6-4342-B048-85BDC9FD1C3A}</a:tableStyleId>
              </a:tblPr>
              <a:tblGrid>
                <a:gridCol w="10981426">
                  <a:extLst>
                    <a:ext uri="{9D8B030D-6E8A-4147-A177-3AD203B41FA5}">
                      <a16:colId xmlns:a16="http://schemas.microsoft.com/office/drawing/2014/main" val="3067376016"/>
                    </a:ext>
                  </a:extLst>
                </a:gridCol>
              </a:tblGrid>
              <a:tr h="1259457">
                <a:tc>
                  <a:txBody>
                    <a:bodyPr/>
                    <a:lstStyle/>
                    <a:p>
                      <a:pPr algn="just"/>
                      <a:r>
                        <a:rPr lang="pt-BR" sz="2000" b="0" kern="1200" dirty="0">
                          <a:solidFill>
                            <a:schemeClr val="tx1"/>
                          </a:solidFill>
                          <a:effectLst/>
                          <a:latin typeface="Arial Narrow" panose="020B0606020202030204" pitchFamily="34" charset="0"/>
                          <a:ea typeface="+mn-ea"/>
                          <a:cs typeface="+mn-cs"/>
                        </a:rPr>
                        <a:t>A </a:t>
                      </a:r>
                      <a:r>
                        <a:rPr lang="pt-BR" sz="2000" b="1" kern="1200" dirty="0">
                          <a:solidFill>
                            <a:schemeClr val="tx1"/>
                          </a:solidFill>
                          <a:effectLst/>
                          <a:latin typeface="Arial Narrow" panose="020B0606020202030204" pitchFamily="34" charset="0"/>
                          <a:ea typeface="+mn-ea"/>
                          <a:cs typeface="+mn-cs"/>
                        </a:rPr>
                        <a:t>metáfora</a:t>
                      </a:r>
                      <a:r>
                        <a:rPr lang="pt-BR" sz="2000" b="0" kern="1200" dirty="0">
                          <a:solidFill>
                            <a:schemeClr val="tx1"/>
                          </a:solidFill>
                          <a:effectLst/>
                          <a:latin typeface="Arial Narrow" panose="020B0606020202030204" pitchFamily="34" charset="0"/>
                          <a:ea typeface="+mn-ea"/>
                          <a:cs typeface="+mn-cs"/>
                        </a:rPr>
                        <a:t> é uma figura de linguagem que estabelece uma comparação (implícita), sem o uso de articuladores de comparação. Na </a:t>
                      </a:r>
                      <a:r>
                        <a:rPr lang="pt-BR" sz="2000" b="1" kern="1200" dirty="0">
                          <a:solidFill>
                            <a:schemeClr val="tx1"/>
                          </a:solidFill>
                          <a:effectLst/>
                          <a:latin typeface="Arial Narrow" panose="020B0606020202030204" pitchFamily="34" charset="0"/>
                          <a:ea typeface="+mn-ea"/>
                          <a:cs typeface="+mn-cs"/>
                        </a:rPr>
                        <a:t>linguagem metafórica </a:t>
                      </a:r>
                      <a:r>
                        <a:rPr lang="pt-BR" sz="2000" b="0" kern="1200" dirty="0">
                          <a:solidFill>
                            <a:schemeClr val="tx1"/>
                          </a:solidFill>
                          <a:effectLst/>
                          <a:latin typeface="Arial Narrow" panose="020B0606020202030204" pitchFamily="34" charset="0"/>
                          <a:ea typeface="+mn-ea"/>
                          <a:cs typeface="+mn-cs"/>
                        </a:rPr>
                        <a:t>predomina o sentido figurado das palavras (sentido repleto de expressividade). </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846035942"/>
                  </a:ext>
                </a:extLst>
              </a:tr>
            </a:tbl>
          </a:graphicData>
        </a:graphic>
      </p:graphicFrame>
    </p:spTree>
    <p:extLst>
      <p:ext uri="{BB962C8B-B14F-4D97-AF65-F5344CB8AC3E}">
        <p14:creationId xmlns:p14="http://schemas.microsoft.com/office/powerpoint/2010/main" val="1725996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394560D-9478-70A9-053A-DFF59489F96D}"/>
              </a:ext>
            </a:extLst>
          </p:cNvPr>
          <p:cNvSpPr txBox="1"/>
          <p:nvPr/>
        </p:nvSpPr>
        <p:spPr>
          <a:xfrm>
            <a:off x="681487" y="1130060"/>
            <a:ext cx="10808898" cy="4879284"/>
          </a:xfrm>
          <a:prstGeom prst="rect">
            <a:avLst/>
          </a:prstGeom>
          <a:noFill/>
        </p:spPr>
        <p:txBody>
          <a:bodyPr wrap="square" rtlCol="0">
            <a:spAutoFit/>
          </a:bodyPr>
          <a:lstStyle/>
          <a:p>
            <a:endParaRPr lang="pt-BR" dirty="0"/>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autor termina o texto com uma frase metafórica que dá início a uma argumentação para que o leitor reflita: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“Kafka não significa nada para as baratas…”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desse contexto, pode-se  inferir que</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autor conclui o texto ironicamente, deixando o leitor refletir sobre a diferença entre a complexidade humana</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(representada por Kafka) e a simplicidade instintiva dos animais.</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autor conclui o texto ressaltando que a simplicidade da existência instintiva de uma barata não deve ser levada em consideração.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autor conclui o texto esclarecendo que Kafka não tem significado para as baratas, pois elas não são humanas.</a:t>
            </a:r>
          </a:p>
          <a:p>
            <a:endParaRPr lang="pt-BR" dirty="0"/>
          </a:p>
        </p:txBody>
      </p:sp>
    </p:spTree>
    <p:extLst>
      <p:ext uri="{BB962C8B-B14F-4D97-AF65-F5344CB8AC3E}">
        <p14:creationId xmlns:p14="http://schemas.microsoft.com/office/powerpoint/2010/main" val="11755737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78DF7FA-FD85-5972-C01A-BC33BF9FB9A5}"/>
              </a:ext>
            </a:extLst>
          </p:cNvPr>
          <p:cNvSpPr txBox="1"/>
          <p:nvPr/>
        </p:nvSpPr>
        <p:spPr>
          <a:xfrm>
            <a:off x="552091" y="845522"/>
            <a:ext cx="11015932" cy="510396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crônica, em estudo,</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argumenta sobre a dificuldade de “ser gente”. A argumentação do texto, ou seja, a justificativa para defender um ponto de vista, convencer e persuadir o leitor, mostra que muitas vezes o ser humano age pior do que animal ao tentar racionalizar a vida. Aponte o que se pode inferir dessa argumentação no texto.</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crônica aborda a transição de um animal guiado pelo instinto (barata) para um ser racional, ironizando as preocupações humanas.</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Crítica humana e social, o texto questiona a “humanização” como processo passageiro nas conquistas sociais.</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Ironia e humor (uma barata que vira gente) o que ao mesmo tempo provoca reflexões sobre a vida.</a:t>
            </a:r>
          </a:p>
          <a:p>
            <a:pPr algn="just"/>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7179950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595223" y="457916"/>
            <a:ext cx="2572868" cy="1032526"/>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9B76390F-F000-22DF-DB59-35D4D3395316}"/>
              </a:ext>
            </a:extLst>
          </p:cNvPr>
          <p:cNvGraphicFramePr>
            <a:graphicFrameLocks noGrp="1"/>
          </p:cNvGraphicFramePr>
          <p:nvPr>
            <p:extLst>
              <p:ext uri="{D42A27DB-BD31-4B8C-83A1-F6EECF244321}">
                <p14:modId xmlns:p14="http://schemas.microsoft.com/office/powerpoint/2010/main" val="4102972561"/>
              </p:ext>
            </p:extLst>
          </p:nvPr>
        </p:nvGraphicFramePr>
        <p:xfrm>
          <a:off x="595223" y="1639019"/>
          <a:ext cx="10800271" cy="1889760"/>
        </p:xfrm>
        <a:graphic>
          <a:graphicData uri="http://schemas.openxmlformats.org/drawingml/2006/table">
            <a:tbl>
              <a:tblPr firstRow="1" bandRow="1">
                <a:tableStyleId>{5C22544A-7EE6-4342-B048-85BDC9FD1C3A}</a:tableStyleId>
              </a:tblPr>
              <a:tblGrid>
                <a:gridCol w="10800271">
                  <a:extLst>
                    <a:ext uri="{9D8B030D-6E8A-4147-A177-3AD203B41FA5}">
                      <a16:colId xmlns:a16="http://schemas.microsoft.com/office/drawing/2014/main" val="1398021862"/>
                    </a:ext>
                  </a:extLst>
                </a:gridCol>
              </a:tblGrid>
              <a:tr h="13629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000" b="1" kern="1200" dirty="0">
                          <a:solidFill>
                            <a:schemeClr val="tx1"/>
                          </a:solidFill>
                          <a:effectLst/>
                          <a:latin typeface="Arial Narrow" panose="020B0606020202030204" pitchFamily="34" charset="0"/>
                          <a:ea typeface="+mn-ea"/>
                          <a:cs typeface="+mn-cs"/>
                        </a:rPr>
                        <a:t>Intertextualidade e Interdiscursividade</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000" b="0" kern="1200" dirty="0">
                          <a:solidFill>
                            <a:schemeClr val="tx1"/>
                          </a:solidFill>
                          <a:effectLst/>
                          <a:latin typeface="Arial Narrow" panose="020B0606020202030204" pitchFamily="34" charset="0"/>
                          <a:ea typeface="+mn-ea"/>
                          <a:cs typeface="+mn-cs"/>
                        </a:rPr>
                        <a:t>A </a:t>
                      </a:r>
                      <a:r>
                        <a:rPr lang="pt-BR" sz="2000" b="1" kern="1200" dirty="0">
                          <a:solidFill>
                            <a:schemeClr val="tx1"/>
                          </a:solidFill>
                          <a:effectLst/>
                          <a:latin typeface="Arial Narrow" panose="020B0606020202030204" pitchFamily="34" charset="0"/>
                          <a:ea typeface="+mn-ea"/>
                          <a:cs typeface="+mn-cs"/>
                        </a:rPr>
                        <a:t>intertextualidade</a:t>
                      </a:r>
                      <a:r>
                        <a:rPr lang="pt-BR" sz="2000" b="0" kern="1200" dirty="0">
                          <a:solidFill>
                            <a:schemeClr val="tx1"/>
                          </a:solidFill>
                          <a:effectLst/>
                          <a:latin typeface="Arial Narrow" panose="020B0606020202030204" pitchFamily="34" charset="0"/>
                          <a:ea typeface="+mn-ea"/>
                          <a:cs typeface="+mn-cs"/>
                        </a:rPr>
                        <a:t> é o diálogo explícito ou implícito entre textos (exemplos: citações e paródias). Já a </a:t>
                      </a:r>
                      <a:r>
                        <a:rPr lang="pt-BR" sz="2000" b="1" kern="1200" dirty="0">
                          <a:solidFill>
                            <a:schemeClr val="tx1"/>
                          </a:solidFill>
                          <a:effectLst/>
                          <a:latin typeface="Arial Narrow" panose="020B0606020202030204" pitchFamily="34" charset="0"/>
                          <a:ea typeface="+mn-ea"/>
                          <a:cs typeface="+mn-cs"/>
                        </a:rPr>
                        <a:t>interdiscursividade</a:t>
                      </a:r>
                      <a:r>
                        <a:rPr lang="pt-BR" sz="2000" b="0" kern="1200" dirty="0">
                          <a:solidFill>
                            <a:schemeClr val="tx1"/>
                          </a:solidFill>
                          <a:effectLst/>
                          <a:latin typeface="Arial Narrow" panose="020B0606020202030204" pitchFamily="34" charset="0"/>
                          <a:ea typeface="+mn-ea"/>
                          <a:cs typeface="+mn-cs"/>
                        </a:rPr>
                        <a:t> é o diálogo entre diferentes discursos (por exemplo: é a discussão entre os discursos, entre os textos). Resumindo: a intertextualidade ou intertexto conecta palavras, imagens, faz menção a outra obra. Já a interdiscursividade ou interdiscurso conecta vozes sociais, ideias. </a:t>
                      </a:r>
                    </a:p>
                    <a:p>
                      <a:endParaRPr lang="pt-BR" dirty="0"/>
                    </a:p>
                  </a:txBody>
                  <a:tcPr>
                    <a:solidFill>
                      <a:schemeClr val="accent4">
                        <a:lumMod val="20000"/>
                        <a:lumOff val="80000"/>
                      </a:schemeClr>
                    </a:solidFill>
                  </a:tcPr>
                </a:tc>
                <a:extLst>
                  <a:ext uri="{0D108BD9-81ED-4DB2-BD59-A6C34878D82A}">
                    <a16:rowId xmlns:a16="http://schemas.microsoft.com/office/drawing/2014/main" val="4013050575"/>
                  </a:ext>
                </a:extLst>
              </a:tr>
            </a:tbl>
          </a:graphicData>
        </a:graphic>
      </p:graphicFrame>
      <p:sp>
        <p:nvSpPr>
          <p:cNvPr id="8" name="CaixaDeTexto 7">
            <a:extLst>
              <a:ext uri="{FF2B5EF4-FFF2-40B4-BE49-F238E27FC236}">
                <a16:creationId xmlns:a16="http://schemas.microsoft.com/office/drawing/2014/main" id="{3ECC827D-A4F7-76C2-F194-C955AF136B41}"/>
              </a:ext>
            </a:extLst>
          </p:cNvPr>
          <p:cNvSpPr txBox="1"/>
          <p:nvPr/>
        </p:nvSpPr>
        <p:spPr>
          <a:xfrm>
            <a:off x="595223" y="4037162"/>
            <a:ext cx="10800271" cy="1846659"/>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crônica "A metamorfose", de Luís Fernando Veríssimo, além de ser baseada na obra do escritor Franz Kafka, no final dessa crônica, é feita uma referência no trecho “Kafka não significa nada para as baratas…”, podemos dizer que essa referência é uma intertextualidade? Explique.</a:t>
            </a:r>
          </a:p>
          <a:p>
            <a:endParaRPr lang="pt-BR" dirty="0"/>
          </a:p>
        </p:txBody>
      </p:sp>
    </p:spTree>
    <p:extLst>
      <p:ext uri="{BB962C8B-B14F-4D97-AF65-F5344CB8AC3E}">
        <p14:creationId xmlns:p14="http://schemas.microsoft.com/office/powerpoint/2010/main" val="22973735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3" name="Imagem 2" descr="Uma imagem contendo Texto&#10;&#10;O conteúdo gerado por IA pode estar incorreto.">
            <a:extLst>
              <a:ext uri="{FF2B5EF4-FFF2-40B4-BE49-F238E27FC236}">
                <a16:creationId xmlns:a16="http://schemas.microsoft.com/office/drawing/2014/main" id="{228F85F1-5425-7747-D6F7-9CFE42D47579}"/>
              </a:ext>
            </a:extLst>
          </p:cNvPr>
          <p:cNvPicPr>
            <a:picLocks noChangeAspect="1"/>
          </p:cNvPicPr>
          <p:nvPr/>
        </p:nvPicPr>
        <p:blipFill rotWithShape="1">
          <a:blip r:embed="rId3"/>
          <a:srcRect l="-820" t="5200" r="1014" b="57323"/>
          <a:stretch>
            <a:fillRect/>
          </a:stretch>
        </p:blipFill>
        <p:spPr bwMode="auto">
          <a:xfrm>
            <a:off x="3856008" y="1007061"/>
            <a:ext cx="3115873" cy="459429"/>
          </a:xfrm>
          <a:prstGeom prst="rect">
            <a:avLst/>
          </a:prstGeom>
          <a:ln>
            <a:noFill/>
          </a:ln>
          <a:extLst>
            <a:ext uri="{53640926-AAD7-44D8-BBD7-CCE9431645EC}">
              <a14:shadowObscured xmlns:a14="http://schemas.microsoft.com/office/drawing/2010/main"/>
            </a:ext>
          </a:extLst>
        </p:spPr>
      </p:pic>
      <p:pic>
        <p:nvPicPr>
          <p:cNvPr id="6" name="Imagem 5" descr="Uma imagem contendo Texto&#10;&#10;O conteúdo gerado por IA pode estar incorreto.">
            <a:extLst>
              <a:ext uri="{FF2B5EF4-FFF2-40B4-BE49-F238E27FC236}">
                <a16:creationId xmlns:a16="http://schemas.microsoft.com/office/drawing/2014/main" id="{8D02B927-9FE8-51CF-A361-4672AA9404A1}"/>
              </a:ext>
            </a:extLst>
          </p:cNvPr>
          <p:cNvPicPr>
            <a:picLocks noChangeAspect="1"/>
          </p:cNvPicPr>
          <p:nvPr/>
        </p:nvPicPr>
        <p:blipFill rotWithShape="1">
          <a:blip r:embed="rId3"/>
          <a:srcRect l="-820" t="43718" r="1014" b="-1"/>
          <a:stretch>
            <a:fillRect/>
          </a:stretch>
        </p:blipFill>
        <p:spPr bwMode="auto">
          <a:xfrm>
            <a:off x="700117" y="1466490"/>
            <a:ext cx="3569958" cy="833978"/>
          </a:xfrm>
          <a:prstGeom prst="rect">
            <a:avLst/>
          </a:prstGeom>
          <a:ln>
            <a:noFill/>
          </a:ln>
          <a:extLst>
            <a:ext uri="{53640926-AAD7-44D8-BBD7-CCE9431645EC}">
              <a14:shadowObscured xmlns:a14="http://schemas.microsoft.com/office/drawing/2010/main"/>
            </a:ext>
          </a:extLst>
        </p:spPr>
      </p:pic>
      <p:pic>
        <p:nvPicPr>
          <p:cNvPr id="8" name="Imagem 7">
            <a:extLst>
              <a:ext uri="{FF2B5EF4-FFF2-40B4-BE49-F238E27FC236}">
                <a16:creationId xmlns:a16="http://schemas.microsoft.com/office/drawing/2014/main" id="{66900FEC-E572-4B57-06CD-7CB6CDC2A65E}"/>
              </a:ext>
            </a:extLst>
          </p:cNvPr>
          <p:cNvPicPr>
            <a:picLocks noChangeAspect="1"/>
          </p:cNvPicPr>
          <p:nvPr/>
        </p:nvPicPr>
        <p:blipFill>
          <a:blip r:embed="rId4"/>
          <a:stretch>
            <a:fillRect/>
          </a:stretch>
        </p:blipFill>
        <p:spPr>
          <a:xfrm>
            <a:off x="569343" y="2613804"/>
            <a:ext cx="10929668" cy="3459192"/>
          </a:xfrm>
          <a:prstGeom prst="rect">
            <a:avLst/>
          </a:prstGeom>
        </p:spPr>
      </p:pic>
    </p:spTree>
    <p:extLst>
      <p:ext uri="{BB962C8B-B14F-4D97-AF65-F5344CB8AC3E}">
        <p14:creationId xmlns:p14="http://schemas.microsoft.com/office/powerpoint/2010/main" val="16214555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0D42611E-F894-2907-70D1-72B34E9B90C8}"/>
              </a:ext>
            </a:extLst>
          </p:cNvPr>
          <p:cNvSpPr txBox="1"/>
          <p:nvPr/>
        </p:nvSpPr>
        <p:spPr>
          <a:xfrm>
            <a:off x="672859" y="992038"/>
            <a:ext cx="10739887" cy="1600438"/>
          </a:xfrm>
          <a:prstGeom prst="rect">
            <a:avLst/>
          </a:prstGeom>
          <a:noFill/>
        </p:spPr>
        <p:txBody>
          <a:bodyPr wrap="square" rtlCol="0">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chegou o grande momento. Nesta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etapa, você irá produzir uma “Crônica Argumentativa”. Para isso, leia e interprete a proposta de escrita, os textos motivadores, observe as características e a estrutura do gênero e relembre as explicações realizadas pelo(a) professor(a) durante as aulas sobre o gênero textual “crônica argumentativa”.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4" name="CaixaDeTexto 3">
            <a:extLst>
              <a:ext uri="{FF2B5EF4-FFF2-40B4-BE49-F238E27FC236}">
                <a16:creationId xmlns:a16="http://schemas.microsoft.com/office/drawing/2014/main" id="{46E96073-A0EC-779A-5819-7270B915A3DC}"/>
              </a:ext>
            </a:extLst>
          </p:cNvPr>
          <p:cNvSpPr txBox="1"/>
          <p:nvPr/>
        </p:nvSpPr>
        <p:spPr>
          <a:xfrm>
            <a:off x="595223" y="2592476"/>
            <a:ext cx="11015932" cy="3972370"/>
          </a:xfrm>
          <a:prstGeom prst="rect">
            <a:avLst/>
          </a:prstGeom>
          <a:noFill/>
        </p:spPr>
        <p:txBody>
          <a:bodyPr wrap="square" rtlCol="0">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Produção do gênero textual crônica argumentativa: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gênero textual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“Crônica Argumentativa”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texto que</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aborda fatos cotidianos, pessoais em uma perspectiva reflexiva. Isso acontece, pois o cronista (autor) tem a habilidade de apresentar esse assunto, bem como o seu ponto de vista em um texto que apresenta “elementos da narrativa”, com fatos, situações do cotidiano, ou mesmo por meio de uma “argumentação” mais embasada, consistente que contribui para que o leitor tenha suas próprias reflexões. A crônica argumentativa é como uma ponte entre a narração de um acontecimento simples e a reflexão profunda sobre questões de interesse social, cultural e político.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3420501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DA87F36-001A-585E-BCD7-9955D47B7CEE}"/>
              </a:ext>
            </a:extLst>
          </p:cNvPr>
          <p:cNvSpPr txBox="1"/>
          <p:nvPr/>
        </p:nvSpPr>
        <p:spPr>
          <a:xfrm>
            <a:off x="376518" y="876642"/>
            <a:ext cx="11260516" cy="5444439"/>
          </a:xfrm>
          <a:prstGeom prst="rect">
            <a:avLst/>
          </a:prstGeom>
          <a:noFill/>
        </p:spPr>
        <p:txBody>
          <a:bodyPr wrap="square">
            <a:spAutoFit/>
          </a:bodyPr>
          <a:lstStyle/>
          <a:p>
            <a:pPr algn="just">
              <a:lnSpc>
                <a:spcPct val="110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1915, quando Lima Barreto e outros escritores escreviam as suas crônicas, o principal meio a partir do qual as pessoas – principalmente a elite letrada – se informavam era o jornal impresso. Hoje, os tempos são outros...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Tik Tok, X (Twitter), Instagram, WhatsApp, jornais online, entre outros.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Ciente disso e da necessidade de dar voz a estudantes inteligentes como vocês, apresentamos uma proposta de escrita de uma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“Crônica Argumentativa”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sobre o tema: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uso excessivo do Tik Tok pelos jovens”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escrever o seu texto, considere o tema, a leitura dos textos motivadores, os conhecimentos sobre o gênero textual e algum fato recente sobre esse assunto. Pense criticamente sobre o tema. Qual reflexão ele nos permite fazer sobre a nossa sociedade atual?  Ao responder a essas perguntas, você terá um ponto de vista a ser defendido no texto.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Assim, como fez Lima Barreto, procure fazer comparações que enriqueçam seu texto, dando-lhe um caráter crítico, irônico/humorístico e reflexivo também. </a:t>
            </a:r>
          </a:p>
          <a:p>
            <a:pPr algn="just" fontAlgn="base">
              <a:lnSpc>
                <a:spcPct val="110000"/>
              </a:lnSpc>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888857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AFCC71A-29D7-7822-1912-47AF4123894B}"/>
              </a:ext>
            </a:extLst>
          </p:cNvPr>
          <p:cNvSpPr txBox="1"/>
          <p:nvPr/>
        </p:nvSpPr>
        <p:spPr>
          <a:xfrm>
            <a:off x="517585" y="715992"/>
            <a:ext cx="11102196" cy="6658233"/>
          </a:xfrm>
          <a:prstGeom prst="rect">
            <a:avLst/>
          </a:prstGeom>
          <a:noFill/>
        </p:spPr>
        <p:txBody>
          <a:bodyPr wrap="square" rtlCol="0">
            <a:spAutoFit/>
          </a:bodyPr>
          <a:lstStyle/>
          <a:p>
            <a:pPr>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Leia os textos motivadores.</a:t>
            </a:r>
          </a:p>
          <a:p>
            <a:pPr>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TikTok é a principal rede social utilizada por crianças e adolescentes no Brasil, diz pesquisa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TikTok é a principal rede social utilizada por crianças e adolescentes de 9 a 17 anos no Brasil, à frente de Instagram e Facebook. A informação foi [...] na pesquisa TIC Kids Online Brasil.</a:t>
            </a:r>
          </a:p>
          <a:p>
            <a:pPr indent="270510"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levantamento foi realizado pelo Centro Regional de Estudos para o Desenvolvimento da Sociedade da Informação (Cetic.br), que faz pesquisas sobre o uso de internet no país. A nova edição do relatório identificou que:</a:t>
            </a:r>
          </a:p>
          <a:p>
            <a:pPr marL="342900" lvl="0" indent="-342900" algn="just">
              <a:lnSpc>
                <a:spcPct val="110000"/>
              </a:lnSpc>
              <a:spcAft>
                <a:spcPts val="800"/>
              </a:spcAft>
              <a:buSzPts val="1000"/>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93% das crianças e dos adolescentes no Brasil usam a internet;</a:t>
            </a:r>
          </a:p>
          <a:p>
            <a:pPr marL="342900" lvl="0" indent="-342900" algn="just">
              <a:lnSpc>
                <a:spcPct val="110000"/>
              </a:lnSpc>
              <a:spcAft>
                <a:spcPts val="800"/>
              </a:spcAft>
              <a:buSzPts val="1000"/>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Desses, 78% acessam redes sociais, mas apenas 38% postam texto, foto ou vídeo próprios – em teoria, as plataformas não aceitam usuários com menos de 13 anos;</a:t>
            </a:r>
          </a:p>
          <a:p>
            <a:pPr marL="342900" lvl="0" indent="-342900" algn="just">
              <a:lnSpc>
                <a:spcPct val="110000"/>
              </a:lnSpc>
              <a:spcAft>
                <a:spcPts val="800"/>
              </a:spcAft>
              <a:buSzPts val="1000"/>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WhatsApp</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 Instagram são as redes sociais em que mais usuários têm perfis;</a:t>
            </a:r>
          </a:p>
          <a:p>
            <a:pPr lvl="0" algn="just">
              <a:lnSpc>
                <a:spcPct val="110000"/>
              </a:lnSpc>
              <a:spcAft>
                <a:spcPts val="800"/>
              </a:spcAft>
              <a:buSzPts val="1000"/>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000" dirty="0">
              <a:latin typeface="Arial Narrow" panose="020B0606020202030204" pitchFamily="34" charset="0"/>
            </a:endParaRPr>
          </a:p>
          <a:p>
            <a:endParaRPr lang="pt-BR" dirty="0"/>
          </a:p>
          <a:p>
            <a:endParaRPr lang="pt-BR" dirty="0"/>
          </a:p>
          <a:p>
            <a:endParaRPr lang="pt-BR" dirty="0"/>
          </a:p>
        </p:txBody>
      </p:sp>
    </p:spTree>
    <p:extLst>
      <p:ext uri="{BB962C8B-B14F-4D97-AF65-F5344CB8AC3E}">
        <p14:creationId xmlns:p14="http://schemas.microsoft.com/office/powerpoint/2010/main" val="2244993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CD0C7E8-219D-7039-2A91-AE2A3490F704}"/>
              </a:ext>
            </a:extLst>
          </p:cNvPr>
          <p:cNvSpPr txBox="1"/>
          <p:nvPr/>
        </p:nvSpPr>
        <p:spPr>
          <a:xfrm>
            <a:off x="940279" y="1302589"/>
            <a:ext cx="10843404" cy="2753767"/>
          </a:xfrm>
          <a:prstGeom prst="rect">
            <a:avLst/>
          </a:prstGeom>
          <a:noFill/>
        </p:spPr>
        <p:txBody>
          <a:bodyPr wrap="square" rtlCol="0">
            <a:spAutoFit/>
          </a:bodyPr>
          <a:lstStyle/>
          <a:p>
            <a:pPr marL="342900" lvl="0" indent="-342900" algn="just">
              <a:lnSpc>
                <a:spcPct val="110000"/>
              </a:lnSpc>
              <a:spcAft>
                <a:spcPts val="800"/>
              </a:spcAft>
              <a:buSzPts val="1000"/>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Mas o TikTok é o mais usado (é apontado como a principal rede social por 34% dos usuários de internet entre 9 e 17 anos);</a:t>
            </a:r>
          </a:p>
          <a:p>
            <a:pPr marL="342900" lvl="0" indent="-342900" algn="just">
              <a:lnSpc>
                <a:spcPct val="110000"/>
              </a:lnSpc>
              <a:spcAft>
                <a:spcPts val="800"/>
              </a:spcAft>
              <a:buSzPts val="1000"/>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Regiões Sul, Sudeste e Centro-Oeste têm maiores índices de uso de internet;</a:t>
            </a:r>
          </a:p>
          <a:p>
            <a:pPr marL="342900" lvl="0" indent="-342900" algn="just">
              <a:lnSpc>
                <a:spcPct val="110000"/>
              </a:lnSpc>
              <a:spcAft>
                <a:spcPts val="800"/>
              </a:spcAft>
              <a:buSzPts val="1000"/>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32% dos usuários de internet de 11 a 17 anos buscaram apoio emocional na internet. [...]</a:t>
            </a:r>
          </a:p>
          <a:p>
            <a:pPr marL="180340" algn="just">
              <a:lnSpc>
                <a:spcPct val="110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r">
              <a:lnSpc>
                <a:spcPct val="110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https://g1.globo.com/tecnologia/noticia/2022/08/16/tiktok-e-a-principal-rede-social-utilizada-por-criancas-e-adolescentes-no-brasil-diz-pesquisa.ghtml. Acesso em: 12 maio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7596F41F-610E-7C6C-F36E-286066354500}"/>
              </a:ext>
            </a:extLst>
          </p:cNvPr>
          <p:cNvSpPr txBox="1"/>
          <p:nvPr/>
        </p:nvSpPr>
        <p:spPr>
          <a:xfrm>
            <a:off x="802256" y="4056356"/>
            <a:ext cx="10714007" cy="2236510"/>
          </a:xfrm>
          <a:prstGeom prst="rect">
            <a:avLst/>
          </a:prstGeom>
          <a:noFill/>
        </p:spPr>
        <p:txBody>
          <a:bodyPr wrap="square" rtlCol="0">
            <a:spAutoFit/>
          </a:bodyPr>
          <a:lstStyle/>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Nosso compromisso inequívoco com a segurança dos jovens no TikTok</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TikTok é o lugar onde jovens vão todos os dias para descobrir o que amam e expressar sua criatividade. Seja ao descobrir novos hobbies e interesses, aprender com cientistas e professores ou mergulhar nas artes e em culturas de partes do mundo que podem decidir visitar um dia, a descoberta é o que define o TikTok, e a segurança é a condição essencial para que ela continue florescendo na plataforma. </a:t>
            </a:r>
            <a:endParaRPr lang="pt-BR" sz="2000" dirty="0">
              <a:latin typeface="Arial Narrow" panose="020B0606020202030204" pitchFamily="34" charset="0"/>
            </a:endParaRPr>
          </a:p>
        </p:txBody>
      </p:sp>
    </p:spTree>
    <p:extLst>
      <p:ext uri="{BB962C8B-B14F-4D97-AF65-F5344CB8AC3E}">
        <p14:creationId xmlns:p14="http://schemas.microsoft.com/office/powerpoint/2010/main" val="1274080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E27DCEF-8006-CF70-E760-F3B3715F6BEF}"/>
              </a:ext>
            </a:extLst>
          </p:cNvPr>
          <p:cNvSpPr txBox="1"/>
          <p:nvPr/>
        </p:nvSpPr>
        <p:spPr>
          <a:xfrm>
            <a:off x="322729" y="863798"/>
            <a:ext cx="11528612" cy="4493410"/>
          </a:xfrm>
          <a:prstGeom prst="rect">
            <a:avLst/>
          </a:prstGeom>
          <a:noFill/>
        </p:spPr>
        <p:txBody>
          <a:bodyPr wrap="square">
            <a:spAutoFit/>
          </a:bodyPr>
          <a:lstStyle/>
          <a:p>
            <a:pPr indent="270510"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bem-estar dos adolescentes sempre foi prioridade e, quando se trata de segurança, não há uma linha de chegada. Investimos constantemente para nos mantermos à frente de novos riscos e, para isso, ouvimos uma ampla gama de vozes — incluindo pais, adolescentes e especialistas — para manter o TikTok divertido e seguro para os jovens.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Hoje, compartilhamos o conjunto de ferramentas e recursos já disponíveis na plataforma, além de atualizações voltadas à adequação ao ECA Digital </a:t>
            </a: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(Lei n. 15.211/2025)</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Tais medidas se somam às iniciativas implementadas pelo TikTok nos últimos seis anos, refletindo um trabalho proativo e ininterrupto que coloca a proteção e a integridade da nossa comunidade mais jovem no centro de todas as nossas decisões.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527932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DC238F6-A454-FDA8-0754-8A74678BC08D}"/>
              </a:ext>
            </a:extLst>
          </p:cNvPr>
          <p:cNvSpPr txBox="1"/>
          <p:nvPr/>
        </p:nvSpPr>
        <p:spPr>
          <a:xfrm>
            <a:off x="503209" y="793630"/>
            <a:ext cx="11185584" cy="3410164"/>
          </a:xfrm>
          <a:prstGeom prst="rect">
            <a:avLst/>
          </a:prstGeom>
          <a:noFill/>
        </p:spPr>
        <p:txBody>
          <a:bodyPr wrap="square" rtlCol="0">
            <a:spAutoFit/>
          </a:bodyPr>
          <a:lstStyle/>
          <a:p>
            <a:pPr indent="270510" algn="just">
              <a:lnSpc>
                <a:spcPct val="115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Ao longo dos anos, incorporamos diversas camadas de proteção voltadas aos adolescentes no TikTok. Isso inclui desde restrições ao acesso a conteúdos que possam não ser adequados para todos os adolescentes e mecanismos de controle parental, até o desenvolvimento de experiências compatíveis com a idade e o estágio de desenvolvimento de cada adolescente.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0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https://newsroom.tiktok.com/nosso-compromisso-inequvoco-com-a-segurana-dos-jovens-no-tiktok?lang=pt-BR. Acesso em: 12 maio 2026</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a:t>
            </a:r>
          </a:p>
          <a:p>
            <a:endParaRPr lang="pt-BR" dirty="0"/>
          </a:p>
        </p:txBody>
      </p:sp>
    </p:spTree>
    <p:extLst>
      <p:ext uri="{BB962C8B-B14F-4D97-AF65-F5344CB8AC3E}">
        <p14:creationId xmlns:p14="http://schemas.microsoft.com/office/powerpoint/2010/main" val="29608692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B131B372-5C18-B02F-CA46-4CAB78564B31}"/>
              </a:ext>
            </a:extLst>
          </p:cNvPr>
          <p:cNvSpPr txBox="1"/>
          <p:nvPr/>
        </p:nvSpPr>
        <p:spPr>
          <a:xfrm>
            <a:off x="810883" y="1181819"/>
            <a:ext cx="10877909" cy="5555367"/>
          </a:xfrm>
          <a:prstGeom prst="rect">
            <a:avLst/>
          </a:prstGeom>
          <a:noFill/>
        </p:spPr>
        <p:txBody>
          <a:bodyPr wrap="square" rtlCol="0">
            <a:spAutoFit/>
          </a:bodyPr>
          <a:lstStyle/>
          <a:p>
            <a:pPr>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ctr">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É seguro baixar o TikTok?</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Então, é seguro usar o TikTok? Não há uma resposta objetiva. Muitos dos comentários da mídia em relação às preocupações quanto ao TikTok concentram-se em problemas relacionados à segurança nacional, mas a maioria dos usuários provavelmente não possui conteúdo nacionalmente sensível nos seus telefones. Para os indivíduos, o risco não é significativamente diferente de outros aplicativos de redes sociais. Por fim, trata-se de conhecer os problemas relacionados à segurança dos dados e à privacidade on-line e, então, fazer uma escolha pessoal.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pais que desejam aumentar a segurança on-line dos seus filhos podem considerar o uso de um aplicativo de controle parental como o Kaspersky Safe Kids</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que permite bloquear conteúdo adulto, gerenciar o acesso a jogos e aplicativos inadequados e controlar o tempo de tela por dispositivo. [...] </a:t>
            </a:r>
          </a:p>
          <a:p>
            <a:pPr algn="r">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https://www.kaspersky.com.br/</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resource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-center/</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preemptive-safety</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/is-</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tiktok</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-safe. Acesso em: 12 maio 2026.</a:t>
            </a:r>
          </a:p>
          <a:p>
            <a:endParaRPr lang="pt-BR" dirty="0"/>
          </a:p>
        </p:txBody>
      </p:sp>
    </p:spTree>
    <p:extLst>
      <p:ext uri="{BB962C8B-B14F-4D97-AF65-F5344CB8AC3E}">
        <p14:creationId xmlns:p14="http://schemas.microsoft.com/office/powerpoint/2010/main" val="1760651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1B09F660-B144-98FE-559E-92D7B8EA9A0E}"/>
              </a:ext>
            </a:extLst>
          </p:cNvPr>
          <p:cNvSpPr txBox="1"/>
          <p:nvPr/>
        </p:nvSpPr>
        <p:spPr>
          <a:xfrm>
            <a:off x="759125" y="1121434"/>
            <a:ext cx="10722633" cy="2215991"/>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você participará, junto com seu(sua) professor(a) e seus(suas) colegas, de uma correção/avaliação coletiva de uma crônica argumentativa. Esse é um momento muito rico no qual juntos(as) vocês farão o aprimoramento da escrita da sua produção. Aproveite essa oportunidade para aprender cada vez mais!  Você é capaz! </a:t>
            </a:r>
          </a:p>
          <a:p>
            <a:pPr algn="just"/>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
        <p:nvSpPr>
          <p:cNvPr id="10" name="CaixaDeTexto 9">
            <a:extLst>
              <a:ext uri="{FF2B5EF4-FFF2-40B4-BE49-F238E27FC236}">
                <a16:creationId xmlns:a16="http://schemas.microsoft.com/office/drawing/2014/main" id="{9D008F76-AF7E-B23F-97C6-3B2C5B25F554}"/>
              </a:ext>
            </a:extLst>
          </p:cNvPr>
          <p:cNvSpPr txBox="1"/>
          <p:nvPr/>
        </p:nvSpPr>
        <p:spPr>
          <a:xfrm>
            <a:off x="672861" y="3735238"/>
            <a:ext cx="10808898" cy="2215991"/>
          </a:xfrm>
          <a:prstGeom prst="rect">
            <a:avLst/>
          </a:prstGeom>
          <a:noFill/>
        </p:spPr>
        <p:txBody>
          <a:bodyPr wrap="square" rtlCol="0">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após a escrita do seu texto, com a orientação do seu(sua) professor(a) faça a reescrita. Esse momento é fundamental ao desenvolvimento da produção textual. Siga as orientações: leia o seu texto com muita atenção e vá procurando, dentro dele, os elementos apontados nas orientações e, à medida que for necessário, vá reescrevendo e aprimorando a sua escrita.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5484194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345142" y="719188"/>
            <a:ext cx="11145244" cy="5775940"/>
          </a:xfrm>
          <a:prstGeom prst="rect">
            <a:avLst/>
          </a:prstGeom>
          <a:solidFill>
            <a:schemeClr val="accent6">
              <a:lumMod val="20000"/>
              <a:lumOff val="80000"/>
            </a:schemeClr>
          </a:solidFill>
        </p:spPr>
        <p:txBody>
          <a:bodyPr wrap="square">
            <a:spAutoFit/>
          </a:bodyPr>
          <a:lstStyle/>
          <a:p>
            <a:pPr algn="ctr">
              <a:lnSpc>
                <a:spcPct val="105000"/>
              </a:lnSpc>
              <a:spcAft>
                <a:spcPts val="800"/>
              </a:spcAft>
            </a:pPr>
            <a:r>
              <a:rPr lang="pt-BR" sz="20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Orientações para a reescrita do gênero textual “Crônica Argumentativa”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crônica argumentativa que você escreveu parte da leitura dos textos motivadores, do tema e da orientação proposta para a escrita do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colocou o leitor a par da contextualização do tema/assunto?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ponto de vista defendido pelo cronista faz o leitor também refletir sobre o assunto?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levou em consideração as estratégias de argumentação como fatos, exemplos e outros?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foi escrito para um interlocutor? Quem?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linguagem do seu texto é clara e acessível para alcançar o leitor?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seu texto apresenta uma finalidade? Ou seja, está claro para o que ele foi escrito?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Utilizou elementos articuladores, como: “Por tudo isso” / “Assim” / “Mas” / “Contudo” / “Dessa forma” / “Assim sendo” / “Portanto” e/ou outros.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Utilizou a criatividade, a ironia, a crítica ou o humor?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Verificou se a pontuação está adequada?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Corrigiu os erros ortográficos?</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spcAft>
                <a:spcPts val="800"/>
              </a:spcAft>
              <a:buFont typeface="Wingdings" panose="05000000000000000000" pitchFamily="2"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Elaborou um título que retoma aspectos da temática? O título é criativo? Desperta no leitor o desejo de ler o seu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conclusão do seu texto sintetiza o raciocínio, retoma aspectos do tema e desperta a reflexão no leitor?</a:t>
            </a:r>
            <a:endParaRPr lang="pt-BR" sz="20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CFE0DE42-D083-A020-FA41-0CDA8E9E84D8}"/>
              </a:ext>
            </a:extLst>
          </p:cNvPr>
          <p:cNvPicPr>
            <a:picLocks noChangeAspect="1"/>
          </p:cNvPicPr>
          <p:nvPr/>
        </p:nvPicPr>
        <p:blipFill rotWithShape="1">
          <a:blip r:embed="rId2"/>
          <a:srcRect l="1743" b="61366"/>
          <a:stretch>
            <a:fillRect/>
          </a:stretch>
        </p:blipFill>
        <p:spPr bwMode="auto">
          <a:xfrm>
            <a:off x="3045125" y="862642"/>
            <a:ext cx="4432000" cy="672860"/>
          </a:xfrm>
          <a:prstGeom prst="rect">
            <a:avLst/>
          </a:prstGeom>
          <a:ln>
            <a:noFill/>
          </a:ln>
          <a:extLst>
            <a:ext uri="{53640926-AAD7-44D8-BBD7-CCE9431645EC}">
              <a14:shadowObscured xmlns:a14="http://schemas.microsoft.com/office/drawing/2010/main"/>
            </a:ext>
          </a:extLst>
        </p:spPr>
      </p:pic>
      <p:pic>
        <p:nvPicPr>
          <p:cNvPr id="4" name="Imagem 3" descr="Interface gráfica do usuário, Texto&#10;&#10;O conteúdo gerado por IA pode estar incorreto.">
            <a:extLst>
              <a:ext uri="{FF2B5EF4-FFF2-40B4-BE49-F238E27FC236}">
                <a16:creationId xmlns:a16="http://schemas.microsoft.com/office/drawing/2014/main" id="{8F1361C4-00E4-4773-28C5-83D6E8D3FDFC}"/>
              </a:ext>
            </a:extLst>
          </p:cNvPr>
          <p:cNvPicPr>
            <a:picLocks noChangeAspect="1"/>
          </p:cNvPicPr>
          <p:nvPr/>
        </p:nvPicPr>
        <p:blipFill rotWithShape="1">
          <a:blip r:embed="rId2"/>
          <a:srcRect l="1473" t="40338" r="980"/>
          <a:stretch>
            <a:fillRect/>
          </a:stretch>
        </p:blipFill>
        <p:spPr bwMode="auto">
          <a:xfrm>
            <a:off x="895228" y="1909096"/>
            <a:ext cx="4125345" cy="998005"/>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C9EF8E92-1424-1277-E9B6-831C6F3AF11C}"/>
              </a:ext>
            </a:extLst>
          </p:cNvPr>
          <p:cNvSpPr txBox="1"/>
          <p:nvPr/>
        </p:nvSpPr>
        <p:spPr>
          <a:xfrm>
            <a:off x="785004" y="3312543"/>
            <a:ext cx="10515600" cy="1908215"/>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Caro(a) estudante, o gênero textual “Romance” é um texto narrativo muito interessante!!! Afinal, é um gênero que contribui para que conheçamos, por meio das histórias, a complexidade humana, os contextos históricos, culturais, políticos, econômicos, sociais e, dessa forma, desenvolver a nossa criticidade sobre muitos assuntos. É conhecendo, também, o passado (nas obras clássicas) que entendemos melhor o presente e podemos imaginar o futuro.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5454008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457200" y="849065"/>
            <a:ext cx="11376212" cy="5006499"/>
          </a:xfrm>
          <a:prstGeom prst="rect">
            <a:avLst/>
          </a:prstGeom>
          <a:noFill/>
        </p:spPr>
        <p:txBody>
          <a:bodyPr wrap="square">
            <a:spAutoFit/>
          </a:bodyPr>
          <a:lstStyle/>
          <a:p>
            <a:pPr algn="just" fontAlgn="base">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.Vamos conversar?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tem o costume de ler livro físico ou digital?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costuma ler textos/livros literários?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sabia que a literatura é uma arte que utiliza a palavra escrita para emocionar, despertar a subjetividade, a criticidade, fazer refletir e representar a realidade?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sabia que os textos literários, por mais que sejam criativos, plurissignificativos, com linguagem figurada, são escritos para mostrar uma realidade concreta?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leu um Romance?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pensou que, por meio da leitura de um Romance, podemos conhecer épocas, costumes, tradições e experiências das pessoas na sociedade?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fontAlgn="base">
              <a:lnSpc>
                <a:spcPct val="11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sabia que a leitura e compreensão do gênero textual Romance contribui com o nosso senso crítico?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21739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6" y="862166"/>
            <a:ext cx="11483788" cy="846386"/>
          </a:xfrm>
          <a:prstGeom prst="rect">
            <a:avLst/>
          </a:prstGeom>
          <a:noFill/>
        </p:spPr>
        <p:txBody>
          <a:bodyPr wrap="square">
            <a:spAutoFit/>
          </a:bodyPr>
          <a:lstStyle/>
          <a:p>
            <a:pPr indent="538163" algn="just"/>
            <a:r>
              <a:rPr lang="pt-BR" sz="1800" b="1" kern="100" dirty="0">
                <a:solidFill>
                  <a:srgbClr val="F2A212"/>
                </a:solidFill>
                <a:effectLst/>
                <a:latin typeface="Cambria Math" panose="02040503050406030204" pitchFamily="18" charset="0"/>
                <a:ea typeface="Yu Gothic UI Semilight" panose="020B0400000000000000" pitchFamily="34" charset="-128"/>
                <a:cs typeface="Cambria Math" panose="02040503050406030204" pitchFamily="18" charset="0"/>
              </a:rPr>
              <a:t>▶</a:t>
            </a:r>
            <a:r>
              <a:rPr lang="pt-BR" sz="1800" b="1" kern="100" dirty="0">
                <a:solidFill>
                  <a:srgbClr val="F2A212"/>
                </a:solidFill>
                <a:effectLst/>
                <a:latin typeface="Arial Narrow" panose="020B0606020202030204" pitchFamily="34" charset="0"/>
                <a:ea typeface="Calibri" panose="020F0502020204030204" pitchFamily="34" charset="0"/>
                <a:cs typeface="Times New Roman" panose="02020603050405020304" pitchFamily="18" charset="0"/>
              </a:rPr>
              <a:t> Conhecendo o gênero textual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8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8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D5A25926-02E9-295E-8CBE-1D0CA8A6D64D}"/>
              </a:ext>
            </a:extLst>
          </p:cNvPr>
          <p:cNvGraphicFramePr>
            <a:graphicFrameLocks noGrp="1"/>
          </p:cNvGraphicFramePr>
          <p:nvPr>
            <p:extLst>
              <p:ext uri="{D42A27DB-BD31-4B8C-83A1-F6EECF244321}">
                <p14:modId xmlns:p14="http://schemas.microsoft.com/office/powerpoint/2010/main" val="3823285876"/>
              </p:ext>
            </p:extLst>
          </p:nvPr>
        </p:nvGraphicFramePr>
        <p:xfrm>
          <a:off x="819510" y="1319842"/>
          <a:ext cx="10696754" cy="1586685"/>
        </p:xfrm>
        <a:graphic>
          <a:graphicData uri="http://schemas.openxmlformats.org/drawingml/2006/table">
            <a:tbl>
              <a:tblPr firstRow="1" bandRow="1">
                <a:tableStyleId>{5C22544A-7EE6-4342-B048-85BDC9FD1C3A}</a:tableStyleId>
              </a:tblPr>
              <a:tblGrid>
                <a:gridCol w="10696754">
                  <a:extLst>
                    <a:ext uri="{9D8B030D-6E8A-4147-A177-3AD203B41FA5}">
                      <a16:colId xmlns:a16="http://schemas.microsoft.com/office/drawing/2014/main" val="2836556461"/>
                    </a:ext>
                  </a:extLst>
                </a:gridCol>
              </a:tblGrid>
              <a:tr h="1586685">
                <a:tc>
                  <a:txBody>
                    <a:bodyPr/>
                    <a:lstStyle/>
                    <a:p>
                      <a:pPr algn="just"/>
                      <a:r>
                        <a:rPr lang="pt-BR" sz="2000" b="0" kern="1200" dirty="0">
                          <a:solidFill>
                            <a:schemeClr val="tx1"/>
                          </a:solidFill>
                          <a:effectLst/>
                          <a:latin typeface="Arial Narrow" panose="020B0606020202030204" pitchFamily="34" charset="0"/>
                          <a:ea typeface="+mn-ea"/>
                          <a:cs typeface="+mn-cs"/>
                        </a:rPr>
                        <a:t>O gênero textual </a:t>
                      </a:r>
                      <a:r>
                        <a:rPr lang="pt-BR" sz="2000" b="1" kern="1200" dirty="0">
                          <a:solidFill>
                            <a:schemeClr val="tx1"/>
                          </a:solidFill>
                          <a:effectLst/>
                          <a:latin typeface="Arial Narrow" panose="020B0606020202030204" pitchFamily="34" charset="0"/>
                          <a:ea typeface="+mn-ea"/>
                          <a:cs typeface="+mn-cs"/>
                        </a:rPr>
                        <a:t>Romance</a:t>
                      </a:r>
                      <a:r>
                        <a:rPr lang="pt-BR" sz="2000" b="0" kern="1200" dirty="0">
                          <a:solidFill>
                            <a:schemeClr val="tx1"/>
                          </a:solidFill>
                          <a:effectLst/>
                          <a:latin typeface="Arial Narrow" panose="020B0606020202030204" pitchFamily="34" charset="0"/>
                          <a:ea typeface="+mn-ea"/>
                          <a:cs typeface="+mn-cs"/>
                        </a:rPr>
                        <a:t> é um texto literário narrativo, escrito em prosa, caracterizado por ser uma história longa e complexa, com enredo denso, múltiplas personagens, cenários detalhados e um desenvolvimento psicológico aprofundado. Diferente da novela ou do conto, o romance explora diversos núcleos de ação, tempo e espaço que são bem definidos. </a:t>
                      </a:r>
                      <a:endParaRPr lang="pt-BR" sz="2000" b="0" dirty="0">
                        <a:solidFill>
                          <a:schemeClr val="tx1"/>
                        </a:solidFill>
                        <a:latin typeface="Arial Narrow" panose="020B0606020202030204" pitchFamily="34" charset="0"/>
                      </a:endParaRPr>
                    </a:p>
                  </a:txBody>
                  <a:tcPr>
                    <a:solidFill>
                      <a:schemeClr val="accent5">
                        <a:lumMod val="20000"/>
                        <a:lumOff val="80000"/>
                      </a:schemeClr>
                    </a:solidFill>
                  </a:tcPr>
                </a:tc>
                <a:extLst>
                  <a:ext uri="{0D108BD9-81ED-4DB2-BD59-A6C34878D82A}">
                    <a16:rowId xmlns:a16="http://schemas.microsoft.com/office/drawing/2014/main" val="3273779692"/>
                  </a:ext>
                </a:extLst>
              </a:tr>
            </a:tbl>
          </a:graphicData>
        </a:graphic>
      </p:graphicFrame>
      <p:graphicFrame>
        <p:nvGraphicFramePr>
          <p:cNvPr id="4" name="Tabela 3">
            <a:extLst>
              <a:ext uri="{FF2B5EF4-FFF2-40B4-BE49-F238E27FC236}">
                <a16:creationId xmlns:a16="http://schemas.microsoft.com/office/drawing/2014/main" id="{941F8C41-45F4-4D9B-9ABB-9B215A831095}"/>
              </a:ext>
            </a:extLst>
          </p:cNvPr>
          <p:cNvGraphicFramePr>
            <a:graphicFrameLocks noGrp="1"/>
          </p:cNvGraphicFramePr>
          <p:nvPr>
            <p:extLst>
              <p:ext uri="{D42A27DB-BD31-4B8C-83A1-F6EECF244321}">
                <p14:modId xmlns:p14="http://schemas.microsoft.com/office/powerpoint/2010/main" val="2523690857"/>
              </p:ext>
            </p:extLst>
          </p:nvPr>
        </p:nvGraphicFramePr>
        <p:xfrm>
          <a:off x="759125" y="3286664"/>
          <a:ext cx="10696754" cy="3108960"/>
        </p:xfrm>
        <a:graphic>
          <a:graphicData uri="http://schemas.openxmlformats.org/drawingml/2006/table">
            <a:tbl>
              <a:tblPr firstRow="1" bandRow="1">
                <a:tableStyleId>{5C22544A-7EE6-4342-B048-85BDC9FD1C3A}</a:tableStyleId>
              </a:tblPr>
              <a:tblGrid>
                <a:gridCol w="10696754">
                  <a:extLst>
                    <a:ext uri="{9D8B030D-6E8A-4147-A177-3AD203B41FA5}">
                      <a16:colId xmlns:a16="http://schemas.microsoft.com/office/drawing/2014/main" val="2024829574"/>
                    </a:ext>
                  </a:extLst>
                </a:gridCol>
              </a:tblGrid>
              <a:tr h="3045124">
                <a:tc>
                  <a:txBody>
                    <a:bodyPr/>
                    <a:lstStyle/>
                    <a:p>
                      <a:pPr algn="ctr"/>
                      <a:r>
                        <a:rPr lang="pt-BR" sz="2000" b="1" kern="1200" dirty="0">
                          <a:solidFill>
                            <a:schemeClr val="tx1"/>
                          </a:solidFill>
                          <a:effectLst/>
                          <a:latin typeface="Arial Narrow" panose="020B0606020202030204" pitchFamily="34" charset="0"/>
                          <a:ea typeface="+mn-ea"/>
                          <a:cs typeface="+mn-cs"/>
                        </a:rPr>
                        <a:t>Para compreender o gênero textual Romance</a:t>
                      </a:r>
                    </a:p>
                    <a:p>
                      <a:pPr algn="just"/>
                      <a:r>
                        <a:rPr lang="pt-BR" sz="2000" b="1" kern="1200" dirty="0">
                          <a:solidFill>
                            <a:schemeClr val="tx1"/>
                          </a:solidFill>
                          <a:effectLst/>
                          <a:latin typeface="Arial Narrow" panose="020B0606020202030204" pitchFamily="34" charset="0"/>
                          <a:ea typeface="+mn-ea"/>
                          <a:cs typeface="+mn-cs"/>
                        </a:rPr>
                        <a:t>Narrativa em prosa: </a:t>
                      </a:r>
                      <a:r>
                        <a:rPr lang="pt-BR" sz="2000" b="0" kern="1200" dirty="0">
                          <a:solidFill>
                            <a:schemeClr val="tx1"/>
                          </a:solidFill>
                          <a:effectLst/>
                          <a:latin typeface="Arial Narrow" panose="020B0606020202030204" pitchFamily="34" charset="0"/>
                          <a:ea typeface="+mn-ea"/>
                          <a:cs typeface="+mn-cs"/>
                        </a:rPr>
                        <a:t>estruturada em parágrafos e capítulos, permitindo liberdade criativa na linguagem.</a:t>
                      </a:r>
                    </a:p>
                    <a:p>
                      <a:pPr algn="just"/>
                      <a:r>
                        <a:rPr lang="pt-BR" sz="2000" b="1" kern="1200" dirty="0">
                          <a:solidFill>
                            <a:schemeClr val="tx1"/>
                          </a:solidFill>
                          <a:effectLst/>
                          <a:latin typeface="Arial Narrow" panose="020B0606020202030204" pitchFamily="34" charset="0"/>
                          <a:ea typeface="+mn-ea"/>
                          <a:cs typeface="+mn-cs"/>
                        </a:rPr>
                        <a:t>Extensão e complexidade:  </a:t>
                      </a:r>
                      <a:r>
                        <a:rPr lang="pt-BR" sz="2000" b="0" kern="1200" dirty="0">
                          <a:solidFill>
                            <a:schemeClr val="tx1"/>
                          </a:solidFill>
                          <a:effectLst/>
                          <a:latin typeface="Arial Narrow" panose="020B0606020202030204" pitchFamily="34" charset="0"/>
                          <a:ea typeface="+mn-ea"/>
                          <a:cs typeface="+mn-cs"/>
                        </a:rPr>
                        <a:t>enredo extenso com ações principais e subtramas secundárias.</a:t>
                      </a:r>
                    </a:p>
                    <a:p>
                      <a:pPr algn="just"/>
                      <a:r>
                        <a:rPr lang="pt-BR" sz="2000" b="1" kern="1200" dirty="0">
                          <a:solidFill>
                            <a:schemeClr val="tx1"/>
                          </a:solidFill>
                          <a:effectLst/>
                          <a:latin typeface="Arial Narrow" panose="020B0606020202030204" pitchFamily="34" charset="0"/>
                          <a:ea typeface="+mn-ea"/>
                          <a:cs typeface="+mn-cs"/>
                        </a:rPr>
                        <a:t>Foco no cotidiano: </a:t>
                      </a:r>
                      <a:r>
                        <a:rPr lang="pt-BR" sz="2000" b="0" kern="1200" dirty="0">
                          <a:solidFill>
                            <a:schemeClr val="tx1"/>
                          </a:solidFill>
                          <a:effectLst/>
                          <a:latin typeface="Arial Narrow" panose="020B0606020202030204" pitchFamily="34" charset="0"/>
                          <a:ea typeface="+mn-ea"/>
                          <a:cs typeface="+mn-cs"/>
                        </a:rPr>
                        <a:t>diferente dos textos que têm foco em heróis, o romance narra a vida de pessoas comuns.</a:t>
                      </a:r>
                    </a:p>
                    <a:p>
                      <a:pPr algn="just"/>
                      <a:r>
                        <a:rPr lang="pt-BR" sz="2000" b="1" kern="1200" dirty="0">
                          <a:solidFill>
                            <a:schemeClr val="tx1"/>
                          </a:solidFill>
                          <a:effectLst/>
                          <a:latin typeface="Arial Narrow" panose="020B0606020202030204" pitchFamily="34" charset="0"/>
                          <a:ea typeface="+mn-ea"/>
                          <a:cs typeface="+mn-cs"/>
                        </a:rPr>
                        <a:t>Complexidade psicológica: </a:t>
                      </a:r>
                      <a:r>
                        <a:rPr lang="pt-BR" sz="2000" b="0" kern="1200" dirty="0">
                          <a:solidFill>
                            <a:schemeClr val="tx1"/>
                          </a:solidFill>
                          <a:effectLst/>
                          <a:latin typeface="Arial Narrow" panose="020B0606020202030204" pitchFamily="34" charset="0"/>
                          <a:ea typeface="+mn-ea"/>
                          <a:cs typeface="+mn-cs"/>
                        </a:rPr>
                        <a:t>personagens com mais profundidade sentimental. </a:t>
                      </a:r>
                    </a:p>
                    <a:p>
                      <a:pPr algn="just"/>
                      <a:r>
                        <a:rPr lang="pt-BR" sz="2000" b="1" kern="1200" dirty="0">
                          <a:solidFill>
                            <a:schemeClr val="tx1"/>
                          </a:solidFill>
                          <a:effectLst/>
                          <a:latin typeface="Arial Narrow" panose="020B0606020202030204" pitchFamily="34" charset="0"/>
                          <a:ea typeface="+mn-ea"/>
                          <a:cs typeface="+mn-cs"/>
                        </a:rPr>
                        <a:t>Personagens definidos: </a:t>
                      </a:r>
                      <a:r>
                        <a:rPr lang="pt-BR" sz="2000" b="0" kern="1200" dirty="0">
                          <a:solidFill>
                            <a:schemeClr val="tx1"/>
                          </a:solidFill>
                          <a:effectLst/>
                          <a:latin typeface="Arial Narrow" panose="020B0606020202030204" pitchFamily="34" charset="0"/>
                          <a:ea typeface="+mn-ea"/>
                          <a:cs typeface="+mn-cs"/>
                        </a:rPr>
                        <a:t>sofrem transformações ao longo da história.</a:t>
                      </a:r>
                    </a:p>
                    <a:p>
                      <a:pPr algn="just"/>
                      <a:r>
                        <a:rPr lang="pt-BR" sz="2000" b="1" kern="1200" dirty="0">
                          <a:solidFill>
                            <a:schemeClr val="tx1"/>
                          </a:solidFill>
                          <a:effectLst/>
                          <a:latin typeface="Arial Narrow" panose="020B0606020202030204" pitchFamily="34" charset="0"/>
                          <a:ea typeface="+mn-ea"/>
                          <a:cs typeface="+mn-cs"/>
                        </a:rPr>
                        <a:t>Tempo e espaço definidos: </a:t>
                      </a:r>
                      <a:r>
                        <a:rPr lang="pt-BR" sz="2000" b="0" kern="1200" dirty="0">
                          <a:solidFill>
                            <a:schemeClr val="tx1"/>
                          </a:solidFill>
                          <a:effectLst/>
                          <a:latin typeface="Arial Narrow" panose="020B0606020202030204" pitchFamily="34" charset="0"/>
                          <a:ea typeface="+mn-ea"/>
                          <a:cs typeface="+mn-cs"/>
                        </a:rPr>
                        <a:t>(Tempo cronológico ou psicológico), lugares bem definidos e “verossimilhança” (semelhança com a realidade).</a:t>
                      </a:r>
                    </a:p>
                    <a:p>
                      <a:pPr algn="just"/>
                      <a:r>
                        <a:rPr lang="pt-BR" sz="2000" b="1" kern="1200" dirty="0">
                          <a:solidFill>
                            <a:schemeClr val="tx1"/>
                          </a:solidFill>
                          <a:effectLst/>
                          <a:latin typeface="Arial Narrow" panose="020B0606020202030204" pitchFamily="34" charset="0"/>
                          <a:ea typeface="+mn-ea"/>
                          <a:cs typeface="+mn-cs"/>
                        </a:rPr>
                        <a:t>Tipos de narrador: </a:t>
                      </a:r>
                      <a:r>
                        <a:rPr lang="pt-BR" sz="2000" b="0" kern="1200" dirty="0">
                          <a:solidFill>
                            <a:schemeClr val="tx1"/>
                          </a:solidFill>
                          <a:effectLst/>
                          <a:latin typeface="Arial Narrow" panose="020B0606020202030204" pitchFamily="34" charset="0"/>
                          <a:ea typeface="+mn-ea"/>
                          <a:cs typeface="+mn-cs"/>
                        </a:rPr>
                        <a:t>1ª pessoa (participa da história) ou 3ª pessoa (não participa): onisciente ou observador).</a:t>
                      </a:r>
                    </a:p>
                    <a:p>
                      <a:endParaRPr lang="pt-BR" dirty="0"/>
                    </a:p>
                  </a:txBody>
                  <a:tcPr>
                    <a:solidFill>
                      <a:schemeClr val="accent4">
                        <a:lumMod val="20000"/>
                        <a:lumOff val="80000"/>
                      </a:schemeClr>
                    </a:solidFill>
                  </a:tcPr>
                </a:tc>
                <a:extLst>
                  <a:ext uri="{0D108BD9-81ED-4DB2-BD59-A6C34878D82A}">
                    <a16:rowId xmlns:a16="http://schemas.microsoft.com/office/drawing/2014/main" val="2052065833"/>
                  </a:ext>
                </a:extLst>
              </a:tr>
            </a:tbl>
          </a:graphicData>
        </a:graphic>
      </p:graphicFrame>
    </p:spTree>
    <p:extLst>
      <p:ext uri="{BB962C8B-B14F-4D97-AF65-F5344CB8AC3E}">
        <p14:creationId xmlns:p14="http://schemas.microsoft.com/office/powerpoint/2010/main" val="16574489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0AD7E25-77F9-0099-8983-3ED42C0CF524}"/>
              </a:ext>
            </a:extLst>
          </p:cNvPr>
          <p:cNvGraphicFramePr>
            <a:graphicFrameLocks noGrp="1"/>
          </p:cNvGraphicFramePr>
          <p:nvPr>
            <p:extLst>
              <p:ext uri="{D42A27DB-BD31-4B8C-83A1-F6EECF244321}">
                <p14:modId xmlns:p14="http://schemas.microsoft.com/office/powerpoint/2010/main" val="1257708867"/>
              </p:ext>
            </p:extLst>
          </p:nvPr>
        </p:nvGraphicFramePr>
        <p:xfrm>
          <a:off x="629728" y="719666"/>
          <a:ext cx="10998680" cy="1310640"/>
        </p:xfrm>
        <a:graphic>
          <a:graphicData uri="http://schemas.openxmlformats.org/drawingml/2006/table">
            <a:tbl>
              <a:tblPr firstRow="1" bandRow="1">
                <a:tableStyleId>{5C22544A-7EE6-4342-B048-85BDC9FD1C3A}</a:tableStyleId>
              </a:tblPr>
              <a:tblGrid>
                <a:gridCol w="10998680">
                  <a:extLst>
                    <a:ext uri="{9D8B030D-6E8A-4147-A177-3AD203B41FA5}">
                      <a16:colId xmlns:a16="http://schemas.microsoft.com/office/drawing/2014/main" val="1208475693"/>
                    </a:ext>
                  </a:extLst>
                </a:gridCol>
              </a:tblGrid>
              <a:tr h="1273036">
                <a:tc>
                  <a:txBody>
                    <a:bodyPr/>
                    <a:lstStyle/>
                    <a:p>
                      <a:pPr algn="just"/>
                      <a:r>
                        <a:rPr lang="pt-BR" sz="2000" b="1" kern="1200" dirty="0">
                          <a:solidFill>
                            <a:srgbClr val="FF0000"/>
                          </a:solidFill>
                          <a:effectLst/>
                          <a:latin typeface="Arial Narrow" panose="020B0606020202030204" pitchFamily="34" charset="0"/>
                          <a:ea typeface="+mn-ea"/>
                          <a:cs typeface="+mn-cs"/>
                        </a:rPr>
                        <a:t>Atenção! </a:t>
                      </a:r>
                    </a:p>
                    <a:p>
                      <a:pPr algn="just"/>
                      <a:r>
                        <a:rPr lang="pt-BR" sz="2000" b="0" kern="1200" dirty="0">
                          <a:solidFill>
                            <a:schemeClr val="tx1"/>
                          </a:solidFill>
                          <a:effectLst/>
                          <a:latin typeface="Arial Narrow" panose="020B0606020202030204" pitchFamily="34" charset="0"/>
                          <a:ea typeface="+mn-ea"/>
                          <a:cs typeface="+mn-cs"/>
                        </a:rPr>
                        <a:t>O romance não precisa ser romântico!</a:t>
                      </a:r>
                    </a:p>
                    <a:p>
                      <a:pPr algn="just"/>
                      <a:r>
                        <a:rPr lang="pt-BR" sz="2000" b="0" kern="1200" dirty="0">
                          <a:solidFill>
                            <a:schemeClr val="tx1"/>
                          </a:solidFill>
                          <a:effectLst/>
                          <a:latin typeface="Arial Narrow" panose="020B0606020202030204" pitchFamily="34" charset="0"/>
                          <a:ea typeface="+mn-ea"/>
                          <a:cs typeface="+mn-cs"/>
                        </a:rPr>
                        <a:t>A palavra “romântico” descreve pessoas sonhadoras, apaixonadas e sentimentais, além de situações que podem evocar a atmosfera emocional de um “romance”. </a:t>
                      </a:r>
                      <a:endParaRPr lang="pt-BR" sz="20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161791366"/>
                  </a:ext>
                </a:extLst>
              </a:tr>
            </a:tbl>
          </a:graphicData>
        </a:graphic>
      </p:graphicFrame>
      <p:pic>
        <p:nvPicPr>
          <p:cNvPr id="8" name="Imagem 7" descr="Interface gráfica do usuário, Texto, Aplicativo&#10;&#10;O conteúdo gerado por IA pode estar incorreto.">
            <a:extLst>
              <a:ext uri="{FF2B5EF4-FFF2-40B4-BE49-F238E27FC236}">
                <a16:creationId xmlns:a16="http://schemas.microsoft.com/office/drawing/2014/main" id="{B585AA28-F09F-CDD8-484D-DB4E348F5AD7}"/>
              </a:ext>
            </a:extLst>
          </p:cNvPr>
          <p:cNvPicPr>
            <a:picLocks noChangeAspect="1"/>
          </p:cNvPicPr>
          <p:nvPr/>
        </p:nvPicPr>
        <p:blipFill rotWithShape="1">
          <a:blip r:embed="rId2">
            <a:extLst>
              <a:ext uri="{28A0092B-C50C-407E-A947-70E740481C1C}">
                <a14:useLocalDpi xmlns:a14="http://schemas.microsoft.com/office/drawing/2010/main" val="0"/>
              </a:ext>
            </a:extLst>
          </a:blip>
          <a:srcRect l="1180" t="9234" r="8417" b="10821"/>
          <a:stretch>
            <a:fillRect/>
          </a:stretch>
        </p:blipFill>
        <p:spPr bwMode="auto">
          <a:xfrm>
            <a:off x="715993" y="2096219"/>
            <a:ext cx="2527539" cy="1043795"/>
          </a:xfrm>
          <a:prstGeom prst="rect">
            <a:avLst/>
          </a:prstGeom>
          <a:noFill/>
          <a:ln>
            <a:noFill/>
          </a:ln>
          <a:extLst>
            <a:ext uri="{53640926-AAD7-44D8-BBD7-CCE9431645EC}">
              <a14:shadowObscured xmlns:a14="http://schemas.microsoft.com/office/drawing/2010/main"/>
            </a:ext>
          </a:extLst>
        </p:spPr>
      </p:pic>
      <p:pic>
        <p:nvPicPr>
          <p:cNvPr id="15" name="Imagem 14">
            <a:extLst>
              <a:ext uri="{FF2B5EF4-FFF2-40B4-BE49-F238E27FC236}">
                <a16:creationId xmlns:a16="http://schemas.microsoft.com/office/drawing/2014/main" id="{5EF463AB-A268-7C78-7EE2-333E13A75397}"/>
              </a:ext>
            </a:extLst>
          </p:cNvPr>
          <p:cNvPicPr>
            <a:picLocks noChangeAspect="1"/>
          </p:cNvPicPr>
          <p:nvPr/>
        </p:nvPicPr>
        <p:blipFill>
          <a:blip r:embed="rId3"/>
          <a:stretch>
            <a:fillRect/>
          </a:stretch>
        </p:blipFill>
        <p:spPr>
          <a:xfrm>
            <a:off x="552091" y="3140015"/>
            <a:ext cx="11076318" cy="2998319"/>
          </a:xfrm>
          <a:prstGeom prst="rect">
            <a:avLst/>
          </a:prstGeom>
        </p:spPr>
      </p:pic>
    </p:spTree>
    <p:extLst>
      <p:ext uri="{BB962C8B-B14F-4D97-AF65-F5344CB8AC3E}">
        <p14:creationId xmlns:p14="http://schemas.microsoft.com/office/powerpoint/2010/main" val="16032141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30F2EC9D-529D-CEB6-6070-18AEDEC293C0}"/>
              </a:ext>
            </a:extLst>
          </p:cNvPr>
          <p:cNvPicPr>
            <a:picLocks noChangeAspect="1"/>
          </p:cNvPicPr>
          <p:nvPr/>
        </p:nvPicPr>
        <p:blipFill>
          <a:blip r:embed="rId2"/>
          <a:stretch>
            <a:fillRect/>
          </a:stretch>
        </p:blipFill>
        <p:spPr>
          <a:xfrm>
            <a:off x="404018" y="1104181"/>
            <a:ext cx="11189884" cy="3726612"/>
          </a:xfrm>
          <a:prstGeom prst="rect">
            <a:avLst/>
          </a:prstGeom>
        </p:spPr>
      </p:pic>
    </p:spTree>
    <p:extLst>
      <p:ext uri="{BB962C8B-B14F-4D97-AF65-F5344CB8AC3E}">
        <p14:creationId xmlns:p14="http://schemas.microsoft.com/office/powerpoint/2010/main" val="40170592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0F7D1C6-4898-45CB-DE9E-27693C9C0A94}"/>
              </a:ext>
            </a:extLst>
          </p:cNvPr>
          <p:cNvSpPr txBox="1"/>
          <p:nvPr/>
        </p:nvSpPr>
        <p:spPr>
          <a:xfrm>
            <a:off x="646981" y="1328468"/>
            <a:ext cx="10860657" cy="4350935"/>
          </a:xfrm>
          <a:prstGeom prst="rect">
            <a:avLst/>
          </a:prstGeom>
          <a:noFill/>
        </p:spPr>
        <p:txBody>
          <a:bodyPr wrap="square" rtlCol="0">
            <a:spAutoFit/>
          </a:bodyPr>
          <a:lstStyle/>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Resumo do romance: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Triste Fim de Policarpo Quaresma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Policarpo Quaresma é um diligente funcionário público, solteiro, de meia idade, morador do subúrbio carioca, onde vive em casa própria com a irmã, também solteira. Cordial, pacato, metódico, extremamente pontual em sua rotina, Quaresma vive rodeado por livros sobre todo e qualquer assunto que esteja relacionado ao Brasil.</a:t>
            </a: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Embora respeitado pela vizinhança, por sua condição relativamente “abastada” de funcionário público, é incompreendido por seus hábitos discretos e seu gosto pela leitura. Os vizinhos, os colegas de trabalho e até mesmo a irmã de Quaresma, Adelaide, acham estranho que alguém sem formação universitária goste tanto de livros. Policarpo, porém, segue impassível com seus projetos, indiferente à incompreensão das pessoas. </a:t>
            </a:r>
          </a:p>
          <a:p>
            <a:endParaRPr lang="pt-BR" dirty="0"/>
          </a:p>
        </p:txBody>
      </p:sp>
    </p:spTree>
    <p:extLst>
      <p:ext uri="{BB962C8B-B14F-4D97-AF65-F5344CB8AC3E}">
        <p14:creationId xmlns:p14="http://schemas.microsoft.com/office/powerpoint/2010/main" val="20638363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077C09-5248-F1DE-76D2-7BE7285F5A46}"/>
              </a:ext>
            </a:extLst>
          </p:cNvPr>
          <p:cNvSpPr txBox="1"/>
          <p:nvPr/>
        </p:nvSpPr>
        <p:spPr>
          <a:xfrm>
            <a:off x="612475" y="1095555"/>
            <a:ext cx="10972800" cy="4467890"/>
          </a:xfrm>
          <a:prstGeom prst="rect">
            <a:avLst/>
          </a:prstGeom>
          <a:noFill/>
        </p:spPr>
        <p:txBody>
          <a:bodyPr wrap="square" rtlCol="0">
            <a:spAutoFit/>
          </a:bodyPr>
          <a:lstStyle/>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Nada ambicioso, ele é avesso tanto à autopromoção quanto às fofocas, sendo movido quase que exclusivamente por um profundo sentimento de amor à Pátria. E é esse amor incondicional à Pátria que o leva a promover a "verdadeira cultura brasileira". Então, ele passa a tomar aulas de violão com o renomado menestrel Ricardo Coração dos Outros, indiferente ao espanto que provoca nos vizinhos ao demonstrar gosto por um instrumento tão vulgar. </a:t>
            </a: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violeiro, porém, encanta a vizinhança com suas modinhas e passa a frequentar a casa do General Albernaz, vizinho de Policarpo. O general, movido pelo desejo de casar suas filhas, vê nas modinhas de Coração dos Outros uma oportunidade para atrair bons partidos à sua casa. É com essa perspectiva que Albernaz decide promover um resgate das canções tradicionais brasileiras, para animar uma festa em sua residência. Para tanto, ele conta com o apoio entusiasmado de Quaresma, que vislumbra a possibilidade de incentivar o gosto pela "nossa cultura" entre seus pares.</a:t>
            </a:r>
          </a:p>
          <a:p>
            <a:endParaRPr lang="pt-BR" dirty="0"/>
          </a:p>
        </p:txBody>
      </p:sp>
    </p:spTree>
    <p:extLst>
      <p:ext uri="{BB962C8B-B14F-4D97-AF65-F5344CB8AC3E}">
        <p14:creationId xmlns:p14="http://schemas.microsoft.com/office/powerpoint/2010/main" val="41148196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78BA9B7-2792-D010-AD99-C7F130928161}"/>
              </a:ext>
            </a:extLst>
          </p:cNvPr>
          <p:cNvSpPr txBox="1"/>
          <p:nvPr/>
        </p:nvSpPr>
        <p:spPr>
          <a:xfrm>
            <a:off x="655608" y="1078302"/>
            <a:ext cx="11067690" cy="5671296"/>
          </a:xfrm>
          <a:prstGeom prst="rect">
            <a:avLst/>
          </a:prstGeom>
          <a:noFill/>
        </p:spPr>
        <p:txBody>
          <a:bodyPr wrap="square" rtlCol="0">
            <a:spAutoFit/>
          </a:bodyPr>
          <a:lstStyle/>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Depois de uma conversa infrutífera com uma pobre e velha ex-escrava de Albernaz, Maria Rita, eles conhecem um decadente poeta que coleciona danças, canções e histórias populares. Animados, montam a apresentação do “Tangolomango” na festa do general, número apresentado a eles pelo velho estudioso. Entretanto, Policarpo descobre que essa canção é de origem europeia, como aliás a maioria dos contos, canções e danças tradicionais que circulam em meio à nossa gente.</a:t>
            </a:r>
          </a:p>
          <a:p>
            <a:pPr indent="44958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frustração não demove nosso obstinado herói. Ao contrário, Policarpo dedica-se à identificação das tradições genuinamente brasileiras. Seguindo por esse caminho, propõe à Câmara dos Deputados um projeto para transformar o Tupi-Guarani em língua oficial do Brasil. Essa petição vira motivo de chacota na imprensa, alcançando enorme repercussão. Sua vida, de pacata, torna-se um inferno e, em meio ao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bullying</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dos colegas e à perseguição da imprensa, sofre um colapso nervoso e termina internado em um hospício.</a:t>
            </a:r>
          </a:p>
          <a:p>
            <a:endParaRPr lang="pt-BR" dirty="0"/>
          </a:p>
        </p:txBody>
      </p:sp>
    </p:spTree>
    <p:extLst>
      <p:ext uri="{BB962C8B-B14F-4D97-AF65-F5344CB8AC3E}">
        <p14:creationId xmlns:p14="http://schemas.microsoft.com/office/powerpoint/2010/main" val="39438591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774B71A-5133-33D7-4CE9-811CD6177E6E}"/>
              </a:ext>
            </a:extLst>
          </p:cNvPr>
          <p:cNvSpPr txBox="1"/>
          <p:nvPr/>
        </p:nvSpPr>
        <p:spPr>
          <a:xfrm>
            <a:off x="479021" y="908825"/>
            <a:ext cx="11492752" cy="4902624"/>
          </a:xfrm>
          <a:prstGeom prst="rect">
            <a:avLst/>
          </a:prstGeom>
          <a:noFill/>
        </p:spPr>
        <p:txBody>
          <a:bodyPr wrap="square">
            <a:spAutoFit/>
          </a:bodyPr>
          <a:lstStyle/>
          <a:p>
            <a:pPr indent="44958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Sua recuperação é lenta e melancólica. No hospital psiquiátrico, recebe a visita de poucos amigos, como sua afilhada, Olga, e Ricardo Coração dos Outros. Uma vez recuperado, decide mudar-se para um sítio afastado do Rio de Janeiro: o sítio do Sossego. Começa aí a segunda parte do livro.</a:t>
            </a:r>
          </a:p>
          <a:p>
            <a:pPr indent="44958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Sossego, Policarpo não abandona seus ideais nacionalistas. Ao contrário, apesar de frustrados seus projetos culturais, lança-se com afinco à agricultura, animado pela ideia de produzir seu próprio alimento e, até, obter algum lucro com o cultivo do solo "mais feraz do mundo". Mais do que a ambição do dinheiro, ele é movido pela crença de que, com seu exemplo, ajudará a promover a grandeza da Pátria e a felicidade da nação. Seu projeto agrícola, porém, encontra diversas barreiras, como a política local, que o arrasta para uma disputa entre caciques políticos rivais, impondo-lhe dificuldades depois que declina de uma proposta indecorosa do presidente da Câmara Municipal, Doutor Campos. Além disso, formigas devoram sem clemência suas hortas e seus pomares, mostrando-se um inimigo tenaz e organizado. Por fim, Policarpo se depara com barreiras logísticas e comerciais, que lhe impõem elevados custos e transformam em irrisórios seus lucros.</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48163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CE23C56-7800-430D-89BE-64984F6E2C8F}"/>
              </a:ext>
            </a:extLst>
          </p:cNvPr>
          <p:cNvSpPr txBox="1"/>
          <p:nvPr/>
        </p:nvSpPr>
        <p:spPr>
          <a:xfrm>
            <a:off x="690113" y="1130060"/>
            <a:ext cx="10981427" cy="4570482"/>
          </a:xfrm>
          <a:prstGeom prst="rect">
            <a:avLst/>
          </a:prstGeom>
          <a:noFill/>
        </p:spPr>
        <p:txBody>
          <a:bodyPr wrap="square" rtlCol="0">
            <a:spAutoFit/>
          </a:bodyPr>
          <a:lstStyle/>
          <a:p>
            <a:pPr indent="44958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Policarpo conclui, então, que uma ação política faz-se necessária, para que a nação possa desenvolver plenamente seu potencial. Assim, informado sobre a revolta de parte da Marinha contra Floriano Peixoto, no Rio de Janeiro, coloca-se imediatamente à disposição do ditador, imaginando que o Marechal, ao se consolidar em um governo forte, terá condições de promover as mudanças que o país tanto necessita. Começa, assim, a terceira e última parte do romance.</a:t>
            </a:r>
          </a:p>
          <a:p>
            <a:pPr indent="44958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Quaresma envia um telegrama a Floriano Peixoto e volta à capital, onde integra o batalhão patriótico Cruzeiro do Sul, sob o comando do Tenente-Coronel Bustamente (antigo Major). Quaresma é efetivado no posto de Major, título pelo qual sempre fora conhecido, embora nunca o tivesse ocupado oficialmente.</a:t>
            </a:r>
          </a:p>
          <a:p>
            <a:pPr indent="44958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Policarpo havia redigido um documento, no qual expunha em detalhes as reformas e ações necessárias para o pleno desenvolvimento do país. Ele chega a entregar o manuscrito nas mãos do próprio Floriano, mas vê sua crença na capacidade (e interesse) do Marechal em encabeçar tais reformas esvair-se paulatinamente.</a:t>
            </a:r>
          </a:p>
          <a:p>
            <a:endParaRPr lang="pt-BR" dirty="0"/>
          </a:p>
        </p:txBody>
      </p:sp>
    </p:spTree>
    <p:extLst>
      <p:ext uri="{BB962C8B-B14F-4D97-AF65-F5344CB8AC3E}">
        <p14:creationId xmlns:p14="http://schemas.microsoft.com/office/powerpoint/2010/main" val="3755411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914679F6-A28A-9800-3649-E49C4D5C61B9}"/>
              </a:ext>
            </a:extLst>
          </p:cNvPr>
          <p:cNvSpPr txBox="1"/>
          <p:nvPr/>
        </p:nvSpPr>
        <p:spPr>
          <a:xfrm>
            <a:off x="612475" y="1173192"/>
            <a:ext cx="11145329" cy="5287986"/>
          </a:xfrm>
          <a:prstGeom prst="rect">
            <a:avLst/>
          </a:prstGeom>
          <a:noFill/>
        </p:spPr>
        <p:txBody>
          <a:bodyPr wrap="square" rtlCol="0">
            <a:spAutoFit/>
          </a:bodyPr>
          <a:lstStyle/>
          <a:p>
            <a:pPr indent="44958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Primeiro o ditador rasga um pedaço da capa de seu trabalho para enviar um bilhete a outro comandante, na sua frente, desculpando-se protocolarmente em seguida. Depois, em visita ao batalhão Cruzeiro do Sul, o Marechal deixa claro que não tem a intenção de seguir as recomendações de seu documento, chamando Quaresma de "visionário". Sua frustração com o regime aumenta ainda mais depois que Policarpo participa do sangrento combate que põe fim à revolta. Depois da vitória, Quaresma é designado para o cargo de carcereiro, onde testemunha as injustiças que são infligidas aos derrotados, em sua maioria pobres e de baixa patente. Sem conseguir se conter, Policarpo denuncia tais vilanias em carta dirigida ao Presidente, mas termina preso por traição.</a:t>
            </a:r>
          </a:p>
          <a:p>
            <a:pPr indent="44958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cárcere, Quaresma remói seu passado e reavalia suas convicções. Enquanto aguarda seu triste fim em um escuro e abjeto calabouço, seu amigo Ricardo e sua afilhada Olga tentam libertá-lo, mas não encontram apoio entre os demais "amigos" do Major, receosos de se indisporem contra o regime. Termina assim a triste saga (e os dias) desse modesto herói nacionalista.</a:t>
            </a:r>
          </a:p>
          <a:p>
            <a:pPr algn="r">
              <a:lnSpc>
                <a:spcPct val="107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https://www.stacchinieditorial.com.br/post/triste-fim-de-policarpo-quaresma-resumo. Acesso em: 16 maio 2026.</a:t>
            </a:r>
          </a:p>
          <a:p>
            <a:pPr algn="just">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2673530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832366"/>
          </a:xfrm>
          <a:prstGeom prst="rect">
            <a:avLst/>
          </a:prstGeom>
          <a:noFill/>
        </p:spPr>
        <p:txBody>
          <a:bodyPr wrap="square">
            <a:spAutoFit/>
          </a:bodyPr>
          <a:lstStyle/>
          <a:p>
            <a:pPr indent="538163"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obra </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Triste fim de Policarpo Quaresma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é o romance mais conhecido de Lima Barreto. Essa obra narra a história de quem?</a:t>
            </a:r>
          </a:p>
          <a:p>
            <a:pPr indent="538163" algn="just"/>
            <a:endParaRPr lang="pt-BR" sz="20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elementos da narrativa no romance, uma forma literária longa em prosa, incluem, principalmente, o enredo (trama), personagens (protagonistas, antagonistas, secundários), narrador (foco narrativo), tempo (cronológico ou psicológico) e espaço (ambiente). No texto lido, quem é a personagem principal do romance? Quais as principais características dessa personagem?</a:t>
            </a:r>
          </a:p>
          <a:p>
            <a:pPr indent="538163"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Qual era a ideia que o major Quaresma colocou na cabeça em relação ao Brasil? O que ele queria fazer?</a:t>
            </a:r>
          </a:p>
          <a:p>
            <a:pPr indent="538163"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major Quaresma se dedicou muito à agricultura, à ideia de produzir seu próprio alimento e, até obter lucro cultivando o solo que era muito fértil, produtivo. Seu projeto agrícola encontrou diversas barreiras e muitas imposições. Além disso, o que aconteceu com o seu projeto agrícola?</a:t>
            </a:r>
          </a:p>
          <a:p>
            <a:pPr indent="538163"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que leva a personagem, major Quaresma, promover a “verdadeira cultura brasileira"?</a:t>
            </a:r>
          </a:p>
          <a:p>
            <a:pPr indent="538163"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endParaRPr lang="pt-BR" sz="20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511468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4711033"/>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protagonista, um dos mais conhecidos personagens do Pré-Modernismo, encontra seu triste fim quando decide apoiar Floriano Peixoto.  Em uma visita ao batalhão Cruzeiro do Sul, o Marechal deixa claro que</a:t>
            </a:r>
          </a:p>
          <a:p>
            <a:pPr algn="just">
              <a:lnSpc>
                <a:spcPct val="115000"/>
              </a:lnSpc>
              <a:spcAft>
                <a:spcPts val="800"/>
              </a:spcAft>
            </a:pPr>
            <a:br>
              <a:rPr lang="pt-BR" sz="2400" dirty="0">
                <a:solidFill>
                  <a:srgbClr val="4472C4"/>
                </a:solidFill>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Policarpo deve terminar preso por traição.</a:t>
            </a: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Quaresma deve assumir o cargo de carcereiro.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cárcere, Quaresma remói seu passado e reavalia suas convicções.</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intenção não é seguir as recomendações do documento e chama Quaresma de visionário.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778438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3816429"/>
          </a:xfrm>
          <a:prstGeom prst="rect">
            <a:avLst/>
          </a:prstGeom>
          <a:noFill/>
        </p:spPr>
        <p:txBody>
          <a:bodyPr wrap="square">
            <a:spAutoFit/>
          </a:bodyPr>
          <a:lstStyle/>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8.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relação de “causa e consequência” está presente em todos os aspectos da vida social, uma decisão gera um efeito, uma ação provoca uma reação. Nem sempre é fácil identificar o que realmente deu origem a determinado resultado. A causa é a origem, o motivo ou a razão de algo acontecer. A consequência é o efeito, o resultado ou o desfecho provocado por essa ação. Assim,</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causa” é o motivo pelo qual algo acontece, enquanto a “consequência” é o resultado (bom ou ruim). Entender essa diferença é importante para a leitura e compreensão de textos, porque ajuda a identificar relações de causa e efeito, que organizam as ideias de forma lógica.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romance</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Triste Fim de Policarpo Quaresma” é o romance mais conhecido de Lima Barreto. Essa obra narra a história do major Quaresma, um homem cujo patriotismo exagerado só lhe causa problemas. </a:t>
            </a: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0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863144"/>
          </a:xfrm>
          <a:prstGeom prst="rect">
            <a:avLst/>
          </a:prstGeom>
          <a:noFill/>
        </p:spPr>
        <p:txBody>
          <a:bodyPr wrap="square">
            <a:spAutoFit/>
          </a:bodyPr>
          <a:lstStyle/>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Retire do texto um trecho que comprove o patriotismo de Quaresma.</a:t>
            </a:r>
          </a:p>
          <a:p>
            <a:pPr algn="just"/>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Retire do texto um trecho que comprove que o patriotismo exagerado só causava problemas ao major Quaresma.</a:t>
            </a:r>
          </a:p>
          <a:p>
            <a:pPr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Retomando parte da atividade 3:</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Essa obra narra a história do major Quaresma, um homem cujo patriotismo exagerado só lhe causa problemas.”, considerando também, as respostas atribuídas às letras “a” e “b”, fica evidente “causa” e “consequência” do problema. Explique qual foi essa causa e qual foi a consequência.</a:t>
            </a:r>
          </a:p>
          <a:p>
            <a:pPr algn="just"/>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Observe o trecho: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Sua vida, de pacata, torna-se um inferno e, em meio ao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bullying</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dos colegas e à perseguição da imprensa, sofre um colapso nervoso e termina internado em um hospício.” Esse trecho apresenta uma “causa”, ou seja, o motivo, a razão que deu origem a um “problema” que chegou a uma “consequência” (um resultado negativo) na vida de Policarpo Quaresma. Explique qual é a ‘causa’ e qual é essa ‘consequência’.</a:t>
            </a:r>
          </a:p>
          <a:p>
            <a:pPr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615132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D8D0168-8B7A-03E9-E436-8694065C6F3A}"/>
              </a:ext>
            </a:extLst>
          </p:cNvPr>
          <p:cNvSpPr txBox="1"/>
          <p:nvPr/>
        </p:nvSpPr>
        <p:spPr>
          <a:xfrm>
            <a:off x="603849" y="1052423"/>
            <a:ext cx="11145328" cy="1292662"/>
          </a:xfrm>
          <a:prstGeom prst="rect">
            <a:avLst/>
          </a:prstGeom>
          <a:noFill/>
        </p:spPr>
        <p:txBody>
          <a:bodyPr wrap="square" rtlCol="0">
            <a:spAutoFit/>
          </a:bodyPr>
          <a:lstStyle/>
          <a:p>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trecho “Por fim, Policarpo se depara com barreiras logísticas e comerciais, que lhe impõem elevados custos e transformam em irrisórios seus lucros.”, qual foi a consequência, isto é, o resultado negativo que Policarpo teve ao se deparar com barreiras logísticas e comerciais (causa)? Explique.</a:t>
            </a:r>
          </a:p>
          <a:p>
            <a:endParaRPr lang="pt-BR" dirty="0"/>
          </a:p>
        </p:txBody>
      </p:sp>
      <p:pic>
        <p:nvPicPr>
          <p:cNvPr id="7" name="Imagem 6"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991" y="2249548"/>
            <a:ext cx="2056143" cy="976731"/>
          </a:xfrm>
          <a:prstGeom prst="rect">
            <a:avLst/>
          </a:prstGeom>
        </p:spPr>
      </p:pic>
      <p:graphicFrame>
        <p:nvGraphicFramePr>
          <p:cNvPr id="8" name="Tabela 7">
            <a:extLst>
              <a:ext uri="{FF2B5EF4-FFF2-40B4-BE49-F238E27FC236}">
                <a16:creationId xmlns:a16="http://schemas.microsoft.com/office/drawing/2014/main" id="{FC25F338-4872-BE4E-AF7F-718B8C3E14D4}"/>
              </a:ext>
            </a:extLst>
          </p:cNvPr>
          <p:cNvGraphicFramePr>
            <a:graphicFrameLocks noGrp="1"/>
          </p:cNvGraphicFramePr>
          <p:nvPr>
            <p:extLst>
              <p:ext uri="{D42A27DB-BD31-4B8C-83A1-F6EECF244321}">
                <p14:modId xmlns:p14="http://schemas.microsoft.com/office/powerpoint/2010/main" val="1945576622"/>
              </p:ext>
            </p:extLst>
          </p:nvPr>
        </p:nvGraphicFramePr>
        <p:xfrm>
          <a:off x="715991" y="3226279"/>
          <a:ext cx="10903789" cy="1544130"/>
        </p:xfrm>
        <a:graphic>
          <a:graphicData uri="http://schemas.openxmlformats.org/drawingml/2006/table">
            <a:tbl>
              <a:tblPr firstRow="1" bandRow="1">
                <a:tableStyleId>{5C22544A-7EE6-4342-B048-85BDC9FD1C3A}</a:tableStyleId>
              </a:tblPr>
              <a:tblGrid>
                <a:gridCol w="10903789">
                  <a:extLst>
                    <a:ext uri="{9D8B030D-6E8A-4147-A177-3AD203B41FA5}">
                      <a16:colId xmlns:a16="http://schemas.microsoft.com/office/drawing/2014/main" val="856868271"/>
                    </a:ext>
                  </a:extLst>
                </a:gridCol>
              </a:tblGrid>
              <a:tr h="15441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400" b="1" kern="1200" dirty="0">
                          <a:solidFill>
                            <a:schemeClr val="tx1"/>
                          </a:solidFill>
                          <a:effectLst/>
                          <a:latin typeface="Arial Narrow" panose="020B0606020202030204" pitchFamily="34" charset="0"/>
                          <a:ea typeface="+mn-ea"/>
                          <a:cs typeface="+mn-cs"/>
                        </a:rPr>
                        <a:t>Retomando: Fato e Opinião </a:t>
                      </a:r>
                    </a:p>
                    <a:p>
                      <a:pPr algn="just"/>
                      <a:r>
                        <a:rPr lang="pt-BR" sz="2000" b="0" kern="1200" dirty="0">
                          <a:solidFill>
                            <a:schemeClr val="tx1"/>
                          </a:solidFill>
                          <a:effectLst/>
                          <a:latin typeface="Arial Narrow" panose="020B0606020202030204" pitchFamily="34" charset="0"/>
                          <a:ea typeface="+mn-ea"/>
                          <a:cs typeface="+mn-cs"/>
                        </a:rPr>
                        <a:t>Fato é um acontecimento comprovável, concreto, objetivo. Opinião é um julgamento ou ponto de vista pessoal sobre um fato. Na prova de Linguagens do Enem, identificar a diferença entre ambos mede a capacidade de interpretação de texto, leitura crítica e compreensão de intencionalidade. </a:t>
                      </a:r>
                      <a:endParaRPr lang="pt-BR" sz="20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1902805114"/>
                  </a:ext>
                </a:extLst>
              </a:tr>
            </a:tbl>
          </a:graphicData>
        </a:graphic>
      </p:graphicFrame>
    </p:spTree>
    <p:extLst>
      <p:ext uri="{BB962C8B-B14F-4D97-AF65-F5344CB8AC3E}">
        <p14:creationId xmlns:p14="http://schemas.microsoft.com/office/powerpoint/2010/main" val="24757335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CE42FC4-31DE-2199-286E-4E1625F52CC5}"/>
              </a:ext>
            </a:extLst>
          </p:cNvPr>
          <p:cNvSpPr txBox="1"/>
          <p:nvPr/>
        </p:nvSpPr>
        <p:spPr>
          <a:xfrm>
            <a:off x="322729" y="816043"/>
            <a:ext cx="11528612" cy="5349157"/>
          </a:xfrm>
          <a:prstGeom prst="rect">
            <a:avLst/>
          </a:prstGeom>
          <a:noFill/>
        </p:spPr>
        <p:txBody>
          <a:bodyPr wrap="square">
            <a:spAutoFit/>
          </a:bodyPr>
          <a:lstStyle/>
          <a:p>
            <a:pPr algn="just">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Aponte os trechos que apresentam, predominantemente, uma opinião (um julgamento, juízo de valor).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“Sua recuperação é lenta e melancólica.”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 “A frustração não demove nosso obstinado herói.”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 “Policarpo conclui, então, que uma ação política faz-se necessária, para que a nação possa desenvolver plenamente seu potencial.”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“Embora respeitado pela vizinhança, por sua condição relativamente “abastada” de funcionário público, é incompreendido por seus hábitos discretos e seu gosto pela leitura.”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trecho “Quaresma envia um telegrama a Floriano Peixoto e volta à capital, onde integra o batalhão patriótico Cruzeiro do Sul, sob o comando do Tenente-Coronel Bustamente (antigo Major).”:</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Predomina um fato ou uma opinião.</a:t>
            </a: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Dê uma opinião, ou seja, faça um julgamento a respeito da atitude de Quaresma.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689424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FA4C18-4C47-13EC-B0F6-214558BD0CDF}"/>
              </a:ext>
            </a:extLst>
          </p:cNvPr>
          <p:cNvSpPr txBox="1"/>
          <p:nvPr/>
        </p:nvSpPr>
        <p:spPr>
          <a:xfrm>
            <a:off x="448573" y="640508"/>
            <a:ext cx="11197087" cy="1323439"/>
          </a:xfrm>
          <a:prstGeom prst="rect">
            <a:avLst/>
          </a:prstGeom>
          <a:noFill/>
        </p:spPr>
        <p:txBody>
          <a:bodyPr wrap="square">
            <a:spAutoFit/>
          </a:bodyPr>
          <a:lstStyle/>
          <a:p>
            <a:pPr algn="just"/>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trecho</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vizinhos, os colegas de trabalho e até mesmo a irmã de Quaresma, Adelaide, acham estranho que alguém sem formação universitária goste tanto de livros.”, retire o fato, ou seja, o que é concreto e objetivo e a opinião, ou seja, o ponto de vista, o julgamento sobre esse fato.</a:t>
            </a:r>
          </a:p>
          <a:p>
            <a:pPr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78DEA841-0FD3-AD8D-9447-55DDCB212340}"/>
              </a:ext>
            </a:extLst>
          </p:cNvPr>
          <p:cNvSpPr txBox="1"/>
          <p:nvPr/>
        </p:nvSpPr>
        <p:spPr>
          <a:xfrm>
            <a:off x="448574" y="2139351"/>
            <a:ext cx="11197086" cy="2523768"/>
          </a:xfrm>
          <a:prstGeom prst="rect">
            <a:avLst/>
          </a:prstGeom>
          <a:noFill/>
        </p:spPr>
        <p:txBody>
          <a:bodyPr wrap="square" rtlCol="0">
            <a:spAutoFit/>
          </a:bodyPr>
          <a:lstStyle/>
          <a:p>
            <a:pPr algn="just"/>
            <a:endPar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os operadores argumentativos são palavras/expressões responsáveis por fazer uma ligação entre orações e parágrafos de um texto. Essa conexão, de forma bem feita, contribui com uma efetiva articulação das ideias, dando sentido ao texto e permitindo que o autor consiga se expressar de forma coesa. A isso equivale dizer que, para que haja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coesão e coerência textual,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uso adequado dos operadores argumentativos é fundamental.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0632080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006C6FF8-67BE-863B-169F-D02856D506E3}"/>
              </a:ext>
            </a:extLst>
          </p:cNvPr>
          <p:cNvSpPr txBox="1"/>
          <p:nvPr/>
        </p:nvSpPr>
        <p:spPr>
          <a:xfrm>
            <a:off x="362308" y="1009291"/>
            <a:ext cx="11453173" cy="5057795"/>
          </a:xfrm>
          <a:prstGeom prst="rect">
            <a:avLst/>
          </a:prstGeom>
          <a:noFill/>
        </p:spPr>
        <p:txBody>
          <a:bodyPr wrap="square">
            <a:spAutoFit/>
          </a:bodyPr>
          <a:lstStyle/>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15.</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articulação textual é a conexão lógica entre frases e parágrafos, fundamental para garantir a fluidez, coesão e coerência de um texto a partir do uso de conectivos, pronomes e expressões referenciais para ligar ideias, evitando repetições e facilitando a compreensão do texto. No trecho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Para tanto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ele conta com o apoio entusiasmado de Quaresma, que vislumbra a possibilidade de incentivar o gosto pela "nossa cultura" entre seus pares.”, a expressão articuladora destacada pode ser substituída, sem perder o sentido, por quais outras expressões?</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Para tal.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Para isso.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Para esse intuito.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Para esse objetivo.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Com esse propósito.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Para essa finalidade.</a:t>
            </a:r>
          </a:p>
          <a:p>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834263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AC2A214-89D4-ECDB-D2DD-5504BAB4EA21}"/>
              </a:ext>
            </a:extLst>
          </p:cNvPr>
          <p:cNvSpPr txBox="1"/>
          <p:nvPr/>
        </p:nvSpPr>
        <p:spPr>
          <a:xfrm>
            <a:off x="672860" y="1061049"/>
            <a:ext cx="11041812" cy="3462486"/>
          </a:xfrm>
          <a:prstGeom prst="rect">
            <a:avLst/>
          </a:prstGeom>
          <a:noFill/>
        </p:spPr>
        <p:txBody>
          <a:bodyPr wrap="square" rtlCol="0">
            <a:spAutoFit/>
          </a:bodyPr>
          <a:lstStyle/>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trecho “É com essa perspectiva que Albernaz decide promover um resgate das canções tradicionais brasileiras,</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para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animar uma festa em sua residência.”, o termo destacado estabelece uma relação de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condição.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conclusão.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concessão.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finalidade.</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consequência.</a:t>
            </a:r>
          </a:p>
          <a:p>
            <a:endParaRPr lang="pt-BR" dirty="0"/>
          </a:p>
        </p:txBody>
      </p:sp>
    </p:spTree>
    <p:extLst>
      <p:ext uri="{BB962C8B-B14F-4D97-AF65-F5344CB8AC3E}">
        <p14:creationId xmlns:p14="http://schemas.microsoft.com/office/powerpoint/2010/main" val="15235706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74D546E-333F-36B1-545E-C2006D01661B}"/>
              </a:ext>
            </a:extLst>
          </p:cNvPr>
          <p:cNvSpPr txBox="1"/>
          <p:nvPr/>
        </p:nvSpPr>
        <p:spPr>
          <a:xfrm>
            <a:off x="664234" y="1086928"/>
            <a:ext cx="11033185" cy="4524315"/>
          </a:xfrm>
          <a:prstGeom prst="rect">
            <a:avLst/>
          </a:prstGeom>
          <a:noFill/>
        </p:spPr>
        <p:txBody>
          <a:bodyPr wrap="square" rtlCol="0">
            <a:spAutoFit/>
          </a:bodyPr>
          <a:lstStyle/>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17.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elementos</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articuladores, ao serem empregados nos textos, dependendo do contexto, estabelecem diversas relações como: finalidade, conclusão, explicação, condição, oposição, concessão, proporção, adição, comparação, alternância entre outras. No trecho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Entretanto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Policarpo descobre que essa canção é de origem europeia, como aliás a maioria dos contos, canções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danças tradicionais que circulam em meio à nossa gente.”</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termos destacados estabelecem, respectivamente, relações de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causa  / condição.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oposição / adição.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concessão / finalidade.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conclusão / explicação.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proporção / consequência.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5701443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DEAF1BA-522B-97D6-CEE3-17CB8C7DE15E}"/>
              </a:ext>
            </a:extLst>
          </p:cNvPr>
          <p:cNvSpPr txBox="1"/>
          <p:nvPr/>
        </p:nvSpPr>
        <p:spPr>
          <a:xfrm>
            <a:off x="284673" y="646981"/>
            <a:ext cx="11386868" cy="5996513"/>
          </a:xfrm>
          <a:prstGeom prst="rect">
            <a:avLst/>
          </a:prstGeom>
          <a:noFill/>
        </p:spPr>
        <p:txBody>
          <a:bodyPr wrap="square" rtlCol="0">
            <a:spAutoFit/>
          </a:bodyPr>
          <a:lstStyle/>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18.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Ao contrário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apesar de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frustrados seus projetos culturais, lança-se com afinco à agricultura, animado pela ideia de produzir seu próprio alimento e, até obter algum lucro com o cultivo do solo "mais feraz do mundo".”, as expressões destacadas podem ser substituídas, sem perder o sentido por:</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Dessa forma / ainda que.</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Em conformidade / embora.</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Inversamente / mesmo que.</a:t>
            </a:r>
          </a:p>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trecho “Nada ambicioso, ele é avesso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tanto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à autopromoção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quanto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às fofocas, sendo movido quase que exclusivamente por um profundo sentimento de amor à Pátria.”, os termos destacados apresentam uma relação de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proporção.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concessão.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alternância.</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comparação.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conformidade.</a:t>
            </a:r>
          </a:p>
          <a:p>
            <a:endParaRPr lang="pt-BR" dirty="0"/>
          </a:p>
        </p:txBody>
      </p:sp>
    </p:spTree>
    <p:extLst>
      <p:ext uri="{BB962C8B-B14F-4D97-AF65-F5344CB8AC3E}">
        <p14:creationId xmlns:p14="http://schemas.microsoft.com/office/powerpoint/2010/main" val="29666645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785AB19-9B09-55E6-6FA3-1B7AC91B676F}"/>
              </a:ext>
            </a:extLst>
          </p:cNvPr>
          <p:cNvSpPr txBox="1"/>
          <p:nvPr/>
        </p:nvSpPr>
        <p:spPr>
          <a:xfrm>
            <a:off x="304800" y="830017"/>
            <a:ext cx="11555506" cy="2142894"/>
          </a:xfrm>
          <a:prstGeom prst="rect">
            <a:avLst/>
          </a:prstGeom>
          <a:noFill/>
        </p:spPr>
        <p:txBody>
          <a:bodyPr wrap="square">
            <a:spAutoFit/>
          </a:bodyPr>
          <a:lstStyle/>
          <a:p>
            <a:pPr algn="just">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Diferentes partes de um texto podem estar interligadas por um termo, palavra, expressão que se repete literalmente ou que é substituída por um pronome, um sinônimo, um hiperônimo, por exemplo. Esses elementos textuais ligam, substitui, retomam priorizando a continuidade, o encadeamento do texto. No trecho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cárcere, Quaresma remói seu passado e reavalia suas convicções. Enquanto aguarda seu triste fim em um escuro e abjeto calabouço, seu amigo Ricardo e sua afilhada Olga tentam libertá-</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lo</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termo destacado faz referência a quê?</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descr="Interface gráfica do usuário, Texto, Aplicativo, chat ou mensagem de texto&#10;&#10;O conteúdo gerado por IA pode estar incorreto.">
            <a:extLst>
              <a:ext uri="{FF2B5EF4-FFF2-40B4-BE49-F238E27FC236}">
                <a16:creationId xmlns:a16="http://schemas.microsoft.com/office/drawing/2014/main" id="{1C0FC12F-81DD-91D7-3E66-40408E060C73}"/>
              </a:ext>
            </a:extLst>
          </p:cNvPr>
          <p:cNvPicPr>
            <a:picLocks noChangeAspect="1"/>
          </p:cNvPicPr>
          <p:nvPr/>
        </p:nvPicPr>
        <p:blipFill rotWithShape="1">
          <a:blip r:embed="rId3"/>
          <a:srcRect r="2633" b="59028"/>
          <a:stretch>
            <a:fillRect/>
          </a:stretch>
        </p:blipFill>
        <p:spPr bwMode="auto">
          <a:xfrm>
            <a:off x="4686934" y="3249295"/>
            <a:ext cx="3534040" cy="727482"/>
          </a:xfrm>
          <a:prstGeom prst="rect">
            <a:avLst/>
          </a:prstGeom>
          <a:ln>
            <a:noFill/>
          </a:ln>
          <a:extLst>
            <a:ext uri="{53640926-AAD7-44D8-BBD7-CCE9431645EC}">
              <a14:shadowObscured xmlns:a14="http://schemas.microsoft.com/office/drawing/2010/main"/>
            </a:ext>
          </a:extLst>
        </p:spPr>
      </p:pic>
      <p:pic>
        <p:nvPicPr>
          <p:cNvPr id="6" name="Imagem 5" descr="Interface gráfica do usuário, Texto, Aplicativo, chat ou mensagem de texto&#10;&#10;O conteúdo gerado por IA pode estar incorreto.">
            <a:extLst>
              <a:ext uri="{FF2B5EF4-FFF2-40B4-BE49-F238E27FC236}">
                <a16:creationId xmlns:a16="http://schemas.microsoft.com/office/drawing/2014/main" id="{B1B8ED9B-0CB9-34F6-382D-5AD577046D68}"/>
              </a:ext>
            </a:extLst>
          </p:cNvPr>
          <p:cNvPicPr>
            <a:picLocks noChangeAspect="1"/>
          </p:cNvPicPr>
          <p:nvPr/>
        </p:nvPicPr>
        <p:blipFill rotWithShape="1">
          <a:blip r:embed="rId3"/>
          <a:srcRect t="41666" r="2633"/>
          <a:stretch>
            <a:fillRect/>
          </a:stretch>
        </p:blipFill>
        <p:spPr bwMode="auto">
          <a:xfrm>
            <a:off x="1104181" y="3756433"/>
            <a:ext cx="4688720" cy="10829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386726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970C14E9-271B-CE30-0791-3449429AC983}"/>
              </a:ext>
            </a:extLst>
          </p:cNvPr>
          <p:cNvPicPr>
            <a:picLocks noChangeAspect="1"/>
          </p:cNvPicPr>
          <p:nvPr/>
        </p:nvPicPr>
        <p:blipFill>
          <a:blip r:embed="rId3"/>
          <a:stretch>
            <a:fillRect/>
          </a:stretch>
        </p:blipFill>
        <p:spPr>
          <a:xfrm>
            <a:off x="370676" y="1661866"/>
            <a:ext cx="11450648" cy="4290360"/>
          </a:xfrm>
          <a:prstGeom prst="rect">
            <a:avLst/>
          </a:prstGeom>
        </p:spPr>
      </p:pic>
      <p:pic>
        <p:nvPicPr>
          <p:cNvPr id="8" name="Imagem 7" descr="Interface gráfica do usuário, Texto, Aplicativo&#10;&#10;O conteúdo gerado por IA pode estar incorreto.">
            <a:extLst>
              <a:ext uri="{FF2B5EF4-FFF2-40B4-BE49-F238E27FC236}">
                <a16:creationId xmlns:a16="http://schemas.microsoft.com/office/drawing/2014/main" id="{85A4B79B-32EA-59AE-13FE-84D6E556D5C7}"/>
              </a:ext>
            </a:extLst>
          </p:cNvPr>
          <p:cNvPicPr>
            <a:picLocks noChangeAspect="1"/>
          </p:cNvPicPr>
          <p:nvPr/>
        </p:nvPicPr>
        <p:blipFill rotWithShape="1">
          <a:blip r:embed="rId4">
            <a:extLst>
              <a:ext uri="{28A0092B-C50C-407E-A947-70E740481C1C}">
                <a14:useLocalDpi xmlns:a14="http://schemas.microsoft.com/office/drawing/2010/main" val="0"/>
              </a:ext>
            </a:extLst>
          </a:blip>
          <a:srcRect l="1180" t="9234" r="8417" b="10821"/>
          <a:stretch>
            <a:fillRect/>
          </a:stretch>
        </p:blipFill>
        <p:spPr bwMode="auto">
          <a:xfrm>
            <a:off x="613627" y="721926"/>
            <a:ext cx="2349590" cy="9399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211095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9E8B2FA-E0A3-B341-2D81-DB306ACA03DE}"/>
              </a:ext>
            </a:extLst>
          </p:cNvPr>
          <p:cNvSpPr txBox="1"/>
          <p:nvPr/>
        </p:nvSpPr>
        <p:spPr>
          <a:xfrm>
            <a:off x="508958" y="785004"/>
            <a:ext cx="11240219" cy="5129609"/>
          </a:xfrm>
          <a:prstGeom prst="rect">
            <a:avLst/>
          </a:prstGeom>
          <a:noFill/>
        </p:spPr>
        <p:txBody>
          <a:bodyPr wrap="square" rtlCol="0">
            <a:spAutoFit/>
          </a:bodyPr>
          <a:lstStyle/>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ctr">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PRIMEIRA PARTE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Triste Fim de Policarpo Quaresma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ctr">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 Lição de Violão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Como de hábito, Policarpo Quaresma, mais conhecido por Major Quaresma, bateu em casa às quatro e quinze da tarde. Havia mais de vinte anos que isso acontecia. Saindo do Arsenal de Guerra, onde era subsecretário, bongava pelas confeitarias algumas frutas, comprava um queijo, às vezes, e sempre o pão da padaria francesa.</a:t>
            </a: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gastava nesses passos nem mesmo uma hora, de forma que, às três e quarenta, por aí assim, tomava o bonde, sem erro de um minuto, ia pisar a soleira da porta de sua casa, numa rua afastada de São Januário, bem exatamente às quatro e quinze, como se fosse a aparição de um astro, um eclipse, enfim um fenômeno matematicamente determinado, previsto e predito. </a:t>
            </a:r>
          </a:p>
          <a:p>
            <a:endParaRPr lang="pt-BR" dirty="0"/>
          </a:p>
        </p:txBody>
      </p:sp>
    </p:spTree>
    <p:extLst>
      <p:ext uri="{BB962C8B-B14F-4D97-AF65-F5344CB8AC3E}">
        <p14:creationId xmlns:p14="http://schemas.microsoft.com/office/powerpoint/2010/main" val="2023000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AD7AAE5-BF73-38DC-0F81-AB1BFE4C6D72}"/>
              </a:ext>
            </a:extLst>
          </p:cNvPr>
          <p:cNvSpPr txBox="1"/>
          <p:nvPr/>
        </p:nvSpPr>
        <p:spPr>
          <a:xfrm>
            <a:off x="603849" y="1069675"/>
            <a:ext cx="11162581" cy="3908762"/>
          </a:xfrm>
          <a:prstGeom prst="rect">
            <a:avLst/>
          </a:prstGeom>
          <a:noFill/>
        </p:spPr>
        <p:txBody>
          <a:bodyPr wrap="square" rtlCol="0">
            <a:spAutoFit/>
          </a:bodyPr>
          <a:lstStyle/>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vizinhança já lhe conhecia os hábitos e tanto que, na casa do Capitão Cláudio, onde era costume jantar-se aí pelas quatro e meia, logo que o viam passar, a dona gritava à criada: "Alice, olha que são horas; o Major Quaresma já passou."</a:t>
            </a: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era assim todos os dias, há quase trinta anos. Vivendo em casa própria e tendo outros rendimentos além do seu ordenado, o Major Quaresma podia levar um trem de vida superior aos seus recursos burocráticos, gozando, por parte da vizinhança, da consideração e respeito de homem abastado.</a:t>
            </a: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recebia ninguém, vivia num isolamento monacal, embora fosse cortês com os vizinhos que o julgavam esquisito e misantropo. Se não tinha amigos na redondeza, não tinha inimigos, e a única desafeição que merecera fora a do Doutor Segadas, um clínico afamado no lugar, que não podia admitir que Quaresma tivesse livros: "Se não era formado, para quê? Pedantismo!"</a:t>
            </a:r>
          </a:p>
          <a:p>
            <a:endParaRPr lang="pt-BR" dirty="0"/>
          </a:p>
        </p:txBody>
      </p:sp>
    </p:spTree>
    <p:extLst>
      <p:ext uri="{BB962C8B-B14F-4D97-AF65-F5344CB8AC3E}">
        <p14:creationId xmlns:p14="http://schemas.microsoft.com/office/powerpoint/2010/main" val="1228806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71ED529-3536-C08D-CA9A-C5F2E54D2E52}"/>
              </a:ext>
            </a:extLst>
          </p:cNvPr>
          <p:cNvSpPr txBox="1"/>
          <p:nvPr/>
        </p:nvSpPr>
        <p:spPr>
          <a:xfrm>
            <a:off x="810883" y="974785"/>
            <a:ext cx="11128075" cy="4616648"/>
          </a:xfrm>
          <a:prstGeom prst="rect">
            <a:avLst/>
          </a:prstGeom>
          <a:noFill/>
        </p:spPr>
        <p:txBody>
          <a:bodyPr wrap="square" rtlCol="0">
            <a:spAutoFit/>
          </a:bodyPr>
          <a:lstStyle/>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subsecretário não mostrava os livros a ninguém, mas acontecia que, quando se abriam as janelas da sala de sua livraria, da rua poder-se-iam ver as estantes pejadas de cima a baixo. Eram esses os seus hábitos; ultimamente, porém, mudara um pouco; e isso provocava comentários no bairro. Além do compadre e da filha, as únicas pessoas que o visitavam até então, nos últimos dias, era visto entrar em sua casa, três vezes por semana e em dias certos, um senhor baixo, magro, pálido, com um violão agasalhado numa bolsa de camurça. Logo pela primeira vez o caso intrigou a vizinhança. Um violão em casa tão respeitável! Que seria?</a:t>
            </a: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na mesma tarde, uma das mais lindas vizinhas do major convidou uma amiga, e ambas levaram um tempo perdido, de cá pra lá, a palmilhar o passeio, esticando a cabeça, quando passavam diante da janela aberta do esquisito subsecretário.</a:t>
            </a: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foi inútil a espionagem. Sentado no sofá, tendo ao lado o tal sujeito, empunhando o "pinho" na posição de tocar, o major, atentamente, ouvia: "Olhe, major, assim." E as cordas vibravam vagarosamente a nota ferida; em seguida, o mestre aduzia: "É 'ré', aprendeu?"</a:t>
            </a:r>
          </a:p>
          <a:p>
            <a:endParaRPr lang="pt-BR" dirty="0"/>
          </a:p>
        </p:txBody>
      </p:sp>
    </p:spTree>
    <p:extLst>
      <p:ext uri="{BB962C8B-B14F-4D97-AF65-F5344CB8AC3E}">
        <p14:creationId xmlns:p14="http://schemas.microsoft.com/office/powerpoint/2010/main" val="5271972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6E8C580-C309-D722-2475-BA0C5B6B5996}"/>
              </a:ext>
            </a:extLst>
          </p:cNvPr>
          <p:cNvSpPr txBox="1"/>
          <p:nvPr/>
        </p:nvSpPr>
        <p:spPr>
          <a:xfrm>
            <a:off x="331694" y="872509"/>
            <a:ext cx="11528612" cy="4339650"/>
          </a:xfrm>
          <a:prstGeom prst="rect">
            <a:avLst/>
          </a:prstGeom>
          <a:noFill/>
        </p:spPr>
        <p:txBody>
          <a:bodyPr wrap="square">
            <a:spAutoFit/>
          </a:bodyPr>
          <a:lstStyle/>
          <a:p>
            <a:endParaRPr lang="pt-BR" sz="2300" dirty="0">
              <a:effectLst/>
              <a:latin typeface="Arial Narrow" panose="020B0606020202030204" pitchFamily="34" charset="0"/>
              <a:ea typeface="Times New Roman" panose="02020603050405020304" pitchFamily="18" charset="0"/>
            </a:endParaRP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Mais não foi preciso pôr na carta; a vizinhança concluiu logo que o major aprendia a tocar violão. Mas que cousa? Um homem tão sério metido nessas malandragens! Uma tarde de sol – sol de março, forte e implacável – aí pelas cercanias das  quatro horas, as janelas de uma erma rua de São Januário povoaram-se rápida e repentinamente, de um e de outro lado. Até da casa do general vieram moças à janela! Que era? Um batalhão? Um incêndio? Nada disto: o Major Quaresma, de cabeça baixa, com pequenos passos de boi de carro, subia a rua, tendo debaixo do braço um violão impudico.</a:t>
            </a:r>
          </a:p>
          <a:p>
            <a:pPr algn="just">
              <a:lnSpc>
                <a:spcPct val="115000"/>
              </a:lnSpc>
            </a:pPr>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 verdade que a guitarra vinha decentemente embrulhada em papel, mas o vestuário não lhe escondia inteiramente as formas. À vista de tão escandaloso fato, a consideração e o respeito que o Major Policarpo Quaresma merecia nos arredores de sua casa diminuíam um pouco. Estava perdido, maluco, diziam. Ele, porém, continuou serenamente nos seus estudos, mesmo porque não percebeu essa diminuição. [...]</a:t>
            </a:r>
          </a:p>
          <a:p>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42868190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004AADC9-8011-D594-32C2-5B9A5B395B01}"/>
              </a:ext>
            </a:extLst>
          </p:cNvPr>
          <p:cNvSpPr txBox="1"/>
          <p:nvPr/>
        </p:nvSpPr>
        <p:spPr>
          <a:xfrm>
            <a:off x="733245" y="1130060"/>
            <a:ext cx="10946921" cy="5470985"/>
          </a:xfrm>
          <a:prstGeom prst="rect">
            <a:avLst/>
          </a:prstGeom>
          <a:noFill/>
        </p:spPr>
        <p:txBody>
          <a:bodyPr wrap="square" rtlCol="0">
            <a:spAutoFit/>
          </a:bodyPr>
          <a:lstStyle/>
          <a:p>
            <a:pPr marR="269240"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Quaresma era um homem pequeno, magro, que usava pince-nez, olhava sempre baixo, mas, quando fixava alguém ou alguma cousa, os seus olhos tomavam, por detrás das lentes, um forte brilho de penetração, e era como se ele quisesse ir à alma da pessoa ou da cousa que fixava. Contudo, sempre os trazia baixos, como se se guiasse pela ponta do cavanhaque que lhe enfeitava o queixo. Vestia-se sempre de fraque, preto, azul, ou de cinza, de pano listrado, mas sempre de fraque, e era raro que não se cobrisse com uma cartola de abas curtas e muito alta, feita segundo um figurino antigo de que ele sabia com precisão a época. Quando entrou em casa, naquele dia, foi a irmã quem lhe abriu a porta, perguntando: </a:t>
            </a:r>
          </a:p>
          <a:p>
            <a:pPr marR="269240"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Janta já? </a:t>
            </a:r>
          </a:p>
          <a:p>
            <a:pPr marR="269240"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Ainda não. Espere um pouco o Ricardo que vem jantar hoje conosco.</a:t>
            </a:r>
          </a:p>
          <a:p>
            <a:pPr marR="269240"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 Policarpo, você precisa tomar juízo.</a:t>
            </a:r>
          </a:p>
          <a:p>
            <a:pPr marR="269240"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r">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/https://www.ebooksbrasil.org/</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adobeebook</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/policarpoE.pdf. Acesso em 14 maio. 2026 adaptado.</a:t>
            </a:r>
          </a:p>
          <a:p>
            <a:endParaRPr lang="pt-BR" dirty="0"/>
          </a:p>
        </p:txBody>
      </p:sp>
    </p:spTree>
    <p:extLst>
      <p:ext uri="{BB962C8B-B14F-4D97-AF65-F5344CB8AC3E}">
        <p14:creationId xmlns:p14="http://schemas.microsoft.com/office/powerpoint/2010/main" val="10281419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F7628AC-CAD6-3E74-0601-69A351B9F81E}"/>
              </a:ext>
            </a:extLst>
          </p:cNvPr>
          <p:cNvSpPr txBox="1"/>
          <p:nvPr/>
        </p:nvSpPr>
        <p:spPr>
          <a:xfrm>
            <a:off x="396815" y="560717"/>
            <a:ext cx="11024559" cy="5722336"/>
          </a:xfrm>
          <a:prstGeom prst="rect">
            <a:avLst/>
          </a:prstGeom>
          <a:noFill/>
        </p:spPr>
        <p:txBody>
          <a:bodyPr wrap="square" rtlCol="0">
            <a:spAutoFit/>
          </a:bodyPr>
          <a:lstStyle/>
          <a:p>
            <a:pPr algn="just">
              <a:lnSpc>
                <a:spcPct val="115000"/>
              </a:lnSpc>
              <a:spcAft>
                <a:spcPts val="800"/>
              </a:spcAft>
            </a:pPr>
            <a:r>
              <a:rPr lang="pt-BR" sz="2000" b="1" kern="100" dirty="0">
                <a:effectLst/>
                <a:latin typeface="Aptos Narrow" panose="020B0004020202020204" pitchFamily="34" charset="0"/>
                <a:ea typeface="Calibri" panose="020F0502020204030204" pitchFamily="34" charset="0"/>
                <a:cs typeface="Times New Roman" panose="02020603050405020304" pitchFamily="18" charset="0"/>
              </a:rPr>
              <a:t>10. </a:t>
            </a:r>
            <a:r>
              <a:rPr lang="pt-BR" sz="2000" kern="100" dirty="0">
                <a:effectLst/>
                <a:latin typeface="Aptos Narrow" panose="020B0004020202020204" pitchFamily="34" charset="0"/>
                <a:ea typeface="Calibri" panose="020F0502020204030204" pitchFamily="34" charset="0"/>
                <a:cs typeface="Times New Roman" panose="02020603050405020304" pitchFamily="18" charset="0"/>
              </a:rPr>
              <a:t>Nos textos narrativos,</a:t>
            </a:r>
            <a:r>
              <a:rPr lang="pt-BR" sz="20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000" kern="100" dirty="0">
                <a:effectLst/>
                <a:latin typeface="Aptos Narrow" panose="020B0004020202020204" pitchFamily="34" charset="0"/>
                <a:ea typeface="Calibri" panose="020F0502020204030204" pitchFamily="34" charset="0"/>
                <a:cs typeface="Times New Roman" panose="02020603050405020304" pitchFamily="18" charset="0"/>
              </a:rPr>
              <a:t>o “foco narrativo” é o ponto de vista a partir do qual uma história é contada. Ele determina quem está narrado, qual sua relação com os acontecimentos (se está dentro ou fora da história). No foco narrativo em 1ª pessoa, o narrador é um participante/personagem da história. No foco narrativo em 3ª pessoa, o narrador não é personagem da história. O foco narrativo do </a:t>
            </a:r>
            <a:r>
              <a:rPr lang="pt-BR" sz="2000" i="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Triste Fim de Policarpo Quaresma</a:t>
            </a: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de Lima Barreto está em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 1ª pessoa.                                                                 ( </a:t>
            </a:r>
            <a:r>
              <a:rPr lang="pt-BR" sz="20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0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3ª pessoa.</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narrador em 3ª pessoa não é uma personagem da história, ou seja, ele apenas conta o que vê na história. O narrador em 3ª pessoa pode ser “observador” e “onisciente”. O narrador (3ª pessoa) ‘observador’ conta a história sem apresentar sentimentos e pensamentos das personagens. O narrador (3ª pessoa) ‘onisciente’ conta a história apresentando e detalhando os sentimentos e pensamentos das personagens. Em alguns casos esse narrador onisciente também é considerado onipresente, uma vez que sabe sobre o passado, presente e futuro das personagens e além disso, pode estar em múltiplos lugares ao mesmo tempo.  No texto em estudo, o narrador em 3ª pessoa é observador? Ou onisciente? Justifique e transcreva um trecho do texto que comprove a sua resposta.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83709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1" y="875747"/>
            <a:ext cx="11537577" cy="5663089"/>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narrador em 3ª pessoa de</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Triste Fim de Policarpo Quaresma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Lima Barreto, conhece os pensamentos e sentimentos das personagens e descreve o contexto social e político do Rio de Janeiro no início da República. Nessa perspectiva, o narrador foca na/no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consideração e respeito que 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Major Policarpo Quaresma merecia.</a:t>
            </a: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trajetória de vida e no nacionalismo utópico de Policarpo Quaresma.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isolamento de Policarpo Quaresma que era julgado pelos seus vizinhos.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Considerando o gênero textual, Romance, a obra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Triste Fim de Policarpo Quaresma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Lima Barreto é uma/um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biografia na qual a  personagem – título expõe sua insatisfação e angústia com relação à burocracia da sociedade carioca.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784466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3200363"/>
          </a:xfrm>
          <a:prstGeom prst="rect">
            <a:avLst/>
          </a:prstGeom>
          <a:noFill/>
        </p:spPr>
        <p:txBody>
          <a:bodyPr wrap="square">
            <a:spAutoFit/>
          </a:bodyPr>
          <a:lstStyle/>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história de um nacionalista fanático que, de modo idealista, sonhador que tenta resolver sozinho os males da sociedade de seu tempo.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livro de memórias no qual, a personagem – título, por meio das informações, apresenta as atribulações até na hora da morte.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relato das inúmeras aventuras de um nacionalista ingênuo e fanático que lidera um grupo de oposição no início da República.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descrição que apresenta de forma subjetiva, a vida e a morte de um funcionário humilde conformado com a realidade social de seu tempo.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30CAE447-DF57-C855-6BAC-C76297475979}"/>
              </a:ext>
            </a:extLst>
          </p:cNvPr>
          <p:cNvGraphicFramePr>
            <a:graphicFrameLocks noGrp="1"/>
          </p:cNvGraphicFramePr>
          <p:nvPr>
            <p:extLst>
              <p:ext uri="{D42A27DB-BD31-4B8C-83A1-F6EECF244321}">
                <p14:modId xmlns:p14="http://schemas.microsoft.com/office/powerpoint/2010/main" val="2352810508"/>
              </p:ext>
            </p:extLst>
          </p:nvPr>
        </p:nvGraphicFramePr>
        <p:xfrm>
          <a:off x="586595" y="5003322"/>
          <a:ext cx="11205713" cy="1164565"/>
        </p:xfrm>
        <a:graphic>
          <a:graphicData uri="http://schemas.openxmlformats.org/drawingml/2006/table">
            <a:tbl>
              <a:tblPr firstRow="1" bandRow="1">
                <a:tableStyleId>{5C22544A-7EE6-4342-B048-85BDC9FD1C3A}</a:tableStyleId>
              </a:tblPr>
              <a:tblGrid>
                <a:gridCol w="11205713">
                  <a:extLst>
                    <a:ext uri="{9D8B030D-6E8A-4147-A177-3AD203B41FA5}">
                      <a16:colId xmlns:a16="http://schemas.microsoft.com/office/drawing/2014/main" val="2244038028"/>
                    </a:ext>
                  </a:extLst>
                </a:gridCol>
              </a:tblGrid>
              <a:tr h="1164565">
                <a:tc>
                  <a:txBody>
                    <a:bodyPr/>
                    <a:lstStyle/>
                    <a:p>
                      <a:pPr algn="just"/>
                      <a:r>
                        <a:rPr lang="pt-BR" sz="2000" b="0" kern="1200" dirty="0">
                          <a:solidFill>
                            <a:schemeClr val="tx1"/>
                          </a:solidFill>
                          <a:effectLst/>
                          <a:latin typeface="Arial Narrow" panose="020B0606020202030204" pitchFamily="34" charset="0"/>
                          <a:ea typeface="+mn-ea"/>
                          <a:cs typeface="+mn-cs"/>
                        </a:rPr>
                        <a:t>No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as conjunções (articuladores/conectivos) são cobradas(o) de forma interpretativa e funcional, focalizando a coesão textual. A prova exige que você compreenda como esses conectivos  alteram o sentido ou a progressão das ideias dentro dos textos. </a:t>
                      </a:r>
                      <a:endParaRPr lang="pt-BR" sz="20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3342940165"/>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073" y="4156738"/>
            <a:ext cx="1771950" cy="846583"/>
          </a:xfrm>
          <a:prstGeom prst="rect">
            <a:avLst/>
          </a:prstGeom>
        </p:spPr>
      </p:pic>
    </p:spTree>
    <p:extLst>
      <p:ext uri="{BB962C8B-B14F-4D97-AF65-F5344CB8AC3E}">
        <p14:creationId xmlns:p14="http://schemas.microsoft.com/office/powerpoint/2010/main" val="11693619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2238F2DF-3ABA-0E93-6A51-AAFCAE273C2D}"/>
              </a:ext>
            </a:extLst>
          </p:cNvPr>
          <p:cNvSpPr txBox="1"/>
          <p:nvPr/>
        </p:nvSpPr>
        <p:spPr>
          <a:xfrm>
            <a:off x="457200" y="974785"/>
            <a:ext cx="11257472" cy="4134465"/>
          </a:xfrm>
          <a:prstGeom prst="rect">
            <a:avLst/>
          </a:prstGeom>
          <a:noFill/>
        </p:spPr>
        <p:txBody>
          <a:bodyPr wrap="square" rtlCol="0">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14.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Vivendo em casa própria e tendo outros rendimentos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além do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seu ordenado, o Major Quaresma podia levar um trem de vida superior aos seus recursos burocráticos, gozando, por parte da vizinhança, da consideração e respeito de homem abastado.”, a expressão conectiva destacada estabelece uma relação de</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causa.</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adição.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finalidade.</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 conclusão.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explicação.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concessão.</a:t>
            </a:r>
          </a:p>
          <a:p>
            <a:endParaRPr lang="pt-BR" dirty="0"/>
          </a:p>
        </p:txBody>
      </p:sp>
    </p:spTree>
    <p:extLst>
      <p:ext uri="{BB962C8B-B14F-4D97-AF65-F5344CB8AC3E}">
        <p14:creationId xmlns:p14="http://schemas.microsoft.com/office/powerpoint/2010/main" val="34186058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132FB8-B3D6-490C-3632-66740441256D}"/>
              </a:ext>
            </a:extLst>
          </p:cNvPr>
          <p:cNvSpPr txBox="1"/>
          <p:nvPr/>
        </p:nvSpPr>
        <p:spPr>
          <a:xfrm>
            <a:off x="376518" y="859868"/>
            <a:ext cx="11456894" cy="3431709"/>
          </a:xfrm>
          <a:prstGeom prst="rect">
            <a:avLst/>
          </a:prstGeom>
          <a:noFill/>
        </p:spPr>
        <p:txBody>
          <a:bodyPr wrap="square">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15.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 verdade que a guitarra vinha decentemente embrulhada em papel,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mas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vestuário não lhe escondia inteiramente as formas.”, o termo destacado estabelece, nesse contexto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oposição.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conclusão.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 proporção.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comparação.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conformidade.</a:t>
            </a:r>
          </a:p>
          <a:p>
            <a:pPr>
              <a:tabLst>
                <a:tab pos="180340" algn="l"/>
              </a:tabLst>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CAA663E3-2CBC-5C83-73CF-45529623E603}"/>
              </a:ext>
            </a:extLst>
          </p:cNvPr>
          <p:cNvPicPr>
            <a:picLocks noChangeAspect="1"/>
          </p:cNvPicPr>
          <p:nvPr/>
        </p:nvPicPr>
        <p:blipFill rotWithShape="1">
          <a:blip r:embed="rId3">
            <a:extLst>
              <a:ext uri="{28A0092B-C50C-407E-A947-70E740481C1C}">
                <a14:useLocalDpi xmlns:a14="http://schemas.microsoft.com/office/drawing/2010/main" val="0"/>
              </a:ext>
            </a:extLst>
          </a:blip>
          <a:srcRect l="1377" t="10253" r="2342" b="8926"/>
          <a:stretch>
            <a:fillRect/>
          </a:stretch>
        </p:blipFill>
        <p:spPr bwMode="auto">
          <a:xfrm>
            <a:off x="4183811" y="3930184"/>
            <a:ext cx="4370399" cy="797091"/>
          </a:xfrm>
          <a:prstGeom prst="rect">
            <a:avLst/>
          </a:prstGeom>
          <a:noFill/>
          <a:ln>
            <a:noFill/>
          </a:ln>
          <a:extLst>
            <a:ext uri="{53640926-AAD7-44D8-BBD7-CCE9431645EC}">
              <a14:shadowObscured xmlns:a14="http://schemas.microsoft.com/office/drawing/2010/main"/>
            </a:ext>
          </a:extLst>
        </p:spPr>
      </p:pic>
      <p:pic>
        <p:nvPicPr>
          <p:cNvPr id="6" name="Imagem 5" descr="Interface gráfica do usuário, Texto&#10;&#10;O conteúdo gerado por IA pode estar incorreto.">
            <a:extLst>
              <a:ext uri="{FF2B5EF4-FFF2-40B4-BE49-F238E27FC236}">
                <a16:creationId xmlns:a16="http://schemas.microsoft.com/office/drawing/2014/main" id="{0F768167-AE12-5CA9-ED64-736A2EBA63A5}"/>
              </a:ext>
            </a:extLst>
          </p:cNvPr>
          <p:cNvPicPr>
            <a:picLocks noChangeAspect="1"/>
          </p:cNvPicPr>
          <p:nvPr/>
        </p:nvPicPr>
        <p:blipFill>
          <a:blip r:embed="rId4">
            <a:extLst>
              <a:ext uri="{28A0092B-C50C-407E-A947-70E740481C1C}">
                <a14:useLocalDpi xmlns:a14="http://schemas.microsoft.com/office/drawing/2010/main" val="0"/>
              </a:ext>
            </a:extLst>
          </a:blip>
          <a:srcRect r="2053"/>
          <a:stretch>
            <a:fillRect/>
          </a:stretch>
        </p:blipFill>
        <p:spPr bwMode="auto">
          <a:xfrm>
            <a:off x="888023" y="4961200"/>
            <a:ext cx="4370399" cy="904762"/>
          </a:xfrm>
          <a:prstGeom prst="rect">
            <a:avLst/>
          </a:prstGeom>
          <a:noFill/>
          <a:ln>
            <a:noFill/>
          </a:ln>
        </p:spPr>
      </p:pic>
    </p:spTree>
    <p:extLst>
      <p:ext uri="{BB962C8B-B14F-4D97-AF65-F5344CB8AC3E}">
        <p14:creationId xmlns:p14="http://schemas.microsoft.com/office/powerpoint/2010/main" val="15690712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1F20B08-9C24-E80A-BD7F-6AC2EC05E74C}"/>
              </a:ext>
            </a:extLst>
          </p:cNvPr>
          <p:cNvSpPr txBox="1"/>
          <p:nvPr/>
        </p:nvSpPr>
        <p:spPr>
          <a:xfrm>
            <a:off x="845389" y="1078302"/>
            <a:ext cx="10869283" cy="4708981"/>
          </a:xfrm>
          <a:prstGeom prst="rect">
            <a:avLst/>
          </a:prstGeom>
          <a:noFill/>
        </p:spPr>
        <p:txBody>
          <a:bodyPr wrap="square" rtlCol="0">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16.</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romance </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Triste Fim de Policarpo Quaresma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a:t>
            </a: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realista, uma vez que é uma obra que evidencia a objetividade e a análise psicológica das personagens,  retratando a realidade sem sentimentalismos.</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 barroco, já que é uma obra  narrativa que além da temática, na escrita, deixa claro uma preocupação exagerada do autor com a forma e estrutura do texto.</a:t>
            </a: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 naturalista, porque é uma obra que analisa a sociedade e o comportamento humano, por meio de um “olhar científico”, focalizando os instintos do indivíduo que habitava o subúrbio do Rio de Janeiro.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pré-modernista, pois é uma obra que focaliza a crítica social, o racismo, a burocracia e a vida suburbana do Rio de Janeiro, evidenciando um país (Brasil) real com a denúncia de problemas sociais.</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pós-modernista, haja vista que é uma obra que analisa, debate a crença absoluta no progresso e na razão, destacando a pluralidade de estilos e a ironia na abordagem temática ao descrever a sociedade do Rio de Janeiro.</a:t>
            </a:r>
          </a:p>
          <a:p>
            <a:endParaRPr lang="pt-BR" dirty="0"/>
          </a:p>
        </p:txBody>
      </p:sp>
    </p:spTree>
    <p:extLst>
      <p:ext uri="{BB962C8B-B14F-4D97-AF65-F5344CB8AC3E}">
        <p14:creationId xmlns:p14="http://schemas.microsoft.com/office/powerpoint/2010/main" val="25616903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04755183-FDFC-3FC1-EC19-070CA750C7DE}"/>
              </a:ext>
            </a:extLst>
          </p:cNvPr>
          <p:cNvSpPr txBox="1"/>
          <p:nvPr/>
        </p:nvSpPr>
        <p:spPr>
          <a:xfrm>
            <a:off x="517585" y="1069675"/>
            <a:ext cx="10912415" cy="4031873"/>
          </a:xfrm>
          <a:prstGeom prst="rect">
            <a:avLst/>
          </a:prstGeom>
          <a:noFill/>
        </p:spPr>
        <p:txBody>
          <a:bodyPr wrap="square" rtlCol="0">
            <a:spAutoFit/>
          </a:bodyPr>
          <a:lstStyle/>
          <a:p>
            <a:pPr algn="just">
              <a:lnSpc>
                <a:spcPct val="11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17.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Considerando o resumo do romance</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i="1" kern="100" dirty="0">
                <a:effectLst/>
                <a:latin typeface="Arial Narrow" panose="020B0606020202030204" pitchFamily="34" charset="0"/>
                <a:ea typeface="Calibri" panose="020F0502020204030204" pitchFamily="34" charset="0"/>
                <a:cs typeface="Times New Roman" panose="02020603050405020304" pitchFamily="18" charset="0"/>
              </a:rPr>
              <a:t>Triste Fim de Policarpo Quaresma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PRIMEIRA PARTE (A Lição de Violão),</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percebe-se um nacionalismo exaltado e delirante da personagem principal, que se sente motivada na construção de três projetos diferentes os quais objetivam “reformar” o país. Sucessivamente, quais foram esses projetos?</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 cultural, político e agrícola.</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agrícola, cultural e político.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político, linguístico e militar.</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militar, político e linguístico.</a:t>
            </a:r>
          </a:p>
          <a:p>
            <a:pPr algn="just">
              <a:lnSpc>
                <a:spcPct val="110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linguístico, agrícola e político.</a:t>
            </a:r>
          </a:p>
          <a:p>
            <a:endParaRPr lang="pt-BR" dirty="0"/>
          </a:p>
        </p:txBody>
      </p:sp>
    </p:spTree>
    <p:extLst>
      <p:ext uri="{BB962C8B-B14F-4D97-AF65-F5344CB8AC3E}">
        <p14:creationId xmlns:p14="http://schemas.microsoft.com/office/powerpoint/2010/main" val="12222897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4853DAE-A0A1-B245-A4D1-3E3CCC00C4A5}"/>
              </a:ext>
            </a:extLst>
          </p:cNvPr>
          <p:cNvGraphicFramePr>
            <a:graphicFrameLocks noGrp="1"/>
          </p:cNvGraphicFramePr>
          <p:nvPr>
            <p:extLst>
              <p:ext uri="{D42A27DB-BD31-4B8C-83A1-F6EECF244321}">
                <p14:modId xmlns:p14="http://schemas.microsoft.com/office/powerpoint/2010/main" val="1139345814"/>
              </p:ext>
            </p:extLst>
          </p:nvPr>
        </p:nvGraphicFramePr>
        <p:xfrm>
          <a:off x="773502" y="1794294"/>
          <a:ext cx="10644996" cy="3444240"/>
        </p:xfrm>
        <a:graphic>
          <a:graphicData uri="http://schemas.openxmlformats.org/drawingml/2006/table">
            <a:tbl>
              <a:tblPr firstRow="1" bandRow="1">
                <a:tableStyleId>{5C22544A-7EE6-4342-B048-85BDC9FD1C3A}</a:tableStyleId>
              </a:tblPr>
              <a:tblGrid>
                <a:gridCol w="10644996">
                  <a:extLst>
                    <a:ext uri="{9D8B030D-6E8A-4147-A177-3AD203B41FA5}">
                      <a16:colId xmlns:a16="http://schemas.microsoft.com/office/drawing/2014/main" val="2728993303"/>
                    </a:ext>
                  </a:extLst>
                </a:gridCol>
              </a:tblGrid>
              <a:tr h="1940944">
                <a:tc>
                  <a:txBody>
                    <a:bodyPr/>
                    <a:lstStyle/>
                    <a:p>
                      <a:pPr algn="just"/>
                      <a:r>
                        <a:rPr lang="pt-BR" sz="2000" b="1" kern="1200" dirty="0">
                          <a:solidFill>
                            <a:schemeClr val="tx1"/>
                          </a:solidFill>
                          <a:effectLst/>
                          <a:latin typeface="Arial Narrow" panose="020B0606020202030204" pitchFamily="34" charset="0"/>
                          <a:ea typeface="+mn-ea"/>
                          <a:cs typeface="+mn-cs"/>
                        </a:rPr>
                        <a:t>Funções da Linguagem no Enem </a:t>
                      </a:r>
                    </a:p>
                    <a:p>
                      <a:pPr algn="just"/>
                      <a:endParaRPr lang="pt-BR" sz="2000" b="1" kern="1200" dirty="0">
                        <a:solidFill>
                          <a:schemeClr val="tx1"/>
                        </a:solidFill>
                        <a:effectLst/>
                        <a:latin typeface="Arial Narrow" panose="020B0606020202030204" pitchFamily="34" charset="0"/>
                        <a:ea typeface="+mn-ea"/>
                        <a:cs typeface="+mn-cs"/>
                      </a:endParaRPr>
                    </a:p>
                    <a:p>
                      <a:pPr algn="just"/>
                      <a:r>
                        <a:rPr lang="pt-BR" sz="2000" b="0" kern="1200" dirty="0">
                          <a:solidFill>
                            <a:schemeClr val="tx1"/>
                          </a:solidFill>
                          <a:effectLst/>
                          <a:latin typeface="Arial Narrow" panose="020B0606020202030204" pitchFamily="34" charset="0"/>
                          <a:ea typeface="+mn-ea"/>
                          <a:cs typeface="+mn-cs"/>
                        </a:rPr>
                        <a:t>As </a:t>
                      </a:r>
                      <a:r>
                        <a:rPr lang="pt-BR" sz="2000" b="1" kern="1200" dirty="0">
                          <a:solidFill>
                            <a:schemeClr val="tx1"/>
                          </a:solidFill>
                          <a:effectLst/>
                          <a:latin typeface="Arial Narrow" panose="020B0606020202030204" pitchFamily="34" charset="0"/>
                          <a:ea typeface="+mn-ea"/>
                          <a:cs typeface="+mn-cs"/>
                        </a:rPr>
                        <a:t>Funções da Linguagem </a:t>
                      </a:r>
                      <a:r>
                        <a:rPr lang="pt-BR" sz="2000" b="0" kern="1200" dirty="0">
                          <a:solidFill>
                            <a:schemeClr val="tx1"/>
                          </a:solidFill>
                          <a:effectLst/>
                          <a:latin typeface="Arial Narrow" panose="020B0606020202030204" pitchFamily="34" charset="0"/>
                          <a:ea typeface="+mn-ea"/>
                          <a:cs typeface="+mn-cs"/>
                        </a:rPr>
                        <a:t>são cobradas na prova de Linguagens do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para avaliar a capacidade de interpretação textual do(a) candidato(a) e a habilidade de ele(a) reconhecer a intenção do autor ao construir um discurso. Existem seis tipos de função da linguagem: </a:t>
                      </a:r>
                      <a:r>
                        <a:rPr lang="pt-BR" sz="2000" b="1" kern="1200" dirty="0">
                          <a:solidFill>
                            <a:schemeClr val="tx1"/>
                          </a:solidFill>
                          <a:effectLst/>
                          <a:latin typeface="Arial Narrow" panose="020B0606020202030204" pitchFamily="34" charset="0"/>
                          <a:ea typeface="+mn-ea"/>
                          <a:cs typeface="+mn-cs"/>
                        </a:rPr>
                        <a:t>emotiva ou expressiva; conativa ou apelativa; referencial ou denotativa; poética; metalinguística; e fática ou de contato. </a:t>
                      </a:r>
                      <a:r>
                        <a:rPr lang="pt-BR" sz="2000" b="0" kern="1200" dirty="0">
                          <a:solidFill>
                            <a:schemeClr val="tx1"/>
                          </a:solidFill>
                          <a:effectLst/>
                          <a:latin typeface="Arial Narrow" panose="020B0606020202030204" pitchFamily="34" charset="0"/>
                          <a:ea typeface="+mn-ea"/>
                          <a:cs typeface="+mn-cs"/>
                        </a:rPr>
                        <a:t>Dessa forma, ao utilizar a linguagem é possível dar ênfase a diversos elementos que a compõem. Pode-se reforçar/ressaltar por exemplo, o próprio emissor da mensagem. Além disso, é possível enfatizar a mensagem em si, entre outras possibilidades. Dessa forma, os diferentes arranjos possíveis, de acordo com a ênfase que se deseja dar, configuram “as funções da linguagem”. Por isso, quando pensamos nas seis funções da linguagem precisamos considerar os seis elementos da comunicação: emissor, receptor, mensagem, contexto, canal e código. </a:t>
                      </a:r>
                      <a:endParaRPr lang="pt-BR" sz="2000" b="0" dirty="0">
                        <a:solidFill>
                          <a:schemeClr val="tx1"/>
                        </a:solidFill>
                        <a:latin typeface="Arial Narrow" panose="020B0606020202030204" pitchFamily="34" charset="0"/>
                      </a:endParaRPr>
                    </a:p>
                  </a:txBody>
                  <a:tcPr>
                    <a:solidFill>
                      <a:schemeClr val="accent4">
                        <a:lumMod val="20000"/>
                        <a:lumOff val="80000"/>
                      </a:schemeClr>
                    </a:solidFill>
                  </a:tcPr>
                </a:tc>
                <a:extLst>
                  <a:ext uri="{0D108BD9-81ED-4DB2-BD59-A6C34878D82A}">
                    <a16:rowId xmlns:a16="http://schemas.microsoft.com/office/drawing/2014/main" val="1101057131"/>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502" y="914400"/>
            <a:ext cx="1961072" cy="879894"/>
          </a:xfrm>
          <a:prstGeom prst="rect">
            <a:avLst/>
          </a:prstGeom>
        </p:spPr>
      </p:pic>
    </p:spTree>
    <p:extLst>
      <p:ext uri="{BB962C8B-B14F-4D97-AF65-F5344CB8AC3E}">
        <p14:creationId xmlns:p14="http://schemas.microsoft.com/office/powerpoint/2010/main" val="37758904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9F75624-81E4-6A53-B713-E8C6B7FBAB73}"/>
              </a:ext>
            </a:extLst>
          </p:cNvPr>
          <p:cNvSpPr txBox="1"/>
          <p:nvPr/>
        </p:nvSpPr>
        <p:spPr>
          <a:xfrm>
            <a:off x="322729" y="981603"/>
            <a:ext cx="11546542" cy="4144724"/>
          </a:xfrm>
          <a:prstGeom prst="rect">
            <a:avLst/>
          </a:prstGeom>
          <a:noFill/>
        </p:spPr>
        <p:txBody>
          <a:bodyPr wrap="square">
            <a:spAutoFit/>
          </a:bodyPr>
          <a:lstStyle/>
          <a:p>
            <a:pPr algn="just">
              <a:lnSpc>
                <a:spcPct val="115000"/>
              </a:lnSpc>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18.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trecho “Como de hábito, Policarpo Quaresma, mais conhecido por Major Quaresma, bateu em casa às quatro e quinze da tarde. Havia mais de vinte anos que isso acontecia. Saindo do Arsenal de Guerra, onde era subsecretário, bongava pelas confeitarias algumas frutas, comprava um queijo, às vezes, e sempre o pão da padaria francesa.”, a função predominante da linguagem se caracteriza por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apresentar a metalinguagem, ressaltando principalmente se Quaresma tinha livros.</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informar o leitor, logo no primeiro parágrafo, sobre um hábito de Policarpo Quaresma.</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estabelecer canal de comunicação com o leitor para que conheça na obra, o Major Quaresma.</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expressar as emoções e a subjetividade de Policarpo Quaresma, mais conhecido por Major Quaresma.</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enaltecer a linguagem figurada da obra, “Triste Fim de Policarpo Quaresma” evidenciando a plurissignificação.</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08827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453" y="1000664"/>
            <a:ext cx="2245913" cy="1112808"/>
          </a:xfrm>
          <a:prstGeom prst="rect">
            <a:avLst/>
          </a:prstGeom>
        </p:spPr>
      </p:pic>
      <p:graphicFrame>
        <p:nvGraphicFramePr>
          <p:cNvPr id="4" name="Tabela 3">
            <a:extLst>
              <a:ext uri="{FF2B5EF4-FFF2-40B4-BE49-F238E27FC236}">
                <a16:creationId xmlns:a16="http://schemas.microsoft.com/office/drawing/2014/main" id="{2B0E24A4-8520-6360-2744-6BEDE2F61641}"/>
              </a:ext>
            </a:extLst>
          </p:cNvPr>
          <p:cNvGraphicFramePr>
            <a:graphicFrameLocks noGrp="1"/>
          </p:cNvGraphicFramePr>
          <p:nvPr>
            <p:extLst>
              <p:ext uri="{D42A27DB-BD31-4B8C-83A1-F6EECF244321}">
                <p14:modId xmlns:p14="http://schemas.microsoft.com/office/powerpoint/2010/main" val="199618365"/>
              </p:ext>
            </p:extLst>
          </p:nvPr>
        </p:nvGraphicFramePr>
        <p:xfrm>
          <a:off x="474453" y="2113472"/>
          <a:ext cx="11015932" cy="3416060"/>
        </p:xfrm>
        <a:graphic>
          <a:graphicData uri="http://schemas.openxmlformats.org/drawingml/2006/table">
            <a:tbl>
              <a:tblPr firstRow="1" bandRow="1">
                <a:tableStyleId>{5C22544A-7EE6-4342-B048-85BDC9FD1C3A}</a:tableStyleId>
              </a:tblPr>
              <a:tblGrid>
                <a:gridCol w="11015932">
                  <a:extLst>
                    <a:ext uri="{9D8B030D-6E8A-4147-A177-3AD203B41FA5}">
                      <a16:colId xmlns:a16="http://schemas.microsoft.com/office/drawing/2014/main" val="2375223534"/>
                    </a:ext>
                  </a:extLst>
                </a:gridCol>
              </a:tblGrid>
              <a:tr h="3416060">
                <a:tc>
                  <a:txBody>
                    <a:bodyPr/>
                    <a:lstStyle/>
                    <a:p>
                      <a:pPr algn="just"/>
                      <a:r>
                        <a:rPr lang="pt-BR" sz="2000" b="0" kern="1200" dirty="0">
                          <a:solidFill>
                            <a:schemeClr val="tx1"/>
                          </a:solidFill>
                          <a:effectLst/>
                          <a:latin typeface="Arial Narrow" panose="020B0606020202030204" pitchFamily="34" charset="0"/>
                          <a:ea typeface="+mn-ea"/>
                          <a:cs typeface="+mn-cs"/>
                        </a:rPr>
                        <a:t>As </a:t>
                      </a:r>
                      <a:r>
                        <a:rPr lang="pt-BR" sz="2000" b="1" kern="1200" dirty="0">
                          <a:solidFill>
                            <a:schemeClr val="tx1"/>
                          </a:solidFill>
                          <a:effectLst/>
                          <a:latin typeface="Arial Narrow" panose="020B0606020202030204" pitchFamily="34" charset="0"/>
                          <a:ea typeface="+mn-ea"/>
                          <a:cs typeface="+mn-cs"/>
                        </a:rPr>
                        <a:t>Figuras de Linguagem </a:t>
                      </a:r>
                      <a:r>
                        <a:rPr lang="pt-BR" sz="2000" b="0" kern="1200" dirty="0">
                          <a:solidFill>
                            <a:schemeClr val="tx1"/>
                          </a:solidFill>
                          <a:effectLst/>
                          <a:latin typeface="Arial Narrow" panose="020B0606020202030204" pitchFamily="34" charset="0"/>
                          <a:ea typeface="+mn-ea"/>
                          <a:cs typeface="+mn-cs"/>
                        </a:rPr>
                        <a:t>são recursos, elementos fundamentais da comunicação e da expressão literária. No contexto do Enem, compreender esses recursos linguísticos é essencial para a interpretação de textos na prova de Linguagens. </a:t>
                      </a:r>
                    </a:p>
                    <a:p>
                      <a:pPr algn="just"/>
                      <a:r>
                        <a:rPr lang="pt-BR" sz="2000" b="1" kern="1200" dirty="0">
                          <a:solidFill>
                            <a:schemeClr val="tx1"/>
                          </a:solidFill>
                          <a:effectLst/>
                          <a:latin typeface="Arial Narrow" panose="020B0606020202030204" pitchFamily="34" charset="0"/>
                          <a:ea typeface="+mn-ea"/>
                          <a:cs typeface="+mn-cs"/>
                        </a:rPr>
                        <a:t>Vamos recordar sobre algumas figuras de linguagem? </a:t>
                      </a:r>
                    </a:p>
                    <a:p>
                      <a:pPr algn="just"/>
                      <a:r>
                        <a:rPr lang="pt-BR" sz="2000" b="1" kern="1200" dirty="0">
                          <a:solidFill>
                            <a:schemeClr val="tx1"/>
                          </a:solidFill>
                          <a:effectLst/>
                          <a:latin typeface="Arial Narrow" panose="020B0606020202030204" pitchFamily="34" charset="0"/>
                          <a:ea typeface="+mn-ea"/>
                          <a:cs typeface="+mn-cs"/>
                        </a:rPr>
                        <a:t>Antítese: </a:t>
                      </a:r>
                      <a:r>
                        <a:rPr lang="pt-BR" sz="2000" b="0" kern="1200" dirty="0">
                          <a:solidFill>
                            <a:schemeClr val="tx1"/>
                          </a:solidFill>
                          <a:effectLst/>
                          <a:latin typeface="Arial Narrow" panose="020B0606020202030204" pitchFamily="34" charset="0"/>
                          <a:ea typeface="+mn-ea"/>
                          <a:cs typeface="+mn-cs"/>
                        </a:rPr>
                        <a:t>é a aproximação de palavras ou ideias com sentidos opostos. </a:t>
                      </a:r>
                    </a:p>
                    <a:p>
                      <a:pPr algn="just"/>
                      <a:r>
                        <a:rPr lang="pt-BR" sz="2000" b="1" kern="1200" dirty="0">
                          <a:solidFill>
                            <a:schemeClr val="tx1"/>
                          </a:solidFill>
                          <a:effectLst/>
                          <a:latin typeface="Arial Narrow" panose="020B0606020202030204" pitchFamily="34" charset="0"/>
                          <a:ea typeface="+mn-ea"/>
                          <a:cs typeface="+mn-cs"/>
                        </a:rPr>
                        <a:t>Hipérbole: </a:t>
                      </a:r>
                      <a:r>
                        <a:rPr lang="pt-BR" sz="2000" b="0" kern="1200" dirty="0">
                          <a:solidFill>
                            <a:schemeClr val="tx1"/>
                          </a:solidFill>
                          <a:effectLst/>
                          <a:latin typeface="Arial Narrow" panose="020B0606020202030204" pitchFamily="34" charset="0"/>
                          <a:ea typeface="+mn-ea"/>
                          <a:cs typeface="+mn-cs"/>
                        </a:rPr>
                        <a:t>é o exagero intencional para expressar intensidade de algo ou alguém.</a:t>
                      </a:r>
                    </a:p>
                    <a:p>
                      <a:pPr algn="just"/>
                      <a:r>
                        <a:rPr lang="pt-BR" sz="2000" b="1" kern="1200" dirty="0">
                          <a:solidFill>
                            <a:schemeClr val="tx1"/>
                          </a:solidFill>
                          <a:effectLst/>
                          <a:latin typeface="Arial Narrow" panose="020B0606020202030204" pitchFamily="34" charset="0"/>
                          <a:ea typeface="+mn-ea"/>
                          <a:cs typeface="+mn-cs"/>
                        </a:rPr>
                        <a:t>Personificação: </a:t>
                      </a:r>
                      <a:r>
                        <a:rPr lang="pt-BR" sz="2000" b="0" kern="1200" dirty="0">
                          <a:solidFill>
                            <a:schemeClr val="tx1"/>
                          </a:solidFill>
                          <a:effectLst/>
                          <a:latin typeface="Arial Narrow" panose="020B0606020202030204" pitchFamily="34" charset="0"/>
                          <a:ea typeface="+mn-ea"/>
                          <a:cs typeface="+mn-cs"/>
                        </a:rPr>
                        <a:t>é a atribuição de características humanas a seres não humanos ou irracionais.</a:t>
                      </a:r>
                    </a:p>
                    <a:p>
                      <a:pPr algn="just"/>
                      <a:r>
                        <a:rPr lang="pt-BR" sz="2000" b="1" kern="1200" dirty="0">
                          <a:solidFill>
                            <a:schemeClr val="tx1"/>
                          </a:solidFill>
                          <a:effectLst/>
                          <a:latin typeface="Arial Narrow" panose="020B0606020202030204" pitchFamily="34" charset="0"/>
                          <a:ea typeface="+mn-ea"/>
                          <a:cs typeface="+mn-cs"/>
                        </a:rPr>
                        <a:t>Ironia: </a:t>
                      </a:r>
                      <a:r>
                        <a:rPr lang="pt-BR" sz="2000" b="0" kern="1200" dirty="0">
                          <a:solidFill>
                            <a:schemeClr val="tx1"/>
                          </a:solidFill>
                          <a:effectLst/>
                          <a:latin typeface="Arial Narrow" panose="020B0606020202030204" pitchFamily="34" charset="0"/>
                          <a:ea typeface="+mn-ea"/>
                          <a:cs typeface="+mn-cs"/>
                        </a:rPr>
                        <a:t>é dizer o oposto do que se pensa, frequentemente, para criar um efeito crítico, sarcástico.</a:t>
                      </a:r>
                    </a:p>
                    <a:p>
                      <a:pPr algn="just"/>
                      <a:r>
                        <a:rPr lang="pt-BR" sz="2000" b="1" kern="1200" dirty="0">
                          <a:solidFill>
                            <a:schemeClr val="tx1"/>
                          </a:solidFill>
                          <a:effectLst/>
                          <a:latin typeface="Arial Narrow" panose="020B0606020202030204" pitchFamily="34" charset="0"/>
                          <a:ea typeface="+mn-ea"/>
                          <a:cs typeface="+mn-cs"/>
                        </a:rPr>
                        <a:t>Metáfora: </a:t>
                      </a:r>
                      <a:r>
                        <a:rPr lang="pt-BR" sz="2000" b="0" kern="1200" dirty="0">
                          <a:solidFill>
                            <a:schemeClr val="tx1"/>
                          </a:solidFill>
                          <a:effectLst/>
                          <a:latin typeface="Arial Narrow" panose="020B0606020202030204" pitchFamily="34" charset="0"/>
                          <a:ea typeface="+mn-ea"/>
                          <a:cs typeface="+mn-cs"/>
                        </a:rPr>
                        <a:t>é identificada pela comparação subjetiva, pela semelhança ou analogia entre elementos. </a:t>
                      </a:r>
                    </a:p>
                    <a:p>
                      <a:pPr algn="just"/>
                      <a:r>
                        <a:rPr lang="pt-BR" sz="2000" b="1" kern="1200" dirty="0">
                          <a:solidFill>
                            <a:schemeClr val="tx1"/>
                          </a:solidFill>
                          <a:effectLst/>
                          <a:latin typeface="Arial Narrow" panose="020B0606020202030204" pitchFamily="34" charset="0"/>
                          <a:ea typeface="+mn-ea"/>
                          <a:cs typeface="+mn-cs"/>
                        </a:rPr>
                        <a:t>Comparação: </a:t>
                      </a:r>
                      <a:r>
                        <a:rPr lang="pt-BR" sz="2000" b="0" kern="1200" dirty="0">
                          <a:solidFill>
                            <a:schemeClr val="tx1"/>
                          </a:solidFill>
                          <a:effectLst/>
                          <a:latin typeface="Arial Narrow" panose="020B0606020202030204" pitchFamily="34" charset="0"/>
                          <a:ea typeface="+mn-ea"/>
                          <a:cs typeface="+mn-cs"/>
                        </a:rPr>
                        <a:t>é a figura de linguagem que estabelece uma relação de semelhança explícita entre dois elementos.</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860729069"/>
                  </a:ext>
                </a:extLst>
              </a:tr>
            </a:tbl>
          </a:graphicData>
        </a:graphic>
      </p:graphicFrame>
    </p:spTree>
    <p:extLst>
      <p:ext uri="{BB962C8B-B14F-4D97-AF65-F5344CB8AC3E}">
        <p14:creationId xmlns:p14="http://schemas.microsoft.com/office/powerpoint/2010/main" val="16642468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2D86BCD-34EC-2093-C2BA-DCF52B2433AD}"/>
              </a:ext>
            </a:extLst>
          </p:cNvPr>
          <p:cNvSpPr txBox="1"/>
          <p:nvPr/>
        </p:nvSpPr>
        <p:spPr>
          <a:xfrm>
            <a:off x="715992" y="1319842"/>
            <a:ext cx="10601865" cy="4067780"/>
          </a:xfrm>
          <a:prstGeom prst="rect">
            <a:avLst/>
          </a:prstGeom>
          <a:noFill/>
        </p:spPr>
        <p:txBody>
          <a:bodyPr wrap="square" rtlCol="0">
            <a:spAutoFit/>
          </a:bodyPr>
          <a:lstStyle/>
          <a:p>
            <a:pPr algn="just">
              <a:lnSpc>
                <a:spcPct val="115000"/>
              </a:lnSpc>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19.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No trecho “Não gastava nesses passos nem mesmo uma hora, de forma que, às três e quarenta, por aí assim, tomava o bonde, sem erro de um minuto, ia pisar a soleira da porta de sua casa, numa rua afastada de São Januário, bem exatamente às quatro e quinze,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como se fosse a aparição de um astro, um eclipse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enfim um fenômeno matematicamente determinado, previsto e predito.”, predomina uma </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ironia.</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antítese.</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 hipérbole.</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comparação.</a:t>
            </a:r>
          </a:p>
          <a:p>
            <a:pPr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personificação.</a:t>
            </a:r>
          </a:p>
          <a:p>
            <a:endParaRPr lang="pt-BR" dirty="0"/>
          </a:p>
        </p:txBody>
      </p:sp>
    </p:spTree>
    <p:extLst>
      <p:ext uri="{BB962C8B-B14F-4D97-AF65-F5344CB8AC3E}">
        <p14:creationId xmlns:p14="http://schemas.microsoft.com/office/powerpoint/2010/main" val="30941210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D3AB5C0-BBDB-9A45-D6C8-874F56EC1041}"/>
              </a:ext>
            </a:extLst>
          </p:cNvPr>
          <p:cNvSpPr txBox="1"/>
          <p:nvPr/>
        </p:nvSpPr>
        <p:spPr>
          <a:xfrm>
            <a:off x="349624" y="899841"/>
            <a:ext cx="11483788" cy="449482"/>
          </a:xfrm>
          <a:prstGeom prst="rect">
            <a:avLst/>
          </a:prstGeom>
          <a:noFill/>
        </p:spPr>
        <p:txBody>
          <a:bodyPr wrap="square">
            <a:spAutoFit/>
          </a:bodyPr>
          <a:lstStyle/>
          <a:p>
            <a:pPr algn="just">
              <a:lnSpc>
                <a:spcPct val="110000"/>
              </a:lnSpc>
            </a:pPr>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07" y="837244"/>
            <a:ext cx="2531135" cy="1172711"/>
          </a:xfrm>
          <a:prstGeom prst="rect">
            <a:avLst/>
          </a:prstGeom>
        </p:spPr>
      </p:pic>
      <p:graphicFrame>
        <p:nvGraphicFramePr>
          <p:cNvPr id="4" name="Tabela 3">
            <a:extLst>
              <a:ext uri="{FF2B5EF4-FFF2-40B4-BE49-F238E27FC236}">
                <a16:creationId xmlns:a16="http://schemas.microsoft.com/office/drawing/2014/main" id="{E6C25CB0-74F7-95A4-3042-854261E5B230}"/>
              </a:ext>
            </a:extLst>
          </p:cNvPr>
          <p:cNvGraphicFramePr>
            <a:graphicFrameLocks noGrp="1"/>
          </p:cNvGraphicFramePr>
          <p:nvPr>
            <p:extLst>
              <p:ext uri="{D42A27DB-BD31-4B8C-83A1-F6EECF244321}">
                <p14:modId xmlns:p14="http://schemas.microsoft.com/office/powerpoint/2010/main" val="4287211451"/>
              </p:ext>
            </p:extLst>
          </p:nvPr>
        </p:nvGraphicFramePr>
        <p:xfrm>
          <a:off x="617507" y="2191109"/>
          <a:ext cx="11036780" cy="3131390"/>
        </p:xfrm>
        <a:graphic>
          <a:graphicData uri="http://schemas.openxmlformats.org/drawingml/2006/table">
            <a:tbl>
              <a:tblPr firstRow="1" bandRow="1">
                <a:tableStyleId>{5C22544A-7EE6-4342-B048-85BDC9FD1C3A}</a:tableStyleId>
              </a:tblPr>
              <a:tblGrid>
                <a:gridCol w="11036780">
                  <a:extLst>
                    <a:ext uri="{9D8B030D-6E8A-4147-A177-3AD203B41FA5}">
                      <a16:colId xmlns:a16="http://schemas.microsoft.com/office/drawing/2014/main" val="3971228376"/>
                    </a:ext>
                  </a:extLst>
                </a:gridCol>
              </a:tblGrid>
              <a:tr h="3131390">
                <a:tc>
                  <a:txBody>
                    <a:bodyPr/>
                    <a:lstStyle/>
                    <a:p>
                      <a:pPr algn="just"/>
                      <a:r>
                        <a:rPr lang="pt-BR" sz="2000" b="1" kern="1200" dirty="0">
                          <a:solidFill>
                            <a:schemeClr val="tx1"/>
                          </a:solidFill>
                          <a:effectLst/>
                          <a:latin typeface="Arial Narrow" panose="020B0606020202030204" pitchFamily="34" charset="0"/>
                          <a:ea typeface="+mn-ea"/>
                          <a:cs typeface="+mn-cs"/>
                        </a:rPr>
                        <a:t>Variação linguística </a:t>
                      </a:r>
                      <a:r>
                        <a:rPr lang="pt-BR" sz="2000" b="0" kern="1200" dirty="0">
                          <a:solidFill>
                            <a:schemeClr val="tx1"/>
                          </a:solidFill>
                          <a:effectLst/>
                          <a:latin typeface="Arial Narrow" panose="020B0606020202030204" pitchFamily="34" charset="0"/>
                          <a:ea typeface="+mn-ea"/>
                          <a:cs typeface="+mn-cs"/>
                        </a:rPr>
                        <a:t>é a existência de múltiplas formas de falar dentro de uma mesma língua, tornando essa língua  heterogênea. Cada variante  (regional, social, situacional ou histórica)  tem lógica gramatical e uso legítimo pelos falantes. Por exemplo, a </a:t>
                      </a:r>
                      <a:r>
                        <a:rPr lang="pt-BR" sz="2000" b="1" kern="1200" dirty="0">
                          <a:solidFill>
                            <a:schemeClr val="tx1"/>
                          </a:solidFill>
                          <a:effectLst/>
                          <a:latin typeface="Arial Narrow" panose="020B0606020202030204" pitchFamily="34" charset="0"/>
                          <a:ea typeface="+mn-ea"/>
                          <a:cs typeface="+mn-cs"/>
                        </a:rPr>
                        <a:t>variação histórica </a:t>
                      </a:r>
                      <a:r>
                        <a:rPr lang="pt-BR" sz="2000" b="0" kern="1200" dirty="0">
                          <a:solidFill>
                            <a:schemeClr val="tx1"/>
                          </a:solidFill>
                          <a:effectLst/>
                          <a:latin typeface="Arial Narrow" panose="020B0606020202030204" pitchFamily="34" charset="0"/>
                          <a:ea typeface="+mn-ea"/>
                          <a:cs typeface="+mn-cs"/>
                        </a:rPr>
                        <a:t>ocorre quando uma palavra, grafia ou expressão sofre alterações na língua devido ao tempo. Reconhecer as </a:t>
                      </a:r>
                      <a:r>
                        <a:rPr lang="pt-BR" sz="2000" b="1" kern="1200" dirty="0">
                          <a:solidFill>
                            <a:schemeClr val="tx1"/>
                          </a:solidFill>
                          <a:effectLst/>
                          <a:latin typeface="Arial Narrow" panose="020B0606020202030204" pitchFamily="34" charset="0"/>
                          <a:ea typeface="+mn-ea"/>
                          <a:cs typeface="+mn-cs"/>
                        </a:rPr>
                        <a:t>variações linguísticas </a:t>
                      </a:r>
                      <a:r>
                        <a:rPr lang="pt-BR" sz="2000" b="0" kern="1200" dirty="0">
                          <a:solidFill>
                            <a:schemeClr val="tx1"/>
                          </a:solidFill>
                          <a:effectLst/>
                          <a:latin typeface="Arial Narrow" panose="020B0606020202030204" pitchFamily="34" charset="0"/>
                          <a:ea typeface="+mn-ea"/>
                          <a:cs typeface="+mn-cs"/>
                        </a:rPr>
                        <a:t>melhora a comunicação, permite a alternância de registros de acordo com o contexto e combate o preconceito linguístico entre outros aspectos. Há variações por regiões, grupos sociais, situação de fala, fatores linguísticos, sociais e de contato determinam quando e como cada variante é usada. O Exame Nacional do Ensino Médio </a:t>
                      </a:r>
                      <a:r>
                        <a:rPr lang="pt-BR" sz="2000" b="1" kern="1200" dirty="0">
                          <a:solidFill>
                            <a:schemeClr val="tx1"/>
                          </a:solidFill>
                          <a:effectLst/>
                          <a:latin typeface="Arial Narrow" panose="020B0606020202030204" pitchFamily="34" charset="0"/>
                          <a:ea typeface="+mn-ea"/>
                          <a:cs typeface="+mn-cs"/>
                        </a:rPr>
                        <a:t>(Enem) </a:t>
                      </a:r>
                      <a:r>
                        <a:rPr lang="pt-BR" sz="2000" b="0" kern="1200" dirty="0">
                          <a:solidFill>
                            <a:schemeClr val="tx1"/>
                          </a:solidFill>
                          <a:effectLst/>
                          <a:latin typeface="Arial Narrow" panose="020B0606020202030204" pitchFamily="34" charset="0"/>
                          <a:ea typeface="+mn-ea"/>
                          <a:cs typeface="+mn-cs"/>
                        </a:rPr>
                        <a:t>aborda a variação linguística enfatizando que não existem formas "certas" ou "erradas", mas sim variedades adequadas a diferentes contextos sociais, regionais e históricos. A prova cobra também, questões sobre preconceito linguístico. </a:t>
                      </a:r>
                      <a:endParaRPr lang="pt-BR" sz="2000" b="0" dirty="0">
                        <a:solidFill>
                          <a:schemeClr val="tx1"/>
                        </a:solidFill>
                        <a:latin typeface="Arial Narrow" panose="020B0606020202030204" pitchFamily="34" charset="0"/>
                      </a:endParaRPr>
                    </a:p>
                  </a:txBody>
                  <a:tcPr>
                    <a:solidFill>
                      <a:schemeClr val="accent1">
                        <a:lumMod val="40000"/>
                        <a:lumOff val="60000"/>
                      </a:schemeClr>
                    </a:solidFill>
                  </a:tcPr>
                </a:tc>
                <a:extLst>
                  <a:ext uri="{0D108BD9-81ED-4DB2-BD59-A6C34878D82A}">
                    <a16:rowId xmlns:a16="http://schemas.microsoft.com/office/drawing/2014/main" val="3861694083"/>
                  </a:ext>
                </a:extLst>
              </a:tr>
            </a:tbl>
          </a:graphicData>
        </a:graphic>
      </p:graphicFrame>
    </p:spTree>
    <p:extLst>
      <p:ext uri="{BB962C8B-B14F-4D97-AF65-F5344CB8AC3E}">
        <p14:creationId xmlns:p14="http://schemas.microsoft.com/office/powerpoint/2010/main" val="35517868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93F9547C-1F1E-7451-9723-9A6435DE3478}"/>
              </a:ext>
            </a:extLst>
          </p:cNvPr>
          <p:cNvSpPr txBox="1"/>
          <p:nvPr/>
        </p:nvSpPr>
        <p:spPr>
          <a:xfrm>
            <a:off x="655608" y="1164566"/>
            <a:ext cx="10912415" cy="4719241"/>
          </a:xfrm>
          <a:prstGeom prst="rect">
            <a:avLst/>
          </a:prstGeom>
          <a:noFill/>
        </p:spPr>
        <p:txBody>
          <a:bodyPr wrap="square" rtlCol="0">
            <a:spAutoFit/>
          </a:bodyPr>
          <a:lstStyle/>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variedades linguísticas existentes no Brasil constituem patrimônio cultural. Responda: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No trecho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Mas que </a:t>
            </a:r>
            <a:r>
              <a:rPr lang="pt-BR" sz="2000" b="1" u="sng" kern="100" dirty="0">
                <a:effectLst/>
                <a:latin typeface="Arial Narrow" panose="020B0606020202030204" pitchFamily="34" charset="0"/>
                <a:ea typeface="Calibri" panose="020F0502020204030204" pitchFamily="34" charset="0"/>
                <a:cs typeface="Times New Roman" panose="02020603050405020304" pitchFamily="18" charset="0"/>
              </a:rPr>
              <a:t>cousa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palavra destacada é um exemplo clássico de qual variação linguística?</a:t>
            </a:r>
          </a:p>
          <a:p>
            <a:pPr algn="just"/>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Essa variação linguística representa uma forma arcaica que, com o passar do tempo e com a evolução natural da língua, foi substituída pela grafia moderna. Hoje, qual é a palavra que usamos no dia a dia que, remete a esse exemplo de variante linguística arcaica?</a:t>
            </a:r>
          </a:p>
          <a:p>
            <a:pPr algn="just"/>
            <a:endParaRPr lang="pt-BR" sz="20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21.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romance "Triste Fim de Policarpo Quaresma", o protagonista, um nacionalista exagerado propõe a substituição do idioma,  língua portuguesa pelo tupi-guarani, enxergando o idioma “colonizador” e sinal de inferioridade e submissão. Dessa forma, o autor, Lima Barreto explora na obra, a variação linguística como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ferramenta ideológica e de crítica social.                (     ) ferramenta de ascensão de pode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b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b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2006841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56249177-303E-D926-04D6-E2E9258DC2D2}"/>
              </a:ext>
            </a:extLst>
          </p:cNvPr>
          <p:cNvPicPr>
            <a:picLocks noChangeAspect="1"/>
          </p:cNvPicPr>
          <p:nvPr/>
        </p:nvPicPr>
        <p:blipFill>
          <a:blip r:embed="rId3"/>
          <a:stretch>
            <a:fillRect/>
          </a:stretch>
        </p:blipFill>
        <p:spPr>
          <a:xfrm>
            <a:off x="380202" y="1155940"/>
            <a:ext cx="11431595" cy="1457864"/>
          </a:xfrm>
          <a:prstGeom prst="rect">
            <a:avLst/>
          </a:prstGeom>
        </p:spPr>
      </p:pic>
      <p:sp>
        <p:nvSpPr>
          <p:cNvPr id="7" name="CaixaDeTexto 6">
            <a:extLst>
              <a:ext uri="{FF2B5EF4-FFF2-40B4-BE49-F238E27FC236}">
                <a16:creationId xmlns:a16="http://schemas.microsoft.com/office/drawing/2014/main" id="{B0EF1A25-372C-D08B-A966-5AB626611042}"/>
              </a:ext>
            </a:extLst>
          </p:cNvPr>
          <p:cNvSpPr txBox="1"/>
          <p:nvPr/>
        </p:nvSpPr>
        <p:spPr>
          <a:xfrm>
            <a:off x="380202" y="2786333"/>
            <a:ext cx="11170568" cy="3657411"/>
          </a:xfrm>
          <a:prstGeom prst="rect">
            <a:avLst/>
          </a:prstGeom>
          <a:noFill/>
        </p:spPr>
        <p:txBody>
          <a:bodyPr wrap="square" rtlCol="0">
            <a:spAutoFit/>
          </a:bodyPr>
          <a:lstStyle/>
          <a:p>
            <a:pPr algn="just" fontAlgn="base">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000" b="1" dirty="0">
                <a:effectLst/>
                <a:latin typeface="Arial Narrow" panose="020B0606020202030204" pitchFamily="34" charset="0"/>
                <a:ea typeface="Times New Roman" panose="02020603050405020304" pitchFamily="18" charset="0"/>
              </a:rPr>
              <a:t>O futuro no passado</a:t>
            </a:r>
            <a:endParaRPr lang="pt-BR" sz="2000" dirty="0">
              <a:effectLst/>
              <a:latin typeface="Arial Narrow" panose="020B0606020202030204" pitchFamily="34" charset="0"/>
              <a:ea typeface="Times New Roman" panose="02020603050405020304" pitchFamily="18" charset="0"/>
            </a:endParaRPr>
          </a:p>
          <a:p>
            <a:pPr algn="r">
              <a:lnSpc>
                <a:spcPct val="115000"/>
              </a:lnSpc>
            </a:pPr>
            <a:r>
              <a:rPr lang="pt-BR" sz="2000" dirty="0">
                <a:effectLst/>
                <a:latin typeface="Arial Narrow" panose="020B0606020202030204" pitchFamily="34" charset="0"/>
                <a:ea typeface="Times New Roman" panose="02020603050405020304" pitchFamily="18" charset="0"/>
              </a:rPr>
              <a:t>Luís Fernando Verissimo</a:t>
            </a:r>
            <a:r>
              <a:rPr lang="pt-BR" sz="2000" b="1" dirty="0">
                <a:effectLst/>
                <a:latin typeface="Arial Narrow" panose="020B0606020202030204" pitchFamily="34" charset="0"/>
                <a:ea typeface="Times New Roman" panose="02020603050405020304" pitchFamily="18" charset="0"/>
              </a:rPr>
              <a:t> </a:t>
            </a:r>
            <a:endParaRPr lang="pt-BR" sz="2000" dirty="0">
              <a:effectLst/>
              <a:latin typeface="Arial Narrow" panose="020B0606020202030204" pitchFamily="34" charset="0"/>
              <a:ea typeface="Times New Roman" panose="02020603050405020304" pitchFamily="18" charset="0"/>
            </a:endParaRPr>
          </a:p>
          <a:p>
            <a:pPr algn="just">
              <a:lnSpc>
                <a:spcPct val="115000"/>
              </a:lnSpc>
            </a:pPr>
            <a:r>
              <a:rPr lang="pt-BR" sz="2000" dirty="0">
                <a:effectLst/>
                <a:latin typeface="Arial Narrow" panose="020B0606020202030204" pitchFamily="34" charset="0"/>
                <a:ea typeface="Times New Roman" panose="02020603050405020304" pitchFamily="18" charset="0"/>
              </a:rPr>
              <a:t>Poucas previsões para o futuro feitas no passado se realizaram. O mundo se mudava do campo para as cidades, e era natural que o futuro idealizado então fosse o da cidade perfeita. Mas o helicóptero não substituiu o automóvel particular e só recentemente começou-se a experimentar carros que andam sobre faixas magnéticas nas ruas, liberando seus ocupantes para a leitura, o sono ou o amor no banco de trás. As cidades não se transformaram em laboratórios de convívio civilizado, como previam, e sim na maior prova da impossibilidade da coexistência de desiguais. </a:t>
            </a:r>
          </a:p>
          <a:p>
            <a:endParaRPr lang="pt-BR" dirty="0"/>
          </a:p>
        </p:txBody>
      </p:sp>
    </p:spTree>
    <p:extLst>
      <p:ext uri="{BB962C8B-B14F-4D97-AF65-F5344CB8AC3E}">
        <p14:creationId xmlns:p14="http://schemas.microsoft.com/office/powerpoint/2010/main" val="27382949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C75EB1C-F89E-D10E-FF37-519EC62FF132}"/>
              </a:ext>
            </a:extLst>
          </p:cNvPr>
          <p:cNvSpPr txBox="1"/>
          <p:nvPr/>
        </p:nvSpPr>
        <p:spPr>
          <a:xfrm>
            <a:off x="322729" y="835880"/>
            <a:ext cx="11537577" cy="5776453"/>
          </a:xfrm>
          <a:prstGeom prst="rect">
            <a:avLst/>
          </a:prstGeom>
          <a:noFill/>
        </p:spPr>
        <p:txBody>
          <a:bodyPr wrap="square">
            <a:spAutoFit/>
          </a:bodyPr>
          <a:lstStyle/>
          <a:p>
            <a:pPr algn="just"/>
            <a:r>
              <a:rPr lang="pt-BR" sz="2000" dirty="0">
                <a:effectLst/>
                <a:latin typeface="Arial Narrow" panose="020B0606020202030204" pitchFamily="34" charset="0"/>
                <a:ea typeface="Times New Roman" panose="02020603050405020304" pitchFamily="18" charset="0"/>
              </a:rPr>
              <a:t>A ciência trouxe avanços espetaculares nas lides de guerra, como os bombardeios com precisão cirúrgica que não poupam civis, mas não trouxe a democratização da prosperidade antevista. Mágicas novas como o cinema prometiam ultrapassar os limites da imaginação. Ultrapassaram, mas para o território da banalidade espetaculosa. [...] As revoluções na medicina foram notáveis, certo, mas a prevenção do câncer ainda não foi descoberta. [...] Mal chegamos a Marte, só para descobrir que é um imenso terreno baldio. E os profetas da felicidade universal não contavam com uma coisa: o lixo produzido pela sua visão. Nenhuma previsão incluía a poluição e o aquecimento global.</a:t>
            </a:r>
          </a:p>
          <a:p>
            <a:pPr algn="just">
              <a:lnSpc>
                <a:spcPct val="115000"/>
              </a:lnSpc>
            </a:pPr>
            <a:r>
              <a:rPr lang="pt-BR" sz="2000" dirty="0">
                <a:effectLst/>
                <a:latin typeface="Arial Narrow" panose="020B0606020202030204" pitchFamily="34" charset="0"/>
                <a:ea typeface="Times New Roman" panose="02020603050405020304" pitchFamily="18" charset="0"/>
              </a:rPr>
              <a:t>Mas assim como os videntes otimistas falharam, talvez o pessimismo de hoje divirta nossos bisnetos. Eles certamente falarão da Aids, por exemplo, como nós hoje falamos da gripe espanhola. A ciência e a técnica ainda nos surpreenderão. Estamos na pré-história da energia magnética e por fusão nuclear fria.</a:t>
            </a:r>
          </a:p>
          <a:p>
            <a:pPr algn="just">
              <a:lnSpc>
                <a:spcPct val="115000"/>
              </a:lnSpc>
            </a:pPr>
            <a:r>
              <a:rPr lang="pt-BR" sz="2000" dirty="0">
                <a:effectLst/>
                <a:latin typeface="Arial Narrow" panose="020B0606020202030204" pitchFamily="34" charset="0"/>
                <a:ea typeface="Times New Roman" panose="02020603050405020304" pitchFamily="18" charset="0"/>
              </a:rPr>
              <a:t>É verdade que cada salto da ciência corresponderá a um passo atrás, rumo ao irracional. Quanto mais perto a ciência chegar das últimas revelações do Universo, mais as pessoas procurarão respostas no misticismo e refúgio no tribal. E quanto mais a ciência avança por caminhos nunca antes sonhados, mais leigo fica o leigo. A volta ao irracional é a birra do leigo.  </a:t>
            </a:r>
          </a:p>
          <a:p>
            <a:pPr algn="just"/>
            <a:endParaRPr lang="pt-BR" sz="2000" dirty="0">
              <a:effectLst/>
              <a:latin typeface="Arial Narrow" panose="020B0606020202030204" pitchFamily="34" charset="0"/>
              <a:ea typeface="Times New Roman" panose="02020603050405020304" pitchFamily="18" charset="0"/>
            </a:endParaRPr>
          </a:p>
          <a:p>
            <a:pPr algn="r"/>
            <a:r>
              <a:rPr lang="pt-BR" sz="1800" dirty="0">
                <a:effectLst/>
                <a:latin typeface="Arial Narrow" panose="020B0606020202030204" pitchFamily="34" charset="0"/>
                <a:ea typeface="Times New Roman" panose="02020603050405020304" pitchFamily="18" charset="0"/>
              </a:rPr>
              <a:t>Disponível em:https://oglobo.globo.com/opiniao/o-futuro-no-passado-19770764. Acesso: 24 maio 2026.</a:t>
            </a:r>
            <a:endParaRPr lang="pt-BR" sz="1800" dirty="0">
              <a:effectLst/>
              <a:latin typeface="Times New Roman" panose="02020603050405020304" pitchFamily="18" charset="0"/>
              <a:ea typeface="Times New Roman" panose="02020603050405020304" pitchFamily="18" charset="0"/>
            </a:endParaRPr>
          </a:p>
          <a:p>
            <a:pP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361354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9C9FA2F5-AD91-B61D-9823-A5D5AC45CE24}"/>
              </a:ext>
            </a:extLst>
          </p:cNvPr>
          <p:cNvSpPr txBox="1"/>
          <p:nvPr/>
        </p:nvSpPr>
        <p:spPr>
          <a:xfrm>
            <a:off x="506678" y="1201207"/>
            <a:ext cx="11420182" cy="3844129"/>
          </a:xfrm>
          <a:prstGeom prst="rect">
            <a:avLst/>
          </a:prstGeom>
          <a:noFill/>
        </p:spPr>
        <p:txBody>
          <a:bodyPr wrap="square">
            <a:spAutoFit/>
          </a:bodyPr>
          <a:lstStyle/>
          <a:p>
            <a:pPr algn="just">
              <a:lnSpc>
                <a:spcPct val="115000"/>
              </a:lnSpc>
            </a:pPr>
            <a:r>
              <a:rPr lang="pt-BR" sz="2400" dirty="0">
                <a:effectLst/>
                <a:latin typeface="Arial Narrow" panose="020B0606020202030204" pitchFamily="34" charset="0"/>
                <a:ea typeface="Times New Roman" panose="02020603050405020304" pitchFamily="18" charset="0"/>
              </a:rPr>
              <a:t>No trecho “</a:t>
            </a:r>
            <a:r>
              <a:rPr lang="pt-BR" sz="2400" b="1" u="sng" dirty="0">
                <a:effectLst/>
                <a:latin typeface="Arial Narrow" panose="020B0606020202030204" pitchFamily="34" charset="0"/>
                <a:ea typeface="Times New Roman" panose="02020603050405020304" pitchFamily="18" charset="0"/>
              </a:rPr>
              <a:t>Quanto mais</a:t>
            </a:r>
            <a:r>
              <a:rPr lang="pt-BR" sz="2400" dirty="0">
                <a:effectLst/>
                <a:latin typeface="Arial Narrow" panose="020B0606020202030204" pitchFamily="34" charset="0"/>
                <a:ea typeface="Times New Roman" panose="02020603050405020304" pitchFamily="18" charset="0"/>
              </a:rPr>
              <a:t> perto a ciência chegar das últimas revelações do Universo, </a:t>
            </a:r>
            <a:r>
              <a:rPr lang="pt-BR" sz="2400" b="1" u="sng" dirty="0">
                <a:effectLst/>
                <a:latin typeface="Arial Narrow" panose="020B0606020202030204" pitchFamily="34" charset="0"/>
                <a:ea typeface="Times New Roman" panose="02020603050405020304" pitchFamily="18" charset="0"/>
              </a:rPr>
              <a:t>mais</a:t>
            </a:r>
            <a:r>
              <a:rPr lang="pt-BR" sz="2400" dirty="0">
                <a:effectLst/>
                <a:latin typeface="Arial Narrow" panose="020B0606020202030204" pitchFamily="34" charset="0"/>
                <a:ea typeface="Times New Roman" panose="02020603050405020304" pitchFamily="18" charset="0"/>
              </a:rPr>
              <a:t> as pessoas procurarão respostas no misticismo e refúgio no tribal.”, as palavras destacadas estabelecem a relação de</a:t>
            </a:r>
          </a:p>
          <a:p>
            <a:pPr>
              <a:lnSpc>
                <a:spcPct val="115000"/>
              </a:lnSpc>
            </a:pPr>
            <a:r>
              <a:rPr lang="pt-BR" sz="2400" dirty="0">
                <a:effectLst/>
                <a:latin typeface="Arial Narrow" panose="020B0606020202030204" pitchFamily="34" charset="0"/>
                <a:ea typeface="Times New Roman" panose="02020603050405020304" pitchFamily="18" charset="0"/>
              </a:rPr>
              <a:t>(A) oposição.</a:t>
            </a:r>
          </a:p>
          <a:p>
            <a:pPr>
              <a:lnSpc>
                <a:spcPct val="115000"/>
              </a:lnSpc>
            </a:pPr>
            <a:r>
              <a:rPr lang="pt-BR" sz="2400" dirty="0">
                <a:effectLst/>
                <a:latin typeface="Arial Narrow" panose="020B0606020202030204" pitchFamily="34" charset="0"/>
                <a:ea typeface="Times New Roman" panose="02020603050405020304" pitchFamily="18" charset="0"/>
              </a:rPr>
              <a:t>(B) condição.</a:t>
            </a:r>
          </a:p>
          <a:p>
            <a:pPr>
              <a:lnSpc>
                <a:spcPct val="115000"/>
              </a:lnSpc>
            </a:pPr>
            <a:r>
              <a:rPr lang="pt-BR" sz="2400" dirty="0">
                <a:effectLst/>
                <a:latin typeface="Arial Narrow" panose="020B0606020202030204" pitchFamily="34" charset="0"/>
                <a:ea typeface="Times New Roman" panose="02020603050405020304" pitchFamily="18" charset="0"/>
              </a:rPr>
              <a:t>(C) conclusão.</a:t>
            </a:r>
          </a:p>
          <a:p>
            <a:pPr>
              <a:lnSpc>
                <a:spcPct val="115000"/>
              </a:lnSpc>
            </a:pPr>
            <a:r>
              <a:rPr lang="pt-BR" sz="2400" dirty="0">
                <a:effectLst/>
                <a:latin typeface="Arial Narrow" panose="020B0606020202030204" pitchFamily="34" charset="0"/>
                <a:ea typeface="Times New Roman" panose="02020603050405020304" pitchFamily="18" charset="0"/>
              </a:rPr>
              <a:t>(D) proporção.</a:t>
            </a:r>
          </a:p>
          <a:p>
            <a:pPr>
              <a:lnSpc>
                <a:spcPct val="115000"/>
              </a:lnSpc>
            </a:pPr>
            <a:r>
              <a:rPr lang="pt-BR" sz="2400" dirty="0">
                <a:effectLst/>
                <a:latin typeface="Arial Narrow" panose="020B0606020202030204" pitchFamily="34" charset="0"/>
                <a:ea typeface="Times New Roman" panose="02020603050405020304" pitchFamily="18" charset="0"/>
              </a:rPr>
              <a:t>(E) explicação.   </a:t>
            </a:r>
          </a:p>
          <a:p>
            <a:pPr algn="just"/>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510524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2" name="Imagem 1">
            <a:extLst>
              <a:ext uri="{FF2B5EF4-FFF2-40B4-BE49-F238E27FC236}">
                <a16:creationId xmlns:a16="http://schemas.microsoft.com/office/drawing/2014/main" id="{5DA72AD4-3D19-3493-DCD0-37A17017A40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6" t="12673" r="5463" b="10380"/>
          <a:stretch>
            <a:fillRect/>
          </a:stretch>
        </p:blipFill>
        <p:spPr bwMode="auto">
          <a:xfrm>
            <a:off x="802257" y="669906"/>
            <a:ext cx="2950234" cy="1322795"/>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0B027440-52FD-EA1E-1A96-6B1BDC1192E1}"/>
              </a:ext>
            </a:extLst>
          </p:cNvPr>
          <p:cNvSpPr txBox="1"/>
          <p:nvPr/>
        </p:nvSpPr>
        <p:spPr>
          <a:xfrm>
            <a:off x="802257" y="2191109"/>
            <a:ext cx="10921041" cy="3139321"/>
          </a:xfrm>
          <a:prstGeom prst="rect">
            <a:avLst/>
          </a:prstGeom>
          <a:noFill/>
        </p:spPr>
        <p:txBody>
          <a:bodyPr wrap="square" rtlCol="0">
            <a:spAutoFit/>
          </a:bodyPr>
          <a:lstStyle/>
          <a:p>
            <a:pPr algn="just"/>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vamos trabalhar com algumas questões do Enem focalizando um possível caminho de leitura, interpretação e resolução das questões. Leia o texto-base “De próprio punho” refletindo sobre as características, linguagem, elementos textuais que compõem esse texto, bem como a sua estrutura. Leia o texto observando se ele apresenta algum fato cotidiano, se há personagem(ns), se a abordagem temática é mais argumentativa e reflexiva dentre outros aspectos. Leve em consideração a sua leitura de mundo e os conhecimentos que você já tem sobre o estudo dos gêneros textuais. Em seguida há outras questões para que você responder. Para tanto, leia os textos com atenção, identifique as informações centrais antes de responder. Fique atento(a) aos comentários que direcionam o caminho para chegar à resposta e procure interpretar considerando as inferências apresentadas nas questões (Enem).</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5612215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8287351D-3CFF-B381-16F1-ADC6260D1D17}"/>
              </a:ext>
            </a:extLst>
          </p:cNvPr>
          <p:cNvGraphicFramePr>
            <a:graphicFrameLocks noGrp="1"/>
          </p:cNvGraphicFramePr>
          <p:nvPr>
            <p:extLst>
              <p:ext uri="{D42A27DB-BD31-4B8C-83A1-F6EECF244321}">
                <p14:modId xmlns:p14="http://schemas.microsoft.com/office/powerpoint/2010/main" val="1110846020"/>
              </p:ext>
            </p:extLst>
          </p:nvPr>
        </p:nvGraphicFramePr>
        <p:xfrm>
          <a:off x="483079" y="664234"/>
          <a:ext cx="11430000" cy="2529840"/>
        </p:xfrm>
        <a:graphic>
          <a:graphicData uri="http://schemas.openxmlformats.org/drawingml/2006/table">
            <a:tbl>
              <a:tblPr firstRow="1" bandRow="1">
                <a:tableStyleId>{5C22544A-7EE6-4342-B048-85BDC9FD1C3A}</a:tableStyleId>
              </a:tblPr>
              <a:tblGrid>
                <a:gridCol w="11430000">
                  <a:extLst>
                    <a:ext uri="{9D8B030D-6E8A-4147-A177-3AD203B41FA5}">
                      <a16:colId xmlns:a16="http://schemas.microsoft.com/office/drawing/2014/main" val="3651619345"/>
                    </a:ext>
                  </a:extLst>
                </a:gridCol>
              </a:tblGrid>
              <a:tr h="2493034">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“No que diz respeito ao gênero bilhete, a autora dessa crônica”, retome as palavras/expressões-chave desse enunciado: </a:t>
                      </a:r>
                      <a:r>
                        <a:rPr lang="pt-BR" sz="2000" b="1" kern="1200" dirty="0">
                          <a:solidFill>
                            <a:schemeClr val="tx1"/>
                          </a:solidFill>
                          <a:effectLst/>
                          <a:latin typeface="Arial Narrow" panose="020B0606020202030204" pitchFamily="34" charset="0"/>
                          <a:ea typeface="+mn-ea"/>
                          <a:cs typeface="+mn-cs"/>
                        </a:rPr>
                        <a:t>‘gênero bilhete’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‘a autora dessa crônica’</a:t>
                      </a:r>
                      <a:r>
                        <a:rPr lang="pt-BR" sz="2000" b="0" kern="1200" dirty="0">
                          <a:solidFill>
                            <a:schemeClr val="tx1"/>
                          </a:solidFill>
                          <a:effectLst/>
                          <a:latin typeface="Arial Narrow" panose="020B0606020202030204" pitchFamily="34" charset="0"/>
                          <a:ea typeface="+mn-ea"/>
                          <a:cs typeface="+mn-cs"/>
                        </a:rPr>
                        <a:t>. Veja que dentro do texto (crônica), a autora mostra </a:t>
                      </a:r>
                      <a:r>
                        <a:rPr lang="pt-BR" sz="2000" b="1" kern="1200" dirty="0">
                          <a:solidFill>
                            <a:schemeClr val="tx1"/>
                          </a:solidFill>
                          <a:effectLst/>
                          <a:latin typeface="Arial Narrow" panose="020B0606020202030204" pitchFamily="34" charset="0"/>
                          <a:ea typeface="+mn-ea"/>
                          <a:cs typeface="+mn-cs"/>
                        </a:rPr>
                        <a:t>onde</a:t>
                      </a:r>
                      <a:r>
                        <a:rPr lang="pt-BR" sz="2000" b="0" kern="1200" dirty="0">
                          <a:solidFill>
                            <a:schemeClr val="tx1"/>
                          </a:solidFill>
                          <a:effectLst/>
                          <a:latin typeface="Arial Narrow" panose="020B0606020202030204" pitchFamily="34" charset="0"/>
                          <a:ea typeface="+mn-ea"/>
                          <a:cs typeface="+mn-cs"/>
                        </a:rPr>
                        <a:t> e </a:t>
                      </a:r>
                      <a:r>
                        <a:rPr lang="pt-BR" sz="2000" b="1" kern="1200" dirty="0">
                          <a:solidFill>
                            <a:schemeClr val="tx1"/>
                          </a:solidFill>
                          <a:effectLst/>
                          <a:latin typeface="Arial Narrow" panose="020B0606020202030204" pitchFamily="34" charset="0"/>
                          <a:ea typeface="+mn-ea"/>
                          <a:cs typeface="+mn-cs"/>
                        </a:rPr>
                        <a:t>para que </a:t>
                      </a:r>
                      <a:r>
                        <a:rPr lang="pt-BR" sz="2000" b="0" kern="1200" dirty="0">
                          <a:solidFill>
                            <a:schemeClr val="tx1"/>
                          </a:solidFill>
                          <a:effectLst/>
                          <a:latin typeface="Arial Narrow" panose="020B0606020202030204" pitchFamily="34" charset="0"/>
                          <a:ea typeface="+mn-ea"/>
                          <a:cs typeface="+mn-cs"/>
                        </a:rPr>
                        <a:t>ainda se escreve um “bilhete” (a autora faz referência a outro gênero textual, o bilhete) como no exemplo retirado do texto “na porta da geladeira, a fim de manter a comunicação com meus coabitantes, sempre muito esquecidos ou relapsos.” / “Mas também há bilhetes em post its na minha mesa do escritório” etc. Considere que o </a:t>
                      </a:r>
                      <a:r>
                        <a:rPr lang="pt-BR" sz="2000" b="1" kern="1200" dirty="0">
                          <a:solidFill>
                            <a:schemeClr val="tx1"/>
                          </a:solidFill>
                          <a:effectLst/>
                          <a:latin typeface="Arial Narrow" panose="020B0606020202030204" pitchFamily="34" charset="0"/>
                          <a:ea typeface="+mn-ea"/>
                          <a:cs typeface="+mn-cs"/>
                        </a:rPr>
                        <a:t>foco é a variedade de funções e lugares dos bilhetes</a:t>
                      </a:r>
                      <a:r>
                        <a:rPr lang="pt-BR" sz="2000" b="0" kern="1200" dirty="0">
                          <a:solidFill>
                            <a:schemeClr val="tx1"/>
                          </a:solidFill>
                          <a:effectLst/>
                          <a:latin typeface="Arial Narrow" panose="020B0606020202030204" pitchFamily="34" charset="0"/>
                          <a:ea typeface="+mn-ea"/>
                          <a:cs typeface="+mn-cs"/>
                        </a:rPr>
                        <a:t>. Perceba que não há uma obrigação com a formalidade, concisão. </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2286597697"/>
                  </a:ext>
                </a:extLst>
              </a:tr>
            </a:tbl>
          </a:graphicData>
        </a:graphic>
      </p:graphicFrame>
      <p:sp>
        <p:nvSpPr>
          <p:cNvPr id="6" name="CaixaDeTexto 5">
            <a:extLst>
              <a:ext uri="{FF2B5EF4-FFF2-40B4-BE49-F238E27FC236}">
                <a16:creationId xmlns:a16="http://schemas.microsoft.com/office/drawing/2014/main" id="{985A65B2-1D24-CC1B-B533-64B7875A47B3}"/>
              </a:ext>
            </a:extLst>
          </p:cNvPr>
          <p:cNvSpPr txBox="1"/>
          <p:nvPr/>
        </p:nvSpPr>
        <p:spPr>
          <a:xfrm>
            <a:off x="586596" y="3260785"/>
            <a:ext cx="11326483" cy="3200876"/>
          </a:xfrm>
          <a:prstGeom prst="rect">
            <a:avLst/>
          </a:prstGeom>
          <a:noFill/>
        </p:spPr>
        <p:txBody>
          <a:bodyPr wrap="square" rtlCol="0">
            <a:spAutoFit/>
          </a:bodyPr>
          <a:lstStyle/>
          <a:p>
            <a:pPr algn="ctr">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próprio punho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0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escrita e suas tecnologias sofrem interessantes metamorfoses, numa ciranda que vai do simples bilhete aos originais de um livro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Estranhei muito na primeira vez que escutei a expressão “de próprio punho”. Parecia que eu ia bater em alguém. Não era bem o caso. Foi numa situação bancária, dessas bem burocráticas, e eu devia escrever algo bem breve, mas com minhas mãos. Na verdade, o que importava era a autenticidade da minha caligrafia, que à época ainda era mais fluente e firme. Depois dos teclados de computador, ela rateia bastante. Minha letra, hoje, tem uma espécie de alternância: dia sim, dia não, trêmula e firme, forte e fraca, mais rotunda e mais cheia de arestas.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1535621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E3C1595-28B2-C1E0-037E-0B7225A99C59}"/>
              </a:ext>
            </a:extLst>
          </p:cNvPr>
          <p:cNvSpPr txBox="1"/>
          <p:nvPr/>
        </p:nvSpPr>
        <p:spPr>
          <a:xfrm>
            <a:off x="313765" y="862303"/>
            <a:ext cx="11564470" cy="5678478"/>
          </a:xfrm>
          <a:prstGeom prst="rect">
            <a:avLst/>
          </a:prstGeom>
          <a:noFill/>
        </p:spPr>
        <p:txBody>
          <a:bodyPr wrap="square">
            <a:spAutoFit/>
          </a:bodyPr>
          <a:lstStyle/>
          <a:p>
            <a:pPr algn="just"/>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claro que já escrevi muito mais de próprio punho ou, numa palavra mais bonita, manuscrevi (prefiro a mão ao punho, embora ele também seja usado na tarefa). Mas isso não é um feito individual. Em larga medida, é social. Muita gente sente o mesmo que eu, isto é, escreve bem menos usando as mãos, ou melhor, empregando algum tipo de tecnologia (lápis, caneta etc.) para escrever com grafite ou tinta ou giz ou carvão ou sangue e o que mais. É importante lembrar que ainda há gente que não sabe escrever neste país, neste planeta, mas muita gente sabe e tem um combo de tecnologias mais ou menos à disposição para isso. Sou dessas pessoas privilegiadas que têm várias possibilidades, e uma delas nunca deixou de ser o uso das minhas mãos. Ainda hoje, são elas que batucam meu teclado de computador ou que tocam suavemente duas ou três telas sensíveis. Mas não expressam mais a minha letra. No lugar, aparecem Times New Roman, Arial, </a:t>
            </a: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Calibri</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mais uma centena de “letras” à  minha escolha. Eu e Deus e o mundo.</a:t>
            </a:r>
          </a:p>
          <a:p>
            <a:pPr algn="just"/>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despeito desse rol de chances e ferramentas para escrever, o manuscrito nunca deixou de pintar aqui e ali, muitas vezes como obrigação. Na escola, por exemplo, até hoje ele é soberano. No Enem também. Curioso, não? Fico pensando em que espaços e ocasiões ainda uso minha letra. Olhando ao redor, na minha casa, minha letra está em espaços muito delimitados e específicos: bilhetes. Eles estão principalmente na cozinha, em especial na porta da geladeira, a fim de manter a comunicação com meus coabitantes, sempre muito esquecidos ou relapsos. Mas também há bilhetes em post its na minha mesa do escritório, textinhos em garranchos por meio dos quais me comunico comigo mesma, a evitar um comportamento esquecido e relapso.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97107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40659" y="848564"/>
            <a:ext cx="11519647" cy="4767459"/>
          </a:xfrm>
          <a:prstGeom prst="rect">
            <a:avLst/>
          </a:prstGeom>
          <a:noFill/>
        </p:spPr>
        <p:txBody>
          <a:bodyPr wrap="square">
            <a:spAutoFit/>
          </a:bodyPr>
          <a:lstStyle/>
          <a:p>
            <a:pPr algn="just"/>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escritório, costumo ser mais suave comigo mesma, mas também muito mais lacônica, a ponto de nem eu me entender, se passar o tempo. Em todos os casos vai minha letra, menos e mais redonda, a lápis e a tinta azul, em post its rosa-choque, colados precariamente, e todos com destino à lixeira, em breve. Justo porque eles funcionam como lembretes de tarefas e coisas que devem ser vencidas e, claro, substituídas por outras, num fluxo infinito, às vezes ansiogênico, com que a maioria dos adultos (e mais ainda as adultas) precisa conviver.</a:t>
            </a:r>
          </a:p>
          <a:p>
            <a:pPr algn="just"/>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formas de escrever mudam, as necessidades também, e o resultado é um elenco complexo, em que nada dispensa nada, a depender da tarefa ou da importância das coisas ou de suas funções, claro. A escrita e suas tecnologias incríveis vão se reposicionando, mudando de status, numa ciranda interessante e importante que pode ser vista à luz de certa diversidade que encontra suas oportunidades e seus efeitos, aqui e ali. Não adianta muito pensar sempre como se tudo fosse excludente. Estão aí minha farta comunicação por bilhetes, minha gaveta alegre de post its de toda cor, esperando para serem usados, e o cheque do cartório, em que quase tudo já é digital. “Do punho ao pixel” não é uma frase filosoficamente correta. O negócio é mais “o punho e o pixel”.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RIBEIRO, A. E. Disponível em: https://rascunho.com.br.  Acesso em: 16 jan. 2024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933569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200A3CD-22A2-9775-30BE-EC26ECC40310}"/>
              </a:ext>
            </a:extLst>
          </p:cNvPr>
          <p:cNvSpPr txBox="1"/>
          <p:nvPr/>
        </p:nvSpPr>
        <p:spPr>
          <a:xfrm>
            <a:off x="526211" y="621103"/>
            <a:ext cx="11240219" cy="2846933"/>
          </a:xfrm>
          <a:prstGeom prst="rect">
            <a:avLst/>
          </a:prstGeom>
          <a:noFill/>
        </p:spPr>
        <p:txBody>
          <a:bodyPr wrap="square" rtlCol="0">
            <a:spAutoFit/>
          </a:bodyPr>
          <a:lstStyle/>
          <a:p>
            <a:pPr algn="just">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06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que diz respeito ao gênero bilhete, a autora dessa crônica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ressalta a formalidade na comunicação com as pessoas de sua convivência.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critica a ansiedade causada pela velocidade da comunicação.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expressa a obrigatoriedade de concisão nas anotações.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questiona a prática da escrita de próprio punho.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apresenta a diversidade de usos no cotidiano.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graphicFrame>
        <p:nvGraphicFramePr>
          <p:cNvPr id="6" name="Tabela 5">
            <a:extLst>
              <a:ext uri="{FF2B5EF4-FFF2-40B4-BE49-F238E27FC236}">
                <a16:creationId xmlns:a16="http://schemas.microsoft.com/office/drawing/2014/main" id="{EDF8F7EF-F484-21BA-6D5F-86C49D0AE0D1}"/>
              </a:ext>
            </a:extLst>
          </p:cNvPr>
          <p:cNvGraphicFramePr>
            <a:graphicFrameLocks noGrp="1"/>
          </p:cNvGraphicFramePr>
          <p:nvPr>
            <p:extLst>
              <p:ext uri="{D42A27DB-BD31-4B8C-83A1-F6EECF244321}">
                <p14:modId xmlns:p14="http://schemas.microsoft.com/office/powerpoint/2010/main" val="3079779892"/>
              </p:ext>
            </p:extLst>
          </p:nvPr>
        </p:nvGraphicFramePr>
        <p:xfrm>
          <a:off x="362309" y="3907766"/>
          <a:ext cx="11404121" cy="2122098"/>
        </p:xfrm>
        <a:graphic>
          <a:graphicData uri="http://schemas.openxmlformats.org/drawingml/2006/table">
            <a:tbl>
              <a:tblPr firstRow="1" bandRow="1">
                <a:tableStyleId>{5C22544A-7EE6-4342-B048-85BDC9FD1C3A}</a:tableStyleId>
              </a:tblPr>
              <a:tblGrid>
                <a:gridCol w="11404121">
                  <a:extLst>
                    <a:ext uri="{9D8B030D-6E8A-4147-A177-3AD203B41FA5}">
                      <a16:colId xmlns:a16="http://schemas.microsoft.com/office/drawing/2014/main" val="1649418655"/>
                    </a:ext>
                  </a:extLst>
                </a:gridCol>
              </a:tblGrid>
              <a:tr h="2122098">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“O elemento que caracteriza esse texto como uma crônica é a”, retome as palavras/expressões-chave desse enunciado: </a:t>
                      </a:r>
                      <a:r>
                        <a:rPr lang="pt-BR" sz="2000" b="1" kern="1200" dirty="0">
                          <a:solidFill>
                            <a:schemeClr val="tx1"/>
                          </a:solidFill>
                          <a:effectLst/>
                          <a:latin typeface="Arial Narrow" panose="020B0606020202030204" pitchFamily="34" charset="0"/>
                          <a:ea typeface="+mn-ea"/>
                          <a:cs typeface="+mn-cs"/>
                        </a:rPr>
                        <a:t>‘elemento que caracteriza’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‘crônica’</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Veja que para responder essa questão, é preciso considerar o que você estudou sobre o </a:t>
                      </a:r>
                      <a:r>
                        <a:rPr lang="pt-BR" sz="2000" b="1" kern="1200" dirty="0">
                          <a:solidFill>
                            <a:schemeClr val="tx1"/>
                          </a:solidFill>
                          <a:effectLst/>
                          <a:latin typeface="Arial Narrow" panose="020B0606020202030204" pitchFamily="34" charset="0"/>
                          <a:ea typeface="+mn-ea"/>
                          <a:cs typeface="+mn-cs"/>
                        </a:rPr>
                        <a:t>gênero textual crônica</a:t>
                      </a:r>
                      <a:r>
                        <a:rPr lang="pt-BR" sz="2000" b="0" kern="1200" dirty="0">
                          <a:solidFill>
                            <a:schemeClr val="tx1"/>
                          </a:solidFill>
                          <a:effectLst/>
                          <a:latin typeface="Arial Narrow" panose="020B0606020202030204" pitchFamily="34" charset="0"/>
                          <a:ea typeface="+mn-ea"/>
                          <a:cs typeface="+mn-cs"/>
                        </a:rPr>
                        <a:t>, principalmente, a definição, a finalidade (função social) e as características que determinam o gênero textual (observe o que predomina como “características” no texto </a:t>
                      </a:r>
                      <a:r>
                        <a:rPr lang="pt-BR" sz="2000" b="1" kern="1200" dirty="0">
                          <a:solidFill>
                            <a:schemeClr val="tx1"/>
                          </a:solidFill>
                          <a:effectLst/>
                          <a:latin typeface="Arial Narrow" panose="020B0606020202030204" pitchFamily="34" charset="0"/>
                          <a:ea typeface="+mn-ea"/>
                          <a:cs typeface="+mn-cs"/>
                        </a:rPr>
                        <a:t>“De próprio punho”</a:t>
                      </a:r>
                      <a:r>
                        <a:rPr lang="pt-BR" sz="2000" b="0" kern="1200" dirty="0">
                          <a:solidFill>
                            <a:schemeClr val="tx1"/>
                          </a:solidFill>
                          <a:effectLst/>
                          <a:latin typeface="Arial Narrow" panose="020B0606020202030204" pitchFamily="34" charset="0"/>
                          <a:ea typeface="+mn-ea"/>
                          <a:cs typeface="+mn-cs"/>
                        </a:rPr>
                        <a:t>.</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541649071"/>
                  </a:ext>
                </a:extLst>
              </a:tr>
            </a:tbl>
          </a:graphicData>
        </a:graphic>
      </p:graphicFrame>
    </p:spTree>
    <p:extLst>
      <p:ext uri="{BB962C8B-B14F-4D97-AF65-F5344CB8AC3E}">
        <p14:creationId xmlns:p14="http://schemas.microsoft.com/office/powerpoint/2010/main" val="17394218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208F4D9-CA68-5F37-87C8-A6EA2F77F8C3}"/>
              </a:ext>
            </a:extLst>
          </p:cNvPr>
          <p:cNvSpPr txBox="1"/>
          <p:nvPr/>
        </p:nvSpPr>
        <p:spPr>
          <a:xfrm>
            <a:off x="224287" y="698740"/>
            <a:ext cx="11609123" cy="2538644"/>
          </a:xfrm>
          <a:prstGeom prst="rect">
            <a:avLst/>
          </a:prstGeom>
          <a:noFill/>
        </p:spPr>
        <p:txBody>
          <a:bodyPr wrap="square">
            <a:spAutoFit/>
          </a:bodyPr>
          <a:lstStyle/>
          <a:p>
            <a:pPr>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07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elemento que caracteriza esse texto como uma crônica é 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defesa das opiniões da autora sobre um tema de interesse coletivo.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exposição sobre o uso de tecnologias nas práticas de escrita atuais.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abordagem de fatos do contexto pessoal em uma perspectiva reflexiva.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utilização de recursos linguísticos para a interlocução direta com o leitor.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apresentação de acontecimentos segundo a ordem de sucessão no tempo.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6469873D-C228-B1B7-2ABA-12791C952F7E}"/>
              </a:ext>
            </a:extLst>
          </p:cNvPr>
          <p:cNvGraphicFramePr>
            <a:graphicFrameLocks noGrp="1"/>
          </p:cNvGraphicFramePr>
          <p:nvPr>
            <p:extLst>
              <p:ext uri="{D42A27DB-BD31-4B8C-83A1-F6EECF244321}">
                <p14:modId xmlns:p14="http://schemas.microsoft.com/office/powerpoint/2010/main" val="88453822"/>
              </p:ext>
            </p:extLst>
          </p:nvPr>
        </p:nvGraphicFramePr>
        <p:xfrm>
          <a:off x="379562" y="3821502"/>
          <a:ext cx="11179834" cy="2242868"/>
        </p:xfrm>
        <a:graphic>
          <a:graphicData uri="http://schemas.openxmlformats.org/drawingml/2006/table">
            <a:tbl>
              <a:tblPr firstRow="1" bandRow="1">
                <a:tableStyleId>{5C22544A-7EE6-4342-B048-85BDC9FD1C3A}</a:tableStyleId>
              </a:tblPr>
              <a:tblGrid>
                <a:gridCol w="11179834">
                  <a:extLst>
                    <a:ext uri="{9D8B030D-6E8A-4147-A177-3AD203B41FA5}">
                      <a16:colId xmlns:a16="http://schemas.microsoft.com/office/drawing/2014/main" val="2023480434"/>
                    </a:ext>
                  </a:extLst>
                </a:gridCol>
              </a:tblGrid>
              <a:tr h="2242868">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“Nesse texto, o que caracteriza a escrita “de próprio punho” é a letra manuscrita, enquanto a escrita digital é ilustrada pelo(a)”, retome as palavras/expressões-chave desse enunciado: </a:t>
                      </a:r>
                      <a:r>
                        <a:rPr lang="pt-BR" sz="2000" b="1" kern="1200" dirty="0">
                          <a:solidFill>
                            <a:schemeClr val="tx1"/>
                          </a:solidFill>
                          <a:effectLst/>
                          <a:latin typeface="Arial Narrow" panose="020B0606020202030204" pitchFamily="34" charset="0"/>
                          <a:ea typeface="+mn-ea"/>
                          <a:cs typeface="+mn-cs"/>
                        </a:rPr>
                        <a:t>‘caracteriza a escrita “de próprio punho”</a:t>
                      </a:r>
                      <a:r>
                        <a:rPr lang="pt-BR" sz="2000" b="0" kern="1200" dirty="0">
                          <a:solidFill>
                            <a:schemeClr val="tx1"/>
                          </a:solidFill>
                          <a:effectLst/>
                          <a:latin typeface="Arial Narrow" panose="020B0606020202030204" pitchFamily="34" charset="0"/>
                          <a:ea typeface="+mn-ea"/>
                          <a:cs typeface="+mn-cs"/>
                        </a:rPr>
                        <a:t> / </a:t>
                      </a:r>
                      <a:r>
                        <a:rPr lang="pt-BR" sz="2000" b="1" kern="1200" dirty="0">
                          <a:solidFill>
                            <a:schemeClr val="tx1"/>
                          </a:solidFill>
                          <a:effectLst/>
                          <a:latin typeface="Arial Narrow" panose="020B0606020202030204" pitchFamily="34" charset="0"/>
                          <a:ea typeface="+mn-ea"/>
                          <a:cs typeface="+mn-cs"/>
                        </a:rPr>
                        <a:t>“escrita digital”. </a:t>
                      </a:r>
                      <a:r>
                        <a:rPr lang="pt-BR" sz="2000" b="0" kern="1200" dirty="0">
                          <a:solidFill>
                            <a:schemeClr val="tx1"/>
                          </a:solidFill>
                          <a:effectLst/>
                          <a:latin typeface="Arial Narrow" panose="020B0606020202030204" pitchFamily="34" charset="0"/>
                          <a:ea typeface="+mn-ea"/>
                          <a:cs typeface="+mn-cs"/>
                        </a:rPr>
                        <a:t>É importante as “idas e vindas” durante a leitura do texto para perceber informações explícitas e implícitas que contribuem para chegar à resposta. </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097417791"/>
                  </a:ext>
                </a:extLst>
              </a:tr>
            </a:tbl>
          </a:graphicData>
        </a:graphic>
      </p:graphicFrame>
    </p:spTree>
    <p:extLst>
      <p:ext uri="{BB962C8B-B14F-4D97-AF65-F5344CB8AC3E}">
        <p14:creationId xmlns:p14="http://schemas.microsoft.com/office/powerpoint/2010/main" val="39069300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208F4D9-CA68-5F37-87C8-A6EA2F77F8C3}"/>
              </a:ext>
            </a:extLst>
          </p:cNvPr>
          <p:cNvSpPr txBox="1"/>
          <p:nvPr/>
        </p:nvSpPr>
        <p:spPr>
          <a:xfrm>
            <a:off x="414068" y="876125"/>
            <a:ext cx="11419343" cy="3277820"/>
          </a:xfrm>
          <a:prstGeom prst="rect">
            <a:avLst/>
          </a:prstGeom>
          <a:noFill/>
        </p:spPr>
        <p:txBody>
          <a:bodyPr wrap="square">
            <a:spAutoFit/>
          </a:bodyPr>
          <a:lstStyle/>
          <a:p>
            <a:pPr>
              <a:lnSpc>
                <a:spcPct val="115000"/>
              </a:lnSpc>
            </a:pPr>
            <a:r>
              <a:rPr lang="pt-BR" sz="20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QUESTÃO</a:t>
            </a: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0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08 </a:t>
            </a: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(ENEM -2025)</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Nesse texto, o que caracteriza a escrita “de próprio punho” é a letra manuscrita, enquanto a escrita digital é ilustrada pelo(a)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utilização de tecnologias diversificadas.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desenvolvimento de novos recursos de escrita.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possibilidade de interações mediadas por telas.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diversidade de fontes tipográficas que estão disponíveis.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delimitação dos espaços onde a produção textual ocorre.</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indent="538163"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49D06260-0DC1-FB95-D733-318BCFA6FF76}"/>
              </a:ext>
            </a:extLst>
          </p:cNvPr>
          <p:cNvGraphicFramePr>
            <a:graphicFrameLocks noGrp="1"/>
          </p:cNvGraphicFramePr>
          <p:nvPr>
            <p:extLst>
              <p:ext uri="{D42A27DB-BD31-4B8C-83A1-F6EECF244321}">
                <p14:modId xmlns:p14="http://schemas.microsoft.com/office/powerpoint/2010/main" val="2351166870"/>
              </p:ext>
            </p:extLst>
          </p:nvPr>
        </p:nvGraphicFramePr>
        <p:xfrm>
          <a:off x="577970" y="4198764"/>
          <a:ext cx="11015932" cy="1615440"/>
        </p:xfrm>
        <a:graphic>
          <a:graphicData uri="http://schemas.openxmlformats.org/drawingml/2006/table">
            <a:tbl>
              <a:tblPr firstRow="1" bandRow="1">
                <a:tableStyleId>{5C22544A-7EE6-4342-B048-85BDC9FD1C3A}</a:tableStyleId>
              </a:tblPr>
              <a:tblGrid>
                <a:gridCol w="11015932">
                  <a:extLst>
                    <a:ext uri="{9D8B030D-6E8A-4147-A177-3AD203B41FA5}">
                      <a16:colId xmlns:a16="http://schemas.microsoft.com/office/drawing/2014/main" val="2334162843"/>
                    </a:ext>
                  </a:extLst>
                </a:gridCol>
              </a:tblGrid>
              <a:tr h="1492370">
                <a:tc>
                  <a:txBody>
                    <a:bodyPr/>
                    <a:lstStyle/>
                    <a:p>
                      <a:pPr algn="just"/>
                      <a:r>
                        <a:rPr lang="pt-BR" sz="2000" b="0" kern="1200" dirty="0">
                          <a:solidFill>
                            <a:schemeClr val="tx1"/>
                          </a:solidFill>
                          <a:effectLst/>
                          <a:latin typeface="Aptos Narrow" panose="020B0004020202020204" pitchFamily="34" charset="0"/>
                          <a:ea typeface="+mn-ea"/>
                          <a:cs typeface="+mn-cs"/>
                        </a:rPr>
                        <a:t>Estudante, para chegar à resposta da questão </a:t>
                      </a:r>
                      <a:r>
                        <a:rPr lang="pt-BR" sz="2000" b="1" kern="1200" dirty="0">
                          <a:solidFill>
                            <a:schemeClr val="tx1"/>
                          </a:solidFill>
                          <a:effectLst/>
                          <a:latin typeface="Aptos Narrow" panose="020B0004020202020204" pitchFamily="34" charset="0"/>
                          <a:ea typeface="+mn-ea"/>
                          <a:cs typeface="+mn-cs"/>
                        </a:rPr>
                        <a:t>(Enem)</a:t>
                      </a:r>
                      <a:r>
                        <a:rPr lang="pt-BR" sz="2000" b="0" kern="1200" dirty="0">
                          <a:solidFill>
                            <a:schemeClr val="tx1"/>
                          </a:solidFill>
                          <a:effectLst/>
                          <a:latin typeface="Aptos Narrow" panose="020B0004020202020204" pitchFamily="34" charset="0"/>
                          <a:ea typeface="+mn-ea"/>
                          <a:cs typeface="+mn-cs"/>
                        </a:rPr>
                        <a:t>,</a:t>
                      </a:r>
                      <a:r>
                        <a:rPr lang="pt-BR" sz="2000" b="1" kern="1200" dirty="0">
                          <a:solidFill>
                            <a:schemeClr val="tx1"/>
                          </a:solidFill>
                          <a:effectLst/>
                          <a:latin typeface="Aptos Narrow" panose="020B0004020202020204" pitchFamily="34" charset="0"/>
                          <a:ea typeface="+mn-ea"/>
                          <a:cs typeface="+mn-cs"/>
                        </a:rPr>
                        <a:t> </a:t>
                      </a:r>
                      <a:r>
                        <a:rPr lang="pt-BR" sz="2000" b="0" kern="1200" dirty="0">
                          <a:solidFill>
                            <a:schemeClr val="tx1"/>
                          </a:solidFill>
                          <a:effectLst/>
                          <a:latin typeface="Aptos Narrow" panose="020B0004020202020204" pitchFamily="34" charset="0"/>
                          <a:ea typeface="+mn-ea"/>
                          <a:cs typeface="+mn-cs"/>
                        </a:rPr>
                        <a:t>além da leitura analítica do texto, é necessário considerar o gênero textual, bem como compreender o enunciado: “A autora conclui que as novas tecnologias de escrita”, retome as palavras/expressões-chave desse enunciado: </a:t>
                      </a:r>
                      <a:r>
                        <a:rPr lang="pt-BR" sz="2000" b="1" kern="1200" dirty="0">
                          <a:solidFill>
                            <a:schemeClr val="tx1"/>
                          </a:solidFill>
                          <a:effectLst/>
                          <a:latin typeface="Aptos Narrow" panose="020B0004020202020204" pitchFamily="34" charset="0"/>
                          <a:ea typeface="+mn-ea"/>
                          <a:cs typeface="+mn-cs"/>
                        </a:rPr>
                        <a:t>‘autora conclui’ </a:t>
                      </a:r>
                      <a:r>
                        <a:rPr lang="pt-BR" sz="2000" b="0" kern="1200" dirty="0">
                          <a:solidFill>
                            <a:schemeClr val="tx1"/>
                          </a:solidFill>
                          <a:effectLst/>
                          <a:latin typeface="Aptos Narrow" panose="020B0004020202020204" pitchFamily="34" charset="0"/>
                          <a:ea typeface="+mn-ea"/>
                          <a:cs typeface="+mn-cs"/>
                        </a:rPr>
                        <a:t>/ </a:t>
                      </a:r>
                      <a:r>
                        <a:rPr lang="pt-BR" sz="2000" b="1" kern="1200" dirty="0">
                          <a:solidFill>
                            <a:schemeClr val="tx1"/>
                          </a:solidFill>
                          <a:effectLst/>
                          <a:latin typeface="Aptos Narrow" panose="020B0004020202020204" pitchFamily="34" charset="0"/>
                          <a:ea typeface="+mn-ea"/>
                          <a:cs typeface="+mn-cs"/>
                        </a:rPr>
                        <a:t>‘novas tecnologias de escrita’</a:t>
                      </a:r>
                      <a:r>
                        <a:rPr lang="pt-BR" sz="2000" b="0" kern="1200" dirty="0">
                          <a:solidFill>
                            <a:schemeClr val="tx1"/>
                          </a:solidFill>
                          <a:effectLst/>
                          <a:latin typeface="Aptos Narrow" panose="020B0004020202020204" pitchFamily="34" charset="0"/>
                          <a:ea typeface="+mn-ea"/>
                          <a:cs typeface="+mn-cs"/>
                        </a:rPr>
                        <a:t>. Volte no texto para compreender a conclusão da autora, nesse sentido. Não deixe de compreender o que significa os verbos que marcam o início das letras que compõem a questão. </a:t>
                      </a:r>
                      <a:endParaRPr lang="pt-BR" sz="2000" b="0" dirty="0">
                        <a:solidFill>
                          <a:schemeClr val="tx1"/>
                        </a:solidFill>
                        <a:latin typeface="Aptos Narrow" panose="020B0004020202020204" pitchFamily="34" charset="0"/>
                      </a:endParaRPr>
                    </a:p>
                  </a:txBody>
                  <a:tcPr>
                    <a:solidFill>
                      <a:schemeClr val="accent6">
                        <a:lumMod val="20000"/>
                        <a:lumOff val="80000"/>
                      </a:schemeClr>
                    </a:solidFill>
                  </a:tcPr>
                </a:tc>
                <a:extLst>
                  <a:ext uri="{0D108BD9-81ED-4DB2-BD59-A6C34878D82A}">
                    <a16:rowId xmlns:a16="http://schemas.microsoft.com/office/drawing/2014/main" val="1521889987"/>
                  </a:ext>
                </a:extLst>
              </a:tr>
            </a:tbl>
          </a:graphicData>
        </a:graphic>
      </p:graphicFrame>
    </p:spTree>
    <p:extLst>
      <p:ext uri="{BB962C8B-B14F-4D97-AF65-F5344CB8AC3E}">
        <p14:creationId xmlns:p14="http://schemas.microsoft.com/office/powerpoint/2010/main" val="31162409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208F4D9-CA68-5F37-87C8-A6EA2F77F8C3}"/>
              </a:ext>
            </a:extLst>
          </p:cNvPr>
          <p:cNvSpPr txBox="1"/>
          <p:nvPr/>
        </p:nvSpPr>
        <p:spPr>
          <a:xfrm>
            <a:off x="358588" y="876125"/>
            <a:ext cx="11474823" cy="446276"/>
          </a:xfrm>
          <a:prstGeom prst="rect">
            <a:avLst/>
          </a:prstGeom>
          <a:noFill/>
        </p:spPr>
        <p:txBody>
          <a:bodyPr wrap="square">
            <a:spAutoFit/>
          </a:bodyPr>
          <a:lstStyle/>
          <a:p>
            <a:pPr algn="just">
              <a:tabLst>
                <a:tab pos="270510" algn="l"/>
              </a:tabLst>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BB86C230-F193-92CD-5865-0556F7C8D872}"/>
              </a:ext>
            </a:extLst>
          </p:cNvPr>
          <p:cNvSpPr txBox="1"/>
          <p:nvPr/>
        </p:nvSpPr>
        <p:spPr>
          <a:xfrm>
            <a:off x="543464" y="646981"/>
            <a:ext cx="11367585" cy="2552494"/>
          </a:xfrm>
          <a:prstGeom prst="rect">
            <a:avLst/>
          </a:prstGeom>
          <a:noFill/>
        </p:spPr>
        <p:txBody>
          <a:bodyPr wrap="square">
            <a:spAutoFit/>
          </a:bodyPr>
          <a:lstStyle/>
          <a:p>
            <a:pPr>
              <a:lnSpc>
                <a:spcPct val="115000"/>
              </a:lnSpc>
            </a:pPr>
            <a:r>
              <a:rPr lang="pt-BR" sz="20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QUESTÃO</a:t>
            </a: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0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09 </a:t>
            </a: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(ENEM -2025)</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autora conclui que as novas tecnologias de escrita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evoluem para facilitar a vida cotidiana.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alcançam diferentes realidades sociais.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coexistem com outras já estabelecidas.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promovem maior agilidade na comunicação. </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surgem nos contextos em que são necessárias.</a:t>
            </a:r>
            <a:endParaRPr lang="pt-BR" sz="20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0CCF52C1-6913-7BCE-39C6-5B5083C4CCC1}"/>
              </a:ext>
            </a:extLst>
          </p:cNvPr>
          <p:cNvGraphicFramePr>
            <a:graphicFrameLocks noGrp="1"/>
          </p:cNvGraphicFramePr>
          <p:nvPr>
            <p:extLst>
              <p:ext uri="{D42A27DB-BD31-4B8C-83A1-F6EECF244321}">
                <p14:modId xmlns:p14="http://schemas.microsoft.com/office/powerpoint/2010/main" val="3515153753"/>
              </p:ext>
            </p:extLst>
          </p:nvPr>
        </p:nvGraphicFramePr>
        <p:xfrm>
          <a:off x="629727" y="3658526"/>
          <a:ext cx="11203683" cy="2656010"/>
        </p:xfrm>
        <a:graphic>
          <a:graphicData uri="http://schemas.openxmlformats.org/drawingml/2006/table">
            <a:tbl>
              <a:tblPr firstRow="1" bandRow="1">
                <a:tableStyleId>{5C22544A-7EE6-4342-B048-85BDC9FD1C3A}</a:tableStyleId>
              </a:tblPr>
              <a:tblGrid>
                <a:gridCol w="11203683">
                  <a:extLst>
                    <a:ext uri="{9D8B030D-6E8A-4147-A177-3AD203B41FA5}">
                      <a16:colId xmlns:a16="http://schemas.microsoft.com/office/drawing/2014/main" val="1476322026"/>
                    </a:ext>
                  </a:extLst>
                </a:gridCol>
              </a:tblGrid>
              <a:tr h="2656010">
                <a:tc>
                  <a:txBody>
                    <a:bodyPr/>
                    <a:lstStyle/>
                    <a:p>
                      <a:pPr algn="just"/>
                      <a:r>
                        <a:rPr lang="pt-BR" sz="2000" b="0" kern="1200" dirty="0">
                          <a:solidFill>
                            <a:schemeClr val="tx1"/>
                          </a:solidFill>
                          <a:effectLst/>
                          <a:latin typeface="Aptos Narrow" panose="020B0004020202020204" pitchFamily="34" charset="0"/>
                          <a:ea typeface="+mn-ea"/>
                          <a:cs typeface="+mn-cs"/>
                        </a:rPr>
                        <a:t>Estudante, para chegar à resposta da questão </a:t>
                      </a:r>
                      <a:r>
                        <a:rPr lang="pt-BR" sz="2000" b="1" kern="1200" dirty="0">
                          <a:solidFill>
                            <a:schemeClr val="tx1"/>
                          </a:solidFill>
                          <a:effectLst/>
                          <a:latin typeface="Aptos Narrow" panose="020B0004020202020204" pitchFamily="34" charset="0"/>
                          <a:ea typeface="+mn-ea"/>
                          <a:cs typeface="+mn-cs"/>
                        </a:rPr>
                        <a:t>(Enem)</a:t>
                      </a:r>
                      <a:r>
                        <a:rPr lang="pt-BR" sz="2000" b="0" kern="1200" dirty="0">
                          <a:solidFill>
                            <a:schemeClr val="tx1"/>
                          </a:solidFill>
                          <a:effectLst/>
                          <a:latin typeface="Aptos Narrow" panose="020B0004020202020204" pitchFamily="34" charset="0"/>
                          <a:ea typeface="+mn-ea"/>
                          <a:cs typeface="+mn-cs"/>
                        </a:rPr>
                        <a:t>,</a:t>
                      </a:r>
                      <a:r>
                        <a:rPr lang="pt-BR" sz="2000" b="1" kern="1200" dirty="0">
                          <a:solidFill>
                            <a:schemeClr val="tx1"/>
                          </a:solidFill>
                          <a:effectLst/>
                          <a:latin typeface="Aptos Narrow" panose="020B0004020202020204" pitchFamily="34" charset="0"/>
                          <a:ea typeface="+mn-ea"/>
                          <a:cs typeface="+mn-cs"/>
                        </a:rPr>
                        <a:t> </a:t>
                      </a:r>
                      <a:r>
                        <a:rPr lang="pt-BR" sz="2000" b="0" kern="1200" dirty="0">
                          <a:solidFill>
                            <a:schemeClr val="tx1"/>
                          </a:solidFill>
                          <a:effectLst/>
                          <a:latin typeface="Aptos Narrow" panose="020B0004020202020204" pitchFamily="34" charset="0"/>
                          <a:ea typeface="+mn-ea"/>
                          <a:cs typeface="+mn-cs"/>
                        </a:rPr>
                        <a:t>além da leitura analítica do texto, é necessário considerar o gênero textual, bem como compreender o enunciado: “O recurso linguístico usado para marcar a síntese da opinião da autora sobre a temática desenvolvida foi o(a)”, retome as palavras/expressões-chave desse enunciado: </a:t>
                      </a:r>
                      <a:r>
                        <a:rPr lang="pt-BR" sz="2000" b="1" kern="1200" dirty="0">
                          <a:solidFill>
                            <a:schemeClr val="tx1"/>
                          </a:solidFill>
                          <a:effectLst/>
                          <a:latin typeface="Aptos Narrow" panose="020B0004020202020204" pitchFamily="34" charset="0"/>
                          <a:ea typeface="+mn-ea"/>
                          <a:cs typeface="+mn-cs"/>
                        </a:rPr>
                        <a:t>‘recurso linguístico’ </a:t>
                      </a:r>
                      <a:r>
                        <a:rPr lang="pt-BR" sz="2000" b="0" kern="1200" dirty="0">
                          <a:solidFill>
                            <a:schemeClr val="tx1"/>
                          </a:solidFill>
                          <a:effectLst/>
                          <a:latin typeface="Aptos Narrow" panose="020B0004020202020204" pitchFamily="34" charset="0"/>
                          <a:ea typeface="+mn-ea"/>
                          <a:cs typeface="+mn-cs"/>
                        </a:rPr>
                        <a:t>/ </a:t>
                      </a:r>
                      <a:r>
                        <a:rPr lang="pt-BR" sz="2000" b="1" kern="1200" dirty="0">
                          <a:solidFill>
                            <a:schemeClr val="tx1"/>
                          </a:solidFill>
                          <a:effectLst/>
                          <a:latin typeface="Aptos Narrow" panose="020B0004020202020204" pitchFamily="34" charset="0"/>
                          <a:ea typeface="+mn-ea"/>
                          <a:cs typeface="+mn-cs"/>
                        </a:rPr>
                        <a:t>‘marcar a síntese da opinião da autora’ </a:t>
                      </a:r>
                      <a:r>
                        <a:rPr lang="pt-BR" sz="2000" b="0" kern="1200" dirty="0">
                          <a:solidFill>
                            <a:schemeClr val="tx1"/>
                          </a:solidFill>
                          <a:effectLst/>
                          <a:latin typeface="Aptos Narrow" panose="020B0004020202020204" pitchFamily="34" charset="0"/>
                          <a:ea typeface="+mn-ea"/>
                          <a:cs typeface="+mn-cs"/>
                        </a:rPr>
                        <a:t>/ </a:t>
                      </a:r>
                      <a:r>
                        <a:rPr lang="pt-BR" sz="2000" b="1" kern="1200" dirty="0">
                          <a:solidFill>
                            <a:schemeClr val="tx1"/>
                          </a:solidFill>
                          <a:effectLst/>
                          <a:latin typeface="Aptos Narrow" panose="020B0004020202020204" pitchFamily="34" charset="0"/>
                          <a:ea typeface="+mn-ea"/>
                          <a:cs typeface="+mn-cs"/>
                        </a:rPr>
                        <a:t>‘temática’</a:t>
                      </a:r>
                      <a:r>
                        <a:rPr lang="pt-BR" sz="2000" b="0" kern="1200" dirty="0">
                          <a:solidFill>
                            <a:schemeClr val="tx1"/>
                          </a:solidFill>
                          <a:effectLst/>
                          <a:latin typeface="Aptos Narrow" panose="020B0004020202020204" pitchFamily="34" charset="0"/>
                          <a:ea typeface="+mn-ea"/>
                          <a:cs typeface="+mn-cs"/>
                        </a:rPr>
                        <a:t>. Considere que nesse texto, há uma opinião sendo defendida pela autora (cronista) sobre a temática abordada no texto. A autora, portanto, sintetiza/resume, intencionalmente, essa opinião considerando um recurso linguístico. </a:t>
                      </a:r>
                      <a:endParaRPr lang="pt-BR" sz="2000" b="0" dirty="0">
                        <a:solidFill>
                          <a:schemeClr val="tx1"/>
                        </a:solidFill>
                        <a:latin typeface="Aptos Narrow" panose="020B0004020202020204" pitchFamily="34" charset="0"/>
                      </a:endParaRPr>
                    </a:p>
                  </a:txBody>
                  <a:tcPr>
                    <a:solidFill>
                      <a:schemeClr val="accent6">
                        <a:lumMod val="20000"/>
                        <a:lumOff val="80000"/>
                      </a:schemeClr>
                    </a:solidFill>
                  </a:tcPr>
                </a:tc>
                <a:extLst>
                  <a:ext uri="{0D108BD9-81ED-4DB2-BD59-A6C34878D82A}">
                    <a16:rowId xmlns:a16="http://schemas.microsoft.com/office/drawing/2014/main" val="326230211"/>
                  </a:ext>
                </a:extLst>
              </a:tr>
            </a:tbl>
          </a:graphicData>
        </a:graphic>
      </p:graphicFrame>
    </p:spTree>
    <p:extLst>
      <p:ext uri="{BB962C8B-B14F-4D97-AF65-F5344CB8AC3E}">
        <p14:creationId xmlns:p14="http://schemas.microsoft.com/office/powerpoint/2010/main" val="1395002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196BE4D-7501-EC83-E6D9-AD8733160A05}"/>
              </a:ext>
            </a:extLst>
          </p:cNvPr>
          <p:cNvSpPr txBox="1"/>
          <p:nvPr/>
        </p:nvSpPr>
        <p:spPr>
          <a:xfrm>
            <a:off x="327804" y="851014"/>
            <a:ext cx="11559396" cy="3735382"/>
          </a:xfrm>
          <a:prstGeom prst="rect">
            <a:avLst/>
          </a:prstGeom>
          <a:noFill/>
        </p:spPr>
        <p:txBody>
          <a:bodyPr wrap="square">
            <a:spAutoFit/>
          </a:bodyPr>
          <a:lstStyle/>
          <a:p>
            <a:pPr>
              <a:lnSpc>
                <a:spcPct val="115000"/>
              </a:lnSpc>
            </a:pPr>
            <a:r>
              <a:rPr lang="pt-BR" sz="23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recurso linguístico usado para marcar a síntese da opinião da autora sobre a temática desenvolvida foi o(a)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emprego da primeira pessoa em “Estranhei muito na primeira vez que escutei a expressão ‘de próprio punho’”. (l. 1)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utilização de locução adverbial em “Na verdade, o que importava era a autenticidade da minha caligrafia”. (l. 3-4)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uso de pronome possessivo em “Minha letra, hoje, tem uma espécie de alternância”. (l. 5-6)</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adoção de termo autorreflexivo em “No escritório, costumo ser mais suave comigo mesma”. (l. 30)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substituição da expressão “Do punho ao pixel” (l. 44) pela expressão “o punho e o pixel”. (l. 45)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21 maio. 2026.</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FDED8C43-223B-A7F8-CA4D-4BB317C373A8}"/>
              </a:ext>
            </a:extLst>
          </p:cNvPr>
          <p:cNvSpPr txBox="1"/>
          <p:nvPr/>
        </p:nvSpPr>
        <p:spPr>
          <a:xfrm>
            <a:off x="405443" y="4261449"/>
            <a:ext cx="11481758" cy="2184637"/>
          </a:xfrm>
          <a:prstGeom prst="rect">
            <a:avLst/>
          </a:prstGeom>
          <a:noFill/>
        </p:spPr>
        <p:txBody>
          <a:bodyPr wrap="square" rtlCol="0">
            <a:spAutoFit/>
          </a:bodyPr>
          <a:lstStyle/>
          <a:p>
            <a:pPr algn="just">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o texto “De próprio punho” (Enem), é uma “crônica argumentativa” (gênero estudado, neste material, na Sequência Didática). Converse com seu(sua) professor(a) sobre a finalidade, ou seja,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propósito comunicativo/função social do gênero/texto, pontos interessantes da argumentação/abordagem reflexiva, fato e opinião, efeitos de sentido, recursos linguísticos,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função da linguagem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entre outros aspectos que podem ser encontrados nesse texto. Afinal, o gênero textual que você está estudando foi cobrado na prova do Enem de 2025 e pode ser cobrado novamente.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93179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2E151F1-6900-EA8F-7F8E-14F394708517}"/>
              </a:ext>
            </a:extLst>
          </p:cNvPr>
          <p:cNvGraphicFramePr>
            <a:graphicFrameLocks noGrp="1"/>
          </p:cNvGraphicFramePr>
          <p:nvPr>
            <p:extLst>
              <p:ext uri="{D42A27DB-BD31-4B8C-83A1-F6EECF244321}">
                <p14:modId xmlns:p14="http://schemas.microsoft.com/office/powerpoint/2010/main" val="3583428670"/>
              </p:ext>
            </p:extLst>
          </p:nvPr>
        </p:nvGraphicFramePr>
        <p:xfrm>
          <a:off x="664234" y="1043796"/>
          <a:ext cx="10783019" cy="2958861"/>
        </p:xfrm>
        <a:graphic>
          <a:graphicData uri="http://schemas.openxmlformats.org/drawingml/2006/table">
            <a:tbl>
              <a:tblPr firstRow="1" bandRow="1">
                <a:tableStyleId>{5C22544A-7EE6-4342-B048-85BDC9FD1C3A}</a:tableStyleId>
              </a:tblPr>
              <a:tblGrid>
                <a:gridCol w="10783019">
                  <a:extLst>
                    <a:ext uri="{9D8B030D-6E8A-4147-A177-3AD203B41FA5}">
                      <a16:colId xmlns:a16="http://schemas.microsoft.com/office/drawing/2014/main" val="2581874776"/>
                    </a:ext>
                  </a:extLst>
                </a:gridCol>
              </a:tblGrid>
              <a:tr h="2958861">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além da leitura analítica do texto, é necessário considerar o gênero textual, bem como compreender o enunciado: “De acordo com esse texto, o aspecto tecnológico que influencia a composição do gênero crônica advém da”, retome as palavras/expressões-chave desse enunciado: </a:t>
                      </a:r>
                      <a:r>
                        <a:rPr lang="pt-BR" sz="2000" b="1" kern="1200" dirty="0">
                          <a:solidFill>
                            <a:schemeClr val="tx1"/>
                          </a:solidFill>
                          <a:effectLst/>
                          <a:latin typeface="Arial Narrow" panose="020B0606020202030204" pitchFamily="34" charset="0"/>
                          <a:ea typeface="+mn-ea"/>
                          <a:cs typeface="+mn-cs"/>
                        </a:rPr>
                        <a:t>‘aspecto tecnológico que influencia’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‘composição do gênero crônica’</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Esse enunciado requer a capacidade de o(a) candidato(a) identificar de que modo o meio de publicação (suporte tecnológico) influencia a estrutura, o estilo e o tamanho de um gênero textual. O texto-base, ao analisar a crônica e compará-lo ao gênero textual “conto”, aponta que a obrigatoriedade de escrever de forma econômica, por causa do espaço reduzido da página do jornal, é o que confere ao cronista a ideia de ser mais conciso, objetivo e criativo. </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1015072670"/>
                  </a:ext>
                </a:extLst>
              </a:tr>
            </a:tbl>
          </a:graphicData>
        </a:graphic>
      </p:graphicFrame>
    </p:spTree>
    <p:extLst>
      <p:ext uri="{BB962C8B-B14F-4D97-AF65-F5344CB8AC3E}">
        <p14:creationId xmlns:p14="http://schemas.microsoft.com/office/powerpoint/2010/main" val="16097587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B55C43E-873B-2CF4-13EE-A7E452576110}"/>
              </a:ext>
            </a:extLst>
          </p:cNvPr>
          <p:cNvSpPr txBox="1"/>
          <p:nvPr/>
        </p:nvSpPr>
        <p:spPr>
          <a:xfrm>
            <a:off x="358588" y="921365"/>
            <a:ext cx="11474824" cy="5720605"/>
          </a:xfrm>
          <a:prstGeom prst="rect">
            <a:avLst/>
          </a:prstGeom>
          <a:noFill/>
        </p:spPr>
        <p:txBody>
          <a:bodyPr wrap="square">
            <a:spAutoFit/>
          </a:bodyPr>
          <a:lstStyle/>
          <a:p>
            <a:pPr>
              <a:lnSpc>
                <a:spcPct val="115000"/>
              </a:lnSpc>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32 </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-2025)</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Muitos pensam que narrativa curta é sinônimo de conto, perdendo de vista gêneros que, por tradição ruim, continuam à margem da nobreza. Acontece que o conto tem uma densidade específica, centrando-se na exemplaridade de um instante da condição humana, sem que essa exemplaridade se refira à valoração moral, já que uma grande mazela pode muito bem exemplificar uma das nossas faces. A crônica não tem essa característica. Conservou a marca do registro circunstancial feito por narrador-repórter que relata um fato para muitos leitores que formam um público determinado.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Mas que público é esse? Sendo a crônica uma soma de jornalismo e literatura (daí a imagem do narrador-repórter), dirige-se a uma classe que tem preferência pelo jornal em que ela é publicada, o que significa uma espécie de censura ou, pelo menos, de limitação: a ideologia do veículo corresponde ao interesse dos seus consumidores, direcionados pelos proprietários dos periódicos e/ou pelos editores-chefes da redação. Ocorre ainda o limite de espaço, uma vez que a página comporta várias matérias, o que impõe a cada uma delas um número restrito de laudas, obrigando o redator a explorar, da maneira mais econômica possível, o pequeno espaço de que dispõe. É dessa economia que nasce sua riqueza estrutural.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SÁ, J. A crônica. São Paulo: Ática, 1987 (adaptado).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508761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053AC0C-1DDD-9611-8668-C874EAA3CF4B}"/>
              </a:ext>
            </a:extLst>
          </p:cNvPr>
          <p:cNvSpPr txBox="1"/>
          <p:nvPr/>
        </p:nvSpPr>
        <p:spPr>
          <a:xfrm>
            <a:off x="560716" y="846573"/>
            <a:ext cx="11299589" cy="2954655"/>
          </a:xfrm>
          <a:prstGeom prst="rect">
            <a:avLst/>
          </a:prstGeom>
          <a:noFill/>
        </p:spPr>
        <p:txBody>
          <a:bodyPr wrap="square">
            <a:spAutoFit/>
          </a:bodyPr>
          <a:lstStyle/>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 acordo com esse texto, o aspecto tecnológico que influencia a composição do gênero crônica advém da</a:t>
            </a:r>
          </a:p>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conexão ideológica. </a:t>
            </a:r>
          </a:p>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densidade temática. </a:t>
            </a:r>
          </a:p>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 ênfase no público leitor. </a:t>
            </a:r>
          </a:p>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apresentação de uma moral. </a:t>
            </a:r>
          </a:p>
          <a:p>
            <a:pPr>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restrição espacial do suporte.</a:t>
            </a:r>
          </a:p>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21 maio. 2026.</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1D8B62D-6A65-0612-501F-C5E85FDA7572}"/>
              </a:ext>
            </a:extLst>
          </p:cNvPr>
          <p:cNvSpPr txBox="1"/>
          <p:nvPr/>
        </p:nvSpPr>
        <p:spPr>
          <a:xfrm>
            <a:off x="331694" y="1845283"/>
            <a:ext cx="11528612" cy="446276"/>
          </a:xfrm>
          <a:prstGeom prst="rect">
            <a:avLst/>
          </a:prstGeom>
          <a:noFill/>
        </p:spPr>
        <p:txBody>
          <a:bodyPr wrap="square">
            <a:spAutoFit/>
          </a:bodyPr>
          <a:lstStyle/>
          <a:p>
            <a:pPr indent="538163" algn="just"/>
            <a:endParaRPr lang="pt-BR" sz="2300" dirty="0">
              <a:effectLst/>
              <a:latin typeface="Arial Narrow" panose="020B0606020202030204" pitchFamily="34" charset="0"/>
              <a:ea typeface="Times New Roman" panose="02020603050405020304" pitchFamily="18" charset="0"/>
              <a:cs typeface="Arial" panose="020B0604020202020204" pitchFamily="34" charset="0"/>
            </a:endParaRPr>
          </a:p>
        </p:txBody>
      </p:sp>
      <p:graphicFrame>
        <p:nvGraphicFramePr>
          <p:cNvPr id="2" name="Tabela 1">
            <a:extLst>
              <a:ext uri="{FF2B5EF4-FFF2-40B4-BE49-F238E27FC236}">
                <a16:creationId xmlns:a16="http://schemas.microsoft.com/office/drawing/2014/main" id="{EB633B87-64E4-5A71-AD20-71B28AC59FEA}"/>
              </a:ext>
            </a:extLst>
          </p:cNvPr>
          <p:cNvGraphicFramePr>
            <a:graphicFrameLocks noGrp="1"/>
          </p:cNvGraphicFramePr>
          <p:nvPr>
            <p:extLst>
              <p:ext uri="{D42A27DB-BD31-4B8C-83A1-F6EECF244321}">
                <p14:modId xmlns:p14="http://schemas.microsoft.com/office/powerpoint/2010/main" val="3782526157"/>
              </p:ext>
            </p:extLst>
          </p:nvPr>
        </p:nvGraphicFramePr>
        <p:xfrm>
          <a:off x="560717" y="3709358"/>
          <a:ext cx="10981426" cy="2760452"/>
        </p:xfrm>
        <a:graphic>
          <a:graphicData uri="http://schemas.openxmlformats.org/drawingml/2006/table">
            <a:tbl>
              <a:tblPr firstRow="1" bandRow="1">
                <a:tableStyleId>{5C22544A-7EE6-4342-B048-85BDC9FD1C3A}</a:tableStyleId>
              </a:tblPr>
              <a:tblGrid>
                <a:gridCol w="10981426">
                  <a:extLst>
                    <a:ext uri="{9D8B030D-6E8A-4147-A177-3AD203B41FA5}">
                      <a16:colId xmlns:a16="http://schemas.microsoft.com/office/drawing/2014/main" val="312863956"/>
                    </a:ext>
                  </a:extLst>
                </a:gridCol>
              </a:tblGrid>
              <a:tr h="2760452">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 além da leitura analítica do texto, é necessário considerar o gênero textual, bem como compreender o enunciado: “A narradora, ao resgatar memórias da história de vida da avó, faz uso recorrente da locução “antes de”. Esse termo colabora para a progressão temática na medida em que”, retome as palavras/expressões-chave desse enunciado: </a:t>
                      </a:r>
                      <a:r>
                        <a:rPr lang="pt-BR" sz="2000" b="1" kern="1200" dirty="0">
                          <a:solidFill>
                            <a:schemeClr val="tx1"/>
                          </a:solidFill>
                          <a:effectLst/>
                          <a:latin typeface="Arial Narrow" panose="020B0606020202030204" pitchFamily="34" charset="0"/>
                          <a:ea typeface="+mn-ea"/>
                          <a:cs typeface="+mn-cs"/>
                        </a:rPr>
                        <a:t>‘narradora’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‘resgatar memórias da história de vida da avó’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‘locução antes de’</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No texto, a narradora utiliza a expressão para contrastar as vivências, as lembranças e a vitalidade da avó relembrando o passado e evidenciando o presente marcado pela perda da memória em decorrência do avanço do Alzheimer. Rememorar as lembranças anteriores à doença preenche o vazio da condição vivida hoje.</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3909330625"/>
                  </a:ext>
                </a:extLst>
              </a:tr>
            </a:tbl>
          </a:graphicData>
        </a:graphic>
      </p:graphicFrame>
    </p:spTree>
    <p:extLst>
      <p:ext uri="{BB962C8B-B14F-4D97-AF65-F5344CB8AC3E}">
        <p14:creationId xmlns:p14="http://schemas.microsoft.com/office/powerpoint/2010/main" val="18970601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1D8B62D-6A65-0612-501F-C5E85FDA7572}"/>
              </a:ext>
            </a:extLst>
          </p:cNvPr>
          <p:cNvSpPr txBox="1"/>
          <p:nvPr/>
        </p:nvSpPr>
        <p:spPr>
          <a:xfrm>
            <a:off x="331694" y="931898"/>
            <a:ext cx="11528612" cy="5518434"/>
          </a:xfrm>
          <a:prstGeom prst="rect">
            <a:avLst/>
          </a:prstGeom>
          <a:noFill/>
        </p:spPr>
        <p:txBody>
          <a:bodyPr wrap="square">
            <a:spAutoFit/>
          </a:bodyPr>
          <a:lstStyle/>
          <a:p>
            <a:pPr>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17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Antes do inverno chegar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Ela tinha olhinhos brilhantes. Os mesmos de antes. Antes da fome. Antes das 17 mudanças de cidade. Dos sete filhos e dos muitos anos de trabalho dentro e fora de casa.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Ela fazia ambrosia, bolo de fubá e pedacinhos de queijo. Antes do inverno, ela plantava flores novas e diferentes para nos esperar nas próximas férias de verão.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Ela tinha o jeito de menina. Menina sapeca, correndo na grama seca do cerrado. O mesmo jeito de antes. Antes do marido (e mesmo com o marido). Antes do cansaço dos anos. Antes da dureza do trato com a terra.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Ela tinha histórias. Compridas, curtas, divertidas e verdadeiras. Mas isso foi antes. Antes das lembranças se bagunçarem feito bolas coloridas de Natal esperando para serem montadas na árvore.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Eu era sua neta. Antes do Alzheimer chegar, eu era sua neta. Mas ela é e sempre será minha avó.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r">
              <a:lnSpc>
                <a:spcPct val="110000"/>
              </a:lnSpc>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PERSON, C. R. Borboletas no estômago: porque às vezes o título precisa ser adolescente e clichê, já que a vida exige sermos tão adultos.  </a:t>
            </a:r>
          </a:p>
          <a:p>
            <a:pPr indent="449580" algn="r">
              <a:lnSpc>
                <a:spcPct val="110000"/>
              </a:lnSpc>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São Paulo: Ed. das Autoras, 2021.</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endParaRPr lang="pt-BR" sz="2300" dirty="0">
              <a:effectLst/>
              <a:latin typeface="Arial Narrow" panose="020B060602020203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0415797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C433504-AD70-FDFB-E619-11F6561D9B2B}"/>
              </a:ext>
            </a:extLst>
          </p:cNvPr>
          <p:cNvSpPr txBox="1"/>
          <p:nvPr/>
        </p:nvSpPr>
        <p:spPr>
          <a:xfrm>
            <a:off x="595224" y="1409152"/>
            <a:ext cx="10903787" cy="3394327"/>
          </a:xfrm>
          <a:prstGeom prst="rect">
            <a:avLst/>
          </a:prstGeom>
          <a:noFill/>
        </p:spPr>
        <p:txBody>
          <a:bodyPr wrap="square">
            <a:spAutoFit/>
          </a:bodyPr>
          <a:lstStyle/>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narradora, ao resgatar memórias da história de vida da avó, faz uso recorrente da locução “antes de”. Esse termo colabora para a progressão temática na medida em que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relaciona eventos ocorridos simultaneamente.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estabelece uma comparação entre as lembranças.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ressalta fatos que ressignificam o momento presente.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sinaliza uma sequência que denota ações consecutivas.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apresenta uma explicação para as memórias resgatadas.</a:t>
            </a:r>
          </a:p>
          <a:p>
            <a:pPr algn="r">
              <a:lnSpc>
                <a:spcPct val="115000"/>
              </a:lnSpc>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21 maio. 2016.</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20007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30640AA-7847-F0BE-16A2-630AA8474BE9}"/>
              </a:ext>
            </a:extLst>
          </p:cNvPr>
          <p:cNvSpPr txBox="1"/>
          <p:nvPr/>
        </p:nvSpPr>
        <p:spPr>
          <a:xfrm>
            <a:off x="363070" y="957909"/>
            <a:ext cx="11465859" cy="5018040"/>
          </a:xfrm>
          <a:prstGeom prst="rect">
            <a:avLst/>
          </a:prstGeom>
          <a:noFill/>
        </p:spPr>
        <p:txBody>
          <a:bodyPr wrap="square">
            <a:spAutoFit/>
          </a:bodyPr>
          <a:lstStyle/>
          <a:p>
            <a:pPr algn="just">
              <a:lnSpc>
                <a:spcPct val="115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124</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(ENEM -2012)</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Desde dezoito anos que o tal patriotismo lhe absorvia e por ele fizera a tolice de estudar inutilidades. Que lhe importavam os rios? Eram grandes? Pois que fossem... Em que lhe contribuiria para a felicidade saber o nome dos heróis do Brasil? Em nada... O importante é que ele tivesse sido feliz. Foi? Não. Lembrou-se das coisas do tupi, do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folk-lore</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das suas tentativas agrícolas... Restava disso tudo em sua alma uma satisfação? Nenhuma! Nenhuma!</a:t>
            </a: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tupi encontrou a incredulidade geral, o riso, a mofa, o escárnio; e levou-o à loucura. Uma decepção. E a agricultura? Nada. As terras não eram ferazes e ela não era fácil como diziam os livros. Outra decepção. E, quando o seu patriotismo se fizera combatente, o que achara? Decepções. Onde estava a doçura de nossa gente? Pois ele não a viu combater como feras? Pois não a via matar prisioneiros, inúmeros? Outra decepção. A sua vida era uma decepção, uma série, melhor, um encadeamento de decepções.</a:t>
            </a: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pátria que quisera ter era um mito; um fantasma criado por ele no silêncio de seu gabinete.</a:t>
            </a:r>
          </a:p>
          <a:p>
            <a:pPr indent="449580" algn="r">
              <a:lnSpc>
                <a:spcPct val="110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BARRETO, L. Triste fim de Policarpo Quaresma. Disponível em: www.dominiopublico.gov.br. Acesso em: 8 nov. 2011.</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841189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3C5F3D9-D366-BFA4-A53C-7DA51CC934C1}"/>
              </a:ext>
            </a:extLst>
          </p:cNvPr>
          <p:cNvSpPr txBox="1"/>
          <p:nvPr/>
        </p:nvSpPr>
        <p:spPr>
          <a:xfrm>
            <a:off x="552091" y="690113"/>
            <a:ext cx="11205713" cy="5955476"/>
          </a:xfrm>
          <a:prstGeom prst="rect">
            <a:avLst/>
          </a:prstGeom>
          <a:noFill/>
        </p:spPr>
        <p:txBody>
          <a:bodyPr wrap="square" rtlCol="0">
            <a:spAutoFit/>
          </a:bodyPr>
          <a:lstStyle/>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romance Triste fim de Policarpo Quaresma, de Lima Barreto, foi publicado em 1911. No fragmento destacado, a reação do personagem aos desdobramentos de suas iniciativas patrióticas evidencia que</a:t>
            </a: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a dedicação de Policarpo Quaresma ao conhecimento da natureza brasileira levou-o a estudar inutilidades, mas possibilitou-lhe uma visão mais ampla do país.</a:t>
            </a: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(B) a curiosidade em relação aos heróis da pátria levou-o ao ideal de prosperidade e democracia que o personagem encontra no contexto republicano.</a:t>
            </a: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(C) a construção de uma pátria a partir de elementos míticos, como a cordialidade do povo, a riqueza do solo e a pureza linguística, conduz à frustração ideológica.</a:t>
            </a: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(D) a propensão do brasileiro ao riso, ao escárnio, justifica a reação de decepção e desistência de Policarpo Quaresma, que prefere resguardar-se em seu gabinete.</a:t>
            </a:r>
          </a:p>
          <a:p>
            <a:pPr algn="just">
              <a:lnSpc>
                <a:spcPct val="110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 a certeza da fertilidade da terra e da produção agrícola incondicional faz parte de um projeto ideológico salvacionista, tal como foi difundido na época do autor.</a:t>
            </a:r>
          </a:p>
          <a:p>
            <a:pPr algn="r">
              <a:lnSpc>
                <a:spcPct val="110000"/>
              </a:lnSpc>
            </a:pPr>
            <a:br>
              <a:rPr lang="pt-BR" sz="1800" dirty="0">
                <a:effectLst/>
                <a:latin typeface="Arial Narrow" panose="020B0606020202030204" pitchFamily="34" charset="0"/>
                <a:ea typeface="Calibri" panose="020F0502020204030204" pitchFamily="34" charset="0"/>
                <a:cs typeface="Times New Roman" panose="02020603050405020304" pitchFamily="18" charset="0"/>
              </a:rPr>
            </a:b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em:chrome-extension</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/https://download.inep.gov.br/educacao_basica/enem/provas/2012/dia2_caderno7_azul.pdf. Acesso em 21 maio.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0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761407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FE73A8F-8FF4-34FE-22E2-C573868571DA}"/>
              </a:ext>
            </a:extLst>
          </p:cNvPr>
          <p:cNvGraphicFramePr>
            <a:graphicFrameLocks noGrp="1"/>
          </p:cNvGraphicFramePr>
          <p:nvPr>
            <p:extLst>
              <p:ext uri="{D42A27DB-BD31-4B8C-83A1-F6EECF244321}">
                <p14:modId xmlns:p14="http://schemas.microsoft.com/office/powerpoint/2010/main" val="3859062519"/>
              </p:ext>
            </p:extLst>
          </p:nvPr>
        </p:nvGraphicFramePr>
        <p:xfrm>
          <a:off x="595223" y="638355"/>
          <a:ext cx="11188460" cy="1696751"/>
        </p:xfrm>
        <a:graphic>
          <a:graphicData uri="http://schemas.openxmlformats.org/drawingml/2006/table">
            <a:tbl>
              <a:tblPr firstRow="1" bandRow="1">
                <a:tableStyleId>{5C22544A-7EE6-4342-B048-85BDC9FD1C3A}</a:tableStyleId>
              </a:tblPr>
              <a:tblGrid>
                <a:gridCol w="11188460">
                  <a:extLst>
                    <a:ext uri="{9D8B030D-6E8A-4147-A177-3AD203B41FA5}">
                      <a16:colId xmlns:a16="http://schemas.microsoft.com/office/drawing/2014/main" val="2776941740"/>
                    </a:ext>
                  </a:extLst>
                </a:gridCol>
              </a:tblGrid>
              <a:tr h="1696751">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“A vivência relatada no texto evidencia que as variedades linguísticas”, retome as palavras/expressões-chave desse enunciado: </a:t>
                      </a:r>
                      <a:r>
                        <a:rPr lang="pt-BR" sz="2000" b="1" kern="1200" dirty="0">
                          <a:solidFill>
                            <a:schemeClr val="tx1"/>
                          </a:solidFill>
                          <a:effectLst/>
                          <a:latin typeface="Arial Narrow" panose="020B0606020202030204" pitchFamily="34" charset="0"/>
                          <a:ea typeface="+mn-ea"/>
                          <a:cs typeface="+mn-cs"/>
                        </a:rPr>
                        <a:t>‘vivência relatada no texto’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‘variedades linguísticas’</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O texto-base ilustra como as variações linguísticas regionais, como as expressões do Maranhão são parte integrante do nosso português e isso contribui para a nossa riqueza cultural e diversidade. </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2426918492"/>
                  </a:ext>
                </a:extLst>
              </a:tr>
            </a:tbl>
          </a:graphicData>
        </a:graphic>
      </p:graphicFrame>
      <p:sp>
        <p:nvSpPr>
          <p:cNvPr id="3" name="CaixaDeTexto 2">
            <a:extLst>
              <a:ext uri="{FF2B5EF4-FFF2-40B4-BE49-F238E27FC236}">
                <a16:creationId xmlns:a16="http://schemas.microsoft.com/office/drawing/2014/main" id="{6574CCAB-3E09-BC2A-4026-671AC9C3729B}"/>
              </a:ext>
            </a:extLst>
          </p:cNvPr>
          <p:cNvSpPr txBox="1"/>
          <p:nvPr/>
        </p:nvSpPr>
        <p:spPr>
          <a:xfrm>
            <a:off x="500332" y="2335106"/>
            <a:ext cx="11283351" cy="4702826"/>
          </a:xfrm>
          <a:prstGeom prst="rect">
            <a:avLst/>
          </a:prstGeom>
          <a:noFill/>
        </p:spPr>
        <p:txBody>
          <a:bodyPr wrap="square" rtlCol="0">
            <a:spAutoFit/>
          </a:bodyPr>
          <a:lstStyle/>
          <a:p>
            <a:pPr>
              <a:lnSpc>
                <a:spcPct val="110000"/>
              </a:lnSpc>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14</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(ENEM -2024)</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Maranhenses que moram longe matam a saudade da terra natal usando expressões próprias do estado. Se o maranhês impressiona e desperta a curiosidade de quem mora no próprio Maranhão, imagine de quem vem de outros estados e países? A variedade linguística local é enorme e o modo de falar tão próprio e característico dos maranhenses vem conquistando muita gente e inspirando títulos e muito conteúdo digital com a criação de podcasts, blogs, perfis na internet, além de estampar diversos tipos de produtos e serviços de empresas locais.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 saudades do Maranhão, morando há 16 anos no Rio de Janeiro, um fotógrafo maranhense criou um perfil na internet no qual compartilha a culinária, brincadeiras e o ‘dicionário’ maranhês. “A primeira vez que fui a uma padaria no Rio, na inocência, pedi 3 reais de ‘pães misturados’. Quando falei isso, as pessoas pararam e me olharam de uma forma bem engraçada, aí já fiquei ‘encabulado, ó’ e o atendente sorriu e explicou que lá não existia pão misturado e, sim, pão francês e suíço. Depois foi a minha vez de explicar sobre os pães ‘massa grossa e massa fina’”, contou o fotógrafo, com humor.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r">
              <a:lnSpc>
                <a:spcPct val="110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https://oimparcial.com.br.  Acesso em: 1 nov. 2021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5570340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C131ED22-11B6-FCC7-8565-CA81EBA4E5EF}"/>
              </a:ext>
            </a:extLst>
          </p:cNvPr>
          <p:cNvSpPr txBox="1"/>
          <p:nvPr/>
        </p:nvSpPr>
        <p:spPr>
          <a:xfrm>
            <a:off x="508958" y="733245"/>
            <a:ext cx="11041812" cy="2954655"/>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vivência relatada no texto evidencia que as variedades linguísticas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impedem o entendimento mútuo.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enaltecem o português do Maranhão.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são constitutivas do português brasileiro.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exigem a dicionarização dos termos usados.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são restritas a situações coloquiais de comunicação.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kern="100" dirty="0">
                <a:effectLst/>
                <a:latin typeface="Arial Narrow" panose="020B0606020202030204" pitchFamily="34" charset="0"/>
                <a:ea typeface="Calibri" panose="020F0502020204030204" pitchFamily="34" charset="0"/>
                <a:cs typeface="Times New Roman" panose="02020603050405020304" pitchFamily="18" charset="0"/>
              </a:rPr>
              <a:t>Disponível </a:t>
            </a:r>
            <a:r>
              <a:rPr lang="pt-BR" kern="100" dirty="0" err="1">
                <a:effectLst/>
                <a:latin typeface="Arial Narrow" panose="020B0606020202030204" pitchFamily="34" charset="0"/>
                <a:ea typeface="Calibri" panose="020F0502020204030204" pitchFamily="34" charset="0"/>
                <a:cs typeface="Times New Roman" panose="02020603050405020304" pitchFamily="18" charset="0"/>
              </a:rPr>
              <a:t>em:chrome-extension</a:t>
            </a:r>
            <a:r>
              <a:rPr lang="pt-BR"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kern="100" dirty="0" err="1">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kern="100" dirty="0">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/https://download.inep.gov.br/enem/provas_e_gabaritos/2024_PV_impresso_D1_CD1.pdf. Acesso em 25 maio. 2026.</a:t>
            </a:r>
          </a:p>
        </p:txBody>
      </p:sp>
      <p:graphicFrame>
        <p:nvGraphicFramePr>
          <p:cNvPr id="6" name="Tabela 5">
            <a:extLst>
              <a:ext uri="{FF2B5EF4-FFF2-40B4-BE49-F238E27FC236}">
                <a16:creationId xmlns:a16="http://schemas.microsoft.com/office/drawing/2014/main" id="{A13D1AD1-05E9-C72C-177E-50F172897F83}"/>
              </a:ext>
            </a:extLst>
          </p:cNvPr>
          <p:cNvGraphicFramePr>
            <a:graphicFrameLocks noGrp="1"/>
          </p:cNvGraphicFramePr>
          <p:nvPr>
            <p:extLst>
              <p:ext uri="{D42A27DB-BD31-4B8C-83A1-F6EECF244321}">
                <p14:modId xmlns:p14="http://schemas.microsoft.com/office/powerpoint/2010/main" val="1058837223"/>
              </p:ext>
            </p:extLst>
          </p:nvPr>
        </p:nvGraphicFramePr>
        <p:xfrm>
          <a:off x="508958" y="3687900"/>
          <a:ext cx="11102197" cy="2436855"/>
        </p:xfrm>
        <a:graphic>
          <a:graphicData uri="http://schemas.openxmlformats.org/drawingml/2006/table">
            <a:tbl>
              <a:tblPr firstRow="1" bandRow="1">
                <a:tableStyleId>{5C22544A-7EE6-4342-B048-85BDC9FD1C3A}</a:tableStyleId>
              </a:tblPr>
              <a:tblGrid>
                <a:gridCol w="11102197">
                  <a:extLst>
                    <a:ext uri="{9D8B030D-6E8A-4147-A177-3AD203B41FA5}">
                      <a16:colId xmlns:a16="http://schemas.microsoft.com/office/drawing/2014/main" val="4038211236"/>
                    </a:ext>
                  </a:extLst>
                </a:gridCol>
              </a:tblGrid>
              <a:tr h="2436855">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“No texto, há marcas da função da linguagem que nele predomina. Essas marcas são responsáveis por colocar em foco o(a)”, retome as palavras/expressões-chave desse enunciado: </a:t>
                      </a:r>
                      <a:r>
                        <a:rPr lang="pt-BR" sz="2000" b="1" kern="1200" dirty="0">
                          <a:solidFill>
                            <a:schemeClr val="tx1"/>
                          </a:solidFill>
                          <a:effectLst/>
                          <a:latin typeface="Arial Narrow" panose="020B0606020202030204" pitchFamily="34" charset="0"/>
                          <a:ea typeface="+mn-ea"/>
                          <a:cs typeface="+mn-cs"/>
                        </a:rPr>
                        <a:t>‘marcas da função da linguagem’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‘predomina’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‘responsáveis por colocar em foco’</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A leitura analítica da crônica evidencia o foco nas reflexões subjetivas do autor sobre um elemento, concretizando a “função expressiva/emotiva da linguagem. Vale retomar as “seis funções da linguagem”, bem como os “elementos da comunicação”.</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917348870"/>
                  </a:ext>
                </a:extLst>
              </a:tr>
            </a:tbl>
          </a:graphicData>
        </a:graphic>
      </p:graphicFrame>
    </p:spTree>
    <p:extLst>
      <p:ext uri="{BB962C8B-B14F-4D97-AF65-F5344CB8AC3E}">
        <p14:creationId xmlns:p14="http://schemas.microsoft.com/office/powerpoint/2010/main" val="394194306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5022839-D241-F708-41DC-CE9F8631DAFD}"/>
              </a:ext>
            </a:extLst>
          </p:cNvPr>
          <p:cNvSpPr txBox="1"/>
          <p:nvPr/>
        </p:nvSpPr>
        <p:spPr>
          <a:xfrm>
            <a:off x="595222" y="621102"/>
            <a:ext cx="11076317" cy="5823325"/>
          </a:xfrm>
          <a:prstGeom prst="rect">
            <a:avLst/>
          </a:prstGeom>
          <a:noFill/>
        </p:spPr>
        <p:txBody>
          <a:bodyPr wrap="square" rtlCol="0">
            <a:spAutoFit/>
          </a:bodyPr>
          <a:lstStyle/>
          <a:p>
            <a:pPr>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32</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(ENEM -2021)</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Estojo escolar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Rio de Janeiro – Noite dessas, ciscando num desses canais a cabo, vi uns caras oferecendo maravilhas eletrônicas, bastava telefonar e eu receberia um notebook capaz de me ajudar a fabricar um navio, uma estação espacial.</a:t>
            </a:r>
            <a:b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Como pretendo viajar esses dias, habilitei-me a comprar aquilo que os caras anunciavam como um top do top em matéria de computador portátil.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sábado, recebi um embrulho complicado que necessitava de um manual de instruções para ser aberto.</a:t>
            </a:r>
            <a:b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repente, como vem acontecendo nos últimos tempos, houve um corte na memória e vi diante de mim meu primeiro estojo escolar. Tinha 5 anos e ia para  o jardim de infância.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Era uma caixinha comprida, envernizada, com uma tampa que corria nas bordas do corpo principal. Dentro, arrumados em divisões, havia lápis coloridos, um apontador, uma lapiseira cromada, uma régua de 20cm e uma borracha para apagar meus erros.</a:t>
            </a:r>
            <a:b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Da caixinha vinha um cheiro gostoso, cheiro que nunca esqueci e que me tonteava de prazer. […]</a:t>
            </a:r>
            <a:b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b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notebook que agora abro é negro e, em matéria de cheiro, é abominável. Cheira vilmente a telefone celular, a cabine de avião, a aparelho de ultrassonografia onde outro dia uma moça veio ver como sou por dentro. Acho que piorei de estojo e de vida.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CONY, C. H. Crônicas para ler na escola. São Paulo. Objetiva, 2009 (adaptado</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51866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74E69D2-158A-A925-8C7D-3B7DED537A78}"/>
              </a:ext>
            </a:extLst>
          </p:cNvPr>
          <p:cNvSpPr txBox="1"/>
          <p:nvPr/>
        </p:nvSpPr>
        <p:spPr>
          <a:xfrm>
            <a:off x="431321" y="1319842"/>
            <a:ext cx="10826151" cy="3754874"/>
          </a:xfrm>
          <a:prstGeom prst="rect">
            <a:avLst/>
          </a:prstGeom>
          <a:noFill/>
        </p:spPr>
        <p:txBody>
          <a:bodyPr wrap="square" rtlCol="0">
            <a:spAutoFit/>
          </a:bodyPr>
          <a:lstStyle/>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texto, há marcas da função da linguagem que nele predomina. Essas marcas são responsáveis por colocar em foco o(a)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mensagem, elevando-a à categoria de objeto estético do mundo das artes.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código, transformando a linguagem utilizada no texto na própria temática abordada.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 contexto, fazendo das informações presentes no texto seu aspecto essencial.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enunciador, buscando expressar sua atitude em relação ao conteúdo do enunciado.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interlocutor, considerando-o responsável pelo direcionamento dado à narrativa pelo enunciador.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a:t>
            </a: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em:chrome-extension</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/https://download.inep.gov.br/enem/provas_e_gabaritos/2021_PV_impresso_D1_CD1.pdf. Acesso em 21 mai. 2026.</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5575599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C14EB30-9B03-8E2F-DB90-E11CBA7DE187}"/>
              </a:ext>
            </a:extLst>
          </p:cNvPr>
          <p:cNvGraphicFramePr>
            <a:graphicFrameLocks noGrp="1"/>
          </p:cNvGraphicFramePr>
          <p:nvPr>
            <p:extLst>
              <p:ext uri="{D42A27DB-BD31-4B8C-83A1-F6EECF244321}">
                <p14:modId xmlns:p14="http://schemas.microsoft.com/office/powerpoint/2010/main" val="1889487500"/>
              </p:ext>
            </p:extLst>
          </p:nvPr>
        </p:nvGraphicFramePr>
        <p:xfrm>
          <a:off x="828137" y="719666"/>
          <a:ext cx="10662248" cy="2529840"/>
        </p:xfrm>
        <a:graphic>
          <a:graphicData uri="http://schemas.openxmlformats.org/drawingml/2006/table">
            <a:tbl>
              <a:tblPr firstRow="1" bandRow="1">
                <a:tableStyleId>{5C22544A-7EE6-4342-B048-85BDC9FD1C3A}</a:tableStyleId>
              </a:tblPr>
              <a:tblGrid>
                <a:gridCol w="10662248">
                  <a:extLst>
                    <a:ext uri="{9D8B030D-6E8A-4147-A177-3AD203B41FA5}">
                      <a16:colId xmlns:a16="http://schemas.microsoft.com/office/drawing/2014/main" val="3346993630"/>
                    </a:ext>
                  </a:extLst>
                </a:gridCol>
              </a:tblGrid>
              <a:tr h="2523866">
                <a:tc>
                  <a:txBody>
                    <a:bodyPr/>
                    <a:lstStyle/>
                    <a:p>
                      <a:pPr algn="just"/>
                      <a:r>
                        <a:rPr lang="pt-BR" sz="2000" b="0" kern="1200" dirty="0">
                          <a:solidFill>
                            <a:schemeClr val="tx1"/>
                          </a:solidFill>
                          <a:effectLst/>
                          <a:latin typeface="Aptos Narrow" panose="020B0004020202020204" pitchFamily="34" charset="0"/>
                          <a:ea typeface="+mn-ea"/>
                          <a:cs typeface="+mn-cs"/>
                        </a:rPr>
                        <a:t>Estudante, para chegar à resposta da questão </a:t>
                      </a:r>
                      <a:r>
                        <a:rPr lang="pt-BR" sz="2000" b="1" kern="1200" dirty="0">
                          <a:solidFill>
                            <a:schemeClr val="tx1"/>
                          </a:solidFill>
                          <a:effectLst/>
                          <a:latin typeface="Aptos Narrow" panose="020B0004020202020204" pitchFamily="34" charset="0"/>
                          <a:ea typeface="+mn-ea"/>
                          <a:cs typeface="+mn-cs"/>
                        </a:rPr>
                        <a:t>(Enem)</a:t>
                      </a:r>
                      <a:r>
                        <a:rPr lang="pt-BR" sz="2000" b="0" kern="1200" dirty="0">
                          <a:solidFill>
                            <a:schemeClr val="tx1"/>
                          </a:solidFill>
                          <a:effectLst/>
                          <a:latin typeface="Aptos Narrow" panose="020B0004020202020204" pitchFamily="34" charset="0"/>
                          <a:ea typeface="+mn-ea"/>
                          <a:cs typeface="+mn-cs"/>
                        </a:rPr>
                        <a:t>,</a:t>
                      </a:r>
                      <a:r>
                        <a:rPr lang="pt-BR" sz="2000" b="1" kern="1200" dirty="0">
                          <a:solidFill>
                            <a:schemeClr val="tx1"/>
                          </a:solidFill>
                          <a:effectLst/>
                          <a:latin typeface="Aptos Narrow" panose="020B0004020202020204" pitchFamily="34" charset="0"/>
                          <a:ea typeface="+mn-ea"/>
                          <a:cs typeface="+mn-cs"/>
                        </a:rPr>
                        <a:t> </a:t>
                      </a:r>
                      <a:r>
                        <a:rPr lang="pt-BR" sz="2000" b="0" kern="1200" dirty="0">
                          <a:solidFill>
                            <a:schemeClr val="tx1"/>
                          </a:solidFill>
                          <a:effectLst/>
                          <a:latin typeface="Aptos Narrow" panose="020B0004020202020204" pitchFamily="34" charset="0"/>
                          <a:ea typeface="+mn-ea"/>
                          <a:cs typeface="+mn-cs"/>
                        </a:rPr>
                        <a:t>além da leitura analítica do texto, é necessário considerar o gênero textual, bem como compreender o enunciado: “A comparação entre os textos I e II indica que o(a)”, retome as palavras/expressões-chave desse enunciado: </a:t>
                      </a:r>
                      <a:r>
                        <a:rPr lang="pt-BR" sz="2000" b="1" kern="1200" dirty="0">
                          <a:solidFill>
                            <a:schemeClr val="tx1"/>
                          </a:solidFill>
                          <a:effectLst/>
                          <a:latin typeface="Aptos Narrow" panose="020B0004020202020204" pitchFamily="34" charset="0"/>
                          <a:ea typeface="+mn-ea"/>
                          <a:cs typeface="+mn-cs"/>
                        </a:rPr>
                        <a:t>‘comparação entre os textos’</a:t>
                      </a:r>
                      <a:r>
                        <a:rPr lang="pt-BR" sz="2000" b="0" kern="1200" dirty="0">
                          <a:solidFill>
                            <a:schemeClr val="tx1"/>
                          </a:solidFill>
                          <a:effectLst/>
                          <a:latin typeface="Aptos Narrow" panose="020B0004020202020204" pitchFamily="34" charset="0"/>
                          <a:ea typeface="+mn-ea"/>
                          <a:cs typeface="+mn-cs"/>
                        </a:rPr>
                        <a:t>.</a:t>
                      </a:r>
                      <a:r>
                        <a:rPr lang="pt-BR" sz="2000" b="1" kern="1200" dirty="0">
                          <a:solidFill>
                            <a:schemeClr val="tx1"/>
                          </a:solidFill>
                          <a:effectLst/>
                          <a:latin typeface="Aptos Narrow" panose="020B0004020202020204" pitchFamily="34" charset="0"/>
                          <a:ea typeface="+mn-ea"/>
                          <a:cs typeface="+mn-cs"/>
                        </a:rPr>
                        <a:t> </a:t>
                      </a:r>
                      <a:r>
                        <a:rPr lang="pt-BR" sz="2000" b="0" kern="1200" dirty="0">
                          <a:solidFill>
                            <a:schemeClr val="tx1"/>
                          </a:solidFill>
                          <a:effectLst/>
                          <a:latin typeface="Aptos Narrow" panose="020B0004020202020204" pitchFamily="34" charset="0"/>
                          <a:ea typeface="+mn-ea"/>
                          <a:cs typeface="+mn-cs"/>
                        </a:rPr>
                        <a:t>É importante retomar os conceitos de intertextualidade e interdiscursividade, uma vez que há um diálogo entre os dois textos como recurso de construção de sentidos. Identificar a ligação entre os dois textos é relativamente fácil, porém diferenciar a natureza exata desse diálogo entre os textos, exige outras interpretações temáticas, estilísticas, do vocabulário, bem como um raciocínio mais apurado e conhecimento efetivo de intertexto, especialmente. </a:t>
                      </a:r>
                      <a:endParaRPr lang="pt-BR" sz="2000" b="0" dirty="0">
                        <a:solidFill>
                          <a:schemeClr val="tx1"/>
                        </a:solidFill>
                        <a:latin typeface="Aptos Narrow" panose="020B0004020202020204" pitchFamily="34" charset="0"/>
                      </a:endParaRPr>
                    </a:p>
                  </a:txBody>
                  <a:tcPr>
                    <a:solidFill>
                      <a:schemeClr val="accent6">
                        <a:lumMod val="20000"/>
                        <a:lumOff val="80000"/>
                      </a:schemeClr>
                    </a:solidFill>
                  </a:tcPr>
                </a:tc>
                <a:extLst>
                  <a:ext uri="{0D108BD9-81ED-4DB2-BD59-A6C34878D82A}">
                    <a16:rowId xmlns:a16="http://schemas.microsoft.com/office/drawing/2014/main" val="3916806108"/>
                  </a:ext>
                </a:extLst>
              </a:tr>
            </a:tbl>
          </a:graphicData>
        </a:graphic>
      </p:graphicFrame>
      <p:sp>
        <p:nvSpPr>
          <p:cNvPr id="7" name="CaixaDeTexto 6">
            <a:extLst>
              <a:ext uri="{FF2B5EF4-FFF2-40B4-BE49-F238E27FC236}">
                <a16:creationId xmlns:a16="http://schemas.microsoft.com/office/drawing/2014/main" id="{BC49ECC9-1D02-98CC-BAD2-9D408A3A79E7}"/>
              </a:ext>
            </a:extLst>
          </p:cNvPr>
          <p:cNvSpPr txBox="1"/>
          <p:nvPr/>
        </p:nvSpPr>
        <p:spPr>
          <a:xfrm>
            <a:off x="828137" y="3726611"/>
            <a:ext cx="10662248" cy="2976199"/>
          </a:xfrm>
          <a:prstGeom prst="rect">
            <a:avLst/>
          </a:prstGeom>
          <a:noFill/>
        </p:spPr>
        <p:txBody>
          <a:bodyPr wrap="square" rtlCol="0">
            <a:spAutoFit/>
          </a:bodyPr>
          <a:lstStyle/>
          <a:p>
            <a:pPr>
              <a:lnSpc>
                <a:spcPct val="110000"/>
              </a:lnSpc>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37 </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-2025)</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18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Doze Trabalhos de Hércules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Hércules é uma figura lendária da mitologia greco-romana. Ele é frequentemente retratado como um herói de força sobre-humana e coragem, filho de Zeus, o rei dos deuses, e Alcmena, uma mulher mortal. O episódio mais conhecido de Hércules é a realização dos Doze Trabalhos.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7017078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37376FE-16ED-BC46-582A-A21A72713B3C}"/>
              </a:ext>
            </a:extLst>
          </p:cNvPr>
          <p:cNvSpPr txBox="1"/>
          <p:nvPr/>
        </p:nvSpPr>
        <p:spPr>
          <a:xfrm>
            <a:off x="322729" y="793396"/>
            <a:ext cx="11555506" cy="2436051"/>
          </a:xfrm>
          <a:prstGeom prst="rect">
            <a:avLst/>
          </a:prstGeom>
          <a:noFill/>
        </p:spPr>
        <p:txBody>
          <a:bodyPr wrap="square">
            <a:spAutoFit/>
          </a:bodyPr>
          <a:lstStyle/>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Esses trabalhos são impostos a ele como uma forma de expiação pelos crimes cometidos durante um acesso de loucura, causado pela deusa Hera, esposa de Zeus. Os Doze Trabalhos são: matar o Leão de Nemeia; matar a Hidra de Lerna; capturar a corça de Cerineia; capturar o javali de Erimanto; limpar os estábulos de Áugias; matar as aves do lago Estínfalo; matar o touro de Creta; capturar os cavalos de Diomedes; roubar o cinturão de Hipólita, a rainha das Amazonas; capturar o gado de Gerião; capturar os pomos de ouro do Jardim das Hespérides; capturar o cão de Hades, Cérbero.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0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HERTEL, R. Mitologia. Disponível em: https://osmelhoreslivros.com.br. Acesso em: 4 jun. 2025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sz="225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58A4FB55-26DB-C1C5-5005-9D930B074C8E}"/>
              </a:ext>
            </a:extLst>
          </p:cNvPr>
          <p:cNvSpPr txBox="1"/>
          <p:nvPr/>
        </p:nvSpPr>
        <p:spPr>
          <a:xfrm>
            <a:off x="491706" y="2941609"/>
            <a:ext cx="11352362" cy="3348609"/>
          </a:xfrm>
          <a:prstGeom prst="rect">
            <a:avLst/>
          </a:prstGeom>
          <a:noFill/>
        </p:spPr>
        <p:txBody>
          <a:bodyPr wrap="square" rtlCol="0">
            <a:spAutoFit/>
          </a:bodyPr>
          <a:lstStyle/>
          <a:p>
            <a:pPr>
              <a:lnSpc>
                <a:spcPct val="110000"/>
              </a:lnSpc>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Doze Trabalhos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lhe faltava de estudo lhe sobrava de boa vontade e inteligência. No escritório improvisado na salinha da casa, anunciava seus serviços de bombeiro hidráulico e eletricista. Nas horas vagas entregava panfletos e lavava carros. Quando a cidade fervia com alguma festa, postava-se à entrada vendendo cerveja. Se fosse algum show infantil, cocadas. Aos sábados, era pedreiro e, aos domingos, conservava um jardim de uma mansão, além de tratar da piscina e dos cachorros. Nas férias, abrigava-se na fazenda dos donos da mansão, onde trabalhava como caseiro e motorista. Seu nome: João Antonio da Silva. Mas pode chamar de Hércules.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0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FERREIRA, G. V. Os doze trabalhos. Disponível em: www.minicontos.com.br.  Acesso em: 15 jul. 2015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46578662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FE06046-288D-F9B2-B413-1F21B99F49EA}"/>
              </a:ext>
            </a:extLst>
          </p:cNvPr>
          <p:cNvSpPr txBox="1"/>
          <p:nvPr/>
        </p:nvSpPr>
        <p:spPr>
          <a:xfrm>
            <a:off x="819509" y="1164566"/>
            <a:ext cx="10955548" cy="3231654"/>
          </a:xfrm>
          <a:prstGeom prst="rect">
            <a:avLst/>
          </a:prstGeom>
          <a:noFill/>
        </p:spPr>
        <p:txBody>
          <a:bodyPr wrap="square" rtlCol="0">
            <a:spAutoFit/>
          </a:bodyPr>
          <a:lstStyle/>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comparação entre os textos I e II indica que o(a)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intertextualidade com o mito apresentado no Texto I é um recurso presente no Texto II.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narração de fatos do Texto II sintetiza os acontecimentos retratados no Texto I.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vocabulário empregado no Texto II é ancorado em conhecimento literário.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tema do trabalho como reparação é abordado em ambos os textos.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marcação temporal no passado predomina em ambos os textos.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8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chrome-extension</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efaidnbmnnnibpcajpcglclefindmkaj</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/https://download.inep.gov.br/enem/provas_e_gabaritos/2025_PV_impresso_D1_CD1.pdf. Acesso em 21 maio.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27338788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BE83FC7-4319-B86D-6B1C-5AC19E9379AD}"/>
              </a:ext>
            </a:extLst>
          </p:cNvPr>
          <p:cNvGraphicFramePr>
            <a:graphicFrameLocks noGrp="1"/>
          </p:cNvGraphicFramePr>
          <p:nvPr>
            <p:extLst>
              <p:ext uri="{D42A27DB-BD31-4B8C-83A1-F6EECF244321}">
                <p14:modId xmlns:p14="http://schemas.microsoft.com/office/powerpoint/2010/main" val="429659567"/>
              </p:ext>
            </p:extLst>
          </p:nvPr>
        </p:nvGraphicFramePr>
        <p:xfrm>
          <a:off x="398253" y="646981"/>
          <a:ext cx="11395494" cy="2087816"/>
        </p:xfrm>
        <a:graphic>
          <a:graphicData uri="http://schemas.openxmlformats.org/drawingml/2006/table">
            <a:tbl>
              <a:tblPr firstRow="1" bandRow="1">
                <a:tableStyleId>{5C22544A-7EE6-4342-B048-85BDC9FD1C3A}</a:tableStyleId>
              </a:tblPr>
              <a:tblGrid>
                <a:gridCol w="11395494">
                  <a:extLst>
                    <a:ext uri="{9D8B030D-6E8A-4147-A177-3AD203B41FA5}">
                      <a16:colId xmlns:a16="http://schemas.microsoft.com/office/drawing/2014/main" val="1162362187"/>
                    </a:ext>
                  </a:extLst>
                </a:gridCol>
              </a:tblGrid>
              <a:tr h="2087816">
                <a:tc>
                  <a:txBody>
                    <a:bodyPr/>
                    <a:lstStyle/>
                    <a:p>
                      <a:pPr algn="just"/>
                      <a:r>
                        <a:rPr lang="pt-BR" sz="2000" b="0" kern="1200" dirty="0">
                          <a:solidFill>
                            <a:schemeClr val="tx1"/>
                          </a:solidFill>
                          <a:effectLst/>
                          <a:latin typeface="Arial Narrow" panose="020B0606020202030204" pitchFamily="34" charset="0"/>
                          <a:ea typeface="+mn-ea"/>
                          <a:cs typeface="+mn-cs"/>
                        </a:rPr>
                        <a:t>Estudante, para chegar à resposta da questão </a:t>
                      </a:r>
                      <a:r>
                        <a:rPr lang="pt-BR" sz="2000" b="1" kern="1200" dirty="0">
                          <a:solidFill>
                            <a:schemeClr val="tx1"/>
                          </a:solidFill>
                          <a:effectLst/>
                          <a:latin typeface="Arial Narrow" panose="020B0606020202030204" pitchFamily="34" charset="0"/>
                          <a:ea typeface="+mn-ea"/>
                          <a:cs typeface="+mn-cs"/>
                        </a:rPr>
                        <a:t>(Enem)</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além da leitura analítica do texto, é necessário considerar o gênero textual, bem como compreender o enunciado: “Para persuadir o interlocutor sobre a importância de ler para as crianças, esse texto recorre à estratégia de”, retome as palavras/expressões-chave desse enunciado: </a:t>
                      </a:r>
                      <a:r>
                        <a:rPr lang="pt-BR" sz="2000" b="1" kern="1200" dirty="0">
                          <a:solidFill>
                            <a:schemeClr val="tx1"/>
                          </a:solidFill>
                          <a:effectLst/>
                          <a:latin typeface="Arial Narrow" panose="020B0606020202030204" pitchFamily="34" charset="0"/>
                          <a:ea typeface="+mn-ea"/>
                          <a:cs typeface="+mn-cs"/>
                        </a:rPr>
                        <a:t>‘persuadir o interlocutor’</a:t>
                      </a:r>
                      <a:r>
                        <a:rPr lang="pt-BR" sz="2000" b="0" kern="1200" dirty="0">
                          <a:solidFill>
                            <a:schemeClr val="tx1"/>
                          </a:solidFill>
                          <a:effectLst/>
                          <a:latin typeface="Arial Narrow" panose="020B0606020202030204" pitchFamily="34" charset="0"/>
                          <a:ea typeface="+mn-ea"/>
                          <a:cs typeface="+mn-cs"/>
                        </a:rPr>
                        <a:t> / </a:t>
                      </a:r>
                      <a:r>
                        <a:rPr lang="pt-BR" sz="2000" b="1" kern="1200" dirty="0">
                          <a:solidFill>
                            <a:schemeClr val="tx1"/>
                          </a:solidFill>
                          <a:effectLst/>
                          <a:latin typeface="Arial Narrow" panose="020B0606020202030204" pitchFamily="34" charset="0"/>
                          <a:ea typeface="+mn-ea"/>
                          <a:cs typeface="+mn-cs"/>
                        </a:rPr>
                        <a:t>‘importância de ler para as crianças’ </a:t>
                      </a:r>
                      <a:r>
                        <a:rPr lang="pt-BR" sz="2000" b="0"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‘estratégia de’</a:t>
                      </a:r>
                      <a:r>
                        <a:rPr lang="pt-BR" sz="2000" b="0" kern="1200" dirty="0">
                          <a:solidFill>
                            <a:schemeClr val="tx1"/>
                          </a:solidFill>
                          <a:effectLst/>
                          <a:latin typeface="Arial Narrow" panose="020B0606020202030204" pitchFamily="34" charset="0"/>
                          <a:ea typeface="+mn-ea"/>
                          <a:cs typeface="+mn-cs"/>
                        </a:rPr>
                        <a:t>.</a:t>
                      </a:r>
                      <a:r>
                        <a:rPr lang="pt-BR" sz="2000" b="1" kern="1200" dirty="0">
                          <a:solidFill>
                            <a:schemeClr val="tx1"/>
                          </a:solidFill>
                          <a:effectLst/>
                          <a:latin typeface="Arial Narrow" panose="020B0606020202030204" pitchFamily="34" charset="0"/>
                          <a:ea typeface="+mn-ea"/>
                          <a:cs typeface="+mn-cs"/>
                        </a:rPr>
                        <a:t> </a:t>
                      </a:r>
                      <a:r>
                        <a:rPr lang="pt-BR" sz="2000" b="0" kern="1200" dirty="0">
                          <a:solidFill>
                            <a:schemeClr val="tx1"/>
                          </a:solidFill>
                          <a:effectLst/>
                          <a:latin typeface="Arial Narrow" panose="020B0606020202030204" pitchFamily="34" charset="0"/>
                          <a:ea typeface="+mn-ea"/>
                          <a:cs typeface="+mn-cs"/>
                        </a:rPr>
                        <a:t>É muito importante durante a interpretação do texto lembrar do estudo sobre estratégias argumentativas e persuasão. É necessário lembrar também da fundamentação e sustentação de argumentos.</a:t>
                      </a:r>
                      <a:endParaRPr lang="pt-BR" sz="20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2223643509"/>
                  </a:ext>
                </a:extLst>
              </a:tr>
            </a:tbl>
          </a:graphicData>
        </a:graphic>
      </p:graphicFrame>
      <p:sp>
        <p:nvSpPr>
          <p:cNvPr id="5" name="CaixaDeTexto 4">
            <a:extLst>
              <a:ext uri="{FF2B5EF4-FFF2-40B4-BE49-F238E27FC236}">
                <a16:creationId xmlns:a16="http://schemas.microsoft.com/office/drawing/2014/main" id="{4DF396D8-C590-5429-73FD-DCCF8DA1A142}"/>
              </a:ext>
            </a:extLst>
          </p:cNvPr>
          <p:cNvSpPr txBox="1"/>
          <p:nvPr/>
        </p:nvSpPr>
        <p:spPr>
          <a:xfrm>
            <a:off x="398253" y="2889849"/>
            <a:ext cx="11281913" cy="2739468"/>
          </a:xfrm>
          <a:prstGeom prst="rect">
            <a:avLst/>
          </a:prstGeom>
          <a:noFill/>
        </p:spPr>
        <p:txBody>
          <a:bodyPr wrap="square" rtlCol="0">
            <a:spAutoFit/>
          </a:bodyPr>
          <a:lstStyle/>
          <a:p>
            <a:pPr>
              <a:lnSpc>
                <a:spcPct val="110000"/>
              </a:lnSpc>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44 </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 -2025)</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Porque ler para crianças é um ato de amor</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Parece que, com o avanço da tecnologia, os livros têm enfrentado cada vez mais concorrência. Por isso, é nossa função lembrar a importância da leitura em todas as fases da vida, mas principalmente na primeira infância (entre 0 e 5 anos), quando o desenvolvimento das crianças acontece de forma mais intensa.</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ato de ler com uma criança ou ler para ela vai muito além de apenas aproveitar uma história em conjunto. É um laço de amorosidade, porque oferece a ela ferramentas que vão ajudá-la a crescer forte e independente.</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 você precisa de uma motivação extra para entrar nessa rede de incentivo, fique ligado nos motivos a seguir.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39514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577970" y="1095555"/>
            <a:ext cx="11257472" cy="2379113"/>
          </a:xfrm>
          <a:prstGeom prst="rect">
            <a:avLst/>
          </a:prstGeom>
          <a:noFill/>
        </p:spPr>
        <p:txBody>
          <a:bodyPr wrap="square" rtlCol="0">
            <a:spAutoFit/>
          </a:bodyPr>
          <a:lstStyle/>
          <a:p>
            <a:pPr indent="27051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Adotar esse hábito em casa: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 – cria um laço emocional com a criança;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 ajuda no desenvolvimento das capacidades cognitivas;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 ensina sobre o mundo;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 incentiva o processamento de informações e a imaginação.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r">
              <a:lnSpc>
                <a:spcPct val="110000"/>
              </a:lnSpc>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www.huffpost.com.br.  Acesso em: 22 maio 2018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86B081B-6AA1-522D-D8DF-ACE9A1DA5C0F}"/>
              </a:ext>
            </a:extLst>
          </p:cNvPr>
          <p:cNvSpPr txBox="1"/>
          <p:nvPr/>
        </p:nvSpPr>
        <p:spPr>
          <a:xfrm>
            <a:off x="569343" y="3429000"/>
            <a:ext cx="11257471" cy="2976199"/>
          </a:xfrm>
          <a:prstGeom prst="rect">
            <a:avLst/>
          </a:prstGeom>
          <a:noFill/>
        </p:spPr>
        <p:txBody>
          <a:bodyPr wrap="square" rtlCol="0">
            <a:spAutoFit/>
          </a:bodyPr>
          <a:lstStyle/>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persuadir o interlocutor sobre a importância de ler para as crianças, esse texto recorre à estratégia de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propor uma condição aos pais, pelo emprego da conjunção “se”.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relativizar a opinião apresentada pelo autor, com o uso de “Parece que”.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empregar uma linguagem metafórica, com o uso da expressão “laço de amorosidade”.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enumerar razões pertinentes a esse ato, como no exemplo “ensina sobre o mundo”.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implicar o autor do texto como corresponsável pela campanha, pelo uso de “é nossa função”.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r">
              <a:lnSpc>
                <a:spcPct val="110000"/>
              </a:lnSpc>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indent="449580" algn="r">
              <a:lnSpc>
                <a:spcPct val="110000"/>
              </a:lnSpc>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em:https://download.inep.gov.br/enem/provas_e_gabaritos/2025_PV_impresso_D1_CD1.pdf. Acesso em 24 mai.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30949067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86B081B-6AA1-522D-D8DF-ACE9A1DA5C0F}"/>
              </a:ext>
            </a:extLst>
          </p:cNvPr>
          <p:cNvSpPr txBox="1"/>
          <p:nvPr/>
        </p:nvSpPr>
        <p:spPr>
          <a:xfrm>
            <a:off x="569343" y="3429000"/>
            <a:ext cx="11257471" cy="640175"/>
          </a:xfrm>
          <a:prstGeom prst="rect">
            <a:avLst/>
          </a:prstGeom>
          <a:noFill/>
        </p:spPr>
        <p:txBody>
          <a:bodyPr wrap="square" rtlCol="0">
            <a:spAutoFit/>
          </a:bodyPr>
          <a:lstStyle/>
          <a:p>
            <a:pPr>
              <a:lnSpc>
                <a:spcPct val="110000"/>
              </a:lnSpc>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2" name="CaixaDeTexto 1">
            <a:extLst>
              <a:ext uri="{FF2B5EF4-FFF2-40B4-BE49-F238E27FC236}">
                <a16:creationId xmlns:a16="http://schemas.microsoft.com/office/drawing/2014/main" id="{27F49ACE-20D9-0FE7-970D-0DDC7C495889}"/>
              </a:ext>
            </a:extLst>
          </p:cNvPr>
          <p:cNvSpPr txBox="1"/>
          <p:nvPr/>
        </p:nvSpPr>
        <p:spPr>
          <a:xfrm>
            <a:off x="1074198" y="1074198"/>
            <a:ext cx="10271464" cy="4025717"/>
          </a:xfrm>
          <a:prstGeom prst="rect">
            <a:avLst/>
          </a:prstGeom>
          <a:noFill/>
        </p:spPr>
        <p:txBody>
          <a:bodyPr wrap="square" rtlCol="0">
            <a:spAutoFit/>
          </a:bodyPr>
          <a:lstStyle/>
          <a:p>
            <a:pPr algn="just">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o Enem a partir de agora, vai focalizar o trabalho de leitura, compreensão dos gêneros textuais expositivos e/ou argumentativos. Pensando nisso, vamos trabalhar algumas atividades do gênero textual, “artigo de opinião”. O trabalho com esse gênero textual, não é novidade para você! Mas como o ensino e o desenvolvimento das habilidades fazem parte de um processo de aprendizagem, a “retomada” é um caminho muito importante para aprender efetivamente! Então, vamos ser protagonistas e explorar o texto por meio das atividades propostas? Afinal, o “texto é o ponto de partida e o ponto de chegada”!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22928818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4FB19E89-A7D9-015C-825C-53969724CA3E}"/>
              </a:ext>
            </a:extLst>
          </p:cNvPr>
          <p:cNvGraphicFramePr>
            <a:graphicFrameLocks noGrp="1"/>
          </p:cNvGraphicFramePr>
          <p:nvPr>
            <p:extLst>
              <p:ext uri="{D42A27DB-BD31-4B8C-83A1-F6EECF244321}">
                <p14:modId xmlns:p14="http://schemas.microsoft.com/office/powerpoint/2010/main" val="965676528"/>
              </p:ext>
            </p:extLst>
          </p:nvPr>
        </p:nvGraphicFramePr>
        <p:xfrm>
          <a:off x="1118585" y="719665"/>
          <a:ext cx="10520039" cy="3444240"/>
        </p:xfrm>
        <a:graphic>
          <a:graphicData uri="http://schemas.openxmlformats.org/drawingml/2006/table">
            <a:tbl>
              <a:tblPr firstRow="1" bandRow="1">
                <a:tableStyleId>{5C22544A-7EE6-4342-B048-85BDC9FD1C3A}</a:tableStyleId>
              </a:tblPr>
              <a:tblGrid>
                <a:gridCol w="10520039">
                  <a:extLst>
                    <a:ext uri="{9D8B030D-6E8A-4147-A177-3AD203B41FA5}">
                      <a16:colId xmlns:a16="http://schemas.microsoft.com/office/drawing/2014/main" val="956394359"/>
                    </a:ext>
                  </a:extLst>
                </a:gridCol>
              </a:tblGrid>
              <a:tr h="3408451">
                <a:tc>
                  <a:txBody>
                    <a:bodyPr/>
                    <a:lstStyle/>
                    <a:p>
                      <a:pPr algn="just"/>
                      <a:r>
                        <a:rPr lang="pt-BR" sz="2000" b="0" kern="1200" dirty="0">
                          <a:solidFill>
                            <a:schemeClr val="tx1"/>
                          </a:solidFill>
                          <a:effectLst/>
                          <a:latin typeface="Arial Narrow" panose="020B0606020202030204" pitchFamily="34" charset="0"/>
                          <a:ea typeface="+mn-ea"/>
                          <a:cs typeface="+mn-cs"/>
                        </a:rPr>
                        <a:t>O gênero </a:t>
                      </a:r>
                      <a:r>
                        <a:rPr lang="pt-BR" sz="2000" b="1" kern="1200" dirty="0">
                          <a:solidFill>
                            <a:schemeClr val="tx1"/>
                          </a:solidFill>
                          <a:effectLst/>
                          <a:latin typeface="Arial Narrow" panose="020B0606020202030204" pitchFamily="34" charset="0"/>
                          <a:ea typeface="+mn-ea"/>
                          <a:cs typeface="+mn-cs"/>
                        </a:rPr>
                        <a:t>“artigo de opinião” </a:t>
                      </a:r>
                      <a:r>
                        <a:rPr lang="pt-BR" sz="2000" b="0" kern="1200" dirty="0">
                          <a:solidFill>
                            <a:schemeClr val="tx1"/>
                          </a:solidFill>
                          <a:effectLst/>
                          <a:latin typeface="Arial Narrow" panose="020B0606020202030204" pitchFamily="34" charset="0"/>
                          <a:ea typeface="+mn-ea"/>
                          <a:cs typeface="+mn-cs"/>
                        </a:rPr>
                        <a:t>faz parte do agrupamento “argumentar”, por suas próprias características, como a discussão de assuntos que circulam na sociedade, sobretudo os polêmicos, que exigem posicionamentos que buscam aceitação ou refutação, por meio da sustentação construída com argumentos consistentes para convencer e persuadir o leitor. </a:t>
                      </a:r>
                    </a:p>
                    <a:p>
                      <a:pPr algn="just"/>
                      <a:r>
                        <a:rPr lang="pt-BR" sz="2000" b="0" kern="1200" dirty="0">
                          <a:solidFill>
                            <a:schemeClr val="tx1"/>
                          </a:solidFill>
                          <a:effectLst/>
                          <a:latin typeface="Arial Narrow" panose="020B0606020202030204" pitchFamily="34" charset="0"/>
                          <a:ea typeface="+mn-ea"/>
                          <a:cs typeface="+mn-cs"/>
                        </a:rPr>
                        <a:t> </a:t>
                      </a:r>
                    </a:p>
                    <a:p>
                      <a:pPr algn="just"/>
                      <a:r>
                        <a:rPr lang="pt-BR" sz="2000" b="1" kern="1200" dirty="0">
                          <a:solidFill>
                            <a:schemeClr val="tx1"/>
                          </a:solidFill>
                          <a:effectLst/>
                          <a:latin typeface="Arial Narrow" panose="020B0606020202030204" pitchFamily="34" charset="0"/>
                          <a:ea typeface="+mn-ea"/>
                          <a:cs typeface="+mn-cs"/>
                        </a:rPr>
                        <a:t>Argumentar</a:t>
                      </a:r>
                      <a:r>
                        <a:rPr lang="pt-BR" sz="2000" b="0" kern="1200" dirty="0">
                          <a:solidFill>
                            <a:schemeClr val="tx1"/>
                          </a:solidFill>
                          <a:effectLst/>
                          <a:latin typeface="Arial Narrow" panose="020B0606020202030204" pitchFamily="34" charset="0"/>
                          <a:ea typeface="+mn-ea"/>
                          <a:cs typeface="+mn-cs"/>
                        </a:rPr>
                        <a:t> é explicitar um raciocínio, uma comprovação, ou um indício do qual pode ser tirado uma dedução ou consequência, isto é, para argumentar, é necessário esclarecer os motivos, as razões, as causas que levam uma opinião ser aceita. É essencial compreender que isso pode ser feito por meio das vozes textuais, das estratégias de argumentação como dados estatísticos, pesquisas, fatos comprovados, experiências científicas realizadas por cientistas de uma determinada área, pela fala ou pelo discurso de um escritor, filósofo, sociólogo, entre outros especializados no assunto em discussão, dentre outros aspectos. </a:t>
                      </a:r>
                      <a:endParaRPr lang="pt-BR" sz="20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137498551"/>
                  </a:ext>
                </a:extLst>
              </a:tr>
            </a:tbl>
          </a:graphicData>
        </a:graphic>
      </p:graphicFrame>
      <p:sp>
        <p:nvSpPr>
          <p:cNvPr id="5" name="CaixaDeTexto 4">
            <a:extLst>
              <a:ext uri="{FF2B5EF4-FFF2-40B4-BE49-F238E27FC236}">
                <a16:creationId xmlns:a16="http://schemas.microsoft.com/office/drawing/2014/main" id="{943A9510-D64F-1261-409E-E2199C4B97A4}"/>
              </a:ext>
            </a:extLst>
          </p:cNvPr>
          <p:cNvSpPr txBox="1"/>
          <p:nvPr/>
        </p:nvSpPr>
        <p:spPr>
          <a:xfrm>
            <a:off x="1225118" y="4163905"/>
            <a:ext cx="10413506" cy="2555058"/>
          </a:xfrm>
          <a:prstGeom prst="rect">
            <a:avLst/>
          </a:prstGeom>
          <a:noFill/>
        </p:spPr>
        <p:txBody>
          <a:bodyPr wrap="square" rtlCol="0">
            <a:spAutoFit/>
          </a:bodyPr>
          <a:lstStyle/>
          <a:p>
            <a:pPr algn="just">
              <a:lnSpc>
                <a:spcPct val="115000"/>
              </a:lnSpc>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fontAlgn="base">
              <a:lnSpc>
                <a:spcPct val="115000"/>
              </a:lnSpc>
              <a:spcAft>
                <a:spcPts val="800"/>
              </a:spcAft>
            </a:pPr>
            <a:r>
              <a:rPr lang="pt-BR" sz="2000" b="1" kern="100" spc="4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escravização e racismo no Brasil, mazelas que ainda perduram</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fontAlgn="base">
              <a:lnSpc>
                <a:spcPct val="115000"/>
              </a:lnSpc>
              <a:spcAft>
                <a:spcPts val="800"/>
              </a:spcAft>
            </a:pPr>
            <a:r>
              <a:rPr lang="pt-BR" sz="2000" i="1" kern="1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Por Eunice Prudente, professora da Faculdade de Direito (FD) da USP e colunista da Rádio USP</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Ainda que tenhamos, ao longo da história brasileira, criado legislações que reconhecem nossa diversidade, estamos muito distantes da inclusão social necessária. Enfrentamos momentos difíceis, ditaduras, crises políticas e econômicas, mas a democracia conquistada há trinta anos nos inspira a prosseguir, construindo uma sociedade pautada por direito respeitoso de nossa diversidade que expresse todos os cidadãos.</a:t>
            </a:r>
            <a:endParaRPr lang="pt-BR" sz="2000" dirty="0"/>
          </a:p>
        </p:txBody>
      </p:sp>
    </p:spTree>
    <p:extLst>
      <p:ext uri="{BB962C8B-B14F-4D97-AF65-F5344CB8AC3E}">
        <p14:creationId xmlns:p14="http://schemas.microsoft.com/office/powerpoint/2010/main" val="133602374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136342" y="1003177"/>
            <a:ext cx="10404629" cy="5324535"/>
          </a:xfrm>
          <a:prstGeom prst="rect">
            <a:avLst/>
          </a:prstGeom>
          <a:noFill/>
        </p:spPr>
        <p:txBody>
          <a:bodyPr wrap="square" rtlCol="0">
            <a:spAutoFit/>
          </a:bodyPr>
          <a:lstStyle/>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Ao retornar aos primeiros séculos de nosso estado, percebemos como o direito expressou as relações sociais e econômicas, baseando-se no trabalho escravo e, assim, chegamos ao protagonismo dos africanos na História do Brasil.</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Sem dúvida, a escravização de africanos e afrodescendentes foi o ponto contraditório do liberalismo à brasileira. A escravização em período áureo do liberalismo – que louvava a liberdade aliada ao principal objetivo da classe burguesa, o direito à propriedade privada – cresceu. Nos séculos XVII, XVIII e XIX as ideias liberais são introduzidas pelos jovens de famílias abastadas que estudavam na Europa, no entanto, aqui foram devidamente adaptadas. Nossa primeira Constituição foi a monárquica de 1824, considerada de cunho liberal, não fazia nenhuma referência ao sistema econômico adotado, pois era o escravizador chamado de escravocrata. O liberalismo de “casa” serviu aos salões e, portanto, nunca foi efetivamente aplicado.</a:t>
            </a:r>
          </a:p>
          <a:p>
            <a:pPr indent="270510" algn="just">
              <a:lnSpc>
                <a:spcPct val="115000"/>
              </a:lnSpc>
            </a:pPr>
            <a:r>
              <a:rPr lang="pt-BR" sz="2000" dirty="0">
                <a:effectLst/>
                <a:latin typeface="Arial Narrow" panose="020B0606020202030204" pitchFamily="34" charset="0"/>
                <a:ea typeface="Calibri" panose="020F0502020204030204" pitchFamily="34" charset="0"/>
                <a:cs typeface="Times New Roman" panose="02020603050405020304" pitchFamily="18" charset="0"/>
              </a:rPr>
              <a:t>A ideologia liberal somente foi experimentada nas revoltas nativistas para vencer e afastar o jugo português, porém com ressalvas. Em seu auge, as revoluções chegaram a um momento de enfrentamento com homens e armas, numa época em que a maioria da população era negra e escravizada. Armar mãos escravizadas? Nunca!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1641474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100832" y="798990"/>
            <a:ext cx="10440140" cy="4262705"/>
          </a:xfrm>
          <a:prstGeom prst="rect">
            <a:avLst/>
          </a:prstGeom>
          <a:noFill/>
        </p:spPr>
        <p:txBody>
          <a:bodyPr wrap="square" rtlCol="0">
            <a:spAutoFit/>
          </a:bodyPr>
          <a:lstStyle/>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Assim, eliminaram-se as revoluções liberais. Foi, no entanto, o governo imperial que, ao participar do maior confronto internacional que já atingiu o País, a Guerra do Paraguai, acabou por armar escravizados em troca de cidadania. Vencida a guerra, em 1870, não havia, assim, condições de manter a escravização. A desarticulação do trabalho no meio rural, a formação de movimentos políticos e, sobretudo, fugas e novos quilombos pronunciaram novos tempos, uma vez que os batalhões dos Voluntários da Pátria não devolveram as armas ao Exército Nacional e o País nunca mais foi o mesmo.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que o mundo conhece sobre dominações – adiciono escravidão, escravatura, escravismo – são formas de violência, impedindo e opondo-se ao exercício da liberdade. Alguém, muitas vezes falseando amor ou proteção, submete pessoas. Em família, em uniões amorosas, observam-se formas suaves e racionais de escravizar o outro mediante formas de violências simbólicas. Violência simbólica, como pensada pelo sociólogo francês Pierre Bourdieu, constrange, submete e provoca dor moral.</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8306664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100832" y="798990"/>
            <a:ext cx="10440140" cy="4616648"/>
          </a:xfrm>
          <a:prstGeom prst="rect">
            <a:avLst/>
          </a:prstGeom>
          <a:noFill/>
        </p:spPr>
        <p:txBody>
          <a:bodyPr wrap="square" rtlCol="0">
            <a:spAutoFit/>
          </a:bodyPr>
          <a:lstStyle/>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liberdade é condição da espécie humana, integra a nacionalidade dos humanos. Liberdade é oposição da escravização, posto que escravidão seja apenas a dominação de formas de escravização como vigentes na antiguidade. As contribuições de Kant confirmam a dignidade como atributo de todo ser humano e a liberdade também o é. Somente pela verve violenta se escravizam pessoas. Pensa-se livremente, o direito de pensar é livre e assim absoluto.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escravidão, portanto, foi importante instituto jurídico do mundo antigo. Nosso direito, sendo da base romanística, impõe-nos o estudo do direito romano. Respeitáveis juristas e historiadores brasileiros, entre eles, Alexandre Correa e Evaristo de Morais, preceituam que no Brasil (colônia e império) utilizou-se o direito romano como subsidiário ao direito brasileiro. Ao contrário do Brasil, na Roma antiga não ocorreu escravização racial, mas sim aquela que atendia interesses, daí a escravização por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dívidas ou a escravização de inimigos derrotados em guerras. Entre nós, foi e é bem diferente, uma vez que a questão étnica discriminatória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foi muito manifesta.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58413131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091953" y="1322773"/>
            <a:ext cx="10449019" cy="3754874"/>
          </a:xfrm>
          <a:prstGeom prst="rect">
            <a:avLst/>
          </a:prstGeom>
          <a:noFill/>
        </p:spPr>
        <p:txBody>
          <a:bodyPr wrap="square" rtlCol="0">
            <a:spAutoFit/>
          </a:bodyPr>
          <a:lstStyle/>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p>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Em Roma, caso a união entre senhores e suas escravizadas gerasse filhos, este filho seria livre, pois repugnava aos romanos pais escravizarem os próprios filhos.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caso brasileiro, porém, foi essa escravização que originou nossa miscigenação. Em nosso país houve uma série de práticas terríveis para as quais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não havia punição constitucional, entre elas, a escravização de mulheres negras pelos seus senhores proprietários [...]. Mesmo com o advento do primeiro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Código Criminal brasileiro, em 1830, tal crime não constava entre os previstos, pois era uma prática comercial muito presente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nas cidades brasileiras</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Nas pesquisas de Evaristo de Morais há relatos de visitantes estrangeiros que noticiavam os senhores documentando suas escravas com “bilhetes de permissão”, que as autorizavam a permanecer nas ruas após o toque de recolher. </a:t>
            </a:r>
          </a:p>
          <a:p>
            <a:pPr algn="just"/>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27787115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091953" y="1322773"/>
            <a:ext cx="10449019" cy="677108"/>
          </a:xfrm>
          <a:prstGeom prst="rect">
            <a:avLst/>
          </a:prstGeom>
          <a:noFill/>
        </p:spPr>
        <p:txBody>
          <a:bodyPr wrap="square" rtlCol="0">
            <a:spAutoFit/>
          </a:bodyPr>
          <a:lstStyle/>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3" name="CaixaDeTexto 2">
            <a:extLst>
              <a:ext uri="{FF2B5EF4-FFF2-40B4-BE49-F238E27FC236}">
                <a16:creationId xmlns:a16="http://schemas.microsoft.com/office/drawing/2014/main" id="{474738CE-47FD-FDE3-8C55-AA2AEC0675A3}"/>
              </a:ext>
            </a:extLst>
          </p:cNvPr>
          <p:cNvSpPr txBox="1"/>
          <p:nvPr/>
        </p:nvSpPr>
        <p:spPr>
          <a:xfrm>
            <a:off x="1420427" y="1171852"/>
            <a:ext cx="10386874" cy="3447098"/>
          </a:xfrm>
          <a:prstGeom prst="rect">
            <a:avLst/>
          </a:prstGeom>
          <a:noFill/>
        </p:spPr>
        <p:txBody>
          <a:bodyPr wrap="square" rtlCol="0">
            <a:spAutoFit/>
          </a:bodyPr>
          <a:lstStyle/>
          <a:p>
            <a:pPr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Assim, no século XIX já não interessava à burguesia liberal inglesa a escravização. Necessitavam, sim, de mercados consumidores para suas manufaturas e se impunham entre os estados produtores com ampla campanha contra a “escravidão”. No Brasil, no entanto, o tráfico prosseguiu ilegalmente, mesmo depois de criada a Lei de 7 novembro de 1831, que declarava livres os africanos importados após a proibição e incriminava os traficantes nos termos do artigo 179 do Código Criminal. E prossegue também depois de criada a Lei Eusébio de Queirós (Lei 581, de 4 de setembro de 1850). Certamente, imperavam interesses econômicos, visto que foram trazidos ilegalmente para o Brasil 560.000 africanos nesse período. A expressão “lei para inglês ver” advém dos descumprimentos da Lei Eusébio de Queirós.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55004636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091953" y="1322773"/>
            <a:ext cx="10449019" cy="677108"/>
          </a:xfrm>
          <a:prstGeom prst="rect">
            <a:avLst/>
          </a:prstGeom>
          <a:noFill/>
        </p:spPr>
        <p:txBody>
          <a:bodyPr wrap="square" rtlCol="0">
            <a:spAutoFit/>
          </a:bodyPr>
          <a:lstStyle/>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3" name="CaixaDeTexto 2">
            <a:extLst>
              <a:ext uri="{FF2B5EF4-FFF2-40B4-BE49-F238E27FC236}">
                <a16:creationId xmlns:a16="http://schemas.microsoft.com/office/drawing/2014/main" id="{474738CE-47FD-FDE3-8C55-AA2AEC0675A3}"/>
              </a:ext>
            </a:extLst>
          </p:cNvPr>
          <p:cNvSpPr txBox="1"/>
          <p:nvPr/>
        </p:nvSpPr>
        <p:spPr>
          <a:xfrm>
            <a:off x="1420427" y="1171852"/>
            <a:ext cx="10386874" cy="4924425"/>
          </a:xfrm>
          <a:prstGeom prst="rect">
            <a:avLst/>
          </a:prstGeom>
          <a:noFill/>
        </p:spPr>
        <p:txBody>
          <a:bodyPr wrap="square" rtlCol="0">
            <a:spAutoFit/>
          </a:bodyPr>
          <a:lstStyle/>
          <a:p>
            <a:pPr algn="just"/>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Assim, mesmo conquistando a cidadania, os negros brasileiros passaram à invisibilidade, ausentes em todas as instituições públicas e privadas. Exceto nas cadeias públicas, manicômios e nas verdadeiras extensões das favelas e periferias das cidades brasileiras. No século XIX, os negros eram aproximadamente 53% da população nacional, mas permaneciam à margem do desenvolvimento. Como a imigração dos trabalhadores livres europeus iniciou-se em 1811, famílias trabalhadoras brancas e negros escravizados conviveram por quase cem anos.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política imigratória era acolhedora com os europeus, provendo estruturas administrativas com cargos e verbas públicas. A vontade política era para a inclusão. Entretanto, nenhuma providência para a inclusão dos negros. [..] Quando na posição jurídica de libertos, os negros não votavam no legislativo monárquico e, constantemente, eram obrigados a esclarecer sua situação de cidadãos libertos, pois sempre se suspeitava serem escravos fugidos. Ser negro no Brasil era ser escravo, portanto, para ser escravo e livre era preciso comprovar.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87039073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091953" y="1322773"/>
            <a:ext cx="10449019" cy="677108"/>
          </a:xfrm>
          <a:prstGeom prst="rect">
            <a:avLst/>
          </a:prstGeom>
          <a:noFill/>
        </p:spPr>
        <p:txBody>
          <a:bodyPr wrap="square" rtlCol="0">
            <a:spAutoFit/>
          </a:bodyPr>
          <a:lstStyle/>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3" name="CaixaDeTexto 2">
            <a:extLst>
              <a:ext uri="{FF2B5EF4-FFF2-40B4-BE49-F238E27FC236}">
                <a16:creationId xmlns:a16="http://schemas.microsoft.com/office/drawing/2014/main" id="{474738CE-47FD-FDE3-8C55-AA2AEC0675A3}"/>
              </a:ext>
            </a:extLst>
          </p:cNvPr>
          <p:cNvSpPr txBox="1"/>
          <p:nvPr/>
        </p:nvSpPr>
        <p:spPr>
          <a:xfrm>
            <a:off x="1003177" y="577049"/>
            <a:ext cx="10804124" cy="5560946"/>
          </a:xfrm>
          <a:prstGeom prst="rect">
            <a:avLst/>
          </a:prstGeom>
          <a:noFill/>
        </p:spPr>
        <p:txBody>
          <a:bodyPr wrap="square" rtlCol="0">
            <a:spAutoFit/>
          </a:bodyPr>
          <a:lstStyle/>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Assim, a legislação manifestadamente racista revela, por si, a monarquia escravizadora, mas também a república desigual, pois os primeiros decretos de Deodoro da Fonseca, de 1890, proibiam a imigração de africanos. Soma-se a isso a inexistência de qualquer política integradora para os negros brasileiros. Mais tarde, em 1938, Getúlio Vargas instaura o decreto-lei número 406, no qual o governo federal reservava-se o direito de limitar ou suspender, por motivos econômicos ou sociais, a entrada de indivíduos de determinas raça ou origens, ouvindo o conselho de imigração e colonização.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É, portanto, urgente que o Brasil reconheça sua adversidade sob a égide da atual Constituição Federal em vigor nos últimos trinta anos. Reconheça a importância da dignidade da pessoa humana como princípio estruturante ao reconhecimento dos direitos humanos. Ressalto aqui as determinações da ONU que coíbe formas discriminatórias sejam étnicas ou de gênero, das quais o Brasil é signatário. Hoje, convivemos com legislações específicas sobre os direitos de coletividades vulneráveis (crianças, adolescentes, mulheres, negros, indígenas etc.). Criamos políticas de ações afirmativas, visualizando na sociedade sujeitos coletivos discriminados e marginalizados, tratando-os diferentemente, ou seja, discriminando-os positivamente, busca-se medidas protetivas para incluí-los ao desenvolvimento.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https://jornal.usp.br/artigos/a-</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escravizacao</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-e-racismo-no-brasil-mazelas-que-ainda-perduram/. Acesso em 24 maio. 2026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01627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091953" y="1322773"/>
            <a:ext cx="10449019" cy="677108"/>
          </a:xfrm>
          <a:prstGeom prst="rect">
            <a:avLst/>
          </a:prstGeom>
          <a:noFill/>
        </p:spPr>
        <p:txBody>
          <a:bodyPr wrap="square" rtlCol="0">
            <a:spAutoFit/>
          </a:bodyPr>
          <a:lstStyle/>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3" name="CaixaDeTexto 2">
            <a:extLst>
              <a:ext uri="{FF2B5EF4-FFF2-40B4-BE49-F238E27FC236}">
                <a16:creationId xmlns:a16="http://schemas.microsoft.com/office/drawing/2014/main" id="{474738CE-47FD-FDE3-8C55-AA2AEC0675A3}"/>
              </a:ext>
            </a:extLst>
          </p:cNvPr>
          <p:cNvSpPr txBox="1"/>
          <p:nvPr/>
        </p:nvSpPr>
        <p:spPr>
          <a:xfrm>
            <a:off x="878889" y="577049"/>
            <a:ext cx="10928412" cy="6340454"/>
          </a:xfrm>
          <a:prstGeom prst="rect">
            <a:avLst/>
          </a:prstGeom>
          <a:noFill/>
        </p:spPr>
        <p:txBody>
          <a:bodyPr wrap="square" rtlCol="0">
            <a:spAutoFit/>
          </a:bodyPr>
          <a:lstStyle/>
          <a:p>
            <a:pPr indent="270510" algn="just">
              <a:lnSpc>
                <a:spcPct val="115000"/>
              </a:lnSpc>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Enem, para compreender a abordagem temática, o(a) candidato(a) precisa ler e compreender o texto, bem como o tema/assunto de forma completa. Para garantir uma abordagem completa, é importante considerar palavras/expressões/ideias-chave que permeiam o tema. Esse aspecto precisa ser observado em todo o texto (da introdução à conclusão). Essas palavras/expressões-chave são retomadas no decorrer do texto, são repetidas, intencionalmente, a serviço do texto para que o leitor não se perca e construa uma linha de pensamento. É necessário ficar atento à progressão temática (mecanismo que organiza as informações no texto), ela garante que o tema/assunto avance com informações novas a cada parágrafo. Com base na leitura do texto e nessas informações, qual é a abordagem temática desse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é a defesa do ponto de vista do articulista? Retire do texto o trecho que apresenta essa defesa (tese).</a:t>
            </a:r>
          </a:p>
          <a:p>
            <a:pPr algn="just">
              <a:lnSpc>
                <a:spcPct val="115000"/>
              </a:lnSpc>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Retire do texto um trecho que predomina um fato.</a:t>
            </a:r>
          </a:p>
          <a:p>
            <a:pPr algn="just">
              <a:lnSpc>
                <a:spcPct val="115000"/>
              </a:lnSpc>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1800" b="1" dirty="0">
                <a:effectLst/>
                <a:latin typeface="Arial Narrow" panose="020B0606020202030204" pitchFamily="34" charset="0"/>
                <a:ea typeface="Calibri" panose="020F0502020204030204" pitchFamily="34" charset="0"/>
                <a:cs typeface="Times New Roman" panose="02020603050405020304" pitchFamily="18" charset="0"/>
              </a:rPr>
              <a:t>  4.</a:t>
            </a:r>
            <a:r>
              <a:rPr lang="pt-BR" sz="1800" dirty="0">
                <a:effectLst/>
                <a:latin typeface="Arial Narrow" panose="020B0606020202030204" pitchFamily="34" charset="0"/>
                <a:ea typeface="Calibri" panose="020F0502020204030204" pitchFamily="34" charset="0"/>
                <a:cs typeface="Times New Roman" panose="02020603050405020304" pitchFamily="18" charset="0"/>
              </a:rPr>
              <a:t> Retire do texto, um trecho que exemplifica um argumento de comprovação. </a:t>
            </a:r>
          </a:p>
          <a:p>
            <a:pPr algn="just">
              <a:lnSpc>
                <a:spcPct val="115000"/>
              </a:lnSpc>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5</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No trecho “Entre nós, foi e é bem diferente, </a:t>
            </a:r>
            <a:r>
              <a:rPr lang="pt-BR" sz="18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uma vez que</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questão étnica discriminatória foi muito manifesta.”, qual é a relação estabelecida por essa expressão articuladora?</a:t>
            </a:r>
          </a:p>
          <a:p>
            <a:pPr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1600" kern="100" dirty="0">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26517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44CA155-229E-69F8-B212-AE34A8743ECA}"/>
              </a:ext>
            </a:extLst>
          </p:cNvPr>
          <p:cNvSpPr txBox="1"/>
          <p:nvPr/>
        </p:nvSpPr>
        <p:spPr>
          <a:xfrm>
            <a:off x="3398808" y="1509623"/>
            <a:ext cx="11257472" cy="411716"/>
          </a:xfrm>
          <a:prstGeom prst="rect">
            <a:avLst/>
          </a:prstGeom>
          <a:noFill/>
        </p:spPr>
        <p:txBody>
          <a:bodyPr wrap="square" rtlCol="0">
            <a:spAutoFit/>
          </a:bodyPr>
          <a:lstStyle/>
          <a:p>
            <a:pPr indent="449580" algn="just">
              <a:lnSpc>
                <a:spcPct val="110000"/>
              </a:lnSpc>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aixaDeTexto 1">
            <a:extLst>
              <a:ext uri="{FF2B5EF4-FFF2-40B4-BE49-F238E27FC236}">
                <a16:creationId xmlns:a16="http://schemas.microsoft.com/office/drawing/2014/main" id="{C4B07933-6955-CBC3-3A77-2D142C246F18}"/>
              </a:ext>
            </a:extLst>
          </p:cNvPr>
          <p:cNvSpPr txBox="1"/>
          <p:nvPr/>
        </p:nvSpPr>
        <p:spPr>
          <a:xfrm>
            <a:off x="1091953" y="1322773"/>
            <a:ext cx="10449019" cy="677108"/>
          </a:xfrm>
          <a:prstGeom prst="rect">
            <a:avLst/>
          </a:prstGeom>
          <a:noFill/>
        </p:spPr>
        <p:txBody>
          <a:bodyPr wrap="square" rtlCol="0">
            <a:spAutoFit/>
          </a:bodyPr>
          <a:lstStyle/>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3" name="CaixaDeTexto 2">
            <a:extLst>
              <a:ext uri="{FF2B5EF4-FFF2-40B4-BE49-F238E27FC236}">
                <a16:creationId xmlns:a16="http://schemas.microsoft.com/office/drawing/2014/main" id="{474738CE-47FD-FDE3-8C55-AA2AEC0675A3}"/>
              </a:ext>
            </a:extLst>
          </p:cNvPr>
          <p:cNvSpPr txBox="1"/>
          <p:nvPr/>
        </p:nvSpPr>
        <p:spPr>
          <a:xfrm>
            <a:off x="878889" y="577049"/>
            <a:ext cx="10928412" cy="5306837"/>
          </a:xfrm>
          <a:prstGeom prst="rect">
            <a:avLst/>
          </a:prstGeom>
          <a:noFill/>
        </p:spPr>
        <p:txBody>
          <a:bodyPr wrap="square" rtlCol="0">
            <a:spAutoFit/>
          </a:bodyPr>
          <a:lstStyle/>
          <a:p>
            <a:pPr algn="just">
              <a:lnSpc>
                <a:spcPct val="115000"/>
              </a:lnSpc>
            </a:pP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No trecho “É, </a:t>
            </a:r>
            <a:r>
              <a:rPr lang="pt-BR" sz="1800" b="1" u="sng" kern="100" dirty="0">
                <a:effectLst/>
                <a:latin typeface="Arial Narrow" panose="020B0606020202030204" pitchFamily="34" charset="0"/>
                <a:ea typeface="Calibri" panose="020F0502020204030204" pitchFamily="34" charset="0"/>
                <a:cs typeface="Times New Roman" panose="02020603050405020304" pitchFamily="18" charset="0"/>
              </a:rPr>
              <a:t>portanto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urgente que o Brasil reconheça sua adversidade sob a égide da atual Constituição Federal em vigor nos últimos trinta anos.”, a palavra destacada estabelece uma relação 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 adição.                                  ( </a:t>
            </a:r>
            <a:r>
              <a:rPr lang="pt-BR"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 conclusão.                                      (     ) condição.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b="1"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a:t>
            </a: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Nos séculos XVII, XVIII e XIX as ideias liberais são introduzidas pelos jovens de famílias abastadas que estudavam na Europa, no entanto, aqui foram devidamente adaptadas.,” predomina a ideia de qual contexto?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 cultural.                                  ( </a:t>
            </a:r>
            <a:r>
              <a:rPr lang="pt-BR"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 histórico.                                        (     ) econômico.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Pesquise sobre o sociólogo francês Pierre Bourdieu e a Violência simbólica. Escreva um parágrafo sobre esse sociólogo destacando a “Violência simbólica.”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1600" kern="100" dirty="0">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61598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1834</TotalTime>
  <Words>21606</Words>
  <Application>Microsoft Office PowerPoint</Application>
  <PresentationFormat>Widescreen</PresentationFormat>
  <Paragraphs>803</Paragraphs>
  <Slides>136</Slides>
  <Notes>102</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136</vt:i4>
      </vt:variant>
    </vt:vector>
  </HeadingPairs>
  <TitlesOfParts>
    <vt:vector size="148" baseType="lpstr">
      <vt:lpstr>Aptos</vt:lpstr>
      <vt:lpstr>Aptos Narrow</vt:lpstr>
      <vt:lpstr>Arial</vt:lpstr>
      <vt:lpstr>Arial Narrow</vt:lpstr>
      <vt:lpstr>Calibri</vt:lpstr>
      <vt:lpstr>Calibri Light</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Edinalva Soares de Carvalho</cp:lastModifiedBy>
  <cp:revision>83</cp:revision>
  <dcterms:created xsi:type="dcterms:W3CDTF">2024-02-02T11:27:21Z</dcterms:created>
  <dcterms:modified xsi:type="dcterms:W3CDTF">2026-07-23T21:03:50Z</dcterms:modified>
</cp:coreProperties>
</file>