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7"/>
  </p:notesMasterIdLst>
  <p:sldIdLst>
    <p:sldId id="468" r:id="rId2"/>
    <p:sldId id="261" r:id="rId3"/>
    <p:sldId id="470" r:id="rId4"/>
    <p:sldId id="259" r:id="rId5"/>
    <p:sldId id="471" r:id="rId6"/>
    <p:sldId id="294" r:id="rId7"/>
    <p:sldId id="472" r:id="rId8"/>
    <p:sldId id="473" r:id="rId9"/>
    <p:sldId id="295" r:id="rId10"/>
    <p:sldId id="264" r:id="rId11"/>
    <p:sldId id="474" r:id="rId12"/>
    <p:sldId id="296" r:id="rId13"/>
    <p:sldId id="297" r:id="rId14"/>
    <p:sldId id="475" r:id="rId15"/>
    <p:sldId id="476" r:id="rId16"/>
    <p:sldId id="417" r:id="rId17"/>
    <p:sldId id="418" r:id="rId18"/>
    <p:sldId id="477" r:id="rId19"/>
    <p:sldId id="478" r:id="rId20"/>
    <p:sldId id="479" r:id="rId21"/>
    <p:sldId id="275" r:id="rId22"/>
    <p:sldId id="309" r:id="rId23"/>
    <p:sldId id="310" r:id="rId24"/>
    <p:sldId id="480" r:id="rId25"/>
    <p:sldId id="312" r:id="rId26"/>
    <p:sldId id="313" r:id="rId27"/>
    <p:sldId id="316" r:id="rId28"/>
    <p:sldId id="318" r:id="rId29"/>
    <p:sldId id="423" r:id="rId30"/>
    <p:sldId id="481" r:id="rId31"/>
    <p:sldId id="482" r:id="rId32"/>
    <p:sldId id="483" r:id="rId33"/>
    <p:sldId id="484" r:id="rId34"/>
    <p:sldId id="485" r:id="rId35"/>
    <p:sldId id="321" r:id="rId36"/>
    <p:sldId id="424" r:id="rId37"/>
    <p:sldId id="425" r:id="rId38"/>
    <p:sldId id="426" r:id="rId39"/>
    <p:sldId id="486" r:id="rId40"/>
    <p:sldId id="487" r:id="rId41"/>
    <p:sldId id="488" r:id="rId42"/>
    <p:sldId id="489" r:id="rId43"/>
    <p:sldId id="490" r:id="rId44"/>
    <p:sldId id="292" r:id="rId45"/>
    <p:sldId id="260" r:id="rId46"/>
    <p:sldId id="438" r:id="rId47"/>
    <p:sldId id="344" r:id="rId48"/>
    <p:sldId id="491" r:id="rId49"/>
    <p:sldId id="492" r:id="rId50"/>
    <p:sldId id="348" r:id="rId51"/>
    <p:sldId id="493" r:id="rId52"/>
    <p:sldId id="351" r:id="rId53"/>
    <p:sldId id="494" r:id="rId54"/>
    <p:sldId id="495" r:id="rId55"/>
    <p:sldId id="353" r:id="rId56"/>
    <p:sldId id="440" r:id="rId57"/>
    <p:sldId id="355" r:id="rId58"/>
    <p:sldId id="496" r:id="rId59"/>
    <p:sldId id="497" r:id="rId60"/>
    <p:sldId id="498" r:id="rId61"/>
    <p:sldId id="499" r:id="rId62"/>
    <p:sldId id="441" r:id="rId63"/>
    <p:sldId id="500" r:id="rId64"/>
    <p:sldId id="501" r:id="rId65"/>
    <p:sldId id="442" r:id="rId66"/>
    <p:sldId id="502" r:id="rId67"/>
    <p:sldId id="443" r:id="rId68"/>
    <p:sldId id="444" r:id="rId69"/>
    <p:sldId id="503" r:id="rId70"/>
    <p:sldId id="445" r:id="rId71"/>
    <p:sldId id="504" r:id="rId72"/>
    <p:sldId id="356" r:id="rId73"/>
    <p:sldId id="505" r:id="rId74"/>
    <p:sldId id="506" r:id="rId75"/>
    <p:sldId id="507" r:id="rId76"/>
    <p:sldId id="508" r:id="rId77"/>
    <p:sldId id="509" r:id="rId78"/>
    <p:sldId id="510" r:id="rId79"/>
    <p:sldId id="511" r:id="rId80"/>
    <p:sldId id="357" r:id="rId81"/>
    <p:sldId id="365" r:id="rId82"/>
    <p:sldId id="512" r:id="rId83"/>
    <p:sldId id="513" r:id="rId84"/>
    <p:sldId id="514" r:id="rId85"/>
    <p:sldId id="446" r:id="rId86"/>
    <p:sldId id="515" r:id="rId87"/>
    <p:sldId id="516" r:id="rId88"/>
    <p:sldId id="517" r:id="rId89"/>
    <p:sldId id="518" r:id="rId90"/>
    <p:sldId id="519" r:id="rId91"/>
    <p:sldId id="520" r:id="rId92"/>
    <p:sldId id="521" r:id="rId93"/>
    <p:sldId id="366" r:id="rId94"/>
    <p:sldId id="447" r:id="rId95"/>
    <p:sldId id="448" r:id="rId96"/>
    <p:sldId id="449" r:id="rId97"/>
    <p:sldId id="522" r:id="rId98"/>
    <p:sldId id="450" r:id="rId99"/>
    <p:sldId id="451" r:id="rId100"/>
    <p:sldId id="523" r:id="rId101"/>
    <p:sldId id="524" r:id="rId102"/>
    <p:sldId id="525" r:id="rId103"/>
    <p:sldId id="381" r:id="rId104"/>
    <p:sldId id="377" r:id="rId105"/>
    <p:sldId id="526" r:id="rId106"/>
    <p:sldId id="376" r:id="rId107"/>
    <p:sldId id="527" r:id="rId108"/>
    <p:sldId id="528" r:id="rId109"/>
    <p:sldId id="529" r:id="rId110"/>
    <p:sldId id="531" r:id="rId111"/>
    <p:sldId id="532" r:id="rId112"/>
    <p:sldId id="374" r:id="rId113"/>
    <p:sldId id="464" r:id="rId114"/>
    <p:sldId id="378" r:id="rId115"/>
    <p:sldId id="533" r:id="rId116"/>
    <p:sldId id="534" r:id="rId117"/>
    <p:sldId id="535" r:id="rId118"/>
    <p:sldId id="465" r:id="rId119"/>
    <p:sldId id="466" r:id="rId120"/>
    <p:sldId id="415" r:id="rId121"/>
    <p:sldId id="409" r:id="rId122"/>
    <p:sldId id="408" r:id="rId123"/>
    <p:sldId id="467" r:id="rId124"/>
    <p:sldId id="536" r:id="rId125"/>
    <p:sldId id="537" r:id="rId126"/>
    <p:sldId id="538" r:id="rId127"/>
    <p:sldId id="539" r:id="rId128"/>
    <p:sldId id="540" r:id="rId129"/>
    <p:sldId id="543" r:id="rId130"/>
    <p:sldId id="541" r:id="rId131"/>
    <p:sldId id="544" r:id="rId132"/>
    <p:sldId id="542" r:id="rId133"/>
    <p:sldId id="546" r:id="rId134"/>
    <p:sldId id="545" r:id="rId135"/>
    <p:sldId id="469" r:id="rId13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8E5"/>
    <a:srgbClr val="FFE5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85" d="100"/>
          <a:sy n="85" d="100"/>
        </p:scale>
        <p:origin x="108"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CEEDBA-056B-48E1-8078-2AAAD7EE602D}" type="datetimeFigureOut">
              <a:rPr lang="pt-BR" smtClean="0"/>
              <a:t>25/09/2026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12BC69-F878-4769-8241-A534E8641447}" type="slidenum">
              <a:rPr lang="pt-BR" smtClean="0"/>
              <a:t>‹nº›</a:t>
            </a:fld>
            <a:endParaRPr lang="pt-BR"/>
          </a:p>
        </p:txBody>
      </p:sp>
    </p:spTree>
    <p:extLst>
      <p:ext uri="{BB962C8B-B14F-4D97-AF65-F5344CB8AC3E}">
        <p14:creationId xmlns:p14="http://schemas.microsoft.com/office/powerpoint/2010/main" val="3876421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a:t>
            </a:fld>
            <a:endParaRPr lang="pt-BR"/>
          </a:p>
        </p:txBody>
      </p:sp>
    </p:spTree>
    <p:extLst>
      <p:ext uri="{BB962C8B-B14F-4D97-AF65-F5344CB8AC3E}">
        <p14:creationId xmlns:p14="http://schemas.microsoft.com/office/powerpoint/2010/main" val="3958464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a:t>
            </a:fld>
            <a:endParaRPr lang="pt-BR"/>
          </a:p>
        </p:txBody>
      </p:sp>
    </p:spTree>
    <p:extLst>
      <p:ext uri="{BB962C8B-B14F-4D97-AF65-F5344CB8AC3E}">
        <p14:creationId xmlns:p14="http://schemas.microsoft.com/office/powerpoint/2010/main" val="1701451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a:t>
            </a:fld>
            <a:endParaRPr lang="pt-BR"/>
          </a:p>
        </p:txBody>
      </p:sp>
    </p:spTree>
    <p:extLst>
      <p:ext uri="{BB962C8B-B14F-4D97-AF65-F5344CB8AC3E}">
        <p14:creationId xmlns:p14="http://schemas.microsoft.com/office/powerpoint/2010/main" val="1277967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a:t>
            </a:fld>
            <a:endParaRPr lang="pt-BR"/>
          </a:p>
        </p:txBody>
      </p:sp>
    </p:spTree>
    <p:extLst>
      <p:ext uri="{BB962C8B-B14F-4D97-AF65-F5344CB8AC3E}">
        <p14:creationId xmlns:p14="http://schemas.microsoft.com/office/powerpoint/2010/main" val="896483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14</a:t>
            </a:fld>
            <a:endParaRPr lang="pt-BR"/>
          </a:p>
        </p:txBody>
      </p:sp>
    </p:spTree>
    <p:extLst>
      <p:ext uri="{BB962C8B-B14F-4D97-AF65-F5344CB8AC3E}">
        <p14:creationId xmlns:p14="http://schemas.microsoft.com/office/powerpoint/2010/main" val="187105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15</a:t>
            </a:fld>
            <a:endParaRPr lang="pt-BR"/>
          </a:p>
        </p:txBody>
      </p:sp>
    </p:spTree>
    <p:extLst>
      <p:ext uri="{BB962C8B-B14F-4D97-AF65-F5344CB8AC3E}">
        <p14:creationId xmlns:p14="http://schemas.microsoft.com/office/powerpoint/2010/main" val="2520828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16</a:t>
            </a:fld>
            <a:endParaRPr lang="pt-BR"/>
          </a:p>
        </p:txBody>
      </p:sp>
    </p:spTree>
    <p:extLst>
      <p:ext uri="{BB962C8B-B14F-4D97-AF65-F5344CB8AC3E}">
        <p14:creationId xmlns:p14="http://schemas.microsoft.com/office/powerpoint/2010/main" val="3855648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17</a:t>
            </a:fld>
            <a:endParaRPr lang="pt-BR"/>
          </a:p>
        </p:txBody>
      </p:sp>
    </p:spTree>
    <p:extLst>
      <p:ext uri="{BB962C8B-B14F-4D97-AF65-F5344CB8AC3E}">
        <p14:creationId xmlns:p14="http://schemas.microsoft.com/office/powerpoint/2010/main" val="3248193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18</a:t>
            </a:fld>
            <a:endParaRPr lang="pt-BR"/>
          </a:p>
        </p:txBody>
      </p:sp>
    </p:spTree>
    <p:extLst>
      <p:ext uri="{BB962C8B-B14F-4D97-AF65-F5344CB8AC3E}">
        <p14:creationId xmlns:p14="http://schemas.microsoft.com/office/powerpoint/2010/main" val="1986877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19</a:t>
            </a:fld>
            <a:endParaRPr lang="pt-BR"/>
          </a:p>
        </p:txBody>
      </p:sp>
    </p:spTree>
    <p:extLst>
      <p:ext uri="{BB962C8B-B14F-4D97-AF65-F5344CB8AC3E}">
        <p14:creationId xmlns:p14="http://schemas.microsoft.com/office/powerpoint/2010/main" val="3731148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20</a:t>
            </a:fld>
            <a:endParaRPr lang="pt-BR"/>
          </a:p>
        </p:txBody>
      </p:sp>
    </p:spTree>
    <p:extLst>
      <p:ext uri="{BB962C8B-B14F-4D97-AF65-F5344CB8AC3E}">
        <p14:creationId xmlns:p14="http://schemas.microsoft.com/office/powerpoint/2010/main" val="38691281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21</a:t>
            </a:fld>
            <a:endParaRPr lang="pt-BR"/>
          </a:p>
        </p:txBody>
      </p:sp>
    </p:spTree>
    <p:extLst>
      <p:ext uri="{BB962C8B-B14F-4D97-AF65-F5344CB8AC3E}">
        <p14:creationId xmlns:p14="http://schemas.microsoft.com/office/powerpoint/2010/main" val="39576987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22</a:t>
            </a:fld>
            <a:endParaRPr lang="pt-BR"/>
          </a:p>
        </p:txBody>
      </p:sp>
    </p:spTree>
    <p:extLst>
      <p:ext uri="{BB962C8B-B14F-4D97-AF65-F5344CB8AC3E}">
        <p14:creationId xmlns:p14="http://schemas.microsoft.com/office/powerpoint/2010/main" val="35592377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23</a:t>
            </a:fld>
            <a:endParaRPr lang="pt-BR"/>
          </a:p>
        </p:txBody>
      </p:sp>
    </p:spTree>
    <p:extLst>
      <p:ext uri="{BB962C8B-B14F-4D97-AF65-F5344CB8AC3E}">
        <p14:creationId xmlns:p14="http://schemas.microsoft.com/office/powerpoint/2010/main" val="4705761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24</a:t>
            </a:fld>
            <a:endParaRPr lang="pt-BR"/>
          </a:p>
        </p:txBody>
      </p:sp>
    </p:spTree>
    <p:extLst>
      <p:ext uri="{BB962C8B-B14F-4D97-AF65-F5344CB8AC3E}">
        <p14:creationId xmlns:p14="http://schemas.microsoft.com/office/powerpoint/2010/main" val="20453763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25</a:t>
            </a:fld>
            <a:endParaRPr lang="pt-BR"/>
          </a:p>
        </p:txBody>
      </p:sp>
    </p:spTree>
    <p:extLst>
      <p:ext uri="{BB962C8B-B14F-4D97-AF65-F5344CB8AC3E}">
        <p14:creationId xmlns:p14="http://schemas.microsoft.com/office/powerpoint/2010/main" val="5888829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26</a:t>
            </a:fld>
            <a:endParaRPr lang="pt-BR"/>
          </a:p>
        </p:txBody>
      </p:sp>
    </p:spTree>
    <p:extLst>
      <p:ext uri="{BB962C8B-B14F-4D97-AF65-F5344CB8AC3E}">
        <p14:creationId xmlns:p14="http://schemas.microsoft.com/office/powerpoint/2010/main" val="20874605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27</a:t>
            </a:fld>
            <a:endParaRPr lang="pt-BR"/>
          </a:p>
        </p:txBody>
      </p:sp>
    </p:spTree>
    <p:extLst>
      <p:ext uri="{BB962C8B-B14F-4D97-AF65-F5344CB8AC3E}">
        <p14:creationId xmlns:p14="http://schemas.microsoft.com/office/powerpoint/2010/main" val="39962884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28</a:t>
            </a:fld>
            <a:endParaRPr lang="pt-BR"/>
          </a:p>
        </p:txBody>
      </p:sp>
    </p:spTree>
    <p:extLst>
      <p:ext uri="{BB962C8B-B14F-4D97-AF65-F5344CB8AC3E}">
        <p14:creationId xmlns:p14="http://schemas.microsoft.com/office/powerpoint/2010/main" val="35381582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29</a:t>
            </a:fld>
            <a:endParaRPr lang="pt-BR"/>
          </a:p>
        </p:txBody>
      </p:sp>
    </p:spTree>
    <p:extLst>
      <p:ext uri="{BB962C8B-B14F-4D97-AF65-F5344CB8AC3E}">
        <p14:creationId xmlns:p14="http://schemas.microsoft.com/office/powerpoint/2010/main" val="30070681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30</a:t>
            </a:fld>
            <a:endParaRPr lang="pt-BR"/>
          </a:p>
        </p:txBody>
      </p:sp>
    </p:spTree>
    <p:extLst>
      <p:ext uri="{BB962C8B-B14F-4D97-AF65-F5344CB8AC3E}">
        <p14:creationId xmlns:p14="http://schemas.microsoft.com/office/powerpoint/2010/main" val="42546114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31</a:t>
            </a:fld>
            <a:endParaRPr lang="pt-BR"/>
          </a:p>
        </p:txBody>
      </p:sp>
    </p:spTree>
    <p:extLst>
      <p:ext uri="{BB962C8B-B14F-4D97-AF65-F5344CB8AC3E}">
        <p14:creationId xmlns:p14="http://schemas.microsoft.com/office/powerpoint/2010/main" val="33087786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32</a:t>
            </a:fld>
            <a:endParaRPr lang="pt-BR"/>
          </a:p>
        </p:txBody>
      </p:sp>
    </p:spTree>
    <p:extLst>
      <p:ext uri="{BB962C8B-B14F-4D97-AF65-F5344CB8AC3E}">
        <p14:creationId xmlns:p14="http://schemas.microsoft.com/office/powerpoint/2010/main" val="10185096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33</a:t>
            </a:fld>
            <a:endParaRPr lang="pt-BR"/>
          </a:p>
        </p:txBody>
      </p:sp>
    </p:spTree>
    <p:extLst>
      <p:ext uri="{BB962C8B-B14F-4D97-AF65-F5344CB8AC3E}">
        <p14:creationId xmlns:p14="http://schemas.microsoft.com/office/powerpoint/2010/main" val="12267318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34</a:t>
            </a:fld>
            <a:endParaRPr lang="pt-BR"/>
          </a:p>
        </p:txBody>
      </p:sp>
    </p:spTree>
    <p:extLst>
      <p:ext uri="{BB962C8B-B14F-4D97-AF65-F5344CB8AC3E}">
        <p14:creationId xmlns:p14="http://schemas.microsoft.com/office/powerpoint/2010/main" val="33954324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35</a:t>
            </a:fld>
            <a:endParaRPr lang="pt-BR"/>
          </a:p>
        </p:txBody>
      </p:sp>
    </p:spTree>
    <p:extLst>
      <p:ext uri="{BB962C8B-B14F-4D97-AF65-F5344CB8AC3E}">
        <p14:creationId xmlns:p14="http://schemas.microsoft.com/office/powerpoint/2010/main" val="12164261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36</a:t>
            </a:fld>
            <a:endParaRPr lang="pt-BR"/>
          </a:p>
        </p:txBody>
      </p:sp>
    </p:spTree>
    <p:extLst>
      <p:ext uri="{BB962C8B-B14F-4D97-AF65-F5344CB8AC3E}">
        <p14:creationId xmlns:p14="http://schemas.microsoft.com/office/powerpoint/2010/main" val="2082341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37</a:t>
            </a:fld>
            <a:endParaRPr lang="pt-BR"/>
          </a:p>
        </p:txBody>
      </p:sp>
    </p:spTree>
    <p:extLst>
      <p:ext uri="{BB962C8B-B14F-4D97-AF65-F5344CB8AC3E}">
        <p14:creationId xmlns:p14="http://schemas.microsoft.com/office/powerpoint/2010/main" val="19004997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38</a:t>
            </a:fld>
            <a:endParaRPr lang="pt-BR"/>
          </a:p>
        </p:txBody>
      </p:sp>
    </p:spTree>
    <p:extLst>
      <p:ext uri="{BB962C8B-B14F-4D97-AF65-F5344CB8AC3E}">
        <p14:creationId xmlns:p14="http://schemas.microsoft.com/office/powerpoint/2010/main" val="18227895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39</a:t>
            </a:fld>
            <a:endParaRPr lang="pt-BR"/>
          </a:p>
        </p:txBody>
      </p:sp>
    </p:spTree>
    <p:extLst>
      <p:ext uri="{BB962C8B-B14F-4D97-AF65-F5344CB8AC3E}">
        <p14:creationId xmlns:p14="http://schemas.microsoft.com/office/powerpoint/2010/main" val="36787959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40</a:t>
            </a:fld>
            <a:endParaRPr lang="pt-BR"/>
          </a:p>
        </p:txBody>
      </p:sp>
    </p:spTree>
    <p:extLst>
      <p:ext uri="{BB962C8B-B14F-4D97-AF65-F5344CB8AC3E}">
        <p14:creationId xmlns:p14="http://schemas.microsoft.com/office/powerpoint/2010/main" val="21489091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41</a:t>
            </a:fld>
            <a:endParaRPr lang="pt-BR"/>
          </a:p>
        </p:txBody>
      </p:sp>
    </p:spTree>
    <p:extLst>
      <p:ext uri="{BB962C8B-B14F-4D97-AF65-F5344CB8AC3E}">
        <p14:creationId xmlns:p14="http://schemas.microsoft.com/office/powerpoint/2010/main" val="11924409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42</a:t>
            </a:fld>
            <a:endParaRPr lang="pt-BR"/>
          </a:p>
        </p:txBody>
      </p:sp>
    </p:spTree>
    <p:extLst>
      <p:ext uri="{BB962C8B-B14F-4D97-AF65-F5344CB8AC3E}">
        <p14:creationId xmlns:p14="http://schemas.microsoft.com/office/powerpoint/2010/main" val="11798077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43</a:t>
            </a:fld>
            <a:endParaRPr lang="pt-BR"/>
          </a:p>
        </p:txBody>
      </p:sp>
    </p:spTree>
    <p:extLst>
      <p:ext uri="{BB962C8B-B14F-4D97-AF65-F5344CB8AC3E}">
        <p14:creationId xmlns:p14="http://schemas.microsoft.com/office/powerpoint/2010/main" val="34085437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44</a:t>
            </a:fld>
            <a:endParaRPr lang="pt-BR"/>
          </a:p>
        </p:txBody>
      </p:sp>
    </p:spTree>
    <p:extLst>
      <p:ext uri="{BB962C8B-B14F-4D97-AF65-F5344CB8AC3E}">
        <p14:creationId xmlns:p14="http://schemas.microsoft.com/office/powerpoint/2010/main" val="23483091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56</a:t>
            </a:fld>
            <a:endParaRPr lang="pt-BR"/>
          </a:p>
        </p:txBody>
      </p:sp>
    </p:spTree>
    <p:extLst>
      <p:ext uri="{BB962C8B-B14F-4D97-AF65-F5344CB8AC3E}">
        <p14:creationId xmlns:p14="http://schemas.microsoft.com/office/powerpoint/2010/main" val="10847172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58</a:t>
            </a:fld>
            <a:endParaRPr lang="pt-BR"/>
          </a:p>
        </p:txBody>
      </p:sp>
    </p:spTree>
    <p:extLst>
      <p:ext uri="{BB962C8B-B14F-4D97-AF65-F5344CB8AC3E}">
        <p14:creationId xmlns:p14="http://schemas.microsoft.com/office/powerpoint/2010/main" val="25098048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59</a:t>
            </a:fld>
            <a:endParaRPr lang="pt-BR"/>
          </a:p>
        </p:txBody>
      </p:sp>
    </p:spTree>
    <p:extLst>
      <p:ext uri="{BB962C8B-B14F-4D97-AF65-F5344CB8AC3E}">
        <p14:creationId xmlns:p14="http://schemas.microsoft.com/office/powerpoint/2010/main" val="11600593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60</a:t>
            </a:fld>
            <a:endParaRPr lang="pt-BR"/>
          </a:p>
        </p:txBody>
      </p:sp>
    </p:spTree>
    <p:extLst>
      <p:ext uri="{BB962C8B-B14F-4D97-AF65-F5344CB8AC3E}">
        <p14:creationId xmlns:p14="http://schemas.microsoft.com/office/powerpoint/2010/main" val="21485088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61</a:t>
            </a:fld>
            <a:endParaRPr lang="pt-BR"/>
          </a:p>
        </p:txBody>
      </p:sp>
    </p:spTree>
    <p:extLst>
      <p:ext uri="{BB962C8B-B14F-4D97-AF65-F5344CB8AC3E}">
        <p14:creationId xmlns:p14="http://schemas.microsoft.com/office/powerpoint/2010/main" val="29291035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63</a:t>
            </a:fld>
            <a:endParaRPr lang="pt-BR"/>
          </a:p>
        </p:txBody>
      </p:sp>
    </p:spTree>
    <p:extLst>
      <p:ext uri="{BB962C8B-B14F-4D97-AF65-F5344CB8AC3E}">
        <p14:creationId xmlns:p14="http://schemas.microsoft.com/office/powerpoint/2010/main" val="37651837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64</a:t>
            </a:fld>
            <a:endParaRPr lang="pt-BR"/>
          </a:p>
        </p:txBody>
      </p:sp>
    </p:spTree>
    <p:extLst>
      <p:ext uri="{BB962C8B-B14F-4D97-AF65-F5344CB8AC3E}">
        <p14:creationId xmlns:p14="http://schemas.microsoft.com/office/powerpoint/2010/main" val="37841678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66</a:t>
            </a:fld>
            <a:endParaRPr lang="pt-BR"/>
          </a:p>
        </p:txBody>
      </p:sp>
    </p:spTree>
    <p:extLst>
      <p:ext uri="{BB962C8B-B14F-4D97-AF65-F5344CB8AC3E}">
        <p14:creationId xmlns:p14="http://schemas.microsoft.com/office/powerpoint/2010/main" val="14134965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69</a:t>
            </a:fld>
            <a:endParaRPr lang="pt-BR"/>
          </a:p>
        </p:txBody>
      </p:sp>
    </p:spTree>
    <p:extLst>
      <p:ext uri="{BB962C8B-B14F-4D97-AF65-F5344CB8AC3E}">
        <p14:creationId xmlns:p14="http://schemas.microsoft.com/office/powerpoint/2010/main" val="10842652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76</a:t>
            </a:fld>
            <a:endParaRPr lang="pt-BR"/>
          </a:p>
        </p:txBody>
      </p:sp>
    </p:spTree>
    <p:extLst>
      <p:ext uri="{BB962C8B-B14F-4D97-AF65-F5344CB8AC3E}">
        <p14:creationId xmlns:p14="http://schemas.microsoft.com/office/powerpoint/2010/main" val="21121782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77</a:t>
            </a:fld>
            <a:endParaRPr lang="pt-BR"/>
          </a:p>
        </p:txBody>
      </p:sp>
    </p:spTree>
    <p:extLst>
      <p:ext uri="{BB962C8B-B14F-4D97-AF65-F5344CB8AC3E}">
        <p14:creationId xmlns:p14="http://schemas.microsoft.com/office/powerpoint/2010/main" val="37235277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78</a:t>
            </a:fld>
            <a:endParaRPr lang="pt-BR"/>
          </a:p>
        </p:txBody>
      </p:sp>
    </p:spTree>
    <p:extLst>
      <p:ext uri="{BB962C8B-B14F-4D97-AF65-F5344CB8AC3E}">
        <p14:creationId xmlns:p14="http://schemas.microsoft.com/office/powerpoint/2010/main" val="32965216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79</a:t>
            </a:fld>
            <a:endParaRPr lang="pt-BR"/>
          </a:p>
        </p:txBody>
      </p:sp>
    </p:spTree>
    <p:extLst>
      <p:ext uri="{BB962C8B-B14F-4D97-AF65-F5344CB8AC3E}">
        <p14:creationId xmlns:p14="http://schemas.microsoft.com/office/powerpoint/2010/main" val="27845412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81</a:t>
            </a:fld>
            <a:endParaRPr lang="pt-BR"/>
          </a:p>
        </p:txBody>
      </p:sp>
    </p:spTree>
    <p:extLst>
      <p:ext uri="{BB962C8B-B14F-4D97-AF65-F5344CB8AC3E}">
        <p14:creationId xmlns:p14="http://schemas.microsoft.com/office/powerpoint/2010/main" val="7661906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82</a:t>
            </a:fld>
            <a:endParaRPr lang="pt-BR"/>
          </a:p>
        </p:txBody>
      </p:sp>
    </p:spTree>
    <p:extLst>
      <p:ext uri="{BB962C8B-B14F-4D97-AF65-F5344CB8AC3E}">
        <p14:creationId xmlns:p14="http://schemas.microsoft.com/office/powerpoint/2010/main" val="30339317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83</a:t>
            </a:fld>
            <a:endParaRPr lang="pt-BR"/>
          </a:p>
        </p:txBody>
      </p:sp>
    </p:spTree>
    <p:extLst>
      <p:ext uri="{BB962C8B-B14F-4D97-AF65-F5344CB8AC3E}">
        <p14:creationId xmlns:p14="http://schemas.microsoft.com/office/powerpoint/2010/main" val="421186652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84</a:t>
            </a:fld>
            <a:endParaRPr lang="pt-BR"/>
          </a:p>
        </p:txBody>
      </p:sp>
    </p:spTree>
    <p:extLst>
      <p:ext uri="{BB962C8B-B14F-4D97-AF65-F5344CB8AC3E}">
        <p14:creationId xmlns:p14="http://schemas.microsoft.com/office/powerpoint/2010/main" val="367045768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85</a:t>
            </a:fld>
            <a:endParaRPr lang="pt-BR"/>
          </a:p>
        </p:txBody>
      </p:sp>
    </p:spTree>
    <p:extLst>
      <p:ext uri="{BB962C8B-B14F-4D97-AF65-F5344CB8AC3E}">
        <p14:creationId xmlns:p14="http://schemas.microsoft.com/office/powerpoint/2010/main" val="2277462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86</a:t>
            </a:fld>
            <a:endParaRPr lang="pt-BR"/>
          </a:p>
        </p:txBody>
      </p:sp>
    </p:spTree>
    <p:extLst>
      <p:ext uri="{BB962C8B-B14F-4D97-AF65-F5344CB8AC3E}">
        <p14:creationId xmlns:p14="http://schemas.microsoft.com/office/powerpoint/2010/main" val="25021219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87</a:t>
            </a:fld>
            <a:endParaRPr lang="pt-BR"/>
          </a:p>
        </p:txBody>
      </p:sp>
    </p:spTree>
    <p:extLst>
      <p:ext uri="{BB962C8B-B14F-4D97-AF65-F5344CB8AC3E}">
        <p14:creationId xmlns:p14="http://schemas.microsoft.com/office/powerpoint/2010/main" val="7792487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88</a:t>
            </a:fld>
            <a:endParaRPr lang="pt-BR"/>
          </a:p>
        </p:txBody>
      </p:sp>
    </p:spTree>
    <p:extLst>
      <p:ext uri="{BB962C8B-B14F-4D97-AF65-F5344CB8AC3E}">
        <p14:creationId xmlns:p14="http://schemas.microsoft.com/office/powerpoint/2010/main" val="11115577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89</a:t>
            </a:fld>
            <a:endParaRPr lang="pt-BR"/>
          </a:p>
        </p:txBody>
      </p:sp>
    </p:spTree>
    <p:extLst>
      <p:ext uri="{BB962C8B-B14F-4D97-AF65-F5344CB8AC3E}">
        <p14:creationId xmlns:p14="http://schemas.microsoft.com/office/powerpoint/2010/main" val="316923707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90</a:t>
            </a:fld>
            <a:endParaRPr lang="pt-BR"/>
          </a:p>
        </p:txBody>
      </p:sp>
    </p:spTree>
    <p:extLst>
      <p:ext uri="{BB962C8B-B14F-4D97-AF65-F5344CB8AC3E}">
        <p14:creationId xmlns:p14="http://schemas.microsoft.com/office/powerpoint/2010/main" val="22569220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91</a:t>
            </a:fld>
            <a:endParaRPr lang="pt-BR"/>
          </a:p>
        </p:txBody>
      </p:sp>
    </p:spTree>
    <p:extLst>
      <p:ext uri="{BB962C8B-B14F-4D97-AF65-F5344CB8AC3E}">
        <p14:creationId xmlns:p14="http://schemas.microsoft.com/office/powerpoint/2010/main" val="3245598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92</a:t>
            </a:fld>
            <a:endParaRPr lang="pt-BR"/>
          </a:p>
        </p:txBody>
      </p:sp>
    </p:spTree>
    <p:extLst>
      <p:ext uri="{BB962C8B-B14F-4D97-AF65-F5344CB8AC3E}">
        <p14:creationId xmlns:p14="http://schemas.microsoft.com/office/powerpoint/2010/main" val="27352707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93</a:t>
            </a:fld>
            <a:endParaRPr lang="pt-BR"/>
          </a:p>
        </p:txBody>
      </p:sp>
    </p:spTree>
    <p:extLst>
      <p:ext uri="{BB962C8B-B14F-4D97-AF65-F5344CB8AC3E}">
        <p14:creationId xmlns:p14="http://schemas.microsoft.com/office/powerpoint/2010/main" val="27783057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94</a:t>
            </a:fld>
            <a:endParaRPr lang="pt-BR"/>
          </a:p>
        </p:txBody>
      </p:sp>
    </p:spTree>
    <p:extLst>
      <p:ext uri="{BB962C8B-B14F-4D97-AF65-F5344CB8AC3E}">
        <p14:creationId xmlns:p14="http://schemas.microsoft.com/office/powerpoint/2010/main" val="324493440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95</a:t>
            </a:fld>
            <a:endParaRPr lang="pt-BR"/>
          </a:p>
        </p:txBody>
      </p:sp>
    </p:spTree>
    <p:extLst>
      <p:ext uri="{BB962C8B-B14F-4D97-AF65-F5344CB8AC3E}">
        <p14:creationId xmlns:p14="http://schemas.microsoft.com/office/powerpoint/2010/main" val="383541848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96</a:t>
            </a:fld>
            <a:endParaRPr lang="pt-BR"/>
          </a:p>
        </p:txBody>
      </p:sp>
    </p:spTree>
    <p:extLst>
      <p:ext uri="{BB962C8B-B14F-4D97-AF65-F5344CB8AC3E}">
        <p14:creationId xmlns:p14="http://schemas.microsoft.com/office/powerpoint/2010/main" val="20230626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97</a:t>
            </a:fld>
            <a:endParaRPr lang="pt-BR"/>
          </a:p>
        </p:txBody>
      </p:sp>
    </p:spTree>
    <p:extLst>
      <p:ext uri="{BB962C8B-B14F-4D97-AF65-F5344CB8AC3E}">
        <p14:creationId xmlns:p14="http://schemas.microsoft.com/office/powerpoint/2010/main" val="357558070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98</a:t>
            </a:fld>
            <a:endParaRPr lang="pt-BR"/>
          </a:p>
        </p:txBody>
      </p:sp>
    </p:spTree>
    <p:extLst>
      <p:ext uri="{BB962C8B-B14F-4D97-AF65-F5344CB8AC3E}">
        <p14:creationId xmlns:p14="http://schemas.microsoft.com/office/powerpoint/2010/main" val="58753725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99</a:t>
            </a:fld>
            <a:endParaRPr lang="pt-BR"/>
          </a:p>
        </p:txBody>
      </p:sp>
    </p:spTree>
    <p:extLst>
      <p:ext uri="{BB962C8B-B14F-4D97-AF65-F5344CB8AC3E}">
        <p14:creationId xmlns:p14="http://schemas.microsoft.com/office/powerpoint/2010/main" val="68972321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100</a:t>
            </a:fld>
            <a:endParaRPr lang="pt-BR"/>
          </a:p>
        </p:txBody>
      </p:sp>
    </p:spTree>
    <p:extLst>
      <p:ext uri="{BB962C8B-B14F-4D97-AF65-F5344CB8AC3E}">
        <p14:creationId xmlns:p14="http://schemas.microsoft.com/office/powerpoint/2010/main" val="53562178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101</a:t>
            </a:fld>
            <a:endParaRPr lang="pt-BR"/>
          </a:p>
        </p:txBody>
      </p:sp>
    </p:spTree>
    <p:extLst>
      <p:ext uri="{BB962C8B-B14F-4D97-AF65-F5344CB8AC3E}">
        <p14:creationId xmlns:p14="http://schemas.microsoft.com/office/powerpoint/2010/main" val="13666084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102</a:t>
            </a:fld>
            <a:endParaRPr lang="pt-BR"/>
          </a:p>
        </p:txBody>
      </p:sp>
    </p:spTree>
    <p:extLst>
      <p:ext uri="{BB962C8B-B14F-4D97-AF65-F5344CB8AC3E}">
        <p14:creationId xmlns:p14="http://schemas.microsoft.com/office/powerpoint/2010/main" val="154128837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103</a:t>
            </a:fld>
            <a:endParaRPr lang="pt-BR"/>
          </a:p>
        </p:txBody>
      </p:sp>
    </p:spTree>
    <p:extLst>
      <p:ext uri="{BB962C8B-B14F-4D97-AF65-F5344CB8AC3E}">
        <p14:creationId xmlns:p14="http://schemas.microsoft.com/office/powerpoint/2010/main" val="228382049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104</a:t>
            </a:fld>
            <a:endParaRPr lang="pt-BR"/>
          </a:p>
        </p:txBody>
      </p:sp>
    </p:spTree>
    <p:extLst>
      <p:ext uri="{BB962C8B-B14F-4D97-AF65-F5344CB8AC3E}">
        <p14:creationId xmlns:p14="http://schemas.microsoft.com/office/powerpoint/2010/main" val="166448798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105</a:t>
            </a:fld>
            <a:endParaRPr lang="pt-BR"/>
          </a:p>
        </p:txBody>
      </p:sp>
    </p:spTree>
    <p:extLst>
      <p:ext uri="{BB962C8B-B14F-4D97-AF65-F5344CB8AC3E}">
        <p14:creationId xmlns:p14="http://schemas.microsoft.com/office/powerpoint/2010/main" val="75569938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106</a:t>
            </a:fld>
            <a:endParaRPr lang="pt-BR"/>
          </a:p>
        </p:txBody>
      </p:sp>
    </p:spTree>
    <p:extLst>
      <p:ext uri="{BB962C8B-B14F-4D97-AF65-F5344CB8AC3E}">
        <p14:creationId xmlns:p14="http://schemas.microsoft.com/office/powerpoint/2010/main" val="309771686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107</a:t>
            </a:fld>
            <a:endParaRPr lang="pt-BR"/>
          </a:p>
        </p:txBody>
      </p:sp>
    </p:spTree>
    <p:extLst>
      <p:ext uri="{BB962C8B-B14F-4D97-AF65-F5344CB8AC3E}">
        <p14:creationId xmlns:p14="http://schemas.microsoft.com/office/powerpoint/2010/main" val="110987714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108</a:t>
            </a:fld>
            <a:endParaRPr lang="pt-BR"/>
          </a:p>
        </p:txBody>
      </p:sp>
    </p:spTree>
    <p:extLst>
      <p:ext uri="{BB962C8B-B14F-4D97-AF65-F5344CB8AC3E}">
        <p14:creationId xmlns:p14="http://schemas.microsoft.com/office/powerpoint/2010/main" val="149022445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109</a:t>
            </a:fld>
            <a:endParaRPr lang="pt-BR"/>
          </a:p>
        </p:txBody>
      </p:sp>
    </p:spTree>
    <p:extLst>
      <p:ext uri="{BB962C8B-B14F-4D97-AF65-F5344CB8AC3E}">
        <p14:creationId xmlns:p14="http://schemas.microsoft.com/office/powerpoint/2010/main" val="369664557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110</a:t>
            </a:fld>
            <a:endParaRPr lang="pt-BR"/>
          </a:p>
        </p:txBody>
      </p:sp>
    </p:spTree>
    <p:extLst>
      <p:ext uri="{BB962C8B-B14F-4D97-AF65-F5344CB8AC3E}">
        <p14:creationId xmlns:p14="http://schemas.microsoft.com/office/powerpoint/2010/main" val="300606623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111</a:t>
            </a:fld>
            <a:endParaRPr lang="pt-BR"/>
          </a:p>
        </p:txBody>
      </p:sp>
    </p:spTree>
    <p:extLst>
      <p:ext uri="{BB962C8B-B14F-4D97-AF65-F5344CB8AC3E}">
        <p14:creationId xmlns:p14="http://schemas.microsoft.com/office/powerpoint/2010/main" val="200961732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121</a:t>
            </a:fld>
            <a:endParaRPr lang="pt-BR"/>
          </a:p>
        </p:txBody>
      </p:sp>
    </p:spTree>
    <p:extLst>
      <p:ext uri="{BB962C8B-B14F-4D97-AF65-F5344CB8AC3E}">
        <p14:creationId xmlns:p14="http://schemas.microsoft.com/office/powerpoint/2010/main" val="338516434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122</a:t>
            </a:fld>
            <a:endParaRPr lang="pt-BR"/>
          </a:p>
        </p:txBody>
      </p:sp>
    </p:spTree>
    <p:extLst>
      <p:ext uri="{BB962C8B-B14F-4D97-AF65-F5344CB8AC3E}">
        <p14:creationId xmlns:p14="http://schemas.microsoft.com/office/powerpoint/2010/main" val="424369730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123</a:t>
            </a:fld>
            <a:endParaRPr lang="pt-BR"/>
          </a:p>
        </p:txBody>
      </p:sp>
    </p:spTree>
    <p:extLst>
      <p:ext uri="{BB962C8B-B14F-4D97-AF65-F5344CB8AC3E}">
        <p14:creationId xmlns:p14="http://schemas.microsoft.com/office/powerpoint/2010/main" val="216072527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124</a:t>
            </a:fld>
            <a:endParaRPr lang="pt-BR"/>
          </a:p>
        </p:txBody>
      </p:sp>
    </p:spTree>
    <p:extLst>
      <p:ext uri="{BB962C8B-B14F-4D97-AF65-F5344CB8AC3E}">
        <p14:creationId xmlns:p14="http://schemas.microsoft.com/office/powerpoint/2010/main" val="290370844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125</a:t>
            </a:fld>
            <a:endParaRPr lang="pt-BR"/>
          </a:p>
        </p:txBody>
      </p:sp>
    </p:spTree>
    <p:extLst>
      <p:ext uri="{BB962C8B-B14F-4D97-AF65-F5344CB8AC3E}">
        <p14:creationId xmlns:p14="http://schemas.microsoft.com/office/powerpoint/2010/main" val="233775024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126</a:t>
            </a:fld>
            <a:endParaRPr lang="pt-BR"/>
          </a:p>
        </p:txBody>
      </p:sp>
    </p:spTree>
    <p:extLst>
      <p:ext uri="{BB962C8B-B14F-4D97-AF65-F5344CB8AC3E}">
        <p14:creationId xmlns:p14="http://schemas.microsoft.com/office/powerpoint/2010/main" val="50768137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127</a:t>
            </a:fld>
            <a:endParaRPr lang="pt-BR"/>
          </a:p>
        </p:txBody>
      </p:sp>
    </p:spTree>
    <p:extLst>
      <p:ext uri="{BB962C8B-B14F-4D97-AF65-F5344CB8AC3E}">
        <p14:creationId xmlns:p14="http://schemas.microsoft.com/office/powerpoint/2010/main" val="203421748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128</a:t>
            </a:fld>
            <a:endParaRPr lang="pt-BR"/>
          </a:p>
        </p:txBody>
      </p:sp>
    </p:spTree>
    <p:extLst>
      <p:ext uri="{BB962C8B-B14F-4D97-AF65-F5344CB8AC3E}">
        <p14:creationId xmlns:p14="http://schemas.microsoft.com/office/powerpoint/2010/main" val="86445577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129</a:t>
            </a:fld>
            <a:endParaRPr lang="pt-BR"/>
          </a:p>
        </p:txBody>
      </p:sp>
    </p:spTree>
    <p:extLst>
      <p:ext uri="{BB962C8B-B14F-4D97-AF65-F5344CB8AC3E}">
        <p14:creationId xmlns:p14="http://schemas.microsoft.com/office/powerpoint/2010/main" val="124103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130</a:t>
            </a:fld>
            <a:endParaRPr lang="pt-BR"/>
          </a:p>
        </p:txBody>
      </p:sp>
    </p:spTree>
    <p:extLst>
      <p:ext uri="{BB962C8B-B14F-4D97-AF65-F5344CB8AC3E}">
        <p14:creationId xmlns:p14="http://schemas.microsoft.com/office/powerpoint/2010/main" val="42355181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131</a:t>
            </a:fld>
            <a:endParaRPr lang="pt-BR"/>
          </a:p>
        </p:txBody>
      </p:sp>
    </p:spTree>
    <p:extLst>
      <p:ext uri="{BB962C8B-B14F-4D97-AF65-F5344CB8AC3E}">
        <p14:creationId xmlns:p14="http://schemas.microsoft.com/office/powerpoint/2010/main" val="88387986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132</a:t>
            </a:fld>
            <a:endParaRPr lang="pt-BR"/>
          </a:p>
        </p:txBody>
      </p:sp>
    </p:spTree>
    <p:extLst>
      <p:ext uri="{BB962C8B-B14F-4D97-AF65-F5344CB8AC3E}">
        <p14:creationId xmlns:p14="http://schemas.microsoft.com/office/powerpoint/2010/main" val="304163215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133</a:t>
            </a:fld>
            <a:endParaRPr lang="pt-BR"/>
          </a:p>
        </p:txBody>
      </p:sp>
    </p:spTree>
    <p:extLst>
      <p:ext uri="{BB962C8B-B14F-4D97-AF65-F5344CB8AC3E}">
        <p14:creationId xmlns:p14="http://schemas.microsoft.com/office/powerpoint/2010/main" val="243246608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134</a:t>
            </a:fld>
            <a:endParaRPr lang="pt-BR"/>
          </a:p>
        </p:txBody>
      </p:sp>
    </p:spTree>
    <p:extLst>
      <p:ext uri="{BB962C8B-B14F-4D97-AF65-F5344CB8AC3E}">
        <p14:creationId xmlns:p14="http://schemas.microsoft.com/office/powerpoint/2010/main" val="1732786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0A79A4E6-31A5-2547-BBE1-79FCFF3C27DE}"/>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descr="Diagrama&#10;&#10;O conteúdo gerado por IA pode estar incorreto.">
            <a:extLst>
              <a:ext uri="{FF2B5EF4-FFF2-40B4-BE49-F238E27FC236}">
                <a16:creationId xmlns:a16="http://schemas.microsoft.com/office/drawing/2014/main" id="{81E940BD-9F7F-AF42-87A8-481DD5858C8C}"/>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4" name="Imagem 3">
            <a:extLst>
              <a:ext uri="{FF2B5EF4-FFF2-40B4-BE49-F238E27FC236}">
                <a16:creationId xmlns:a16="http://schemas.microsoft.com/office/drawing/2014/main" id="{F3C1DEF4-BDD8-1977-E996-29BA88711B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0.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1.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3.pn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06F48494-41CF-2FB8-A1C9-1C4AA4B4AF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456558" y="4072723"/>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2ª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456558" y="5028137"/>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2016378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69" y="605250"/>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309279" y="1002878"/>
            <a:ext cx="5514146" cy="1185193"/>
          </a:xfrm>
          <a:prstGeom prst="rect">
            <a:avLst/>
          </a:prstGeom>
          <a:noFill/>
          <a:ln>
            <a:noFill/>
          </a:ln>
        </p:spPr>
      </p:pic>
      <p:graphicFrame>
        <p:nvGraphicFramePr>
          <p:cNvPr id="4" name="Tabela 3">
            <a:extLst>
              <a:ext uri="{FF2B5EF4-FFF2-40B4-BE49-F238E27FC236}">
                <a16:creationId xmlns:a16="http://schemas.microsoft.com/office/drawing/2014/main" id="{36E25704-D4A5-C5D0-E445-FAC9F231BB08}"/>
              </a:ext>
            </a:extLst>
          </p:cNvPr>
          <p:cNvGraphicFramePr>
            <a:graphicFrameLocks noGrp="1"/>
          </p:cNvGraphicFramePr>
          <p:nvPr>
            <p:extLst>
              <p:ext uri="{D42A27DB-BD31-4B8C-83A1-F6EECF244321}">
                <p14:modId xmlns:p14="http://schemas.microsoft.com/office/powerpoint/2010/main" val="4179281008"/>
              </p:ext>
            </p:extLst>
          </p:nvPr>
        </p:nvGraphicFramePr>
        <p:xfrm>
          <a:off x="309279" y="2188071"/>
          <a:ext cx="11573435" cy="4206240"/>
        </p:xfrm>
        <a:graphic>
          <a:graphicData uri="http://schemas.openxmlformats.org/drawingml/2006/table">
            <a:tbl>
              <a:tblPr firstRow="1" bandRow="1">
                <a:tableStyleId>{5C22544A-7EE6-4342-B048-85BDC9FD1C3A}</a:tableStyleId>
              </a:tblPr>
              <a:tblGrid>
                <a:gridCol w="11573435">
                  <a:extLst>
                    <a:ext uri="{9D8B030D-6E8A-4147-A177-3AD203B41FA5}">
                      <a16:colId xmlns:a16="http://schemas.microsoft.com/office/drawing/2014/main" val="551635450"/>
                    </a:ext>
                  </a:extLst>
                </a:gridCol>
              </a:tblGrid>
              <a:tr h="370840">
                <a:tc>
                  <a:txBody>
                    <a:bodyPr/>
                    <a:lstStyle/>
                    <a:p>
                      <a:pPr>
                        <a:lnSpc>
                          <a:spcPct val="100000"/>
                        </a:lnSpc>
                        <a:spcBef>
                          <a:spcPts val="0"/>
                        </a:spcBef>
                        <a:spcAft>
                          <a:spcPts val="0"/>
                        </a:spcAft>
                      </a:pPr>
                      <a:r>
                        <a:rPr lang="pt-BR" sz="2300" dirty="0">
                          <a:solidFill>
                            <a:schemeClr val="tx1"/>
                          </a:solidFill>
                          <a:latin typeface="Arial Narrow" panose="020B0606020202030204" pitchFamily="34" charset="0"/>
                        </a:rPr>
                        <a:t>Etapa 1</a:t>
                      </a:r>
                    </a:p>
                    <a:p>
                      <a:pPr>
                        <a:lnSpc>
                          <a:spcPct val="100000"/>
                        </a:lnSpc>
                        <a:spcBef>
                          <a:spcPts val="0"/>
                        </a:spcBef>
                        <a:spcAft>
                          <a:spcPts val="0"/>
                        </a:spcAft>
                      </a:pPr>
                      <a:r>
                        <a:rPr lang="pt-BR" sz="2300" dirty="0">
                          <a:solidFill>
                            <a:schemeClr val="tx1"/>
                          </a:solidFill>
                          <a:latin typeface="Arial Narrow" panose="020B0606020202030204" pitchFamily="34" charset="0"/>
                        </a:rPr>
                        <a:t>1. </a:t>
                      </a:r>
                      <a:r>
                        <a:rPr lang="pt-BR" sz="2300" b="1" kern="1200" dirty="0">
                          <a:solidFill>
                            <a:schemeClr val="tx1"/>
                          </a:solidFill>
                          <a:effectLst/>
                          <a:latin typeface="Arial Narrow" panose="020B0606020202030204" pitchFamily="34" charset="0"/>
                          <a:ea typeface="+mn-ea"/>
                          <a:cs typeface="+mn-cs"/>
                        </a:rPr>
                        <a:t>Antes de ler, vamos conversar? Observe a imagem e o trecho</a:t>
                      </a:r>
                      <a:endParaRPr lang="pt-BR" sz="2300" b="1" dirty="0">
                        <a:solidFill>
                          <a:schemeClr val="tx1"/>
                        </a:solidFill>
                        <a:latin typeface="Arial Narrow" panose="020B0606020202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pt-BR" sz="2300" b="1" kern="1200" dirty="0">
                          <a:solidFill>
                            <a:schemeClr val="tx1"/>
                          </a:solidFill>
                          <a:effectLst/>
                          <a:latin typeface="Arial Narrow" panose="020B0606020202030204" pitchFamily="34" charset="0"/>
                          <a:ea typeface="+mn-ea"/>
                          <a:cs typeface="+mn-cs"/>
                        </a:rPr>
                        <a:t>Inteligência artificial…</a:t>
                      </a:r>
                    </a:p>
                    <a:p>
                      <a:pPr>
                        <a:lnSpc>
                          <a:spcPct val="100000"/>
                        </a:lnSpc>
                        <a:spcBef>
                          <a:spcPts val="0"/>
                        </a:spcBef>
                        <a:spcAft>
                          <a:spcPts val="0"/>
                        </a:spcAft>
                      </a:pPr>
                      <a:endParaRPr lang="pt-BR" sz="2300" b="0" dirty="0">
                        <a:solidFill>
                          <a:schemeClr val="tx1"/>
                        </a:solidFill>
                        <a:latin typeface="Arial Narrow" panose="020B0606020202030204" pitchFamily="34" charset="0"/>
                      </a:endParaRPr>
                    </a:p>
                    <a:p>
                      <a:pPr>
                        <a:lnSpc>
                          <a:spcPct val="100000"/>
                        </a:lnSpc>
                        <a:spcBef>
                          <a:spcPts val="0"/>
                        </a:spcBef>
                        <a:spcAft>
                          <a:spcPts val="0"/>
                        </a:spcAft>
                      </a:pPr>
                      <a:endParaRPr lang="pt-BR" sz="2300" b="0" dirty="0">
                        <a:solidFill>
                          <a:schemeClr val="tx1"/>
                        </a:solidFill>
                        <a:latin typeface="Arial Narrow" panose="020B0606020202030204" pitchFamily="34" charset="0"/>
                      </a:endParaRPr>
                    </a:p>
                    <a:p>
                      <a:pPr>
                        <a:lnSpc>
                          <a:spcPct val="100000"/>
                        </a:lnSpc>
                        <a:spcBef>
                          <a:spcPts val="0"/>
                        </a:spcBef>
                        <a:spcAft>
                          <a:spcPts val="0"/>
                        </a:spcAft>
                      </a:pPr>
                      <a:endParaRPr lang="pt-BR" sz="2300" b="0" dirty="0">
                        <a:solidFill>
                          <a:schemeClr val="tx1"/>
                        </a:solidFill>
                        <a:latin typeface="Arial Narrow" panose="020B0606020202030204" pitchFamily="34" charset="0"/>
                      </a:endParaRPr>
                    </a:p>
                    <a:p>
                      <a:pPr>
                        <a:lnSpc>
                          <a:spcPct val="100000"/>
                        </a:lnSpc>
                        <a:spcBef>
                          <a:spcPts val="0"/>
                        </a:spcBef>
                        <a:spcAft>
                          <a:spcPts val="0"/>
                        </a:spcAft>
                      </a:pPr>
                      <a:endParaRPr lang="pt-BR" sz="2300" b="0" dirty="0">
                        <a:solidFill>
                          <a:schemeClr val="tx1"/>
                        </a:solidFill>
                        <a:latin typeface="Arial Narrow" panose="020B0606020202030204" pitchFamily="34" charset="0"/>
                      </a:endParaRPr>
                    </a:p>
                    <a:p>
                      <a:pPr algn="just">
                        <a:lnSpc>
                          <a:spcPct val="100000"/>
                        </a:lnSpc>
                        <a:spcBef>
                          <a:spcPts val="0"/>
                        </a:spcBef>
                        <a:spcAft>
                          <a:spcPts val="0"/>
                        </a:spcAft>
                      </a:pPr>
                      <a:endParaRPr lang="pt-BR" sz="1000" b="1" i="1" kern="1200" dirty="0">
                        <a:solidFill>
                          <a:schemeClr val="tx1"/>
                        </a:solidFill>
                        <a:effectLst/>
                        <a:latin typeface="Arial Narrow" panose="020B0606020202030204" pitchFamily="34" charset="0"/>
                        <a:ea typeface="+mn-ea"/>
                        <a:cs typeface="+mn-cs"/>
                      </a:endParaRPr>
                    </a:p>
                    <a:p>
                      <a:pPr algn="just">
                        <a:lnSpc>
                          <a:spcPct val="100000"/>
                        </a:lnSpc>
                        <a:spcBef>
                          <a:spcPts val="0"/>
                        </a:spcBef>
                        <a:spcAft>
                          <a:spcPts val="0"/>
                        </a:spcAft>
                      </a:pPr>
                      <a:r>
                        <a:rPr lang="pt-BR" sz="2300" b="0" i="1" kern="1200" dirty="0">
                          <a:solidFill>
                            <a:schemeClr val="tx1"/>
                          </a:solidFill>
                          <a:effectLst/>
                          <a:latin typeface="Arial Narrow" panose="020B0606020202030204" pitchFamily="34" charset="0"/>
                          <a:ea typeface="+mn-ea"/>
                          <a:cs typeface="+mn-cs"/>
                        </a:rPr>
                        <a:t>“Caro coordenador do jornal OPAÍS, muito obrigado pela oportunidade. Vou falar sobre os perigos da inteligência artificial. Um dos principais perigos da inteligência artificial é a questão da privacidade. [...] </a:t>
                      </a:r>
                      <a:endParaRPr lang="pt-BR" sz="2300" b="0" kern="1200" dirty="0">
                        <a:solidFill>
                          <a:schemeClr val="tx1"/>
                        </a:solidFill>
                        <a:effectLst/>
                        <a:latin typeface="Arial Narrow" panose="020B0606020202030204" pitchFamily="34" charset="0"/>
                        <a:ea typeface="+mn-ea"/>
                        <a:cs typeface="+mn-cs"/>
                      </a:endParaRPr>
                    </a:p>
                    <a:p>
                      <a:pPr algn="r">
                        <a:lnSpc>
                          <a:spcPct val="100000"/>
                        </a:lnSpc>
                        <a:spcBef>
                          <a:spcPts val="0"/>
                        </a:spcBef>
                        <a:spcAft>
                          <a:spcPts val="0"/>
                        </a:spcAft>
                      </a:pPr>
                      <a:r>
                        <a:rPr lang="pt-BR" sz="2000" b="0" kern="1200" dirty="0" err="1">
                          <a:solidFill>
                            <a:schemeClr val="tx1"/>
                          </a:solidFill>
                          <a:effectLst/>
                          <a:latin typeface="Arial Narrow" panose="020B0606020202030204" pitchFamily="34" charset="0"/>
                          <a:ea typeface="+mn-ea"/>
                          <a:cs typeface="+mn-cs"/>
                        </a:rPr>
                        <a:t>POR:João</a:t>
                      </a:r>
                      <a:r>
                        <a:rPr lang="pt-BR" sz="2000" b="0" kern="1200" dirty="0">
                          <a:solidFill>
                            <a:schemeClr val="tx1"/>
                          </a:solidFill>
                          <a:effectLst/>
                          <a:latin typeface="Arial Narrow" panose="020B0606020202030204" pitchFamily="34" charset="0"/>
                          <a:ea typeface="+mn-ea"/>
                          <a:cs typeface="+mn-cs"/>
                        </a:rPr>
                        <a:t> César</a:t>
                      </a:r>
                    </a:p>
                    <a:p>
                      <a:pPr algn="r">
                        <a:lnSpc>
                          <a:spcPct val="100000"/>
                        </a:lnSpc>
                        <a:spcBef>
                          <a:spcPts val="0"/>
                        </a:spcBef>
                        <a:spcAft>
                          <a:spcPts val="0"/>
                        </a:spcAft>
                      </a:pPr>
                      <a:r>
                        <a:rPr lang="pt-BR" sz="2000" b="0" kern="1200" dirty="0">
                          <a:solidFill>
                            <a:schemeClr val="tx1"/>
                          </a:solidFill>
                          <a:effectLst/>
                          <a:latin typeface="Arial Narrow" panose="020B0606020202030204" pitchFamily="34" charset="0"/>
                          <a:ea typeface="+mn-ea"/>
                          <a:cs typeface="+mn-cs"/>
                        </a:rPr>
                        <a:t>  Luanda, Samba</a:t>
                      </a:r>
                    </a:p>
                    <a:p>
                      <a:pPr algn="r">
                        <a:lnSpc>
                          <a:spcPct val="100000"/>
                        </a:lnSpc>
                        <a:spcBef>
                          <a:spcPts val="0"/>
                        </a:spcBef>
                        <a:spcAft>
                          <a:spcPts val="0"/>
                        </a:spcAft>
                      </a:pPr>
                      <a:r>
                        <a:rPr lang="pt-BR" sz="1300" b="0" u="none" kern="1200" dirty="0">
                          <a:solidFill>
                            <a:schemeClr val="tx1"/>
                          </a:solidFill>
                          <a:effectLst/>
                          <a:latin typeface="Arial Narrow" panose="020B0606020202030204" pitchFamily="34" charset="0"/>
                          <a:ea typeface="+mn-ea"/>
                          <a:cs typeface="+mn-cs"/>
                        </a:rPr>
                        <a:t>Disponível em: https://www.opais.ao/</a:t>
                      </a:r>
                      <a:r>
                        <a:rPr lang="pt-BR" sz="1300" b="0" u="none" kern="1200" dirty="0" err="1">
                          <a:solidFill>
                            <a:schemeClr val="tx1"/>
                          </a:solidFill>
                          <a:effectLst/>
                          <a:latin typeface="Arial Narrow" panose="020B0606020202030204" pitchFamily="34" charset="0"/>
                          <a:ea typeface="+mn-ea"/>
                          <a:cs typeface="+mn-cs"/>
                        </a:rPr>
                        <a:t>opiniao</a:t>
                      </a:r>
                      <a:r>
                        <a:rPr lang="pt-BR" sz="1300" b="0" u="none" kern="1200" dirty="0">
                          <a:solidFill>
                            <a:schemeClr val="tx1"/>
                          </a:solidFill>
                          <a:effectLst/>
                          <a:latin typeface="Arial Narrow" panose="020B0606020202030204" pitchFamily="34" charset="0"/>
                          <a:ea typeface="+mn-ea"/>
                          <a:cs typeface="+mn-cs"/>
                        </a:rPr>
                        <a:t>/carta-do-leitor-</a:t>
                      </a:r>
                      <a:r>
                        <a:rPr lang="pt-BR" sz="1300" b="0" u="none" kern="1200" dirty="0" err="1">
                          <a:solidFill>
                            <a:schemeClr val="tx1"/>
                          </a:solidFill>
                          <a:effectLst/>
                          <a:latin typeface="Arial Narrow" panose="020B0606020202030204" pitchFamily="34" charset="0"/>
                          <a:ea typeface="+mn-ea"/>
                          <a:cs typeface="+mn-cs"/>
                        </a:rPr>
                        <a:t>inteligencia</a:t>
                      </a:r>
                      <a:r>
                        <a:rPr lang="pt-BR" sz="1300" b="0" u="none" kern="1200" dirty="0">
                          <a:solidFill>
                            <a:schemeClr val="tx1"/>
                          </a:solidFill>
                          <a:effectLst/>
                          <a:latin typeface="Arial Narrow" panose="020B0606020202030204" pitchFamily="34" charset="0"/>
                          <a:ea typeface="+mn-ea"/>
                          <a:cs typeface="+mn-cs"/>
                        </a:rPr>
                        <a:t>-artificial/. Acesso em: 18 ago. 2026.</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4127977"/>
                  </a:ext>
                </a:extLst>
              </a:tr>
            </a:tbl>
          </a:graphicData>
        </a:graphic>
      </p:graphicFrame>
      <p:pic>
        <p:nvPicPr>
          <p:cNvPr id="6" name="Imagem 5">
            <a:extLst>
              <a:ext uri="{FF2B5EF4-FFF2-40B4-BE49-F238E27FC236}">
                <a16:creationId xmlns:a16="http://schemas.microsoft.com/office/drawing/2014/main" id="{AC127C41-D006-D0C4-7141-E57A8352471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88651" y="3297267"/>
            <a:ext cx="3614687" cy="1499179"/>
          </a:xfrm>
          <a:prstGeom prst="rect">
            <a:avLst/>
          </a:prstGeom>
          <a:noFill/>
        </p:spPr>
      </p:pic>
    </p:spTree>
    <p:extLst>
      <p:ext uri="{BB962C8B-B14F-4D97-AF65-F5344CB8AC3E}">
        <p14:creationId xmlns:p14="http://schemas.microsoft.com/office/powerpoint/2010/main" val="93060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36E25704-D4A5-C5D0-E445-FAC9F231BB08}"/>
              </a:ext>
            </a:extLst>
          </p:cNvPr>
          <p:cNvGraphicFramePr>
            <a:graphicFrameLocks noGrp="1"/>
          </p:cNvGraphicFramePr>
          <p:nvPr>
            <p:extLst>
              <p:ext uri="{D42A27DB-BD31-4B8C-83A1-F6EECF244321}">
                <p14:modId xmlns:p14="http://schemas.microsoft.com/office/powerpoint/2010/main" val="753850416"/>
              </p:ext>
            </p:extLst>
          </p:nvPr>
        </p:nvGraphicFramePr>
        <p:xfrm>
          <a:off x="309282" y="825436"/>
          <a:ext cx="11573435" cy="1554480"/>
        </p:xfrm>
        <a:graphic>
          <a:graphicData uri="http://schemas.openxmlformats.org/drawingml/2006/table">
            <a:tbl>
              <a:tblPr firstRow="1" bandRow="1">
                <a:tableStyleId>{5C22544A-7EE6-4342-B048-85BDC9FD1C3A}</a:tableStyleId>
              </a:tblPr>
              <a:tblGrid>
                <a:gridCol w="11573435">
                  <a:extLst>
                    <a:ext uri="{9D8B030D-6E8A-4147-A177-3AD203B41FA5}">
                      <a16:colId xmlns:a16="http://schemas.microsoft.com/office/drawing/2014/main" val="551635450"/>
                    </a:ext>
                  </a:extLst>
                </a:gridCol>
              </a:tblGrid>
              <a:tr h="370840">
                <a:tc>
                  <a:txBody>
                    <a:bodyPr/>
                    <a:lstStyle/>
                    <a:p>
                      <a:r>
                        <a:rPr lang="pt-BR" sz="2400" b="0" kern="1200" dirty="0">
                          <a:solidFill>
                            <a:schemeClr val="tx1"/>
                          </a:solidFill>
                          <a:effectLst/>
                          <a:latin typeface="Arial Narrow" panose="020B0606020202030204" pitchFamily="34" charset="0"/>
                          <a:ea typeface="+mn-ea"/>
                          <a:cs typeface="+mn-cs"/>
                        </a:rPr>
                        <a:t>- Olhando para a rotina da sua casa, onde as pessoas costumam ler notícias? É na tela do celular, na televisão, em jornais impressos ou em revistas?</a:t>
                      </a:r>
                    </a:p>
                    <a:p>
                      <a:r>
                        <a:rPr lang="pt-BR" sz="2400" b="0" kern="1200" dirty="0">
                          <a:solidFill>
                            <a:schemeClr val="tx1"/>
                          </a:solidFill>
                          <a:effectLst/>
                          <a:latin typeface="Arial Narrow" panose="020B0606020202030204" pitchFamily="34" charset="0"/>
                          <a:ea typeface="+mn-ea"/>
                          <a:cs typeface="+mn-cs"/>
                        </a:rPr>
                        <a:t>- Você já reparou se nesses lugares existe um espaço reservado para as pessoas que leem darem a sua opinião? Onde ele fica?</a:t>
                      </a:r>
                      <a:endParaRPr lang="pt-BR" sz="2400" b="0" u="none" kern="1200" dirty="0">
                        <a:solidFill>
                          <a:schemeClr val="tx1"/>
                        </a:solidFill>
                        <a:effectLst/>
                        <a:latin typeface="Arial Narrow" panose="020B0606020202030204" pitchFamily="34" charset="0"/>
                        <a:ea typeface="+mn-ea"/>
                        <a:cs typeface="+mn-cs"/>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4127977"/>
                  </a:ext>
                </a:extLst>
              </a:tr>
            </a:tbl>
          </a:graphicData>
        </a:graphic>
      </p:graphicFrame>
      <p:sp>
        <p:nvSpPr>
          <p:cNvPr id="7" name="CaixaDeTexto 6">
            <a:extLst>
              <a:ext uri="{FF2B5EF4-FFF2-40B4-BE49-F238E27FC236}">
                <a16:creationId xmlns:a16="http://schemas.microsoft.com/office/drawing/2014/main" id="{D5E15BF9-824A-146A-A9FF-D3FBFA9B3137}"/>
              </a:ext>
            </a:extLst>
          </p:cNvPr>
          <p:cNvSpPr txBox="1"/>
          <p:nvPr/>
        </p:nvSpPr>
        <p:spPr>
          <a:xfrm>
            <a:off x="309282" y="2954591"/>
            <a:ext cx="11573435" cy="3046988"/>
          </a:xfrm>
          <a:prstGeom prst="rect">
            <a:avLst/>
          </a:prstGeom>
          <a:solidFill>
            <a:schemeClr val="accent6">
              <a:lumMod val="20000"/>
              <a:lumOff val="80000"/>
            </a:schemeClr>
          </a:solidFill>
        </p:spPr>
        <p:txBody>
          <a:bodyPr wrap="square">
            <a:spAutoFit/>
          </a:bodyPr>
          <a:lstStyle/>
          <a:p>
            <a:pPr algn="just"/>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o leitor é livre para escolher a revista ou o jornal que gosta de ler. No entanto, muitas vezes, as matérias publicadas provocam o agrado, a surpresa, a indignação e até mesmo a raiva dos leitores. Então, o que podemos fazer se não gostarmos ou não concordarmos com alguma matéria publicada?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t>
            </a:r>
            <a:r>
              <a:rPr lang="pt-BR" sz="2400" b="1"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o jornal</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imprenso ou digital, geralmente há uma seção de cartas do leitor cujo objetivo é permitir a participação dos leitores. É uma prática comum atualmente, o leitor escrever e-mails aos meios de comunicação para opinar, elogiar, criticar, sugerir ou até mesmo fazer pedidos. Vamos conhecer esse tipo de carta????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04199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333110" y="946092"/>
            <a:ext cx="11525777"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2366565351"/>
              </p:ext>
            </p:extLst>
          </p:nvPr>
        </p:nvGraphicFramePr>
        <p:xfrm>
          <a:off x="370387" y="1499881"/>
          <a:ext cx="11451225" cy="4641533"/>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ctr">
                        <a:lnSpc>
                          <a:spcPct val="114000"/>
                        </a:lnSpc>
                        <a:spcAft>
                          <a:spcPts val="0"/>
                        </a:spcAft>
                      </a:pPr>
                      <a:r>
                        <a:rPr lang="pt-BR" sz="2400" b="1" kern="1200" dirty="0">
                          <a:solidFill>
                            <a:schemeClr val="tx1"/>
                          </a:solidFill>
                          <a:effectLst/>
                          <a:latin typeface="Arial Narrow" panose="020B0606020202030204" pitchFamily="34" charset="0"/>
                          <a:ea typeface="+mn-ea"/>
                          <a:cs typeface="+mn-cs"/>
                        </a:rPr>
                        <a:t>Carta do leitor</a:t>
                      </a:r>
                    </a:p>
                    <a:p>
                      <a:pPr marL="0" indent="538163" algn="just">
                        <a:lnSpc>
                          <a:spcPct val="114000"/>
                        </a:lnSpc>
                        <a:spcAft>
                          <a:spcPts val="0"/>
                        </a:spcAft>
                      </a:pPr>
                      <a:r>
                        <a:rPr lang="pt-BR" sz="2400" b="0" kern="1200" dirty="0">
                          <a:solidFill>
                            <a:schemeClr val="tx1"/>
                          </a:solidFill>
                          <a:effectLst/>
                          <a:latin typeface="Arial Narrow" panose="020B0606020202030204" pitchFamily="34" charset="0"/>
                          <a:ea typeface="+mn-ea"/>
                          <a:cs typeface="+mn-cs"/>
                        </a:rPr>
                        <a:t>A </a:t>
                      </a:r>
                      <a:r>
                        <a:rPr lang="pt-BR" sz="2400" b="1" kern="1200" dirty="0">
                          <a:solidFill>
                            <a:schemeClr val="tx1"/>
                          </a:solidFill>
                          <a:effectLst/>
                          <a:latin typeface="Arial Narrow" panose="020B0606020202030204" pitchFamily="34" charset="0"/>
                          <a:ea typeface="+mn-ea"/>
                          <a:cs typeface="+mn-cs"/>
                        </a:rPr>
                        <a:t>Carta do leitor </a:t>
                      </a:r>
                      <a:r>
                        <a:rPr lang="pt-BR" sz="2400" b="0" kern="1200" dirty="0">
                          <a:solidFill>
                            <a:schemeClr val="tx1"/>
                          </a:solidFill>
                          <a:effectLst/>
                          <a:latin typeface="Arial Narrow" panose="020B0606020202030204" pitchFamily="34" charset="0"/>
                          <a:ea typeface="+mn-ea"/>
                          <a:cs typeface="+mn-cs"/>
                        </a:rPr>
                        <a:t>é um gênero textual de caráter opinativo ou expositivo. Ela tem como autor ou remetente o leitor de determinado jornal ou revista. Por meio dela, o leitor manifesta sua opinião ou acrescenta informações acerca de artigo publicado no periódico destinatário da carta. Esse gênero de texto é publicado em uma seção específica do jornal ou da revista, reservada para a publicação de cartas de leitores. </a:t>
                      </a:r>
                    </a:p>
                    <a:p>
                      <a:pPr>
                        <a:lnSpc>
                          <a:spcPct val="114000"/>
                        </a:lnSpc>
                        <a:spcAft>
                          <a:spcPts val="0"/>
                        </a:spcAft>
                      </a:pPr>
                      <a:r>
                        <a:rPr lang="pt-BR" sz="2400" b="1" kern="1200" dirty="0">
                          <a:solidFill>
                            <a:schemeClr val="tx1"/>
                          </a:solidFill>
                          <a:effectLst/>
                          <a:latin typeface="Arial Narrow" panose="020B0606020202030204" pitchFamily="34" charset="0"/>
                          <a:ea typeface="+mn-ea"/>
                          <a:cs typeface="+mn-cs"/>
                        </a:rPr>
                        <a:t>Características da carta do leitor</a:t>
                      </a:r>
                    </a:p>
                    <a:p>
                      <a:pPr lvl="0">
                        <a:lnSpc>
                          <a:spcPct val="114000"/>
                        </a:lnSpc>
                        <a:spcAft>
                          <a:spcPts val="0"/>
                        </a:spcAft>
                      </a:pPr>
                      <a:r>
                        <a:rPr lang="pt-BR" sz="2400" b="0" kern="1200" dirty="0">
                          <a:solidFill>
                            <a:schemeClr val="tx1"/>
                          </a:solidFill>
                          <a:effectLst/>
                          <a:latin typeface="Arial Narrow" panose="020B0606020202030204" pitchFamily="34" charset="0"/>
                          <a:ea typeface="+mn-ea"/>
                          <a:cs typeface="+mn-cs"/>
                        </a:rPr>
                        <a:t>▪ Seu destinatário é o jornal ou a revista na qual será publicada. </a:t>
                      </a:r>
                    </a:p>
                    <a:p>
                      <a:pPr lvl="0">
                        <a:lnSpc>
                          <a:spcPct val="114000"/>
                        </a:lnSpc>
                        <a:spcAft>
                          <a:spcPts val="0"/>
                        </a:spcAft>
                      </a:pPr>
                      <a:r>
                        <a:rPr lang="pt-BR" sz="2400" b="0" kern="1200" dirty="0">
                          <a:solidFill>
                            <a:schemeClr val="tx1"/>
                          </a:solidFill>
                          <a:effectLst/>
                          <a:latin typeface="Arial Narrow" panose="020B0606020202030204" pitchFamily="34" charset="0"/>
                          <a:ea typeface="+mn-ea"/>
                          <a:cs typeface="+mn-cs"/>
                        </a:rPr>
                        <a:t>▪ Tem caráter expositivo, argumentativo ou opinativo.</a:t>
                      </a:r>
                    </a:p>
                    <a:p>
                      <a:pPr lvl="0">
                        <a:lnSpc>
                          <a:spcPct val="114000"/>
                        </a:lnSpc>
                        <a:spcAft>
                          <a:spcPts val="0"/>
                        </a:spcAft>
                      </a:pPr>
                      <a:r>
                        <a:rPr lang="pt-BR" sz="2400" b="0" kern="1200" dirty="0">
                          <a:solidFill>
                            <a:schemeClr val="tx1"/>
                          </a:solidFill>
                          <a:effectLst/>
                          <a:latin typeface="Arial Narrow" panose="020B0606020202030204" pitchFamily="34" charset="0"/>
                          <a:ea typeface="+mn-ea"/>
                          <a:cs typeface="+mn-cs"/>
                        </a:rPr>
                        <a:t>▪ Linguagem formal. </a:t>
                      </a:r>
                    </a:p>
                    <a:p>
                      <a:pPr lvl="0">
                        <a:lnSpc>
                          <a:spcPct val="114000"/>
                        </a:lnSpc>
                        <a:spcAft>
                          <a:spcPts val="0"/>
                        </a:spcAft>
                      </a:pPr>
                      <a:r>
                        <a:rPr lang="pt-BR" sz="2400" b="0" kern="1200" dirty="0">
                          <a:solidFill>
                            <a:schemeClr val="tx1"/>
                          </a:solidFill>
                          <a:effectLst/>
                          <a:latin typeface="Arial Narrow" panose="020B0606020202030204" pitchFamily="34" charset="0"/>
                          <a:ea typeface="+mn-ea"/>
                          <a:cs typeface="+mn-cs"/>
                        </a:rPr>
                        <a:t>▪ Aspecto interativo.</a:t>
                      </a:r>
                    </a:p>
                  </a:txBody>
                  <a:tcPr>
                    <a:lnL w="38100" cap="flat" cmpd="sng" algn="ctr">
                      <a:solidFill>
                        <a:srgbClr val="ED8137"/>
                      </a:solidFill>
                      <a:prstDash val="solid"/>
                      <a:round/>
                      <a:headEnd type="none" w="med" len="med"/>
                      <a:tailEnd type="none" w="med" len="med"/>
                    </a:lnL>
                    <a:lnR w="38100" cap="flat" cmpd="sng" algn="ctr">
                      <a:solidFill>
                        <a:srgbClr val="ED8137"/>
                      </a:solidFill>
                      <a:prstDash val="solid"/>
                      <a:round/>
                      <a:headEnd type="none" w="med" len="med"/>
                      <a:tailEnd type="none" w="med" len="med"/>
                    </a:lnR>
                    <a:lnT w="38100" cap="flat" cmpd="sng" algn="ctr">
                      <a:solidFill>
                        <a:srgbClr val="ED8137"/>
                      </a:solidFill>
                      <a:prstDash val="solid"/>
                      <a:round/>
                      <a:headEnd type="none" w="med" len="med"/>
                      <a:tailEnd type="none" w="med" len="med"/>
                    </a:lnT>
                    <a:lnB w="38100" cap="flat" cmpd="sng" algn="ctr">
                      <a:solidFill>
                        <a:srgbClr val="ED8137"/>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916247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4158423302"/>
              </p:ext>
            </p:extLst>
          </p:nvPr>
        </p:nvGraphicFramePr>
        <p:xfrm>
          <a:off x="370387" y="872299"/>
          <a:ext cx="11451225" cy="2556701"/>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nSpc>
                          <a:spcPct val="114000"/>
                        </a:lnSpc>
                        <a:spcAft>
                          <a:spcPts val="0"/>
                        </a:spcAft>
                      </a:pPr>
                      <a:r>
                        <a:rPr lang="pt-BR" sz="2400" b="1" kern="1200" dirty="0">
                          <a:solidFill>
                            <a:schemeClr val="tx1"/>
                          </a:solidFill>
                          <a:effectLst/>
                          <a:latin typeface="Arial Narrow" panose="020B0606020202030204" pitchFamily="34" charset="0"/>
                          <a:ea typeface="+mn-ea"/>
                          <a:cs typeface="+mn-cs"/>
                        </a:rPr>
                        <a:t>Estrutura da carta do leitor</a:t>
                      </a:r>
                    </a:p>
                    <a:p>
                      <a:pPr>
                        <a:lnSpc>
                          <a:spcPct val="114000"/>
                        </a:lnSpc>
                        <a:spcAft>
                          <a:spcPts val="0"/>
                        </a:spcAft>
                      </a:pPr>
                      <a:r>
                        <a:rPr lang="pt-BR" sz="2400" b="0" kern="1200" dirty="0">
                          <a:solidFill>
                            <a:schemeClr val="tx1"/>
                          </a:solidFill>
                          <a:effectLst/>
                          <a:latin typeface="Arial Narrow" panose="020B0606020202030204" pitchFamily="34" charset="0"/>
                          <a:ea typeface="+mn-ea"/>
                          <a:cs typeface="+mn-cs"/>
                        </a:rPr>
                        <a:t>De forma geral, a carta do leitor segue esta estrutura:</a:t>
                      </a:r>
                    </a:p>
                    <a:p>
                      <a:pPr lvl="0">
                        <a:lnSpc>
                          <a:spcPct val="114000"/>
                        </a:lnSpc>
                        <a:spcAft>
                          <a:spcPts val="0"/>
                        </a:spcAft>
                      </a:pPr>
                      <a:r>
                        <a:rPr lang="pt-BR" sz="2400" b="0" kern="1200" dirty="0">
                          <a:solidFill>
                            <a:schemeClr val="tx1"/>
                          </a:solidFill>
                          <a:effectLst/>
                          <a:latin typeface="Arial Narrow" panose="020B0606020202030204" pitchFamily="34" charset="0"/>
                          <a:ea typeface="+mn-ea"/>
                          <a:cs typeface="+mn-cs"/>
                        </a:rPr>
                        <a:t>▪ </a:t>
                      </a:r>
                      <a:r>
                        <a:rPr lang="pt-BR" sz="2400" b="1" kern="1200" dirty="0">
                          <a:solidFill>
                            <a:schemeClr val="tx1"/>
                          </a:solidFill>
                          <a:effectLst/>
                          <a:latin typeface="Arial Narrow" panose="020B0606020202030204" pitchFamily="34" charset="0"/>
                          <a:ea typeface="+mn-ea"/>
                          <a:cs typeface="+mn-cs"/>
                        </a:rPr>
                        <a:t>vocativo</a:t>
                      </a:r>
                      <a:r>
                        <a:rPr lang="pt-BR" sz="2400" b="0" kern="1200" dirty="0">
                          <a:solidFill>
                            <a:schemeClr val="tx1"/>
                          </a:solidFill>
                          <a:effectLst/>
                          <a:latin typeface="Arial Narrow" panose="020B0606020202030204" pitchFamily="34" charset="0"/>
                          <a:ea typeface="+mn-ea"/>
                          <a:cs typeface="+mn-cs"/>
                        </a:rPr>
                        <a:t>, interpelação formal ou direcionamento; </a:t>
                      </a:r>
                    </a:p>
                    <a:p>
                      <a:pPr lvl="0">
                        <a:lnSpc>
                          <a:spcPct val="114000"/>
                        </a:lnSpc>
                        <a:spcAft>
                          <a:spcPts val="0"/>
                        </a:spcAft>
                      </a:pPr>
                      <a:r>
                        <a:rPr lang="pt-BR" sz="2400" b="0" kern="1200" dirty="0">
                          <a:solidFill>
                            <a:schemeClr val="tx1"/>
                          </a:solidFill>
                          <a:effectLst/>
                          <a:latin typeface="Arial Narrow" panose="020B0606020202030204" pitchFamily="34" charset="0"/>
                          <a:ea typeface="+mn-ea"/>
                          <a:cs typeface="+mn-cs"/>
                        </a:rPr>
                        <a:t>▪ </a:t>
                      </a:r>
                      <a:r>
                        <a:rPr lang="pt-BR" sz="2400" b="1" kern="1200" dirty="0">
                          <a:solidFill>
                            <a:schemeClr val="tx1"/>
                          </a:solidFill>
                          <a:effectLst/>
                          <a:latin typeface="Arial Narrow" panose="020B0606020202030204" pitchFamily="34" charset="0"/>
                          <a:ea typeface="+mn-ea"/>
                          <a:cs typeface="+mn-cs"/>
                        </a:rPr>
                        <a:t>parágrafo 1 </a:t>
                      </a:r>
                      <a:r>
                        <a:rPr lang="pt-BR" sz="2400" b="0" kern="1200" dirty="0">
                          <a:solidFill>
                            <a:schemeClr val="tx1"/>
                          </a:solidFill>
                          <a:effectLst/>
                          <a:latin typeface="Arial Narrow" panose="020B0606020202030204" pitchFamily="34" charset="0"/>
                          <a:ea typeface="+mn-ea"/>
                          <a:cs typeface="+mn-cs"/>
                        </a:rPr>
                        <a:t>— identificação do remetente e objetivo da carta; </a:t>
                      </a:r>
                    </a:p>
                    <a:p>
                      <a:pPr lvl="0">
                        <a:lnSpc>
                          <a:spcPct val="114000"/>
                        </a:lnSpc>
                        <a:spcAft>
                          <a:spcPts val="0"/>
                        </a:spcAft>
                      </a:pPr>
                      <a:r>
                        <a:rPr lang="pt-BR" sz="2400" b="0" kern="1200" dirty="0">
                          <a:solidFill>
                            <a:schemeClr val="tx1"/>
                          </a:solidFill>
                          <a:effectLst/>
                          <a:latin typeface="Arial Narrow" panose="020B0606020202030204" pitchFamily="34" charset="0"/>
                          <a:ea typeface="+mn-ea"/>
                          <a:cs typeface="+mn-cs"/>
                        </a:rPr>
                        <a:t>▪ </a:t>
                      </a:r>
                      <a:r>
                        <a:rPr lang="pt-BR" sz="2400" b="1" kern="1200" dirty="0">
                          <a:solidFill>
                            <a:schemeClr val="tx1"/>
                          </a:solidFill>
                          <a:effectLst/>
                          <a:latin typeface="Arial Narrow" panose="020B0606020202030204" pitchFamily="34" charset="0"/>
                          <a:ea typeface="+mn-ea"/>
                          <a:cs typeface="+mn-cs"/>
                        </a:rPr>
                        <a:t>demais parágrafos </a:t>
                      </a:r>
                      <a:r>
                        <a:rPr lang="pt-BR" sz="2400" b="0" kern="1200" dirty="0">
                          <a:solidFill>
                            <a:schemeClr val="tx1"/>
                          </a:solidFill>
                          <a:effectLst/>
                          <a:latin typeface="Arial Narrow" panose="020B0606020202030204" pitchFamily="34" charset="0"/>
                          <a:ea typeface="+mn-ea"/>
                          <a:cs typeface="+mn-cs"/>
                        </a:rPr>
                        <a:t>— exposição dos fatos e/ou argumentação; </a:t>
                      </a:r>
                    </a:p>
                    <a:p>
                      <a:pPr>
                        <a:lnSpc>
                          <a:spcPct val="114000"/>
                        </a:lnSpc>
                        <a:spcAft>
                          <a:spcPts val="0"/>
                        </a:spcAft>
                      </a:pPr>
                      <a:r>
                        <a:rPr lang="pt-BR" sz="2400" b="0" kern="1200" dirty="0">
                          <a:solidFill>
                            <a:schemeClr val="tx1"/>
                          </a:solidFill>
                          <a:effectLst/>
                          <a:latin typeface="Arial Narrow" panose="020B0606020202030204" pitchFamily="34" charset="0"/>
                          <a:ea typeface="+mn-ea"/>
                          <a:cs typeface="+mn-cs"/>
                        </a:rPr>
                        <a:t>▪ </a:t>
                      </a:r>
                      <a:r>
                        <a:rPr lang="pt-BR" sz="2400" b="1" kern="1200" dirty="0">
                          <a:solidFill>
                            <a:schemeClr val="tx1"/>
                          </a:solidFill>
                          <a:effectLst/>
                          <a:latin typeface="Arial Narrow" panose="020B0606020202030204" pitchFamily="34" charset="0"/>
                          <a:ea typeface="+mn-ea"/>
                          <a:cs typeface="+mn-cs"/>
                        </a:rPr>
                        <a:t>último parágrafo </a:t>
                      </a:r>
                      <a:r>
                        <a:rPr lang="pt-BR" sz="2400" b="0" kern="1200" dirty="0">
                          <a:solidFill>
                            <a:schemeClr val="tx1"/>
                          </a:solidFill>
                          <a:effectLst/>
                          <a:latin typeface="Arial Narrow" panose="020B0606020202030204" pitchFamily="34" charset="0"/>
                          <a:ea typeface="+mn-ea"/>
                          <a:cs typeface="+mn-cs"/>
                        </a:rPr>
                        <a:t>— conclusão;</a:t>
                      </a:r>
                    </a:p>
                  </a:txBody>
                  <a:tcPr>
                    <a:lnL w="38100" cap="flat" cmpd="sng" algn="ctr">
                      <a:solidFill>
                        <a:srgbClr val="ED8137"/>
                      </a:solidFill>
                      <a:prstDash val="solid"/>
                      <a:round/>
                      <a:headEnd type="none" w="med" len="med"/>
                      <a:tailEnd type="none" w="med" len="med"/>
                    </a:lnL>
                    <a:lnR w="38100" cap="flat" cmpd="sng" algn="ctr">
                      <a:solidFill>
                        <a:srgbClr val="ED8137"/>
                      </a:solidFill>
                      <a:prstDash val="solid"/>
                      <a:round/>
                      <a:headEnd type="none" w="med" len="med"/>
                      <a:tailEnd type="none" w="med" len="med"/>
                    </a:lnR>
                    <a:lnT w="38100" cap="flat" cmpd="sng" algn="ctr">
                      <a:solidFill>
                        <a:srgbClr val="ED8137"/>
                      </a:solidFill>
                      <a:prstDash val="solid"/>
                      <a:round/>
                      <a:headEnd type="none" w="med" len="med"/>
                      <a:tailEnd type="none" w="med" len="med"/>
                    </a:lnT>
                    <a:lnB w="38100" cap="flat" cmpd="sng" algn="ctr">
                      <a:solidFill>
                        <a:srgbClr val="ED8137"/>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sp>
        <p:nvSpPr>
          <p:cNvPr id="5" name="CaixaDeTexto 4">
            <a:extLst>
              <a:ext uri="{FF2B5EF4-FFF2-40B4-BE49-F238E27FC236}">
                <a16:creationId xmlns:a16="http://schemas.microsoft.com/office/drawing/2014/main" id="{C89A4E91-5E3E-3BD0-A606-6900577D8F56}"/>
              </a:ext>
            </a:extLst>
          </p:cNvPr>
          <p:cNvSpPr txBox="1"/>
          <p:nvPr/>
        </p:nvSpPr>
        <p:spPr>
          <a:xfrm>
            <a:off x="370387" y="3746454"/>
            <a:ext cx="11451224" cy="1569660"/>
          </a:xfrm>
          <a:prstGeom prst="rect">
            <a:avLst/>
          </a:prstGeom>
          <a:solidFill>
            <a:schemeClr val="accent6">
              <a:lumMod val="20000"/>
              <a:lumOff val="80000"/>
            </a:schemeClr>
          </a:solidFill>
        </p:spPr>
        <p:txBody>
          <a:bodyPr wrap="square">
            <a:spAutoFit/>
          </a:bodyPr>
          <a:lstStyle/>
          <a:p>
            <a:pPr algn="just"/>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a reportagem sobre o excesso de IA e internet destaca como a dependência tecnológica gera "preguiça mental" e reduz a reflexão profunda. Em conexão, a carta do leitor "É necessário ter prudência" (Jornal OPAÍS) defende a cautela e a análise consciente como contrapartida necessária, combatendo o automatismo comportamental criticado. Vamos lê-la?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86612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9DD4EF5D-05CF-B86B-7F9B-FEC3146A0B98}"/>
              </a:ext>
            </a:extLst>
          </p:cNvPr>
          <p:cNvSpPr txBox="1"/>
          <p:nvPr/>
        </p:nvSpPr>
        <p:spPr>
          <a:xfrm>
            <a:off x="300316" y="828847"/>
            <a:ext cx="11591364" cy="1508105"/>
          </a:xfrm>
          <a:prstGeom prst="rect">
            <a:avLst/>
          </a:prstGeom>
          <a:noFill/>
        </p:spPr>
        <p:txBody>
          <a:bodyPr wrap="square">
            <a:spAutoFit/>
          </a:bodyPr>
          <a:lstStyle/>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Excesso de IA e internet pode causar preguiça mental; entenda o que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Especialistas alertam que a dependência excessiva de ferramentas pode gerar preguiça mental, diminuir o vocabulário e prejudicar a memória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7CBC8D72-E030-D799-6543-9201EBFA4915}"/>
              </a:ext>
            </a:extLst>
          </p:cNvPr>
          <p:cNvSpPr txBox="1"/>
          <p:nvPr/>
        </p:nvSpPr>
        <p:spPr>
          <a:xfrm>
            <a:off x="300317" y="2528196"/>
            <a:ext cx="11591363" cy="3985706"/>
          </a:xfrm>
          <a:prstGeom prst="rect">
            <a:avLst/>
          </a:prstGeom>
          <a:noFill/>
        </p:spPr>
        <p:txBody>
          <a:bodyPr wrap="square">
            <a:spAutoFit/>
          </a:bodyPr>
          <a:lstStyle/>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Você recorre à Inteligência Artificial (IA) para tirar qualquer dúvida, por menor que seja? Se a resposta for sim, atenção: o hábito de terceirizar o raciocínio para as máquinas pode estar cobrando um preço alto da sua saúde cognitiva.</a:t>
            </a: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fenômeno, apelidado em inglês de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Brain</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Rot</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(ou "Cérebro Podre", em tradução livre), descreve um estado de deterioração mental causado pelo consumo excessivo de conteúdos digitais superficiais e pela falta de desafios intelectuais.</a:t>
            </a: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Vivemos em tempos de facilidade tecnológica, mas o custo pode ser a nossa própria capacidade de pensar. Ao consumirmos conteúdos rasos e utilizarmos a IA para resolver todos os nossos problemas, enfraquecemos funções cognitivas vitais.</a:t>
            </a: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Os principais sintomas desse "apagão" mental incluem: Falhas na memória; Diminuição do potencial criativo; Dificuldade em reter informações; Empobrecimento do vocabulário.</a:t>
            </a:r>
          </a:p>
        </p:txBody>
      </p:sp>
    </p:spTree>
    <p:extLst>
      <p:ext uri="{BB962C8B-B14F-4D97-AF65-F5344CB8AC3E}">
        <p14:creationId xmlns:p14="http://schemas.microsoft.com/office/powerpoint/2010/main" val="1555415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7CBC8D72-E030-D799-6543-9201EBFA4915}"/>
              </a:ext>
            </a:extLst>
          </p:cNvPr>
          <p:cNvSpPr txBox="1"/>
          <p:nvPr/>
        </p:nvSpPr>
        <p:spPr>
          <a:xfrm>
            <a:off x="300318" y="811104"/>
            <a:ext cx="11591363" cy="5755422"/>
          </a:xfrm>
          <a:prstGeom prst="rect">
            <a:avLst/>
          </a:prstGeom>
          <a:noFill/>
        </p:spPr>
        <p:txBody>
          <a:bodyPr wrap="square">
            <a:spAutoFit/>
          </a:bodyPr>
          <a:lstStyle/>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Estudos da Universidade da Pensilvânia e do Instituto de Tecnologia de Massachusetts (MIT) já indicam que depender demais da IA para produzir textos ou solucionar questões enfraquece o processo de aprendizado.</a:t>
            </a: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Para entender o risco, basta imaginar o cérebro como um músculo do corpo humano. O médico João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Brainer</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de Andrade, da Academia Brasileira de Neurologia, faz um alerta claro: "O nosso cérebro é como se fosse um músculo. Se a gente passa a não utilizar o músculo, naturalmente ele vai atrofiar." Ao delegar tarefas simples para algoritmos, deixamos de "levantar peso" com a mente, resultando em uma espécie de sedentarismo intelectual.</a:t>
            </a: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O caos da desconexão: um estudo de caso real</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dependência ficou evidente nesta semana, quando uma falha no serviço da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Cloudflare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afetou plataformas como 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Amazon</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 o ChatGPT. O que deveria ser apenas um problema técnico se transformou em um "susto" produtivo para muitas empresas.</a:t>
            </a: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Thiago Muniz, empresário do setor de tecnologia, relatou que sua equipe — acostumada a produzir mais de 60 conteúdos diários com auxílio de IA — sofreu uma queda drástica de performance. "Tivemos que fazer um plano de contingência. Tentamos agilizar coisas que seriam manuais e, claro, perdemos bastante da performance da semana", afirmou.</a:t>
            </a:r>
          </a:p>
        </p:txBody>
      </p:sp>
    </p:spTree>
    <p:extLst>
      <p:ext uri="{BB962C8B-B14F-4D97-AF65-F5344CB8AC3E}">
        <p14:creationId xmlns:p14="http://schemas.microsoft.com/office/powerpoint/2010/main" val="2500300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7CBC8D72-E030-D799-6543-9201EBFA4915}"/>
              </a:ext>
            </a:extLst>
          </p:cNvPr>
          <p:cNvSpPr txBox="1"/>
          <p:nvPr/>
        </p:nvSpPr>
        <p:spPr>
          <a:xfrm>
            <a:off x="300318" y="891786"/>
            <a:ext cx="11591363" cy="3831818"/>
          </a:xfrm>
          <a:prstGeom prst="rect">
            <a:avLst/>
          </a:prstGeom>
          <a:noFill/>
        </p:spPr>
        <p:txBody>
          <a:bodyPr wrap="square">
            <a:spAutoFit/>
          </a:bodyPr>
          <a:lstStyle/>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Para os funcionários, a experiência de trabalhar "offline" foi descrita como assustadora. A necessidade de usar ferramentas básicas, como uma agenda de papel ou um editor de texto sem corretor inteligente, expôs a fragilidade criada pela conveniência tecnológica. "Tive que usar 100% do cérebro", relatou uma funcionária, evidenciando como o uso parcial da cognição virou o novo normal.</a:t>
            </a: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 IA deve ser ferramenta, não substituta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Especialistas reforçam que a tecnologia não é a vilã, mas sim a forma como a utilizamos. Assim como a eletricidade causou medo quando foi inventada, a IA generativa traz receios, mas também avanços.</a:t>
            </a: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recomendação médica e tecnológica é unânime: a Inteligência Artificial deve ser usada como uma ferramenta de apoio sob supervisão humana, e nunca como uma substituta total do raciocínio. Terceirizar a responsabilidade de pensar para a máquina é o caminho mais rápido para a estagnação mental.</a:t>
            </a:r>
          </a:p>
          <a:p>
            <a:pPr algn="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https://www.band.com.br/noticias/jornal-da-band/ultimas/excesso-de-ia-e-internet-pode-causar-preguica-mental-entenda-o-que-e-202512062041. Acesso em: 31 jul. 2026. </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12480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0AC8CA7D-DBAF-786F-102B-422E05D06095}"/>
              </a:ext>
            </a:extLst>
          </p:cNvPr>
          <p:cNvGraphicFramePr>
            <a:graphicFrameLocks noGrp="1"/>
          </p:cNvGraphicFramePr>
          <p:nvPr>
            <p:extLst>
              <p:ext uri="{D42A27DB-BD31-4B8C-83A1-F6EECF244321}">
                <p14:modId xmlns:p14="http://schemas.microsoft.com/office/powerpoint/2010/main" val="95460328"/>
              </p:ext>
            </p:extLst>
          </p:nvPr>
        </p:nvGraphicFramePr>
        <p:xfrm>
          <a:off x="345140" y="1626197"/>
          <a:ext cx="11501717" cy="219456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00" b="1" kern="1200" dirty="0">
                          <a:solidFill>
                            <a:schemeClr val="tx1"/>
                          </a:solidFill>
                          <a:effectLst/>
                          <a:latin typeface="Arial Narrow" panose="020B0606020202030204" pitchFamily="34" charset="0"/>
                          <a:ea typeface="+mn-ea"/>
                          <a:cs typeface="+mn-cs"/>
                        </a:rPr>
                        <a:t>Curiosidade 1: </a:t>
                      </a:r>
                      <a:r>
                        <a:rPr lang="pt-BR" sz="2300" b="0" kern="1200" dirty="0">
                          <a:solidFill>
                            <a:schemeClr val="tx1"/>
                          </a:solidFill>
                          <a:effectLst/>
                          <a:latin typeface="Arial Narrow" panose="020B0606020202030204" pitchFamily="34" charset="0"/>
                          <a:ea typeface="+mn-ea"/>
                          <a:cs typeface="+mn-cs"/>
                        </a:rPr>
                        <a:t>"Sabiam que muitos escritores famosos começaram suas carreiras escrevendo cartas de leitor para jornais e revistas? Alguns deles até mesmo se tornaram escritores profissionais depois de serem notados por suas cartas de leitor bem escritas!"</a:t>
                      </a:r>
                    </a:p>
                    <a:p>
                      <a:pPr algn="just"/>
                      <a:r>
                        <a:rPr lang="pt-BR" sz="2300" b="1" kern="1200" dirty="0">
                          <a:solidFill>
                            <a:schemeClr val="tx1"/>
                          </a:solidFill>
                          <a:effectLst/>
                          <a:latin typeface="Arial Narrow" panose="020B0606020202030204" pitchFamily="34" charset="0"/>
                          <a:ea typeface="+mn-ea"/>
                          <a:cs typeface="+mn-cs"/>
                        </a:rPr>
                        <a:t>Curiosidade 2: </a:t>
                      </a:r>
                      <a:r>
                        <a:rPr lang="pt-BR" sz="2300" b="0" kern="1200" dirty="0">
                          <a:solidFill>
                            <a:schemeClr val="tx1"/>
                          </a:solidFill>
                          <a:effectLst/>
                          <a:latin typeface="Arial Narrow" panose="020B0606020202030204" pitchFamily="34" charset="0"/>
                          <a:ea typeface="+mn-ea"/>
                          <a:cs typeface="+mn-cs"/>
                        </a:rPr>
                        <a:t>"Vocês acreditam que algumas cartas de leitor realmente mudaram as coisas? Por exemplo, nos Estados Unidos, várias leis foram alteradas devido à pressão pública gerada por cartas de leitor!"</a:t>
                      </a:r>
                      <a:endParaRPr lang="pt-BR" sz="2300" b="0" dirty="0">
                        <a:solidFill>
                          <a:schemeClr val="tx1"/>
                        </a:solidFill>
                        <a:latin typeface="Arial Narrow" panose="020B0606020202030204" pitchFamily="34" charset="0"/>
                      </a:endParaRPr>
                    </a:p>
                  </a:txBody>
                  <a:tcPr>
                    <a:lnL w="38100" cap="flat" cmpd="sng" algn="ctr">
                      <a:solidFill>
                        <a:srgbClr val="FF66FF"/>
                      </a:solidFill>
                      <a:prstDash val="solid"/>
                      <a:round/>
                      <a:headEnd type="none" w="med" len="med"/>
                      <a:tailEnd type="none" w="med" len="med"/>
                    </a:lnL>
                    <a:lnR w="38100" cap="flat" cmpd="sng" algn="ctr">
                      <a:solidFill>
                        <a:srgbClr val="FF66FF"/>
                      </a:solidFill>
                      <a:prstDash val="solid"/>
                      <a:round/>
                      <a:headEnd type="none" w="med" len="med"/>
                      <a:tailEnd type="none" w="med" len="med"/>
                    </a:lnR>
                    <a:lnT w="38100" cap="flat" cmpd="sng" algn="ctr">
                      <a:solidFill>
                        <a:srgbClr val="FF66FF"/>
                      </a:solidFill>
                      <a:prstDash val="solid"/>
                      <a:round/>
                      <a:headEnd type="none" w="med" len="med"/>
                      <a:tailEnd type="none" w="med" len="med"/>
                    </a:lnT>
                    <a:lnB w="38100" cap="flat" cmpd="sng" algn="ctr">
                      <a:solidFill>
                        <a:srgbClr val="FF66FF"/>
                      </a:solidFill>
                      <a:prstDash val="solid"/>
                      <a:round/>
                      <a:headEnd type="none" w="med" len="med"/>
                      <a:tailEnd type="none" w="med" len="med"/>
                    </a:lnB>
                    <a:solidFill>
                      <a:srgbClr val="FFE5FF"/>
                    </a:solidFill>
                  </a:tcPr>
                </a:tc>
                <a:extLst>
                  <a:ext uri="{0D108BD9-81ED-4DB2-BD59-A6C34878D82A}">
                    <a16:rowId xmlns:a16="http://schemas.microsoft.com/office/drawing/2014/main" val="2680415917"/>
                  </a:ext>
                </a:extLst>
              </a:tr>
            </a:tbl>
          </a:graphicData>
        </a:graphic>
      </p:graphicFrame>
      <p:sp>
        <p:nvSpPr>
          <p:cNvPr id="6" name="CaixaDeTexto 5">
            <a:extLst>
              <a:ext uri="{FF2B5EF4-FFF2-40B4-BE49-F238E27FC236}">
                <a16:creationId xmlns:a16="http://schemas.microsoft.com/office/drawing/2014/main" id="{C8EA7347-104B-5360-F822-71F04E24A17E}"/>
              </a:ext>
            </a:extLst>
          </p:cNvPr>
          <p:cNvSpPr txBox="1"/>
          <p:nvPr/>
        </p:nvSpPr>
        <p:spPr>
          <a:xfrm>
            <a:off x="345141" y="4238116"/>
            <a:ext cx="11501716" cy="1862048"/>
          </a:xfrm>
          <a:prstGeom prst="rect">
            <a:avLst/>
          </a:prstGeom>
          <a:solidFill>
            <a:schemeClr val="accent6">
              <a:lumMod val="20000"/>
              <a:lumOff val="80000"/>
            </a:schemeClr>
          </a:solidFill>
        </p:spPr>
        <p:txBody>
          <a:bodyPr wrap="square">
            <a:spAutoFit/>
          </a:bodyPr>
          <a:lstStyle/>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a carta do leitor "É necessário ter prudência…", publicada no jornal </a:t>
            </a:r>
            <a:r>
              <a:rPr lang="pt-BR" sz="2300" b="1"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OPaís</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em 2 de abril de 2026, destaca a racionalidade humana como um diferencial que exige discernimento e responsabilidade na construção da sociedade. O texto utiliza uma linguagem formal para convidar à reflexão sobre a necessidade de prudência nas decisões coletivas, evitando a evolução sem consequências. Vamos descobrir o que pensa o remetente dessa carta???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a:extLst>
              <a:ext uri="{FF2B5EF4-FFF2-40B4-BE49-F238E27FC236}">
                <a16:creationId xmlns:a16="http://schemas.microsoft.com/office/drawing/2014/main" id="{88F5B28E-932C-5A7A-DEC2-E3EB3E4FF8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5141" y="670199"/>
            <a:ext cx="2675114" cy="1036681"/>
          </a:xfrm>
          <a:prstGeom prst="rect">
            <a:avLst/>
          </a:prstGeom>
          <a:noFill/>
        </p:spPr>
      </p:pic>
    </p:spTree>
    <p:extLst>
      <p:ext uri="{BB962C8B-B14F-4D97-AF65-F5344CB8AC3E}">
        <p14:creationId xmlns:p14="http://schemas.microsoft.com/office/powerpoint/2010/main" val="2276370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C03B8E3-C823-584B-36E4-B638769DACD2}"/>
              </a:ext>
            </a:extLst>
          </p:cNvPr>
          <p:cNvSpPr txBox="1"/>
          <p:nvPr/>
        </p:nvSpPr>
        <p:spPr>
          <a:xfrm>
            <a:off x="304800" y="818090"/>
            <a:ext cx="11582400" cy="472886"/>
          </a:xfrm>
          <a:prstGeom prst="rect">
            <a:avLst/>
          </a:prstGeom>
          <a:noFill/>
        </p:spPr>
        <p:txBody>
          <a:bodyPr wrap="square">
            <a:spAutoFit/>
          </a:bodyPr>
          <a:lstStyle/>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E23A84E5-78A8-983D-3BA4-11DCF3E6536C}"/>
              </a:ext>
            </a:extLst>
          </p:cNvPr>
          <p:cNvGraphicFramePr>
            <a:graphicFrameLocks noGrp="1"/>
          </p:cNvGraphicFramePr>
          <p:nvPr>
            <p:extLst>
              <p:ext uri="{D42A27DB-BD31-4B8C-83A1-F6EECF244321}">
                <p14:modId xmlns:p14="http://schemas.microsoft.com/office/powerpoint/2010/main" val="1145996253"/>
              </p:ext>
            </p:extLst>
          </p:nvPr>
        </p:nvGraphicFramePr>
        <p:xfrm>
          <a:off x="304800" y="1425447"/>
          <a:ext cx="11582399" cy="4998720"/>
        </p:xfrm>
        <a:graphic>
          <a:graphicData uri="http://schemas.openxmlformats.org/drawingml/2006/table">
            <a:tbl>
              <a:tblPr firstRow="1" bandRow="1">
                <a:tableStyleId>{5C22544A-7EE6-4342-B048-85BDC9FD1C3A}</a:tableStyleId>
              </a:tblPr>
              <a:tblGrid>
                <a:gridCol w="11582399">
                  <a:extLst>
                    <a:ext uri="{9D8B030D-6E8A-4147-A177-3AD203B41FA5}">
                      <a16:colId xmlns:a16="http://schemas.microsoft.com/office/drawing/2014/main" val="1903312355"/>
                    </a:ext>
                  </a:extLst>
                </a:gridCol>
              </a:tblGrid>
              <a:tr h="370840">
                <a:tc>
                  <a:txBody>
                    <a:bodyPr/>
                    <a:lstStyle/>
                    <a:p>
                      <a:pPr algn="ctr">
                        <a:spcAft>
                          <a:spcPts val="0"/>
                        </a:spcAft>
                      </a:pPr>
                      <a:r>
                        <a:rPr lang="pt-BR" sz="2300" b="1" kern="1200" dirty="0">
                          <a:solidFill>
                            <a:schemeClr val="tx1"/>
                          </a:solidFill>
                          <a:effectLst/>
                          <a:latin typeface="Arial Narrow" panose="020B0606020202030204" pitchFamily="34" charset="0"/>
                          <a:ea typeface="+mn-ea"/>
                          <a:cs typeface="+mn-cs"/>
                        </a:rPr>
                        <a:t>Carta do leitor: É necessário ter prudência…</a:t>
                      </a:r>
                    </a:p>
                    <a:p>
                      <a:pPr marL="0" indent="538163" algn="just">
                        <a:spcAft>
                          <a:spcPts val="0"/>
                        </a:spcAft>
                      </a:pPr>
                      <a:r>
                        <a:rPr lang="pt-BR" sz="2300" b="0" kern="1200" dirty="0">
                          <a:solidFill>
                            <a:schemeClr val="tx1"/>
                          </a:solidFill>
                          <a:effectLst/>
                          <a:latin typeface="Arial Narrow" panose="020B0606020202030204" pitchFamily="34" charset="0"/>
                          <a:ea typeface="+mn-ea"/>
                          <a:cs typeface="+mn-cs"/>
                        </a:rPr>
                        <a:t>Ilustre coordenador do Jornal OPAÍS, </a:t>
                      </a:r>
                    </a:p>
                    <a:p>
                      <a:pPr marL="0" indent="538163" algn="just">
                        <a:spcAft>
                          <a:spcPts val="0"/>
                        </a:spcAft>
                      </a:pPr>
                      <a:r>
                        <a:rPr lang="pt-BR" sz="2300" b="0" kern="1200" dirty="0">
                          <a:solidFill>
                            <a:schemeClr val="tx1"/>
                          </a:solidFill>
                          <a:effectLst/>
                          <a:latin typeface="Arial Narrow" panose="020B0606020202030204" pitchFamily="34" charset="0"/>
                          <a:ea typeface="+mn-ea"/>
                          <a:cs typeface="+mn-cs"/>
                        </a:rPr>
                        <a:t>Saudações e votos de uma boa Quinta-feira. Na verdade, o ser humano difere-se de outros seres vivos pela sua capacidade pensante e de raciocínio. O homem pensa, imagina, idealiza e, através do que desenvolve mentalmente, consegue construir e desenvolver o mundo no qual está inserido.</a:t>
                      </a:r>
                    </a:p>
                    <a:p>
                      <a:pPr marL="0" indent="538163" algn="just">
                        <a:spcAft>
                          <a:spcPts val="0"/>
                        </a:spcAft>
                      </a:pPr>
                      <a:r>
                        <a:rPr lang="pt-BR" sz="2300" b="0" kern="1200" dirty="0">
                          <a:solidFill>
                            <a:schemeClr val="tx1"/>
                          </a:solidFill>
                          <a:effectLst/>
                          <a:latin typeface="Arial Narrow" panose="020B0606020202030204" pitchFamily="34" charset="0"/>
                          <a:ea typeface="+mn-ea"/>
                          <a:cs typeface="+mn-cs"/>
                        </a:rPr>
                        <a:t>Ora, ainda que nasçamos com a capacidade de pensar e idealizar seja o que for, estamos susceptíveis a aprender, até porque o aprendizado constante também é uma característica humana. Nós aprendemos todos os dias com tudo que está à nossa volta.</a:t>
                      </a:r>
                    </a:p>
                    <a:p>
                      <a:pPr marL="0" indent="538163" algn="just">
                        <a:spcAft>
                          <a:spcPts val="0"/>
                        </a:spcAft>
                      </a:pPr>
                      <a:r>
                        <a:rPr lang="pt-BR" sz="2300" b="0" kern="1200" dirty="0">
                          <a:solidFill>
                            <a:schemeClr val="tx1"/>
                          </a:solidFill>
                          <a:effectLst/>
                          <a:latin typeface="Arial Narrow" panose="020B0606020202030204" pitchFamily="34" charset="0"/>
                          <a:ea typeface="+mn-ea"/>
                          <a:cs typeface="+mn-cs"/>
                        </a:rPr>
                        <a:t>A inteligência humana levou a que estudiosos no ramo da tecnologia desenvolvessem a inteligência artificial, um </a:t>
                      </a:r>
                      <a:r>
                        <a:rPr lang="pt-BR" sz="2300" b="0" kern="1200" dirty="0" err="1">
                          <a:solidFill>
                            <a:schemeClr val="tx1"/>
                          </a:solidFill>
                          <a:effectLst/>
                          <a:latin typeface="Arial Narrow" panose="020B0606020202030204" pitchFamily="34" charset="0"/>
                          <a:ea typeface="+mn-ea"/>
                          <a:cs typeface="+mn-cs"/>
                        </a:rPr>
                        <a:t>projecto</a:t>
                      </a:r>
                      <a:r>
                        <a:rPr lang="pt-BR" sz="2300" b="0" kern="1200" dirty="0">
                          <a:solidFill>
                            <a:schemeClr val="tx1"/>
                          </a:solidFill>
                          <a:effectLst/>
                          <a:latin typeface="Arial Narrow" panose="020B0606020202030204" pitchFamily="34" charset="0"/>
                          <a:ea typeface="+mn-ea"/>
                          <a:cs typeface="+mn-cs"/>
                        </a:rPr>
                        <a:t> conhecido por todos nós e que tem vindo a crescer com o passar do tempo. Este foi criado para auxiliar as pessoas, especialmente estudantes, quando encontrassem dificuldades para responder a determinada questão ligada a um conhecimento académico.</a:t>
                      </a:r>
                    </a:p>
                    <a:p>
                      <a:pPr marL="0" indent="538163" algn="just">
                        <a:spcAft>
                          <a:spcPts val="0"/>
                        </a:spcAft>
                      </a:pPr>
                      <a:r>
                        <a:rPr lang="pt-BR" sz="2300" b="0" kern="1200" dirty="0">
                          <a:solidFill>
                            <a:schemeClr val="tx1"/>
                          </a:solidFill>
                          <a:effectLst/>
                          <a:latin typeface="Arial Narrow" panose="020B0606020202030204" pitchFamily="34" charset="0"/>
                          <a:ea typeface="+mn-ea"/>
                          <a:cs typeface="+mn-cs"/>
                        </a:rPr>
                        <a:t>O grande problema é o facto de os seres humanos, que são conhecidos por pensar por si próprios, ao invés de recorrerem à inteligência quando necessário, dependerem totalmente deste que devia ser</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46475003"/>
                  </a:ext>
                </a:extLst>
              </a:tr>
            </a:tbl>
          </a:graphicData>
        </a:graphic>
      </p:graphicFrame>
    </p:spTree>
    <p:extLst>
      <p:ext uri="{BB962C8B-B14F-4D97-AF65-F5344CB8AC3E}">
        <p14:creationId xmlns:p14="http://schemas.microsoft.com/office/powerpoint/2010/main" val="1611120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C03B8E3-C823-584B-36E4-B638769DACD2}"/>
              </a:ext>
            </a:extLst>
          </p:cNvPr>
          <p:cNvSpPr txBox="1"/>
          <p:nvPr/>
        </p:nvSpPr>
        <p:spPr>
          <a:xfrm>
            <a:off x="304800" y="818090"/>
            <a:ext cx="11582400" cy="472886"/>
          </a:xfrm>
          <a:prstGeom prst="rect">
            <a:avLst/>
          </a:prstGeom>
          <a:noFill/>
        </p:spPr>
        <p:txBody>
          <a:bodyPr wrap="square">
            <a:spAutoFit/>
          </a:bodyPr>
          <a:lstStyle/>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E23A84E5-78A8-983D-3BA4-11DCF3E6536C}"/>
              </a:ext>
            </a:extLst>
          </p:cNvPr>
          <p:cNvGraphicFramePr>
            <a:graphicFrameLocks noGrp="1"/>
          </p:cNvGraphicFramePr>
          <p:nvPr>
            <p:extLst>
              <p:ext uri="{D42A27DB-BD31-4B8C-83A1-F6EECF244321}">
                <p14:modId xmlns:p14="http://schemas.microsoft.com/office/powerpoint/2010/main" val="3275389020"/>
              </p:ext>
            </p:extLst>
          </p:nvPr>
        </p:nvGraphicFramePr>
        <p:xfrm>
          <a:off x="304800" y="1425447"/>
          <a:ext cx="11582399" cy="1844040"/>
        </p:xfrm>
        <a:graphic>
          <a:graphicData uri="http://schemas.openxmlformats.org/drawingml/2006/table">
            <a:tbl>
              <a:tblPr firstRow="1" bandRow="1">
                <a:tableStyleId>{5C22544A-7EE6-4342-B048-85BDC9FD1C3A}</a:tableStyleId>
              </a:tblPr>
              <a:tblGrid>
                <a:gridCol w="11582399">
                  <a:extLst>
                    <a:ext uri="{9D8B030D-6E8A-4147-A177-3AD203B41FA5}">
                      <a16:colId xmlns:a16="http://schemas.microsoft.com/office/drawing/2014/main" val="1903312355"/>
                    </a:ext>
                  </a:extLst>
                </a:gridCol>
              </a:tblGrid>
              <a:tr h="370840">
                <a:tc>
                  <a:txBody>
                    <a:bodyPr/>
                    <a:lstStyle/>
                    <a:p>
                      <a:pPr algn="just">
                        <a:spcAft>
                          <a:spcPts val="0"/>
                        </a:spcAft>
                      </a:pPr>
                      <a:r>
                        <a:rPr lang="pt-BR" sz="2300" b="0" kern="1200" dirty="0">
                          <a:solidFill>
                            <a:schemeClr val="tx1"/>
                          </a:solidFill>
                          <a:effectLst/>
                          <a:latin typeface="Arial Narrow" panose="020B0606020202030204" pitchFamily="34" charset="0"/>
                          <a:ea typeface="+mn-ea"/>
                          <a:cs typeface="+mn-cs"/>
                        </a:rPr>
                        <a:t>apenas um auxílio. Os jovens estudantes, neste aspecto, são os que mais passam por isso.</a:t>
                      </a:r>
                    </a:p>
                    <a:p>
                      <a:pPr marL="0" indent="538163" algn="just">
                        <a:spcAft>
                          <a:spcPts val="0"/>
                        </a:spcAft>
                      </a:pPr>
                      <a:r>
                        <a:rPr lang="pt-BR" sz="2300" b="0" kern="1200" dirty="0">
                          <a:solidFill>
                            <a:schemeClr val="tx1"/>
                          </a:solidFill>
                          <a:effectLst/>
                          <a:latin typeface="Arial Narrow" panose="020B0606020202030204" pitchFamily="34" charset="0"/>
                          <a:ea typeface="+mn-ea"/>
                          <a:cs typeface="+mn-cs"/>
                        </a:rPr>
                        <a:t>A interpretação errónea que se faz da inteligência artificial é que ela sabe tudo e responde a tudo. Os alunos deixaram de pensar e, em qualquer desafio académico, a IA é a salvação. Provas escolares e tarefas são agora resolvidas com base na inteligência artificial.</a:t>
                      </a:r>
                    </a:p>
                    <a:p>
                      <a:pPr algn="r">
                        <a:spcAft>
                          <a:spcPts val="0"/>
                        </a:spcAft>
                      </a:pPr>
                      <a:r>
                        <a:rPr lang="pt-BR" sz="2300" b="0" kern="1200" dirty="0">
                          <a:solidFill>
                            <a:schemeClr val="tx1"/>
                          </a:solidFill>
                          <a:effectLst/>
                          <a:latin typeface="Arial Narrow" panose="020B0606020202030204" pitchFamily="34" charset="0"/>
                          <a:ea typeface="+mn-ea"/>
                          <a:cs typeface="+mn-cs"/>
                        </a:rPr>
                        <a:t>POR: Sérgio Cunha, Luanda </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46475003"/>
                  </a:ext>
                </a:extLst>
              </a:tr>
            </a:tbl>
          </a:graphicData>
        </a:graphic>
      </p:graphicFrame>
      <p:sp>
        <p:nvSpPr>
          <p:cNvPr id="3" name="CaixaDeTexto 2">
            <a:extLst>
              <a:ext uri="{FF2B5EF4-FFF2-40B4-BE49-F238E27FC236}">
                <a16:creationId xmlns:a16="http://schemas.microsoft.com/office/drawing/2014/main" id="{0CBE31C2-E2FB-2D49-7705-0D98EEBCC17E}"/>
              </a:ext>
            </a:extLst>
          </p:cNvPr>
          <p:cNvSpPr txBox="1"/>
          <p:nvPr/>
        </p:nvSpPr>
        <p:spPr>
          <a:xfrm>
            <a:off x="304800" y="3269487"/>
            <a:ext cx="11582399" cy="295402"/>
          </a:xfrm>
          <a:prstGeom prst="rect">
            <a:avLst/>
          </a:prstGeom>
          <a:noFill/>
        </p:spPr>
        <p:txBody>
          <a:bodyPr wrap="square">
            <a:spAutoFit/>
          </a:bodyPr>
          <a:lstStyle/>
          <a:p>
            <a:pPr algn="r">
              <a:lnSpc>
                <a:spcPct val="107000"/>
              </a:lnSpc>
              <a:spcAft>
                <a:spcPts val="800"/>
              </a:spcAft>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https://www.opais.ao/</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opiniao</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/carta-do-leitor-e-</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necessario</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-ter-</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prudencia</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 Acesso em: 31 jul. 2026. Adaptado.  </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28884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F6B6666-2238-2E63-2FBF-2740F2D2BDAD}"/>
              </a:ext>
            </a:extLst>
          </p:cNvPr>
          <p:cNvSpPr txBox="1"/>
          <p:nvPr/>
        </p:nvSpPr>
        <p:spPr>
          <a:xfrm>
            <a:off x="304800" y="854489"/>
            <a:ext cx="11582400" cy="5047536"/>
          </a:xfrm>
          <a:prstGeom prst="rect">
            <a:avLst/>
          </a:prstGeom>
          <a:noFill/>
        </p:spPr>
        <p:txBody>
          <a:bodyPr wrap="square">
            <a:spAutoFit/>
          </a:bodyPr>
          <a:lstStyle/>
          <a:p>
            <a:pPr algn="just"/>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carta do leitor é um gênero textual que possibilita os leitores de um jornal ou revista dialogar com o responsável pela publicação ou por seções dela, ou ainda com demais leitores. Na maioria das vezes, o leitor usa esse gênero para manifestar-se a respeito de uma matéria publicada. Releia a carta do leitor, e em grupo responda as questões propostas.</a:t>
            </a:r>
          </a:p>
          <a:p>
            <a:pPr algn="just"/>
            <a:endParaRPr lang="pt-BR" sz="1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Qual é o objetivo de uma carta do leitor em um jornal?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Quem é o destinatário inicial de uma carta do leitor?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Em qual pessoa gramatical (1ª ou 3ª pessoa) o autor costuma expressar sua opinião?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Qual é a função do primeiro parágrafo (introdução) de uma carta do leitor?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Por que a assinatura ou identificação é importante no final da carta?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77044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A595F04-F30A-7F2D-25A0-234AB3428F94}"/>
              </a:ext>
            </a:extLst>
          </p:cNvPr>
          <p:cNvSpPr txBox="1"/>
          <p:nvPr/>
        </p:nvSpPr>
        <p:spPr>
          <a:xfrm>
            <a:off x="322729" y="865293"/>
            <a:ext cx="11546542" cy="5262979"/>
          </a:xfrm>
          <a:prstGeom prst="rect">
            <a:avLst/>
          </a:prstGeom>
          <a:noFill/>
        </p:spPr>
        <p:txBody>
          <a:bodyPr wrap="square">
            <a:spAutoFit/>
          </a:bodyPr>
          <a:lstStyle/>
          <a:p>
            <a:pPr algn="just"/>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Na carta do Jornal OPAÍS, quem é o interlocutor saudado pelo autor no início do texto?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.Qual é o objetivo principal do leitor ao enviar esse texto para a seção de opinião.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carta do leitor não nasce no vácuo; ela é uma reação ou resposta a algo que o veículo publicou ou a um tema que está em pauta na sociedade, permitindo a intervenção crítica do público. Isso significa que a produção desse texto pelo cidadão justifica-se pelo fato de ele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precisar criar uma notícia do zero para preencher as páginas em branco de um jornal impresso.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manifestar uma opinião motivada por uma matéria, editorial ou tema social previamente debatido pela mídia.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ter a obrigação legal de corrigir erros gramaticais cometidos pelos jornalistas do veículo.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querer divulgar um produto ou serviço comercial de maneira gratuita para os demais leitores.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buscar uma aprovação acadêmica por meio de um texto voltado exclusivamente para especialistas.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4570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1962525329"/>
              </p:ext>
            </p:extLst>
          </p:nvPr>
        </p:nvGraphicFramePr>
        <p:xfrm>
          <a:off x="358591" y="1432697"/>
          <a:ext cx="11501717" cy="5058474"/>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lnSpc>
                          <a:spcPct val="114000"/>
                        </a:lnSpc>
                      </a:pPr>
                      <a:r>
                        <a:rPr lang="pt-BR" sz="2400" b="1" kern="1200" dirty="0">
                          <a:solidFill>
                            <a:schemeClr val="tx1"/>
                          </a:solidFill>
                          <a:effectLst/>
                          <a:latin typeface="Arial Narrow" panose="020B0606020202030204" pitchFamily="34" charset="0"/>
                          <a:ea typeface="+mn-ea"/>
                          <a:cs typeface="+mn-cs"/>
                        </a:rPr>
                        <a:t>As marcas de subjetividade na carta do leitor </a:t>
                      </a:r>
                    </a:p>
                    <a:p>
                      <a:pPr marL="0" indent="538163" algn="just">
                        <a:lnSpc>
                          <a:spcPct val="114000"/>
                        </a:lnSpc>
                      </a:pPr>
                      <a:r>
                        <a:rPr lang="pt-BR" sz="2400" b="0" kern="1200" dirty="0">
                          <a:solidFill>
                            <a:schemeClr val="tx1"/>
                          </a:solidFill>
                          <a:effectLst/>
                          <a:latin typeface="Arial Narrow" panose="020B0606020202030204" pitchFamily="34" charset="0"/>
                          <a:ea typeface="+mn-ea"/>
                          <a:cs typeface="+mn-cs"/>
                        </a:rPr>
                        <a:t>As </a:t>
                      </a:r>
                      <a:r>
                        <a:rPr lang="pt-BR" sz="2400" b="1" kern="1200" dirty="0">
                          <a:solidFill>
                            <a:schemeClr val="tx1"/>
                          </a:solidFill>
                          <a:effectLst/>
                          <a:latin typeface="Arial Narrow" panose="020B0606020202030204" pitchFamily="34" charset="0"/>
                          <a:ea typeface="+mn-ea"/>
                          <a:cs typeface="+mn-cs"/>
                        </a:rPr>
                        <a:t>marcas de subjetividade </a:t>
                      </a:r>
                      <a:r>
                        <a:rPr lang="pt-BR" sz="2400" b="0" kern="1200" dirty="0">
                          <a:solidFill>
                            <a:schemeClr val="tx1"/>
                          </a:solidFill>
                          <a:effectLst/>
                          <a:latin typeface="Arial Narrow" panose="020B0606020202030204" pitchFamily="34" charset="0"/>
                          <a:ea typeface="+mn-ea"/>
                          <a:cs typeface="+mn-cs"/>
                        </a:rPr>
                        <a:t>são elementos linguísticos que </a:t>
                      </a:r>
                      <a:r>
                        <a:rPr lang="pt-BR" sz="2400" b="1" kern="1200" dirty="0">
                          <a:solidFill>
                            <a:schemeClr val="tx1"/>
                          </a:solidFill>
                          <a:effectLst/>
                          <a:latin typeface="Arial Narrow" panose="020B0606020202030204" pitchFamily="34" charset="0"/>
                          <a:ea typeface="+mn-ea"/>
                          <a:cs typeface="+mn-cs"/>
                        </a:rPr>
                        <a:t>revelam as opiniões, os sentimentos, as avaliações e o posicionamento pessoal do autor dentro do texto</a:t>
                      </a:r>
                      <a:r>
                        <a:rPr lang="pt-BR" sz="2400" b="0" kern="1200" dirty="0">
                          <a:solidFill>
                            <a:schemeClr val="tx1"/>
                          </a:solidFill>
                          <a:effectLst/>
                          <a:latin typeface="Arial Narrow" panose="020B0606020202030204" pitchFamily="34" charset="0"/>
                          <a:ea typeface="+mn-ea"/>
                          <a:cs typeface="+mn-cs"/>
                        </a:rPr>
                        <a:t>. Na carta do leitor — que é um gênero essencialmente opinativo —, essas marcas servem para mostrar que os argumentos apresentados pertencem ao ponto de vista particular de quem escreve.</a:t>
                      </a:r>
                    </a:p>
                    <a:p>
                      <a:pPr algn="ctr">
                        <a:lnSpc>
                          <a:spcPct val="114000"/>
                        </a:lnSpc>
                      </a:pPr>
                      <a:r>
                        <a:rPr lang="pt-BR" sz="2400" b="1" kern="1200" dirty="0">
                          <a:solidFill>
                            <a:schemeClr val="tx1"/>
                          </a:solidFill>
                          <a:effectLst/>
                          <a:latin typeface="Arial Narrow" panose="020B0606020202030204" pitchFamily="34" charset="0"/>
                          <a:ea typeface="+mn-ea"/>
                          <a:cs typeface="+mn-cs"/>
                        </a:rPr>
                        <a:t>Principais marcas de subjetividade</a:t>
                      </a:r>
                    </a:p>
                    <a:p>
                      <a:pPr algn="just">
                        <a:lnSpc>
                          <a:spcPct val="114000"/>
                        </a:lnSpc>
                      </a:pPr>
                      <a:r>
                        <a:rPr lang="pt-BR" sz="2400" b="1" kern="1200" dirty="0">
                          <a:solidFill>
                            <a:schemeClr val="tx1"/>
                          </a:solidFill>
                          <a:effectLst/>
                          <a:latin typeface="Arial Narrow" panose="020B0606020202030204" pitchFamily="34" charset="0"/>
                          <a:ea typeface="+mn-ea"/>
                          <a:cs typeface="+mn-cs"/>
                        </a:rPr>
                        <a:t>Pronomes em 1ª pessoa: </a:t>
                      </a:r>
                      <a:r>
                        <a:rPr lang="pt-BR" sz="2400" b="0" kern="1200" dirty="0">
                          <a:solidFill>
                            <a:schemeClr val="tx1"/>
                          </a:solidFill>
                          <a:effectLst/>
                          <a:latin typeface="Arial Narrow" panose="020B0606020202030204" pitchFamily="34" charset="0"/>
                          <a:ea typeface="+mn-ea"/>
                          <a:cs typeface="+mn-cs"/>
                        </a:rPr>
                        <a:t>Uso de termos como "eu", "me", "meu", "nós" ou "nosso", que assumem explicitamente a autoria da opinião.</a:t>
                      </a:r>
                    </a:p>
                    <a:p>
                      <a:pPr algn="just">
                        <a:lnSpc>
                          <a:spcPct val="114000"/>
                        </a:lnSpc>
                      </a:pPr>
                      <a:r>
                        <a:rPr lang="pt-BR" sz="2400" b="1" kern="1200" dirty="0">
                          <a:solidFill>
                            <a:schemeClr val="tx1"/>
                          </a:solidFill>
                          <a:effectLst/>
                          <a:latin typeface="Arial Narrow" panose="020B0606020202030204" pitchFamily="34" charset="0"/>
                          <a:ea typeface="+mn-ea"/>
                          <a:cs typeface="+mn-cs"/>
                        </a:rPr>
                        <a:t>Verbos de opinião: </a:t>
                      </a:r>
                      <a:r>
                        <a:rPr lang="pt-BR" sz="2400" b="0" kern="1200" dirty="0">
                          <a:solidFill>
                            <a:schemeClr val="tx1"/>
                          </a:solidFill>
                          <a:effectLst/>
                          <a:latin typeface="Arial Narrow" panose="020B0606020202030204" pitchFamily="34" charset="0"/>
                          <a:ea typeface="+mn-ea"/>
                          <a:cs typeface="+mn-cs"/>
                        </a:rPr>
                        <a:t>Verbos conjugados na primeira pessoa que expressam pensamento, como "penso", "acredito", "discordo", "noto" ou "lamento". </a:t>
                      </a:r>
                    </a:p>
                    <a:p>
                      <a:pPr algn="just">
                        <a:lnSpc>
                          <a:spcPct val="114000"/>
                        </a:lnSpc>
                      </a:pPr>
                      <a:r>
                        <a:rPr lang="pt-BR" sz="2400" b="1" kern="1200" dirty="0">
                          <a:solidFill>
                            <a:schemeClr val="tx1"/>
                          </a:solidFill>
                          <a:effectLst/>
                          <a:latin typeface="Arial Narrow" panose="020B0606020202030204" pitchFamily="34" charset="0"/>
                          <a:ea typeface="+mn-ea"/>
                          <a:cs typeface="+mn-cs"/>
                        </a:rPr>
                        <a:t>Adjetivos valorativos: </a:t>
                      </a:r>
                      <a:r>
                        <a:rPr lang="pt-BR" sz="2400" b="0" kern="1200" dirty="0">
                          <a:solidFill>
                            <a:schemeClr val="tx1"/>
                          </a:solidFill>
                          <a:effectLst/>
                          <a:latin typeface="Arial Narrow" panose="020B0606020202030204" pitchFamily="34" charset="0"/>
                          <a:ea typeface="+mn-ea"/>
                          <a:cs typeface="+mn-cs"/>
                        </a:rPr>
                        <a:t>Palavras que expressam um julgamento de valor sobre o tema abordado, como dizer que uma atitude é "absurda", "louvável", "preocupante" ou "crucial". </a:t>
                      </a:r>
                    </a:p>
                  </a:txBody>
                  <a:tcPr>
                    <a:lnL w="38100" cap="flat" cmpd="sng" algn="ctr">
                      <a:solidFill>
                        <a:schemeClr val="accent2">
                          <a:lumMod val="60000"/>
                          <a:lumOff val="40000"/>
                        </a:schemeClr>
                      </a:solidFill>
                      <a:prstDash val="solid"/>
                      <a:round/>
                      <a:headEnd type="none" w="med" len="med"/>
                      <a:tailEnd type="none" w="med" len="med"/>
                    </a:lnL>
                    <a:lnR w="38100" cap="flat" cmpd="sng" algn="ctr">
                      <a:solidFill>
                        <a:schemeClr val="accent2">
                          <a:lumMod val="60000"/>
                          <a:lumOff val="40000"/>
                        </a:schemeClr>
                      </a:solidFill>
                      <a:prstDash val="solid"/>
                      <a:round/>
                      <a:headEnd type="none" w="med" len="med"/>
                      <a:tailEnd type="none" w="med" len="med"/>
                    </a:lnR>
                    <a:lnT w="38100" cap="flat" cmpd="sng" algn="ctr">
                      <a:solidFill>
                        <a:schemeClr val="accent2">
                          <a:lumMod val="60000"/>
                          <a:lumOff val="40000"/>
                        </a:schemeClr>
                      </a:solidFill>
                      <a:prstDash val="solid"/>
                      <a:round/>
                      <a:headEnd type="none" w="med" len="med"/>
                      <a:tailEnd type="none" w="med" len="med"/>
                    </a:lnT>
                    <a:lnB w="38100"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466164"/>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72176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2921504755"/>
              </p:ext>
            </p:extLst>
          </p:nvPr>
        </p:nvGraphicFramePr>
        <p:xfrm>
          <a:off x="345141" y="876886"/>
          <a:ext cx="11501717" cy="1722946"/>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lnSpc>
                          <a:spcPct val="114000"/>
                        </a:lnSpc>
                      </a:pPr>
                      <a:r>
                        <a:rPr lang="pt-BR" sz="2400" b="1" kern="1200" dirty="0">
                          <a:solidFill>
                            <a:schemeClr val="tx1"/>
                          </a:solidFill>
                          <a:effectLst/>
                          <a:latin typeface="Arial Narrow" panose="020B0606020202030204" pitchFamily="34" charset="0"/>
                          <a:ea typeface="+mn-ea"/>
                          <a:cs typeface="+mn-cs"/>
                        </a:rPr>
                        <a:t>Advérbios de modo: </a:t>
                      </a:r>
                      <a:r>
                        <a:rPr lang="pt-BR" sz="2400" b="0" kern="1200" dirty="0">
                          <a:solidFill>
                            <a:schemeClr val="tx1"/>
                          </a:solidFill>
                          <a:effectLst/>
                          <a:latin typeface="Arial Narrow" panose="020B0606020202030204" pitchFamily="34" charset="0"/>
                          <a:ea typeface="+mn-ea"/>
                          <a:cs typeface="+mn-cs"/>
                        </a:rPr>
                        <a:t>Palavras que revelam a intenção ou o sentimento do autor sobre o fato, como "infelizmente", "felizmente", "claramente" ou "justamente". </a:t>
                      </a:r>
                    </a:p>
                    <a:p>
                      <a:pPr algn="just">
                        <a:lnSpc>
                          <a:spcPct val="114000"/>
                        </a:lnSpc>
                      </a:pPr>
                      <a:r>
                        <a:rPr lang="pt-BR" sz="2400" b="1" kern="1200" dirty="0">
                          <a:solidFill>
                            <a:schemeClr val="tx1"/>
                          </a:solidFill>
                          <a:effectLst/>
                          <a:latin typeface="Arial Narrow" panose="020B0606020202030204" pitchFamily="34" charset="0"/>
                          <a:ea typeface="+mn-ea"/>
                          <a:cs typeface="+mn-cs"/>
                        </a:rPr>
                        <a:t>Expressões de sentimento: </a:t>
                      </a:r>
                      <a:r>
                        <a:rPr lang="pt-BR" sz="2400" b="0" kern="1200" dirty="0">
                          <a:solidFill>
                            <a:schemeClr val="tx1"/>
                          </a:solidFill>
                          <a:effectLst/>
                          <a:latin typeface="Arial Narrow" panose="020B0606020202030204" pitchFamily="34" charset="0"/>
                          <a:ea typeface="+mn-ea"/>
                          <a:cs typeface="+mn-cs"/>
                        </a:rPr>
                        <a:t>Trechos onde o leitor expressa reações emocionais diretas, como "fiquei indignado ao ler..." ou "com muita satisfação que acompanho...".</a:t>
                      </a:r>
                    </a:p>
                  </a:txBody>
                  <a:tcPr>
                    <a:lnL w="38100" cap="flat" cmpd="sng" algn="ctr">
                      <a:solidFill>
                        <a:schemeClr val="accent2">
                          <a:lumMod val="60000"/>
                          <a:lumOff val="40000"/>
                        </a:schemeClr>
                      </a:solidFill>
                      <a:prstDash val="solid"/>
                      <a:round/>
                      <a:headEnd type="none" w="med" len="med"/>
                      <a:tailEnd type="none" w="med" len="med"/>
                    </a:lnL>
                    <a:lnR w="38100" cap="flat" cmpd="sng" algn="ctr">
                      <a:solidFill>
                        <a:schemeClr val="accent2">
                          <a:lumMod val="60000"/>
                          <a:lumOff val="40000"/>
                        </a:schemeClr>
                      </a:solidFill>
                      <a:prstDash val="solid"/>
                      <a:round/>
                      <a:headEnd type="none" w="med" len="med"/>
                      <a:tailEnd type="none" w="med" len="med"/>
                    </a:lnR>
                    <a:lnT w="38100" cap="flat" cmpd="sng" algn="ctr">
                      <a:solidFill>
                        <a:schemeClr val="accent2">
                          <a:lumMod val="60000"/>
                          <a:lumOff val="40000"/>
                        </a:schemeClr>
                      </a:solidFill>
                      <a:prstDash val="solid"/>
                      <a:round/>
                      <a:headEnd type="none" w="med" len="med"/>
                      <a:tailEnd type="none" w="med" len="med"/>
                    </a:lnT>
                    <a:lnB w="38100"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sp>
        <p:nvSpPr>
          <p:cNvPr id="5" name="CaixaDeTexto 4">
            <a:extLst>
              <a:ext uri="{FF2B5EF4-FFF2-40B4-BE49-F238E27FC236}">
                <a16:creationId xmlns:a16="http://schemas.microsoft.com/office/drawing/2014/main" id="{28E361A4-933B-DA82-864F-FCD11D551F3B}"/>
              </a:ext>
            </a:extLst>
          </p:cNvPr>
          <p:cNvSpPr txBox="1"/>
          <p:nvPr/>
        </p:nvSpPr>
        <p:spPr>
          <a:xfrm>
            <a:off x="345141" y="2898511"/>
            <a:ext cx="11501716" cy="3322128"/>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Nesta carta do leitor, embora o autor tente manter um tom formal e reflexivo, existem várias marcas de subjetividade bem evidentes. Elas revelam o posicionamento crítico, a preocupação e o julgamento de valor do emissor em relação ao uso da Inteligência Artificial pelos estudantes. Releia a carta do leitor e retire o que se pede.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Dois exemplos de uso da 1ª pessoa do plural com flexões verbais e pronomes, indicando inclusão e coletividade.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Três exemplos com adjetivos e expressões valorativas (Modalizadores).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5822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40E31D1-61C4-D102-31F1-C6AA52551741}"/>
              </a:ext>
            </a:extLst>
          </p:cNvPr>
          <p:cNvSpPr txBox="1"/>
          <p:nvPr/>
        </p:nvSpPr>
        <p:spPr>
          <a:xfrm>
            <a:off x="313765" y="850854"/>
            <a:ext cx="11564470" cy="1508105"/>
          </a:xfrm>
          <a:prstGeom prst="rect">
            <a:avLst/>
          </a:prstGeom>
          <a:solidFill>
            <a:schemeClr val="accent6">
              <a:lumMod val="20000"/>
              <a:lumOff val="80000"/>
            </a:schemeClr>
          </a:solid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vamos entender como funciona a interlocução dentro de uma Carta do Leitor? Quando você escreve esse tipo de carta, você não está apenas jogando ideias no papel; você está conversando com alguém. A interlocução é, justamente, essa conversa que você estabelece com o jornal, com a revista ou com o próprio jornalista que escreveu a matéria original.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9A4D280E-FDF0-6995-324E-CDB529F4C2FD}"/>
              </a:ext>
            </a:extLst>
          </p:cNvPr>
          <p:cNvGraphicFramePr>
            <a:graphicFrameLocks noGrp="1"/>
          </p:cNvGraphicFramePr>
          <p:nvPr>
            <p:extLst>
              <p:ext uri="{D42A27DB-BD31-4B8C-83A1-F6EECF244321}">
                <p14:modId xmlns:p14="http://schemas.microsoft.com/office/powerpoint/2010/main" val="3117037666"/>
              </p:ext>
            </p:extLst>
          </p:nvPr>
        </p:nvGraphicFramePr>
        <p:xfrm>
          <a:off x="345141" y="3334474"/>
          <a:ext cx="11501717" cy="28956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A noção de interlocução na carta do leitor</a:t>
                      </a:r>
                    </a:p>
                    <a:p>
                      <a:pPr marL="0" indent="538163" algn="just"/>
                      <a:r>
                        <a:rPr lang="pt-BR" sz="2300" b="0" kern="1200" dirty="0">
                          <a:solidFill>
                            <a:schemeClr val="tx1"/>
                          </a:solidFill>
                          <a:effectLst/>
                          <a:latin typeface="Arial Narrow" panose="020B0606020202030204" pitchFamily="34" charset="0"/>
                          <a:ea typeface="+mn-ea"/>
                          <a:cs typeface="+mn-cs"/>
                        </a:rPr>
                        <a:t>A noção de interlocução na carta do leitor é a relação de diálogo entre o autor (o leitor) e o destinatário (o jornal, a revista ou o público em geral), servindo para expressar opiniões, críticas ou sugestões sobre matérias publicadas. Esse vínculo define como o texto é construído com base em quem lê e em quem escreve.</a:t>
                      </a:r>
                    </a:p>
                    <a:p>
                      <a:pPr algn="just"/>
                      <a:r>
                        <a:rPr lang="pt-BR" sz="2300" b="1" kern="1200" dirty="0">
                          <a:solidFill>
                            <a:schemeClr val="tx1"/>
                          </a:solidFill>
                          <a:effectLst/>
                          <a:latin typeface="Arial Narrow" panose="020B0606020202030204" pitchFamily="34" charset="0"/>
                          <a:ea typeface="+mn-ea"/>
                          <a:cs typeface="+mn-cs"/>
                        </a:rPr>
                        <a:t>Elementos da Interlocução</a:t>
                      </a:r>
                    </a:p>
                    <a:p>
                      <a:pPr algn="just"/>
                      <a:r>
                        <a:rPr lang="pt-BR" sz="2300" b="1" kern="1200" dirty="0">
                          <a:solidFill>
                            <a:schemeClr val="tx1"/>
                          </a:solidFill>
                          <a:effectLst/>
                          <a:latin typeface="Arial Narrow" panose="020B0606020202030204" pitchFamily="34" charset="0"/>
                          <a:ea typeface="+mn-ea"/>
                          <a:cs typeface="+mn-cs"/>
                        </a:rPr>
                        <a:t>Locutor e Interlocutor: </a:t>
                      </a:r>
                      <a:r>
                        <a:rPr lang="pt-BR" sz="2300" b="0" kern="1200" dirty="0">
                          <a:solidFill>
                            <a:schemeClr val="tx1"/>
                          </a:solidFill>
                          <a:effectLst/>
                          <a:latin typeface="Arial Narrow" panose="020B0606020202030204" pitchFamily="34" charset="0"/>
                          <a:ea typeface="+mn-ea"/>
                          <a:cs typeface="+mn-cs"/>
                        </a:rPr>
                        <a:t>Envolve quem escreve (remetente) e o destinatário (o veículo de comunicação ou o editor), ajustando a linguagem conforme a situação.</a:t>
                      </a:r>
                    </a:p>
                  </a:txBody>
                  <a:tcPr>
                    <a:lnL w="38100" cap="flat" cmpd="sng" algn="ctr">
                      <a:solidFill>
                        <a:schemeClr val="accent2">
                          <a:lumMod val="60000"/>
                          <a:lumOff val="40000"/>
                        </a:schemeClr>
                      </a:solidFill>
                      <a:prstDash val="solid"/>
                      <a:round/>
                      <a:headEnd type="none" w="med" len="med"/>
                      <a:tailEnd type="none" w="med" len="med"/>
                    </a:lnL>
                    <a:lnR w="38100" cap="flat" cmpd="sng" algn="ctr">
                      <a:solidFill>
                        <a:schemeClr val="accent2">
                          <a:lumMod val="60000"/>
                          <a:lumOff val="40000"/>
                        </a:schemeClr>
                      </a:solidFill>
                      <a:prstDash val="solid"/>
                      <a:round/>
                      <a:headEnd type="none" w="med" len="med"/>
                      <a:tailEnd type="none" w="med" len="med"/>
                    </a:lnR>
                    <a:lnT w="38100" cap="flat" cmpd="sng" algn="ctr">
                      <a:solidFill>
                        <a:schemeClr val="accent2">
                          <a:lumMod val="60000"/>
                          <a:lumOff val="40000"/>
                        </a:schemeClr>
                      </a:solidFill>
                      <a:prstDash val="solid"/>
                      <a:round/>
                      <a:headEnd type="none" w="med" len="med"/>
                      <a:tailEnd type="none" w="med" len="med"/>
                    </a:lnT>
                    <a:lnB w="38100"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6" name="Imagem 5" descr="Interface gráfica do usuário, Texto, Aplicativo&#10;&#10;O conteúdo gerado por IA pode estar incorreto.">
            <a:extLst>
              <a:ext uri="{FF2B5EF4-FFF2-40B4-BE49-F238E27FC236}">
                <a16:creationId xmlns:a16="http://schemas.microsoft.com/office/drawing/2014/main" id="{6FA3F2EB-AAFB-0C4B-A36B-4F06E442A5B3}"/>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13765" y="2492187"/>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949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482649E-3F89-82E4-7C4F-E110ECC83A3E}"/>
              </a:ext>
            </a:extLst>
          </p:cNvPr>
          <p:cNvSpPr txBox="1"/>
          <p:nvPr/>
        </p:nvSpPr>
        <p:spPr>
          <a:xfrm>
            <a:off x="340659" y="871212"/>
            <a:ext cx="11528612" cy="2290948"/>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7.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Quando você escreve uma carta do leitor, você não está apenas jogando ideias no papel; você está conversando com alguém. A interlocução é, justamente, essa conversa que você estabelece com o jornal, com a revista ou com o próprio jornalista que escreveu a matéria original. Releia a carta do leitor e responda.</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Quem é o locutor da carta? Quem é o interlocutor? Justifique.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0120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4091521885"/>
              </p:ext>
            </p:extLst>
          </p:nvPr>
        </p:nvGraphicFramePr>
        <p:xfrm>
          <a:off x="358591" y="1674744"/>
          <a:ext cx="11501717" cy="46482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Estrutura textual</a:t>
                      </a:r>
                    </a:p>
                    <a:p>
                      <a:pPr marL="0" indent="538163" algn="just"/>
                      <a:r>
                        <a:rPr lang="pt-BR" sz="2300" b="0" kern="1200" dirty="0">
                          <a:solidFill>
                            <a:schemeClr val="tx1"/>
                          </a:solidFill>
                          <a:effectLst/>
                          <a:latin typeface="Arial Narrow" panose="020B0606020202030204" pitchFamily="34" charset="0"/>
                          <a:ea typeface="+mn-ea"/>
                          <a:cs typeface="+mn-cs"/>
                        </a:rPr>
                        <a:t>Geralmente, não há exigências quanto a formatação da carta do leitor. Mesmo que os veículos de comunicação costumem resumir e editar as cartas antes da publicação para poupar espaço, a estrutura padrão de produção, alguns elementos estruturais tornaram-se comuns neste gênero textual, como:</a:t>
                      </a:r>
                    </a:p>
                    <a:p>
                      <a:pPr algn="just"/>
                      <a:r>
                        <a:rPr lang="pt-BR" sz="2300" b="1" kern="1200" dirty="0">
                          <a:solidFill>
                            <a:schemeClr val="tx1"/>
                          </a:solidFill>
                          <a:effectLst/>
                          <a:latin typeface="Arial Narrow" panose="020B0606020202030204" pitchFamily="34" charset="0"/>
                          <a:ea typeface="+mn-ea"/>
                          <a:cs typeface="+mn-cs"/>
                        </a:rPr>
                        <a:t>Local e Data: </a:t>
                      </a:r>
                      <a:r>
                        <a:rPr lang="pt-BR" sz="2300" b="0" kern="1200" dirty="0">
                          <a:solidFill>
                            <a:schemeClr val="tx1"/>
                          </a:solidFill>
                          <a:effectLst/>
                          <a:latin typeface="Arial Narrow" panose="020B0606020202030204" pitchFamily="34" charset="0"/>
                          <a:ea typeface="+mn-ea"/>
                          <a:cs typeface="+mn-cs"/>
                        </a:rPr>
                        <a:t>identificação geográfica e temporal de onde o texto está sendo escrito (ex.: Goiânia, 3 de agosto de 2026).</a:t>
                      </a:r>
                    </a:p>
                    <a:p>
                      <a:pPr algn="just"/>
                      <a:r>
                        <a:rPr lang="pt-BR" sz="2300" b="1" kern="1200" dirty="0">
                          <a:solidFill>
                            <a:schemeClr val="tx1"/>
                          </a:solidFill>
                          <a:effectLst/>
                          <a:latin typeface="Arial Narrow" panose="020B0606020202030204" pitchFamily="34" charset="0"/>
                          <a:ea typeface="+mn-ea"/>
                          <a:cs typeface="+mn-cs"/>
                        </a:rPr>
                        <a:t>Vocativo: </a:t>
                      </a:r>
                      <a:r>
                        <a:rPr lang="pt-BR" sz="2300" b="0" kern="1200" dirty="0">
                          <a:solidFill>
                            <a:schemeClr val="tx1"/>
                          </a:solidFill>
                          <a:effectLst/>
                          <a:latin typeface="Arial Narrow" panose="020B0606020202030204" pitchFamily="34" charset="0"/>
                          <a:ea typeface="+mn-ea"/>
                          <a:cs typeface="+mn-cs"/>
                        </a:rPr>
                        <a:t>saudação direcionada ao editor, à equipe editorial ou ao próprio veículo (ex.: Prezado Editor da Revista X ou À Equipe do Jornal Y).</a:t>
                      </a:r>
                    </a:p>
                    <a:p>
                      <a:pPr algn="just"/>
                      <a:r>
                        <a:rPr lang="pt-BR" sz="2300" b="1" kern="1200" dirty="0">
                          <a:solidFill>
                            <a:schemeClr val="tx1"/>
                          </a:solidFill>
                          <a:effectLst/>
                          <a:latin typeface="Arial Narrow" panose="020B0606020202030204" pitchFamily="34" charset="0"/>
                          <a:ea typeface="+mn-ea"/>
                          <a:cs typeface="+mn-cs"/>
                        </a:rPr>
                        <a:t>Introdução: </a:t>
                      </a:r>
                      <a:r>
                        <a:rPr lang="pt-BR" sz="2300" b="0" kern="1200" dirty="0">
                          <a:solidFill>
                            <a:schemeClr val="tx1"/>
                          </a:solidFill>
                          <a:effectLst/>
                          <a:latin typeface="Arial Narrow" panose="020B0606020202030204" pitchFamily="34" charset="0"/>
                          <a:ea typeface="+mn-ea"/>
                          <a:cs typeface="+mn-cs"/>
                        </a:rPr>
                        <a:t>apresentação breve do leitor (sua função social ou ocupação) e a contextualização da matéria lida que motivou a carta.</a:t>
                      </a:r>
                    </a:p>
                    <a:p>
                      <a:pPr algn="just"/>
                      <a:r>
                        <a:rPr lang="pt-BR" sz="2300" b="1" kern="1200" dirty="0">
                          <a:solidFill>
                            <a:schemeClr val="tx1"/>
                          </a:solidFill>
                          <a:effectLst/>
                          <a:latin typeface="Arial Narrow" panose="020B0606020202030204" pitchFamily="34" charset="0"/>
                          <a:ea typeface="+mn-ea"/>
                          <a:cs typeface="+mn-cs"/>
                        </a:rPr>
                        <a:t>Desenvolvimento (Argumentação): </a:t>
                      </a:r>
                      <a:r>
                        <a:rPr lang="pt-BR" sz="2300" b="0" kern="1200" dirty="0">
                          <a:solidFill>
                            <a:schemeClr val="tx1"/>
                          </a:solidFill>
                          <a:effectLst/>
                          <a:latin typeface="Arial Narrow" panose="020B0606020202030204" pitchFamily="34" charset="0"/>
                          <a:ea typeface="+mn-ea"/>
                          <a:cs typeface="+mn-cs"/>
                        </a:rPr>
                        <a:t>o corpo do texto onde se expõe a opinião detalhada, sustentada por argumentos válidos, exemplos ou informações que reforcem a concordância ou discordância com o texto original.</a:t>
                      </a:r>
                    </a:p>
                  </a:txBody>
                  <a:tcPr>
                    <a:lnL w="38100" cap="flat" cmpd="sng" algn="ctr">
                      <a:solidFill>
                        <a:schemeClr val="accent2">
                          <a:lumMod val="60000"/>
                          <a:lumOff val="40000"/>
                        </a:schemeClr>
                      </a:solidFill>
                      <a:prstDash val="solid"/>
                      <a:round/>
                      <a:headEnd type="none" w="med" len="med"/>
                      <a:tailEnd type="none" w="med" len="med"/>
                    </a:lnL>
                    <a:lnR w="38100" cap="flat" cmpd="sng" algn="ctr">
                      <a:solidFill>
                        <a:schemeClr val="accent2">
                          <a:lumMod val="60000"/>
                          <a:lumOff val="40000"/>
                        </a:schemeClr>
                      </a:solidFill>
                      <a:prstDash val="solid"/>
                      <a:round/>
                      <a:headEnd type="none" w="med" len="med"/>
                      <a:tailEnd type="none" w="med" len="med"/>
                    </a:lnR>
                    <a:lnT w="38100" cap="flat" cmpd="sng" algn="ctr">
                      <a:solidFill>
                        <a:schemeClr val="accent2">
                          <a:lumMod val="60000"/>
                          <a:lumOff val="40000"/>
                        </a:schemeClr>
                      </a:solidFill>
                      <a:prstDash val="solid"/>
                      <a:round/>
                      <a:headEnd type="none" w="med" len="med"/>
                      <a:tailEnd type="none" w="med" len="med"/>
                    </a:lnT>
                    <a:lnB w="38100"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717176"/>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32755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1459539468"/>
              </p:ext>
            </p:extLst>
          </p:nvPr>
        </p:nvGraphicFramePr>
        <p:xfrm>
          <a:off x="345141" y="876885"/>
          <a:ext cx="11501717" cy="219456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00" b="1" kern="1200" dirty="0">
                          <a:solidFill>
                            <a:schemeClr val="tx1"/>
                          </a:solidFill>
                          <a:effectLst/>
                          <a:latin typeface="Arial Narrow" panose="020B0606020202030204" pitchFamily="34" charset="0"/>
                          <a:ea typeface="+mn-ea"/>
                          <a:cs typeface="+mn-cs"/>
                        </a:rPr>
                        <a:t>Conclusão: </a:t>
                      </a:r>
                      <a:r>
                        <a:rPr lang="pt-BR" sz="2300" b="0" kern="1200" dirty="0">
                          <a:solidFill>
                            <a:schemeClr val="tx1"/>
                          </a:solidFill>
                          <a:effectLst/>
                          <a:latin typeface="Arial Narrow" panose="020B0606020202030204" pitchFamily="34" charset="0"/>
                          <a:ea typeface="+mn-ea"/>
                          <a:cs typeface="+mn-cs"/>
                        </a:rPr>
                        <a:t>fechamento das ideias com a apresentação de uma proposta, sugestão de novos temas ou uma reflexão final sobre a pauta discutida.</a:t>
                      </a:r>
                    </a:p>
                    <a:p>
                      <a:pPr algn="just"/>
                      <a:r>
                        <a:rPr lang="pt-BR" sz="2300" b="1" kern="1200" dirty="0">
                          <a:solidFill>
                            <a:schemeClr val="tx1"/>
                          </a:solidFill>
                          <a:effectLst/>
                          <a:latin typeface="Arial Narrow" panose="020B0606020202030204" pitchFamily="34" charset="0"/>
                          <a:ea typeface="+mn-ea"/>
                          <a:cs typeface="+mn-cs"/>
                        </a:rPr>
                        <a:t>Despedida: </a:t>
                      </a:r>
                      <a:r>
                        <a:rPr lang="pt-BR" sz="2300" b="0" kern="1200" dirty="0">
                          <a:solidFill>
                            <a:schemeClr val="tx1"/>
                          </a:solidFill>
                          <a:effectLst/>
                          <a:latin typeface="Arial Narrow" panose="020B0606020202030204" pitchFamily="34" charset="0"/>
                          <a:ea typeface="+mn-ea"/>
                          <a:cs typeface="+mn-cs"/>
                        </a:rPr>
                        <a:t>ao finalizar a carta, é de bom tom realizar uma saudação final, utilizando termos como: atenciosamente, cordialmente, abraços etc. e assinar seu nome. </a:t>
                      </a:r>
                    </a:p>
                    <a:p>
                      <a:pPr algn="just"/>
                      <a:r>
                        <a:rPr lang="pt-BR" sz="2300" b="1" kern="1200" dirty="0">
                          <a:solidFill>
                            <a:schemeClr val="tx1"/>
                          </a:solidFill>
                          <a:effectLst/>
                          <a:latin typeface="Arial Narrow" panose="020B0606020202030204" pitchFamily="34" charset="0"/>
                          <a:ea typeface="+mn-ea"/>
                          <a:cs typeface="+mn-cs"/>
                        </a:rPr>
                        <a:t>Assinatura: </a:t>
                      </a:r>
                      <a:r>
                        <a:rPr lang="pt-BR" sz="2300" b="0" kern="1200" dirty="0">
                          <a:solidFill>
                            <a:schemeClr val="tx1"/>
                          </a:solidFill>
                          <a:effectLst/>
                          <a:latin typeface="Arial Narrow" panose="020B0606020202030204" pitchFamily="34" charset="0"/>
                          <a:ea typeface="+mn-ea"/>
                          <a:cs typeface="+mn-cs"/>
                        </a:rPr>
                        <a:t>o nome do autor (remetente), acompanhado às vezes da sua cidade de residência ou sigla do estado.</a:t>
                      </a:r>
                    </a:p>
                  </a:txBody>
                  <a:tcPr>
                    <a:lnL w="38100" cap="flat" cmpd="sng" algn="ctr">
                      <a:solidFill>
                        <a:schemeClr val="accent2">
                          <a:lumMod val="60000"/>
                          <a:lumOff val="40000"/>
                        </a:schemeClr>
                      </a:solidFill>
                      <a:prstDash val="solid"/>
                      <a:round/>
                      <a:headEnd type="none" w="med" len="med"/>
                      <a:tailEnd type="none" w="med" len="med"/>
                    </a:lnL>
                    <a:lnR w="38100" cap="flat" cmpd="sng" algn="ctr">
                      <a:solidFill>
                        <a:schemeClr val="accent2">
                          <a:lumMod val="60000"/>
                          <a:lumOff val="40000"/>
                        </a:schemeClr>
                      </a:solidFill>
                      <a:prstDash val="solid"/>
                      <a:round/>
                      <a:headEnd type="none" w="med" len="med"/>
                      <a:tailEnd type="none" w="med" len="med"/>
                    </a:lnR>
                    <a:lnT w="38100" cap="flat" cmpd="sng" algn="ctr">
                      <a:solidFill>
                        <a:schemeClr val="accent2">
                          <a:lumMod val="60000"/>
                          <a:lumOff val="40000"/>
                        </a:schemeClr>
                      </a:solidFill>
                      <a:prstDash val="solid"/>
                      <a:round/>
                      <a:headEnd type="none" w="med" len="med"/>
                      <a:tailEnd type="none" w="med" len="med"/>
                    </a:lnT>
                    <a:lnB w="38100"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879817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29B29493-5EF4-6F34-FEE9-087AC58EEE6C}"/>
              </a:ext>
            </a:extLst>
          </p:cNvPr>
          <p:cNvSpPr txBox="1"/>
          <p:nvPr/>
        </p:nvSpPr>
        <p:spPr>
          <a:xfrm>
            <a:off x="345142" y="890931"/>
            <a:ext cx="11501716" cy="4524315"/>
          </a:xfrm>
          <a:prstGeom prst="rect">
            <a:avLst/>
          </a:prstGeom>
          <a:noFill/>
        </p:spPr>
        <p:txBody>
          <a:bodyPr wrap="square">
            <a:spAutoFit/>
          </a:bodyPr>
          <a:lstStyle/>
          <a:p>
            <a:pPr algn="just"/>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8.</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vocativo é a marca explícita de que o texto se dirige a alguém (interlocutor). A escolha de termos formais ou corteses estabelece o tom do diálogo e cumpre as regras de adequação social do gênero. A análise do vocativo inicial (como "Ilustre coordenador do Jornal...") cumpre um papel essencial. Do ponto de vista da construção textual, a presença e a escolha adequada desse elemento serve para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anular o caráter persuasivo do texto, transformando a carta em um documento puramente burocrático.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demonstrar a subordinação hierárquica do leitor em relação aos profissionais que trabalham na imprensa.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estabelecer a relação de interlocução, adequando o nível de formalidade ao destinatário do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antecipar os argumentos técnicos que serão desenvolvidos ao longo do corpo do texto argumentativo.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substituir a necessidade de o autor assinar ou revelar sua localização geográfica ao final da carta.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22668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8000" y="698719"/>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1870" y="1228796"/>
            <a:ext cx="5508000" cy="1166320"/>
          </a:xfrm>
          <a:prstGeom prst="rect">
            <a:avLst/>
          </a:prstGeom>
          <a:noFill/>
          <a:ln>
            <a:noFill/>
          </a:ln>
        </p:spPr>
      </p:pic>
      <p:graphicFrame>
        <p:nvGraphicFramePr>
          <p:cNvPr id="5" name="Tabela 4">
            <a:extLst>
              <a:ext uri="{FF2B5EF4-FFF2-40B4-BE49-F238E27FC236}">
                <a16:creationId xmlns:a16="http://schemas.microsoft.com/office/drawing/2014/main" id="{B9C93746-03CA-F5CE-44C4-C7BCCBE51B11}"/>
              </a:ext>
            </a:extLst>
          </p:cNvPr>
          <p:cNvGraphicFramePr>
            <a:graphicFrameLocks noGrp="1"/>
          </p:cNvGraphicFramePr>
          <p:nvPr>
            <p:extLst>
              <p:ext uri="{D42A27DB-BD31-4B8C-83A1-F6EECF244321}">
                <p14:modId xmlns:p14="http://schemas.microsoft.com/office/powerpoint/2010/main" val="3069473338"/>
              </p:ext>
            </p:extLst>
          </p:nvPr>
        </p:nvGraphicFramePr>
        <p:xfrm>
          <a:off x="351870" y="2395116"/>
          <a:ext cx="11507337" cy="3146171"/>
        </p:xfrm>
        <a:graphic>
          <a:graphicData uri="http://schemas.openxmlformats.org/drawingml/2006/table">
            <a:tbl>
              <a:tblPr firstRow="1" bandRow="1">
                <a:tableStyleId>{5C22544A-7EE6-4342-B048-85BDC9FD1C3A}</a:tableStyleId>
              </a:tblPr>
              <a:tblGrid>
                <a:gridCol w="11507337">
                  <a:extLst>
                    <a:ext uri="{9D8B030D-6E8A-4147-A177-3AD203B41FA5}">
                      <a16:colId xmlns:a16="http://schemas.microsoft.com/office/drawing/2014/main" val="966823941"/>
                    </a:ext>
                  </a:extLst>
                </a:gridCol>
              </a:tblGrid>
              <a:tr h="370840">
                <a:tc>
                  <a:txBody>
                    <a:bodyPr/>
                    <a:lstStyle/>
                    <a:p>
                      <a:pPr>
                        <a:lnSpc>
                          <a:spcPct val="114000"/>
                        </a:lnSpc>
                      </a:pPr>
                      <a:r>
                        <a:rPr lang="pt-BR" sz="2300" b="1" kern="1200" dirty="0">
                          <a:solidFill>
                            <a:schemeClr val="tx1"/>
                          </a:solidFill>
                          <a:effectLst/>
                          <a:latin typeface="Arial Narrow" panose="020B0606020202030204" pitchFamily="34" charset="0"/>
                          <a:ea typeface="+mn-ea"/>
                          <a:cs typeface="+mn-cs"/>
                        </a:rPr>
                        <a:t>Etapa 2</a:t>
                      </a:r>
                    </a:p>
                    <a:p>
                      <a:pPr marL="0" indent="0">
                        <a:lnSpc>
                          <a:spcPct val="114000"/>
                        </a:lnSpc>
                        <a:buNone/>
                      </a:pPr>
                      <a:r>
                        <a:rPr lang="pt-BR" sz="2300" b="1" kern="1200" dirty="0">
                          <a:solidFill>
                            <a:schemeClr val="tx1"/>
                          </a:solidFill>
                          <a:effectLst/>
                          <a:latin typeface="Arial Narrow" panose="020B0606020202030204" pitchFamily="34" charset="0"/>
                          <a:ea typeface="+mn-ea"/>
                          <a:cs typeface="+mn-cs"/>
                        </a:rPr>
                        <a:t>1. Vamos continuar conversando?</a:t>
                      </a:r>
                    </a:p>
                    <a:p>
                      <a:pPr marL="457200" indent="-457200">
                        <a:buAutoNum type="arabicPeriod"/>
                      </a:pPr>
                      <a:endParaRPr lang="pt-BR" sz="2300" b="0" kern="1200" dirty="0">
                        <a:solidFill>
                          <a:schemeClr val="tx1"/>
                        </a:solidFill>
                        <a:effectLst/>
                        <a:latin typeface="Arial Narrow" panose="020B0606020202030204" pitchFamily="34" charset="0"/>
                        <a:ea typeface="+mn-ea"/>
                        <a:cs typeface="+mn-cs"/>
                      </a:endParaRPr>
                    </a:p>
                    <a:p>
                      <a:pPr marL="457200" indent="-457200">
                        <a:buAutoNum type="arabicPeriod"/>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1000" b="1" kern="1200" dirty="0">
                        <a:solidFill>
                          <a:schemeClr val="tx1"/>
                        </a:solidFill>
                        <a:effectLst/>
                        <a:latin typeface="Arial Narrow" panose="020B0606020202030204" pitchFamily="34" charset="0"/>
                        <a:ea typeface="+mn-ea"/>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1828893"/>
                  </a:ext>
                </a:extLst>
              </a:tr>
            </a:tbl>
          </a:graphicData>
        </a:graphic>
      </p:graphicFrame>
      <p:sp>
        <p:nvSpPr>
          <p:cNvPr id="7" name="CaixaDeTexto 6">
            <a:extLst>
              <a:ext uri="{FF2B5EF4-FFF2-40B4-BE49-F238E27FC236}">
                <a16:creationId xmlns:a16="http://schemas.microsoft.com/office/drawing/2014/main" id="{284CE2E7-5E42-DC35-5FCA-EE563185BA9D}"/>
              </a:ext>
            </a:extLst>
          </p:cNvPr>
          <p:cNvSpPr txBox="1"/>
          <p:nvPr/>
        </p:nvSpPr>
        <p:spPr>
          <a:xfrm>
            <a:off x="416929" y="3318371"/>
            <a:ext cx="11423201" cy="2222916"/>
          </a:xfrm>
          <a:prstGeom prst="rect">
            <a:avLst/>
          </a:prstGeom>
          <a:noFill/>
        </p:spPr>
        <p:txBody>
          <a:bodyPr wrap="square">
            <a:spAutoFit/>
          </a:bodyPr>
          <a:lstStyle/>
          <a:p>
            <a:pPr algn="just">
              <a:lnSpc>
                <a:spcPct val="105000"/>
              </a:lnSpc>
              <a:spcAft>
                <a:spcPts val="12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Qual é o principal objetivo de alguém que escreve uma carta do leitor para um jornal ou revista?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12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De que forma o perfil do público-alvo do veículo de comunicação influencia a linguagem usada nessas cartas?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1200"/>
              </a:spcAft>
            </a:pPr>
            <a:r>
              <a:rPr lang="pt-BR" sz="2300" dirty="0">
                <a:effectLst/>
                <a:latin typeface="Arial Narrow" panose="020B0606020202030204" pitchFamily="34" charset="0"/>
                <a:ea typeface="Calibri" panose="020F0502020204030204" pitchFamily="34" charset="0"/>
                <a:cs typeface="Times New Roman" panose="02020603050405020304" pitchFamily="18" charset="0"/>
              </a:rPr>
              <a:t>- Como o autor de uma carta do leitor constrói seus argumentos para convencer outros leitores da sua opinião?</a:t>
            </a:r>
            <a:endParaRPr lang="pt-BR" sz="2300" dirty="0">
              <a:latin typeface="Arial Narrow" panose="020B0606020202030204" pitchFamily="34" charset="0"/>
            </a:endParaRPr>
          </a:p>
        </p:txBody>
      </p:sp>
    </p:spTree>
    <p:extLst>
      <p:ext uri="{BB962C8B-B14F-4D97-AF65-F5344CB8AC3E}">
        <p14:creationId xmlns:p14="http://schemas.microsoft.com/office/powerpoint/2010/main" val="20039364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2228277414"/>
              </p:ext>
            </p:extLst>
          </p:nvPr>
        </p:nvGraphicFramePr>
        <p:xfrm>
          <a:off x="358591" y="1665779"/>
          <a:ext cx="11501717" cy="265176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400" b="1" kern="1200" dirty="0">
                          <a:solidFill>
                            <a:schemeClr val="tx1"/>
                          </a:solidFill>
                          <a:effectLst/>
                          <a:latin typeface="Arial Narrow" panose="020B0606020202030204" pitchFamily="34" charset="0"/>
                          <a:ea typeface="+mn-ea"/>
                          <a:cs typeface="+mn-cs"/>
                        </a:rPr>
                        <a:t>Características Argumentativas</a:t>
                      </a:r>
                    </a:p>
                    <a:p>
                      <a:pPr algn="just"/>
                      <a:r>
                        <a:rPr lang="pt-BR" sz="2400" b="1" kern="1200" dirty="0">
                          <a:solidFill>
                            <a:schemeClr val="tx1"/>
                          </a:solidFill>
                          <a:effectLst/>
                          <a:latin typeface="Arial Narrow" panose="020B0606020202030204" pitchFamily="34" charset="0"/>
                          <a:ea typeface="+mn-ea"/>
                          <a:cs typeface="+mn-cs"/>
                        </a:rPr>
                        <a:t>Opinião: </a:t>
                      </a:r>
                      <a:r>
                        <a:rPr lang="pt-BR" sz="2400" b="0" kern="1200" dirty="0">
                          <a:solidFill>
                            <a:schemeClr val="tx1"/>
                          </a:solidFill>
                          <a:effectLst/>
                          <a:latin typeface="Arial Narrow" panose="020B0606020202030204" pitchFamily="34" charset="0"/>
                          <a:ea typeface="+mn-ea"/>
                          <a:cs typeface="+mn-cs"/>
                        </a:rPr>
                        <a:t>O autor expõe claramente o que pensa sobre o assunto logo no início ou após contextualizar a reportagem. </a:t>
                      </a:r>
                    </a:p>
                    <a:p>
                      <a:pPr algn="just"/>
                      <a:r>
                        <a:rPr lang="pt-BR" sz="2400" b="1" kern="1200" dirty="0">
                          <a:solidFill>
                            <a:schemeClr val="tx1"/>
                          </a:solidFill>
                          <a:effectLst/>
                          <a:latin typeface="Arial Narrow" panose="020B0606020202030204" pitchFamily="34" charset="0"/>
                          <a:ea typeface="+mn-ea"/>
                          <a:cs typeface="+mn-cs"/>
                        </a:rPr>
                        <a:t>Uso de argumentos: </a:t>
                      </a:r>
                      <a:r>
                        <a:rPr lang="pt-BR" sz="2400" b="0" kern="1200" dirty="0">
                          <a:solidFill>
                            <a:schemeClr val="tx1"/>
                          </a:solidFill>
                          <a:effectLst/>
                          <a:latin typeface="Arial Narrow" panose="020B0606020202030204" pitchFamily="34" charset="0"/>
                          <a:ea typeface="+mn-ea"/>
                          <a:cs typeface="+mn-cs"/>
                        </a:rPr>
                        <a:t>O leitor utiliza justificativas, dados ou experiências pessoais para sustentar o seu ponto de vista. </a:t>
                      </a:r>
                    </a:p>
                    <a:p>
                      <a:pPr algn="just"/>
                      <a:r>
                        <a:rPr lang="pt-BR" sz="2400" b="1" kern="1200" dirty="0">
                          <a:solidFill>
                            <a:schemeClr val="tx1"/>
                          </a:solidFill>
                          <a:effectLst/>
                          <a:latin typeface="Arial Narrow" panose="020B0606020202030204" pitchFamily="34" charset="0"/>
                          <a:ea typeface="+mn-ea"/>
                          <a:cs typeface="+mn-cs"/>
                        </a:rPr>
                        <a:t>Intenção persuasiva: </a:t>
                      </a:r>
                      <a:r>
                        <a:rPr lang="pt-BR" sz="2400" b="0" kern="1200" dirty="0">
                          <a:solidFill>
                            <a:schemeClr val="tx1"/>
                          </a:solidFill>
                          <a:effectLst/>
                          <a:latin typeface="Arial Narrow" panose="020B0606020202030204" pitchFamily="34" charset="0"/>
                          <a:ea typeface="+mn-ea"/>
                          <a:cs typeface="+mn-cs"/>
                        </a:rPr>
                        <a:t>O objetivo é convencer os editores e os demais leitores sobre a validade daquela perspectiva.</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31691" y="753035"/>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26228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E0207FB-9883-1E7F-8F08-FE9824B41821}"/>
              </a:ext>
            </a:extLst>
          </p:cNvPr>
          <p:cNvSpPr txBox="1"/>
          <p:nvPr/>
        </p:nvSpPr>
        <p:spPr>
          <a:xfrm>
            <a:off x="295834" y="863960"/>
            <a:ext cx="11564471" cy="3985706"/>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as definições abaixo e, em seguida, classifique as frases numeradas escrevendo [TEMA] ou [TESE].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Tema: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assunto geral e amplo tratado no texto (responde à pergunta: "Sobre o que é o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Tese: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opinião, o posicionamento ou o ponto de vista do autor sobre o assunto (responde à pergunta: "O que o autor defende sobre isso?")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TEMA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uso excessivo de inteligência artificial e internet no cotidiano das pessoas.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TESE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dependência exagerada da tecnologia gera preguiça mental e prejudica a nossa capacidade de reflexão profunda.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TEMA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necessidade de agir com prudência e racionalidade na sociedade atual.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TESE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ser humano deve utilizar a sua capacidade pensante para evitar decisões impulsivas no dia a dia.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51419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E0207FB-9883-1E7F-8F08-FE9824B41821}"/>
              </a:ext>
            </a:extLst>
          </p:cNvPr>
          <p:cNvSpPr txBox="1"/>
          <p:nvPr/>
        </p:nvSpPr>
        <p:spPr>
          <a:xfrm>
            <a:off x="295834" y="863960"/>
            <a:ext cx="11564471" cy="5047536"/>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tema, em uma carta do leitor é a matéria ou reportagem específica publicada previamente pelo veículo que motivou a manifestação do leitor. No texto "É necessário ter prudência...", publicado no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Jornal OPAÍS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autor Sérgio Cunha discute o impacto da Inteligência Artificial na educação. Com base na leitura integral do texto, qual é o tema  da carta do leitor?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 evolução histórica da capacidade pensante e do raciocínio da espécie humana frente a outros seres vivos.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 necessidade de os estudantes utilizarem a Inteligência Artificial para resolver todas as provas e tarefas escolares.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O papel dos centros de tecnologia de Luanda no desenvolvimento de novos programas e aplicativos de automação.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 dependência total dos jovens estudantes em relação à Inteligência Artificial, gerando o abandono do pensamento próprio.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O elogio irrestrito aos cientistas que criaram ferramentas digitais para solucionar dúvidas do conhecimento acadêmico.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890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A2ADF22-9A65-7584-EDFA-3A54440B475A}"/>
              </a:ext>
            </a:extLst>
          </p:cNvPr>
          <p:cNvSpPr txBox="1"/>
          <p:nvPr/>
        </p:nvSpPr>
        <p:spPr>
          <a:xfrm>
            <a:off x="304800" y="858948"/>
            <a:ext cx="11582400" cy="5755422"/>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4.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tese é a ideia ou o ponto de vista que o autor defende. Ela mostra o que o autor pensa sobre um assunto. O objetivo do texto é provar essa ideia e convencer quem está lendo</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texto "É necessário ter prudência...", a ideia sustentada/defendida por Sérgio Cunha é a de que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 Inteligência Artificial foi um projeto criado por estudiosos da tecnologia exclusivamente para facilitar a colagem em provas escolares.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o aprendizado constante é uma característica humana indispensável, pois nascemos sabendo idealizar absolutamente tudo.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o uso da Inteligência Artificial pelos estudantes é prejudicial quando deixa de ser um auxílio e passa a substituir o ato de pensar por si mesmo.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os seres humanos diferem-se dos outros seres vivos unicamente por causa da invenção de ferramentas tecnológicas digitais modernas.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a interpretação de que a Inteligência Artificial sabe tudo e responde a</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tudo está correta e deve ser incentivada nas escolas de Luanda.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Explique com suas palavras, qual é a proposta de solução implícita no título da carta do leitor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É necessário ter prudência...".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3039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2D9E2EB-6689-8DE8-58D7-4861A6F3ED08}"/>
              </a:ext>
            </a:extLst>
          </p:cNvPr>
          <p:cNvSpPr txBox="1"/>
          <p:nvPr/>
        </p:nvSpPr>
        <p:spPr>
          <a:xfrm>
            <a:off x="313765" y="854566"/>
            <a:ext cx="11573435" cy="4693593"/>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23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Com base na leitura da carta do leitor em estudo, o argumento utilizado pelo autor para justificar a necessidade de prudência no uso da Inteligência Artificial (IA) é: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 Inteligência Artificial foi desenvolvida por estudiosos da tecnologia com o objetivo inicial de substituir os professores no esclarecimento de dúvidas acadêmicas complexas.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O ser humano se diferencia dos outros seres vivos porque nasce com um conhecimento completo e imutável, o que dispensa o aprendizado constante no dia a dia.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Os estudantes estão deixando de exercitar a própria capacidade de pensar devido a uma dependência total da IA, que passou a ser usada como solução absoluta para provas e tarefas, em vez de um mero auxílio.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 interpretação correta e generalizada da IA na sociedade atual garante que ela possui todas as respostas exatas para qualquer desafio acadêmico ou científico.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O avanço tecnológico da inteligência artificial impede que os seres humanos continuem a construir e a desenvolver o mundo em que estão inseridos.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77949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3739327792"/>
              </p:ext>
            </p:extLst>
          </p:nvPr>
        </p:nvGraphicFramePr>
        <p:xfrm>
          <a:off x="345141" y="1459592"/>
          <a:ext cx="11501717" cy="46482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Variação linguística </a:t>
                      </a:r>
                    </a:p>
                    <a:p>
                      <a:pPr marL="0" indent="538163" algn="just"/>
                      <a:r>
                        <a:rPr lang="pt-BR" sz="2300" b="0" kern="1200" dirty="0">
                          <a:solidFill>
                            <a:schemeClr val="tx1"/>
                          </a:solidFill>
                          <a:effectLst/>
                          <a:latin typeface="Arial Narrow" panose="020B0606020202030204" pitchFamily="34" charset="0"/>
                          <a:ea typeface="+mn-ea"/>
                          <a:cs typeface="+mn-cs"/>
                        </a:rPr>
                        <a:t>A </a:t>
                      </a:r>
                      <a:r>
                        <a:rPr lang="pt-BR" sz="2300" b="1" kern="1200" dirty="0">
                          <a:solidFill>
                            <a:schemeClr val="tx1"/>
                          </a:solidFill>
                          <a:effectLst/>
                          <a:latin typeface="Arial Narrow" panose="020B0606020202030204" pitchFamily="34" charset="0"/>
                          <a:ea typeface="+mn-ea"/>
                          <a:cs typeface="+mn-cs"/>
                        </a:rPr>
                        <a:t>variação linguística </a:t>
                      </a:r>
                      <a:r>
                        <a:rPr lang="pt-BR" sz="2300" b="0" kern="1200" dirty="0">
                          <a:solidFill>
                            <a:schemeClr val="tx1"/>
                          </a:solidFill>
                          <a:effectLst/>
                          <a:latin typeface="Arial Narrow" panose="020B0606020202030204" pitchFamily="34" charset="0"/>
                          <a:ea typeface="+mn-ea"/>
                          <a:cs typeface="+mn-cs"/>
                        </a:rPr>
                        <a:t>é a forma como uma língua muda de acordo com o lugar, o tempo, o grupo social e a situação. </a:t>
                      </a:r>
                      <a:r>
                        <a:rPr lang="pt-BR" sz="2300" b="1" kern="1200" dirty="0">
                          <a:solidFill>
                            <a:schemeClr val="tx1"/>
                          </a:solidFill>
                          <a:effectLst/>
                          <a:latin typeface="Arial Narrow" panose="020B0606020202030204" pitchFamily="34" charset="0"/>
                          <a:ea typeface="+mn-ea"/>
                          <a:cs typeface="+mn-cs"/>
                        </a:rPr>
                        <a:t>Os tipos principais são a variação geográfica, a histórica e a social</a:t>
                      </a:r>
                      <a:r>
                        <a:rPr lang="pt-BR" sz="2300" b="0" kern="1200" dirty="0">
                          <a:solidFill>
                            <a:schemeClr val="tx1"/>
                          </a:solidFill>
                          <a:effectLst/>
                          <a:latin typeface="Arial Narrow" panose="020B0606020202030204" pitchFamily="34" charset="0"/>
                          <a:ea typeface="+mn-ea"/>
                          <a:cs typeface="+mn-cs"/>
                        </a:rPr>
                        <a:t>. Toda forma de falar é adequada se cumpre o papel de comunicar.</a:t>
                      </a:r>
                    </a:p>
                    <a:p>
                      <a:r>
                        <a:rPr lang="pt-BR" sz="2300" b="1" kern="1200" dirty="0">
                          <a:solidFill>
                            <a:schemeClr val="tx1"/>
                          </a:solidFill>
                          <a:effectLst/>
                          <a:latin typeface="Arial Narrow" panose="020B0606020202030204" pitchFamily="34" charset="0"/>
                          <a:ea typeface="+mn-ea"/>
                          <a:cs typeface="+mn-cs"/>
                        </a:rPr>
                        <a:t>Tipos de Variação Linguística</a:t>
                      </a:r>
                    </a:p>
                    <a:p>
                      <a:r>
                        <a:rPr lang="pt-BR" sz="2300" b="1" kern="1200" dirty="0">
                          <a:solidFill>
                            <a:schemeClr val="tx1"/>
                          </a:solidFill>
                          <a:effectLst/>
                          <a:latin typeface="Arial Narrow" panose="020B0606020202030204" pitchFamily="34" charset="0"/>
                          <a:ea typeface="+mn-ea"/>
                          <a:cs typeface="+mn-cs"/>
                        </a:rPr>
                        <a:t>Geográfica (ou regional): </a:t>
                      </a:r>
                      <a:r>
                        <a:rPr lang="pt-BR" sz="2300" b="0" kern="1200" dirty="0">
                          <a:solidFill>
                            <a:schemeClr val="tx1"/>
                          </a:solidFill>
                          <a:effectLst/>
                          <a:latin typeface="Arial Narrow" panose="020B0606020202030204" pitchFamily="34" charset="0"/>
                          <a:ea typeface="+mn-ea"/>
                          <a:cs typeface="+mn-cs"/>
                        </a:rPr>
                        <a:t>Muda conforme o lugar onde as pessoas vivem. Exemplo: chamar a mesma raiz de "mandioca", "aipim" ou "macaxeira".</a:t>
                      </a:r>
                    </a:p>
                    <a:p>
                      <a:r>
                        <a:rPr lang="pt-BR" sz="2300" b="1" kern="1200" dirty="0">
                          <a:solidFill>
                            <a:schemeClr val="tx1"/>
                          </a:solidFill>
                          <a:effectLst/>
                          <a:latin typeface="Arial Narrow" panose="020B0606020202030204" pitchFamily="34" charset="0"/>
                          <a:ea typeface="+mn-ea"/>
                          <a:cs typeface="+mn-cs"/>
                        </a:rPr>
                        <a:t>Histórica (ou temporal): </a:t>
                      </a:r>
                      <a:r>
                        <a:rPr lang="pt-BR" sz="2300" b="0" kern="1200" dirty="0">
                          <a:solidFill>
                            <a:schemeClr val="tx1"/>
                          </a:solidFill>
                          <a:effectLst/>
                          <a:latin typeface="Arial Narrow" panose="020B0606020202030204" pitchFamily="34" charset="0"/>
                          <a:ea typeface="+mn-ea"/>
                          <a:cs typeface="+mn-cs"/>
                        </a:rPr>
                        <a:t>Muda com o passar dos anos. Exemplo: a palavra "Você" veio de "vossa mercê" no passado.</a:t>
                      </a:r>
                    </a:p>
                    <a:p>
                      <a:r>
                        <a:rPr lang="pt-BR" sz="2300" b="1" kern="1200" dirty="0">
                          <a:solidFill>
                            <a:schemeClr val="tx1"/>
                          </a:solidFill>
                          <a:effectLst/>
                          <a:latin typeface="Arial Narrow" panose="020B0606020202030204" pitchFamily="34" charset="0"/>
                          <a:ea typeface="+mn-ea"/>
                          <a:cs typeface="+mn-cs"/>
                        </a:rPr>
                        <a:t>Social: </a:t>
                      </a:r>
                      <a:r>
                        <a:rPr lang="pt-BR" sz="2300" b="0" kern="1200" dirty="0">
                          <a:solidFill>
                            <a:schemeClr val="tx1"/>
                          </a:solidFill>
                          <a:effectLst/>
                          <a:latin typeface="Arial Narrow" panose="020B0606020202030204" pitchFamily="34" charset="0"/>
                          <a:ea typeface="+mn-ea"/>
                          <a:cs typeface="+mn-cs"/>
                        </a:rPr>
                        <a:t>Muda de acordo com o grupo de pessoas, idade, trabalho ou classe social. Exemplo: gírias de jovens ou termos técnicos de médicos.</a:t>
                      </a:r>
                    </a:p>
                    <a:p>
                      <a:r>
                        <a:rPr lang="pt-BR" sz="2300" b="1" kern="1200" dirty="0">
                          <a:solidFill>
                            <a:schemeClr val="tx1"/>
                          </a:solidFill>
                          <a:effectLst/>
                          <a:latin typeface="Arial Narrow" panose="020B0606020202030204" pitchFamily="34" charset="0"/>
                          <a:ea typeface="+mn-ea"/>
                          <a:cs typeface="+mn-cs"/>
                        </a:rPr>
                        <a:t>Situacional: </a:t>
                      </a:r>
                      <a:r>
                        <a:rPr lang="pt-BR" sz="2300" b="0" kern="1200" dirty="0">
                          <a:solidFill>
                            <a:schemeClr val="tx1"/>
                          </a:solidFill>
                          <a:effectLst/>
                          <a:latin typeface="Arial Narrow" panose="020B0606020202030204" pitchFamily="34" charset="0"/>
                          <a:ea typeface="+mn-ea"/>
                          <a:cs typeface="+mn-cs"/>
                        </a:rPr>
                        <a:t>Muda conforme o momento da conversa, se é formal ou informal. Exemplo: falar diferente com um amigo ou em uma entrevista de emprego.</a:t>
                      </a:r>
                    </a:p>
                  </a:txBody>
                  <a:tcPr>
                    <a:lnL w="38100" cap="flat" cmpd="sng" algn="ctr">
                      <a:solidFill>
                        <a:schemeClr val="accent4">
                          <a:lumMod val="60000"/>
                          <a:lumOff val="40000"/>
                        </a:schemeClr>
                      </a:solidFill>
                      <a:prstDash val="solid"/>
                      <a:round/>
                      <a:headEnd type="none" w="med" len="med"/>
                      <a:tailEnd type="none" w="med" len="med"/>
                    </a:lnL>
                    <a:lnR w="38100" cap="flat" cmpd="sng" algn="ctr">
                      <a:solidFill>
                        <a:schemeClr val="accent4">
                          <a:lumMod val="60000"/>
                          <a:lumOff val="40000"/>
                        </a:schemeClr>
                      </a:solidFill>
                      <a:prstDash val="solid"/>
                      <a:round/>
                      <a:headEnd type="none" w="med" len="med"/>
                      <a:tailEnd type="none" w="med" len="med"/>
                    </a:lnR>
                    <a:lnT w="38100" cap="flat" cmpd="sng" algn="ctr">
                      <a:solidFill>
                        <a:schemeClr val="accent4">
                          <a:lumMod val="60000"/>
                          <a:lumOff val="40000"/>
                        </a:schemeClr>
                      </a:solidFill>
                      <a:prstDash val="solid"/>
                      <a:round/>
                      <a:headEnd type="none" w="med" len="med"/>
                      <a:tailEnd type="none" w="med" len="med"/>
                    </a:lnT>
                    <a:lnB w="38100"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548195"/>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356227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78FBB87-6697-9666-3FDB-BE5BE7BC74DA}"/>
              </a:ext>
            </a:extLst>
          </p:cNvPr>
          <p:cNvSpPr txBox="1"/>
          <p:nvPr/>
        </p:nvSpPr>
        <p:spPr>
          <a:xfrm>
            <a:off x="313764" y="858651"/>
            <a:ext cx="11564471" cy="3963649"/>
          </a:xfrm>
          <a:prstGeom prst="rect">
            <a:avLst/>
          </a:prstGeom>
          <a:noFill/>
        </p:spPr>
        <p:txBody>
          <a:bodyPr wrap="square">
            <a:spAutoFit/>
          </a:bodyPr>
          <a:lstStyle/>
          <a:p>
            <a:pPr algn="just">
              <a:lnSpc>
                <a:spcPct val="110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7.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Essa carta foi escrita por um leitor residente em Luanda e publicada em um jornal angolano. A observação de formas ortográficas como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300" b="1" kern="100" dirty="0" err="1">
                <a:effectLst/>
                <a:latin typeface="Arial Narrow" panose="020B0606020202030204" pitchFamily="34" charset="0"/>
                <a:ea typeface="Calibri" panose="020F0502020204030204" pitchFamily="34" charset="0"/>
                <a:cs typeface="Times New Roman" panose="02020603050405020304" pitchFamily="18" charset="0"/>
              </a:rPr>
              <a:t>projecto</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"susceptíveis" e "académico"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exemplifica um fenômeno que caracteriza a Língua Portuguesa como um sistema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unificado e imutável, cujas regras gramaticais impedem a manifestação de identidades regionais.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ultrapassado, que necessita de reformas drásticas para eliminar grafias consideradas obsoletas.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pluricêntrico, que comporta normas nacionais distintas e igualmente legítimas em seus diferentes territórios.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artificial, moldado pelas tecnologias de comunicação para facilitar a tradução automática de textos.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elitista, cujo uso de consoantes mudas serve para segregar os falantes de acordo com o nível de escolaridade.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795948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2006050969"/>
              </p:ext>
            </p:extLst>
          </p:nvPr>
        </p:nvGraphicFramePr>
        <p:xfrm>
          <a:off x="358591" y="1272540"/>
          <a:ext cx="11501717" cy="41148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400" b="1" kern="1200" dirty="0">
                          <a:solidFill>
                            <a:schemeClr val="tx1"/>
                          </a:solidFill>
                          <a:effectLst/>
                          <a:latin typeface="Arial Narrow" panose="020B0606020202030204" pitchFamily="34" charset="0"/>
                          <a:ea typeface="+mn-ea"/>
                          <a:cs typeface="+mn-cs"/>
                        </a:rPr>
                        <a:t>A persuasão na carta do leitor</a:t>
                      </a:r>
                    </a:p>
                    <a:p>
                      <a:pPr marL="0" indent="538163" algn="just"/>
                      <a:r>
                        <a:rPr lang="pt-BR" sz="2400" b="0" kern="1200" dirty="0">
                          <a:solidFill>
                            <a:schemeClr val="tx1"/>
                          </a:solidFill>
                          <a:effectLst/>
                          <a:latin typeface="Arial Narrow" panose="020B0606020202030204" pitchFamily="34" charset="0"/>
                          <a:ea typeface="+mn-ea"/>
                          <a:cs typeface="+mn-cs"/>
                        </a:rPr>
                        <a:t>A </a:t>
                      </a:r>
                      <a:r>
                        <a:rPr lang="pt-BR" sz="2400" b="1" kern="1200" dirty="0">
                          <a:solidFill>
                            <a:schemeClr val="tx1"/>
                          </a:solidFill>
                          <a:effectLst/>
                          <a:latin typeface="Arial Narrow" panose="020B0606020202030204" pitchFamily="34" charset="0"/>
                          <a:ea typeface="+mn-ea"/>
                          <a:cs typeface="+mn-cs"/>
                        </a:rPr>
                        <a:t>persuasão na carta do leitor </a:t>
                      </a:r>
                      <a:r>
                        <a:rPr lang="pt-BR" sz="2400" b="0" kern="1200" dirty="0">
                          <a:solidFill>
                            <a:schemeClr val="tx1"/>
                          </a:solidFill>
                          <a:effectLst/>
                          <a:latin typeface="Arial Narrow" panose="020B0606020202030204" pitchFamily="34" charset="0"/>
                          <a:ea typeface="+mn-ea"/>
                          <a:cs typeface="+mn-cs"/>
                        </a:rPr>
                        <a:t>serve para convencer o editor a publicar o texto e a convencer os demais leitores sobre o seu ponto de vista. Para isso, a argumentação deve ser curta, precisa e impactante.</a:t>
                      </a:r>
                    </a:p>
                    <a:p>
                      <a:r>
                        <a:rPr lang="pt-BR" sz="2400" b="1" kern="1200" dirty="0">
                          <a:solidFill>
                            <a:schemeClr val="tx1"/>
                          </a:solidFill>
                          <a:effectLst/>
                          <a:latin typeface="Arial Narrow" panose="020B0606020202030204" pitchFamily="34" charset="0"/>
                          <a:ea typeface="+mn-ea"/>
                          <a:cs typeface="+mn-cs"/>
                        </a:rPr>
                        <a:t>Principais Estratégias de Persuasão</a:t>
                      </a:r>
                    </a:p>
                    <a:p>
                      <a:r>
                        <a:rPr lang="pt-BR" sz="2400" b="1" kern="1200" dirty="0">
                          <a:solidFill>
                            <a:schemeClr val="tx1"/>
                          </a:solidFill>
                          <a:effectLst/>
                          <a:latin typeface="Arial Narrow" panose="020B0606020202030204" pitchFamily="34" charset="0"/>
                          <a:ea typeface="+mn-ea"/>
                          <a:cs typeface="+mn-cs"/>
                        </a:rPr>
                        <a:t>Uso de dados estatísticos: </a:t>
                      </a:r>
                      <a:r>
                        <a:rPr lang="pt-BR" sz="2400" b="0" kern="1200" dirty="0">
                          <a:solidFill>
                            <a:schemeClr val="tx1"/>
                          </a:solidFill>
                          <a:effectLst/>
                          <a:latin typeface="Arial Narrow" panose="020B0606020202030204" pitchFamily="34" charset="0"/>
                          <a:ea typeface="+mn-ea"/>
                          <a:cs typeface="+mn-cs"/>
                        </a:rPr>
                        <a:t>Citar fontes confiáveis traz autoridade. </a:t>
                      </a:r>
                    </a:p>
                    <a:p>
                      <a:r>
                        <a:rPr lang="pt-BR" sz="2400" b="1" kern="1200" dirty="0">
                          <a:solidFill>
                            <a:schemeClr val="tx1"/>
                          </a:solidFill>
                          <a:effectLst/>
                          <a:latin typeface="Arial Narrow" panose="020B0606020202030204" pitchFamily="34" charset="0"/>
                          <a:ea typeface="+mn-ea"/>
                          <a:cs typeface="+mn-cs"/>
                        </a:rPr>
                        <a:t>Argumento de autoridade: </a:t>
                      </a:r>
                      <a:r>
                        <a:rPr lang="pt-BR" sz="2400" b="0" kern="1200" dirty="0">
                          <a:solidFill>
                            <a:schemeClr val="tx1"/>
                          </a:solidFill>
                          <a:effectLst/>
                          <a:latin typeface="Arial Narrow" panose="020B0606020202030204" pitchFamily="34" charset="0"/>
                          <a:ea typeface="+mn-ea"/>
                          <a:cs typeface="+mn-cs"/>
                        </a:rPr>
                        <a:t>Mencionar especialistas valida a sua opinião. </a:t>
                      </a:r>
                    </a:p>
                    <a:p>
                      <a:r>
                        <a:rPr lang="pt-BR" sz="2400" b="1" kern="1200" dirty="0">
                          <a:solidFill>
                            <a:schemeClr val="tx1"/>
                          </a:solidFill>
                          <a:effectLst/>
                          <a:latin typeface="Arial Narrow" panose="020B0606020202030204" pitchFamily="34" charset="0"/>
                          <a:ea typeface="+mn-ea"/>
                          <a:cs typeface="+mn-cs"/>
                        </a:rPr>
                        <a:t>Exemplificação: </a:t>
                      </a:r>
                      <a:r>
                        <a:rPr lang="pt-BR" sz="2400" b="0" kern="1200" dirty="0">
                          <a:solidFill>
                            <a:schemeClr val="tx1"/>
                          </a:solidFill>
                          <a:effectLst/>
                          <a:latin typeface="Arial Narrow" panose="020B0606020202030204" pitchFamily="34" charset="0"/>
                          <a:ea typeface="+mn-ea"/>
                          <a:cs typeface="+mn-cs"/>
                        </a:rPr>
                        <a:t>Relatar fatos reais torna o problema concreto.</a:t>
                      </a:r>
                    </a:p>
                    <a:p>
                      <a:r>
                        <a:rPr lang="pt-BR" sz="2400" b="1" kern="1200" dirty="0">
                          <a:solidFill>
                            <a:schemeClr val="tx1"/>
                          </a:solidFill>
                          <a:effectLst/>
                          <a:latin typeface="Arial Narrow" panose="020B0606020202030204" pitchFamily="34" charset="0"/>
                          <a:ea typeface="+mn-ea"/>
                          <a:cs typeface="+mn-cs"/>
                        </a:rPr>
                        <a:t>Contra-argumentação: </a:t>
                      </a:r>
                      <a:r>
                        <a:rPr lang="pt-BR" sz="2400" b="0" kern="1200" dirty="0">
                          <a:solidFill>
                            <a:schemeClr val="tx1"/>
                          </a:solidFill>
                          <a:effectLst/>
                          <a:latin typeface="Arial Narrow" panose="020B0606020202030204" pitchFamily="34" charset="0"/>
                          <a:ea typeface="+mn-ea"/>
                          <a:cs typeface="+mn-cs"/>
                        </a:rPr>
                        <a:t>Antecipar e rebater críticas enfraquece a oposição. </a:t>
                      </a:r>
                    </a:p>
                    <a:p>
                      <a:r>
                        <a:rPr lang="pt-BR" sz="2400" b="1" kern="1200" dirty="0">
                          <a:solidFill>
                            <a:schemeClr val="tx1"/>
                          </a:solidFill>
                          <a:effectLst/>
                          <a:latin typeface="Arial Narrow" panose="020B0606020202030204" pitchFamily="34" charset="0"/>
                          <a:ea typeface="+mn-ea"/>
                          <a:cs typeface="+mn-cs"/>
                        </a:rPr>
                        <a:t>Apelo emocional: </a:t>
                      </a:r>
                      <a:r>
                        <a:rPr lang="pt-BR" sz="2400" b="0" kern="1200" dirty="0">
                          <a:solidFill>
                            <a:schemeClr val="tx1"/>
                          </a:solidFill>
                          <a:effectLst/>
                          <a:latin typeface="Arial Narrow" panose="020B0606020202030204" pitchFamily="34" charset="0"/>
                          <a:ea typeface="+mn-ea"/>
                          <a:cs typeface="+mn-cs"/>
                        </a:rPr>
                        <a:t>Despertar empatia conecta o leitor ao tema.</a:t>
                      </a:r>
                    </a:p>
                    <a:p>
                      <a:r>
                        <a:rPr lang="pt-BR" sz="2400" b="1" kern="1200" dirty="0">
                          <a:solidFill>
                            <a:schemeClr val="tx1"/>
                          </a:solidFill>
                          <a:effectLst/>
                          <a:latin typeface="Arial Narrow" panose="020B0606020202030204" pitchFamily="34" charset="0"/>
                          <a:ea typeface="+mn-ea"/>
                          <a:cs typeface="+mn-cs"/>
                        </a:rPr>
                        <a:t>Lógica clara: </a:t>
                      </a:r>
                      <a:r>
                        <a:rPr lang="pt-BR" sz="2400" b="0" kern="1200" dirty="0">
                          <a:solidFill>
                            <a:schemeClr val="tx1"/>
                          </a:solidFill>
                          <a:effectLst/>
                          <a:latin typeface="Arial Narrow" panose="020B0606020202030204" pitchFamily="34" charset="0"/>
                          <a:ea typeface="+mn-ea"/>
                          <a:cs typeface="+mn-cs"/>
                        </a:rPr>
                        <a:t>Estruturar causas e consequências de forma direta.</a:t>
                      </a:r>
                      <a:endParaRPr lang="pt-BR" sz="2400" b="0" dirty="0">
                        <a:solidFill>
                          <a:schemeClr val="tx1"/>
                        </a:solidFill>
                        <a:latin typeface="Arial Narrow" panose="020B0606020202030204" pitchFamily="34" charset="0"/>
                      </a:endParaRPr>
                    </a:p>
                  </a:txBody>
                  <a:tcPr>
                    <a:lnL w="38100" cap="flat" cmpd="sng" algn="ctr">
                      <a:solidFill>
                        <a:schemeClr val="accent2">
                          <a:lumMod val="60000"/>
                          <a:lumOff val="40000"/>
                        </a:schemeClr>
                      </a:solidFill>
                      <a:prstDash val="solid"/>
                      <a:round/>
                      <a:headEnd type="none" w="med" len="med"/>
                      <a:tailEnd type="none" w="med" len="med"/>
                    </a:lnL>
                    <a:lnR w="38100" cap="flat" cmpd="sng" algn="ctr">
                      <a:solidFill>
                        <a:schemeClr val="accent2">
                          <a:lumMod val="60000"/>
                          <a:lumOff val="40000"/>
                        </a:schemeClr>
                      </a:solidFill>
                      <a:prstDash val="solid"/>
                      <a:round/>
                      <a:headEnd type="none" w="med" len="med"/>
                      <a:tailEnd type="none" w="med" len="med"/>
                    </a:lnR>
                    <a:lnT w="38100" cap="flat" cmpd="sng" algn="ctr">
                      <a:solidFill>
                        <a:schemeClr val="accent2">
                          <a:lumMod val="60000"/>
                          <a:lumOff val="40000"/>
                        </a:schemeClr>
                      </a:solidFill>
                      <a:prstDash val="solid"/>
                      <a:round/>
                      <a:headEnd type="none" w="med" len="med"/>
                      <a:tailEnd type="none" w="med" len="med"/>
                    </a:lnT>
                    <a:lnB w="38100"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449584"/>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725572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629355555"/>
              </p:ext>
            </p:extLst>
          </p:nvPr>
        </p:nvGraphicFramePr>
        <p:xfrm>
          <a:off x="358591" y="1649057"/>
          <a:ext cx="11501717" cy="46482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538163" algn="just"/>
                      <a:r>
                        <a:rPr lang="pt-BR" sz="2300" b="0" kern="1200" dirty="0">
                          <a:solidFill>
                            <a:schemeClr val="tx1"/>
                          </a:solidFill>
                          <a:effectLst/>
                          <a:latin typeface="Arial Narrow" panose="020B0606020202030204" pitchFamily="34" charset="0"/>
                          <a:ea typeface="+mn-ea"/>
                          <a:cs typeface="+mn-cs"/>
                        </a:rPr>
                        <a:t>Os principais recursos que organizam o texto e sustentam sua força persuasiva estão divididos em:. </a:t>
                      </a:r>
                    </a:p>
                    <a:p>
                      <a:pPr lvl="0" algn="just"/>
                      <a:r>
                        <a:rPr lang="pt-BR" sz="2300" b="1" kern="1200" dirty="0">
                          <a:solidFill>
                            <a:schemeClr val="tx1"/>
                          </a:solidFill>
                          <a:effectLst/>
                          <a:latin typeface="Arial Narrow" panose="020B0606020202030204" pitchFamily="34" charset="0"/>
                          <a:ea typeface="+mn-ea"/>
                          <a:cs typeface="+mn-cs"/>
                        </a:rPr>
                        <a:t>Elementos de Interlocução e Adequação ao Gênero: </a:t>
                      </a:r>
                      <a:r>
                        <a:rPr lang="pt-BR" sz="2300" b="0" kern="1200" dirty="0">
                          <a:solidFill>
                            <a:schemeClr val="tx1"/>
                          </a:solidFill>
                          <a:effectLst/>
                          <a:latin typeface="Arial Narrow" panose="020B0606020202030204" pitchFamily="34" charset="0"/>
                          <a:ea typeface="+mn-ea"/>
                          <a:cs typeface="+mn-cs"/>
                        </a:rPr>
                        <a:t>Como o texto é uma carta direcionada a uma instituição de comunicação, ele emprega marcas claras de diálogo com o veículo: </a:t>
                      </a:r>
                    </a:p>
                    <a:p>
                      <a:pPr lvl="0" algn="just"/>
                      <a:r>
                        <a:rPr lang="pt-BR" sz="2300" b="1" kern="1200" dirty="0">
                          <a:solidFill>
                            <a:schemeClr val="tx1"/>
                          </a:solidFill>
                          <a:effectLst/>
                          <a:latin typeface="Arial Narrow" panose="020B0606020202030204" pitchFamily="34" charset="0"/>
                          <a:ea typeface="+mn-ea"/>
                          <a:cs typeface="+mn-cs"/>
                          <a:sym typeface="Symbol" panose="05050102010706020507" pitchFamily="18" charset="2"/>
                        </a:rPr>
                        <a:t> </a:t>
                      </a:r>
                      <a:r>
                        <a:rPr lang="pt-BR" sz="2300" b="1" kern="1200" dirty="0">
                          <a:solidFill>
                            <a:schemeClr val="tx1"/>
                          </a:solidFill>
                          <a:effectLst/>
                          <a:latin typeface="Arial Narrow" panose="020B0606020202030204" pitchFamily="34" charset="0"/>
                          <a:ea typeface="+mn-ea"/>
                          <a:cs typeface="+mn-cs"/>
                        </a:rPr>
                        <a:t>Vocativo Formal: </a:t>
                      </a:r>
                      <a:r>
                        <a:rPr lang="pt-BR" sz="2300" b="0" kern="1200" dirty="0">
                          <a:solidFill>
                            <a:schemeClr val="tx1"/>
                          </a:solidFill>
                          <a:effectLst/>
                          <a:latin typeface="Arial Narrow" panose="020B0606020202030204" pitchFamily="34" charset="0"/>
                          <a:ea typeface="+mn-ea"/>
                          <a:cs typeface="+mn-cs"/>
                        </a:rPr>
                        <a:t>O uso de expressões respeitosas como "Ilustre coordenador do Jornal OPAÍS" estabelece o canal de comunicação e define o nível de formalidade adequado ao espaço editorial. </a:t>
                      </a:r>
                    </a:p>
                    <a:p>
                      <a:pPr lvl="0" algn="just"/>
                      <a:r>
                        <a:rPr lang="pt-BR" sz="2300" b="1" kern="1200" dirty="0">
                          <a:solidFill>
                            <a:schemeClr val="tx1"/>
                          </a:solidFill>
                          <a:effectLst/>
                          <a:latin typeface="Arial Narrow" panose="020B0606020202030204" pitchFamily="34" charset="0"/>
                          <a:ea typeface="+mn-ea"/>
                          <a:cs typeface="+mn-cs"/>
                          <a:sym typeface="Symbol" panose="05050102010706020507" pitchFamily="18" charset="2"/>
                        </a:rPr>
                        <a:t> </a:t>
                      </a:r>
                      <a:r>
                        <a:rPr lang="pt-BR" sz="2300" b="1" kern="1200" dirty="0">
                          <a:solidFill>
                            <a:schemeClr val="tx1"/>
                          </a:solidFill>
                          <a:effectLst/>
                          <a:latin typeface="Arial Narrow" panose="020B0606020202030204" pitchFamily="34" charset="0"/>
                          <a:ea typeface="+mn-ea"/>
                          <a:cs typeface="+mn-cs"/>
                        </a:rPr>
                        <a:t>Fórmula de Cortesia: </a:t>
                      </a:r>
                      <a:r>
                        <a:rPr lang="pt-BR" sz="2300" b="0" kern="1200" dirty="0">
                          <a:solidFill>
                            <a:schemeClr val="tx1"/>
                          </a:solidFill>
                          <a:effectLst/>
                          <a:latin typeface="Arial Narrow" panose="020B0606020202030204" pitchFamily="34" charset="0"/>
                          <a:ea typeface="+mn-ea"/>
                          <a:cs typeface="+mn-cs"/>
                        </a:rPr>
                        <a:t>O emprego de saudações iniciais ("saudações e votos de uma boa Quinta-feira") serve para fixar uma postura de civilidade e respeito mútulo (</a:t>
                      </a:r>
                      <a:r>
                        <a:rPr lang="pt-BR" sz="2300" b="0" kern="1200" dirty="0" err="1">
                          <a:solidFill>
                            <a:schemeClr val="tx1"/>
                          </a:solidFill>
                          <a:effectLst/>
                          <a:latin typeface="Arial Narrow" panose="020B0606020202030204" pitchFamily="34" charset="0"/>
                          <a:ea typeface="+mn-ea"/>
                          <a:cs typeface="+mn-cs"/>
                        </a:rPr>
                        <a:t>ethos</a:t>
                      </a:r>
                      <a:r>
                        <a:rPr lang="pt-BR" sz="2300" b="0" kern="1200" dirty="0">
                          <a:solidFill>
                            <a:schemeClr val="tx1"/>
                          </a:solidFill>
                          <a:effectLst/>
                          <a:latin typeface="Arial Narrow" panose="020B0606020202030204" pitchFamily="34" charset="0"/>
                          <a:ea typeface="+mn-ea"/>
                          <a:cs typeface="+mn-cs"/>
                        </a:rPr>
                        <a:t>) antes de expor a crítica. </a:t>
                      </a:r>
                    </a:p>
                    <a:p>
                      <a:pPr lvl="0" algn="just"/>
                      <a:r>
                        <a:rPr lang="pt-BR" sz="2300" b="1" kern="1200" dirty="0">
                          <a:solidFill>
                            <a:schemeClr val="tx1"/>
                          </a:solidFill>
                          <a:effectLst/>
                          <a:latin typeface="Arial Narrow" panose="020B0606020202030204" pitchFamily="34" charset="0"/>
                          <a:ea typeface="+mn-ea"/>
                          <a:cs typeface="+mn-cs"/>
                        </a:rPr>
                        <a:t>Recursos Semânticos e Lexicais (Escolha de Palavras): </a:t>
                      </a:r>
                      <a:r>
                        <a:rPr lang="pt-BR" sz="2300" b="0" kern="1200" dirty="0">
                          <a:solidFill>
                            <a:schemeClr val="tx1"/>
                          </a:solidFill>
                          <a:effectLst/>
                          <a:latin typeface="Arial Narrow" panose="020B0606020202030204" pitchFamily="34" charset="0"/>
                          <a:ea typeface="+mn-ea"/>
                          <a:cs typeface="+mn-cs"/>
                        </a:rPr>
                        <a:t>A escolha do vocabulário visa desenhar o contraste entre o potencial humano e o declínio causado pelo uso incorreto da tecnologia: </a:t>
                      </a:r>
                    </a:p>
                    <a:p>
                      <a:pPr marL="342900" lvl="0" indent="-342900" algn="just">
                        <a:buFont typeface="Symbol" panose="05050102010706020507" pitchFamily="18" charset="2"/>
                        <a:buChar char="®"/>
                      </a:pPr>
                      <a:r>
                        <a:rPr lang="pt-BR" sz="2300" b="1" kern="1200" dirty="0">
                          <a:solidFill>
                            <a:schemeClr val="tx1"/>
                          </a:solidFill>
                          <a:effectLst/>
                          <a:latin typeface="Arial Narrow" panose="020B0606020202030204" pitchFamily="34" charset="0"/>
                          <a:ea typeface="+mn-ea"/>
                          <a:cs typeface="+mn-cs"/>
                        </a:rPr>
                        <a:t>Léxico do Raciocínio versus Léxico da Passividade: </a:t>
                      </a:r>
                      <a:r>
                        <a:rPr lang="pt-BR" sz="2300" b="0" kern="1200" dirty="0">
                          <a:solidFill>
                            <a:schemeClr val="tx1"/>
                          </a:solidFill>
                          <a:effectLst/>
                          <a:latin typeface="Arial Narrow" panose="020B0606020202030204" pitchFamily="34" charset="0"/>
                          <a:ea typeface="+mn-ea"/>
                          <a:cs typeface="+mn-cs"/>
                        </a:rPr>
                        <a:t>O autor contrapõe campos semânticos opostos. De um lado, aciona palavras ligadas à agência humana, como "capacidade pensante", "raciocínio", "imagina" e "idealiza". Do outro, descreve a atitude dos estudantes com expressões de dependência, como "interpretação errónea", "deixaram de pensar" e "salvação".</a:t>
                      </a:r>
                    </a:p>
                  </a:txBody>
                  <a:tcPr>
                    <a:lnL w="38100" cap="flat" cmpd="sng" algn="ctr">
                      <a:solidFill>
                        <a:schemeClr val="accent2">
                          <a:lumMod val="60000"/>
                          <a:lumOff val="40000"/>
                        </a:schemeClr>
                      </a:solidFill>
                      <a:prstDash val="solid"/>
                      <a:round/>
                      <a:headEnd type="none" w="med" len="med"/>
                      <a:tailEnd type="none" w="med" len="med"/>
                    </a:lnL>
                    <a:lnR w="38100" cap="flat" cmpd="sng" algn="ctr">
                      <a:solidFill>
                        <a:schemeClr val="accent2">
                          <a:lumMod val="60000"/>
                          <a:lumOff val="40000"/>
                        </a:schemeClr>
                      </a:solidFill>
                      <a:prstDash val="solid"/>
                      <a:round/>
                      <a:headEnd type="none" w="med" len="med"/>
                      <a:tailEnd type="none" w="med" len="med"/>
                    </a:lnR>
                    <a:lnT w="38100" cap="flat" cmpd="sng" algn="ctr">
                      <a:solidFill>
                        <a:schemeClr val="accent2">
                          <a:lumMod val="60000"/>
                          <a:lumOff val="40000"/>
                        </a:schemeClr>
                      </a:solidFill>
                      <a:prstDash val="solid"/>
                      <a:round/>
                      <a:headEnd type="none" w="med" len="med"/>
                      <a:tailEnd type="none" w="med" len="med"/>
                    </a:lnT>
                    <a:lnB w="38100"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736454"/>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342153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2828798052"/>
              </p:ext>
            </p:extLst>
          </p:nvPr>
        </p:nvGraphicFramePr>
        <p:xfrm>
          <a:off x="345141" y="896022"/>
          <a:ext cx="11501717" cy="49987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342900" lvl="0" indent="-342900" algn="just">
                        <a:buFont typeface="Symbol" panose="05050102010706020507" pitchFamily="18" charset="2"/>
                        <a:buChar char="®"/>
                      </a:pPr>
                      <a:r>
                        <a:rPr lang="pt-BR" sz="2300" b="1" kern="1200" dirty="0">
                          <a:solidFill>
                            <a:schemeClr val="tx1"/>
                          </a:solidFill>
                          <a:effectLst/>
                          <a:latin typeface="Arial Narrow" panose="020B0606020202030204" pitchFamily="34" charset="0"/>
                          <a:ea typeface="+mn-ea"/>
                          <a:cs typeface="+mn-cs"/>
                        </a:rPr>
                        <a:t>Generalizações Argumentativas: </a:t>
                      </a:r>
                      <a:r>
                        <a:rPr lang="pt-BR" sz="2300" b="0" kern="1200" dirty="0">
                          <a:solidFill>
                            <a:schemeClr val="tx1"/>
                          </a:solidFill>
                          <a:effectLst/>
                          <a:latin typeface="Arial Narrow" panose="020B0606020202030204" pitchFamily="34" charset="0"/>
                          <a:ea typeface="+mn-ea"/>
                          <a:cs typeface="+mn-cs"/>
                        </a:rPr>
                        <a:t>Termos categóricos como "em qualquer desafio académico" e "responde a tudo" são mobilizados para enfatizar a gravidade e o alcance do comportamento negligente que ele critica. </a:t>
                      </a:r>
                    </a:p>
                    <a:p>
                      <a:pPr lvl="0" algn="just"/>
                      <a:r>
                        <a:rPr lang="pt-BR" sz="2300" b="1" kern="1200" dirty="0">
                          <a:solidFill>
                            <a:schemeClr val="tx1"/>
                          </a:solidFill>
                          <a:effectLst/>
                          <a:latin typeface="Arial Narrow" panose="020B0606020202030204" pitchFamily="34" charset="0"/>
                          <a:ea typeface="+mn-ea"/>
                          <a:cs typeface="+mn-cs"/>
                        </a:rPr>
                        <a:t>Operadores Argumentativos e Conectivos: </a:t>
                      </a:r>
                      <a:r>
                        <a:rPr lang="pt-BR" sz="2300" b="0" kern="1200" dirty="0">
                          <a:solidFill>
                            <a:schemeClr val="tx1"/>
                          </a:solidFill>
                          <a:effectLst/>
                          <a:latin typeface="Arial Narrow" panose="020B0606020202030204" pitchFamily="34" charset="0"/>
                          <a:ea typeface="+mn-ea"/>
                          <a:cs typeface="+mn-cs"/>
                        </a:rPr>
                        <a:t>Para que a transição entre a utilidade da Inteligência Artificial e a crítica à passividade dos alunos faça sentido, o autor utiliza conectores que dão lógica ao raciocínio: </a:t>
                      </a:r>
                    </a:p>
                    <a:p>
                      <a:pPr lvl="0" algn="just"/>
                      <a:r>
                        <a:rPr lang="pt-BR" sz="2300" b="1" kern="1200" dirty="0">
                          <a:solidFill>
                            <a:schemeClr val="tx1"/>
                          </a:solidFill>
                          <a:effectLst/>
                          <a:latin typeface="Arial Narrow" panose="020B0606020202030204" pitchFamily="34" charset="0"/>
                          <a:ea typeface="+mn-ea"/>
                          <a:cs typeface="+mn-cs"/>
                          <a:sym typeface="Symbol" panose="05050102010706020507" pitchFamily="18" charset="2"/>
                        </a:rPr>
                        <a:t> </a:t>
                      </a:r>
                      <a:r>
                        <a:rPr lang="pt-BR" sz="2300" b="1" kern="1200" dirty="0">
                          <a:solidFill>
                            <a:schemeClr val="tx1"/>
                          </a:solidFill>
                          <a:effectLst/>
                          <a:latin typeface="Arial Narrow" panose="020B0606020202030204" pitchFamily="34" charset="0"/>
                          <a:ea typeface="+mn-ea"/>
                          <a:cs typeface="+mn-cs"/>
                        </a:rPr>
                        <a:t>Operador de Transição/Especificação: </a:t>
                      </a:r>
                      <a:r>
                        <a:rPr lang="pt-BR" sz="2300" b="0" kern="1200" dirty="0">
                          <a:solidFill>
                            <a:schemeClr val="tx1"/>
                          </a:solidFill>
                          <a:effectLst/>
                          <a:latin typeface="Arial Narrow" panose="020B0606020202030204" pitchFamily="34" charset="0"/>
                          <a:ea typeface="+mn-ea"/>
                          <a:cs typeface="+mn-cs"/>
                        </a:rPr>
                        <a:t>A expressão "neste aspecto" atua diretamente para afunilar o tema geral do raciocínio humano para o grupo social específico que o autor quer analisar (os jovens estudantes). </a:t>
                      </a:r>
                    </a:p>
                    <a:p>
                      <a:pPr lvl="0" algn="just"/>
                      <a:r>
                        <a:rPr lang="pt-BR" sz="2300" b="1" kern="1200" dirty="0">
                          <a:solidFill>
                            <a:schemeClr val="tx1"/>
                          </a:solidFill>
                          <a:effectLst/>
                          <a:latin typeface="Arial Narrow" panose="020B0606020202030204" pitchFamily="34" charset="0"/>
                          <a:ea typeface="+mn-ea"/>
                          <a:cs typeface="+mn-cs"/>
                          <a:sym typeface="Symbol" panose="05050102010706020507" pitchFamily="18" charset="2"/>
                        </a:rPr>
                        <a:t> </a:t>
                      </a:r>
                      <a:r>
                        <a:rPr lang="pt-BR" sz="2300" b="1" kern="1200" dirty="0">
                          <a:solidFill>
                            <a:schemeClr val="tx1"/>
                          </a:solidFill>
                          <a:effectLst/>
                          <a:latin typeface="Arial Narrow" panose="020B0606020202030204" pitchFamily="34" charset="0"/>
                          <a:ea typeface="+mn-ea"/>
                          <a:cs typeface="+mn-cs"/>
                        </a:rPr>
                        <a:t>Operador de Conclusão ou Consequência: </a:t>
                      </a:r>
                      <a:r>
                        <a:rPr lang="pt-BR" sz="2300" b="0" kern="1200" dirty="0">
                          <a:solidFill>
                            <a:schemeClr val="tx1"/>
                          </a:solidFill>
                          <a:effectLst/>
                          <a:latin typeface="Arial Narrow" panose="020B0606020202030204" pitchFamily="34" charset="0"/>
                          <a:ea typeface="+mn-ea"/>
                          <a:cs typeface="+mn-cs"/>
                        </a:rPr>
                        <a:t>O termo "agora" (em "são agora resolvidas") funciona temporalmente, mas também estabelece um nexo de causa e efeito, demonstrando o resultado prático e imediato da dependência tecnológica no cotidiano atual. </a:t>
                      </a:r>
                    </a:p>
                    <a:p>
                      <a:pPr lvl="0" algn="just"/>
                      <a:r>
                        <a:rPr lang="pt-BR" sz="2300" b="1" kern="1200" dirty="0">
                          <a:solidFill>
                            <a:schemeClr val="tx1"/>
                          </a:solidFill>
                          <a:effectLst/>
                          <a:latin typeface="Arial Narrow" panose="020B0606020202030204" pitchFamily="34" charset="0"/>
                          <a:ea typeface="+mn-ea"/>
                          <a:cs typeface="+mn-cs"/>
                        </a:rPr>
                        <a:t>Estruturação Sintática e Modalização: </a:t>
                      </a:r>
                      <a:r>
                        <a:rPr lang="pt-BR" sz="2300" b="0" kern="1200" dirty="0">
                          <a:solidFill>
                            <a:schemeClr val="tx1"/>
                          </a:solidFill>
                          <a:effectLst/>
                          <a:latin typeface="Arial Narrow" panose="020B0606020202030204" pitchFamily="34" charset="0"/>
                          <a:ea typeface="+mn-ea"/>
                          <a:cs typeface="+mn-cs"/>
                        </a:rPr>
                        <a:t>A forma como as frases são organizadas reforça a certeza do autor sobre o problema: </a:t>
                      </a:r>
                    </a:p>
                  </a:txBody>
                  <a:tcPr>
                    <a:lnL w="38100" cap="flat" cmpd="sng" algn="ctr">
                      <a:solidFill>
                        <a:schemeClr val="accent2">
                          <a:lumMod val="60000"/>
                          <a:lumOff val="40000"/>
                        </a:schemeClr>
                      </a:solidFill>
                      <a:prstDash val="solid"/>
                      <a:round/>
                      <a:headEnd type="none" w="med" len="med"/>
                      <a:tailEnd type="none" w="med" len="med"/>
                    </a:lnL>
                    <a:lnR w="38100" cap="flat" cmpd="sng" algn="ctr">
                      <a:solidFill>
                        <a:schemeClr val="accent2">
                          <a:lumMod val="60000"/>
                          <a:lumOff val="40000"/>
                        </a:schemeClr>
                      </a:solidFill>
                      <a:prstDash val="solid"/>
                      <a:round/>
                      <a:headEnd type="none" w="med" len="med"/>
                      <a:tailEnd type="none" w="med" len="med"/>
                    </a:lnR>
                    <a:lnT w="38100" cap="flat" cmpd="sng" algn="ctr">
                      <a:solidFill>
                        <a:schemeClr val="accent2">
                          <a:lumMod val="60000"/>
                          <a:lumOff val="40000"/>
                        </a:schemeClr>
                      </a:solidFill>
                      <a:prstDash val="solid"/>
                      <a:round/>
                      <a:headEnd type="none" w="med" len="med"/>
                      <a:tailEnd type="none" w="med" len="med"/>
                    </a:lnT>
                    <a:lnB w="38100"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1340906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3560162787"/>
              </p:ext>
            </p:extLst>
          </p:nvPr>
        </p:nvGraphicFramePr>
        <p:xfrm>
          <a:off x="345140" y="680869"/>
          <a:ext cx="11501717" cy="11201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250" b="1" kern="1200" dirty="0">
                          <a:solidFill>
                            <a:schemeClr val="tx1"/>
                          </a:solidFill>
                          <a:effectLst/>
                          <a:latin typeface="Arial Narrow" panose="020B0606020202030204" pitchFamily="34" charset="0"/>
                          <a:ea typeface="+mn-ea"/>
                          <a:cs typeface="+mn-cs"/>
                          <a:sym typeface="Symbol" panose="05050102010706020507" pitchFamily="18" charset="2"/>
                        </a:rPr>
                        <a:t> </a:t>
                      </a:r>
                      <a:r>
                        <a:rPr lang="pt-BR" sz="2250" b="1" kern="1200" dirty="0">
                          <a:solidFill>
                            <a:schemeClr val="tx1"/>
                          </a:solidFill>
                          <a:effectLst/>
                          <a:latin typeface="Arial Narrow" panose="020B0606020202030204" pitchFamily="34" charset="0"/>
                          <a:ea typeface="+mn-ea"/>
                          <a:cs typeface="+mn-cs"/>
                        </a:rPr>
                        <a:t>Períodos Afirmativos e Assertivos: </a:t>
                      </a:r>
                      <a:r>
                        <a:rPr lang="pt-BR" sz="2250" b="0" kern="1200" dirty="0">
                          <a:solidFill>
                            <a:schemeClr val="tx1"/>
                          </a:solidFill>
                          <a:effectLst/>
                          <a:latin typeface="Arial Narrow" panose="020B0606020202030204" pitchFamily="34" charset="0"/>
                          <a:ea typeface="+mn-ea"/>
                          <a:cs typeface="+mn-cs"/>
                        </a:rPr>
                        <a:t>O autor evita termos de dúvida (como "talvez" ou "provavelmente"). Em vez disso, usa orações coordenadas diretas e declarativas ("Os alunos deixaram de pensar", "a IA é a salvação"). Essa estrutura sintática confere um tom de constatação factual e urgência à tese defendida.</a:t>
                      </a:r>
                      <a:endParaRPr lang="pt-BR" sz="2250" b="0" dirty="0">
                        <a:solidFill>
                          <a:schemeClr val="tx1"/>
                        </a:solidFill>
                        <a:latin typeface="Arial Narrow" panose="020B0606020202030204" pitchFamily="34" charset="0"/>
                      </a:endParaRPr>
                    </a:p>
                  </a:txBody>
                  <a:tcPr>
                    <a:lnL w="38100" cap="flat" cmpd="sng" algn="ctr">
                      <a:solidFill>
                        <a:schemeClr val="accent2">
                          <a:lumMod val="60000"/>
                          <a:lumOff val="40000"/>
                        </a:schemeClr>
                      </a:solidFill>
                      <a:prstDash val="solid"/>
                      <a:round/>
                      <a:headEnd type="none" w="med" len="med"/>
                      <a:tailEnd type="none" w="med" len="med"/>
                    </a:lnL>
                    <a:lnR w="38100" cap="flat" cmpd="sng" algn="ctr">
                      <a:solidFill>
                        <a:schemeClr val="accent2">
                          <a:lumMod val="60000"/>
                          <a:lumOff val="40000"/>
                        </a:schemeClr>
                      </a:solidFill>
                      <a:prstDash val="solid"/>
                      <a:round/>
                      <a:headEnd type="none" w="med" len="med"/>
                      <a:tailEnd type="none" w="med" len="med"/>
                    </a:lnR>
                    <a:lnT w="38100" cap="flat" cmpd="sng" algn="ctr">
                      <a:solidFill>
                        <a:schemeClr val="accent2">
                          <a:lumMod val="60000"/>
                          <a:lumOff val="40000"/>
                        </a:schemeClr>
                      </a:solidFill>
                      <a:prstDash val="solid"/>
                      <a:round/>
                      <a:headEnd type="none" w="med" len="med"/>
                      <a:tailEnd type="none" w="med" len="med"/>
                    </a:lnT>
                    <a:lnB w="38100"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sp>
        <p:nvSpPr>
          <p:cNvPr id="4" name="CaixaDeTexto 3">
            <a:extLst>
              <a:ext uri="{FF2B5EF4-FFF2-40B4-BE49-F238E27FC236}">
                <a16:creationId xmlns:a16="http://schemas.microsoft.com/office/drawing/2014/main" id="{28E169E3-692F-4380-C92E-988E03BCF196}"/>
              </a:ext>
            </a:extLst>
          </p:cNvPr>
          <p:cNvSpPr txBox="1"/>
          <p:nvPr/>
        </p:nvSpPr>
        <p:spPr>
          <a:xfrm>
            <a:off x="345140" y="1905694"/>
            <a:ext cx="11501717" cy="4824398"/>
          </a:xfrm>
          <a:prstGeom prst="rect">
            <a:avLst/>
          </a:prstGeom>
          <a:noFill/>
        </p:spPr>
        <p:txBody>
          <a:bodyPr wrap="square">
            <a:spAutoFit/>
          </a:bodyPr>
          <a:lstStyle/>
          <a:p>
            <a:pPr algn="just"/>
            <a:r>
              <a:rPr lang="pt-BR" sz="2250" b="1" kern="100" dirty="0">
                <a:effectLst/>
                <a:latin typeface="Arial Narrow" panose="020B0606020202030204" pitchFamily="34" charset="0"/>
                <a:ea typeface="Calibri" panose="020F0502020204030204" pitchFamily="34" charset="0"/>
                <a:cs typeface="Times New Roman" panose="02020603050405020304" pitchFamily="18" charset="0"/>
              </a:rPr>
              <a:t>8.</a:t>
            </a: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 Assinale V ou F. </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a) No início do texto, o autor utiliza a expressão "Ilustre coordenador do Jornal OPAÍS". Esse recurso linguístico é classificado como um vocativo e tem como função: </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    ) Apresentar uma crítica direta ao funcionamento do jornal.</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 Estabelecer o canal de comunicação formal com o veículo e fixar um tom respeitoso (</a:t>
            </a:r>
            <a:r>
              <a:rPr lang="pt-BR" sz="2250" kern="100" dirty="0" err="1">
                <a:effectLst/>
                <a:latin typeface="Arial Narrow" panose="020B0606020202030204" pitchFamily="34" charset="0"/>
                <a:ea typeface="Calibri" panose="020F0502020204030204" pitchFamily="34" charset="0"/>
                <a:cs typeface="Times New Roman" panose="02020603050405020304" pitchFamily="18" charset="0"/>
              </a:rPr>
              <a:t>ethos</a:t>
            </a: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    ) Romper com a estrutura padrão do gênero textual "carta do leitor".</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b) Ao afirmar que a Inteligência Artificial é uma "ferramenta de grande utilidade" antes de criticar o comportamento dos estudantes, o autor emprega a estratégia de concessão. O objetivo dessa estratégia no texto é </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    ) Mudar de assunto e focar a carta apenas nos benefícios da tecnologia. </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 Invalidar o próprio argumento que será apresentado logo em seguida. </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00" dirty="0">
                <a:effectLst/>
                <a:latin typeface="Arial Narrow" panose="020B0606020202030204" pitchFamily="34" charset="0"/>
                <a:ea typeface="Calibri" panose="020F0502020204030204" pitchFamily="34" charset="0"/>
                <a:cs typeface="Times New Roman" panose="02020603050405020304" pitchFamily="18" charset="0"/>
              </a:rPr>
              <a:t>(   ) Validar um ponto de vista oposto para dar mais equilíbrio, maturidade e credibilidade ao seu próprio discurso. </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899041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D87ED80E-3B9A-D196-8C00-9DBF810B9489}"/>
              </a:ext>
            </a:extLst>
          </p:cNvPr>
          <p:cNvSpPr txBox="1"/>
          <p:nvPr/>
        </p:nvSpPr>
        <p:spPr>
          <a:xfrm>
            <a:off x="304800" y="873904"/>
            <a:ext cx="11582400" cy="2915093"/>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Para enfatizar a perda de autonomia intelectual dos estudantes, o autor contrapõe dois campos de palavras (léxicos). Assinale a alternativa que apresenta termos associados, respectivamente,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à ação humana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à dependência tecnológica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Saudações / Desafio académico.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Capacidade pensante / Passividade de um clique.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Provas escolares / Esforço próprio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Grande utilidade / Raciocínio.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018729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DAAC3CE-1D36-3881-9C0A-945D05733863}"/>
              </a:ext>
            </a:extLst>
          </p:cNvPr>
          <p:cNvSpPr txBox="1"/>
          <p:nvPr/>
        </p:nvSpPr>
        <p:spPr>
          <a:xfrm>
            <a:off x="304800" y="836033"/>
            <a:ext cx="11609294" cy="5755422"/>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10.</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Na carta de leitor "É necessário ter prudência..." do Jornal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OPaís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as marcas de interlocução concentram-se fortemente na abertura e no fechamento do texto. No corpo do texto, o autor opta por um tom mais dissertativo e impessoal para debater a racionalidade humana. As marcas de interlocução gramaticais identificadas no texto estruturam-se da seguinte forma: marcas de interlocução por pronomes, marcas de interlocução por verbos e por marcas de interlocução por fórmulas de Cortesia. As marcas de interlocução são elementos linguísticos que identificam o emissor, o receptor e o canal de comunicação, estabelecendo uma interação direta com o leitor ou destinatário. Na carta de Sérgio Cunha, qual das seguintes passagens apresenta uma marca direta de interlocução com o destinatário específico da mensagem?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"Na verdade, o ser humano difere-se de outros seres vivos pela sua capacidade pensante...”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"Ilustre coordenador do Jornal OPAÍS, saudações e votos de uma boa Quinta-feira."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"Ora, ainda que nasçamos com a capacidade de pensar e idealizar seja o que for, estamos susceptíveis a aprender..."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 inteligência humana levou a que estudiosos no ramo da tecnologia desenvolvessem a inteligência artificial..."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"Os jovens estudantes, neste aspecto, são os que mais passam por isso."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12824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2888084369"/>
              </p:ext>
            </p:extLst>
          </p:nvPr>
        </p:nvGraphicFramePr>
        <p:xfrm>
          <a:off x="358591" y="1298226"/>
          <a:ext cx="11501717" cy="49987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Funções da Linguagem na Carta do Leitor</a:t>
                      </a:r>
                    </a:p>
                    <a:p>
                      <a:pPr algn="just"/>
                      <a:r>
                        <a:rPr lang="pt-BR" sz="2300" b="1" kern="1200" dirty="0">
                          <a:solidFill>
                            <a:schemeClr val="tx1"/>
                          </a:solidFill>
                          <a:effectLst/>
                          <a:latin typeface="Arial Narrow" panose="020B0606020202030204" pitchFamily="34" charset="0"/>
                          <a:ea typeface="+mn-ea"/>
                          <a:cs typeface="+mn-cs"/>
                        </a:rPr>
                        <a:t>Apelativa / Conativa: </a:t>
                      </a:r>
                      <a:r>
                        <a:rPr lang="pt-BR" sz="2300" b="0" kern="1200" dirty="0">
                          <a:solidFill>
                            <a:schemeClr val="tx1"/>
                          </a:solidFill>
                          <a:effectLst/>
                          <a:latin typeface="Arial Narrow" panose="020B0606020202030204" pitchFamily="34" charset="0"/>
                          <a:ea typeface="+mn-ea"/>
                          <a:cs typeface="+mn-cs"/>
                        </a:rPr>
                        <a:t>Foco no leitor ou editor do jornal; tenta convencer, influenciar ou mudar a opinião de quem lê sobre um assunto. </a:t>
                      </a:r>
                    </a:p>
                    <a:p>
                      <a:pPr algn="just"/>
                      <a:r>
                        <a:rPr lang="pt-BR" sz="2300" b="1" kern="1200" dirty="0">
                          <a:solidFill>
                            <a:schemeClr val="tx1"/>
                          </a:solidFill>
                          <a:effectLst/>
                          <a:latin typeface="Arial Narrow" panose="020B0606020202030204" pitchFamily="34" charset="0"/>
                          <a:ea typeface="+mn-ea"/>
                          <a:cs typeface="+mn-cs"/>
                        </a:rPr>
                        <a:t>Emotiva / Expressiva: </a:t>
                      </a:r>
                      <a:r>
                        <a:rPr lang="pt-BR" sz="2300" b="0" kern="1200" dirty="0">
                          <a:solidFill>
                            <a:schemeClr val="tx1"/>
                          </a:solidFill>
                          <a:effectLst/>
                          <a:latin typeface="Arial Narrow" panose="020B0606020202030204" pitchFamily="34" charset="0"/>
                          <a:ea typeface="+mn-ea"/>
                          <a:cs typeface="+mn-cs"/>
                        </a:rPr>
                        <a:t>Foco no autor (emissor); mostra sentimentos pessoais, opiniões, elogios, críticas ou reclamações em primeira pessoa. </a:t>
                      </a:r>
                    </a:p>
                    <a:p>
                      <a:pPr algn="just"/>
                      <a:r>
                        <a:rPr lang="pt-BR" sz="2300" b="1" kern="1200" dirty="0">
                          <a:solidFill>
                            <a:schemeClr val="tx1"/>
                          </a:solidFill>
                          <a:effectLst/>
                          <a:latin typeface="Arial Narrow" panose="020B0606020202030204" pitchFamily="34" charset="0"/>
                          <a:ea typeface="+mn-ea"/>
                          <a:cs typeface="+mn-cs"/>
                        </a:rPr>
                        <a:t>Referencial / Denotativa: </a:t>
                      </a:r>
                      <a:r>
                        <a:rPr lang="pt-BR" sz="2300" b="0" kern="1200" dirty="0">
                          <a:solidFill>
                            <a:schemeClr val="tx1"/>
                          </a:solidFill>
                          <a:effectLst/>
                          <a:latin typeface="Arial Narrow" panose="020B0606020202030204" pitchFamily="34" charset="0"/>
                          <a:ea typeface="+mn-ea"/>
                          <a:cs typeface="+mn-cs"/>
                        </a:rPr>
                        <a:t>Aparece na introdução para situar fatos, datas ou nomes da reportagem original comentada.</a:t>
                      </a:r>
                    </a:p>
                    <a:p>
                      <a:pPr algn="ctr"/>
                      <a:r>
                        <a:rPr lang="pt-BR" sz="2300" b="1" kern="1200" dirty="0">
                          <a:solidFill>
                            <a:schemeClr val="tx1"/>
                          </a:solidFill>
                          <a:effectLst/>
                          <a:latin typeface="Arial Narrow" panose="020B0606020202030204" pitchFamily="34" charset="0"/>
                          <a:ea typeface="+mn-ea"/>
                          <a:cs typeface="+mn-cs"/>
                        </a:rPr>
                        <a:t>Características da Linguagem</a:t>
                      </a:r>
                    </a:p>
                    <a:p>
                      <a:pPr algn="just"/>
                      <a:r>
                        <a:rPr lang="pt-BR" sz="2300" b="1" kern="1200" dirty="0">
                          <a:solidFill>
                            <a:schemeClr val="tx1"/>
                          </a:solidFill>
                          <a:effectLst/>
                          <a:latin typeface="Arial Narrow" panose="020B0606020202030204" pitchFamily="34" charset="0"/>
                          <a:ea typeface="+mn-ea"/>
                          <a:cs typeface="+mn-cs"/>
                        </a:rPr>
                        <a:t>Objetivo principal: </a:t>
                      </a:r>
                      <a:r>
                        <a:rPr lang="pt-BR" sz="2300" b="0" kern="1200" dirty="0">
                          <a:solidFill>
                            <a:schemeClr val="tx1"/>
                          </a:solidFill>
                          <a:effectLst/>
                          <a:latin typeface="Arial Narrow" panose="020B0606020202030204" pitchFamily="34" charset="0"/>
                          <a:ea typeface="+mn-ea"/>
                          <a:cs typeface="+mn-cs"/>
                        </a:rPr>
                        <a:t>Criar um canal de diálogo e feedback entre o público e o veículo de comunicação (como jornais e revistas). </a:t>
                      </a:r>
                    </a:p>
                    <a:p>
                      <a:pPr algn="just"/>
                      <a:r>
                        <a:rPr lang="pt-BR" sz="2300" b="1" kern="1200" dirty="0">
                          <a:solidFill>
                            <a:schemeClr val="tx1"/>
                          </a:solidFill>
                          <a:effectLst/>
                          <a:latin typeface="Arial Narrow" panose="020B0606020202030204" pitchFamily="34" charset="0"/>
                          <a:ea typeface="+mn-ea"/>
                          <a:cs typeface="+mn-cs"/>
                        </a:rPr>
                        <a:t>Uso da pessoa do discurso: </a:t>
                      </a:r>
                      <a:r>
                        <a:rPr lang="pt-BR" sz="2300" b="0" kern="1200" dirty="0">
                          <a:solidFill>
                            <a:schemeClr val="tx1"/>
                          </a:solidFill>
                          <a:effectLst/>
                          <a:latin typeface="Arial Narrow" panose="020B0606020202030204" pitchFamily="34" charset="0"/>
                          <a:ea typeface="+mn-ea"/>
                          <a:cs typeface="+mn-cs"/>
                        </a:rPr>
                        <a:t>Escrita geralmente em 1ª pessoa do singular ou plural ("eu acho", "nós vemos"). </a:t>
                      </a:r>
                    </a:p>
                    <a:p>
                      <a:pPr algn="just"/>
                      <a:r>
                        <a:rPr lang="pt-BR" sz="2300" b="1" kern="1200" dirty="0">
                          <a:solidFill>
                            <a:schemeClr val="tx1"/>
                          </a:solidFill>
                          <a:effectLst/>
                          <a:latin typeface="Arial Narrow" panose="020B0606020202030204" pitchFamily="34" charset="0"/>
                          <a:ea typeface="+mn-ea"/>
                          <a:cs typeface="+mn-cs"/>
                        </a:rPr>
                        <a:t>Padrão de escrita: </a:t>
                      </a:r>
                      <a:r>
                        <a:rPr lang="pt-BR" sz="2300" b="0" kern="1200" dirty="0">
                          <a:solidFill>
                            <a:schemeClr val="tx1"/>
                          </a:solidFill>
                          <a:effectLst/>
                          <a:latin typeface="Arial Narrow" panose="020B0606020202030204" pitchFamily="34" charset="0"/>
                          <a:ea typeface="+mn-ea"/>
                          <a:cs typeface="+mn-cs"/>
                        </a:rPr>
                        <a:t>Usa uma linguagem clara, simples e formal, adequada ao espaço público do jornal, respeitando as regras da gramaticais.</a:t>
                      </a:r>
                    </a:p>
                  </a:txBody>
                  <a:tcPr>
                    <a:lnL w="38100" cap="flat" cmpd="sng" algn="ctr">
                      <a:solidFill>
                        <a:schemeClr val="accent6">
                          <a:lumMod val="60000"/>
                          <a:lumOff val="40000"/>
                        </a:schemeClr>
                      </a:solidFill>
                      <a:prstDash val="solid"/>
                      <a:round/>
                      <a:headEnd type="none" w="med" len="med"/>
                      <a:tailEnd type="none" w="med" len="med"/>
                    </a:lnL>
                    <a:lnR w="38100" cap="flat" cmpd="sng" algn="ctr">
                      <a:solidFill>
                        <a:schemeClr val="accent6">
                          <a:lumMod val="60000"/>
                          <a:lumOff val="40000"/>
                        </a:schemeClr>
                      </a:solidFill>
                      <a:prstDash val="solid"/>
                      <a:round/>
                      <a:headEnd type="none" w="med" len="med"/>
                      <a:tailEnd type="none" w="med" len="med"/>
                    </a:lnR>
                    <a:lnT w="38100" cap="flat" cmpd="sng" algn="ctr">
                      <a:solidFill>
                        <a:schemeClr val="accent6">
                          <a:lumMod val="60000"/>
                          <a:lumOff val="4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31692" y="380893"/>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476150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FA76CE2-5B57-8D2D-A622-479A8F414475}"/>
              </a:ext>
            </a:extLst>
          </p:cNvPr>
          <p:cNvSpPr txBox="1"/>
          <p:nvPr/>
        </p:nvSpPr>
        <p:spPr>
          <a:xfrm>
            <a:off x="277906" y="824095"/>
            <a:ext cx="11636188" cy="4136197"/>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11.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Considerando a função social do gênero exemplificado no Texto II e as marcas linguísticas empregadas, constata-se o predomínio da função emotiva (ou expressiva) da linguagem porque o enunciador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busca a adesão do coordenador do jornal por meio do uso recorrente de termos corteses no vocativo.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centra o discurso em suas próprias impressões e posicionamentos, evidenciados pelo uso da primeira pessoa.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privilegia a transmissão objetiva e factual de dados informativos coletados no dia a dia da comunidade.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explora a dimensão estética e a sonoridade das palavras para sensibilizar o público leitor do jornal.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utiliza a própria estrutura da carta para explicar as regras de convivência social e o uso correto da razão.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007624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8A923BA-8064-E589-BA43-A1490FACCD2D}"/>
              </a:ext>
            </a:extLst>
          </p:cNvPr>
          <p:cNvSpPr txBox="1"/>
          <p:nvPr/>
        </p:nvSpPr>
        <p:spPr>
          <a:xfrm>
            <a:off x="304799" y="839331"/>
            <a:ext cx="11591365" cy="4950266"/>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organização de uma carta do leitor pressupõe a existência de um locutor (quem escreve) e de um interlocutor (a quem o texto se dirige). No fragmento analisado, as marcas de interlocução como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"Ilustre coordenador" e "saudações e votos",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aliadas ao uso da norma padrão da língua (com variações próprias do português de Angola, como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projecto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 "errónea"), revelam que o autor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adota um tom estritamente informal e coloquial para se aproximar do público jovem do jornal.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utiliza o plural de modéstia ("Nós aprendemos") para anular sua responsabilidade sobre a crítica feita.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recorre a fórmulas de cortesia e ao padrão culto da língua para conferir credibilidade e respeito ao diálogo.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direciona seus argumentos exclusivamente aos estudantes, desconsiderando o papel do editor do jornal.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emprega vocativos de cunho científico para demonstrar autoridade técnica sobre o tema da inteligência artificial.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905490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05CD6AE-8509-783F-3187-2B0F6621637F}"/>
              </a:ext>
            </a:extLst>
          </p:cNvPr>
          <p:cNvSpPr txBox="1"/>
          <p:nvPr/>
        </p:nvSpPr>
        <p:spPr>
          <a:xfrm>
            <a:off x="322729" y="849501"/>
            <a:ext cx="11528612" cy="2915093"/>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13.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trecho: "Ora,</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ainda que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nasçamos com a capacidade de pensar,</a:t>
            </a:r>
            <a:r>
              <a:rPr lang="pt-BR" sz="23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raciocínio é um músculo que precisa de treino contínuo...", a expressão em destaque estabelece uma relação de sentido 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Consequência.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Explicação.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Concessão.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Conclusão.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Causa.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83444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CF7CF5A0-6EE4-7FBB-3EDD-685F1E2E346C}"/>
              </a:ext>
            </a:extLst>
          </p:cNvPr>
          <p:cNvSpPr txBox="1"/>
          <p:nvPr/>
        </p:nvSpPr>
        <p:spPr>
          <a:xfrm>
            <a:off x="327211" y="696702"/>
            <a:ext cx="11537577" cy="954107"/>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os textos.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D46FB8E9-66CF-39F1-F4B1-F347AA8EBE51}"/>
              </a:ext>
            </a:extLst>
          </p:cNvPr>
          <p:cNvGraphicFramePr>
            <a:graphicFrameLocks noGrp="1"/>
          </p:cNvGraphicFramePr>
          <p:nvPr>
            <p:extLst>
              <p:ext uri="{D42A27DB-BD31-4B8C-83A1-F6EECF244321}">
                <p14:modId xmlns:p14="http://schemas.microsoft.com/office/powerpoint/2010/main" val="3585594521"/>
              </p:ext>
            </p:extLst>
          </p:nvPr>
        </p:nvGraphicFramePr>
        <p:xfrm>
          <a:off x="327211" y="1863618"/>
          <a:ext cx="11582399" cy="4297680"/>
        </p:xfrm>
        <a:graphic>
          <a:graphicData uri="http://schemas.openxmlformats.org/drawingml/2006/table">
            <a:tbl>
              <a:tblPr firstRow="1" bandRow="1">
                <a:tableStyleId>{5C22544A-7EE6-4342-B048-85BDC9FD1C3A}</a:tableStyleId>
              </a:tblPr>
              <a:tblGrid>
                <a:gridCol w="11582399">
                  <a:extLst>
                    <a:ext uri="{9D8B030D-6E8A-4147-A177-3AD203B41FA5}">
                      <a16:colId xmlns:a16="http://schemas.microsoft.com/office/drawing/2014/main" val="1903312355"/>
                    </a:ext>
                  </a:extLst>
                </a:gridCol>
              </a:tblGrid>
              <a:tr h="370840">
                <a:tc>
                  <a:txBody>
                    <a:bodyPr/>
                    <a:lstStyle/>
                    <a:p>
                      <a:pPr algn="just"/>
                      <a:r>
                        <a:rPr lang="pt-BR" sz="2300" b="0" kern="1200" dirty="0">
                          <a:solidFill>
                            <a:schemeClr val="tx1"/>
                          </a:solidFill>
                          <a:effectLst/>
                          <a:latin typeface="Arial Narrow" panose="020B0606020202030204" pitchFamily="34" charset="0"/>
                          <a:ea typeface="+mn-ea"/>
                          <a:cs typeface="+mn-cs"/>
                        </a:rPr>
                        <a:t>Maringá, 09 de janeiro de 2026.</a:t>
                      </a:r>
                    </a:p>
                    <a:p>
                      <a:pPr marL="0" indent="538163" algn="just"/>
                      <a:r>
                        <a:rPr lang="pt-BR" sz="2300" b="0" kern="1200" dirty="0">
                          <a:solidFill>
                            <a:schemeClr val="tx1"/>
                          </a:solidFill>
                          <a:effectLst/>
                          <a:latin typeface="Arial Narrow" panose="020B0606020202030204" pitchFamily="34" charset="0"/>
                          <a:ea typeface="+mn-ea"/>
                          <a:cs typeface="+mn-cs"/>
                        </a:rPr>
                        <a:t>Ao editor do portal Latinoamerica21,</a:t>
                      </a:r>
                    </a:p>
                    <a:p>
                      <a:pPr marL="0" indent="538163" algn="just"/>
                      <a:r>
                        <a:rPr lang="pt-BR" sz="2300" b="0" kern="1200" dirty="0">
                          <a:solidFill>
                            <a:schemeClr val="tx1"/>
                          </a:solidFill>
                          <a:effectLst/>
                          <a:latin typeface="Arial Narrow" panose="020B0606020202030204" pitchFamily="34" charset="0"/>
                          <a:ea typeface="+mn-ea"/>
                          <a:cs typeface="+mn-cs"/>
                        </a:rPr>
                        <a:t>Escrevo-lhes após a leitura atenta do artigo “Obesidade: um problema individual ou social?”, de Martha Jaramillo Cardona, publicado recentemente em seu site. Como cidadão atento às dinâmicas de saúde pública, sinto-me compelido a parabenizar o veículo pela coragem em publicar uma análise que rompe com o senso comum e traz luz à complexidade da “</a:t>
                      </a:r>
                      <a:r>
                        <a:rPr lang="pt-BR" sz="2300" b="0" kern="1200" dirty="0" err="1">
                          <a:solidFill>
                            <a:schemeClr val="tx1"/>
                          </a:solidFill>
                          <a:effectLst/>
                          <a:latin typeface="Arial Narrow" panose="020B0606020202030204" pitchFamily="34" charset="0"/>
                          <a:ea typeface="+mn-ea"/>
                          <a:cs typeface="+mn-cs"/>
                        </a:rPr>
                        <a:t>globesidade</a:t>
                      </a:r>
                      <a:r>
                        <a:rPr lang="pt-BR" sz="2300" b="0" kern="1200" dirty="0">
                          <a:solidFill>
                            <a:schemeClr val="tx1"/>
                          </a:solidFill>
                          <a:effectLst/>
                          <a:latin typeface="Arial Narrow" panose="020B0606020202030204" pitchFamily="34" charset="0"/>
                          <a:ea typeface="+mn-ea"/>
                          <a:cs typeface="+mn-cs"/>
                        </a:rPr>
                        <a:t>”.</a:t>
                      </a:r>
                    </a:p>
                    <a:p>
                      <a:pPr marL="0" indent="538163" algn="just"/>
                      <a:r>
                        <a:rPr lang="pt-BR" sz="2300" b="0" kern="1200" dirty="0">
                          <a:solidFill>
                            <a:schemeClr val="tx1"/>
                          </a:solidFill>
                          <a:effectLst/>
                          <a:latin typeface="Arial Narrow" panose="020B0606020202030204" pitchFamily="34" charset="0"/>
                          <a:ea typeface="+mn-ea"/>
                          <a:cs typeface="+mn-cs"/>
                        </a:rPr>
                        <a:t>Concordo plenamente com a autora quando ela aponta que a abordagem reducionista de “guerra à obesidade” é prejudicial. Infelizmente, ainda vivemos sob um </a:t>
                      </a:r>
                      <a:r>
                        <a:rPr lang="pt-BR" sz="2300" b="0" kern="1200" dirty="0" err="1">
                          <a:solidFill>
                            <a:schemeClr val="tx1"/>
                          </a:solidFill>
                          <a:effectLst/>
                          <a:latin typeface="Arial Narrow" panose="020B0606020202030204" pitchFamily="34" charset="0"/>
                          <a:ea typeface="+mn-ea"/>
                          <a:cs typeface="+mn-cs"/>
                        </a:rPr>
                        <a:t>metadiscurso</a:t>
                      </a:r>
                      <a:r>
                        <a:rPr lang="pt-BR" sz="2300" b="0" kern="1200" dirty="0">
                          <a:solidFill>
                            <a:schemeClr val="tx1"/>
                          </a:solidFill>
                          <a:effectLst/>
                          <a:latin typeface="Arial Narrow" panose="020B0606020202030204" pitchFamily="34" charset="0"/>
                          <a:ea typeface="+mn-ea"/>
                          <a:cs typeface="+mn-cs"/>
                        </a:rPr>
                        <a:t> que insiste em depositar apenas nos ombros do indivíduo a responsabilidade por sua condição física, ignorando que o sistema globalizado de produção e distribuição de alimentos é, por natureza, obesogênico. É fundamental que se discuta, como bem ressaltado no texto, que enquanto os bens de risco são legalmente distribuídos no mercado, a sociedade cobra uma autorregulação quase impossível do sujeito autônomo.</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46475003"/>
                  </a:ext>
                </a:extLst>
              </a:tr>
            </a:tbl>
          </a:graphicData>
        </a:graphic>
      </p:graphicFrame>
    </p:spTree>
    <p:extLst>
      <p:ext uri="{BB962C8B-B14F-4D97-AF65-F5344CB8AC3E}">
        <p14:creationId xmlns:p14="http://schemas.microsoft.com/office/powerpoint/2010/main" val="32086064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5" name="Tabela 4">
            <a:extLst>
              <a:ext uri="{FF2B5EF4-FFF2-40B4-BE49-F238E27FC236}">
                <a16:creationId xmlns:a16="http://schemas.microsoft.com/office/drawing/2014/main" id="{D46FB8E9-66CF-39F1-F4B1-F347AA8EBE51}"/>
              </a:ext>
            </a:extLst>
          </p:cNvPr>
          <p:cNvGraphicFramePr>
            <a:graphicFrameLocks noGrp="1"/>
          </p:cNvGraphicFramePr>
          <p:nvPr>
            <p:extLst>
              <p:ext uri="{D42A27DB-BD31-4B8C-83A1-F6EECF244321}">
                <p14:modId xmlns:p14="http://schemas.microsoft.com/office/powerpoint/2010/main" val="151151134"/>
              </p:ext>
            </p:extLst>
          </p:nvPr>
        </p:nvGraphicFramePr>
        <p:xfrm>
          <a:off x="304800" y="882128"/>
          <a:ext cx="11582399" cy="2194560"/>
        </p:xfrm>
        <a:graphic>
          <a:graphicData uri="http://schemas.openxmlformats.org/drawingml/2006/table">
            <a:tbl>
              <a:tblPr firstRow="1" bandRow="1">
                <a:tableStyleId>{5C22544A-7EE6-4342-B048-85BDC9FD1C3A}</a:tableStyleId>
              </a:tblPr>
              <a:tblGrid>
                <a:gridCol w="11582399">
                  <a:extLst>
                    <a:ext uri="{9D8B030D-6E8A-4147-A177-3AD203B41FA5}">
                      <a16:colId xmlns:a16="http://schemas.microsoft.com/office/drawing/2014/main" val="1903312355"/>
                    </a:ext>
                  </a:extLst>
                </a:gridCol>
              </a:tblGrid>
              <a:tr h="370840">
                <a:tc>
                  <a:txBody>
                    <a:bodyPr/>
                    <a:lstStyle/>
                    <a:p>
                      <a:pPr algn="just"/>
                      <a:r>
                        <a:rPr lang="pt-BR" sz="2300" b="0" kern="1200" dirty="0">
                          <a:solidFill>
                            <a:schemeClr val="tx1"/>
                          </a:solidFill>
                          <a:effectLst/>
                          <a:latin typeface="Arial Narrow" panose="020B0606020202030204" pitchFamily="34" charset="0"/>
                          <a:ea typeface="+mn-ea"/>
                          <a:cs typeface="+mn-cs"/>
                        </a:rPr>
                        <a:t>Acredito que a desestigmatização proposta pela </a:t>
                      </a:r>
                      <a:r>
                        <a:rPr lang="pt-BR" sz="2300" b="0" kern="1200" dirty="0" err="1">
                          <a:solidFill>
                            <a:schemeClr val="tx1"/>
                          </a:solidFill>
                          <a:effectLst/>
                          <a:latin typeface="Arial Narrow" panose="020B0606020202030204" pitchFamily="34" charset="0"/>
                          <a:ea typeface="+mn-ea"/>
                          <a:cs typeface="+mn-cs"/>
                        </a:rPr>
                        <a:t>biomedicalização</a:t>
                      </a:r>
                      <a:r>
                        <a:rPr lang="pt-BR" sz="2300" b="0" kern="1200" dirty="0">
                          <a:solidFill>
                            <a:schemeClr val="tx1"/>
                          </a:solidFill>
                          <a:effectLst/>
                          <a:latin typeface="Arial Narrow" panose="020B0606020202030204" pitchFamily="34" charset="0"/>
                          <a:ea typeface="+mn-ea"/>
                          <a:cs typeface="+mn-cs"/>
                        </a:rPr>
                        <a:t> seja o caminho mais ético. Tratar a obesidade como uma questão puramente de “força de vontade” é um erro que ignora fatores ambientais e socioeconômicos. Espero que o Latinoamerica21 continue promovendo reflexões tão necessárias como esta para que possamos, finalmente, olhar para a saúde pública além do estigma e da culpa individual.</a:t>
                      </a:r>
                    </a:p>
                    <a:p>
                      <a:pPr algn="just"/>
                      <a:r>
                        <a:rPr lang="pt-BR" sz="2300" b="0" kern="1200" dirty="0">
                          <a:solidFill>
                            <a:schemeClr val="tx1"/>
                          </a:solidFill>
                          <a:effectLst/>
                          <a:latin typeface="Arial Narrow" panose="020B0606020202030204" pitchFamily="34" charset="0"/>
                          <a:ea typeface="+mn-ea"/>
                          <a:cs typeface="+mn-cs"/>
                        </a:rPr>
                        <a:t>Atenciosamente,</a:t>
                      </a:r>
                    </a:p>
                    <a:p>
                      <a:pPr marL="0" indent="0" algn="r"/>
                      <a:r>
                        <a:rPr lang="pt-BR" sz="2300" b="0" kern="1200" dirty="0">
                          <a:solidFill>
                            <a:schemeClr val="tx1"/>
                          </a:solidFill>
                          <a:effectLst/>
                          <a:latin typeface="Arial Narrow" panose="020B0606020202030204" pitchFamily="34" charset="0"/>
                          <a:ea typeface="+mn-ea"/>
                          <a:cs typeface="+mn-cs"/>
                        </a:rPr>
                        <a:t>João.</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46475003"/>
                  </a:ext>
                </a:extLst>
              </a:tr>
            </a:tbl>
          </a:graphicData>
        </a:graphic>
      </p:graphicFrame>
      <p:sp>
        <p:nvSpPr>
          <p:cNvPr id="3" name="CaixaDeTexto 2">
            <a:extLst>
              <a:ext uri="{FF2B5EF4-FFF2-40B4-BE49-F238E27FC236}">
                <a16:creationId xmlns:a16="http://schemas.microsoft.com/office/drawing/2014/main" id="{085B46B2-3799-0722-2A11-F2EFE27577FF}"/>
              </a:ext>
            </a:extLst>
          </p:cNvPr>
          <p:cNvSpPr txBox="1"/>
          <p:nvPr/>
        </p:nvSpPr>
        <p:spPr>
          <a:xfrm>
            <a:off x="304800" y="3076688"/>
            <a:ext cx="11582399" cy="292388"/>
          </a:xfrm>
          <a:prstGeom prst="rect">
            <a:avLst/>
          </a:prstGeom>
          <a:noFill/>
        </p:spPr>
        <p:txBody>
          <a:bodyPr wrap="square">
            <a:spAutoFit/>
          </a:bodyPr>
          <a:lstStyle/>
          <a:p>
            <a:pPr algn="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https://blog.cria.net.br/como-escrever-uma-</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redacao</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-do-</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genero</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-carta-do-leitor/. Acesso em: 6 ago. 2026. </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358170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3687DB6-363D-07F5-2D97-1764D9667642}"/>
              </a:ext>
            </a:extLst>
          </p:cNvPr>
          <p:cNvSpPr txBox="1"/>
          <p:nvPr/>
        </p:nvSpPr>
        <p:spPr>
          <a:xfrm>
            <a:off x="309282" y="868687"/>
            <a:ext cx="11573435" cy="446276"/>
          </a:xfrm>
          <a:prstGeom prst="rect">
            <a:avLst/>
          </a:prstGeom>
          <a:noFill/>
        </p:spPr>
        <p:txBody>
          <a:bodyPr wrap="square">
            <a:spAutoFit/>
          </a:bodyPr>
          <a:lstStyle/>
          <a:p>
            <a:r>
              <a:rPr lang="pt-BR" sz="2300" b="1"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300" b="1" dirty="0"/>
          </a:p>
        </p:txBody>
      </p:sp>
      <p:pic>
        <p:nvPicPr>
          <p:cNvPr id="6" name="Imagem 5">
            <a:extLst>
              <a:ext uri="{FF2B5EF4-FFF2-40B4-BE49-F238E27FC236}">
                <a16:creationId xmlns:a16="http://schemas.microsoft.com/office/drawing/2014/main" id="{1378EDAA-97FA-3E91-B2EB-C87BDA01034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4072" y="1634635"/>
            <a:ext cx="6243851" cy="3983178"/>
          </a:xfrm>
          <a:prstGeom prst="rect">
            <a:avLst/>
          </a:prstGeom>
          <a:noFill/>
        </p:spPr>
      </p:pic>
      <p:sp>
        <p:nvSpPr>
          <p:cNvPr id="8" name="CaixaDeTexto 7">
            <a:extLst>
              <a:ext uri="{FF2B5EF4-FFF2-40B4-BE49-F238E27FC236}">
                <a16:creationId xmlns:a16="http://schemas.microsoft.com/office/drawing/2014/main" id="{80A3F579-4C0E-FACC-6E36-0C26E72B6179}"/>
              </a:ext>
            </a:extLst>
          </p:cNvPr>
          <p:cNvSpPr txBox="1"/>
          <p:nvPr/>
        </p:nvSpPr>
        <p:spPr>
          <a:xfrm>
            <a:off x="309281" y="5617813"/>
            <a:ext cx="11573435" cy="492443"/>
          </a:xfrm>
          <a:prstGeom prst="rect">
            <a:avLst/>
          </a:prstGeom>
          <a:noFill/>
        </p:spPr>
        <p:txBody>
          <a:bodyPr wrap="square">
            <a:spAutoFit/>
          </a:bodyPr>
          <a:lstStyle/>
          <a:p>
            <a:pPr algn="ct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https://media.licdn.com/</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dms</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image</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/v2/C5112AQG5JT1JSn0Urw/article-cover_image-shrink_600_2000/article-cover_image-shrink_600_2000/0/1520184633733?e=2147483647&amp;v=</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beta&amp;t</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=Z3G9pwYHkkJMNibEqf7ycYGPe2QPc-v9qGrbr9eRa1E. Acesso em: 6 ago.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814610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127B704-EE87-7207-6AA7-245B372ECEE4}"/>
              </a:ext>
            </a:extLst>
          </p:cNvPr>
          <p:cNvSpPr txBox="1"/>
          <p:nvPr/>
        </p:nvSpPr>
        <p:spPr>
          <a:xfrm>
            <a:off x="313764" y="814339"/>
            <a:ext cx="11564471" cy="3277820"/>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carta do leitor e a charge abordam a mesma temática central: a obesidade. No entanto, elas utilizam gêneros textuais, linguagens e recursos argumentativos completamente diferentes para expor seus pontos de vista. Com base na leitura e na análise comparativa de ambos os textos, responda.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Aponte a contradição (ironia) que serve como base para o humor na charge.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dirty="0">
                <a:effectLst/>
                <a:latin typeface="Arial Narrow" panose="020B0606020202030204" pitchFamily="34" charset="0"/>
                <a:ea typeface="Calibri" panose="020F0502020204030204" pitchFamily="34" charset="0"/>
                <a:cs typeface="Times New Roman" panose="02020603050405020304" pitchFamily="18" charset="0"/>
              </a:rPr>
              <a:t>b) Explique a diferença do tema entre os dois textos, destacando como a reação da personagem masculino da charge se relaciona com a ideia de responsabilidade e culpa individual criticado por João na carta do leitor.</a:t>
            </a:r>
          </a:p>
          <a:p>
            <a:pPr algn="just"/>
            <a:endParaRPr lang="pt-BR" sz="2300" dirty="0">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69058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127B704-EE87-7207-6AA7-245B372ECEE4}"/>
              </a:ext>
            </a:extLst>
          </p:cNvPr>
          <p:cNvSpPr txBox="1"/>
          <p:nvPr/>
        </p:nvSpPr>
        <p:spPr>
          <a:xfrm>
            <a:off x="313764" y="814339"/>
            <a:ext cx="11564471" cy="4693593"/>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15.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Tanto a carta do leitor quanto a charge (Texto II) abordam a temática da obesidade na sociedade contemporânea. A associação entre os recursos verbais e não verbais do Texto II e a argumentação formal do Texto I revela que ambos os textos convergem para o mesmo ponto ao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sugerir que a erradicação da obesidade depende de políticas públicas de fiscalização do comércio de alimentos.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defender que a desestigmatização do indivíduo obeso é o único caminho viável para reverter os dados estatísticos da internet.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evidenciar a complexidade do problema ao expor a dificuldade do indivíduo em perceber a gravidade da própria condição e do ambiente ao seu redor.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culpar os meios de comunicação de massa pela disseminação de notícias falsas sobre os hábitos de consumo da população brasileira.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demonstrar que o consumo excessivo de alimentos ultraprocessados ocorre por falta de autorregulação e força de vontade familiar.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503273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7" y="776682"/>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9" y="1296953"/>
            <a:ext cx="5508000" cy="1175659"/>
          </a:xfrm>
          <a:prstGeom prst="rect">
            <a:avLst/>
          </a:prstGeom>
          <a:noFill/>
          <a:ln>
            <a:noFill/>
          </a:ln>
        </p:spPr>
      </p:pic>
      <p:graphicFrame>
        <p:nvGraphicFramePr>
          <p:cNvPr id="5" name="Tabela 4">
            <a:extLst>
              <a:ext uri="{FF2B5EF4-FFF2-40B4-BE49-F238E27FC236}">
                <a16:creationId xmlns:a16="http://schemas.microsoft.com/office/drawing/2014/main" id="{8F088526-DEBB-3A0F-8975-38E12BE5569A}"/>
              </a:ext>
            </a:extLst>
          </p:cNvPr>
          <p:cNvGraphicFramePr>
            <a:graphicFrameLocks noGrp="1"/>
          </p:cNvGraphicFramePr>
          <p:nvPr>
            <p:extLst>
              <p:ext uri="{D42A27DB-BD31-4B8C-83A1-F6EECF244321}">
                <p14:modId xmlns:p14="http://schemas.microsoft.com/office/powerpoint/2010/main" val="1763862508"/>
              </p:ext>
            </p:extLst>
          </p:nvPr>
        </p:nvGraphicFramePr>
        <p:xfrm>
          <a:off x="373346" y="2696729"/>
          <a:ext cx="11445305" cy="3078480"/>
        </p:xfrm>
        <a:graphic>
          <a:graphicData uri="http://schemas.openxmlformats.org/drawingml/2006/table">
            <a:tbl>
              <a:tblPr firstRow="1" bandRow="1">
                <a:tableStyleId>{5C22544A-7EE6-4342-B048-85BDC9FD1C3A}</a:tableStyleId>
              </a:tblPr>
              <a:tblGrid>
                <a:gridCol w="11445305">
                  <a:extLst>
                    <a:ext uri="{9D8B030D-6E8A-4147-A177-3AD203B41FA5}">
                      <a16:colId xmlns:a16="http://schemas.microsoft.com/office/drawing/2014/main" val="1817937020"/>
                    </a:ext>
                  </a:extLst>
                </a:gridCol>
              </a:tblGrid>
              <a:tr h="370840">
                <a:tc>
                  <a:txBody>
                    <a:bodyPr/>
                    <a:lstStyle/>
                    <a:p>
                      <a:r>
                        <a:rPr lang="pt-BR" sz="2400" b="1" kern="1200" dirty="0">
                          <a:solidFill>
                            <a:schemeClr val="tx1"/>
                          </a:solidFill>
                          <a:effectLst/>
                          <a:latin typeface="Arial Narrow" panose="020B0606020202030204" pitchFamily="34" charset="0"/>
                          <a:ea typeface="+mn-ea"/>
                          <a:cs typeface="+mn-cs"/>
                        </a:rPr>
                        <a:t>Etapa 3</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2400" b="1" kern="1200" dirty="0">
                          <a:solidFill>
                            <a:schemeClr val="tx1"/>
                          </a:solidFill>
                          <a:effectLst/>
                          <a:latin typeface="Arial Narrow" panose="020B0606020202030204" pitchFamily="34" charset="0"/>
                          <a:ea typeface="+mn-ea"/>
                          <a:cs typeface="+mn-cs"/>
                        </a:rPr>
                        <a:t>1. Vamos conversar?</a:t>
                      </a: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1000" b="0" dirty="0">
                        <a:solidFill>
                          <a:schemeClr val="tx1"/>
                        </a:solidFill>
                        <a:latin typeface="Arial Narrow" panose="020B0606020202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042929"/>
                  </a:ext>
                </a:extLst>
              </a:tr>
            </a:tbl>
          </a:graphicData>
        </a:graphic>
      </p:graphicFrame>
      <p:sp>
        <p:nvSpPr>
          <p:cNvPr id="8" name="CaixaDeTexto 7">
            <a:extLst>
              <a:ext uri="{FF2B5EF4-FFF2-40B4-BE49-F238E27FC236}">
                <a16:creationId xmlns:a16="http://schemas.microsoft.com/office/drawing/2014/main" id="{EBB29F7F-8F90-866F-1FC2-9249AF903962}"/>
              </a:ext>
            </a:extLst>
          </p:cNvPr>
          <p:cNvSpPr txBox="1"/>
          <p:nvPr/>
        </p:nvSpPr>
        <p:spPr>
          <a:xfrm>
            <a:off x="385909" y="3469247"/>
            <a:ext cx="11432742" cy="2215991"/>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que você aprendeu sobre o gênero textual “Carta do leitor”?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agora sabe qual é a função social, o objetivo de uma carta do leitor?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consegue explicar por que esse gênero textual é argumentativo e opinativo?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ponto de vista defendido é individual ou coletivo? Por quê?</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aprendeu o que são “argumentos”? Eles devem ser bem fundamentados no texto, por quê?</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 Você consegue utilizar os elementos articuladores do discurso na construção de uma Carta do Leitor?</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25484194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1EEB067-FF97-62A2-64DD-5A9A70405AE2}"/>
              </a:ext>
            </a:extLst>
          </p:cNvPr>
          <p:cNvSpPr txBox="1"/>
          <p:nvPr/>
        </p:nvSpPr>
        <p:spPr>
          <a:xfrm>
            <a:off x="407894" y="961236"/>
            <a:ext cx="11501717" cy="3785652"/>
          </a:xfrm>
          <a:prstGeom prst="rect">
            <a:avLst/>
          </a:prstGeom>
          <a:solidFill>
            <a:schemeClr val="accent6">
              <a:lumMod val="20000"/>
              <a:lumOff val="80000"/>
            </a:schemeClr>
          </a:solidFill>
        </p:spPr>
        <p:txBody>
          <a:bodyPr wrap="square">
            <a:spAutoFit/>
          </a:bodyPr>
          <a:lstStyle/>
          <a:p>
            <a:pPr algn="just"/>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Caro(a) estudante, os meios de comunicação (jornais, revistas...) costumam manter a seção de cartas do leitor, cuja finalidade é abrir espaço à participação dos leitores, para que o público se manifeste livremente sobre a qualidade das matérias publicadas, seja para elogiar, seja para criticar, sugerir ou fazer pedidos. Agora é sua vez, leia a notícia, e tente, de maneira simples, escrever o que você pensa sobre o assunto escolhido. Atente-se à estrutura da carta do leitor descrita no texto I. Sugira mudanças, critique ou elogie o texto selecionado por você! Assim, chegou o grande momento, nesta etapa, você irá produzir uma carta do leitor. Para isso, leia e interprete a proposta de escrita, o texto motivador, observe as características e a estrutura do gênero e relembre as explicações realizadas pelo(a) professor(a) durante as aulas sobre o gênero textual “Carta do leitor”.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868667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22D4BFD-E206-DD44-F0E8-9F06D450203E}"/>
              </a:ext>
            </a:extLst>
          </p:cNvPr>
          <p:cNvSpPr txBox="1"/>
          <p:nvPr/>
        </p:nvSpPr>
        <p:spPr>
          <a:xfrm>
            <a:off x="345141" y="942148"/>
            <a:ext cx="11501717" cy="5401479"/>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Produção do gênero textual carta do leitor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Carta do leitor</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um gênero textual de caráter opinativo ou expositivo. Ela tem como autor ou remetente o leitor de determinado jornal ou revista. Por meio dela, tal leitor manifesta sua opinião ou acrescenta informações acerca de artigo publicado no periódico destinatário da carta. Esse gênero de texto é publicado em uma seção específica do jornal ou da revista, reservada para a publicação de cartas de leitores. Sua principal função é expressar o posicionamento crítico do leitor (elogio, crítica, sugestão ou correção) sobre uma matéria, reportagem ou editorial previamente publicado. Ainda que comumente não vejamos a moldura da carta do leitor nos jornais e revistas – isso por economia de espaço – a estrutura é maleável, e deve contemplar: local, data, vocativo, síntese do assunto (quem ler a carta deve saber do que se trata, sem depender da matéria base da Carta do Leitor), dados da publicação da matéria (pág. XX, edição de nº XX), discussão/impressões do leitor, despedida e identificação/assinatura do emissor. Não contém título e geralmente é conduzida na 1ª pessoa do singular.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MUITA ATENÇÃO: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Carta do leitor</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preferencialmente, endereçada ao editor do jornal ou da revista, e não ao autor da matéria sobre a qual o leitor vai escrever.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065238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54CCF03-BA78-2FD2-B424-670459E2EC71}"/>
              </a:ext>
            </a:extLst>
          </p:cNvPr>
          <p:cNvSpPr txBox="1"/>
          <p:nvPr/>
        </p:nvSpPr>
        <p:spPr>
          <a:xfrm>
            <a:off x="354106" y="911818"/>
            <a:ext cx="11483788" cy="2581797"/>
          </a:xfrm>
          <a:prstGeom prst="rect">
            <a:avLst/>
          </a:prstGeom>
          <a:noFill/>
        </p:spPr>
        <p:txBody>
          <a:bodyPr wrap="square">
            <a:spAutoFit/>
          </a:bodyPr>
          <a:lstStyle/>
          <a:p>
            <a:pPr algn="just">
              <a:lnSpc>
                <a:spcPct val="114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Imagine que, depois de lida a matéria a seguir, sobre “A ilusão das redes sociais”, da psicóloga Dulce </a:t>
            </a:r>
            <a:r>
              <a:rPr lang="pt-BR" sz="2400" kern="100" dirty="0" err="1">
                <a:effectLst/>
                <a:latin typeface="Arial Narrow" panose="020B0606020202030204" pitchFamily="34" charset="0"/>
                <a:ea typeface="Calibri" panose="020F0502020204030204" pitchFamily="34" charset="0"/>
                <a:cs typeface="Times New Roman" panose="02020603050405020304" pitchFamily="18" charset="0"/>
              </a:rPr>
              <a:t>Critelli</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diante da importância do assunto, decida escrever uma CARTA DO LEITOR, endereçada ao editor de uma determinada “Revista” em cuja carta você manifestará suas impressões/opinião sobre a matéria lida. Você deverá, ao longo da carta, responder à indagação com que a autora finalizou o texto: “O que morreria em nós, se essa proximidade [física, de uns com os outros] deixasse de acontecer?”</a:t>
            </a:r>
          </a:p>
        </p:txBody>
      </p:sp>
    </p:spTree>
    <p:extLst>
      <p:ext uri="{BB962C8B-B14F-4D97-AF65-F5344CB8AC3E}">
        <p14:creationId xmlns:p14="http://schemas.microsoft.com/office/powerpoint/2010/main" val="23921739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DFC180EC-3229-CC0E-C028-72C6C1C5B253}"/>
              </a:ext>
            </a:extLst>
          </p:cNvPr>
          <p:cNvSpPr txBox="1"/>
          <p:nvPr/>
        </p:nvSpPr>
        <p:spPr>
          <a:xfrm>
            <a:off x="349624" y="764037"/>
            <a:ext cx="11510682" cy="2046714"/>
          </a:xfrm>
          <a:prstGeom prst="rect">
            <a:avLst/>
          </a:prstGeom>
          <a:noFill/>
        </p:spPr>
        <p:txBody>
          <a:bodyPr wrap="square">
            <a:spAutoFit/>
          </a:bodyPr>
          <a:lstStyle/>
          <a:p>
            <a:pPr algn="just"/>
            <a:r>
              <a:rPr lang="pt-BR" sz="2350" b="1" dirty="0">
                <a:effectLst/>
                <a:latin typeface="Arial Narrow" panose="020B0606020202030204" pitchFamily="34" charset="0"/>
                <a:ea typeface="Aptos" panose="020B0004020202020204" pitchFamily="34" charset="0"/>
                <a:cs typeface="Times New Roman" panose="02020603050405020304" pitchFamily="18" charset="0"/>
              </a:rPr>
              <a:t>3.</a:t>
            </a:r>
            <a:r>
              <a:rPr lang="pt-BR" sz="2350" dirty="0">
                <a:effectLst/>
                <a:latin typeface="Arial Narrow" panose="020B0606020202030204" pitchFamily="34" charset="0"/>
                <a:ea typeface="Aptos" panose="020B0004020202020204" pitchFamily="34" charset="0"/>
                <a:cs typeface="Times New Roman" panose="02020603050405020304" pitchFamily="18" charset="0"/>
              </a:rPr>
              <a:t> Leia o texto motivador</a:t>
            </a:r>
            <a:r>
              <a:rPr lang="pt-BR" sz="2350" dirty="0">
                <a:latin typeface="Arial Narrow" panose="020B0606020202030204" pitchFamily="34" charset="0"/>
                <a:ea typeface="Aptos" panose="020B0004020202020204" pitchFamily="34" charset="0"/>
                <a:cs typeface="Times New Roman" panose="02020603050405020304" pitchFamily="18" charset="0"/>
              </a:rPr>
              <a:t>.</a:t>
            </a:r>
          </a:p>
          <a:p>
            <a:pPr algn="just"/>
            <a:endParaRPr lang="pt-BR" sz="1000" dirty="0">
              <a:effectLst/>
              <a:latin typeface="Arial Narrow" panose="020B0606020202030204" pitchFamily="34" charset="0"/>
              <a:ea typeface="Aptos" panose="020B000402020202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A ilusão das redes sociais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50" i="1" kern="100" dirty="0">
                <a:effectLst/>
                <a:latin typeface="Arial Narrow" panose="020B0606020202030204" pitchFamily="34" charset="0"/>
                <a:ea typeface="Calibri" panose="020F0502020204030204" pitchFamily="34" charset="0"/>
                <a:cs typeface="Times New Roman" panose="02020603050405020304" pitchFamily="18" charset="0"/>
              </a:rPr>
              <a:t>O narcisismo, a superficialidade e o distanciamento, entre outras características das relações virtuais, formam pessoas cada vez mais individualistas e egoístas</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Por Dulce </a:t>
            </a:r>
            <a:r>
              <a:rPr lang="pt-BR" sz="2000" kern="100" dirty="0" err="1">
                <a:effectLst/>
                <a:latin typeface="Arial Narrow" panose="020B0606020202030204" pitchFamily="34" charset="0"/>
                <a:ea typeface="Calibri" panose="020F0502020204030204" pitchFamily="34" charset="0"/>
                <a:cs typeface="Times New Roman" panose="02020603050405020304" pitchFamily="18" charset="0"/>
              </a:rPr>
              <a:t>Critelli</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1F7D1FAC-25E5-F792-B664-C1B531CFF334}"/>
              </a:ext>
            </a:extLst>
          </p:cNvPr>
          <p:cNvSpPr txBox="1"/>
          <p:nvPr/>
        </p:nvSpPr>
        <p:spPr>
          <a:xfrm>
            <a:off x="349624" y="2810751"/>
            <a:ext cx="11510682" cy="3708708"/>
          </a:xfrm>
          <a:prstGeom prst="rect">
            <a:avLst/>
          </a:prstGeom>
          <a:noFill/>
        </p:spPr>
        <p:txBody>
          <a:bodyPr wrap="square">
            <a:spAutoFit/>
          </a:bodyPr>
          <a:lstStyle/>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É indiscutível o importante papel que as redes sociais desempenham hoje nos rumos de nossa vida política e privada. São indiscutíveis também os avanços que introduziram nas comunicações, favorecendo a aproximação de as pessoas e, em se tratando das redes profissionais, facilitando a visibilidade e a circulação de produtos no mercado de trabalho. A velocidade com que as redes veiculam informações, a extensão territorial alcançada e a imensa quantidade de pessoas que atingem simultaneamente não eram presumíveis cerca de uma década atrás, nem mesmo pelos seus criadores. As redes provocam mudanças nos relacionamentos, interferindo significativamente em nosso comportamento social e político. Isso merece nossa atenção, pois acredito que uma característica das redes sociais é, por mais contraditório que pareça, a implantação do isolamento como padrão para as relações humanas.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81633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F7D1FAC-25E5-F792-B664-C1B531CFF334}"/>
              </a:ext>
            </a:extLst>
          </p:cNvPr>
          <p:cNvSpPr txBox="1"/>
          <p:nvPr/>
        </p:nvSpPr>
        <p:spPr>
          <a:xfrm>
            <a:off x="340659" y="904928"/>
            <a:ext cx="11510682" cy="5601533"/>
          </a:xfrm>
          <a:prstGeom prst="rect">
            <a:avLst/>
          </a:prstGeom>
          <a:noFill/>
        </p:spPr>
        <p:txBody>
          <a:bodyPr wrap="square">
            <a:spAutoFit/>
          </a:bodyPr>
          <a:lstStyle/>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Ao participarmos das redes sociais, acreditamos ter muitos amigos a nossa volta, estarmos ligados a todos os acontecimentos e participarmos efetivamente de tudo isso, que é, ao mesmo tempo, uma verdade e uma ilusão – isso porque essas conexões são superficiais e instáveis. Os contatos se formam e se desfazem com muita rapidez; os vínculos estabelecidos são voláteis e atrelados a interesses momentâneos. Além disso, as relações cultivadas nas redes sociais se baseiam na virtualidade, portanto, no distanciamento físico entre as pessoas. Isso nos permite, com facilidade, entrar em contato com as pessoas e afastá-las quando bem quisermos. Tal virtualidade garante comunicação sem intimidade. Em 1995, quando as redes sociais nem sequer eram cogitadas, o filme americano Denise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Calls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Up</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(Denise Está Chamando) já apresentava uma crítica às relações estabelecidas entre as pessoas através dos recursos da época: computador, telefone e aqueles enormes celulares. Os personagens eram alguns amigos que se comunicavam continuamente, mas tinham muitas dificuldades e até mesmo aversão de se encontrar pessoalmente. Nunca me esqueci desse filme, impressionada que fiquei com a possibilidade, hoje tão iminente, de mutações essenciais nas condições de nossa existência. O que aconteceria conosco se não precisássemos mais da proximidade física de uns com os outros? O que morreria em nós, se essa proximidade deixasse de acontecer?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https://www.aldeianago.com.br/artigos/6-comportamento/8391-a-ilusao-das-redes-sociais-por-dulce-critelli-. Adaptado. Acesso em: 9</a:t>
            </a:r>
            <a:r>
              <a:rPr lang="pt-BR" sz="1300" kern="100" dirty="0">
                <a:latin typeface="Arial Narrow" panose="020B0606020202030204" pitchFamily="34" charset="0"/>
                <a:ea typeface="Calibri" panose="020F0502020204030204" pitchFamily="34" charset="0"/>
                <a:cs typeface="Times New Roman" panose="02020603050405020304" pitchFamily="18" charset="0"/>
              </a:rPr>
              <a:t> ago.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210112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180E607-C3D8-813E-A023-A5D0822201CE}"/>
              </a:ext>
            </a:extLst>
          </p:cNvPr>
          <p:cNvSpPr txBox="1"/>
          <p:nvPr/>
        </p:nvSpPr>
        <p:spPr>
          <a:xfrm>
            <a:off x="331693" y="1006312"/>
            <a:ext cx="11537577" cy="1154162"/>
          </a:xfrm>
          <a:prstGeom prst="rect">
            <a:avLst/>
          </a:prstGeom>
          <a:solidFill>
            <a:schemeClr val="accent6">
              <a:lumMod val="20000"/>
              <a:lumOff val="80000"/>
            </a:schemeClr>
          </a:solidFill>
        </p:spPr>
        <p:txBody>
          <a:bodyPr wrap="square">
            <a:spAutoFit/>
          </a:bodyPr>
          <a:lstStyle/>
          <a:p>
            <a:pPr indent="538163" algn="just"/>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Estudante, você participará junto com seu(sua) professor(a) e seus colegas de uma correção/avaliação coletiva. Esse é um momento muito rico no qual juntos(as) vocês farão o aprimoramento da escrita.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128B39DF-6A3C-7A5F-8CA5-79A704647956}"/>
              </a:ext>
            </a:extLst>
          </p:cNvPr>
          <p:cNvGraphicFramePr>
            <a:graphicFrameLocks noGrp="1"/>
          </p:cNvGraphicFramePr>
          <p:nvPr>
            <p:extLst>
              <p:ext uri="{D42A27DB-BD31-4B8C-83A1-F6EECF244321}">
                <p14:modId xmlns:p14="http://schemas.microsoft.com/office/powerpoint/2010/main" val="836665807"/>
              </p:ext>
            </p:extLst>
          </p:nvPr>
        </p:nvGraphicFramePr>
        <p:xfrm>
          <a:off x="349623" y="2446211"/>
          <a:ext cx="11492753" cy="3855720"/>
        </p:xfrm>
        <a:graphic>
          <a:graphicData uri="http://schemas.openxmlformats.org/drawingml/2006/table">
            <a:tbl>
              <a:tblPr firstRow="1" firstCol="1" bandRow="1">
                <a:tableStyleId>{5C22544A-7EE6-4342-B048-85BDC9FD1C3A}</a:tableStyleId>
              </a:tblPr>
              <a:tblGrid>
                <a:gridCol w="11492753">
                  <a:extLst>
                    <a:ext uri="{9D8B030D-6E8A-4147-A177-3AD203B41FA5}">
                      <a16:colId xmlns:a16="http://schemas.microsoft.com/office/drawing/2014/main" val="1742567727"/>
                    </a:ext>
                  </a:extLst>
                </a:gridCol>
              </a:tblGrid>
              <a:tr h="0">
                <a:tc>
                  <a:txBody>
                    <a:bodyPr/>
                    <a:lstStyle/>
                    <a:p>
                      <a:pPr algn="ctr"/>
                      <a:r>
                        <a:rPr lang="pt-BR" sz="2300" b="1" kern="1200" dirty="0">
                          <a:solidFill>
                            <a:schemeClr val="tx1"/>
                          </a:solidFill>
                          <a:effectLst/>
                          <a:latin typeface="Arial Narrow" panose="020B0606020202030204" pitchFamily="34" charset="0"/>
                          <a:ea typeface="+mn-ea"/>
                          <a:cs typeface="+mn-cs"/>
                        </a:rPr>
                        <a:t>Orientações para a reescrita do gênero textual “Carta do leitor”</a:t>
                      </a:r>
                    </a:p>
                    <a:p>
                      <a:pPr marL="447675" lvl="0" indent="-268288" algn="jus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A carta que você escreveu apresenta uma interlocução argumentativa de acordo com o tema?</a:t>
                      </a:r>
                    </a:p>
                    <a:p>
                      <a:pPr marL="447675" lvl="0" indent="-268288" algn="jus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O seu texto apresenta os estágios composicionais típicos da carta do leitor: vocativo; Introdução desenvolvimento; conclusão; despedida e assinatura.</a:t>
                      </a:r>
                    </a:p>
                    <a:p>
                      <a:pPr marL="447675" lvl="0" indent="-268288" algn="jus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O seu texto apresenta uma linguagem interlocutiva? (Vocativo, retomadas do interlocutor ao longo da carta, etc.)</a:t>
                      </a:r>
                    </a:p>
                    <a:p>
                      <a:pPr marL="447675" lvl="0" indent="-268288" algn="jus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A carta escrita apresenta uma tese a ser defendida já no início do texto?</a:t>
                      </a:r>
                    </a:p>
                    <a:p>
                      <a:pPr marL="447675" lvl="0" indent="-268288" algn="jus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Sua carta traz uma seleção de argumentos de tipos diferenciados para corroborar sua tese?</a:t>
                      </a:r>
                    </a:p>
                    <a:p>
                      <a:pPr marL="447675" lvl="0" indent="-268288" algn="jus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A sua forma de dizer é de quem apresenta, dialoga com outro para debater uma ideia?</a:t>
                      </a:r>
                    </a:p>
                    <a:p>
                      <a:pPr marL="447675" lvl="0" indent="-268288" algn="jus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As ideias e conteúdos apresentados, na sua carta contribuem para a compreensão da tese defendida pelo remetente.</a:t>
                      </a:r>
                    </a:p>
                  </a:txBody>
                  <a:tcPr marL="68580" marR="68580" marT="0" marB="0">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28953886"/>
                  </a:ext>
                </a:extLst>
              </a:tr>
            </a:tbl>
          </a:graphicData>
        </a:graphic>
      </p:graphicFrame>
    </p:spTree>
    <p:extLst>
      <p:ext uri="{BB962C8B-B14F-4D97-AF65-F5344CB8AC3E}">
        <p14:creationId xmlns:p14="http://schemas.microsoft.com/office/powerpoint/2010/main" val="20638363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28B39DF-6A3C-7A5F-8CA5-79A704647956}"/>
              </a:ext>
            </a:extLst>
          </p:cNvPr>
          <p:cNvGraphicFramePr>
            <a:graphicFrameLocks noGrp="1"/>
          </p:cNvGraphicFramePr>
          <p:nvPr>
            <p:extLst>
              <p:ext uri="{D42A27DB-BD31-4B8C-83A1-F6EECF244321}">
                <p14:modId xmlns:p14="http://schemas.microsoft.com/office/powerpoint/2010/main" val="3402647720"/>
              </p:ext>
            </p:extLst>
          </p:nvPr>
        </p:nvGraphicFramePr>
        <p:xfrm>
          <a:off x="349623" y="967034"/>
          <a:ext cx="11492753" cy="3505200"/>
        </p:xfrm>
        <a:graphic>
          <a:graphicData uri="http://schemas.openxmlformats.org/drawingml/2006/table">
            <a:tbl>
              <a:tblPr firstRow="1" firstCol="1" bandRow="1">
                <a:tableStyleId>{5C22544A-7EE6-4342-B048-85BDC9FD1C3A}</a:tableStyleId>
              </a:tblPr>
              <a:tblGrid>
                <a:gridCol w="11492753">
                  <a:extLst>
                    <a:ext uri="{9D8B030D-6E8A-4147-A177-3AD203B41FA5}">
                      <a16:colId xmlns:a16="http://schemas.microsoft.com/office/drawing/2014/main" val="1742567727"/>
                    </a:ext>
                  </a:extLst>
                </a:gridCol>
              </a:tblGrid>
              <a:tr h="0">
                <a:tc>
                  <a:txBody>
                    <a:bodyPr/>
                    <a:lstStyle/>
                    <a:p>
                      <a:pPr marL="447675" lvl="0" indent="-268288" algn="jus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Suas ideias se apresentam de modo argumentativo-</a:t>
                      </a:r>
                      <a:r>
                        <a:rPr lang="pt-BR" sz="2300" b="0" kern="1200" dirty="0" err="1">
                          <a:solidFill>
                            <a:schemeClr val="tx1"/>
                          </a:solidFill>
                          <a:effectLst/>
                          <a:latin typeface="Arial Narrow" panose="020B0606020202030204" pitchFamily="34" charset="0"/>
                          <a:ea typeface="+mn-ea"/>
                          <a:cs typeface="+mn-cs"/>
                        </a:rPr>
                        <a:t>interlocutivo</a:t>
                      </a:r>
                      <a:r>
                        <a:rPr lang="pt-BR" sz="2300" b="0" kern="1200" dirty="0">
                          <a:solidFill>
                            <a:schemeClr val="tx1"/>
                          </a:solidFill>
                          <a:effectLst/>
                          <a:latin typeface="Arial Narrow" panose="020B0606020202030204" pitchFamily="34" charset="0"/>
                          <a:ea typeface="+mn-ea"/>
                          <a:cs typeface="+mn-cs"/>
                        </a:rPr>
                        <a:t>?</a:t>
                      </a:r>
                    </a:p>
                    <a:p>
                      <a:pPr marL="447675" lvl="0" indent="-268288" algn="jus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Seu texto é coeso? Os articuladores textuais são apropriados aos que são usados adequadamente em textos formais?</a:t>
                      </a:r>
                    </a:p>
                    <a:p>
                      <a:pPr marL="447675" lvl="0" indent="-268288" algn="jus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Suas ideias e conteúdos apresentados estão organizados para manter a autoria da carta?</a:t>
                      </a:r>
                    </a:p>
                    <a:p>
                      <a:pPr marL="447675" lvl="0" indent="-268288" algn="jus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Ao escrever o seu texto, você considerou seu destinatário?</a:t>
                      </a:r>
                    </a:p>
                    <a:p>
                      <a:pPr marL="447675" lvl="0" indent="-268288" algn="jus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A sua carta motiva a leitura de outros textos sobre o tema e a reflexão sobre o debate?</a:t>
                      </a:r>
                    </a:p>
                    <a:p>
                      <a:pPr marL="447675" lvl="0" indent="-268288" algn="jus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O seu texto atende às convenções da escrita (morfossintaxe, ortografia, acentuação, pontuação), levando em conta o destinatário?</a:t>
                      </a:r>
                    </a:p>
                    <a:p>
                      <a:pPr marL="447675" indent="-268288" algn="jus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Seu texto obedece a convenções da escrita (por exemplo, marcas de oralidade ou de variedades linguísticas regionais ou sociais) a serviço de produção de sentidos claros e objetivos no texto.</a:t>
                      </a:r>
                    </a:p>
                  </a:txBody>
                  <a:tcPr marL="68580" marR="68580" marT="0" marB="0">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28953886"/>
                  </a:ext>
                </a:extLst>
              </a:tr>
            </a:tbl>
          </a:graphicData>
        </a:graphic>
      </p:graphicFrame>
    </p:spTree>
    <p:extLst>
      <p:ext uri="{BB962C8B-B14F-4D97-AF65-F5344CB8AC3E}">
        <p14:creationId xmlns:p14="http://schemas.microsoft.com/office/powerpoint/2010/main" val="40106381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654122"/>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349624" y="1183936"/>
            <a:ext cx="5514146" cy="1185193"/>
          </a:xfrm>
          <a:prstGeom prst="rect">
            <a:avLst/>
          </a:prstGeom>
          <a:noFill/>
          <a:ln>
            <a:noFill/>
          </a:ln>
        </p:spPr>
      </p:pic>
      <p:sp>
        <p:nvSpPr>
          <p:cNvPr id="6" name="CaixaDeTexto 5">
            <a:extLst>
              <a:ext uri="{FF2B5EF4-FFF2-40B4-BE49-F238E27FC236}">
                <a16:creationId xmlns:a16="http://schemas.microsoft.com/office/drawing/2014/main" id="{B774B71A-5133-33D7-4CE9-811CD6177E6E}"/>
              </a:ext>
            </a:extLst>
          </p:cNvPr>
          <p:cNvSpPr txBox="1"/>
          <p:nvPr/>
        </p:nvSpPr>
        <p:spPr>
          <a:xfrm>
            <a:off x="349624" y="2448346"/>
            <a:ext cx="11492752" cy="446276"/>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Antes de ler os textos, vamos conversar?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Observe a imagem!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B0E0DA08-98E6-F674-15B4-789C1BABDED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9624" y="3160457"/>
            <a:ext cx="4894729" cy="2684531"/>
          </a:xfrm>
          <a:prstGeom prst="rect">
            <a:avLst/>
          </a:prstGeom>
          <a:noFill/>
        </p:spPr>
      </p:pic>
      <p:sp>
        <p:nvSpPr>
          <p:cNvPr id="8" name="CaixaDeTexto 7">
            <a:extLst>
              <a:ext uri="{FF2B5EF4-FFF2-40B4-BE49-F238E27FC236}">
                <a16:creationId xmlns:a16="http://schemas.microsoft.com/office/drawing/2014/main" id="{31CD48FD-82A9-20E1-CB6F-B298B9A0A07D}"/>
              </a:ext>
            </a:extLst>
          </p:cNvPr>
          <p:cNvSpPr txBox="1"/>
          <p:nvPr/>
        </p:nvSpPr>
        <p:spPr>
          <a:xfrm>
            <a:off x="5387789" y="3079774"/>
            <a:ext cx="6454587" cy="3277820"/>
          </a:xfrm>
          <a:prstGeom prst="rect">
            <a:avLst/>
          </a:prstGeom>
          <a:noFill/>
        </p:spPr>
        <p:txBody>
          <a:bodyPr wrap="square">
            <a:spAutoFit/>
          </a:bodyPr>
          <a:lstStyle/>
          <a:p>
            <a:pPr algn="just"/>
            <a:r>
              <a:rPr lang="pt-BR" sz="2300" kern="0" dirty="0">
                <a:effectLst/>
                <a:latin typeface="Arial Narrow" panose="020B0606020202030204" pitchFamily="34" charset="0"/>
                <a:ea typeface="Calibri" panose="020F0502020204030204" pitchFamily="34" charset="0"/>
                <a:cs typeface="ArialMT"/>
              </a:rPr>
              <a:t>- Olhando para a ilustração, você reconhece uma das figuras mais emblemáticas da literatura brasileira?</a:t>
            </a:r>
          </a:p>
          <a:p>
            <a:pPr algn="just"/>
            <a:r>
              <a:rPr lang="pt-BR" sz="2300" kern="0" dirty="0">
                <a:effectLst/>
                <a:latin typeface="Arial Narrow" panose="020B0606020202030204" pitchFamily="34" charset="0"/>
                <a:ea typeface="Calibri" panose="020F0502020204030204" pitchFamily="34" charset="0"/>
                <a:cs typeface="ArialMT"/>
              </a:rPr>
              <a:t>- Você sabe quem é esse autor e a qual fase (ou geração) do Modernismo ele pertence?</a:t>
            </a:r>
          </a:p>
          <a:p>
            <a:pPr algn="just"/>
            <a:r>
              <a:rPr lang="pt-BR" sz="2300" kern="0" dirty="0">
                <a:effectLst/>
                <a:latin typeface="Arial Narrow" panose="020B0606020202030204" pitchFamily="34" charset="0"/>
                <a:ea typeface="Calibri" panose="020F0502020204030204" pitchFamily="34" charset="0"/>
                <a:cs typeface="ArialMT"/>
              </a:rPr>
              <a:t>- A imagem mistura o retrato do poeta em aquarela com manuscritos, colagens abstratas e elementos da natureza (folhas e ramos). Você saberia dizer como de que maneira essa composição visual conversa com a liberdade estética proposta pelo Modernismo?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48163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CBF5C4F0-BD78-16CC-2246-833F00683798}"/>
              </a:ext>
            </a:extLst>
          </p:cNvPr>
          <p:cNvSpPr txBox="1"/>
          <p:nvPr/>
        </p:nvSpPr>
        <p:spPr>
          <a:xfrm>
            <a:off x="313765" y="885659"/>
            <a:ext cx="11564470" cy="5516895"/>
          </a:xfrm>
          <a:prstGeom prst="rect">
            <a:avLst/>
          </a:prstGeom>
          <a:noFill/>
        </p:spPr>
        <p:txBody>
          <a:bodyPr wrap="square">
            <a:spAutoFit/>
          </a:bodyPr>
          <a:lstStyle/>
          <a:p>
            <a:pPr algn="just"/>
            <a:r>
              <a:rPr lang="pt-BR" sz="2350" kern="0" dirty="0">
                <a:effectLst/>
                <a:latin typeface="Arial Narrow" panose="020B0606020202030204" pitchFamily="34" charset="0"/>
                <a:ea typeface="Calibri" panose="020F0502020204030204" pitchFamily="34" charset="0"/>
                <a:cs typeface="ArialMT"/>
              </a:rPr>
              <a:t>- Como a colagem de diferentes elementos artísticos reflete o espírito de inovação do gênero poema no século XX?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0" dirty="0">
                <a:effectLst/>
                <a:latin typeface="Arial Narrow" panose="020B0606020202030204" pitchFamily="34" charset="0"/>
                <a:ea typeface="Calibri" panose="020F0502020204030204" pitchFamily="34" charset="0"/>
                <a:cs typeface="ArialMT"/>
              </a:rPr>
              <a:t>-  No trecho manuscrito, o eu lírico utiliza expressões fortes como "minha casa infernal, feita de som" e "este mal sem perdão". Ao ler esses versos em voz alta, qual sentimento ou atmosfera você percebe que predomina? (Angústia, melancolia, tristeza, revolta)?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0" dirty="0">
                <a:effectLst/>
                <a:latin typeface="Arial Narrow" panose="020B0606020202030204" pitchFamily="34" charset="0"/>
                <a:ea typeface="Calibri" panose="020F0502020204030204" pitchFamily="34" charset="0"/>
                <a:cs typeface="ArialMT"/>
              </a:rPr>
              <a:t>- Como essa angústia ou melancolia se alinha ao conceito do "gauche" (o indivíduo deslocado, torto no mundo), que é uma marca registrada da poesia drummondiana?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0" dirty="0">
                <a:effectLst/>
                <a:latin typeface="Arial Narrow" panose="020B0606020202030204" pitchFamily="34" charset="0"/>
                <a:ea typeface="Calibri" panose="020F0502020204030204" pitchFamily="34" charset="0"/>
                <a:cs typeface="ArialMT"/>
              </a:rPr>
              <a:t>- O Modernismo ficou conhecido por romper com as regras rígidas do Parnasianismo (como a busca pela rima perfeita e a métrica fixa). Observando a disposição dos versos e das estrofes no manuscrito da imagem, você consegue dizer o que mudou na estrutura do gênero poema a partir da revolução modernista?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0" dirty="0">
                <a:effectLst/>
                <a:latin typeface="Arial Narrow" panose="020B0606020202030204" pitchFamily="34" charset="0"/>
                <a:ea typeface="Calibri" panose="020F0502020204030204" pitchFamily="34" charset="0"/>
                <a:cs typeface="ArialMT"/>
              </a:rPr>
              <a:t>- Como a poesia consegue usar palavras simples do dia a dia para expressar sentimentos complexos que todos nós sentimos?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0" dirty="0">
                <a:effectLst/>
                <a:latin typeface="Arial Narrow" panose="020B0606020202030204" pitchFamily="34" charset="0"/>
                <a:ea typeface="Calibri" panose="020F0502020204030204" pitchFamily="34" charset="0"/>
                <a:cs typeface="ArialMT"/>
              </a:rPr>
              <a:t>- O que faz um texto ser considerado um poema se ele não tiver rimas nem um ritmo?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0" dirty="0">
                <a:effectLst/>
                <a:latin typeface="Arial Narrow" panose="020B0606020202030204" pitchFamily="34" charset="0"/>
                <a:ea typeface="Calibri" panose="020F0502020204030204" pitchFamily="34" charset="0"/>
                <a:cs typeface="ArialMT"/>
              </a:rPr>
              <a:t>- Para você, a beleza de uma obra de arte está em seguir regras ou em quebrar padrões?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970763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CBF5C4F0-BD78-16CC-2246-833F00683798}"/>
              </a:ext>
            </a:extLst>
          </p:cNvPr>
          <p:cNvSpPr txBox="1"/>
          <p:nvPr/>
        </p:nvSpPr>
        <p:spPr>
          <a:xfrm>
            <a:off x="313765" y="849800"/>
            <a:ext cx="11564470" cy="1177245"/>
          </a:xfrm>
          <a:prstGeom prst="rect">
            <a:avLst/>
          </a:prstGeom>
          <a:noFill/>
        </p:spPr>
        <p:txBody>
          <a:bodyPr wrap="square">
            <a:spAutoFit/>
          </a:bodyPr>
          <a:lstStyle/>
          <a:p>
            <a:pPr algn="just"/>
            <a:r>
              <a:rPr lang="pt-BR" sz="2350" kern="0" dirty="0">
                <a:effectLst/>
                <a:latin typeface="Arial Narrow" panose="020B0606020202030204" pitchFamily="34" charset="0"/>
                <a:ea typeface="Calibri" panose="020F0502020204030204" pitchFamily="34" charset="0"/>
                <a:cs typeface="ArialMT"/>
              </a:rPr>
              <a:t>- Como os artistas do início do século XX reagiram a um mundo que mudava rápido com máquinas e indústrias?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0" dirty="0">
                <a:effectLst/>
                <a:latin typeface="Arial Narrow" panose="020B0606020202030204" pitchFamily="34" charset="0"/>
                <a:ea typeface="Calibri" panose="020F0502020204030204" pitchFamily="34" charset="0"/>
                <a:cs typeface="ArialMT"/>
              </a:rPr>
              <a:t>- É possível escrever um poema usando as palavras simples e gírias do nosso dia a dia?</a:t>
            </a:r>
            <a:endParaRPr lang="pt-BR" sz="2350" dirty="0"/>
          </a:p>
        </p:txBody>
      </p:sp>
      <p:sp>
        <p:nvSpPr>
          <p:cNvPr id="3" name="CaixaDeTexto 2">
            <a:extLst>
              <a:ext uri="{FF2B5EF4-FFF2-40B4-BE49-F238E27FC236}">
                <a16:creationId xmlns:a16="http://schemas.microsoft.com/office/drawing/2014/main" id="{F277E37C-C18E-EC31-6FD4-B1DBB7BD5B21}"/>
              </a:ext>
            </a:extLst>
          </p:cNvPr>
          <p:cNvSpPr txBox="1"/>
          <p:nvPr/>
        </p:nvSpPr>
        <p:spPr>
          <a:xfrm>
            <a:off x="313765" y="2445967"/>
            <a:ext cx="11564470" cy="2677656"/>
          </a:xfrm>
          <a:prstGeom prst="rect">
            <a:avLst/>
          </a:prstGeom>
          <a:solidFill>
            <a:schemeClr val="accent6">
              <a:lumMod val="20000"/>
              <a:lumOff val="80000"/>
            </a:schemeClr>
          </a:solidFill>
        </p:spPr>
        <p:txBody>
          <a:bodyPr wrap="square">
            <a:spAutoFit/>
          </a:bodyPr>
          <a:lstStyle/>
          <a:p>
            <a:pPr algn="just"/>
            <a:r>
              <a:rPr lang="pt-BR" sz="2400" b="1" kern="0" dirty="0">
                <a:effectLst/>
                <a:latin typeface="Arial Narrow" panose="020B0606020202030204" pitchFamily="34" charset="0"/>
                <a:ea typeface="Calibri" panose="020F0502020204030204" pitchFamily="34" charset="0"/>
                <a:cs typeface="ArialMT"/>
              </a:rPr>
              <a:t>Estudante, hoje nós vamos começar a explorar o gênero textual poema. Diferente dos textos que usamos para informar ou argumentar, o poema é o espaço onde a linguagem ganha máxima liberdade. Na 2ª série do Ensino Médio, nosso desafio não é apenas encontrar rimas, mas entender como o poeta reconstrói o mundo por meio das palavras. Ler um poema é decifrar a voz do eu lírico — aquela identidade que expressa sentimentos, dores e visões sociais que muitas vezes também são nossas. Vamos descobrir como a forma do texto dita o ritmo das nossas emoções?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48893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370385" y="704046"/>
            <a:ext cx="11451225"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1589103041"/>
              </p:ext>
            </p:extLst>
          </p:nvPr>
        </p:nvGraphicFramePr>
        <p:xfrm>
          <a:off x="370385" y="1230940"/>
          <a:ext cx="11451225" cy="3749040"/>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r>
                        <a:rPr lang="pt-BR" sz="2400" b="1" kern="1200" dirty="0">
                          <a:solidFill>
                            <a:schemeClr val="tx1"/>
                          </a:solidFill>
                          <a:effectLst/>
                          <a:latin typeface="Arial Narrow" panose="020B0606020202030204" pitchFamily="34" charset="0"/>
                          <a:ea typeface="+mn-ea"/>
                          <a:cs typeface="+mn-cs"/>
                        </a:rPr>
                        <a:t>O que é um poema?</a:t>
                      </a:r>
                    </a:p>
                    <a:p>
                      <a:pPr marL="0" indent="538163" algn="just"/>
                      <a:r>
                        <a:rPr lang="pt-BR" sz="2400" b="0" kern="1200" dirty="0">
                          <a:solidFill>
                            <a:schemeClr val="tx1"/>
                          </a:solidFill>
                          <a:effectLst/>
                          <a:latin typeface="Arial Narrow" panose="020B0606020202030204" pitchFamily="34" charset="0"/>
                          <a:ea typeface="+mn-ea"/>
                          <a:cs typeface="+mn-cs"/>
                        </a:rPr>
                        <a:t>Um </a:t>
                      </a:r>
                      <a:r>
                        <a:rPr lang="pt-BR" sz="2400" b="1" kern="1200" dirty="0">
                          <a:solidFill>
                            <a:schemeClr val="tx1"/>
                          </a:solidFill>
                          <a:effectLst/>
                          <a:latin typeface="Arial Narrow" panose="020B0606020202030204" pitchFamily="34" charset="0"/>
                          <a:ea typeface="+mn-ea"/>
                          <a:cs typeface="+mn-cs"/>
                        </a:rPr>
                        <a:t>poema</a:t>
                      </a:r>
                      <a:r>
                        <a:rPr lang="pt-BR" sz="2400" b="0" kern="1200" dirty="0">
                          <a:solidFill>
                            <a:schemeClr val="tx1"/>
                          </a:solidFill>
                          <a:effectLst/>
                          <a:latin typeface="Arial Narrow" panose="020B0606020202030204" pitchFamily="34" charset="0"/>
                          <a:ea typeface="+mn-ea"/>
                          <a:cs typeface="+mn-cs"/>
                        </a:rPr>
                        <a:t> é essencialmente um texto literário composto, por versos e estrofes, que pode ou não conter rimas. Essa forma de escrita se diferencia da prosa por sua estrutura e pela maneira como explora a linguagem e os sons.</a:t>
                      </a:r>
                    </a:p>
                    <a:p>
                      <a:pPr marL="0" indent="538163" algn="just"/>
                      <a:r>
                        <a:rPr lang="pt-BR" sz="2400" b="0" kern="1200" dirty="0">
                          <a:solidFill>
                            <a:schemeClr val="tx1"/>
                          </a:solidFill>
                          <a:effectLst/>
                          <a:latin typeface="Arial Narrow" panose="020B0606020202030204" pitchFamily="34" charset="0"/>
                          <a:ea typeface="+mn-ea"/>
                          <a:cs typeface="+mn-cs"/>
                        </a:rPr>
                        <a:t>Os versos de um poema podem ser: regulares, com métrica e rima; brancos, com métrica, mas sem rima; ou livres, sem métrica e sem rima. </a:t>
                      </a:r>
                    </a:p>
                    <a:p>
                      <a:r>
                        <a:rPr lang="pt-BR" sz="2400" b="1" kern="1200" dirty="0">
                          <a:solidFill>
                            <a:schemeClr val="tx1"/>
                          </a:solidFill>
                          <a:effectLst/>
                          <a:latin typeface="Arial Narrow" panose="020B0606020202030204" pitchFamily="34" charset="0"/>
                          <a:ea typeface="+mn-ea"/>
                          <a:cs typeface="+mn-cs"/>
                        </a:rPr>
                        <a:t>Características de um poema</a:t>
                      </a:r>
                    </a:p>
                    <a:p>
                      <a:pPr marL="0" indent="538163" algn="just"/>
                      <a:r>
                        <a:rPr lang="pt-BR" sz="2400" b="0" kern="1200" dirty="0">
                          <a:solidFill>
                            <a:schemeClr val="tx1"/>
                          </a:solidFill>
                          <a:effectLst/>
                          <a:latin typeface="Arial Narrow" panose="020B0606020202030204" pitchFamily="34" charset="0"/>
                          <a:ea typeface="+mn-ea"/>
                          <a:cs typeface="+mn-cs"/>
                        </a:rPr>
                        <a:t>O poema é um gênero específico com características muito próprias, como a </a:t>
                      </a:r>
                      <a:r>
                        <a:rPr lang="pt-BR" sz="2400" b="1" kern="1200" dirty="0">
                          <a:solidFill>
                            <a:schemeClr val="tx1"/>
                          </a:solidFill>
                          <a:effectLst/>
                          <a:latin typeface="Arial Narrow" panose="020B0606020202030204" pitchFamily="34" charset="0"/>
                          <a:ea typeface="+mn-ea"/>
                          <a:cs typeface="+mn-cs"/>
                        </a:rPr>
                        <a:t>preocupação com a musicalidade, que se faz através do ritmo e das rimas</a:t>
                      </a:r>
                      <a:r>
                        <a:rPr lang="pt-BR" sz="2400" b="0" kern="1200" dirty="0">
                          <a:solidFill>
                            <a:schemeClr val="tx1"/>
                          </a:solidFill>
                          <a:effectLst/>
                          <a:latin typeface="Arial Narrow" panose="020B0606020202030204" pitchFamily="34" charset="0"/>
                          <a:ea typeface="+mn-ea"/>
                          <a:cs typeface="+mn-cs"/>
                        </a:rPr>
                        <a:t>. Além disso, há o uso de recursos estilísticos, principalmente pela </a:t>
                      </a:r>
                      <a:r>
                        <a:rPr lang="pt-BR" sz="2400" b="1" kern="1200" dirty="0">
                          <a:solidFill>
                            <a:schemeClr val="tx1"/>
                          </a:solidFill>
                          <a:effectLst/>
                          <a:latin typeface="Arial Narrow" panose="020B0606020202030204" pitchFamily="34" charset="0"/>
                          <a:ea typeface="+mn-ea"/>
                          <a:cs typeface="+mn-cs"/>
                        </a:rPr>
                        <a:t>linguagem conotativa e das figuras de linguagem</a:t>
                      </a:r>
                      <a:r>
                        <a:rPr lang="pt-BR" sz="2400" b="0" kern="1200" dirty="0">
                          <a:solidFill>
                            <a:schemeClr val="tx1"/>
                          </a:solidFill>
                          <a:effectLst/>
                          <a:latin typeface="Arial Narrow" panose="020B0606020202030204" pitchFamily="34" charset="0"/>
                          <a:ea typeface="+mn-ea"/>
                          <a:cs typeface="+mn-cs"/>
                        </a:rPr>
                        <a:t>.</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3755411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3801796843"/>
              </p:ext>
            </p:extLst>
          </p:nvPr>
        </p:nvGraphicFramePr>
        <p:xfrm>
          <a:off x="345138" y="1434205"/>
          <a:ext cx="11501717" cy="41300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txBody>
                  <a:tcP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680415917"/>
                  </a:ext>
                </a:extLst>
              </a:tr>
            </a:tbl>
          </a:graphicData>
        </a:graphic>
      </p:graphicFrame>
      <p:pic>
        <p:nvPicPr>
          <p:cNvPr id="3" name="Imagem 2">
            <a:extLst>
              <a:ext uri="{FF2B5EF4-FFF2-40B4-BE49-F238E27FC236}">
                <a16:creationId xmlns:a16="http://schemas.microsoft.com/office/drawing/2014/main" id="{8984CC12-B4F8-7FEB-A48C-87E005DA5D16}"/>
              </a:ext>
            </a:extLst>
          </p:cNvPr>
          <p:cNvPicPr>
            <a:picLocks noChangeAspect="1"/>
          </p:cNvPicPr>
          <p:nvPr/>
        </p:nvPicPr>
        <p:blipFill>
          <a:blip r:embed="rId3" cstate="print">
            <a:duotone>
              <a:prstClr val="black"/>
              <a:schemeClr val="accent4">
                <a:lumMod val="60000"/>
                <a:lumOff val="40000"/>
                <a:tint val="45000"/>
                <a:satMod val="400000"/>
              </a:schemeClr>
            </a:duotone>
            <a:extLst>
              <a:ext uri="{28A0092B-C50C-407E-A947-70E740481C1C}">
                <a14:useLocalDpi xmlns:a14="http://schemas.microsoft.com/office/drawing/2010/main" val="0"/>
              </a:ext>
            </a:extLst>
          </a:blip>
          <a:srcRect/>
          <a:stretch>
            <a:fillRect/>
          </a:stretch>
        </p:blipFill>
        <p:spPr bwMode="auto">
          <a:xfrm>
            <a:off x="2880676" y="1550972"/>
            <a:ext cx="6430640" cy="3484434"/>
          </a:xfrm>
          <a:prstGeom prst="rect">
            <a:avLst/>
          </a:prstGeom>
          <a:noFill/>
        </p:spPr>
      </p:pic>
      <p:sp>
        <p:nvSpPr>
          <p:cNvPr id="8" name="CaixaDeTexto 7">
            <a:extLst>
              <a:ext uri="{FF2B5EF4-FFF2-40B4-BE49-F238E27FC236}">
                <a16:creationId xmlns:a16="http://schemas.microsoft.com/office/drawing/2014/main" id="{BC9CE9A0-86FC-5448-1452-B0E1094532CF}"/>
              </a:ext>
            </a:extLst>
          </p:cNvPr>
          <p:cNvSpPr txBox="1"/>
          <p:nvPr/>
        </p:nvSpPr>
        <p:spPr>
          <a:xfrm>
            <a:off x="345138" y="5035406"/>
            <a:ext cx="11501716" cy="292388"/>
          </a:xfrm>
          <a:prstGeom prst="rect">
            <a:avLst/>
          </a:prstGeom>
          <a:noFill/>
        </p:spPr>
        <p:txBody>
          <a:bodyPr wrap="square">
            <a:spAutoFit/>
          </a:bodyPr>
          <a:lstStyle/>
          <a:p>
            <a:pPr algn="ctr"/>
            <a:r>
              <a:rPr lang="pt-BR" sz="1300" kern="0" dirty="0">
                <a:effectLst/>
                <a:latin typeface="Arial Narrow" panose="020B0606020202030204" pitchFamily="34" charset="0"/>
                <a:ea typeface="Calibri" panose="020F0502020204030204" pitchFamily="34" charset="0"/>
                <a:cs typeface="ArialMT"/>
              </a:rPr>
              <a:t>Disponível em: https://www.clubedoportugues.com.br/como-interpretar-poemas-no-</a:t>
            </a:r>
            <a:r>
              <a:rPr lang="pt-BR" sz="1300" kern="0" dirty="0" err="1">
                <a:effectLst/>
                <a:latin typeface="Arial Narrow" panose="020B0606020202030204" pitchFamily="34" charset="0"/>
                <a:ea typeface="Calibri" panose="020F0502020204030204" pitchFamily="34" charset="0"/>
                <a:cs typeface="ArialMT"/>
              </a:rPr>
              <a:t>enem</a:t>
            </a:r>
            <a:r>
              <a:rPr lang="pt-BR" sz="1300" kern="0" dirty="0">
                <a:effectLst/>
                <a:latin typeface="Arial Narrow" panose="020B0606020202030204" pitchFamily="34" charset="0"/>
                <a:ea typeface="Calibri" panose="020F0502020204030204" pitchFamily="34" charset="0"/>
                <a:cs typeface="ArialMT"/>
              </a:rPr>
              <a:t>/#goog_rewarded. Acesso em: 7 ago. 2026. </a:t>
            </a:r>
            <a:endParaRPr lang="pt-BR" sz="1300" dirty="0"/>
          </a:p>
        </p:txBody>
      </p:sp>
      <p:pic>
        <p:nvPicPr>
          <p:cNvPr id="10" name="Imagem 9" descr="Interface gráfica do usuário, Texto, Aplicativo&#10;&#10;O conteúdo gerado por IA pode estar incorreto.">
            <a:extLst>
              <a:ext uri="{FF2B5EF4-FFF2-40B4-BE49-F238E27FC236}">
                <a16:creationId xmlns:a16="http://schemas.microsoft.com/office/drawing/2014/main" id="{FEF75DE4-F70E-0477-748A-2E8FDD477DC7}"/>
              </a:ext>
            </a:extLst>
          </p:cNvPr>
          <p:cNvPicPr>
            <a:picLocks noChangeAspect="1"/>
          </p:cNvPicPr>
          <p:nvPr/>
        </p:nvPicPr>
        <p:blipFill rotWithShape="1">
          <a:blip r:embed="rId4">
            <a:extLst>
              <a:ext uri="{28A0092B-C50C-407E-A947-70E740481C1C}">
                <a14:useLocalDpi xmlns:a14="http://schemas.microsoft.com/office/drawing/2010/main" val="0"/>
              </a:ext>
            </a:extLst>
          </a:blip>
          <a:srcRect t="9756" r="2349" b="9754"/>
          <a:stretch>
            <a:fillRect/>
          </a:stretch>
        </p:blipFill>
        <p:spPr bwMode="auto">
          <a:xfrm>
            <a:off x="345137" y="583225"/>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185918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17BAF28-21F4-4011-53FF-063B9537D422}"/>
              </a:ext>
            </a:extLst>
          </p:cNvPr>
          <p:cNvSpPr txBox="1"/>
          <p:nvPr/>
        </p:nvSpPr>
        <p:spPr>
          <a:xfrm>
            <a:off x="313765" y="761207"/>
            <a:ext cx="11546541" cy="1508105"/>
          </a:xfrm>
          <a:prstGeom prst="rect">
            <a:avLst/>
          </a:prstGeom>
          <a:solidFill>
            <a:schemeClr val="accent6">
              <a:lumMod val="20000"/>
              <a:lumOff val="80000"/>
            </a:schemeClr>
          </a:solidFill>
        </p:spPr>
        <p:txBody>
          <a:bodyPr wrap="square">
            <a:spAutoFit/>
          </a:bodyPr>
          <a:lstStyle/>
          <a:p>
            <a:pPr algn="just"/>
            <a:r>
              <a:rPr lang="pt-BR" sz="2300" b="1" kern="0" dirty="0">
                <a:effectLst/>
                <a:latin typeface="Arial Narrow" panose="020B0606020202030204" pitchFamily="34" charset="0"/>
                <a:ea typeface="Calibri" panose="020F0502020204030204" pitchFamily="34" charset="0"/>
                <a:cs typeface="ArialMT"/>
              </a:rPr>
              <a:t>Estudante, Oswald de Andrade é autor de poemas curtos, de caráter piadista, nacionalista crítico ou voltados à antropofagia cultural. Vamos conhecer o poema “Pronominais”, em que o autor critica o artificialismo da gramática normativa tradicional no Brasil. Expõe o conflito entre a norma culta importada de Portugal e a fala real e espontânea do povo brasileiro.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2F5E3A53-CD72-2406-2CE8-B88E0EE2D78C}"/>
              </a:ext>
            </a:extLst>
          </p:cNvPr>
          <p:cNvSpPr txBox="1"/>
          <p:nvPr/>
        </p:nvSpPr>
        <p:spPr>
          <a:xfrm>
            <a:off x="313765" y="2588656"/>
            <a:ext cx="11546541" cy="1107996"/>
          </a:xfrm>
          <a:prstGeom prst="rect">
            <a:avLst/>
          </a:prstGeom>
          <a:noFill/>
        </p:spPr>
        <p:txBody>
          <a:bodyPr wrap="square">
            <a:spAutoFit/>
          </a:bodyPr>
          <a:lstStyle/>
          <a:p>
            <a:pPr algn="just"/>
            <a:r>
              <a:rPr lang="pt-BR" sz="2300" kern="0" dirty="0">
                <a:effectLst/>
                <a:latin typeface="Arial Narrow" panose="020B0606020202030204" pitchFamily="34" charset="0"/>
                <a:ea typeface="Calibri" panose="020F0502020204030204" pitchFamily="34" charset="0"/>
                <a:cs typeface="ArialMT"/>
              </a:rPr>
              <a:t>Leia o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0" dirty="0">
                <a:effectLst/>
                <a:latin typeface="Arial Narrow" panose="020B0606020202030204" pitchFamily="34" charset="0"/>
                <a:ea typeface="Calibri" panose="020F0502020204030204" pitchFamily="34" charset="0"/>
                <a:cs typeface="ArialMT"/>
              </a:rPr>
              <a:t>Pronominais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2000" kern="0" dirty="0">
                <a:effectLst/>
                <a:latin typeface="Arial Narrow" panose="020B0606020202030204" pitchFamily="34" charset="0"/>
                <a:ea typeface="Calibri" panose="020F0502020204030204" pitchFamily="34" charset="0"/>
                <a:cs typeface="ArialMT"/>
              </a:rPr>
              <a:t>Oswald de Andrade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Tabela 7">
            <a:extLst>
              <a:ext uri="{FF2B5EF4-FFF2-40B4-BE49-F238E27FC236}">
                <a16:creationId xmlns:a16="http://schemas.microsoft.com/office/drawing/2014/main" id="{E3715B40-8248-71A8-3EE0-B881E50DBEE4}"/>
              </a:ext>
            </a:extLst>
          </p:cNvPr>
          <p:cNvGraphicFramePr>
            <a:graphicFrameLocks noGrp="1"/>
          </p:cNvGraphicFramePr>
          <p:nvPr>
            <p:extLst>
              <p:ext uri="{D42A27DB-BD31-4B8C-83A1-F6EECF244321}">
                <p14:modId xmlns:p14="http://schemas.microsoft.com/office/powerpoint/2010/main" val="359014922"/>
              </p:ext>
            </p:extLst>
          </p:nvPr>
        </p:nvGraphicFramePr>
        <p:xfrm>
          <a:off x="313764" y="3830576"/>
          <a:ext cx="11546540" cy="1844040"/>
        </p:xfrm>
        <a:graphic>
          <a:graphicData uri="http://schemas.openxmlformats.org/drawingml/2006/table">
            <a:tbl>
              <a:tblPr firstRow="1" bandRow="1">
                <a:tableStyleId>{5C22544A-7EE6-4342-B048-85BDC9FD1C3A}</a:tableStyleId>
              </a:tblPr>
              <a:tblGrid>
                <a:gridCol w="5773270">
                  <a:extLst>
                    <a:ext uri="{9D8B030D-6E8A-4147-A177-3AD203B41FA5}">
                      <a16:colId xmlns:a16="http://schemas.microsoft.com/office/drawing/2014/main" val="2765629382"/>
                    </a:ext>
                  </a:extLst>
                </a:gridCol>
                <a:gridCol w="5773270">
                  <a:extLst>
                    <a:ext uri="{9D8B030D-6E8A-4147-A177-3AD203B41FA5}">
                      <a16:colId xmlns:a16="http://schemas.microsoft.com/office/drawing/2014/main" val="841310990"/>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Dê-me um cigarro</a:t>
                      </a:r>
                    </a:p>
                    <a:p>
                      <a:r>
                        <a:rPr lang="pt-BR" sz="2300" b="0" kern="1200" dirty="0">
                          <a:solidFill>
                            <a:schemeClr val="tx1"/>
                          </a:solidFill>
                          <a:effectLst/>
                          <a:latin typeface="Arial Narrow" panose="020B0606020202030204" pitchFamily="34" charset="0"/>
                          <a:ea typeface="+mn-ea"/>
                          <a:cs typeface="+mn-cs"/>
                        </a:rPr>
                        <a:t>Diz a gramática</a:t>
                      </a:r>
                    </a:p>
                    <a:p>
                      <a:r>
                        <a:rPr lang="pt-BR" sz="2300" b="0" kern="1200" dirty="0">
                          <a:solidFill>
                            <a:schemeClr val="tx1"/>
                          </a:solidFill>
                          <a:effectLst/>
                          <a:latin typeface="Arial Narrow" panose="020B0606020202030204" pitchFamily="34" charset="0"/>
                          <a:ea typeface="+mn-ea"/>
                          <a:cs typeface="+mn-cs"/>
                        </a:rPr>
                        <a:t>Do professor e do aluno</a:t>
                      </a:r>
                    </a:p>
                    <a:p>
                      <a:r>
                        <a:rPr lang="pt-BR" sz="2300" b="0" kern="1200" dirty="0">
                          <a:solidFill>
                            <a:schemeClr val="tx1"/>
                          </a:solidFill>
                          <a:effectLst/>
                          <a:latin typeface="Arial Narrow" panose="020B0606020202030204" pitchFamily="34" charset="0"/>
                          <a:ea typeface="+mn-ea"/>
                          <a:cs typeface="+mn-cs"/>
                        </a:rPr>
                        <a:t>E do mulato sabido</a:t>
                      </a:r>
                    </a:p>
                    <a:p>
                      <a:r>
                        <a:rPr lang="pt-BR" sz="2300" b="0" kern="1200" dirty="0">
                          <a:solidFill>
                            <a:schemeClr val="tx1"/>
                          </a:solidFill>
                          <a:effectLst/>
                          <a:latin typeface="Arial Narrow" panose="020B0606020202030204" pitchFamily="34" charset="0"/>
                          <a:ea typeface="+mn-ea"/>
                          <a:cs typeface="+mn-cs"/>
                        </a:rPr>
                        <a:t>Mas o bom negro e o bom branco</a:t>
                      </a:r>
                    </a:p>
                  </a:txBody>
                  <a:tcPr>
                    <a:noFill/>
                  </a:tcPr>
                </a:tc>
                <a:tc>
                  <a:txBody>
                    <a:bodyPr/>
                    <a:lstStyle/>
                    <a:p>
                      <a:r>
                        <a:rPr lang="pt-BR" sz="2300" b="0" kern="1200" dirty="0">
                          <a:solidFill>
                            <a:schemeClr val="tx1"/>
                          </a:solidFill>
                          <a:effectLst/>
                          <a:latin typeface="Arial Narrow" panose="020B0606020202030204" pitchFamily="34" charset="0"/>
                          <a:ea typeface="+mn-ea"/>
                          <a:cs typeface="+mn-cs"/>
                        </a:rPr>
                        <a:t>Da Nação Brasileira</a:t>
                      </a:r>
                    </a:p>
                    <a:p>
                      <a:r>
                        <a:rPr lang="pt-BR" sz="2300" b="0" kern="1200" dirty="0">
                          <a:solidFill>
                            <a:schemeClr val="tx1"/>
                          </a:solidFill>
                          <a:effectLst/>
                          <a:latin typeface="Arial Narrow" panose="020B0606020202030204" pitchFamily="34" charset="0"/>
                          <a:ea typeface="+mn-ea"/>
                          <a:cs typeface="+mn-cs"/>
                        </a:rPr>
                        <a:t>Dizem todos os dias</a:t>
                      </a:r>
                    </a:p>
                    <a:p>
                      <a:r>
                        <a:rPr lang="pt-BR" sz="2300" b="0" kern="1200" dirty="0">
                          <a:solidFill>
                            <a:schemeClr val="tx1"/>
                          </a:solidFill>
                          <a:effectLst/>
                          <a:latin typeface="Arial Narrow" panose="020B0606020202030204" pitchFamily="34" charset="0"/>
                          <a:ea typeface="+mn-ea"/>
                          <a:cs typeface="+mn-cs"/>
                        </a:rPr>
                        <a:t>Deixa disso camarada</a:t>
                      </a:r>
                    </a:p>
                    <a:p>
                      <a:r>
                        <a:rPr lang="pt-BR" sz="2300" b="0" kern="1200" dirty="0">
                          <a:solidFill>
                            <a:schemeClr val="tx1"/>
                          </a:solidFill>
                          <a:effectLst/>
                          <a:latin typeface="Arial Narrow" panose="020B0606020202030204" pitchFamily="34" charset="0"/>
                          <a:ea typeface="+mn-ea"/>
                          <a:cs typeface="+mn-cs"/>
                        </a:rPr>
                        <a:t>Me dá um cigarro. </a:t>
                      </a:r>
                      <a:endParaRPr lang="pt-BR" sz="2300" b="0" dirty="0">
                        <a:solidFill>
                          <a:schemeClr val="tx1"/>
                        </a:solidFill>
                        <a:latin typeface="Arial Narrow" panose="020B0606020202030204" pitchFamily="34" charset="0"/>
                      </a:endParaRPr>
                    </a:p>
                    <a:p>
                      <a:endParaRPr lang="pt-BR" sz="2300" dirty="0"/>
                    </a:p>
                  </a:txBody>
                  <a:tcPr>
                    <a:noFill/>
                  </a:tcPr>
                </a:tc>
                <a:extLst>
                  <a:ext uri="{0D108BD9-81ED-4DB2-BD59-A6C34878D82A}">
                    <a16:rowId xmlns:a16="http://schemas.microsoft.com/office/drawing/2014/main" val="3402485821"/>
                  </a:ext>
                </a:extLst>
              </a:tr>
            </a:tbl>
          </a:graphicData>
        </a:graphic>
      </p:graphicFrame>
      <p:sp>
        <p:nvSpPr>
          <p:cNvPr id="10" name="CaixaDeTexto 9">
            <a:extLst>
              <a:ext uri="{FF2B5EF4-FFF2-40B4-BE49-F238E27FC236}">
                <a16:creationId xmlns:a16="http://schemas.microsoft.com/office/drawing/2014/main" id="{E5D036E1-9597-4010-936A-9EAFA056BB50}"/>
              </a:ext>
            </a:extLst>
          </p:cNvPr>
          <p:cNvSpPr txBox="1"/>
          <p:nvPr/>
        </p:nvSpPr>
        <p:spPr>
          <a:xfrm>
            <a:off x="331696" y="5808540"/>
            <a:ext cx="11528608" cy="295402"/>
          </a:xfrm>
          <a:prstGeom prst="rect">
            <a:avLst/>
          </a:prstGeom>
          <a:noFill/>
        </p:spPr>
        <p:txBody>
          <a:bodyPr wrap="square">
            <a:spAutoFit/>
          </a:bodyPr>
          <a:lstStyle/>
          <a:p>
            <a:pPr algn="r">
              <a:lnSpc>
                <a:spcPct val="107000"/>
              </a:lnSpc>
              <a:spcAft>
                <a:spcPts val="800"/>
              </a:spcAft>
            </a:pPr>
            <a:r>
              <a:rPr lang="pt-BR" sz="1300" kern="0" dirty="0">
                <a:effectLst/>
                <a:latin typeface="Arial Narrow" panose="020B0606020202030204" pitchFamily="34" charset="0"/>
                <a:ea typeface="Calibri" panose="020F0502020204030204" pitchFamily="34" charset="0"/>
                <a:cs typeface="ArialMT"/>
              </a:rPr>
              <a:t>Disponível em: https://minhalinguaminhapatria.wordpress.com/2018/06/07/pronominais-de-</a:t>
            </a:r>
            <a:r>
              <a:rPr lang="pt-BR" sz="1300" kern="0" dirty="0" err="1">
                <a:effectLst/>
                <a:latin typeface="Arial Narrow" panose="020B0606020202030204" pitchFamily="34" charset="0"/>
                <a:ea typeface="Calibri" panose="020F0502020204030204" pitchFamily="34" charset="0"/>
                <a:cs typeface="ArialMT"/>
              </a:rPr>
              <a:t>oswald</a:t>
            </a:r>
            <a:r>
              <a:rPr lang="pt-BR" sz="1300" kern="0" dirty="0">
                <a:effectLst/>
                <a:latin typeface="Arial Narrow" panose="020B0606020202030204" pitchFamily="34" charset="0"/>
                <a:ea typeface="Calibri" panose="020F0502020204030204" pitchFamily="34" charset="0"/>
                <a:cs typeface="ArialMT"/>
              </a:rPr>
              <a:t>-de-</a:t>
            </a:r>
            <a:r>
              <a:rPr lang="pt-BR" sz="1300" kern="0" dirty="0" err="1">
                <a:effectLst/>
                <a:latin typeface="Arial Narrow" panose="020B0606020202030204" pitchFamily="34" charset="0"/>
                <a:ea typeface="Calibri" panose="020F0502020204030204" pitchFamily="34" charset="0"/>
                <a:cs typeface="ArialMT"/>
              </a:rPr>
              <a:t>andrade</a:t>
            </a:r>
            <a:r>
              <a:rPr lang="pt-BR" sz="1300" kern="0" dirty="0">
                <a:effectLst/>
                <a:latin typeface="Arial Narrow" panose="020B0606020202030204" pitchFamily="34" charset="0"/>
                <a:ea typeface="Calibri" panose="020F0502020204030204" pitchFamily="34" charset="0"/>
                <a:cs typeface="ArialMT"/>
              </a:rPr>
              <a:t>/. Acesso em: 18 ago. 2026. </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11468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1986995445"/>
              </p:ext>
            </p:extLst>
          </p:nvPr>
        </p:nvGraphicFramePr>
        <p:xfrm>
          <a:off x="358591" y="1298226"/>
          <a:ext cx="11501717" cy="429768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Pronominais</a:t>
                      </a:r>
                    </a:p>
                    <a:p>
                      <a:pPr marL="0" indent="538163" algn="just"/>
                      <a:r>
                        <a:rPr lang="pt-BR" sz="2300" b="0" kern="1200" dirty="0">
                          <a:solidFill>
                            <a:schemeClr val="tx1"/>
                          </a:solidFill>
                          <a:effectLst/>
                          <a:latin typeface="Arial Narrow" panose="020B0606020202030204" pitchFamily="34" charset="0"/>
                          <a:ea typeface="+mn-ea"/>
                          <a:cs typeface="+mn-cs"/>
                        </a:rPr>
                        <a:t>O poema </a:t>
                      </a:r>
                      <a:r>
                        <a:rPr lang="pt-BR" sz="2300" b="1" kern="1200" dirty="0">
                          <a:solidFill>
                            <a:schemeClr val="tx1"/>
                          </a:solidFill>
                          <a:effectLst/>
                          <a:latin typeface="Arial Narrow" panose="020B0606020202030204" pitchFamily="34" charset="0"/>
                          <a:ea typeface="+mn-ea"/>
                          <a:cs typeface="+mn-cs"/>
                        </a:rPr>
                        <a:t>“Pronominais”</a:t>
                      </a:r>
                      <a:r>
                        <a:rPr lang="pt-BR" sz="2300" b="0" kern="1200" dirty="0">
                          <a:solidFill>
                            <a:schemeClr val="tx1"/>
                          </a:solidFill>
                          <a:effectLst/>
                          <a:latin typeface="Arial Narrow" panose="020B0606020202030204" pitchFamily="34" charset="0"/>
                          <a:ea typeface="+mn-ea"/>
                          <a:cs typeface="+mn-cs"/>
                        </a:rPr>
                        <a:t>, de Oswald de Andrade ressalta a proposta de reduzir a distância entre a linguagem falada e a escrita, uma das principais característica do Primeiro Tempo Modernista (1922-1930), renegando, desse modo, o passadismo acadêmico.</a:t>
                      </a:r>
                    </a:p>
                    <a:p>
                      <a:pPr marL="0" indent="538163" algn="just"/>
                      <a:r>
                        <a:rPr lang="pt-BR" sz="2300" b="0" kern="1200" dirty="0">
                          <a:solidFill>
                            <a:schemeClr val="tx1"/>
                          </a:solidFill>
                          <a:effectLst/>
                          <a:latin typeface="Arial Narrow" panose="020B0606020202030204" pitchFamily="34" charset="0"/>
                          <a:ea typeface="+mn-ea"/>
                          <a:cs typeface="+mn-cs"/>
                        </a:rPr>
                        <a:t>Ele é frequentemente, utilizado em exames e vestibulares para debater variação linguística, preconceito linguístico e colocação pronominal, contrapondo a norma culta (“Dê-me”) e a fala popular do cotidiano (“Me dá”). </a:t>
                      </a:r>
                    </a:p>
                    <a:p>
                      <a:pPr algn="just"/>
                      <a:r>
                        <a:rPr lang="pt-BR" sz="2300" b="1" kern="1200" dirty="0">
                          <a:solidFill>
                            <a:schemeClr val="tx1"/>
                          </a:solidFill>
                          <a:effectLst/>
                          <a:latin typeface="Arial Narrow" panose="020B0606020202030204" pitchFamily="34" charset="0"/>
                          <a:ea typeface="+mn-ea"/>
                          <a:cs typeface="+mn-cs"/>
                        </a:rPr>
                        <a:t>Temas abordados </a:t>
                      </a:r>
                    </a:p>
                    <a:p>
                      <a:pPr algn="just"/>
                      <a:r>
                        <a:rPr lang="pt-BR" sz="2300" b="1" kern="1200" dirty="0">
                          <a:solidFill>
                            <a:schemeClr val="tx1"/>
                          </a:solidFill>
                          <a:effectLst/>
                          <a:latin typeface="Arial Narrow" panose="020B0606020202030204" pitchFamily="34" charset="0"/>
                          <a:ea typeface="+mn-ea"/>
                          <a:cs typeface="+mn-cs"/>
                        </a:rPr>
                        <a:t>Variação Linguística: </a:t>
                      </a:r>
                      <a:r>
                        <a:rPr lang="pt-BR" sz="2300" b="0" kern="1200" dirty="0">
                          <a:solidFill>
                            <a:schemeClr val="tx1"/>
                          </a:solidFill>
                          <a:effectLst/>
                          <a:latin typeface="Arial Narrow" panose="020B0606020202030204" pitchFamily="34" charset="0"/>
                          <a:ea typeface="+mn-ea"/>
                          <a:cs typeface="+mn-cs"/>
                        </a:rPr>
                        <a:t>Mostra o contraste entre o português formal ensinado pela gramática e o uso real do povo brasileiro. </a:t>
                      </a:r>
                    </a:p>
                    <a:p>
                      <a:pPr algn="just"/>
                      <a:r>
                        <a:rPr lang="pt-BR" sz="2300" b="1" kern="1200" dirty="0">
                          <a:solidFill>
                            <a:schemeClr val="tx1"/>
                          </a:solidFill>
                          <a:effectLst/>
                          <a:latin typeface="Arial Narrow" panose="020B0606020202030204" pitchFamily="34" charset="0"/>
                          <a:ea typeface="+mn-ea"/>
                          <a:cs typeface="+mn-cs"/>
                        </a:rPr>
                        <a:t>Preconceito Linguístico: </a:t>
                      </a:r>
                      <a:r>
                        <a:rPr lang="pt-BR" sz="2300" b="0" kern="1200" dirty="0">
                          <a:solidFill>
                            <a:schemeClr val="tx1"/>
                          </a:solidFill>
                          <a:effectLst/>
                          <a:latin typeface="Arial Narrow" panose="020B0606020202030204" pitchFamily="34" charset="0"/>
                          <a:ea typeface="+mn-ea"/>
                          <a:cs typeface="+mn-cs"/>
                        </a:rPr>
                        <a:t>Questiona a ideia de que existe apenas uma forma "certa" de falar. </a:t>
                      </a:r>
                    </a:p>
                    <a:p>
                      <a:pPr algn="just"/>
                      <a:r>
                        <a:rPr lang="pt-BR" sz="2300" b="1" kern="1200" dirty="0">
                          <a:solidFill>
                            <a:schemeClr val="tx1"/>
                          </a:solidFill>
                          <a:effectLst/>
                          <a:latin typeface="Arial Narrow" panose="020B0606020202030204" pitchFamily="34" charset="0"/>
                          <a:ea typeface="+mn-ea"/>
                          <a:cs typeface="+mn-cs"/>
                        </a:rPr>
                        <a:t>Colocação Pronominal: </a:t>
                      </a:r>
                      <a:r>
                        <a:rPr lang="pt-BR" sz="2300" b="0" kern="1200" dirty="0">
                          <a:solidFill>
                            <a:schemeClr val="tx1"/>
                          </a:solidFill>
                          <a:effectLst/>
                          <a:latin typeface="Arial Narrow" panose="020B0606020202030204" pitchFamily="34" charset="0"/>
                          <a:ea typeface="+mn-ea"/>
                          <a:cs typeface="+mn-cs"/>
                        </a:rPr>
                        <a:t>Compara a ênclise formal (“Dê-me”) com a próclise popular (“Me dá”).</a:t>
                      </a: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31692" y="380893"/>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253607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1123023380"/>
              </p:ext>
            </p:extLst>
          </p:nvPr>
        </p:nvGraphicFramePr>
        <p:xfrm>
          <a:off x="358591" y="1298226"/>
          <a:ext cx="11501717" cy="28956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endParaRPr lang="pt-BR" sz="2300" b="0" kern="1200" dirty="0">
                        <a:solidFill>
                          <a:schemeClr val="tx1"/>
                        </a:solidFill>
                        <a:effectLst/>
                        <a:latin typeface="Arial Narrow" panose="020B0606020202030204" pitchFamily="34" charset="0"/>
                        <a:ea typeface="+mn-ea"/>
                        <a:cs typeface="+mn-cs"/>
                      </a:endParaRPr>
                    </a:p>
                    <a:p>
                      <a:pPr algn="just"/>
                      <a:endParaRPr lang="pt-BR" sz="2300" b="0" kern="1200" dirty="0">
                        <a:solidFill>
                          <a:schemeClr val="tx1"/>
                        </a:solidFill>
                        <a:effectLst/>
                        <a:latin typeface="Arial Narrow" panose="020B0606020202030204" pitchFamily="34" charset="0"/>
                        <a:ea typeface="+mn-ea"/>
                        <a:cs typeface="+mn-cs"/>
                      </a:endParaRPr>
                    </a:p>
                    <a:p>
                      <a:pPr algn="just"/>
                      <a:endParaRPr lang="pt-BR" sz="2300" b="0" kern="1200" dirty="0">
                        <a:solidFill>
                          <a:schemeClr val="tx1"/>
                        </a:solidFill>
                        <a:effectLst/>
                        <a:latin typeface="Arial Narrow" panose="020B0606020202030204" pitchFamily="34" charset="0"/>
                        <a:ea typeface="+mn-ea"/>
                        <a:cs typeface="+mn-cs"/>
                      </a:endParaRPr>
                    </a:p>
                    <a:p>
                      <a:pPr algn="just"/>
                      <a:endParaRPr lang="pt-BR" sz="2300" b="0" kern="1200" dirty="0">
                        <a:solidFill>
                          <a:schemeClr val="tx1"/>
                        </a:solidFill>
                        <a:effectLst/>
                        <a:latin typeface="Arial Narrow" panose="020B0606020202030204" pitchFamily="34" charset="0"/>
                        <a:ea typeface="+mn-ea"/>
                        <a:cs typeface="+mn-cs"/>
                      </a:endParaRPr>
                    </a:p>
                    <a:p>
                      <a:pPr algn="just"/>
                      <a:endParaRPr lang="pt-BR" sz="2300" b="0" kern="1200" dirty="0">
                        <a:solidFill>
                          <a:schemeClr val="tx1"/>
                        </a:solidFill>
                        <a:effectLst/>
                        <a:latin typeface="Arial Narrow" panose="020B0606020202030204" pitchFamily="34" charset="0"/>
                        <a:ea typeface="+mn-ea"/>
                        <a:cs typeface="+mn-cs"/>
                      </a:endParaRPr>
                    </a:p>
                    <a:p>
                      <a:pPr algn="just"/>
                      <a:endParaRPr lang="pt-BR" sz="2300" b="0" kern="1200" dirty="0">
                        <a:solidFill>
                          <a:schemeClr val="tx1"/>
                        </a:solidFill>
                        <a:effectLst/>
                        <a:latin typeface="Arial Narrow" panose="020B0606020202030204" pitchFamily="34" charset="0"/>
                        <a:ea typeface="+mn-ea"/>
                        <a:cs typeface="+mn-cs"/>
                      </a:endParaRPr>
                    </a:p>
                    <a:p>
                      <a:pPr algn="just"/>
                      <a:endParaRPr lang="pt-BR" sz="2300" b="0" kern="1200" dirty="0">
                        <a:solidFill>
                          <a:schemeClr val="tx1"/>
                        </a:solidFill>
                        <a:effectLst/>
                        <a:latin typeface="Arial Narrow" panose="020B0606020202030204" pitchFamily="34" charset="0"/>
                        <a:ea typeface="+mn-ea"/>
                        <a:cs typeface="+mn-cs"/>
                      </a:endParaRPr>
                    </a:p>
                    <a:p>
                      <a:pPr algn="just"/>
                      <a:endParaRPr lang="pt-BR" sz="2300" b="0" kern="1200" dirty="0">
                        <a:solidFill>
                          <a:schemeClr val="tx1"/>
                        </a:solidFill>
                        <a:effectLst/>
                        <a:latin typeface="Arial Narrow" panose="020B0606020202030204" pitchFamily="34" charset="0"/>
                        <a:ea typeface="+mn-ea"/>
                        <a:cs typeface="+mn-cs"/>
                      </a:endParaRP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5" name="Imagem 4">
            <a:extLst>
              <a:ext uri="{FF2B5EF4-FFF2-40B4-BE49-F238E27FC236}">
                <a16:creationId xmlns:a16="http://schemas.microsoft.com/office/drawing/2014/main" id="{301EA272-D238-1300-3434-ABDD72A78EB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273" y="1378971"/>
            <a:ext cx="2458606" cy="2676182"/>
          </a:xfrm>
          <a:prstGeom prst="rect">
            <a:avLst/>
          </a:prstGeom>
          <a:noFill/>
        </p:spPr>
      </p:pic>
      <p:sp>
        <p:nvSpPr>
          <p:cNvPr id="7" name="CaixaDeTexto 6">
            <a:extLst>
              <a:ext uri="{FF2B5EF4-FFF2-40B4-BE49-F238E27FC236}">
                <a16:creationId xmlns:a16="http://schemas.microsoft.com/office/drawing/2014/main" id="{B30AADCC-9550-AAFF-D198-BED727730B52}"/>
              </a:ext>
            </a:extLst>
          </p:cNvPr>
          <p:cNvSpPr txBox="1"/>
          <p:nvPr/>
        </p:nvSpPr>
        <p:spPr>
          <a:xfrm>
            <a:off x="2978561" y="1378971"/>
            <a:ext cx="8774165" cy="2676182"/>
          </a:xfrm>
          <a:prstGeom prst="rect">
            <a:avLst/>
          </a:prstGeom>
          <a:noFill/>
        </p:spPr>
        <p:txBody>
          <a:bodyPr wrap="square">
            <a:spAutoFit/>
          </a:bodyPr>
          <a:lstStyle/>
          <a:p>
            <a:pPr algn="just">
              <a:lnSpc>
                <a:spcPct val="105000"/>
              </a:lnSpc>
              <a:spcAft>
                <a:spcPts val="800"/>
              </a:spcAft>
            </a:pPr>
            <a:r>
              <a:rPr lang="pt-BR" sz="2300" b="1" kern="0" dirty="0">
                <a:effectLst/>
                <a:latin typeface="Arial Narrow" panose="020B0606020202030204" pitchFamily="34" charset="0"/>
                <a:ea typeface="Calibri" panose="020F0502020204030204" pitchFamily="34" charset="0"/>
                <a:cs typeface="ArialMT"/>
              </a:rPr>
              <a:t>Oswald de Andrade</a:t>
            </a:r>
            <a:r>
              <a:rPr lang="pt-BR" sz="2300" kern="0" dirty="0">
                <a:effectLst/>
                <a:latin typeface="Arial Narrow" panose="020B0606020202030204" pitchFamily="34" charset="0"/>
                <a:ea typeface="Calibri" panose="020F0502020204030204" pitchFamily="34" charset="0"/>
                <a:cs typeface="ArialMT"/>
              </a:rPr>
              <a:t> foi um poeta, romancista e ensaísta brasileiro, uma figura central do modernismo no Brasil. Sua obra é marcada pela irreverência, pela experimentação linguística e por uma forte crítica aos valores tradicionais e à influência estrangeira na cultura brasileira. Foi um dos idealizadores da Semana de Arte Moderna de 1922, evento que introduziu as vanguardas europeias no país, propondo uma arte genuinamente nacional, despojada de academicismos e voltada para as raízes brasileiras.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190BB7A1-4372-F77C-6E06-4E529312A5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691" y="560048"/>
            <a:ext cx="2850779" cy="1009755"/>
          </a:xfrm>
          <a:prstGeom prst="rect">
            <a:avLst/>
          </a:prstGeom>
        </p:spPr>
      </p:pic>
    </p:spTree>
    <p:extLst>
      <p:ext uri="{BB962C8B-B14F-4D97-AF65-F5344CB8AC3E}">
        <p14:creationId xmlns:p14="http://schemas.microsoft.com/office/powerpoint/2010/main" val="39486526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2041597098"/>
              </p:ext>
            </p:extLst>
          </p:nvPr>
        </p:nvGraphicFramePr>
        <p:xfrm>
          <a:off x="345141" y="1477520"/>
          <a:ext cx="11501717" cy="242316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endParaRPr lang="pt-BR" sz="1500" b="0" kern="1200" dirty="0">
                        <a:solidFill>
                          <a:schemeClr val="tx1"/>
                        </a:solidFill>
                        <a:effectLst/>
                        <a:latin typeface="Arial Narrow" panose="020B0606020202030204" pitchFamily="34" charset="0"/>
                        <a:ea typeface="+mn-ea"/>
                        <a:cs typeface="+mn-cs"/>
                      </a:endParaRPr>
                    </a:p>
                    <a:p>
                      <a:pPr algn="just"/>
                      <a:r>
                        <a:rPr lang="pt-BR" sz="2300" b="1" kern="1200" dirty="0">
                          <a:solidFill>
                            <a:schemeClr val="tx1"/>
                          </a:solidFill>
                          <a:effectLst/>
                          <a:latin typeface="Arial Narrow" panose="020B0606020202030204" pitchFamily="34" charset="0"/>
                          <a:ea typeface="+mn-ea"/>
                          <a:cs typeface="+mn-cs"/>
                        </a:rPr>
                        <a:t>Você sabia que... </a:t>
                      </a:r>
                    </a:p>
                    <a:p>
                      <a:pPr algn="just"/>
                      <a:r>
                        <a:rPr lang="pt-BR" sz="2300" b="0" kern="1200" dirty="0">
                          <a:solidFill>
                            <a:schemeClr val="tx1"/>
                          </a:solidFill>
                          <a:effectLst/>
                          <a:latin typeface="Arial Narrow" panose="020B0606020202030204" pitchFamily="34" charset="0"/>
                          <a:ea typeface="+mn-ea"/>
                          <a:cs typeface="+mn-cs"/>
                        </a:rPr>
                        <a:t>O poema </a:t>
                      </a:r>
                      <a:r>
                        <a:rPr lang="pt-BR" sz="2300" b="1" kern="1200" dirty="0">
                          <a:solidFill>
                            <a:schemeClr val="tx1"/>
                          </a:solidFill>
                          <a:effectLst/>
                          <a:latin typeface="Arial Narrow" panose="020B0606020202030204" pitchFamily="34" charset="0"/>
                          <a:ea typeface="+mn-ea"/>
                          <a:cs typeface="+mn-cs"/>
                        </a:rPr>
                        <a:t>“Pronominais”</a:t>
                      </a:r>
                      <a:r>
                        <a:rPr lang="pt-BR" sz="2300" b="0" kern="1200" dirty="0">
                          <a:solidFill>
                            <a:schemeClr val="tx1"/>
                          </a:solidFill>
                          <a:effectLst/>
                          <a:latin typeface="Arial Narrow" panose="020B0606020202030204" pitchFamily="34" charset="0"/>
                          <a:ea typeface="+mn-ea"/>
                          <a:cs typeface="+mn-cs"/>
                        </a:rPr>
                        <a:t>, publicado por Oswald de Andrade no livro Pau-Brasil em 1925, ironiza a distância entre a gramática ensinada nas escolas (baseada em Portugal) e a língua real do povo brasileiro, contrastando o "dê-me um cigarro" cultuado com o popular "me dá um cigarro". </a:t>
                      </a:r>
                    </a:p>
                    <a:p>
                      <a:pPr algn="just"/>
                      <a:r>
                        <a:rPr lang="pt-BR" sz="2300" b="0" kern="1200" dirty="0">
                          <a:solidFill>
                            <a:schemeClr val="tx1"/>
                          </a:solidFill>
                          <a:effectLst/>
                          <a:latin typeface="Arial Narrow" panose="020B0606020202030204" pitchFamily="34" charset="0"/>
                          <a:ea typeface="+mn-ea"/>
                          <a:cs typeface="+mn-cs"/>
                        </a:rPr>
                        <a:t>O autor satiriza o purismo linguístico ao mostrar que a exigência da ênclise (pronome depois do verbo) é artificial para a identidade do brasileiro.</a:t>
                      </a: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a:extLst>
              <a:ext uri="{FF2B5EF4-FFF2-40B4-BE49-F238E27FC236}">
                <a16:creationId xmlns:a16="http://schemas.microsoft.com/office/drawing/2014/main" id="{C9C7288E-15F4-6418-73D4-521BC25E14A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5141" y="670199"/>
            <a:ext cx="2675114" cy="1036681"/>
          </a:xfrm>
          <a:prstGeom prst="rect">
            <a:avLst/>
          </a:prstGeom>
          <a:noFill/>
        </p:spPr>
      </p:pic>
    </p:spTree>
    <p:extLst>
      <p:ext uri="{BB962C8B-B14F-4D97-AF65-F5344CB8AC3E}">
        <p14:creationId xmlns:p14="http://schemas.microsoft.com/office/powerpoint/2010/main" val="2203257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760C1D26-992C-E3E5-067A-D6E0D6D5A1FB}"/>
              </a:ext>
            </a:extLst>
          </p:cNvPr>
          <p:cNvSpPr txBox="1"/>
          <p:nvPr/>
        </p:nvSpPr>
        <p:spPr>
          <a:xfrm>
            <a:off x="345142" y="905232"/>
            <a:ext cx="11501716" cy="3631763"/>
          </a:xfrm>
          <a:prstGeom prst="rect">
            <a:avLst/>
          </a:prstGeom>
          <a:noFill/>
        </p:spPr>
        <p:txBody>
          <a:bodyPr wrap="square">
            <a:spAutoFit/>
          </a:bodyPr>
          <a:lstStyle/>
          <a:p>
            <a:pPr algn="just"/>
            <a:r>
              <a:rPr lang="pt-BR" sz="2300" b="1" kern="0" dirty="0">
                <a:effectLst/>
                <a:latin typeface="Arial Narrow" panose="020B0606020202030204" pitchFamily="34" charset="0"/>
                <a:ea typeface="Calibri" panose="020F0502020204030204" pitchFamily="34" charset="0"/>
                <a:cs typeface="ArialMT"/>
              </a:rPr>
              <a:t>2.</a:t>
            </a:r>
            <a:r>
              <a:rPr lang="pt-BR" sz="2300" kern="0" dirty="0">
                <a:effectLst/>
                <a:latin typeface="Arial Narrow" panose="020B0606020202030204" pitchFamily="34" charset="0"/>
                <a:ea typeface="Calibri" panose="020F0502020204030204" pitchFamily="34" charset="0"/>
                <a:cs typeface="ArialMT"/>
              </a:rPr>
              <a:t> Neste poema, observa-se a defesa da colocação pronominal que segue o padrão fonético brasileiro – a próclise é mais comum -, diferente do padrão português que orienta a norma culta pela valorização da ênclise. No primeiro verso de “Pronominais”: “Dê-me um cigarro”, exemplifica uma das muitas diferenças existentes entre a língua que a gramática normativa considera correta – norma culta – e a língua, geralmente, falada pela maioria das pessoas, como se percebe no último verso “Me dá um cigarro.” Releia o poema e responda.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a) Com qual propósito comunicativo/finalidade esse poema foi escrito?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solidFill>
                  <a:srgbClr val="FF0000"/>
                </a:solidFill>
                <a:effectLst/>
                <a:latin typeface="Arial Narrow" panose="020B0606020202030204" pitchFamily="34" charset="0"/>
                <a:ea typeface="Calibri" panose="020F0502020204030204" pitchFamily="34" charset="0"/>
                <a:cs typeface="ArialMT"/>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b) Em se tratando da gramática normativa em relação à colocação pronominal, qual foi a intenção do autor diante de sua criação?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498654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C3555AA-E9A0-980F-23F2-E1261A81C8DD}"/>
              </a:ext>
            </a:extLst>
          </p:cNvPr>
          <p:cNvSpPr txBox="1"/>
          <p:nvPr/>
        </p:nvSpPr>
        <p:spPr>
          <a:xfrm>
            <a:off x="331693" y="906867"/>
            <a:ext cx="11546541" cy="4950266"/>
          </a:xfrm>
          <a:prstGeom prst="rect">
            <a:avLst/>
          </a:prstGeom>
          <a:noFill/>
        </p:spPr>
        <p:txBody>
          <a:bodyPr wrap="square">
            <a:spAutoFit/>
          </a:bodyPr>
          <a:lstStyle/>
          <a:p>
            <a:pPr algn="just">
              <a:lnSpc>
                <a:spcPct val="115000"/>
              </a:lnSpc>
            </a:pPr>
            <a:r>
              <a:rPr lang="pt-BR" sz="2300" b="1" kern="0" dirty="0">
                <a:effectLst/>
                <a:latin typeface="Arial Narrow" panose="020B0606020202030204" pitchFamily="34" charset="0"/>
                <a:ea typeface="Calibri" panose="020F0502020204030204" pitchFamily="34" charset="0"/>
                <a:cs typeface="ArialMT"/>
              </a:rPr>
              <a:t>3.</a:t>
            </a:r>
            <a:r>
              <a:rPr lang="pt-BR" sz="2300" kern="0" dirty="0">
                <a:effectLst/>
                <a:latin typeface="Arial Narrow" panose="020B0606020202030204" pitchFamily="34" charset="0"/>
                <a:ea typeface="Calibri" panose="020F0502020204030204" pitchFamily="34" charset="0"/>
                <a:cs typeface="ArialMT"/>
              </a:rPr>
              <a:t> No poema,</a:t>
            </a:r>
            <a:r>
              <a:rPr lang="pt-BR" sz="23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kern="0" dirty="0">
                <a:effectLst/>
                <a:latin typeface="Arial Narrow" panose="020B0606020202030204" pitchFamily="34" charset="0"/>
                <a:ea typeface="Calibri" panose="020F0502020204030204" pitchFamily="34" charset="0"/>
                <a:cs typeface="ArialMT"/>
              </a:rPr>
              <a:t>Oswald de Andrade expõe a oposição entre o "Dê-me um cigarro" exigido pela gramática e o "Me dá um cigarro" falado pelo povo. Qual é o tema abordado por essa oposição no contexto do Modernismo brasileiro?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0" dirty="0">
                <a:effectLst/>
                <a:latin typeface="Arial Narrow" panose="020B0606020202030204" pitchFamily="34" charset="0"/>
                <a:ea typeface="Calibri" panose="020F0502020204030204" pitchFamily="34" charset="0"/>
                <a:cs typeface="ArialMT"/>
              </a:rPr>
              <a:t>(A) A defesa do purismo gramatical e da estrita obediência às regras lusitanas no ensino escolar brasileiro.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0" dirty="0">
                <a:effectLst/>
                <a:latin typeface="Arial Narrow" panose="020B0606020202030204" pitchFamily="34" charset="0"/>
                <a:ea typeface="Calibri" panose="020F0502020204030204" pitchFamily="34" charset="0"/>
                <a:cs typeface="ArialMT"/>
              </a:rPr>
              <a:t>(B) A crítica à distância entre a gramática normativa (formal) e o uso coloquial e natural da língua falada pelo povo brasileiro.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0" dirty="0">
                <a:effectLst/>
                <a:latin typeface="Arial Narrow" panose="020B0606020202030204" pitchFamily="34" charset="0"/>
                <a:ea typeface="Calibri" panose="020F0502020204030204" pitchFamily="34" charset="0"/>
                <a:cs typeface="ArialMT"/>
              </a:rPr>
              <a:t>(C)A valorização exclusiva da linguagem formal culta, considerada pelo autor a única forma correta de comunicação literária.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0" dirty="0">
                <a:effectLst/>
                <a:latin typeface="Arial Narrow" panose="020B0606020202030204" pitchFamily="34" charset="0"/>
                <a:ea typeface="Calibri" panose="020F0502020204030204" pitchFamily="34" charset="0"/>
                <a:cs typeface="ArialMT"/>
              </a:rPr>
              <a:t>(D) O incentivo à criação de uma nova língua brasileira totalmente desvinculada das raízes do português.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0" dirty="0">
                <a:effectLst/>
                <a:latin typeface="Arial Narrow" panose="020B0606020202030204" pitchFamily="34" charset="0"/>
                <a:ea typeface="Calibri" panose="020F0502020204030204" pitchFamily="34" charset="0"/>
                <a:cs typeface="ArialMT"/>
              </a:rPr>
              <a:t>(E) A demonstração de que a gramática tradicional é completamente inútil e deve ser extinta das salas de aula.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63554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3435658615"/>
              </p:ext>
            </p:extLst>
          </p:nvPr>
        </p:nvGraphicFramePr>
        <p:xfrm>
          <a:off x="358591" y="1208549"/>
          <a:ext cx="11501717" cy="53492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O eu lírico nos poemas</a:t>
                      </a:r>
                    </a:p>
                    <a:p>
                      <a:pPr marL="0" indent="538163" algn="just"/>
                      <a:r>
                        <a:rPr lang="pt-BR" sz="2300" b="0" kern="1200" dirty="0">
                          <a:solidFill>
                            <a:schemeClr val="tx1"/>
                          </a:solidFill>
                          <a:effectLst/>
                          <a:latin typeface="Arial Narrow" panose="020B0606020202030204" pitchFamily="34" charset="0"/>
                          <a:ea typeface="+mn-ea"/>
                          <a:cs typeface="+mn-cs"/>
                        </a:rPr>
                        <a:t>O eu lírico (ou eu poético) é a voz que fala dentro de um poema. Ele expressa sentimentos, emoções e ideias, funcionando como o "narrador" da poesia. O autor do texto cria essa voz de forma fictícia, o que significa que o eu lírico não é a pessoa real que escreveu o poema. </a:t>
                      </a:r>
                    </a:p>
                    <a:p>
                      <a:pPr algn="just"/>
                      <a:r>
                        <a:rPr lang="pt-BR" sz="2300" b="1" kern="1200" dirty="0">
                          <a:solidFill>
                            <a:schemeClr val="tx1"/>
                          </a:solidFill>
                          <a:effectLst/>
                          <a:latin typeface="Arial Narrow" panose="020B0606020202030204" pitchFamily="34" charset="0"/>
                          <a:ea typeface="+mn-ea"/>
                          <a:cs typeface="+mn-cs"/>
                        </a:rPr>
                        <a:t>Principais Pontos </a:t>
                      </a:r>
                    </a:p>
                    <a:p>
                      <a:pPr algn="just"/>
                      <a:r>
                        <a:rPr lang="pt-BR" sz="2300" b="1" kern="1200" dirty="0">
                          <a:solidFill>
                            <a:schemeClr val="tx1"/>
                          </a:solidFill>
                          <a:effectLst/>
                          <a:latin typeface="Arial Narrow" panose="020B0606020202030204" pitchFamily="34" charset="0"/>
                          <a:ea typeface="+mn-ea"/>
                          <a:cs typeface="+mn-cs"/>
                        </a:rPr>
                        <a:t>Não confunda com o autor: </a:t>
                      </a:r>
                      <a:r>
                        <a:rPr lang="pt-BR" sz="2300" b="0" kern="1200" dirty="0">
                          <a:solidFill>
                            <a:schemeClr val="tx1"/>
                          </a:solidFill>
                          <a:effectLst/>
                          <a:latin typeface="Arial Narrow" panose="020B0606020202030204" pitchFamily="34" charset="0"/>
                          <a:ea typeface="+mn-ea"/>
                          <a:cs typeface="+mn-cs"/>
                        </a:rPr>
                        <a:t>O poeta é a pessoa real, enquanto o eu lírico é um personagem ou uma voz inventada para o texto. </a:t>
                      </a:r>
                    </a:p>
                    <a:p>
                      <a:pPr algn="just"/>
                      <a:r>
                        <a:rPr lang="pt-BR" sz="2300" b="1" kern="1200" dirty="0">
                          <a:solidFill>
                            <a:schemeClr val="tx1"/>
                          </a:solidFill>
                          <a:effectLst/>
                          <a:latin typeface="Arial Narrow" panose="020B0606020202030204" pitchFamily="34" charset="0"/>
                          <a:ea typeface="+mn-ea"/>
                          <a:cs typeface="+mn-cs"/>
                        </a:rPr>
                        <a:t>Gênero livre: </a:t>
                      </a:r>
                      <a:r>
                        <a:rPr lang="pt-BR" sz="2300" b="0" kern="1200" dirty="0">
                          <a:solidFill>
                            <a:schemeClr val="tx1"/>
                          </a:solidFill>
                          <a:effectLst/>
                          <a:latin typeface="Arial Narrow" panose="020B0606020202030204" pitchFamily="34" charset="0"/>
                          <a:ea typeface="+mn-ea"/>
                          <a:cs typeface="+mn-cs"/>
                        </a:rPr>
                        <a:t>Uma poetisa pode criar um eu lírico masculino, um homem pode escrever a com voz de uma mulher, e o eu lírico também pode ser um animal ou um objeto. </a:t>
                      </a:r>
                    </a:p>
                    <a:p>
                      <a:pPr algn="just"/>
                      <a:r>
                        <a:rPr lang="pt-BR" sz="2300" b="1" kern="1200" dirty="0">
                          <a:solidFill>
                            <a:schemeClr val="tx1"/>
                          </a:solidFill>
                          <a:effectLst/>
                          <a:latin typeface="Arial Narrow" panose="020B0606020202030204" pitchFamily="34" charset="0"/>
                          <a:ea typeface="+mn-ea"/>
                          <a:cs typeface="+mn-cs"/>
                        </a:rPr>
                        <a:t>Função principal: </a:t>
                      </a:r>
                      <a:r>
                        <a:rPr lang="pt-BR" sz="2300" b="0" kern="1200" dirty="0">
                          <a:solidFill>
                            <a:schemeClr val="tx1"/>
                          </a:solidFill>
                          <a:effectLst/>
                          <a:latin typeface="Arial Narrow" panose="020B0606020202030204" pitchFamily="34" charset="0"/>
                          <a:ea typeface="+mn-ea"/>
                          <a:cs typeface="+mn-cs"/>
                        </a:rPr>
                        <a:t>Mostrar estados de alma, angústias, amores ou visões de mundo de forma subjetiva. </a:t>
                      </a:r>
                    </a:p>
                    <a:p>
                      <a:pPr algn="ctr"/>
                      <a:r>
                        <a:rPr lang="pt-BR" sz="2300" b="1" kern="1200" dirty="0">
                          <a:solidFill>
                            <a:schemeClr val="tx1"/>
                          </a:solidFill>
                          <a:effectLst/>
                          <a:latin typeface="Arial Narrow" panose="020B0606020202030204" pitchFamily="34" charset="0"/>
                          <a:ea typeface="+mn-ea"/>
                          <a:cs typeface="+mn-cs"/>
                        </a:rPr>
                        <a:t>O eu lírico no poema “Pronominais”</a:t>
                      </a:r>
                    </a:p>
                    <a:p>
                      <a:pPr marL="0" indent="538163" algn="just"/>
                      <a:r>
                        <a:rPr lang="pt-BR" sz="2300" b="0" kern="1200" dirty="0">
                          <a:solidFill>
                            <a:schemeClr val="tx1"/>
                          </a:solidFill>
                          <a:effectLst/>
                          <a:latin typeface="Arial Narrow" panose="020B0606020202030204" pitchFamily="34" charset="0"/>
                          <a:ea typeface="+mn-ea"/>
                          <a:cs typeface="+mn-cs"/>
                        </a:rPr>
                        <a:t>No poema "Pronominais", o eu lírico funciona como um observador crítico e socio linguístico. Ele não assume um papel confessional ou intimista, mas sim o de um cronista da identidade brasileira que registra de forma impessoal e direta o choque entre a gramática elitista ("Dê-me um cigarro") e a fala popular real do povo brasileiro ("Me dá um cigarro").</a:t>
                      </a: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31692" y="300211"/>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669337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3371725317"/>
              </p:ext>
            </p:extLst>
          </p:nvPr>
        </p:nvGraphicFramePr>
        <p:xfrm>
          <a:off x="345141" y="849990"/>
          <a:ext cx="11501717" cy="219456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00" b="1" kern="1200" dirty="0">
                          <a:solidFill>
                            <a:schemeClr val="tx1"/>
                          </a:solidFill>
                          <a:effectLst/>
                          <a:latin typeface="Arial Narrow" panose="020B0606020202030204" pitchFamily="34" charset="0"/>
                          <a:ea typeface="+mn-ea"/>
                          <a:cs typeface="+mn-cs"/>
                        </a:rPr>
                        <a:t>Características da Voz Poética</a:t>
                      </a:r>
                    </a:p>
                    <a:p>
                      <a:pPr algn="just"/>
                      <a:r>
                        <a:rPr lang="pt-BR" sz="2300" b="1" kern="1200" dirty="0">
                          <a:solidFill>
                            <a:schemeClr val="tx1"/>
                          </a:solidFill>
                          <a:effectLst/>
                          <a:latin typeface="Arial Narrow" panose="020B0606020202030204" pitchFamily="34" charset="0"/>
                          <a:ea typeface="+mn-ea"/>
                          <a:cs typeface="+mn-cs"/>
                        </a:rPr>
                        <a:t>Observador social: </a:t>
                      </a:r>
                      <a:r>
                        <a:rPr lang="pt-BR" sz="2300" b="0" kern="1200" dirty="0">
                          <a:solidFill>
                            <a:schemeClr val="tx1"/>
                          </a:solidFill>
                          <a:effectLst/>
                          <a:latin typeface="Arial Narrow" panose="020B0606020202030204" pitchFamily="34" charset="0"/>
                          <a:ea typeface="+mn-ea"/>
                          <a:cs typeface="+mn-cs"/>
                        </a:rPr>
                        <a:t>Registra o comportamento linguístico de diferentes grupos, desde a escola até as ruas. </a:t>
                      </a:r>
                    </a:p>
                    <a:p>
                      <a:pPr algn="just"/>
                      <a:r>
                        <a:rPr lang="pt-BR" sz="2300" b="1" kern="1200" dirty="0">
                          <a:solidFill>
                            <a:schemeClr val="tx1"/>
                          </a:solidFill>
                          <a:effectLst/>
                          <a:latin typeface="Arial Narrow" panose="020B0606020202030204" pitchFamily="34" charset="0"/>
                          <a:ea typeface="+mn-ea"/>
                          <a:cs typeface="+mn-cs"/>
                        </a:rPr>
                        <a:t>Crítico da formalidade: </a:t>
                      </a:r>
                      <a:r>
                        <a:rPr lang="pt-BR" sz="2300" b="0" kern="1200" dirty="0">
                          <a:solidFill>
                            <a:schemeClr val="tx1"/>
                          </a:solidFill>
                          <a:effectLst/>
                          <a:latin typeface="Arial Narrow" panose="020B0606020202030204" pitchFamily="34" charset="0"/>
                          <a:ea typeface="+mn-ea"/>
                          <a:cs typeface="+mn-cs"/>
                        </a:rPr>
                        <a:t>Expõe o artificialismo da norma culta imposta no Brasil. </a:t>
                      </a:r>
                    </a:p>
                    <a:p>
                      <a:pPr algn="just"/>
                      <a:r>
                        <a:rPr lang="pt-BR" sz="2300" b="1" kern="1200" dirty="0">
                          <a:solidFill>
                            <a:schemeClr val="tx1"/>
                          </a:solidFill>
                          <a:effectLst/>
                          <a:latin typeface="Arial Narrow" panose="020B0606020202030204" pitchFamily="34" charset="0"/>
                          <a:ea typeface="+mn-ea"/>
                          <a:cs typeface="+mn-cs"/>
                        </a:rPr>
                        <a:t>Voz impessoal: </a:t>
                      </a:r>
                      <a:r>
                        <a:rPr lang="pt-BR" sz="2300" b="0" kern="1200" dirty="0">
                          <a:solidFill>
                            <a:schemeClr val="tx1"/>
                          </a:solidFill>
                          <a:effectLst/>
                          <a:latin typeface="Arial Narrow" panose="020B0606020202030204" pitchFamily="34" charset="0"/>
                          <a:ea typeface="+mn-ea"/>
                          <a:cs typeface="+mn-cs"/>
                        </a:rPr>
                        <a:t>Dá espaço para a fala coletiva da "Nação Brasileira" sem se colocar como o foco sentimental do texto.</a:t>
                      </a: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sp>
        <p:nvSpPr>
          <p:cNvPr id="5" name="CaixaDeTexto 4">
            <a:extLst>
              <a:ext uri="{FF2B5EF4-FFF2-40B4-BE49-F238E27FC236}">
                <a16:creationId xmlns:a16="http://schemas.microsoft.com/office/drawing/2014/main" id="{D0FDAF17-785B-1E59-0EE9-268095677658}"/>
              </a:ext>
            </a:extLst>
          </p:cNvPr>
          <p:cNvSpPr txBox="1"/>
          <p:nvPr/>
        </p:nvSpPr>
        <p:spPr>
          <a:xfrm>
            <a:off x="345140" y="3429000"/>
            <a:ext cx="11501717" cy="1286955"/>
          </a:xfrm>
          <a:prstGeom prst="rect">
            <a:avLst/>
          </a:prstGeom>
          <a:noFill/>
        </p:spPr>
        <p:txBody>
          <a:bodyPr wrap="square">
            <a:spAutoFit/>
          </a:bodyPr>
          <a:lstStyle/>
          <a:p>
            <a:pPr algn="just">
              <a:lnSpc>
                <a:spcPct val="115000"/>
              </a:lnSpc>
            </a:pPr>
            <a:r>
              <a:rPr lang="pt-BR" sz="2300" b="1" kern="0" dirty="0">
                <a:effectLst/>
                <a:latin typeface="Arial Narrow" panose="020B0606020202030204" pitchFamily="34" charset="0"/>
                <a:ea typeface="Calibri" panose="020F0502020204030204" pitchFamily="34" charset="0"/>
                <a:cs typeface="ArialMT"/>
              </a:rPr>
              <a:t>4</a:t>
            </a:r>
            <a:r>
              <a:rPr lang="pt-BR" sz="2300" kern="0" dirty="0">
                <a:effectLst/>
                <a:latin typeface="Arial Narrow" panose="020B0606020202030204" pitchFamily="34" charset="0"/>
                <a:ea typeface="Calibri" panose="020F0502020204030204" pitchFamily="34" charset="0"/>
                <a:cs typeface="ArialMT"/>
              </a:rPr>
              <a:t>.</a:t>
            </a:r>
            <a:r>
              <a:rPr lang="pt-BR" sz="23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Em "Pronominais", o eu lírico ironiza a rigidez da gramática portuguesa em contraste com a naturalidade do brasileiro. Isto é, </a:t>
            </a:r>
            <a:r>
              <a:rPr lang="pt-BR" sz="2300" kern="0" dirty="0">
                <a:effectLst/>
                <a:latin typeface="Arial Narrow" panose="020B0606020202030204" pitchFamily="34" charset="0"/>
                <a:ea typeface="Calibri" panose="020F0502020204030204" pitchFamily="34" charset="0"/>
                <a:cs typeface="ArialMT"/>
              </a:rPr>
              <a:t>o eu lírico se posiciona contra o purismo linguístico por meio da ironia e do contraste social. Quais versos específicos comprovam essa postura do eu lírico? Justifique.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954021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2885AE7-9D7B-A57B-7E03-963B90FCF430}"/>
              </a:ext>
            </a:extLst>
          </p:cNvPr>
          <p:cNvSpPr txBox="1"/>
          <p:nvPr/>
        </p:nvSpPr>
        <p:spPr>
          <a:xfrm>
            <a:off x="322729" y="858088"/>
            <a:ext cx="11564471" cy="4693593"/>
          </a:xfrm>
          <a:prstGeom prst="rect">
            <a:avLst/>
          </a:prstGeom>
          <a:noFill/>
        </p:spPr>
        <p:txBody>
          <a:bodyPr wrap="square">
            <a:spAutoFit/>
          </a:bodyPr>
          <a:lstStyle/>
          <a:p>
            <a:pPr algn="just"/>
            <a:r>
              <a:rPr lang="pt-BR" sz="2300" b="1" kern="0" dirty="0">
                <a:effectLst/>
                <a:latin typeface="Arial Narrow" panose="020B0606020202030204" pitchFamily="34" charset="0"/>
                <a:ea typeface="Calibri" panose="020F0502020204030204" pitchFamily="34" charset="0"/>
                <a:cs typeface="ArialMT"/>
              </a:rPr>
              <a:t>5</a:t>
            </a:r>
            <a:r>
              <a:rPr lang="pt-BR" sz="2300" kern="0" dirty="0">
                <a:effectLst/>
                <a:latin typeface="Arial Narrow" panose="020B0606020202030204" pitchFamily="34" charset="0"/>
                <a:ea typeface="Calibri" panose="020F0502020204030204" pitchFamily="34" charset="0"/>
                <a:cs typeface="ArialMT"/>
              </a:rPr>
              <a:t>. A primeira fase do Modernismo brasileiro (fase heroica) utilizava o humor, a paródia e a ironia para destruir os velhos padrões literários e linguísticos herdados da Europa, buscando uma arte que fosse "cara de Brasil". No poema "Pronominais", o eu lírico não expressa sentimentos íntimos ou confessionais. Em vez disso, adota uma postura marcadamente modernista. A função do eu lírico nesse texto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(A) Expressar a melancolia e o isolamento do artista frente à ignorância gramatical da população.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(B) Romantizar a figura do "professor" e do "doutor" como os verdadeiros guardiões da identidade nacional.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(C)  Atuar como um crítico irônico da rigidez acadêmica, validando a oralidade popular como a legítima identidade linguística do Brasil.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(D) Isentar-se de julgamentos políticos e sociais, limitando-se a registrar as variações linguísticas de forma puramente gramatical.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(E) Defender uma reforma radical imediata para que a gramática tradicional passe a proibir o uso da ênclise.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979196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689726057"/>
              </p:ext>
            </p:extLst>
          </p:nvPr>
        </p:nvGraphicFramePr>
        <p:xfrm>
          <a:off x="358591" y="1298226"/>
          <a:ext cx="11501717" cy="30480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endParaRPr lang="pt-BR" sz="2300" b="0" kern="1200" dirty="0">
                        <a:solidFill>
                          <a:schemeClr val="tx1"/>
                        </a:solidFill>
                        <a:effectLst/>
                        <a:latin typeface="Arial Narrow" panose="020B0606020202030204" pitchFamily="34" charset="0"/>
                        <a:ea typeface="+mn-ea"/>
                        <a:cs typeface="+mn-cs"/>
                      </a:endParaRPr>
                    </a:p>
                    <a:p>
                      <a:pPr algn="just"/>
                      <a:endParaRPr lang="pt-BR" sz="2300" b="0" kern="1200" dirty="0">
                        <a:solidFill>
                          <a:schemeClr val="tx1"/>
                        </a:solidFill>
                        <a:effectLst/>
                        <a:latin typeface="Arial Narrow" panose="020B0606020202030204" pitchFamily="34" charset="0"/>
                        <a:ea typeface="+mn-ea"/>
                        <a:cs typeface="+mn-cs"/>
                      </a:endParaRPr>
                    </a:p>
                    <a:p>
                      <a:pPr algn="just"/>
                      <a:endParaRPr lang="pt-BR" sz="2300" b="0" kern="1200" dirty="0">
                        <a:solidFill>
                          <a:schemeClr val="tx1"/>
                        </a:solidFill>
                        <a:effectLst/>
                        <a:latin typeface="Arial Narrow" panose="020B0606020202030204" pitchFamily="34" charset="0"/>
                        <a:ea typeface="+mn-ea"/>
                        <a:cs typeface="+mn-cs"/>
                      </a:endParaRPr>
                    </a:p>
                    <a:p>
                      <a:pPr algn="just"/>
                      <a:endParaRPr lang="pt-BR" sz="2300" b="0" kern="1200" dirty="0">
                        <a:solidFill>
                          <a:schemeClr val="tx1"/>
                        </a:solidFill>
                        <a:effectLst/>
                        <a:latin typeface="Arial Narrow" panose="020B0606020202030204" pitchFamily="34" charset="0"/>
                        <a:ea typeface="+mn-ea"/>
                        <a:cs typeface="+mn-cs"/>
                      </a:endParaRPr>
                    </a:p>
                    <a:p>
                      <a:pPr algn="just"/>
                      <a:endParaRPr lang="pt-BR" sz="2300" b="0" kern="1200" dirty="0">
                        <a:solidFill>
                          <a:schemeClr val="tx1"/>
                        </a:solidFill>
                        <a:effectLst/>
                        <a:latin typeface="Arial Narrow" panose="020B0606020202030204" pitchFamily="34" charset="0"/>
                        <a:ea typeface="+mn-ea"/>
                        <a:cs typeface="+mn-cs"/>
                      </a:endParaRPr>
                    </a:p>
                    <a:p>
                      <a:pPr algn="just"/>
                      <a:endParaRPr lang="pt-BR" sz="2300" b="0" kern="1200" dirty="0">
                        <a:solidFill>
                          <a:schemeClr val="tx1"/>
                        </a:solidFill>
                        <a:effectLst/>
                        <a:latin typeface="Arial Narrow" panose="020B0606020202030204" pitchFamily="34" charset="0"/>
                        <a:ea typeface="+mn-ea"/>
                        <a:cs typeface="+mn-cs"/>
                      </a:endParaRPr>
                    </a:p>
                    <a:p>
                      <a:pPr algn="just"/>
                      <a:endParaRPr lang="pt-BR" sz="2300" b="0" kern="1200" dirty="0">
                        <a:solidFill>
                          <a:schemeClr val="tx1"/>
                        </a:solidFill>
                        <a:effectLst/>
                        <a:latin typeface="Arial Narrow" panose="020B0606020202030204" pitchFamily="34" charset="0"/>
                        <a:ea typeface="+mn-ea"/>
                        <a:cs typeface="+mn-cs"/>
                      </a:endParaRPr>
                    </a:p>
                    <a:p>
                      <a:pPr algn="just"/>
                      <a:endParaRPr lang="pt-BR" sz="2300" b="0" kern="1200" dirty="0">
                        <a:solidFill>
                          <a:schemeClr val="tx1"/>
                        </a:solidFill>
                        <a:effectLst/>
                        <a:latin typeface="Arial Narrow" panose="020B0606020202030204" pitchFamily="34" charset="0"/>
                        <a:ea typeface="+mn-ea"/>
                        <a:cs typeface="+mn-cs"/>
                      </a:endParaRPr>
                    </a:p>
                    <a:p>
                      <a:pPr algn="just"/>
                      <a:endParaRPr lang="pt-BR" sz="1000" b="0" kern="1200" dirty="0">
                        <a:solidFill>
                          <a:schemeClr val="tx1"/>
                        </a:solidFill>
                        <a:effectLst/>
                        <a:latin typeface="Arial Narrow" panose="020B0606020202030204" pitchFamily="34" charset="0"/>
                        <a:ea typeface="+mn-ea"/>
                        <a:cs typeface="+mn-cs"/>
                      </a:endParaRP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sp>
        <p:nvSpPr>
          <p:cNvPr id="6" name="CaixaDeTexto 5">
            <a:extLst>
              <a:ext uri="{FF2B5EF4-FFF2-40B4-BE49-F238E27FC236}">
                <a16:creationId xmlns:a16="http://schemas.microsoft.com/office/drawing/2014/main" id="{5A7512FA-1FFA-60D6-5427-FDB700582557}"/>
              </a:ext>
            </a:extLst>
          </p:cNvPr>
          <p:cNvSpPr txBox="1"/>
          <p:nvPr/>
        </p:nvSpPr>
        <p:spPr>
          <a:xfrm>
            <a:off x="457202" y="1388638"/>
            <a:ext cx="11304494" cy="2923877"/>
          </a:xfrm>
          <a:prstGeom prst="rect">
            <a:avLst/>
          </a:prstGeom>
          <a:noFill/>
        </p:spPr>
        <p:txBody>
          <a:bodyPr wrap="square">
            <a:spAutoFit/>
          </a:bodyPr>
          <a:lstStyle/>
          <a:p>
            <a:pPr algn="ctr"/>
            <a:r>
              <a:rPr lang="pt-BR" sz="2300" b="1" kern="0" dirty="0">
                <a:effectLst/>
                <a:latin typeface="Arial Narrow" panose="020B0606020202030204" pitchFamily="34" charset="0"/>
                <a:ea typeface="Calibri" panose="020F0502020204030204" pitchFamily="34" charset="0"/>
                <a:cs typeface="ArialMT"/>
              </a:rPr>
              <a:t>O modernismo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0" dirty="0">
                <a:effectLst/>
                <a:latin typeface="Arial Narrow" panose="020B0606020202030204" pitchFamily="34" charset="0"/>
                <a:ea typeface="Calibri" panose="020F0502020204030204" pitchFamily="34" charset="0"/>
                <a:cs typeface="ArialMT"/>
              </a:rPr>
              <a:t>O </a:t>
            </a:r>
            <a:r>
              <a:rPr lang="pt-BR" sz="2300" b="1" kern="0" dirty="0">
                <a:effectLst/>
                <a:latin typeface="Arial Narrow" panose="020B0606020202030204" pitchFamily="34" charset="0"/>
                <a:ea typeface="Calibri" panose="020F0502020204030204" pitchFamily="34" charset="0"/>
                <a:cs typeface="ArialMT"/>
              </a:rPr>
              <a:t>Modernismo no Brasil</a:t>
            </a:r>
            <a:r>
              <a:rPr lang="pt-BR" sz="2300" kern="0" dirty="0">
                <a:effectLst/>
                <a:latin typeface="Arial Narrow" panose="020B0606020202030204" pitchFamily="34" charset="0"/>
                <a:ea typeface="Calibri" panose="020F0502020204030204" pitchFamily="34" charset="0"/>
                <a:cs typeface="ArialMT"/>
              </a:rPr>
              <a:t> foi um movimento artístico, cultural e literário que teve início formal com a </a:t>
            </a:r>
            <a:r>
              <a:rPr lang="pt-BR" sz="2300" b="1" kern="0" dirty="0">
                <a:effectLst/>
                <a:latin typeface="Arial Narrow" panose="020B0606020202030204" pitchFamily="34" charset="0"/>
                <a:ea typeface="Calibri" panose="020F0502020204030204" pitchFamily="34" charset="0"/>
                <a:cs typeface="ArialMT"/>
              </a:rPr>
              <a:t>Semana de Arte Moderna </a:t>
            </a:r>
            <a:r>
              <a:rPr lang="pt-BR" sz="2300" kern="0" dirty="0">
                <a:effectLst/>
                <a:latin typeface="Arial Narrow" panose="020B0606020202030204" pitchFamily="34" charset="0"/>
                <a:ea typeface="Calibri" panose="020F0502020204030204" pitchFamily="34" charset="0"/>
                <a:cs typeface="ArialMT"/>
              </a:rPr>
              <a:t>em fevereiro de 1922, em São Paulo. O movimento buscou romper com o academicismo e o tradicionalismo, valorizando a liberdade estética, a identidade nacional e a realidade social brasileira.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0" dirty="0">
                <a:effectLst/>
                <a:latin typeface="Arial Narrow" panose="020B0606020202030204" pitchFamily="34" charset="0"/>
                <a:ea typeface="Calibri" panose="020F0502020204030204" pitchFamily="34" charset="0"/>
                <a:cs typeface="ArialMT"/>
              </a:rPr>
              <a:t>Primeira Geração (1922–1930) – </a:t>
            </a:r>
            <a:r>
              <a:rPr lang="pt-BR" sz="2300" kern="0" dirty="0">
                <a:effectLst/>
                <a:latin typeface="Arial Narrow" panose="020B0606020202030204" pitchFamily="34" charset="0"/>
                <a:ea typeface="Calibri" panose="020F0502020204030204" pitchFamily="34" charset="0"/>
                <a:cs typeface="ArialMT"/>
              </a:rPr>
              <a:t>Fase heroica ou de destruição das velhas formas.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0" dirty="0">
                <a:effectLst/>
                <a:latin typeface="Arial Narrow" panose="020B0606020202030204" pitchFamily="34" charset="0"/>
                <a:ea typeface="Calibri" panose="020F0502020204030204" pitchFamily="34" charset="0"/>
                <a:cs typeface="ArialMT"/>
              </a:rPr>
              <a:t>Segunda Geração (1930–1945) – </a:t>
            </a:r>
            <a:r>
              <a:rPr lang="pt-BR" sz="2300" kern="0" dirty="0">
                <a:effectLst/>
                <a:latin typeface="Arial Narrow" panose="020B0606020202030204" pitchFamily="34" charset="0"/>
                <a:ea typeface="Calibri" panose="020F0502020204030204" pitchFamily="34" charset="0"/>
                <a:cs typeface="ArialMT"/>
              </a:rPr>
              <a:t>Fase de consolidação e maior maturidade criativa.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b="1" kern="0" dirty="0">
                <a:effectLst/>
                <a:latin typeface="Arial Narrow" panose="020B0606020202030204" pitchFamily="34" charset="0"/>
                <a:ea typeface="Calibri" panose="020F0502020204030204" pitchFamily="34" charset="0"/>
                <a:cs typeface="ArialMT"/>
              </a:rPr>
              <a:t>Terceira Geração (1945–1960) – </a:t>
            </a:r>
            <a:r>
              <a:rPr lang="pt-BR" sz="2300" kern="0" dirty="0">
                <a:effectLst/>
                <a:latin typeface="Arial Narrow" panose="020B0606020202030204" pitchFamily="34" charset="0"/>
                <a:ea typeface="Calibri" panose="020F0502020204030204" pitchFamily="34" charset="0"/>
                <a:cs typeface="ArialMT"/>
              </a:rPr>
              <a:t>Geração de 45 ou fase pós-modernista. </a:t>
            </a:r>
            <a:endParaRPr lang="pt-BR" sz="2300" dirty="0"/>
          </a:p>
        </p:txBody>
      </p:sp>
      <p:pic>
        <p:nvPicPr>
          <p:cNvPr id="9" name="Imagem 8">
            <a:extLst>
              <a:ext uri="{FF2B5EF4-FFF2-40B4-BE49-F238E27FC236}">
                <a16:creationId xmlns:a16="http://schemas.microsoft.com/office/drawing/2014/main" id="{B24EA21A-4E8E-9E8E-24C0-6A2B19175D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691" y="560048"/>
            <a:ext cx="2877673" cy="1009755"/>
          </a:xfrm>
          <a:prstGeom prst="rect">
            <a:avLst/>
          </a:prstGeom>
        </p:spPr>
      </p:pic>
    </p:spTree>
    <p:extLst>
      <p:ext uri="{BB962C8B-B14F-4D97-AF65-F5344CB8AC3E}">
        <p14:creationId xmlns:p14="http://schemas.microsoft.com/office/powerpoint/2010/main" val="15050711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7E36288-8F47-728C-97ED-28B5E4F5708A}"/>
              </a:ext>
            </a:extLst>
          </p:cNvPr>
          <p:cNvSpPr txBox="1"/>
          <p:nvPr/>
        </p:nvSpPr>
        <p:spPr>
          <a:xfrm>
            <a:off x="304799" y="850989"/>
            <a:ext cx="11546541" cy="3985706"/>
          </a:xfrm>
          <a:prstGeom prst="rect">
            <a:avLst/>
          </a:prstGeom>
          <a:noFill/>
        </p:spPr>
        <p:txBody>
          <a:bodyPr wrap="square">
            <a:spAutoFit/>
          </a:bodyPr>
          <a:lstStyle/>
          <a:p>
            <a:pPr algn="just"/>
            <a:r>
              <a:rPr lang="pt-BR" sz="2300" b="1" kern="0" dirty="0">
                <a:effectLst/>
                <a:latin typeface="Arial Narrow" panose="020B0606020202030204" pitchFamily="34" charset="0"/>
                <a:ea typeface="Calibri" panose="020F0502020204030204" pitchFamily="34" charset="0"/>
                <a:cs typeface="ArialMT"/>
              </a:rPr>
              <a:t>6.</a:t>
            </a:r>
            <a:r>
              <a:rPr lang="pt-BR" sz="23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kern="0" dirty="0">
                <a:effectLst/>
                <a:latin typeface="Arial Narrow" panose="020B0606020202030204" pitchFamily="34" charset="0"/>
                <a:ea typeface="Calibri" panose="020F0502020204030204" pitchFamily="34" charset="0"/>
                <a:cs typeface="ArialMT"/>
              </a:rPr>
              <a:t>Neste poema de Oswald de Andrade, a oposição entre a norma-padrão e a linguagem coloquial é o elemento central. O autor expõe essa dualidade linguística com o objetivo de: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(A) Valorizar a oralidade brasileira, evidenciando a distância entre a prescrição gramatical e o uso real da língua.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(B) Criticar a população brasileira por não dominar a gramática normativa corretamente.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(C) Defender a abolição total do ensino da gramática normativa nas escolas em favor da linguagem popular.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(D) Demonstrar que a literatura deve ignorar completamente qualquer estrutura sintática ou regra de escrita.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(E) Ironizar o conservadorismo dos linguistas estrangeiros que tentavam impor regras formais à literatura produzida no Brasil.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343721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26A6682-257C-7093-599B-4C02963A781A}"/>
              </a:ext>
            </a:extLst>
          </p:cNvPr>
          <p:cNvSpPr txBox="1"/>
          <p:nvPr/>
        </p:nvSpPr>
        <p:spPr>
          <a:xfrm>
            <a:off x="331694" y="886848"/>
            <a:ext cx="11501718" cy="3985706"/>
          </a:xfrm>
          <a:prstGeom prst="rect">
            <a:avLst/>
          </a:prstGeom>
          <a:noFill/>
        </p:spPr>
        <p:txBody>
          <a:bodyPr wrap="square">
            <a:spAutoFit/>
          </a:bodyPr>
          <a:lstStyle/>
          <a:p>
            <a:pPr algn="just"/>
            <a:r>
              <a:rPr lang="pt-BR" sz="2300" b="1" kern="0" dirty="0">
                <a:effectLst/>
                <a:latin typeface="Arial Narrow" panose="020B0606020202030204" pitchFamily="34" charset="0"/>
                <a:ea typeface="Calibri" panose="020F0502020204030204" pitchFamily="34" charset="0"/>
                <a:cs typeface="ArialMT"/>
              </a:rPr>
              <a:t>7</a:t>
            </a:r>
            <a:r>
              <a:rPr lang="pt-BR" sz="2300" kern="0" dirty="0">
                <a:effectLst/>
                <a:latin typeface="Arial Narrow" panose="020B0606020202030204" pitchFamily="34" charset="0"/>
                <a:ea typeface="Calibri" panose="020F0502020204030204" pitchFamily="34" charset="0"/>
                <a:cs typeface="ArialMT"/>
              </a:rPr>
              <a:t>. O poema "Pronominais" é um marco da estética do Modernismo brasileiro. Do ponto de vista estético e ideológico, a estrutura e a linguagem desse texto revelam: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(A) A manutenção dos padrões estéticos tradicionais herdados do Parnasianismo, focando na perfeição métrica e no rigor formal.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(B) A preferência exclusiva por temas históricos e heroicos, buscando resgatar a grandiosidade do passado nacional.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(C) A ruptura com o academicismo e o purismo, caracterizando o projeto de abrasileirar a literatura.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(D) A necessidade de imitar fielmente os modelos literários europeus para garantir o reconhecimento internacional da obra.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(E) A adoção de uma linguagem hermética e elitista, compreensível apenas por um grupo seleto de intelectuais.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851341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3845874035"/>
              </p:ext>
            </p:extLst>
          </p:nvPr>
        </p:nvGraphicFramePr>
        <p:xfrm>
          <a:off x="358591" y="1298226"/>
          <a:ext cx="11501717" cy="394716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Contexto histórico do Modernismo</a:t>
                      </a:r>
                    </a:p>
                    <a:p>
                      <a:pPr marL="0" indent="538163" algn="just"/>
                      <a:r>
                        <a:rPr lang="pt-BR" sz="2300" b="0" kern="1200" dirty="0">
                          <a:solidFill>
                            <a:schemeClr val="tx1"/>
                          </a:solidFill>
                          <a:effectLst/>
                          <a:latin typeface="Arial Narrow" panose="020B0606020202030204" pitchFamily="34" charset="0"/>
                          <a:ea typeface="+mn-ea"/>
                          <a:cs typeface="+mn-cs"/>
                        </a:rPr>
                        <a:t>O </a:t>
                      </a:r>
                      <a:r>
                        <a:rPr lang="pt-BR" sz="2300" b="1" kern="1200" dirty="0">
                          <a:solidFill>
                            <a:schemeClr val="tx1"/>
                          </a:solidFill>
                          <a:effectLst/>
                          <a:latin typeface="Arial Narrow" panose="020B0606020202030204" pitchFamily="34" charset="0"/>
                          <a:ea typeface="+mn-ea"/>
                          <a:cs typeface="+mn-cs"/>
                        </a:rPr>
                        <a:t>Modernismo</a:t>
                      </a:r>
                      <a:r>
                        <a:rPr lang="pt-BR" sz="2300" b="0" kern="1200" dirty="0">
                          <a:solidFill>
                            <a:schemeClr val="tx1"/>
                          </a:solidFill>
                          <a:effectLst/>
                          <a:latin typeface="Arial Narrow" panose="020B0606020202030204" pitchFamily="34" charset="0"/>
                          <a:ea typeface="+mn-ea"/>
                          <a:cs typeface="+mn-cs"/>
                        </a:rPr>
                        <a:t> nasceu no início do século XX em um cenário global de </a:t>
                      </a:r>
                      <a:r>
                        <a:rPr lang="pt-BR" sz="2300" b="1" kern="1200" dirty="0">
                          <a:solidFill>
                            <a:schemeClr val="tx1"/>
                          </a:solidFill>
                          <a:effectLst/>
                          <a:latin typeface="Arial Narrow" panose="020B0606020202030204" pitchFamily="34" charset="0"/>
                          <a:ea typeface="+mn-ea"/>
                          <a:cs typeface="+mn-cs"/>
                        </a:rPr>
                        <a:t>intensa industrialização, avanços tecnológicos e grandes traumas como a Primeira Guerra Mundial</a:t>
                      </a:r>
                      <a:r>
                        <a:rPr lang="pt-BR" sz="2300" b="0" kern="1200" dirty="0">
                          <a:solidFill>
                            <a:schemeClr val="tx1"/>
                          </a:solidFill>
                          <a:effectLst/>
                          <a:latin typeface="Arial Narrow" panose="020B0606020202030204" pitchFamily="34" charset="0"/>
                          <a:ea typeface="+mn-ea"/>
                          <a:cs typeface="+mn-cs"/>
                        </a:rPr>
                        <a:t>. No Modernismo brasileiro, impulsionado pela Semana de Arte Moderna de 1922, o movimento refletiu o fim da </a:t>
                      </a:r>
                      <a:r>
                        <a:rPr lang="pt-BR" sz="2300" b="1" kern="1200" dirty="0">
                          <a:solidFill>
                            <a:schemeClr val="tx1"/>
                          </a:solidFill>
                          <a:effectLst/>
                          <a:latin typeface="Arial Narrow" panose="020B0606020202030204" pitchFamily="34" charset="0"/>
                          <a:ea typeface="+mn-ea"/>
                          <a:cs typeface="+mn-cs"/>
                        </a:rPr>
                        <a:t>República Velha, a crise do café e a busca por uma identidade nacional autêntica.</a:t>
                      </a:r>
                    </a:p>
                    <a:p>
                      <a:pPr algn="ctr"/>
                      <a:r>
                        <a:rPr lang="pt-BR" sz="2300" b="1" kern="1200" dirty="0">
                          <a:solidFill>
                            <a:schemeClr val="tx1"/>
                          </a:solidFill>
                          <a:effectLst/>
                          <a:latin typeface="Arial Narrow" panose="020B0606020202030204" pitchFamily="34" charset="0"/>
                          <a:ea typeface="+mn-ea"/>
                          <a:cs typeface="+mn-cs"/>
                        </a:rPr>
                        <a:t>Cenário no Brasil</a:t>
                      </a:r>
                    </a:p>
                    <a:p>
                      <a:pPr algn="just"/>
                      <a:r>
                        <a:rPr lang="pt-BR" sz="2300" b="1" kern="1200" dirty="0">
                          <a:solidFill>
                            <a:schemeClr val="tx1"/>
                          </a:solidFill>
                          <a:effectLst/>
                          <a:latin typeface="Arial Narrow" panose="020B0606020202030204" pitchFamily="34" charset="0"/>
                          <a:ea typeface="+mn-ea"/>
                          <a:cs typeface="+mn-cs"/>
                        </a:rPr>
                        <a:t>Transição política: </a:t>
                      </a:r>
                      <a:r>
                        <a:rPr lang="pt-BR" sz="2300" b="0" kern="1200" dirty="0">
                          <a:solidFill>
                            <a:schemeClr val="tx1"/>
                          </a:solidFill>
                          <a:effectLst/>
                          <a:latin typeface="Arial Narrow" panose="020B0606020202030204" pitchFamily="34" charset="0"/>
                          <a:ea typeface="+mn-ea"/>
                          <a:cs typeface="+mn-cs"/>
                        </a:rPr>
                        <a:t>O país vivia o ocaso das oligarquias agrárias e a chegada da Era Vargas. </a:t>
                      </a:r>
                    </a:p>
                    <a:p>
                      <a:pPr algn="just"/>
                      <a:r>
                        <a:rPr lang="pt-BR" sz="2300" b="1" kern="1200" dirty="0">
                          <a:solidFill>
                            <a:schemeClr val="tx1"/>
                          </a:solidFill>
                          <a:effectLst/>
                          <a:latin typeface="Arial Narrow" panose="020B0606020202030204" pitchFamily="34" charset="0"/>
                          <a:ea typeface="+mn-ea"/>
                          <a:cs typeface="+mn-cs"/>
                        </a:rPr>
                        <a:t>Urbanização tardia: </a:t>
                      </a:r>
                      <a:r>
                        <a:rPr lang="pt-BR" sz="2300" b="0" kern="1200" dirty="0">
                          <a:solidFill>
                            <a:schemeClr val="tx1"/>
                          </a:solidFill>
                          <a:effectLst/>
                          <a:latin typeface="Arial Narrow" panose="020B0606020202030204" pitchFamily="34" charset="0"/>
                          <a:ea typeface="+mn-ea"/>
                          <a:cs typeface="+mn-cs"/>
                        </a:rPr>
                        <a:t>Eixos como São Paulo e Rio de Janeiro cresceram com a chegada de imigrantes e o surto industrial.</a:t>
                      </a:r>
                    </a:p>
                    <a:p>
                      <a:pPr algn="just"/>
                      <a:r>
                        <a:rPr lang="pt-BR" sz="2300" b="1" kern="1200" dirty="0">
                          <a:solidFill>
                            <a:schemeClr val="tx1"/>
                          </a:solidFill>
                          <a:effectLst/>
                          <a:latin typeface="Arial Narrow" panose="020B0606020202030204" pitchFamily="34" charset="0"/>
                          <a:ea typeface="+mn-ea"/>
                          <a:cs typeface="+mn-cs"/>
                        </a:rPr>
                        <a:t>Ruptura estética: </a:t>
                      </a:r>
                      <a:r>
                        <a:rPr lang="pt-BR" sz="2300" b="0" kern="1200" dirty="0">
                          <a:solidFill>
                            <a:schemeClr val="tx1"/>
                          </a:solidFill>
                          <a:effectLst/>
                          <a:latin typeface="Arial Narrow" panose="020B0606020202030204" pitchFamily="34" charset="0"/>
                          <a:ea typeface="+mn-ea"/>
                          <a:cs typeface="+mn-cs"/>
                        </a:rPr>
                        <a:t>Artistas rejeitaram o rigor formal do Parnasianismo para adotar o verso livre e a fala popular do cotidiano brasileiro.</a:t>
                      </a: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9" name="Imagem 8">
            <a:extLst>
              <a:ext uri="{FF2B5EF4-FFF2-40B4-BE49-F238E27FC236}">
                <a16:creationId xmlns:a16="http://schemas.microsoft.com/office/drawing/2014/main" id="{B24EA21A-4E8E-9E8E-24C0-6A2B19175D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691" y="560048"/>
            <a:ext cx="2877673" cy="1009755"/>
          </a:xfrm>
          <a:prstGeom prst="rect">
            <a:avLst/>
          </a:prstGeom>
        </p:spPr>
      </p:pic>
    </p:spTree>
    <p:extLst>
      <p:ext uri="{BB962C8B-B14F-4D97-AF65-F5344CB8AC3E}">
        <p14:creationId xmlns:p14="http://schemas.microsoft.com/office/powerpoint/2010/main" val="19341279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4BFEE8D-16E0-9048-C3BB-C65D21FCE258}"/>
              </a:ext>
            </a:extLst>
          </p:cNvPr>
          <p:cNvSpPr txBox="1"/>
          <p:nvPr/>
        </p:nvSpPr>
        <p:spPr>
          <a:xfrm>
            <a:off x="304800" y="853084"/>
            <a:ext cx="11582400" cy="1749710"/>
          </a:xfrm>
          <a:prstGeom prst="rect">
            <a:avLst/>
          </a:prstGeom>
          <a:noFill/>
        </p:spPr>
        <p:txBody>
          <a:bodyPr wrap="square">
            <a:spAutoFit/>
          </a:bodyPr>
          <a:lstStyle/>
          <a:p>
            <a:pPr algn="just">
              <a:lnSpc>
                <a:spcPct val="114000"/>
              </a:lnSpc>
            </a:pPr>
            <a:r>
              <a:rPr lang="pt-BR" sz="2400" b="1" kern="0" dirty="0">
                <a:effectLst/>
                <a:latin typeface="Arial Narrow" panose="020B0606020202030204" pitchFamily="34" charset="0"/>
                <a:ea typeface="Calibri" panose="020F0502020204030204" pitchFamily="34" charset="0"/>
                <a:cs typeface="ArialMT"/>
              </a:rPr>
              <a:t>8</a:t>
            </a:r>
            <a:r>
              <a:rPr lang="pt-BR" sz="2400" kern="0" dirty="0">
                <a:effectLst/>
                <a:latin typeface="Arial Narrow" panose="020B0606020202030204" pitchFamily="34" charset="0"/>
                <a:ea typeface="Calibri" panose="020F0502020204030204" pitchFamily="34" charset="0"/>
                <a:cs typeface="ArialMT"/>
              </a:rPr>
              <a:t>. A partir da leitura do poema "Pronominais", de Oswald de Andrade, responda: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a) Identifique a crítica dos modernistas de 1922 em relação à cultura brasileira da época.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b) Explique como essa crítica se manifesta especificamente na escolha da linguagem do poema.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37110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4BFEE8D-16E0-9048-C3BB-C65D21FCE258}"/>
              </a:ext>
            </a:extLst>
          </p:cNvPr>
          <p:cNvSpPr txBox="1"/>
          <p:nvPr/>
        </p:nvSpPr>
        <p:spPr>
          <a:xfrm>
            <a:off x="304800" y="853084"/>
            <a:ext cx="11582400" cy="5401479"/>
          </a:xfrm>
          <a:prstGeom prst="rect">
            <a:avLst/>
          </a:prstGeom>
          <a:noFill/>
        </p:spPr>
        <p:txBody>
          <a:bodyPr wrap="square">
            <a:spAutoFit/>
          </a:bodyPr>
          <a:lstStyle/>
          <a:p>
            <a:pPr algn="just"/>
            <a:r>
              <a:rPr lang="pt-BR" sz="2300" b="1" kern="0" dirty="0">
                <a:effectLst/>
                <a:latin typeface="Arial Narrow" panose="020B0606020202030204" pitchFamily="34" charset="0"/>
                <a:ea typeface="Calibri" panose="020F0502020204030204" pitchFamily="34" charset="0"/>
                <a:cs typeface="ArialMT"/>
              </a:rPr>
              <a:t>9</a:t>
            </a:r>
            <a:r>
              <a:rPr lang="pt-BR" sz="2300" kern="0" dirty="0">
                <a:effectLst/>
                <a:latin typeface="Arial Narrow" panose="020B0606020202030204" pitchFamily="34" charset="0"/>
                <a:ea typeface="Calibri" panose="020F0502020204030204" pitchFamily="34" charset="0"/>
                <a:cs typeface="ArialMT"/>
              </a:rPr>
              <a:t>. A primeira fase desse movimento (1922-1930) caracterizou-se por uma ruptura radical com o passado acadêmico e parnasiano. Os artistas buscavam a destruição das velhas formas e a recuperação de uma identidade nacional autêntica, livre de cópias europeias. O Manifesto Antropófago de Oswald de Andrade ilustra bem esse período ao propor que o Brasil devia "deglutir" a cultura estrangeira e transformá-la em algo genuinamente nosso. Considerando o contexto histórico e estético da 1ª fase do Modernismo brasileiro, a proposta central dos modernistas de 1922 foi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(A) O resgate rigoroso dos padrões clássicos portugueses para purificar a literatura nacional de influências populares.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(B) A valorização do nacionalismo crítico, por meio da ironia e da incorporação da fala cotidiana do povo brasileiro.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(C) A imposição de regras gramaticais rígidas inspiradas no Parnasianismo europeu para elevar o nível estético das obras.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(D) O isolamento cultural completo do país, recusando qualquer tipo de técnica ou influência artística vinda do exterior.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(E) A exaltação nostálgica do período colonial e monárquico como modelo perfeito de sociedade civilizada.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415835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C8E64FD-223A-7682-407B-FFB6DA53B79F}"/>
              </a:ext>
            </a:extLst>
          </p:cNvPr>
          <p:cNvSpPr txBox="1"/>
          <p:nvPr/>
        </p:nvSpPr>
        <p:spPr>
          <a:xfrm>
            <a:off x="331694" y="809239"/>
            <a:ext cx="11528612" cy="3012748"/>
          </a:xfrm>
          <a:prstGeom prst="rect">
            <a:avLst/>
          </a:prstGeom>
          <a:noFill/>
        </p:spPr>
        <p:txBody>
          <a:bodyPr wrap="square">
            <a:spAutoFit/>
          </a:bodyPr>
          <a:lstStyle/>
          <a:p>
            <a:pPr algn="just">
              <a:lnSpc>
                <a:spcPct val="114000"/>
              </a:lnSpc>
            </a:pPr>
            <a:r>
              <a:rPr lang="pt-BR" sz="2400" b="1" kern="0" dirty="0">
                <a:effectLst/>
                <a:latin typeface="Arial Narrow" panose="020B0606020202030204" pitchFamily="34" charset="0"/>
                <a:ea typeface="Calibri" panose="020F0502020204030204" pitchFamily="34" charset="0"/>
                <a:cs typeface="ArialMT"/>
              </a:rPr>
              <a:t>10</a:t>
            </a:r>
            <a:r>
              <a:rPr lang="pt-BR" sz="2400" kern="0" dirty="0">
                <a:effectLst/>
                <a:latin typeface="Arial Narrow" panose="020B0606020202030204" pitchFamily="34" charset="0"/>
                <a:ea typeface="Calibri" panose="020F0502020204030204" pitchFamily="34" charset="0"/>
                <a:cs typeface="ArialMT"/>
              </a:rPr>
              <a:t>. O poema "Pronominais", de Oswald de Andrade, é um dos textos mais emblemáticos do Modernismo brasileiro de 1922. A principal intenção do autor ao escrever esse poema foi</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(A) defender que o português falado no Brasil deve ser idêntico ao de Portugal.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(B) valorizar a língua falada pelo povo brasileiro no dia a dia, rompendo com o academicismo.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(C) criticar a falta de educação e de escolas no território nacional da época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(D) propor a criação de uma nova gramática extremamente complexa para os estudantes.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(E) exaltar a literatura clássica e os poetas do período colonial.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78438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C8E64FD-223A-7682-407B-FFB6DA53B79F}"/>
              </a:ext>
            </a:extLst>
          </p:cNvPr>
          <p:cNvSpPr txBox="1"/>
          <p:nvPr/>
        </p:nvSpPr>
        <p:spPr>
          <a:xfrm>
            <a:off x="331694" y="809239"/>
            <a:ext cx="11528612" cy="3433761"/>
          </a:xfrm>
          <a:prstGeom prst="rect">
            <a:avLst/>
          </a:prstGeom>
          <a:noFill/>
        </p:spPr>
        <p:txBody>
          <a:bodyPr wrap="square">
            <a:spAutoFit/>
          </a:bodyPr>
          <a:lstStyle/>
          <a:p>
            <a:pPr algn="just">
              <a:lnSpc>
                <a:spcPct val="114000"/>
              </a:lnSpc>
            </a:pPr>
            <a:r>
              <a:rPr lang="pt-BR" sz="2400" b="1" kern="0" dirty="0">
                <a:effectLst/>
                <a:latin typeface="Arial Narrow" panose="020B0606020202030204" pitchFamily="34" charset="0"/>
                <a:ea typeface="Calibri" panose="020F0502020204030204" pitchFamily="34" charset="0"/>
                <a:cs typeface="ArialMT"/>
              </a:rPr>
              <a:t>11.</a:t>
            </a:r>
            <a:r>
              <a:rPr lang="pt-BR" sz="2400" kern="0" dirty="0">
                <a:effectLst/>
                <a:latin typeface="Arial Narrow" panose="020B0606020202030204" pitchFamily="34" charset="0"/>
                <a:ea typeface="Calibri" panose="020F0502020204030204" pitchFamily="34" charset="0"/>
                <a:cs typeface="ArialMT"/>
              </a:rPr>
              <a:t> No poema, as figuras do "professor", do "aluno" e do "mulato sabido" representam aqueles que dominam a norma padrão da língua. Em contrapartida, o "bom negro" e o "bom branco" da nação representam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(A) a elite intelectual que dita as regras gramaticais do país.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(B) os estrangeiros que não conseguem aprender a nossa língua de forma correta.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(C) o povo brasileiro em geral, que se comunica de forma natural e espontânea.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(D) os escritores que se recusam a publicar livros em língua portuguesa.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(E) os personagens de contos de fadas que não possuem relevância para a realidade.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49224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C8E64FD-223A-7682-407B-FFB6DA53B79F}"/>
              </a:ext>
            </a:extLst>
          </p:cNvPr>
          <p:cNvSpPr txBox="1"/>
          <p:nvPr/>
        </p:nvSpPr>
        <p:spPr>
          <a:xfrm>
            <a:off x="331694" y="809239"/>
            <a:ext cx="11528612" cy="3002810"/>
          </a:xfrm>
          <a:prstGeom prst="rect">
            <a:avLst/>
          </a:prstGeom>
          <a:noFill/>
        </p:spPr>
        <p:txBody>
          <a:bodyPr wrap="square">
            <a:spAutoFit/>
          </a:bodyPr>
          <a:lstStyle/>
          <a:p>
            <a:pPr algn="just">
              <a:lnSpc>
                <a:spcPct val="114000"/>
              </a:lnSpc>
            </a:pPr>
            <a:r>
              <a:rPr lang="pt-BR" sz="2400" b="1" kern="0" dirty="0">
                <a:effectLst/>
                <a:latin typeface="Arial Narrow" panose="020B0606020202030204" pitchFamily="34" charset="0"/>
                <a:ea typeface="Calibri" panose="020F0502020204030204" pitchFamily="34" charset="0"/>
                <a:cs typeface="ArialMT"/>
              </a:rPr>
              <a:t>12.</a:t>
            </a:r>
            <a:r>
              <a:rPr lang="pt-BR" sz="2400" kern="0" dirty="0">
                <a:effectLst/>
                <a:latin typeface="Arial Narrow" panose="020B0606020202030204" pitchFamily="34" charset="0"/>
                <a:ea typeface="Calibri" panose="020F0502020204030204" pitchFamily="34" charset="0"/>
                <a:cs typeface="ArialMT"/>
              </a:rPr>
              <a:t> Nos dois últimos versos do poema, o eu lírico diz: "Deixe disso camarada / Me dá um cigarro". A expressão "Deixe disso camarada" reforça uma atitude de: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(A) Respeito absoluto às ordens rígidas do professor de português.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(B) Distanciamento e formalidade entre as pessoas que estão conversando.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(C) Desprezo total pela cultura e pela identidade do povo brasileiro.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(D) Descontração e preferência pela proximidade e pela informalidade na fala.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(E) Raiva e agressividade contra as regras ortográficas vigentes.</a:t>
            </a:r>
          </a:p>
        </p:txBody>
      </p:sp>
    </p:spTree>
    <p:extLst>
      <p:ext uri="{BB962C8B-B14F-4D97-AF65-F5344CB8AC3E}">
        <p14:creationId xmlns:p14="http://schemas.microsoft.com/office/powerpoint/2010/main" val="31384475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C8E64FD-223A-7682-407B-FFB6DA53B79F}"/>
              </a:ext>
            </a:extLst>
          </p:cNvPr>
          <p:cNvSpPr txBox="1"/>
          <p:nvPr/>
        </p:nvSpPr>
        <p:spPr>
          <a:xfrm>
            <a:off x="331694" y="809239"/>
            <a:ext cx="11528612" cy="3433761"/>
          </a:xfrm>
          <a:prstGeom prst="rect">
            <a:avLst/>
          </a:prstGeom>
          <a:noFill/>
        </p:spPr>
        <p:txBody>
          <a:bodyPr wrap="square">
            <a:spAutoFit/>
          </a:bodyPr>
          <a:lstStyle/>
          <a:p>
            <a:pPr algn="just">
              <a:lnSpc>
                <a:spcPct val="114000"/>
              </a:lnSpc>
            </a:pPr>
            <a:r>
              <a:rPr lang="pt-BR" sz="2400" b="1" kern="0" dirty="0">
                <a:effectLst/>
                <a:latin typeface="Arial Narrow" panose="020B0606020202030204" pitchFamily="34" charset="0"/>
                <a:ea typeface="Calibri" panose="020F0502020204030204" pitchFamily="34" charset="0"/>
                <a:cs typeface="ArialMT"/>
              </a:rPr>
              <a:t>13</a:t>
            </a:r>
            <a:r>
              <a:rPr lang="pt-BR" sz="2400" kern="0" dirty="0">
                <a:effectLst/>
                <a:latin typeface="Arial Narrow" panose="020B0606020202030204" pitchFamily="34" charset="0"/>
                <a:ea typeface="Calibri" panose="020F0502020204030204" pitchFamily="34" charset="0"/>
                <a:cs typeface="ArialMT"/>
              </a:rPr>
              <a:t>. Oswald de Andrade utiliza o humor e a ironia em "Pronominais". Esse recurso estilístico serve principalmente para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(A) demonstrar que a gramática formal não tem nenhuma utilidade prática na sociedade.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(B) criticar o apego exagerado a regras rígidas importadas de Portugal, que ignoravam a realidade do Brasil.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(C) mostrar que o autor não sabia como utilizar as regras de colocação pronominal.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(D) comprovar que a poesia só pode ser feita por pessoas de classes sociais muito altas.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Calibri" panose="020F0502020204030204" pitchFamily="34" charset="0"/>
                <a:cs typeface="ArialMT"/>
              </a:rPr>
              <a:t>(E) sugerir que os jornais da época deveriam parar de circular por falta de leitores.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590476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835861639"/>
              </p:ext>
            </p:extLst>
          </p:nvPr>
        </p:nvGraphicFramePr>
        <p:xfrm>
          <a:off x="358591" y="1423732"/>
          <a:ext cx="11501717" cy="49987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Figuras de linguagem no poema “Pronominais”</a:t>
                      </a:r>
                    </a:p>
                    <a:p>
                      <a:pPr marL="0" indent="538163" algn="just"/>
                      <a:r>
                        <a:rPr lang="pt-BR" sz="2300" b="0" kern="1200" dirty="0">
                          <a:solidFill>
                            <a:schemeClr val="tx1"/>
                          </a:solidFill>
                          <a:effectLst/>
                          <a:latin typeface="Arial Narrow" panose="020B0606020202030204" pitchFamily="34" charset="0"/>
                          <a:ea typeface="+mn-ea"/>
                          <a:cs typeface="+mn-cs"/>
                        </a:rPr>
                        <a:t>No poema "Pronominais”, a principal figura de linguagem empregada é a antítese, que estrutura o texto por meio de uma oposição marcante entre duas formas de falar a língua portuguesa no Brasil. O poema não se apoia em um repertório complexo de figuras de estilo (como metáforas rebuscadas), mas usa recursos diretos para evidenciar o choque cultural e linguístico. </a:t>
                      </a:r>
                    </a:p>
                    <a:p>
                      <a:pPr algn="just"/>
                      <a:r>
                        <a:rPr lang="pt-BR" sz="2300" b="1" kern="1200" dirty="0">
                          <a:solidFill>
                            <a:schemeClr val="tx1"/>
                          </a:solidFill>
                          <a:effectLst/>
                          <a:latin typeface="Arial Narrow" panose="020B0606020202030204" pitchFamily="34" charset="0"/>
                          <a:ea typeface="+mn-ea"/>
                          <a:cs typeface="+mn-cs"/>
                        </a:rPr>
                        <a:t>Principais Recursos e Figuras</a:t>
                      </a:r>
                    </a:p>
                    <a:p>
                      <a:pPr algn="just"/>
                      <a:r>
                        <a:rPr lang="pt-BR" sz="2300" b="1" kern="1200" dirty="0">
                          <a:solidFill>
                            <a:schemeClr val="tx1"/>
                          </a:solidFill>
                          <a:effectLst/>
                          <a:latin typeface="Arial Narrow" panose="020B0606020202030204" pitchFamily="34" charset="0"/>
                          <a:ea typeface="+mn-ea"/>
                          <a:cs typeface="+mn-cs"/>
                        </a:rPr>
                        <a:t>Antítese (Oposição):</a:t>
                      </a:r>
                      <a:r>
                        <a:rPr lang="pt-BR" sz="2300" b="0" kern="1200" dirty="0">
                          <a:solidFill>
                            <a:schemeClr val="tx1"/>
                          </a:solidFill>
                          <a:effectLst/>
                          <a:latin typeface="Arial Narrow" panose="020B0606020202030204" pitchFamily="34" charset="0"/>
                          <a:ea typeface="+mn-ea"/>
                          <a:cs typeface="+mn-cs"/>
                        </a:rPr>
                        <a:t>Constrói-se pelo contraste direto entre a norma culta/acadêmica ("Dê-me um cigarro") e a fala popular/coloquial ("Me dá um cigarro"). Opõe também os grupos sociais: de um lado, "o professor", "o aluno" e o "mulato sabido"; do outro, "o bom negro e o bom branco da Nação Brasileira". </a:t>
                      </a:r>
                    </a:p>
                    <a:p>
                      <a:pPr algn="just"/>
                      <a:r>
                        <a:rPr lang="pt-BR" sz="2300" b="1" kern="1200" dirty="0">
                          <a:solidFill>
                            <a:schemeClr val="tx1"/>
                          </a:solidFill>
                          <a:effectLst/>
                          <a:latin typeface="Arial Narrow" panose="020B0606020202030204" pitchFamily="34" charset="0"/>
                          <a:ea typeface="+mn-ea"/>
                          <a:cs typeface="+mn-cs"/>
                        </a:rPr>
                        <a:t>Polissíndeto (Repetição da conjunção "e"): </a:t>
                      </a:r>
                      <a:r>
                        <a:rPr lang="pt-BR" sz="2300" b="0" kern="1200" dirty="0">
                          <a:solidFill>
                            <a:schemeClr val="tx1"/>
                          </a:solidFill>
                          <a:effectLst/>
                          <a:latin typeface="Arial Narrow" panose="020B0606020202030204" pitchFamily="34" charset="0"/>
                          <a:ea typeface="+mn-ea"/>
                          <a:cs typeface="+mn-cs"/>
                        </a:rPr>
                        <a:t>Aparece na enumeração dos grupos que seguem a gramática ("E do mulato sabido") e na caracterização do povo ("E o bom negro e o bom branco"), dando um ritmo encadeado e dinâmico ao texto. </a:t>
                      </a:r>
                    </a:p>
                    <a:p>
                      <a:pPr algn="just"/>
                      <a:r>
                        <a:rPr lang="pt-BR" sz="2300" b="1" kern="1200" dirty="0">
                          <a:solidFill>
                            <a:schemeClr val="tx1"/>
                          </a:solidFill>
                          <a:effectLst/>
                          <a:latin typeface="Arial Narrow" panose="020B0606020202030204" pitchFamily="34" charset="0"/>
                          <a:ea typeface="+mn-ea"/>
                          <a:cs typeface="+mn-cs"/>
                        </a:rPr>
                        <a:t>Ironia / tom irônico: </a:t>
                      </a:r>
                      <a:r>
                        <a:rPr lang="pt-BR" sz="2300" b="0" kern="1200" dirty="0">
                          <a:solidFill>
                            <a:schemeClr val="tx1"/>
                          </a:solidFill>
                          <a:effectLst/>
                          <a:latin typeface="Arial Narrow" panose="020B0606020202030204" pitchFamily="34" charset="0"/>
                          <a:ea typeface="+mn-ea"/>
                          <a:cs typeface="+mn-cs"/>
                        </a:rPr>
                        <a:t>Sutil, presente na forma como o eu lírico expõe o artificialismo da exigência gramatical escolar ("Dê-me") em contraste com a naturalidade do cotidiano nacional ("Me dá").</a:t>
                      </a: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31692" y="435548"/>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896460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3458116691"/>
              </p:ext>
            </p:extLst>
          </p:nvPr>
        </p:nvGraphicFramePr>
        <p:xfrm>
          <a:off x="345141" y="832031"/>
          <a:ext cx="11501717" cy="11430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538163" algn="just"/>
                      <a:r>
                        <a:rPr lang="pt-BR" sz="2300" b="0" kern="1200" dirty="0">
                          <a:solidFill>
                            <a:schemeClr val="tx1"/>
                          </a:solidFill>
                          <a:effectLst/>
                          <a:latin typeface="Arial Narrow" panose="020B0606020202030204" pitchFamily="34" charset="0"/>
                          <a:ea typeface="+mn-ea"/>
                          <a:cs typeface="+mn-cs"/>
                        </a:rPr>
                        <a:t>O objetivo modernista de Oswald de Andrade com essas escolhas não é ornamentar o texto, mas usar a linguagem como espelho social. A oposição pronominal (ênclise versus próclise) serve para validar a identidade da língua falada no Brasil contra o purismo importado.</a:t>
                      </a: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sp>
        <p:nvSpPr>
          <p:cNvPr id="5" name="CaixaDeTexto 4">
            <a:extLst>
              <a:ext uri="{FF2B5EF4-FFF2-40B4-BE49-F238E27FC236}">
                <a16:creationId xmlns:a16="http://schemas.microsoft.com/office/drawing/2014/main" id="{4FE1F17C-B642-6A45-180E-2BCE12F7C094}"/>
              </a:ext>
            </a:extLst>
          </p:cNvPr>
          <p:cNvSpPr txBox="1"/>
          <p:nvPr/>
        </p:nvSpPr>
        <p:spPr>
          <a:xfrm>
            <a:off x="345141" y="2213775"/>
            <a:ext cx="11501716" cy="4339650"/>
          </a:xfrm>
          <a:prstGeom prst="rect">
            <a:avLst/>
          </a:prstGeom>
          <a:noFill/>
        </p:spPr>
        <p:txBody>
          <a:bodyPr wrap="square">
            <a:spAutoFit/>
          </a:bodyPr>
          <a:lstStyle/>
          <a:p>
            <a:pPr algn="just"/>
            <a:r>
              <a:rPr lang="pt-BR" sz="2300" b="1" kern="0" dirty="0">
                <a:solidFill>
                  <a:srgbClr val="000000"/>
                </a:solidFill>
                <a:effectLst/>
                <a:latin typeface="Arial Narrow" panose="020B0606020202030204" pitchFamily="34" charset="0"/>
                <a:ea typeface="Calibri" panose="020F0502020204030204" pitchFamily="34" charset="0"/>
                <a:cs typeface="ArialMT"/>
              </a:rPr>
              <a:t>14.</a:t>
            </a:r>
            <a:r>
              <a:rPr lang="pt-BR" sz="2300" kern="0" dirty="0">
                <a:solidFill>
                  <a:srgbClr val="000000"/>
                </a:solidFill>
                <a:effectLst/>
                <a:latin typeface="Arial Narrow" panose="020B0606020202030204" pitchFamily="34" charset="0"/>
                <a:ea typeface="Calibri" panose="020F0502020204030204" pitchFamily="34" charset="0"/>
                <a:cs typeface="ArialMT"/>
              </a:rPr>
              <a:t> No poema, o autor utiliza recursos expressivos para marcar uma oposição e construir o ritmo do texto. A principal figura de linguagem explorada pelo autor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solidFill>
                  <a:srgbClr val="000000"/>
                </a:solidFill>
                <a:effectLst/>
                <a:latin typeface="Arial Narrow" panose="020B0606020202030204" pitchFamily="34" charset="0"/>
                <a:ea typeface="Calibri" panose="020F0502020204030204" pitchFamily="34" charset="0"/>
                <a:cs typeface="ArialMT"/>
              </a:rPr>
              <a:t>(A) o polissíndeto que é utilizado pelo autor para acelerar o ritmo e conectar de forma repetitiva os defensores da norma culta, configurando o destaque sintático do poema.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solidFill>
                  <a:srgbClr val="000000"/>
                </a:solidFill>
                <a:effectLst/>
                <a:latin typeface="Arial Narrow" panose="020B0606020202030204" pitchFamily="34" charset="0"/>
                <a:ea typeface="Calibri" panose="020F0502020204030204" pitchFamily="34" charset="0"/>
                <a:cs typeface="ArialMT"/>
              </a:rPr>
              <a:t>(B) a personificação, pois  é a figura de linguagem central, pois o autor atribui ações e sentimentos humanos à Nação Brasileira, permitindo que ela desobedeça à gramática.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solidFill>
                  <a:srgbClr val="000000"/>
                </a:solidFill>
                <a:effectLst/>
                <a:latin typeface="Arial Narrow" panose="020B0606020202030204" pitchFamily="34" charset="0"/>
                <a:ea typeface="Calibri" panose="020F0502020204030204" pitchFamily="34" charset="0"/>
                <a:cs typeface="ArialMT"/>
              </a:rPr>
              <a:t>(C) a antítese, que é evidenciada no contraste entre a linguagem formal e prescritiva, representada pela gramática e pelo bom aluno, e a linguagem coloquial e espontânea, falada diariamente pelo povo.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solidFill>
                  <a:srgbClr val="000000"/>
                </a:solidFill>
                <a:effectLst/>
                <a:latin typeface="Arial Narrow" panose="020B0606020202030204" pitchFamily="34" charset="0"/>
                <a:ea typeface="Calibri" panose="020F0502020204030204" pitchFamily="34" charset="0"/>
                <a:cs typeface="ArialMT"/>
              </a:rPr>
              <a:t> (D) o paradoxo, que é utilizado na última estrofe para demonstrar que a norma culta e a linguagem coloquial são consideradas idênticas na prática linguística.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solidFill>
                  <a:srgbClr val="000000"/>
                </a:solidFill>
                <a:effectLst/>
                <a:latin typeface="Arial Narrow" panose="020B0606020202030204" pitchFamily="34" charset="0"/>
                <a:ea typeface="Calibri" panose="020F0502020204030204" pitchFamily="34" charset="0"/>
                <a:cs typeface="ArialMT"/>
              </a:rPr>
              <a:t>(E)  o eufemismo que é na expressão "Deixa disso camarada" para suavizar a dura crítica que faz à língua portuguesa tradicional.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925386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4FE1F17C-B642-6A45-180E-2BCE12F7C094}"/>
              </a:ext>
            </a:extLst>
          </p:cNvPr>
          <p:cNvSpPr txBox="1"/>
          <p:nvPr/>
        </p:nvSpPr>
        <p:spPr>
          <a:xfrm>
            <a:off x="345142" y="869069"/>
            <a:ext cx="11501716" cy="5401479"/>
          </a:xfrm>
          <a:prstGeom prst="rect">
            <a:avLst/>
          </a:prstGeom>
          <a:noFill/>
        </p:spPr>
        <p:txBody>
          <a:bodyPr wrap="square">
            <a:spAutoFit/>
          </a:bodyPr>
          <a:lstStyle/>
          <a:p>
            <a:pPr algn="just"/>
            <a:r>
              <a:rPr lang="pt-BR" sz="2300" b="1" kern="0" dirty="0">
                <a:effectLst/>
                <a:latin typeface="Arial Narrow" panose="020B0606020202030204" pitchFamily="34" charset="0"/>
                <a:ea typeface="Calibri" panose="020F0502020204030204" pitchFamily="34" charset="0"/>
                <a:cs typeface="ArialMT"/>
              </a:rPr>
              <a:t>15.</a:t>
            </a:r>
            <a:r>
              <a:rPr lang="pt-BR" sz="2300" kern="0" dirty="0">
                <a:effectLst/>
                <a:latin typeface="Arial Narrow" panose="020B0606020202030204" pitchFamily="34" charset="0"/>
                <a:ea typeface="Calibri" panose="020F0502020204030204" pitchFamily="34" charset="0"/>
                <a:cs typeface="ArialMT"/>
              </a:rPr>
              <a:t> No poema "Pronominais", Oswald de Andrade utiliza a antítese e a ironia para construir sua mensagem. Ao contrapor "Dê-me um cigarro", exigido pela gramática tradicional, com "Me dá um cigarro", falado pelo povo, o autor tem como objetivo principal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(A) defender a abolição total do ensino da gramática nas escolas brasileiras.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(B) evidenciar a distância entre a norma padrão prescritiva e o uso real e cotidiano da língua pelo povo brasileiro.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(C) demonstrar que os brasileiros são incapazes de aprender e dominar a norma culta da língua portuguesa.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(D) afirmar que a literatura nacional deve ignorar completamente regras sintáticas para ser considerada artística.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(E) criticar a população por utilizar uma linguagem que não condiz com os padrões estabelecidos em Portugal.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0" dirty="0">
                <a:solidFill>
                  <a:srgbClr val="FF0000"/>
                </a:solidFill>
                <a:effectLst/>
                <a:latin typeface="Arial Narrow" panose="020B0606020202030204" pitchFamily="34" charset="0"/>
                <a:ea typeface="Calibri" panose="020F0502020204030204" pitchFamily="34" charset="0"/>
                <a:cs typeface="ArialMT"/>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0" dirty="0">
                <a:effectLst/>
                <a:latin typeface="Arial Narrow" panose="020B0606020202030204" pitchFamily="34" charset="0"/>
                <a:ea typeface="Calibri" panose="020F0502020204030204" pitchFamily="34" charset="0"/>
                <a:cs typeface="ArialMT"/>
              </a:rPr>
              <a:t>16.</a:t>
            </a:r>
            <a:r>
              <a:rPr lang="pt-BR" sz="2300" kern="0" dirty="0">
                <a:effectLst/>
                <a:latin typeface="Arial Narrow" panose="020B0606020202030204" pitchFamily="34" charset="0"/>
                <a:ea typeface="Calibri" panose="020F0502020204030204" pitchFamily="34" charset="0"/>
                <a:cs typeface="ArialMT"/>
              </a:rPr>
              <a:t> Na estrutura do poema, a "gramática" e os intelectuais ("bom aluno", "mulato sabido") são colocados em oposição à grande massa da "Nação Brasileira". Para que serve essa construção poética? Justifique.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39868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4156276849"/>
              </p:ext>
            </p:extLst>
          </p:nvPr>
        </p:nvGraphicFramePr>
        <p:xfrm>
          <a:off x="358591" y="1087525"/>
          <a:ext cx="11501717" cy="55778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250" b="1" kern="1200" dirty="0">
                          <a:solidFill>
                            <a:schemeClr val="tx1"/>
                          </a:solidFill>
                          <a:effectLst/>
                          <a:latin typeface="Arial Narrow" panose="020B0606020202030204" pitchFamily="34" charset="0"/>
                          <a:ea typeface="+mn-ea"/>
                          <a:cs typeface="+mn-cs"/>
                        </a:rPr>
                        <a:t>Funções da linguagem</a:t>
                      </a:r>
                    </a:p>
                    <a:p>
                      <a:pPr marL="0" indent="538163" algn="just"/>
                      <a:r>
                        <a:rPr lang="pt-BR" sz="2250" b="0" kern="1200" dirty="0">
                          <a:solidFill>
                            <a:schemeClr val="tx1"/>
                          </a:solidFill>
                          <a:effectLst/>
                          <a:latin typeface="Arial Narrow" panose="020B0606020202030204" pitchFamily="34" charset="0"/>
                          <a:ea typeface="+mn-ea"/>
                          <a:cs typeface="+mn-cs"/>
                        </a:rPr>
                        <a:t>As funções da linguagem são propósitos discursivos que os textos podem ter em sua totalidade ou em fragmentos para atingir a intenção do falante (emissor).</a:t>
                      </a:r>
                    </a:p>
                    <a:p>
                      <a:pPr algn="just"/>
                      <a:r>
                        <a:rPr lang="pt-BR" sz="2250" b="1" kern="1200" dirty="0">
                          <a:solidFill>
                            <a:schemeClr val="tx1"/>
                          </a:solidFill>
                          <a:effectLst/>
                          <a:latin typeface="Arial Narrow" panose="020B0606020202030204" pitchFamily="34" charset="0"/>
                          <a:ea typeface="+mn-ea"/>
                          <a:cs typeface="+mn-cs"/>
                        </a:rPr>
                        <a:t>Tipos de Funções</a:t>
                      </a:r>
                    </a:p>
                    <a:p>
                      <a:pPr algn="just"/>
                      <a:r>
                        <a:rPr lang="pt-BR" sz="2250" b="1" kern="1200" dirty="0">
                          <a:solidFill>
                            <a:schemeClr val="tx1"/>
                          </a:solidFill>
                          <a:effectLst/>
                          <a:latin typeface="Arial Narrow" panose="020B0606020202030204" pitchFamily="34" charset="0"/>
                          <a:ea typeface="+mn-ea"/>
                          <a:cs typeface="+mn-cs"/>
                        </a:rPr>
                        <a:t>▪ Função Referencial - </a:t>
                      </a:r>
                      <a:r>
                        <a:rPr lang="pt-BR" sz="2250" b="0" kern="1200" dirty="0">
                          <a:solidFill>
                            <a:schemeClr val="tx1"/>
                          </a:solidFill>
                          <a:effectLst/>
                          <a:latin typeface="Arial Narrow" panose="020B0606020202030204" pitchFamily="34" charset="0"/>
                          <a:ea typeface="+mn-ea"/>
                          <a:cs typeface="+mn-cs"/>
                        </a:rPr>
                        <a:t>Foco no contexto ou na informação. / Linguagem clara, direta e objetiva. Exemplo: notícias de jornal e livros didáticos. </a:t>
                      </a:r>
                    </a:p>
                    <a:p>
                      <a:pPr algn="just"/>
                      <a:r>
                        <a:rPr lang="pt-BR" sz="2250" b="1" kern="1200" dirty="0">
                          <a:solidFill>
                            <a:schemeClr val="tx1"/>
                          </a:solidFill>
                          <a:effectLst/>
                          <a:latin typeface="Arial Narrow" panose="020B0606020202030204" pitchFamily="34" charset="0"/>
                          <a:ea typeface="+mn-ea"/>
                          <a:cs typeface="+mn-cs"/>
                        </a:rPr>
                        <a:t>▪ Função Emotiva (ou Expressiva) - </a:t>
                      </a:r>
                      <a:r>
                        <a:rPr lang="pt-BR" sz="2250" b="0" kern="1200" dirty="0">
                          <a:solidFill>
                            <a:schemeClr val="tx1"/>
                          </a:solidFill>
                          <a:effectLst/>
                          <a:latin typeface="Arial Narrow" panose="020B0606020202030204" pitchFamily="34" charset="0"/>
                          <a:ea typeface="+mn-ea"/>
                          <a:cs typeface="+mn-cs"/>
                        </a:rPr>
                        <a:t>Foco em quem fala (emissor). / Mostra sentimentos, medos e opiniões. Exemplo: diários e poemas confessionais. </a:t>
                      </a:r>
                    </a:p>
                    <a:p>
                      <a:pPr algn="just"/>
                      <a:r>
                        <a:rPr lang="pt-BR" sz="2250" b="1" kern="1200" dirty="0">
                          <a:solidFill>
                            <a:schemeClr val="tx1"/>
                          </a:solidFill>
                          <a:effectLst/>
                          <a:latin typeface="Arial Narrow" panose="020B0606020202030204" pitchFamily="34" charset="0"/>
                          <a:ea typeface="+mn-ea"/>
                          <a:cs typeface="+mn-cs"/>
                        </a:rPr>
                        <a:t>▪ Função Poética - </a:t>
                      </a:r>
                      <a:r>
                        <a:rPr lang="pt-BR" sz="2250" b="0" kern="1200" dirty="0">
                          <a:solidFill>
                            <a:schemeClr val="tx1"/>
                          </a:solidFill>
                          <a:effectLst/>
                          <a:latin typeface="Arial Narrow" panose="020B0606020202030204" pitchFamily="34" charset="0"/>
                          <a:ea typeface="+mn-ea"/>
                          <a:cs typeface="+mn-cs"/>
                        </a:rPr>
                        <a:t>Foco na forma da mensagem. / Usa jogos de palavras e sentido figurado. Exemplo: letras de música e poemas. </a:t>
                      </a:r>
                    </a:p>
                    <a:p>
                      <a:pPr algn="just"/>
                      <a:r>
                        <a:rPr lang="pt-BR" sz="2250" b="1" kern="1200" dirty="0">
                          <a:solidFill>
                            <a:schemeClr val="tx1"/>
                          </a:solidFill>
                          <a:effectLst/>
                          <a:latin typeface="Arial Narrow" panose="020B0606020202030204" pitchFamily="34" charset="0"/>
                          <a:ea typeface="+mn-ea"/>
                          <a:cs typeface="+mn-cs"/>
                        </a:rPr>
                        <a:t>▪ Função Fática - </a:t>
                      </a:r>
                      <a:r>
                        <a:rPr lang="pt-BR" sz="2250" b="0" kern="1200" dirty="0">
                          <a:solidFill>
                            <a:schemeClr val="tx1"/>
                          </a:solidFill>
                          <a:effectLst/>
                          <a:latin typeface="Arial Narrow" panose="020B0606020202030204" pitchFamily="34" charset="0"/>
                          <a:ea typeface="+mn-ea"/>
                          <a:cs typeface="+mn-cs"/>
                        </a:rPr>
                        <a:t>Foco no canal de comunicação. / Serve para testar ou manter o contato. Exemplo: "alô?", "tá bom?" e cumprimentos. </a:t>
                      </a:r>
                    </a:p>
                    <a:p>
                      <a:pPr algn="just"/>
                      <a:r>
                        <a:rPr lang="pt-BR" sz="2250" b="1" kern="1200" dirty="0">
                          <a:solidFill>
                            <a:schemeClr val="tx1"/>
                          </a:solidFill>
                          <a:effectLst/>
                          <a:latin typeface="Arial Narrow" panose="020B0606020202030204" pitchFamily="34" charset="0"/>
                          <a:ea typeface="+mn-ea"/>
                          <a:cs typeface="+mn-cs"/>
                        </a:rPr>
                        <a:t>▪ Função Conativa (ou Apelativa) - </a:t>
                      </a:r>
                      <a:r>
                        <a:rPr lang="pt-BR" sz="2250" b="0" kern="1200" dirty="0">
                          <a:solidFill>
                            <a:schemeClr val="tx1"/>
                          </a:solidFill>
                          <a:effectLst/>
                          <a:latin typeface="Arial Narrow" panose="020B0606020202030204" pitchFamily="34" charset="0"/>
                          <a:ea typeface="+mn-ea"/>
                          <a:cs typeface="+mn-cs"/>
                        </a:rPr>
                        <a:t>Foco em quem ouve (receptor). / Tenta convencer ou dar ordens. Exemplo: propagandas e manuais de instrução.</a:t>
                      </a:r>
                    </a:p>
                    <a:p>
                      <a:pPr algn="just"/>
                      <a:r>
                        <a:rPr lang="pt-BR" sz="2250" b="1" kern="1200" dirty="0">
                          <a:solidFill>
                            <a:schemeClr val="tx1"/>
                          </a:solidFill>
                          <a:effectLst/>
                          <a:latin typeface="Arial Narrow" panose="020B0606020202030204" pitchFamily="34" charset="0"/>
                          <a:ea typeface="+mn-ea"/>
                          <a:cs typeface="+mn-cs"/>
                        </a:rPr>
                        <a:t>▪ Função Metalinguística - </a:t>
                      </a:r>
                      <a:r>
                        <a:rPr lang="pt-BR" sz="2250" b="0" kern="1200" dirty="0">
                          <a:solidFill>
                            <a:schemeClr val="tx1"/>
                          </a:solidFill>
                          <a:effectLst/>
                          <a:latin typeface="Arial Narrow" panose="020B0606020202030204" pitchFamily="34" charset="0"/>
                          <a:ea typeface="+mn-ea"/>
                          <a:cs typeface="+mn-cs"/>
                        </a:rPr>
                        <a:t>Foco no código (usar a língua para falar da própria língua). Exemplo: dicionários explicando palavras.</a:t>
                      </a: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31692" y="192635"/>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165810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42236B3-FBEE-4B87-ED54-9A0463B5743A}"/>
              </a:ext>
            </a:extLst>
          </p:cNvPr>
          <p:cNvSpPr txBox="1"/>
          <p:nvPr/>
        </p:nvSpPr>
        <p:spPr>
          <a:xfrm>
            <a:off x="304799" y="789723"/>
            <a:ext cx="11564471" cy="5262979"/>
          </a:xfrm>
          <a:prstGeom prst="rect">
            <a:avLst/>
          </a:prstGeom>
          <a:noFill/>
        </p:spPr>
        <p:txBody>
          <a:bodyPr wrap="square">
            <a:spAutoFit/>
          </a:bodyPr>
          <a:lstStyle/>
          <a:p>
            <a:pPr algn="just"/>
            <a:r>
              <a:rPr lang="pt-BR" sz="2400" b="1" kern="0" dirty="0">
                <a:effectLst/>
                <a:latin typeface="Arial Narrow" panose="020B0606020202030204" pitchFamily="34" charset="0"/>
                <a:ea typeface="Calibri" panose="020F0502020204030204" pitchFamily="34" charset="0"/>
                <a:cs typeface="ArialMT"/>
              </a:rPr>
              <a:t>17.</a:t>
            </a:r>
            <a:r>
              <a:rPr lang="pt-BR" sz="2400" kern="0" dirty="0">
                <a:effectLst/>
                <a:latin typeface="Arial Narrow" panose="020B0606020202030204" pitchFamily="34" charset="0"/>
                <a:ea typeface="Calibri" panose="020F0502020204030204" pitchFamily="34" charset="0"/>
                <a:cs typeface="ArialMT"/>
              </a:rPr>
              <a:t> O poema “Pronominais” é um marco do Modernismo brasileiro. Ao apresentar a prescrição formal da norma padrão e, em seguida, contrastá-la com o uso cotidiano do falante brasileiro, o texto realiza uma reflexão sobre a própria língua. Considerando as funções da linguagem, o poema evidencia, de forma predominante: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0" dirty="0">
                <a:effectLst/>
                <a:latin typeface="Arial Narrow" panose="020B0606020202030204" pitchFamily="34" charset="0"/>
                <a:ea typeface="Calibri" panose="020F0502020204030204" pitchFamily="34" charset="0"/>
                <a:cs typeface="ArialMT"/>
              </a:rPr>
              <a:t>(A) Função metalinguística, pois o poema utiliza o próprio código para analisar e questionar as regras gramaticais e a prescrição da língua.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0" dirty="0">
                <a:effectLst/>
                <a:latin typeface="Arial Narrow" panose="020B0606020202030204" pitchFamily="34" charset="0"/>
                <a:ea typeface="Calibri" panose="020F0502020204030204" pitchFamily="34" charset="0"/>
                <a:cs typeface="ArialMT"/>
              </a:rPr>
              <a:t>(B) Função fática, pois o objetivo principal do autor é testar o canal de comunicação com o leitor e garantir que ele continue prestando atenção no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0" dirty="0">
                <a:effectLst/>
                <a:latin typeface="Arial Narrow" panose="020B0606020202030204" pitchFamily="34" charset="0"/>
                <a:ea typeface="Calibri" panose="020F0502020204030204" pitchFamily="34" charset="0"/>
                <a:cs typeface="ArialMT"/>
              </a:rPr>
              <a:t>(C) Função emotiva, uma vez que o eu lírico expressa de maneira direta e subjetiva seus sentimentos pessoais de frustração com a gramática tradicional.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0" dirty="0">
                <a:effectLst/>
                <a:latin typeface="Arial Narrow" panose="020B0606020202030204" pitchFamily="34" charset="0"/>
                <a:ea typeface="Calibri" panose="020F0502020204030204" pitchFamily="34" charset="0"/>
                <a:cs typeface="ArialMT"/>
              </a:rPr>
              <a:t>(D) Função conativa, já que o texto é inteiramente composto por ordens e apelos diretos da gramática para que o leitor obedeça à norma culta.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0" dirty="0">
                <a:effectLst/>
                <a:latin typeface="Arial Narrow" panose="020B0606020202030204" pitchFamily="34" charset="0"/>
                <a:ea typeface="Calibri" panose="020F0502020204030204" pitchFamily="34" charset="0"/>
                <a:cs typeface="ArialMT"/>
              </a:rPr>
              <a:t>(E) Função poética, visto que a única preocupação do autor é com a estética, a rima e a organização sonora das palavras no papel.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02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7999" y="696106"/>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45141" y="1349110"/>
            <a:ext cx="5508000" cy="1166320"/>
          </a:xfrm>
          <a:prstGeom prst="rect">
            <a:avLst/>
          </a:prstGeom>
          <a:noFill/>
          <a:ln>
            <a:noFill/>
          </a:ln>
        </p:spPr>
      </p:pic>
      <p:graphicFrame>
        <p:nvGraphicFramePr>
          <p:cNvPr id="4" name="Tabela 3">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4280101627"/>
              </p:ext>
            </p:extLst>
          </p:nvPr>
        </p:nvGraphicFramePr>
        <p:xfrm>
          <a:off x="345141" y="3171849"/>
          <a:ext cx="11501717" cy="28956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Segunda Geração (1930–1945)</a:t>
                      </a:r>
                    </a:p>
                    <a:p>
                      <a:pPr marL="0" indent="538163" algn="just"/>
                      <a:r>
                        <a:rPr lang="pt-BR" sz="2300" b="0" kern="1200" dirty="0">
                          <a:solidFill>
                            <a:schemeClr val="tx1"/>
                          </a:solidFill>
                          <a:effectLst/>
                          <a:latin typeface="Arial Narrow" panose="020B0606020202030204" pitchFamily="34" charset="0"/>
                          <a:ea typeface="+mn-ea"/>
                          <a:cs typeface="+mn-cs"/>
                        </a:rPr>
                        <a:t>Fase de consolidação e maior maturidade criativa.</a:t>
                      </a:r>
                    </a:p>
                    <a:p>
                      <a:pPr marL="0" indent="538163" algn="just"/>
                      <a:r>
                        <a:rPr lang="pt-BR" sz="2300" b="0" kern="1200" dirty="0">
                          <a:solidFill>
                            <a:schemeClr val="tx1"/>
                          </a:solidFill>
                          <a:effectLst/>
                          <a:latin typeface="Arial Narrow" panose="020B0606020202030204" pitchFamily="34" charset="0"/>
                          <a:ea typeface="+mn-ea"/>
                          <a:cs typeface="+mn-cs"/>
                        </a:rPr>
                        <a:t>A segunda fase do modernismo no Brasil, conhecida como a </a:t>
                      </a:r>
                      <a:r>
                        <a:rPr lang="pt-BR" sz="2300" b="1" kern="1200" dirty="0">
                          <a:solidFill>
                            <a:schemeClr val="tx1"/>
                          </a:solidFill>
                          <a:effectLst/>
                          <a:latin typeface="Arial Narrow" panose="020B0606020202030204" pitchFamily="34" charset="0"/>
                          <a:ea typeface="+mn-ea"/>
                          <a:cs typeface="+mn-cs"/>
                        </a:rPr>
                        <a:t>"Geração de 30</a:t>
                      </a:r>
                      <a:r>
                        <a:rPr lang="pt-BR" sz="2300" b="0" kern="1200" dirty="0">
                          <a:solidFill>
                            <a:schemeClr val="tx1"/>
                          </a:solidFill>
                          <a:effectLst/>
                          <a:latin typeface="Arial Narrow" panose="020B0606020202030204" pitchFamily="34" charset="0"/>
                          <a:ea typeface="+mn-ea"/>
                          <a:cs typeface="+mn-cs"/>
                        </a:rPr>
                        <a:t>", ocorreu entre 1930 e 1945. Diferente da primeira fase focada na destruição de regras do passado, esta etapa consolidou o movimento com forte engajamento social, foco no regionalismo, análises psicológicas e amadurecimento estético. </a:t>
                      </a:r>
                    </a:p>
                    <a:p>
                      <a:pPr algn="just"/>
                      <a:r>
                        <a:rPr lang="pt-BR" sz="2300" b="1" kern="1200" dirty="0">
                          <a:solidFill>
                            <a:schemeClr val="tx1"/>
                          </a:solidFill>
                          <a:effectLst/>
                          <a:latin typeface="Arial Narrow" panose="020B0606020202030204" pitchFamily="34" charset="0"/>
                          <a:ea typeface="+mn-ea"/>
                          <a:cs typeface="+mn-cs"/>
                        </a:rPr>
                        <a:t>Foco: </a:t>
                      </a:r>
                      <a:r>
                        <a:rPr lang="pt-BR" sz="2300" b="0" kern="1200" dirty="0">
                          <a:solidFill>
                            <a:schemeClr val="tx1"/>
                          </a:solidFill>
                          <a:effectLst/>
                          <a:latin typeface="Arial Narrow" panose="020B0606020202030204" pitchFamily="34" charset="0"/>
                          <a:ea typeface="+mn-ea"/>
                          <a:cs typeface="+mn-cs"/>
                        </a:rPr>
                        <a:t>Poesia intimista e prosa regionalista com forte crítica social e psicológica. </a:t>
                      </a:r>
                    </a:p>
                    <a:p>
                      <a:pPr algn="just"/>
                      <a:r>
                        <a:rPr lang="pt-BR" sz="2300" b="1" kern="1200" dirty="0">
                          <a:solidFill>
                            <a:schemeClr val="tx1"/>
                          </a:solidFill>
                          <a:effectLst/>
                          <a:latin typeface="Arial Narrow" panose="020B0606020202030204" pitchFamily="34" charset="0"/>
                          <a:ea typeface="+mn-ea"/>
                          <a:cs typeface="+mn-cs"/>
                        </a:rPr>
                        <a:t>Características: </a:t>
                      </a:r>
                      <a:r>
                        <a:rPr lang="pt-BR" sz="2300" b="0" kern="1200" dirty="0">
                          <a:solidFill>
                            <a:schemeClr val="tx1"/>
                          </a:solidFill>
                          <a:effectLst/>
                          <a:latin typeface="Arial Narrow" panose="020B0606020202030204" pitchFamily="34" charset="0"/>
                          <a:ea typeface="+mn-ea"/>
                          <a:cs typeface="+mn-cs"/>
                        </a:rPr>
                        <a:t>Engajamento político, atenção aos problemas do Nordeste e reflexões existenciais. </a:t>
                      </a: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9" name="Imagem 8">
            <a:extLst>
              <a:ext uri="{FF2B5EF4-FFF2-40B4-BE49-F238E27FC236}">
                <a16:creationId xmlns:a16="http://schemas.microsoft.com/office/drawing/2014/main" id="{B24EA21A-4E8E-9E8E-24C0-6A2B19175D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5141" y="2419245"/>
            <a:ext cx="2877673" cy="1009755"/>
          </a:xfrm>
          <a:prstGeom prst="rect">
            <a:avLst/>
          </a:prstGeom>
        </p:spPr>
      </p:pic>
    </p:spTree>
    <p:extLst>
      <p:ext uri="{BB962C8B-B14F-4D97-AF65-F5344CB8AC3E}">
        <p14:creationId xmlns:p14="http://schemas.microsoft.com/office/powerpoint/2010/main" val="15834263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D6C9903-908A-A7E9-604D-2AA04DFF6283}"/>
              </a:ext>
            </a:extLst>
          </p:cNvPr>
          <p:cNvSpPr txBox="1"/>
          <p:nvPr/>
        </p:nvSpPr>
        <p:spPr>
          <a:xfrm>
            <a:off x="318247" y="770172"/>
            <a:ext cx="11555506" cy="1508105"/>
          </a:xfrm>
          <a:prstGeom prst="rect">
            <a:avLst/>
          </a:prstGeom>
          <a:solidFill>
            <a:schemeClr val="accent6">
              <a:lumMod val="20000"/>
              <a:lumOff val="80000"/>
            </a:schemeClr>
          </a:solidFill>
        </p:spPr>
        <p:txBody>
          <a:bodyPr wrap="square">
            <a:spAutoFit/>
          </a:bodyPr>
          <a:lstStyle/>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Carlos Drummond de Andrade, considerado um dos maiores nomes da poesia nacional, foi um autor atento às lutas e dificuldades do seu tempo. Publicado em Sentimento do Mundo (1940), o poema "Congresso Internacional do Medo" é uma das suas composições mais famosas, simbolizando um retrato dolorido da época. Vamos lê-lo????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0785777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5E7F59CA-1518-218F-6FD7-CF05AC059128}"/>
              </a:ext>
            </a:extLst>
          </p:cNvPr>
          <p:cNvSpPr txBox="1"/>
          <p:nvPr/>
        </p:nvSpPr>
        <p:spPr>
          <a:xfrm>
            <a:off x="313764" y="768820"/>
            <a:ext cx="11555506" cy="1107996"/>
          </a:xfrm>
          <a:prstGeom prst="rect">
            <a:avLst/>
          </a:prstGeom>
          <a:noFill/>
        </p:spPr>
        <p:txBody>
          <a:bodyPr wrap="square">
            <a:spAutoFit/>
          </a:bodyPr>
          <a:lstStyle/>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Congresso Internacional do Medo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Carlos Drummond de Andrade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Tabela 6">
            <a:extLst>
              <a:ext uri="{FF2B5EF4-FFF2-40B4-BE49-F238E27FC236}">
                <a16:creationId xmlns:a16="http://schemas.microsoft.com/office/drawing/2014/main" id="{D801E9D7-5FA0-BE3C-DDFB-48D7CEFEC764}"/>
              </a:ext>
            </a:extLst>
          </p:cNvPr>
          <p:cNvGraphicFramePr>
            <a:graphicFrameLocks noGrp="1"/>
          </p:cNvGraphicFramePr>
          <p:nvPr>
            <p:extLst>
              <p:ext uri="{D42A27DB-BD31-4B8C-83A1-F6EECF244321}">
                <p14:modId xmlns:p14="http://schemas.microsoft.com/office/powerpoint/2010/main" val="979408239"/>
              </p:ext>
            </p:extLst>
          </p:nvPr>
        </p:nvGraphicFramePr>
        <p:xfrm>
          <a:off x="322730" y="2025830"/>
          <a:ext cx="11546540" cy="3596640"/>
        </p:xfrm>
        <a:graphic>
          <a:graphicData uri="http://schemas.openxmlformats.org/drawingml/2006/table">
            <a:tbl>
              <a:tblPr firstRow="1" bandRow="1">
                <a:tableStyleId>{5C22544A-7EE6-4342-B048-85BDC9FD1C3A}</a:tableStyleId>
              </a:tblPr>
              <a:tblGrid>
                <a:gridCol w="5773270">
                  <a:extLst>
                    <a:ext uri="{9D8B030D-6E8A-4147-A177-3AD203B41FA5}">
                      <a16:colId xmlns:a16="http://schemas.microsoft.com/office/drawing/2014/main" val="2765629382"/>
                    </a:ext>
                  </a:extLst>
                </a:gridCol>
                <a:gridCol w="5773270">
                  <a:extLst>
                    <a:ext uri="{9D8B030D-6E8A-4147-A177-3AD203B41FA5}">
                      <a16:colId xmlns:a16="http://schemas.microsoft.com/office/drawing/2014/main" val="841310990"/>
                    </a:ext>
                  </a:extLst>
                </a:gridCol>
              </a:tblGrid>
              <a:tr h="370840">
                <a:tc>
                  <a:txBody>
                    <a:bodyPr/>
                    <a:lstStyle/>
                    <a:p>
                      <a:pPr algn="just"/>
                      <a:r>
                        <a:rPr lang="pt-BR" sz="2300" b="0" kern="1200" dirty="0">
                          <a:solidFill>
                            <a:schemeClr val="tx1"/>
                          </a:solidFill>
                          <a:effectLst/>
                          <a:latin typeface="Arial Narrow" panose="020B0606020202030204" pitchFamily="34" charset="0"/>
                          <a:ea typeface="+mn-ea"/>
                          <a:cs typeface="+mn-cs"/>
                        </a:rPr>
                        <a:t>Provisoriamente não cantaremos o amor,</a:t>
                      </a:r>
                    </a:p>
                    <a:p>
                      <a:pPr algn="just"/>
                      <a:r>
                        <a:rPr lang="pt-BR" sz="2300" b="0" kern="1200" dirty="0">
                          <a:solidFill>
                            <a:schemeClr val="tx1"/>
                          </a:solidFill>
                          <a:effectLst/>
                          <a:latin typeface="Arial Narrow" panose="020B0606020202030204" pitchFamily="34" charset="0"/>
                          <a:ea typeface="+mn-ea"/>
                          <a:cs typeface="+mn-cs"/>
                        </a:rPr>
                        <a:t>que se refugiou mais abaixo dos subterrâneos.</a:t>
                      </a:r>
                    </a:p>
                    <a:p>
                      <a:pPr algn="just"/>
                      <a:r>
                        <a:rPr lang="pt-BR" sz="2300" b="0" kern="1200" dirty="0">
                          <a:solidFill>
                            <a:schemeClr val="tx1"/>
                          </a:solidFill>
                          <a:effectLst/>
                          <a:latin typeface="Arial Narrow" panose="020B0606020202030204" pitchFamily="34" charset="0"/>
                          <a:ea typeface="+mn-ea"/>
                          <a:cs typeface="+mn-cs"/>
                        </a:rPr>
                        <a:t>Cantaremos o medo, que esteriliza os abraços,</a:t>
                      </a:r>
                    </a:p>
                    <a:p>
                      <a:pPr algn="just"/>
                      <a:r>
                        <a:rPr lang="pt-BR" sz="2300" b="0" kern="1200" dirty="0">
                          <a:solidFill>
                            <a:schemeClr val="tx1"/>
                          </a:solidFill>
                          <a:effectLst/>
                          <a:latin typeface="Arial Narrow" panose="020B0606020202030204" pitchFamily="34" charset="0"/>
                          <a:ea typeface="+mn-ea"/>
                          <a:cs typeface="+mn-cs"/>
                        </a:rPr>
                        <a:t>não cantaremos o ódio, porque este não existe,</a:t>
                      </a:r>
                    </a:p>
                    <a:p>
                      <a:pPr algn="just"/>
                      <a:r>
                        <a:rPr lang="pt-BR" sz="2300" b="0" kern="1200" dirty="0">
                          <a:solidFill>
                            <a:schemeClr val="tx1"/>
                          </a:solidFill>
                          <a:effectLst/>
                          <a:latin typeface="Arial Narrow" panose="020B0606020202030204" pitchFamily="34" charset="0"/>
                          <a:ea typeface="+mn-ea"/>
                          <a:cs typeface="+mn-cs"/>
                        </a:rPr>
                        <a:t>existe apenas o medo, nosso pai e nosso companheiro,</a:t>
                      </a:r>
                    </a:p>
                    <a:p>
                      <a:pPr algn="just"/>
                      <a:r>
                        <a:rPr lang="pt-BR" sz="2300" b="0" kern="1200" dirty="0">
                          <a:solidFill>
                            <a:schemeClr val="tx1"/>
                          </a:solidFill>
                          <a:effectLst/>
                          <a:latin typeface="Arial Narrow" panose="020B0606020202030204" pitchFamily="34" charset="0"/>
                          <a:ea typeface="+mn-ea"/>
                          <a:cs typeface="+mn-cs"/>
                        </a:rPr>
                        <a:t>o medo grande dos sertões, dos mares, dos desertos,</a:t>
                      </a:r>
                    </a:p>
                    <a:p>
                      <a:pPr algn="just"/>
                      <a:endParaRPr lang="pt-BR" sz="2300" b="0" kern="1200" dirty="0">
                        <a:solidFill>
                          <a:schemeClr val="tx1"/>
                        </a:solidFill>
                        <a:effectLst/>
                        <a:latin typeface="Arial Narrow" panose="020B0606020202030204" pitchFamily="34" charset="0"/>
                        <a:ea typeface="+mn-ea"/>
                        <a:cs typeface="+mn-cs"/>
                      </a:endParaRPr>
                    </a:p>
                  </a:txBody>
                  <a:tcPr>
                    <a:lnR w="12700" cap="flat" cmpd="sng" algn="ctr">
                      <a:solidFill>
                        <a:schemeClr val="tx1"/>
                      </a:solidFill>
                      <a:prstDash val="solid"/>
                      <a:round/>
                      <a:headEnd type="none" w="med" len="med"/>
                      <a:tailEnd type="none" w="med" len="med"/>
                    </a:lnR>
                    <a:noFill/>
                  </a:tcPr>
                </a:tc>
                <a:tc>
                  <a:txBody>
                    <a:bodyPr/>
                    <a:lstStyle/>
                    <a:p>
                      <a:pPr algn="just"/>
                      <a:r>
                        <a:rPr lang="pt-BR" sz="2300" b="0" kern="1200" dirty="0">
                          <a:solidFill>
                            <a:schemeClr val="tx1"/>
                          </a:solidFill>
                          <a:effectLst/>
                          <a:latin typeface="Arial Narrow" panose="020B0606020202030204" pitchFamily="34" charset="0"/>
                          <a:ea typeface="+mn-ea"/>
                          <a:cs typeface="+mn-cs"/>
                        </a:rPr>
                        <a:t>o medo dos soldados, o medo das mães, o medo das igrejas,</a:t>
                      </a:r>
                    </a:p>
                    <a:p>
                      <a:pPr algn="just"/>
                      <a:r>
                        <a:rPr lang="pt-BR" sz="2300" b="0" kern="1200" dirty="0">
                          <a:solidFill>
                            <a:schemeClr val="tx1"/>
                          </a:solidFill>
                          <a:effectLst/>
                          <a:latin typeface="Arial Narrow" panose="020B0606020202030204" pitchFamily="34" charset="0"/>
                          <a:ea typeface="+mn-ea"/>
                          <a:cs typeface="+mn-cs"/>
                        </a:rPr>
                        <a:t>cantaremos o medo dos ditadores, o medo dos democratas,</a:t>
                      </a:r>
                    </a:p>
                    <a:p>
                      <a:pPr algn="just"/>
                      <a:r>
                        <a:rPr lang="pt-BR" sz="2300" b="0" kern="1200" dirty="0">
                          <a:solidFill>
                            <a:schemeClr val="tx1"/>
                          </a:solidFill>
                          <a:effectLst/>
                          <a:latin typeface="Arial Narrow" panose="020B0606020202030204" pitchFamily="34" charset="0"/>
                          <a:ea typeface="+mn-ea"/>
                          <a:cs typeface="+mn-cs"/>
                        </a:rPr>
                        <a:t>cantaremos o medo da morte e o medo de depois da morte.</a:t>
                      </a:r>
                    </a:p>
                    <a:p>
                      <a:pPr algn="just"/>
                      <a:r>
                        <a:rPr lang="pt-BR" sz="2300" b="0" kern="1200" dirty="0">
                          <a:solidFill>
                            <a:schemeClr val="tx1"/>
                          </a:solidFill>
                          <a:effectLst/>
                          <a:latin typeface="Arial Narrow" panose="020B0606020202030204" pitchFamily="34" charset="0"/>
                          <a:ea typeface="+mn-ea"/>
                          <a:cs typeface="+mn-cs"/>
                        </a:rPr>
                        <a:t>Depois morreremos de medo</a:t>
                      </a:r>
                    </a:p>
                    <a:p>
                      <a:pPr algn="just"/>
                      <a:r>
                        <a:rPr lang="pt-BR" sz="2300" b="0" kern="1200" dirty="0">
                          <a:solidFill>
                            <a:schemeClr val="tx1"/>
                          </a:solidFill>
                          <a:effectLst/>
                          <a:latin typeface="Arial Narrow" panose="020B0606020202030204" pitchFamily="34" charset="0"/>
                          <a:ea typeface="+mn-ea"/>
                          <a:cs typeface="+mn-cs"/>
                        </a:rPr>
                        <a:t>e sobre nossos túmulos nascerão flores amarelas e medrosas. </a:t>
                      </a:r>
                    </a:p>
                    <a:p>
                      <a:pPr algn="just"/>
                      <a:endParaRPr lang="pt-BR" sz="23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3402485821"/>
                  </a:ext>
                </a:extLst>
              </a:tr>
            </a:tbl>
          </a:graphicData>
        </a:graphic>
      </p:graphicFrame>
      <p:sp>
        <p:nvSpPr>
          <p:cNvPr id="3" name="CaixaDeTexto 2">
            <a:extLst>
              <a:ext uri="{FF2B5EF4-FFF2-40B4-BE49-F238E27FC236}">
                <a16:creationId xmlns:a16="http://schemas.microsoft.com/office/drawing/2014/main" id="{B97C747F-8427-7F06-924F-26ADCB2C8239}"/>
              </a:ext>
            </a:extLst>
          </p:cNvPr>
          <p:cNvSpPr txBox="1"/>
          <p:nvPr/>
        </p:nvSpPr>
        <p:spPr>
          <a:xfrm>
            <a:off x="322730" y="5771484"/>
            <a:ext cx="11546539" cy="295402"/>
          </a:xfrm>
          <a:prstGeom prst="rect">
            <a:avLst/>
          </a:prstGeom>
          <a:noFill/>
        </p:spPr>
        <p:txBody>
          <a:bodyPr wrap="square">
            <a:spAutoFit/>
          </a:bodyPr>
          <a:lstStyle/>
          <a:p>
            <a:pPr algn="r">
              <a:lnSpc>
                <a:spcPct val="107000"/>
              </a:lnSpc>
              <a:spcAft>
                <a:spcPts val="800"/>
              </a:spcAft>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https://www.culturagenial.com/poema-congresso-internacional-do-medo-de-carlos-drummond-de-andrade/. Acesso em: 11 ago.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780878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506066369"/>
              </p:ext>
            </p:extLst>
          </p:nvPr>
        </p:nvGraphicFramePr>
        <p:xfrm>
          <a:off x="358591" y="1298226"/>
          <a:ext cx="11501717" cy="46482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endParaRPr lang="pt-BR" sz="2300" b="0" kern="1200" dirty="0">
                        <a:solidFill>
                          <a:schemeClr val="tx1"/>
                        </a:solidFill>
                        <a:effectLst/>
                        <a:latin typeface="Arial Narrow" panose="020B0606020202030204" pitchFamily="34" charset="0"/>
                        <a:ea typeface="+mn-ea"/>
                        <a:cs typeface="+mn-cs"/>
                      </a:endParaRPr>
                    </a:p>
                    <a:p>
                      <a:pPr algn="ctr"/>
                      <a:endParaRPr lang="pt-BR" sz="2300" b="0" kern="1200" dirty="0">
                        <a:solidFill>
                          <a:schemeClr val="tx1"/>
                        </a:solidFill>
                        <a:effectLst/>
                        <a:latin typeface="Arial Narrow" panose="020B0606020202030204" pitchFamily="34" charset="0"/>
                        <a:ea typeface="+mn-ea"/>
                        <a:cs typeface="+mn-cs"/>
                      </a:endParaRPr>
                    </a:p>
                    <a:p>
                      <a:pPr algn="ctr"/>
                      <a:endParaRPr lang="pt-BR" sz="2300" b="0" kern="1200" dirty="0">
                        <a:solidFill>
                          <a:schemeClr val="tx1"/>
                        </a:solidFill>
                        <a:effectLst/>
                        <a:latin typeface="Arial Narrow" panose="020B0606020202030204" pitchFamily="34" charset="0"/>
                        <a:ea typeface="+mn-ea"/>
                        <a:cs typeface="+mn-cs"/>
                      </a:endParaRPr>
                    </a:p>
                    <a:p>
                      <a:pPr algn="ctr"/>
                      <a:endParaRPr lang="pt-BR" sz="2300" b="0" kern="1200" dirty="0">
                        <a:solidFill>
                          <a:schemeClr val="tx1"/>
                        </a:solidFill>
                        <a:effectLst/>
                        <a:latin typeface="Arial Narrow" panose="020B0606020202030204" pitchFamily="34" charset="0"/>
                        <a:ea typeface="+mn-ea"/>
                        <a:cs typeface="+mn-cs"/>
                      </a:endParaRPr>
                    </a:p>
                    <a:p>
                      <a:pPr algn="ctr"/>
                      <a:endParaRPr lang="pt-BR" sz="2300" b="0" kern="1200" dirty="0">
                        <a:solidFill>
                          <a:schemeClr val="tx1"/>
                        </a:solidFill>
                        <a:effectLst/>
                        <a:latin typeface="Arial Narrow" panose="020B0606020202030204" pitchFamily="34" charset="0"/>
                        <a:ea typeface="+mn-ea"/>
                        <a:cs typeface="+mn-cs"/>
                      </a:endParaRPr>
                    </a:p>
                    <a:p>
                      <a:pPr algn="ctr"/>
                      <a:endParaRPr lang="pt-BR" sz="2300" b="0" kern="1200" dirty="0">
                        <a:solidFill>
                          <a:schemeClr val="tx1"/>
                        </a:solidFill>
                        <a:effectLst/>
                        <a:latin typeface="Arial Narrow" panose="020B0606020202030204" pitchFamily="34" charset="0"/>
                        <a:ea typeface="+mn-ea"/>
                        <a:cs typeface="+mn-cs"/>
                      </a:endParaRPr>
                    </a:p>
                    <a:p>
                      <a:pPr algn="ctr"/>
                      <a:endParaRPr lang="pt-BR" sz="2300" b="0" kern="1200" dirty="0">
                        <a:solidFill>
                          <a:schemeClr val="tx1"/>
                        </a:solidFill>
                        <a:effectLst/>
                        <a:latin typeface="Arial Narrow" panose="020B0606020202030204" pitchFamily="34" charset="0"/>
                        <a:ea typeface="+mn-ea"/>
                        <a:cs typeface="+mn-cs"/>
                      </a:endParaRPr>
                    </a:p>
                    <a:p>
                      <a:pPr algn="ctr"/>
                      <a:endParaRPr lang="pt-BR" sz="2300" b="0" kern="1200" dirty="0">
                        <a:solidFill>
                          <a:schemeClr val="tx1"/>
                        </a:solidFill>
                        <a:effectLst/>
                        <a:latin typeface="Arial Narrow" panose="020B0606020202030204" pitchFamily="34" charset="0"/>
                        <a:ea typeface="+mn-ea"/>
                        <a:cs typeface="+mn-cs"/>
                      </a:endParaRPr>
                    </a:p>
                    <a:p>
                      <a:pPr algn="ctr"/>
                      <a:endParaRPr lang="pt-BR" sz="2300" b="0" kern="1200" dirty="0">
                        <a:solidFill>
                          <a:schemeClr val="tx1"/>
                        </a:solidFill>
                        <a:effectLst/>
                        <a:latin typeface="Arial Narrow" panose="020B0606020202030204" pitchFamily="34" charset="0"/>
                        <a:ea typeface="+mn-ea"/>
                        <a:cs typeface="+mn-cs"/>
                      </a:endParaRPr>
                    </a:p>
                    <a:p>
                      <a:pPr algn="ctr"/>
                      <a:endParaRPr lang="pt-BR" sz="2300" b="0" kern="1200" dirty="0">
                        <a:solidFill>
                          <a:schemeClr val="tx1"/>
                        </a:solidFill>
                        <a:effectLst/>
                        <a:latin typeface="Arial Narrow" panose="020B0606020202030204" pitchFamily="34" charset="0"/>
                        <a:ea typeface="+mn-ea"/>
                        <a:cs typeface="+mn-cs"/>
                      </a:endParaRPr>
                    </a:p>
                    <a:p>
                      <a:pPr algn="ctr"/>
                      <a:endParaRPr lang="pt-BR" sz="2300" b="0" kern="1200" dirty="0">
                        <a:solidFill>
                          <a:schemeClr val="tx1"/>
                        </a:solidFill>
                        <a:effectLst/>
                        <a:latin typeface="Arial Narrow" panose="020B0606020202030204" pitchFamily="34" charset="0"/>
                        <a:ea typeface="+mn-ea"/>
                        <a:cs typeface="+mn-cs"/>
                      </a:endParaRPr>
                    </a:p>
                    <a:p>
                      <a:pPr algn="ctr"/>
                      <a:endParaRPr lang="pt-BR" sz="2300" b="0" kern="1200" dirty="0">
                        <a:solidFill>
                          <a:schemeClr val="tx1"/>
                        </a:solidFill>
                        <a:effectLst/>
                        <a:latin typeface="Arial Narrow" panose="020B0606020202030204" pitchFamily="34" charset="0"/>
                        <a:ea typeface="+mn-ea"/>
                        <a:cs typeface="+mn-cs"/>
                      </a:endParaRPr>
                    </a:p>
                    <a:p>
                      <a:pPr algn="ctr"/>
                      <a:endParaRPr lang="pt-BR" sz="2300" b="0" kern="1200" dirty="0">
                        <a:solidFill>
                          <a:schemeClr val="tx1"/>
                        </a:solidFill>
                        <a:effectLst/>
                        <a:latin typeface="Arial Narrow" panose="020B0606020202030204" pitchFamily="34" charset="0"/>
                        <a:ea typeface="+mn-ea"/>
                        <a:cs typeface="+mn-cs"/>
                      </a:endParaRP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9" name="Imagem 8">
            <a:extLst>
              <a:ext uri="{FF2B5EF4-FFF2-40B4-BE49-F238E27FC236}">
                <a16:creationId xmlns:a16="http://schemas.microsoft.com/office/drawing/2014/main" id="{B24EA21A-4E8E-9E8E-24C0-6A2B19175D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691" y="560048"/>
            <a:ext cx="2877673" cy="1009755"/>
          </a:xfrm>
          <a:prstGeom prst="rect">
            <a:avLst/>
          </a:prstGeom>
        </p:spPr>
      </p:pic>
      <p:pic>
        <p:nvPicPr>
          <p:cNvPr id="2" name="Imagem 1">
            <a:extLst>
              <a:ext uri="{FF2B5EF4-FFF2-40B4-BE49-F238E27FC236}">
                <a16:creationId xmlns:a16="http://schemas.microsoft.com/office/drawing/2014/main" id="{9A6CC2A4-A6DA-9391-98B5-57731202585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1036" y="1326906"/>
            <a:ext cx="2372845" cy="2841896"/>
          </a:xfrm>
          <a:prstGeom prst="rect">
            <a:avLst/>
          </a:prstGeom>
          <a:noFill/>
        </p:spPr>
      </p:pic>
      <p:sp>
        <p:nvSpPr>
          <p:cNvPr id="5" name="CaixaDeTexto 4">
            <a:extLst>
              <a:ext uri="{FF2B5EF4-FFF2-40B4-BE49-F238E27FC236}">
                <a16:creationId xmlns:a16="http://schemas.microsoft.com/office/drawing/2014/main" id="{FC7889BB-790A-00A4-12B6-4D3D659CD456}"/>
              </a:ext>
            </a:extLst>
          </p:cNvPr>
          <p:cNvSpPr txBox="1"/>
          <p:nvPr/>
        </p:nvSpPr>
        <p:spPr>
          <a:xfrm>
            <a:off x="2837330" y="1422111"/>
            <a:ext cx="9009528" cy="446276"/>
          </a:xfrm>
          <a:prstGeom prst="rect">
            <a:avLst/>
          </a:prstGeom>
          <a:noFill/>
        </p:spPr>
        <p:txBody>
          <a:bodyPr wrap="square">
            <a:spAutoFit/>
          </a:bodyPr>
          <a:lstStyle/>
          <a:p>
            <a:pPr algn="ctr"/>
            <a:r>
              <a:rPr lang="pt-BR" sz="23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Carlos Drummond de Andrade</a:t>
            </a:r>
            <a:endParaRPr lang="pt-BR" sz="2300" dirty="0"/>
          </a:p>
        </p:txBody>
      </p:sp>
      <p:sp>
        <p:nvSpPr>
          <p:cNvPr id="7" name="CaixaDeTexto 6">
            <a:extLst>
              <a:ext uri="{FF2B5EF4-FFF2-40B4-BE49-F238E27FC236}">
                <a16:creationId xmlns:a16="http://schemas.microsoft.com/office/drawing/2014/main" id="{E541A5ED-87FA-E1CD-A534-5B6925E9CB87}"/>
              </a:ext>
            </a:extLst>
          </p:cNvPr>
          <p:cNvSpPr txBox="1"/>
          <p:nvPr/>
        </p:nvSpPr>
        <p:spPr>
          <a:xfrm>
            <a:off x="2909050" y="1868387"/>
            <a:ext cx="8831914" cy="2215991"/>
          </a:xfrm>
          <a:prstGeom prst="rect">
            <a:avLst/>
          </a:prstGeom>
          <a:noFill/>
        </p:spPr>
        <p:txBody>
          <a:bodyPr wrap="square">
            <a:spAutoFit/>
          </a:bodyPr>
          <a:lstStyle/>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Nascido em Itabira, Minas Gerais, Carlos Drummond de Andrade (1902 — 1987) foi um escritor inesquecível que integrou a segunda geração do modernismo brasileiro.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Embora também tenha produzido contos e crônicas, o autor se destacou sobretudo no campo da poesia, marcando o seu nome de forma definitiva na história da nossa literatura.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0DD80EB5-F665-895F-C111-734136C7F810}"/>
              </a:ext>
            </a:extLst>
          </p:cNvPr>
          <p:cNvSpPr txBox="1"/>
          <p:nvPr/>
        </p:nvSpPr>
        <p:spPr>
          <a:xfrm>
            <a:off x="451035" y="4168802"/>
            <a:ext cx="11382373" cy="1862048"/>
          </a:xfrm>
          <a:prstGeom prst="rect">
            <a:avLst/>
          </a:prstGeom>
          <a:noFill/>
        </p:spPr>
        <p:txBody>
          <a:bodyPr wrap="square">
            <a:spAutoFit/>
          </a:bodyPr>
          <a:lstStyle/>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Como muitos dos seus contemporâneos, Drummond defendia uma poesia sem limitações formais ou temáticas, que se servia de assuntos do cotidiano, usando uma linguagem simples e acessível.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Além de assumirem um tom confessional, através do qual o eu lírico podia expressar suas emoções, os seus poemas também revelavam uma grande consciência do momento presente, em termos sociais e políticos.</a:t>
            </a:r>
            <a:endParaRPr lang="pt-BR" sz="2300" dirty="0"/>
          </a:p>
        </p:txBody>
      </p:sp>
    </p:spTree>
    <p:extLst>
      <p:ext uri="{BB962C8B-B14F-4D97-AF65-F5344CB8AC3E}">
        <p14:creationId xmlns:p14="http://schemas.microsoft.com/office/powerpoint/2010/main" val="1909961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2639DCF-F81C-FCFE-8ACE-C8705FA39BBB}"/>
              </a:ext>
            </a:extLst>
          </p:cNvPr>
          <p:cNvSpPr txBox="1"/>
          <p:nvPr/>
        </p:nvSpPr>
        <p:spPr>
          <a:xfrm>
            <a:off x="331694" y="835833"/>
            <a:ext cx="11555506" cy="5401479"/>
          </a:xfrm>
          <a:prstGeom prst="rect">
            <a:avLst/>
          </a:prstGeom>
          <a:noFill/>
        </p:spPr>
        <p:txBody>
          <a:bodyPr wrap="square">
            <a:spAutoFit/>
          </a:bodyPr>
          <a:lstStyle/>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18.</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finalidade ou propósito comunicativo desse poema é denunciar e criticar o estado de paralisia, opressão e desumanização do mundo provocado por regimes autoritários e pela guerra. Em vez de usar a poesia para idealizar o mundo ou falar de sentimentos românticos, Carlos Drummond usa a linguagem literária como um instrumento de engajamento político e social. Assim, a função social desse poema é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Funcionar como um alerta e um espelho da sociedade daquela época (1940). O propósito é fazer o leitor encarar a realidade incômoda: a de que as pessoas perderam a liberdade e a capacidade de reagir, aceitando o medo como "pai e companheiro". Drummond quer que o leitor perceba que a conivência e o silêncio também geram barbárie.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Documentar o "espírito do tempo". Sob o impacto da Segunda Guerra Mundial e da ditadura do Estado Novo no Brasil, o poema serve como um documento estético que imortaliza o clima de terror, censura e angústia coletiva que sufocava o planeta.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Justificar uma mudança na arte. O propósito é anunciar que a poesia não pode mais ser alienada ou focar em "cantar o amor" enquanto o mundo desaba. A finalidade da linguagem no poema é chocar, desestabilizar e expressar a crueza dos fatos através de metáforas fortes (como o amor escondido nos sapatos).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843382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DE11301-2238-C7C5-6106-0E9177BB2291}"/>
              </a:ext>
            </a:extLst>
          </p:cNvPr>
          <p:cNvSpPr txBox="1"/>
          <p:nvPr/>
        </p:nvSpPr>
        <p:spPr>
          <a:xfrm>
            <a:off x="304800" y="851277"/>
            <a:ext cx="11582399" cy="2047997"/>
          </a:xfrm>
          <a:prstGeom prst="rect">
            <a:avLst/>
          </a:prstGeom>
          <a:noFill/>
        </p:spPr>
        <p:txBody>
          <a:bodyPr wrap="square">
            <a:spAutoFit/>
          </a:bodyPr>
          <a:lstStyle/>
          <a:p>
            <a:pPr algn="just">
              <a:lnSpc>
                <a:spcPct val="107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19</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poema "Congresso Internacional do Medo" assume uma temática social e política que espelha o contexto histórico da sua criação. Depois da Segunda Guerra Mundial, uma das questões que mais assombrou poetas e escritores foi a insuficiência do discurso perante a morte e a barbárie. Releia o poema e responda oralmente, com base no contexto histórico do poema. No início do poema, o eu lírico afirma que "provisoriamente não cantaremos o amor". Por que o amor foi deixado de lado?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37957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2896225096"/>
              </p:ext>
            </p:extLst>
          </p:nvPr>
        </p:nvGraphicFramePr>
        <p:xfrm>
          <a:off x="358591" y="1087525"/>
          <a:ext cx="11501717" cy="18440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00" b="0" kern="1200" dirty="0">
                          <a:solidFill>
                            <a:schemeClr val="tx1"/>
                          </a:solidFill>
                          <a:effectLst/>
                          <a:latin typeface="Arial Narrow" panose="020B0606020202030204" pitchFamily="34" charset="0"/>
                          <a:ea typeface="+mn-ea"/>
                          <a:cs typeface="+mn-cs"/>
                        </a:rPr>
                        <a:t>O poema traduz com precisão a essência do poema e o contexto de 1940. Ao afirmar que o medo atinge tanto "ditadores" quanto "democratas", Drummond universaliza o sentimento. Sob o peso da Segunda Guerra Mundial e da censura do Estado Novo, o medo deixa de ser uma vivência individual ou partidária e passa a ser uma condição da própria época, uma força que sufoca e paralisa a liberdade humana em escala global. </a:t>
                      </a: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31692" y="192635"/>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192015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B813ECA4-8474-43FC-D32F-CBB7420063FD}"/>
              </a:ext>
            </a:extLst>
          </p:cNvPr>
          <p:cNvSpPr txBox="1"/>
          <p:nvPr/>
        </p:nvSpPr>
        <p:spPr>
          <a:xfrm>
            <a:off x="313764" y="879317"/>
            <a:ext cx="11564471" cy="4546373"/>
          </a:xfrm>
          <a:prstGeom prst="rect">
            <a:avLst/>
          </a:prstGeom>
          <a:noFill/>
        </p:spPr>
        <p:txBody>
          <a:bodyPr wrap="square">
            <a:spAutoFit/>
          </a:bodyPr>
          <a:lstStyle/>
          <a:p>
            <a:pPr algn="just">
              <a:lnSpc>
                <a:spcPct val="107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20.</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poema "Congresso Internacional do Medo", publicado em 1940 na obra Sentimento do Mundo, Carlos Drummond de Andrade escreve que o medo não será o legado dos mortos, mas sim a matéria da vida presente, afetando igualmente "ditadores" e "democratas”. Considerando o contexto histórico da Segunda Guerra Mundial e da ditadura do Estado Novo no Brasil, a generalização feita pelo autor sugere que o medo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Era um sentimento restrito aos opositores políticos, que temiam a perda de suas liberdades individuais.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Funcionava como um elemento pacificador, capaz de fazer com que regimes autoritários e democráticos superassem suas divergências ideológicas.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Assumiu um caráter universal e paralisante, tornando-se uma força coletiva que nivelava a todos diante da destruição global e do autoritarismo.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21000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3939668904"/>
              </p:ext>
            </p:extLst>
          </p:nvPr>
        </p:nvGraphicFramePr>
        <p:xfrm>
          <a:off x="358591" y="1087525"/>
          <a:ext cx="11501717" cy="53492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Recursos linguísticos e estilísticos</a:t>
                      </a:r>
                    </a:p>
                    <a:p>
                      <a:pPr marL="0" indent="538163" algn="just"/>
                      <a:r>
                        <a:rPr lang="pt-BR" sz="2300" b="1" kern="1200" dirty="0">
                          <a:solidFill>
                            <a:schemeClr val="tx1"/>
                          </a:solidFill>
                          <a:effectLst/>
                          <a:latin typeface="Arial Narrow" panose="020B0606020202030204" pitchFamily="34" charset="0"/>
                          <a:ea typeface="+mn-ea"/>
                          <a:cs typeface="+mn-cs"/>
                        </a:rPr>
                        <a:t>Recursos linguísticos e estilísticos </a:t>
                      </a:r>
                      <a:r>
                        <a:rPr lang="pt-BR" sz="2300" b="0" kern="1200" dirty="0">
                          <a:solidFill>
                            <a:schemeClr val="tx1"/>
                          </a:solidFill>
                          <a:effectLst/>
                          <a:latin typeface="Arial Narrow" panose="020B0606020202030204" pitchFamily="34" charset="0"/>
                          <a:ea typeface="+mn-ea"/>
                          <a:cs typeface="+mn-cs"/>
                        </a:rPr>
                        <a:t>são as ferramentas, escolhas de palavras e estruturas que os poetas utilizam para transformar a linguagem comum em arte. Eles servem para dar ritmo, beleza, duplo sentido e, principalmente, para despertar emoções e sensações específicas no leitor.  Enquanto a gramática comum serve para informar, a linguagem poética usa esses recursos para sensibilizar.</a:t>
                      </a:r>
                    </a:p>
                    <a:p>
                      <a:pPr algn="ctr"/>
                      <a:r>
                        <a:rPr lang="pt-BR" sz="2300" b="1" kern="1200" dirty="0">
                          <a:solidFill>
                            <a:schemeClr val="tx1"/>
                          </a:solidFill>
                          <a:effectLst/>
                          <a:latin typeface="Arial Narrow" panose="020B0606020202030204" pitchFamily="34" charset="0"/>
                          <a:ea typeface="+mn-ea"/>
                          <a:cs typeface="+mn-cs"/>
                        </a:rPr>
                        <a:t>Principais recursos linguísticos e estilísticos</a:t>
                      </a:r>
                    </a:p>
                    <a:p>
                      <a:pPr algn="ctr"/>
                      <a:r>
                        <a:rPr lang="pt-BR" sz="2300" b="1" kern="1200" dirty="0">
                          <a:solidFill>
                            <a:schemeClr val="tx1"/>
                          </a:solidFill>
                          <a:effectLst/>
                          <a:latin typeface="Arial Narrow" panose="020B0606020202030204" pitchFamily="34" charset="0"/>
                          <a:ea typeface="+mn-ea"/>
                          <a:cs typeface="+mn-cs"/>
                        </a:rPr>
                        <a:t>Repetição e Anáfora</a:t>
                      </a:r>
                    </a:p>
                    <a:p>
                      <a:pPr algn="just"/>
                      <a:r>
                        <a:rPr lang="pt-BR" sz="2300" b="1" kern="1200" dirty="0">
                          <a:solidFill>
                            <a:schemeClr val="tx1"/>
                          </a:solidFill>
                          <a:effectLst/>
                          <a:latin typeface="Arial Narrow" panose="020B0606020202030204" pitchFamily="34" charset="0"/>
                          <a:ea typeface="+mn-ea"/>
                          <a:cs typeface="+mn-cs"/>
                        </a:rPr>
                        <a:t>Reiteração lexical: </a:t>
                      </a:r>
                      <a:r>
                        <a:rPr lang="pt-BR" sz="2300" b="0" kern="1200" dirty="0">
                          <a:solidFill>
                            <a:schemeClr val="tx1"/>
                          </a:solidFill>
                          <a:effectLst/>
                          <a:latin typeface="Arial Narrow" panose="020B0606020202030204" pitchFamily="34" charset="0"/>
                          <a:ea typeface="+mn-ea"/>
                          <a:cs typeface="+mn-cs"/>
                        </a:rPr>
                        <a:t>A palavra "medo" aparece repetidas vezes ao longo dos versos. Esse recurso satura o texto para mimetizar a sensação de asfixia e a onipresença desse sentimento no cotidiano.</a:t>
                      </a:r>
                    </a:p>
                    <a:p>
                      <a:pPr algn="just"/>
                      <a:r>
                        <a:rPr lang="pt-BR" sz="2300" b="1" kern="1200" dirty="0">
                          <a:solidFill>
                            <a:schemeClr val="tx1"/>
                          </a:solidFill>
                          <a:effectLst/>
                          <a:latin typeface="Arial Narrow" panose="020B0606020202030204" pitchFamily="34" charset="0"/>
                          <a:ea typeface="+mn-ea"/>
                          <a:cs typeface="+mn-cs"/>
                        </a:rPr>
                        <a:t>Anáfora: </a:t>
                      </a:r>
                      <a:r>
                        <a:rPr lang="pt-BR" sz="2300" b="0" kern="1200" dirty="0">
                          <a:solidFill>
                            <a:schemeClr val="tx1"/>
                          </a:solidFill>
                          <a:effectLst/>
                          <a:latin typeface="Arial Narrow" panose="020B0606020202030204" pitchFamily="34" charset="0"/>
                          <a:ea typeface="+mn-ea"/>
                          <a:cs typeface="+mn-cs"/>
                        </a:rPr>
                        <a:t>A repetição da estrutura "o medo dos/das..." e do verbo "cantaremos" cria um ritmo insistente. Funciona como uma ladainha ou um manifesto avesso, reforçando a universalidade do trauma. </a:t>
                      </a:r>
                    </a:p>
                    <a:p>
                      <a:pPr algn="ctr"/>
                      <a:r>
                        <a:rPr lang="pt-BR" sz="2300" b="1" kern="1200" dirty="0">
                          <a:solidFill>
                            <a:schemeClr val="tx1"/>
                          </a:solidFill>
                          <a:effectLst/>
                          <a:latin typeface="Arial Narrow" panose="020B0606020202030204" pitchFamily="34" charset="0"/>
                          <a:ea typeface="+mn-ea"/>
                          <a:cs typeface="+mn-cs"/>
                        </a:rPr>
                        <a:t>Figuras de Linguagem</a:t>
                      </a:r>
                    </a:p>
                    <a:p>
                      <a:pPr algn="just"/>
                      <a:r>
                        <a:rPr lang="pt-BR" sz="2300" b="1" kern="1200" dirty="0">
                          <a:solidFill>
                            <a:schemeClr val="tx1"/>
                          </a:solidFill>
                          <a:effectLst/>
                          <a:latin typeface="Arial Narrow" panose="020B0606020202030204" pitchFamily="34" charset="0"/>
                          <a:ea typeface="+mn-ea"/>
                          <a:cs typeface="+mn-cs"/>
                        </a:rPr>
                        <a:t>Personificação (Prosopopeia): </a:t>
                      </a:r>
                      <a:r>
                        <a:rPr lang="pt-BR" sz="2300" b="0" kern="1200" dirty="0">
                          <a:solidFill>
                            <a:schemeClr val="tx1"/>
                          </a:solidFill>
                          <a:effectLst/>
                          <a:latin typeface="Arial Narrow" panose="020B0606020202030204" pitchFamily="34" charset="0"/>
                          <a:ea typeface="+mn-ea"/>
                          <a:cs typeface="+mn-cs"/>
                        </a:rPr>
                        <a:t>O sentimento abstrato é humanizado ao ser definido como "nosso pai e nosso companheiro", além de "esterilizar os abraços". O amor também ganha contornos físicos ao "refugiar-se nos subterrâneos". </a:t>
                      </a:r>
                    </a:p>
                  </a:txBody>
                  <a:tcPr>
                    <a:lnL w="38100" cap="flat" cmpd="sng" algn="ctr">
                      <a:solidFill>
                        <a:srgbClr val="4371C5"/>
                      </a:solidFill>
                      <a:prstDash val="solid"/>
                      <a:round/>
                      <a:headEnd type="none" w="med" len="med"/>
                      <a:tailEnd type="none" w="med" len="med"/>
                    </a:lnL>
                    <a:lnR w="38100" cap="flat" cmpd="sng" algn="ctr">
                      <a:solidFill>
                        <a:srgbClr val="4371C5"/>
                      </a:solidFill>
                      <a:prstDash val="solid"/>
                      <a:round/>
                      <a:headEnd type="none" w="med" len="med"/>
                      <a:tailEnd type="none" w="med" len="med"/>
                    </a:lnR>
                    <a:lnT w="38100" cap="flat" cmpd="sng" algn="ctr">
                      <a:solidFill>
                        <a:srgbClr val="4371C5"/>
                      </a:solidFill>
                      <a:prstDash val="solid"/>
                      <a:round/>
                      <a:headEnd type="none" w="med" len="med"/>
                      <a:tailEnd type="none" w="med" len="med"/>
                    </a:lnT>
                    <a:lnB w="38100" cap="flat" cmpd="sng" algn="ctr">
                      <a:solidFill>
                        <a:srgbClr val="4371C5"/>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31692" y="192635"/>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676470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2895297019"/>
              </p:ext>
            </p:extLst>
          </p:nvPr>
        </p:nvGraphicFramePr>
        <p:xfrm>
          <a:off x="345141" y="890301"/>
          <a:ext cx="11501717" cy="18440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00" b="1" kern="1200" dirty="0">
                          <a:solidFill>
                            <a:schemeClr val="tx1"/>
                          </a:solidFill>
                          <a:effectLst/>
                          <a:latin typeface="Arial Narrow" panose="020B0606020202030204" pitchFamily="34" charset="0"/>
                          <a:ea typeface="+mn-ea"/>
                          <a:cs typeface="+mn-cs"/>
                        </a:rPr>
                        <a:t>Antítese: </a:t>
                      </a:r>
                      <a:r>
                        <a:rPr lang="pt-BR" sz="2300" b="0" kern="1200" dirty="0">
                          <a:solidFill>
                            <a:schemeClr val="tx1"/>
                          </a:solidFill>
                          <a:effectLst/>
                          <a:latin typeface="Arial Narrow" panose="020B0606020202030204" pitchFamily="34" charset="0"/>
                          <a:ea typeface="+mn-ea"/>
                          <a:cs typeface="+mn-cs"/>
                        </a:rPr>
                        <a:t>Oposição irônica entre polos ideológicos e sociais ("medo dos ditadores, o medo dos democratas", "dos soldados / das mães"). Mostra que a barbárie anula as distinções humanas. </a:t>
                      </a:r>
                    </a:p>
                    <a:p>
                      <a:pPr algn="just"/>
                      <a:r>
                        <a:rPr lang="pt-BR" sz="2300" b="1" kern="1200" dirty="0">
                          <a:solidFill>
                            <a:schemeClr val="tx1"/>
                          </a:solidFill>
                          <a:effectLst/>
                          <a:latin typeface="Arial Narrow" panose="020B0606020202030204" pitchFamily="34" charset="0"/>
                          <a:ea typeface="+mn-ea"/>
                          <a:cs typeface="+mn-cs"/>
                        </a:rPr>
                        <a:t>Ironia: </a:t>
                      </a:r>
                      <a:r>
                        <a:rPr lang="pt-BR" sz="2300" b="0" kern="1200" dirty="0">
                          <a:solidFill>
                            <a:schemeClr val="tx1"/>
                          </a:solidFill>
                          <a:effectLst/>
                          <a:latin typeface="Arial Narrow" panose="020B0606020202030204" pitchFamily="34" charset="0"/>
                          <a:ea typeface="+mn-ea"/>
                          <a:cs typeface="+mn-cs"/>
                        </a:rPr>
                        <a:t>O uso do verbo "cantar". Tradicionalmente associado à celebração, à beleza e ao amor na tradição lírica, aqui ele é deslocado para celebrar o horror. Além disso, as "flores amarelas e medrosas" no final ironizam a própria renovação da vida pós-morte. </a:t>
                      </a:r>
                    </a:p>
                  </a:txBody>
                  <a:tcPr>
                    <a:lnL w="38100" cap="flat" cmpd="sng" algn="ctr">
                      <a:solidFill>
                        <a:srgbClr val="4371C5"/>
                      </a:solidFill>
                      <a:prstDash val="solid"/>
                      <a:round/>
                      <a:headEnd type="none" w="med" len="med"/>
                      <a:tailEnd type="none" w="med" len="med"/>
                    </a:lnL>
                    <a:lnR w="38100" cap="flat" cmpd="sng" algn="ctr">
                      <a:solidFill>
                        <a:srgbClr val="4371C5"/>
                      </a:solidFill>
                      <a:prstDash val="solid"/>
                      <a:round/>
                      <a:headEnd type="none" w="med" len="med"/>
                      <a:tailEnd type="none" w="med" len="med"/>
                    </a:lnR>
                    <a:lnT w="38100" cap="flat" cmpd="sng" algn="ctr">
                      <a:solidFill>
                        <a:srgbClr val="4371C5"/>
                      </a:solidFill>
                      <a:prstDash val="solid"/>
                      <a:round/>
                      <a:headEnd type="none" w="med" len="med"/>
                      <a:tailEnd type="none" w="med" len="med"/>
                    </a:lnT>
                    <a:lnB w="38100" cap="flat" cmpd="sng" algn="ctr">
                      <a:solidFill>
                        <a:srgbClr val="4371C5"/>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80415917"/>
                  </a:ext>
                </a:extLst>
              </a:tr>
            </a:tbl>
          </a:graphicData>
        </a:graphic>
      </p:graphicFrame>
      <p:sp>
        <p:nvSpPr>
          <p:cNvPr id="5" name="CaixaDeTexto 4">
            <a:extLst>
              <a:ext uri="{FF2B5EF4-FFF2-40B4-BE49-F238E27FC236}">
                <a16:creationId xmlns:a16="http://schemas.microsoft.com/office/drawing/2014/main" id="{5759B949-2EBB-B7BB-26B3-FFA798218C87}"/>
              </a:ext>
            </a:extLst>
          </p:cNvPr>
          <p:cNvSpPr txBox="1"/>
          <p:nvPr/>
        </p:nvSpPr>
        <p:spPr>
          <a:xfrm>
            <a:off x="345141" y="3085156"/>
            <a:ext cx="11501716" cy="1508105"/>
          </a:xfrm>
          <a:prstGeom prst="rect">
            <a:avLst/>
          </a:prstGeom>
          <a:solidFill>
            <a:schemeClr val="accent6">
              <a:lumMod val="20000"/>
              <a:lumOff val="80000"/>
            </a:schemeClr>
          </a:solid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no Enem, as figuras de linguagem do poema Congresso Internacional do Medo, são cobradas de forma funcional e integrada à interpretação do contexto histórico e social. O exame não exige apenas a memorização dos nomes das figuras, mas sim a compreensão de como esses recursos estéticos constrói o sentimento de opressão da Segunda Guerra Mundial.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9234345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B8F78B8C-A1EA-F181-F6A4-0EF637CAE1C7}"/>
              </a:ext>
            </a:extLst>
          </p:cNvPr>
          <p:cNvSpPr txBox="1"/>
          <p:nvPr/>
        </p:nvSpPr>
        <p:spPr>
          <a:xfrm>
            <a:off x="313765" y="865948"/>
            <a:ext cx="11582400" cy="5401479"/>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21.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Releia o poema e retire o que se pede.</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Dois exemplos de anáfora, repetição como um recurso estilístico para enfatizar a onipresente paralisia social da época.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5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Dois exemplos de Personificação ou Prosopopeia, recursos que foca em como a humanização de conceitos abstratos (medo e amor) ou de elementos da natureza (flores) serve para materializar o sentimento de angústia.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22.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poeta, no último verso, atribuiu ao medo a figura de um pai, transformando-o em um companheiro. Assim sendo, nesse verso, é possível notar a figura de linguagem chamada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hipérbole.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metonímia.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personificação.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comparação.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eufemismo.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165639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E442E1F-6C34-CBD3-343C-6DA138342500}"/>
              </a:ext>
            </a:extLst>
          </p:cNvPr>
          <p:cNvSpPr txBox="1"/>
          <p:nvPr/>
        </p:nvSpPr>
        <p:spPr>
          <a:xfrm>
            <a:off x="336176" y="864883"/>
            <a:ext cx="11519647" cy="4543103"/>
          </a:xfrm>
          <a:prstGeom prst="rect">
            <a:avLst/>
          </a:prstGeom>
          <a:solidFill>
            <a:schemeClr val="accent6">
              <a:lumMod val="20000"/>
              <a:lumOff val="80000"/>
            </a:schemeClr>
          </a:solid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vamos conhecer um pouco mais da Poesia que nasce do chão e da vida de uma poetisa do interior de Goiás??? Pois é, estudar o Modernismo por meio dos olhos de Cora Coralina é descobrir que a grande literatura não precisa de palavras difíceis ou de regras complicadas para fazer de uma pessoa uma grande autora. Às vezes, associamos os movimentos literários a teorias distantes, mas Cora nos mostra o lado mais prático e emocionante da poesia modernista: a liberdade de escrever como se fala e a coragem de transformar a própria realidade em arte. Ao ler poemas como “Assim eu vejo a vida”, você perceberá que as dificuldades cotidianas — as 'pedras' no caminho de qualquer jovem da 2ª série — podem ser ressignificadas como aprendizado. Cora prova que a poesia não pertence a um grupo fechado de intelectuais; ela pertence a quem vive, trabalha, resiste e tem uma história para contar. É um convite para você olhar ao seu redor e perceber a poesia que existe na sua própria rotina. Vamos nos enveredar por esses “Becos”???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376053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3384320023"/>
              </p:ext>
            </p:extLst>
          </p:nvPr>
        </p:nvGraphicFramePr>
        <p:xfrm>
          <a:off x="315013" y="1504416"/>
          <a:ext cx="11501717" cy="49987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txBody>
                  <a:tcPr>
                    <a:lnL w="38100" cap="flat" cmpd="sng" algn="ctr">
                      <a:solidFill>
                        <a:srgbClr val="FFC91D"/>
                      </a:solidFill>
                      <a:prstDash val="solid"/>
                      <a:round/>
                      <a:headEnd type="none" w="med" len="med"/>
                      <a:tailEnd type="none" w="med" len="med"/>
                    </a:lnL>
                    <a:lnR w="38100" cap="flat" cmpd="sng" algn="ctr">
                      <a:solidFill>
                        <a:srgbClr val="FFC91D"/>
                      </a:solidFill>
                      <a:prstDash val="solid"/>
                      <a:round/>
                      <a:headEnd type="none" w="med" len="med"/>
                      <a:tailEnd type="none" w="med" len="med"/>
                    </a:lnR>
                    <a:lnT w="38100" cap="flat" cmpd="sng" algn="ctr">
                      <a:solidFill>
                        <a:srgbClr val="FFC91D"/>
                      </a:solidFill>
                      <a:prstDash val="solid"/>
                      <a:round/>
                      <a:headEnd type="none" w="med" len="med"/>
                      <a:tailEnd type="none" w="med" len="med"/>
                    </a:lnT>
                    <a:lnB w="38100" cap="flat" cmpd="sng" algn="ctr">
                      <a:solidFill>
                        <a:srgbClr val="FFC91D"/>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4" name="Imagem 3">
            <a:extLst>
              <a:ext uri="{FF2B5EF4-FFF2-40B4-BE49-F238E27FC236}">
                <a16:creationId xmlns:a16="http://schemas.microsoft.com/office/drawing/2014/main" id="{BE026F95-CDA4-9591-9ACE-D4377AF86AC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503" y="1601134"/>
            <a:ext cx="3900644" cy="2675032"/>
          </a:xfrm>
          <a:prstGeom prst="rect">
            <a:avLst/>
          </a:prstGeom>
          <a:noFill/>
        </p:spPr>
      </p:pic>
      <p:sp>
        <p:nvSpPr>
          <p:cNvPr id="7" name="CaixaDeTexto 6">
            <a:extLst>
              <a:ext uri="{FF2B5EF4-FFF2-40B4-BE49-F238E27FC236}">
                <a16:creationId xmlns:a16="http://schemas.microsoft.com/office/drawing/2014/main" id="{D5C88B70-2736-1B7F-DC9F-F887AA1D1B2F}"/>
              </a:ext>
            </a:extLst>
          </p:cNvPr>
          <p:cNvSpPr txBox="1"/>
          <p:nvPr/>
        </p:nvSpPr>
        <p:spPr>
          <a:xfrm>
            <a:off x="4380508" y="1516522"/>
            <a:ext cx="7406093" cy="3631763"/>
          </a:xfrm>
          <a:prstGeom prst="rect">
            <a:avLst/>
          </a:prstGeom>
          <a:noFill/>
        </p:spPr>
        <p:txBody>
          <a:bodyPr wrap="square">
            <a:spAutoFit/>
          </a:bodyPr>
          <a:lstStyle/>
          <a:p>
            <a:pPr algn="just"/>
            <a:r>
              <a:rPr lang="pt-BR" sz="2300" dirty="0">
                <a:effectLst/>
                <a:latin typeface="Arial Narrow" panose="020B0606020202030204" pitchFamily="34" charset="0"/>
                <a:ea typeface="Calibri" panose="020F0502020204030204" pitchFamily="34" charset="0"/>
                <a:cs typeface="Times New Roman" panose="02020603050405020304" pitchFamily="18" charset="0"/>
              </a:rPr>
              <a:t>Nascida em Goiás, em 1889, </a:t>
            </a:r>
            <a:r>
              <a:rPr lang="pt-BR" sz="2300" b="1" dirty="0">
                <a:effectLst/>
                <a:latin typeface="Arial Narrow" panose="020B0606020202030204" pitchFamily="34" charset="0"/>
                <a:ea typeface="Calibri" panose="020F0502020204030204" pitchFamily="34" charset="0"/>
                <a:cs typeface="Times New Roman" panose="02020603050405020304" pitchFamily="18" charset="0"/>
              </a:rPr>
              <a:t>Cora Coralina</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teve como nome de batismo Anna Lins dos Guimarães Peixoto Bretas. O pseudônimo que a tornou eterna para a história e também para os corações dos apaixonados por literatura foi adotado apenas em 1910, ao publicar um de seus contos em um jornal local.</a:t>
            </a:r>
          </a:p>
          <a:p>
            <a:pPr algn="just"/>
            <a:r>
              <a:rPr lang="pt-BR" sz="2300" dirty="0">
                <a:effectLst/>
                <a:latin typeface="Arial Narrow" panose="020B0606020202030204" pitchFamily="34" charset="0"/>
                <a:ea typeface="Calibri" panose="020F0502020204030204" pitchFamily="34" charset="0"/>
                <a:cs typeface="Times New Roman" panose="02020603050405020304" pitchFamily="18" charset="0"/>
              </a:rPr>
              <a:t>Em seus primeiros anos, Cora experimentou uma vida muito humilde, distante dos centros urbanos e da agitação das grandes cidades. Trabalhou como doceira, enquanto aguardava o leilão da casa onde a família sempre morou, e que hoje aguarda o museu em sua homenagem. Mesmo sem completar seus estudos, </a:t>
            </a:r>
            <a:endParaRPr lang="pt-BR" sz="2300" dirty="0"/>
          </a:p>
        </p:txBody>
      </p:sp>
      <p:sp>
        <p:nvSpPr>
          <p:cNvPr id="9" name="Caixa de Texto 2">
            <a:extLst>
              <a:ext uri="{FF2B5EF4-FFF2-40B4-BE49-F238E27FC236}">
                <a16:creationId xmlns:a16="http://schemas.microsoft.com/office/drawing/2014/main" id="{4BB0B969-2908-5A35-4AFA-3A20D27460F3}"/>
              </a:ext>
            </a:extLst>
          </p:cNvPr>
          <p:cNvSpPr txBox="1">
            <a:spLocks noChangeArrowheads="1"/>
          </p:cNvSpPr>
          <p:nvPr/>
        </p:nvSpPr>
        <p:spPr bwMode="auto">
          <a:xfrm>
            <a:off x="345142" y="4259634"/>
            <a:ext cx="3900644" cy="799044"/>
          </a:xfrm>
          <a:prstGeom prst="rect">
            <a:avLst/>
          </a:prstGeom>
          <a:noFill/>
          <a:ln w="9525">
            <a:noFill/>
            <a:miter lim="800000"/>
            <a:headEnd/>
            <a:tailEnd/>
          </a:ln>
        </p:spPr>
        <p:txBody>
          <a:bodyPr rot="0" vert="horz" wrap="square" lIns="91440" tIns="45720" rIns="91440" bIns="45720" anchor="t" anchorCtr="0">
            <a:noAutofit/>
          </a:bodyPr>
          <a:lstStyle/>
          <a:p>
            <a:pPr algn="just"/>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Monumento homenageando a escritora em sua terra natal, Goiás (GO). Crédito: Divulgação/Prefeitura da cidade de Goiás.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CaixaDeTexto 11">
            <a:extLst>
              <a:ext uri="{FF2B5EF4-FFF2-40B4-BE49-F238E27FC236}">
                <a16:creationId xmlns:a16="http://schemas.microsoft.com/office/drawing/2014/main" id="{3CC1A12A-2ECB-0F17-7699-D900B9AE9AA8}"/>
              </a:ext>
            </a:extLst>
          </p:cNvPr>
          <p:cNvSpPr txBox="1"/>
          <p:nvPr/>
        </p:nvSpPr>
        <p:spPr>
          <a:xfrm>
            <a:off x="360206" y="5237892"/>
            <a:ext cx="11471587" cy="1154162"/>
          </a:xfrm>
          <a:prstGeom prst="rect">
            <a:avLst/>
          </a:prstGeom>
          <a:noFill/>
        </p:spPr>
        <p:txBody>
          <a:bodyPr wrap="square">
            <a:spAutoFit/>
          </a:bodyPr>
          <a:lstStyle/>
          <a:p>
            <a:pPr algn="just"/>
            <a:r>
              <a:rPr lang="pt-BR" sz="2300" dirty="0">
                <a:effectLst/>
                <a:latin typeface="Arial Narrow" panose="020B0606020202030204" pitchFamily="34" charset="0"/>
                <a:ea typeface="Calibri" panose="020F0502020204030204" pitchFamily="34" charset="0"/>
                <a:cs typeface="Times New Roman" panose="02020603050405020304" pitchFamily="18" charset="0"/>
              </a:rPr>
              <a:t>manteve o hábito da observação atenta do cotidiano, lendo, escrevendo e publicando várias vezes nos jornais locais. Seu primeiro livro, </a:t>
            </a:r>
            <a:r>
              <a:rPr lang="pt-BR" sz="2300" b="1" i="1" dirty="0">
                <a:effectLst/>
                <a:latin typeface="Arial Narrow" panose="020B0606020202030204" pitchFamily="34" charset="0"/>
                <a:ea typeface="Calibri" panose="020F0502020204030204" pitchFamily="34" charset="0"/>
                <a:cs typeface="Times New Roman" panose="02020603050405020304" pitchFamily="18" charset="0"/>
              </a:rPr>
              <a:t>Poemas dos becos de Goiás e estórias mais,</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veio a ser publicado apenas em 1965, quando a poeta tinha quase 76 anos de idade e muitas histórias para contar.</a:t>
            </a:r>
            <a:endParaRPr lang="pt-BR" sz="2300" dirty="0"/>
          </a:p>
        </p:txBody>
      </p:sp>
      <p:pic>
        <p:nvPicPr>
          <p:cNvPr id="14" name="Imagem 13">
            <a:extLst>
              <a:ext uri="{FF2B5EF4-FFF2-40B4-BE49-F238E27FC236}">
                <a16:creationId xmlns:a16="http://schemas.microsoft.com/office/drawing/2014/main" id="{FD4EFA3C-E68A-50B7-FD85-31A52D83D4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013" y="730377"/>
            <a:ext cx="2877673" cy="1009755"/>
          </a:xfrm>
          <a:prstGeom prst="rect">
            <a:avLst/>
          </a:prstGeom>
        </p:spPr>
      </p:pic>
    </p:spTree>
    <p:extLst>
      <p:ext uri="{BB962C8B-B14F-4D97-AF65-F5344CB8AC3E}">
        <p14:creationId xmlns:p14="http://schemas.microsoft.com/office/powerpoint/2010/main" val="152357066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B31C0581-2C75-A300-1804-FC0AD643F78C}"/>
              </a:ext>
            </a:extLst>
          </p:cNvPr>
          <p:cNvGraphicFramePr>
            <a:graphicFrameLocks noGrp="1"/>
          </p:cNvGraphicFramePr>
          <p:nvPr>
            <p:extLst>
              <p:ext uri="{D42A27DB-BD31-4B8C-83A1-F6EECF244321}">
                <p14:modId xmlns:p14="http://schemas.microsoft.com/office/powerpoint/2010/main" val="863216276"/>
              </p:ext>
            </p:extLst>
          </p:nvPr>
        </p:nvGraphicFramePr>
        <p:xfrm>
          <a:off x="345141" y="903780"/>
          <a:ext cx="11501717" cy="44958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538163" algn="just"/>
                      <a:r>
                        <a:rPr lang="pt-BR" sz="2300" b="0" kern="1200" dirty="0">
                          <a:solidFill>
                            <a:schemeClr val="tx1"/>
                          </a:solidFill>
                          <a:effectLst/>
                          <a:latin typeface="Arial Narrow" panose="020B0606020202030204" pitchFamily="34" charset="0"/>
                          <a:ea typeface="+mn-ea"/>
                          <a:cs typeface="+mn-cs"/>
                        </a:rPr>
                        <a:t>Já com uma produção literária considerável e bastante relevante, chegou a ser convidada para participar da Semana de Arte Moderna de 1922, mas foi impedida pelo marido. Quando a poetisa ficou viúva, em 1934, passou a vender livros para a Editora José Olympio, além de colaborar frequentemente com o jornal O Estado de S. Paulo. [...]</a:t>
                      </a:r>
                    </a:p>
                    <a:p>
                      <a:pPr marL="0" indent="538163" algn="just"/>
                      <a:r>
                        <a:rPr lang="pt-BR" sz="2300" b="0" kern="1200" dirty="0">
                          <a:solidFill>
                            <a:schemeClr val="tx1"/>
                          </a:solidFill>
                          <a:effectLst/>
                          <a:latin typeface="Arial Narrow" panose="020B0606020202030204" pitchFamily="34" charset="0"/>
                          <a:ea typeface="+mn-ea"/>
                          <a:cs typeface="+mn-cs"/>
                        </a:rPr>
                        <a:t>Em 1976, a obra Meu livro de cordel foi publicado e o trabalho de Cora Coralina chegou a ninguém menos do que Carlos Drummond de Andrade. Ele se encantou. Escreveu uma simpática e elogiosa carta para a autora e, em 27 de dezembro de 1980, publicou um artigo sobre ela no Jornal do Brasil. No texto, Drummond não poupou adjetivos. Classificou a poeta como "mulher extraordinária, diamante goiano cintilando na solidão e que pode ser contemplado em sua pureza no livro Poemas dos Becos de Goiás e Estórias Mais". Disse ainda que "se há livros comovedores, este é um deles".</a:t>
                      </a:r>
                    </a:p>
                    <a:p>
                      <a:pPr marL="0" indent="538163" algn="just"/>
                      <a:r>
                        <a:rPr lang="pt-BR" sz="2300" b="0" kern="1200" dirty="0">
                          <a:solidFill>
                            <a:schemeClr val="tx1"/>
                          </a:solidFill>
                          <a:effectLst/>
                          <a:latin typeface="Arial Narrow" panose="020B0606020202030204" pitchFamily="34" charset="0"/>
                          <a:ea typeface="+mn-ea"/>
                          <a:cs typeface="+mn-cs"/>
                        </a:rPr>
                        <a:t>Em 1980, ela passou a ser conhecida também em todo o país, quando a segunda edição de seu primeiro livro, “Poemas dos becos de Goiás e estórias mais”. </a:t>
                      </a:r>
                    </a:p>
                    <a:p>
                      <a:pPr algn="r"/>
                      <a:r>
                        <a:rPr lang="pt-BR" sz="1300" b="0" u="none" kern="1200" dirty="0">
                          <a:solidFill>
                            <a:schemeClr val="tx1"/>
                          </a:solidFill>
                          <a:effectLst/>
                          <a:latin typeface="Arial Narrow" panose="020B0606020202030204" pitchFamily="34" charset="0"/>
                          <a:ea typeface="+mn-ea"/>
                          <a:cs typeface="+mn-cs"/>
                        </a:rPr>
                        <a:t>Disponível em: https://quindim.com.br/blog/poemas-de-cora-coralina-para-</a:t>
                      </a:r>
                      <a:r>
                        <a:rPr lang="pt-BR" sz="1300" b="0" u="none" kern="1200" dirty="0" err="1">
                          <a:solidFill>
                            <a:schemeClr val="tx1"/>
                          </a:solidFill>
                          <a:effectLst/>
                          <a:latin typeface="Arial Narrow" panose="020B0606020202030204" pitchFamily="34" charset="0"/>
                          <a:ea typeface="+mn-ea"/>
                          <a:cs typeface="+mn-cs"/>
                        </a:rPr>
                        <a:t>criancas</a:t>
                      </a:r>
                      <a:r>
                        <a:rPr lang="pt-BR" sz="1300" b="0" u="none" kern="1200" dirty="0">
                          <a:solidFill>
                            <a:schemeClr val="tx1"/>
                          </a:solidFill>
                          <a:effectLst/>
                          <a:latin typeface="Arial Narrow" panose="020B0606020202030204" pitchFamily="34" charset="0"/>
                          <a:ea typeface="+mn-ea"/>
                          <a:cs typeface="+mn-cs"/>
                        </a:rPr>
                        <a:t>/. Acesso em: 13 ago. 2026. Adaptado</a:t>
                      </a:r>
                      <a:endParaRPr lang="pt-BR" sz="2300" b="0" kern="1200" dirty="0">
                        <a:solidFill>
                          <a:schemeClr val="tx1"/>
                        </a:solidFill>
                        <a:effectLst/>
                        <a:latin typeface="Arial Narrow" panose="020B0606020202030204" pitchFamily="34" charset="0"/>
                        <a:ea typeface="+mn-ea"/>
                        <a:cs typeface="+mn-cs"/>
                      </a:endParaRPr>
                    </a:p>
                  </a:txBody>
                  <a:tcPr>
                    <a:lnL w="38100" cap="flat" cmpd="sng" algn="ctr">
                      <a:solidFill>
                        <a:srgbClr val="FFC91D"/>
                      </a:solidFill>
                      <a:prstDash val="solid"/>
                      <a:round/>
                      <a:headEnd type="none" w="med" len="med"/>
                      <a:tailEnd type="none" w="med" len="med"/>
                    </a:lnL>
                    <a:lnR w="38100" cap="flat" cmpd="sng" algn="ctr">
                      <a:solidFill>
                        <a:srgbClr val="FFC91D"/>
                      </a:solidFill>
                      <a:prstDash val="solid"/>
                      <a:round/>
                      <a:headEnd type="none" w="med" len="med"/>
                      <a:tailEnd type="none" w="med" len="med"/>
                    </a:lnR>
                    <a:lnT w="38100" cap="flat" cmpd="sng" algn="ctr">
                      <a:solidFill>
                        <a:srgbClr val="FFC91D"/>
                      </a:solidFill>
                      <a:prstDash val="solid"/>
                      <a:round/>
                      <a:headEnd type="none" w="med" len="med"/>
                      <a:tailEnd type="none" w="med" len="med"/>
                    </a:lnT>
                    <a:lnB w="38100" cap="flat" cmpd="sng" algn="ctr">
                      <a:solidFill>
                        <a:srgbClr val="FFC91D"/>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70649096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9E6B269-8515-C6D5-2504-D455D3FF9E9E}"/>
              </a:ext>
            </a:extLst>
          </p:cNvPr>
          <p:cNvSpPr txBox="1"/>
          <p:nvPr/>
        </p:nvSpPr>
        <p:spPr>
          <a:xfrm>
            <a:off x="331694" y="871716"/>
            <a:ext cx="11528612" cy="1189493"/>
          </a:xfrm>
          <a:prstGeom prst="rect">
            <a:avLst/>
          </a:prstGeom>
          <a:solidFill>
            <a:schemeClr val="accent6">
              <a:lumMod val="20000"/>
              <a:lumOff val="80000"/>
            </a:schemeClr>
          </a:solidFill>
        </p:spPr>
        <p:txBody>
          <a:bodyPr wrap="square">
            <a:spAutoFit/>
          </a:bodyPr>
          <a:lstStyle/>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vamos ler um poema de Cora Coralina, em que ela sintetiza a filosofia existencial de sua vida, a transformação da dor em aprendizado e a exaltação da força feminina perante as adversidades cotidianas.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DBDCA1C7-157B-4105-A1A3-D8305A81D1C2}"/>
              </a:ext>
            </a:extLst>
          </p:cNvPr>
          <p:cNvSpPr txBox="1"/>
          <p:nvPr/>
        </p:nvSpPr>
        <p:spPr>
          <a:xfrm>
            <a:off x="331694" y="2272850"/>
            <a:ext cx="11528612" cy="1107996"/>
          </a:xfrm>
          <a:prstGeom prst="rect">
            <a:avLst/>
          </a:prstGeom>
          <a:noFill/>
        </p:spPr>
        <p:txBody>
          <a:bodyPr wrap="square">
            <a:spAutoFit/>
          </a:bodyPr>
          <a:lstStyle/>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Assim eu vejo a vida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Cora Coralina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Tabela 7">
            <a:extLst>
              <a:ext uri="{FF2B5EF4-FFF2-40B4-BE49-F238E27FC236}">
                <a16:creationId xmlns:a16="http://schemas.microsoft.com/office/drawing/2014/main" id="{895636F4-5350-3607-24C9-D08CFC724A1E}"/>
              </a:ext>
            </a:extLst>
          </p:cNvPr>
          <p:cNvGraphicFramePr>
            <a:graphicFrameLocks noGrp="1"/>
          </p:cNvGraphicFramePr>
          <p:nvPr>
            <p:extLst>
              <p:ext uri="{D42A27DB-BD31-4B8C-83A1-F6EECF244321}">
                <p14:modId xmlns:p14="http://schemas.microsoft.com/office/powerpoint/2010/main" val="4231413717"/>
              </p:ext>
            </p:extLst>
          </p:nvPr>
        </p:nvGraphicFramePr>
        <p:xfrm>
          <a:off x="313766" y="3415285"/>
          <a:ext cx="11546540" cy="2895600"/>
        </p:xfrm>
        <a:graphic>
          <a:graphicData uri="http://schemas.openxmlformats.org/drawingml/2006/table">
            <a:tbl>
              <a:tblPr firstRow="1" bandRow="1">
                <a:tableStyleId>{5C22544A-7EE6-4342-B048-85BDC9FD1C3A}</a:tableStyleId>
              </a:tblPr>
              <a:tblGrid>
                <a:gridCol w="5773270">
                  <a:extLst>
                    <a:ext uri="{9D8B030D-6E8A-4147-A177-3AD203B41FA5}">
                      <a16:colId xmlns:a16="http://schemas.microsoft.com/office/drawing/2014/main" val="2765629382"/>
                    </a:ext>
                  </a:extLst>
                </a:gridCol>
                <a:gridCol w="5773270">
                  <a:extLst>
                    <a:ext uri="{9D8B030D-6E8A-4147-A177-3AD203B41FA5}">
                      <a16:colId xmlns:a16="http://schemas.microsoft.com/office/drawing/2014/main" val="841310990"/>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A vida tem duas faces:</a:t>
                      </a:r>
                    </a:p>
                    <a:p>
                      <a:r>
                        <a:rPr lang="pt-BR" sz="2300" b="0" kern="1200" dirty="0">
                          <a:solidFill>
                            <a:schemeClr val="tx1"/>
                          </a:solidFill>
                          <a:effectLst/>
                          <a:latin typeface="Arial Narrow" panose="020B0606020202030204" pitchFamily="34" charset="0"/>
                          <a:ea typeface="+mn-ea"/>
                          <a:cs typeface="+mn-cs"/>
                        </a:rPr>
                        <a:t>Positiva e negativa</a:t>
                      </a:r>
                    </a:p>
                    <a:p>
                      <a:r>
                        <a:rPr lang="pt-BR" sz="2300" b="0" kern="1200" dirty="0">
                          <a:solidFill>
                            <a:schemeClr val="tx1"/>
                          </a:solidFill>
                          <a:effectLst/>
                          <a:latin typeface="Arial Narrow" panose="020B0606020202030204" pitchFamily="34" charset="0"/>
                          <a:ea typeface="+mn-ea"/>
                          <a:cs typeface="+mn-cs"/>
                        </a:rPr>
                        <a:t>O passado foi duro</a:t>
                      </a:r>
                    </a:p>
                    <a:p>
                      <a:r>
                        <a:rPr lang="pt-BR" sz="2300" b="0" kern="1200" dirty="0">
                          <a:solidFill>
                            <a:schemeClr val="tx1"/>
                          </a:solidFill>
                          <a:effectLst/>
                          <a:latin typeface="Arial Narrow" panose="020B0606020202030204" pitchFamily="34" charset="0"/>
                          <a:ea typeface="+mn-ea"/>
                          <a:cs typeface="+mn-cs"/>
                        </a:rPr>
                        <a:t>mas deixou o seu legado</a:t>
                      </a:r>
                    </a:p>
                    <a:p>
                      <a:r>
                        <a:rPr lang="pt-BR" sz="2300" b="0" kern="1200" dirty="0">
                          <a:solidFill>
                            <a:schemeClr val="tx1"/>
                          </a:solidFill>
                          <a:effectLst/>
                          <a:latin typeface="Arial Narrow" panose="020B0606020202030204" pitchFamily="34" charset="0"/>
                          <a:ea typeface="+mn-ea"/>
                          <a:cs typeface="+mn-cs"/>
                        </a:rPr>
                        <a:t>Saber viver é a grande sabedoria</a:t>
                      </a:r>
                    </a:p>
                    <a:p>
                      <a:r>
                        <a:rPr lang="pt-BR" sz="2300" b="0" kern="1200" dirty="0">
                          <a:solidFill>
                            <a:schemeClr val="tx1"/>
                          </a:solidFill>
                          <a:effectLst/>
                          <a:latin typeface="Arial Narrow" panose="020B0606020202030204" pitchFamily="34" charset="0"/>
                          <a:ea typeface="+mn-ea"/>
                          <a:cs typeface="+mn-cs"/>
                        </a:rPr>
                        <a:t>Que eu possa dignificar</a:t>
                      </a:r>
                    </a:p>
                    <a:p>
                      <a:r>
                        <a:rPr lang="pt-BR" sz="2300" b="0" kern="1200" dirty="0">
                          <a:solidFill>
                            <a:schemeClr val="tx1"/>
                          </a:solidFill>
                          <a:effectLst/>
                          <a:latin typeface="Arial Narrow" panose="020B0606020202030204" pitchFamily="34" charset="0"/>
                          <a:ea typeface="+mn-ea"/>
                          <a:cs typeface="+mn-cs"/>
                        </a:rPr>
                        <a:t>Minha condição de mulher,</a:t>
                      </a:r>
                    </a:p>
                    <a:p>
                      <a:r>
                        <a:rPr lang="pt-BR" sz="2300" b="0" kern="1200" dirty="0">
                          <a:solidFill>
                            <a:schemeClr val="tx1"/>
                          </a:solidFill>
                          <a:effectLst/>
                          <a:latin typeface="Arial Narrow" panose="020B0606020202030204" pitchFamily="34" charset="0"/>
                          <a:ea typeface="+mn-ea"/>
                          <a:cs typeface="+mn-cs"/>
                        </a:rPr>
                        <a:t>Aceitar suas limitações</a:t>
                      </a:r>
                    </a:p>
                  </a:txBody>
                  <a:tcPr>
                    <a:noFill/>
                  </a:tcPr>
                </a:tc>
                <a:tc>
                  <a:txBody>
                    <a:bodyPr/>
                    <a:lstStyle/>
                    <a:p>
                      <a:r>
                        <a:rPr lang="pt-BR" sz="2300" b="0" kern="1200" dirty="0">
                          <a:solidFill>
                            <a:schemeClr val="tx1"/>
                          </a:solidFill>
                          <a:effectLst/>
                          <a:latin typeface="Arial Narrow" panose="020B0606020202030204" pitchFamily="34" charset="0"/>
                          <a:ea typeface="+mn-ea"/>
                          <a:cs typeface="+mn-cs"/>
                        </a:rPr>
                        <a:t>E me fazer pedra de segurança</a:t>
                      </a:r>
                    </a:p>
                    <a:p>
                      <a:r>
                        <a:rPr lang="pt-BR" sz="2300" b="0" kern="1200" dirty="0">
                          <a:solidFill>
                            <a:schemeClr val="tx1"/>
                          </a:solidFill>
                          <a:effectLst/>
                          <a:latin typeface="Arial Narrow" panose="020B0606020202030204" pitchFamily="34" charset="0"/>
                          <a:ea typeface="+mn-ea"/>
                          <a:cs typeface="+mn-cs"/>
                        </a:rPr>
                        <a:t>dos valores que vão desmoronando.</a:t>
                      </a:r>
                    </a:p>
                    <a:p>
                      <a:r>
                        <a:rPr lang="pt-BR" sz="2300" b="0" kern="1200" dirty="0">
                          <a:solidFill>
                            <a:schemeClr val="tx1"/>
                          </a:solidFill>
                          <a:effectLst/>
                          <a:latin typeface="Arial Narrow" panose="020B0606020202030204" pitchFamily="34" charset="0"/>
                          <a:ea typeface="+mn-ea"/>
                          <a:cs typeface="+mn-cs"/>
                        </a:rPr>
                        <a:t>Nasci em tempos rudes</a:t>
                      </a:r>
                    </a:p>
                    <a:p>
                      <a:r>
                        <a:rPr lang="pt-BR" sz="2300" b="0" kern="1200" dirty="0">
                          <a:solidFill>
                            <a:schemeClr val="tx1"/>
                          </a:solidFill>
                          <a:effectLst/>
                          <a:latin typeface="Arial Narrow" panose="020B0606020202030204" pitchFamily="34" charset="0"/>
                          <a:ea typeface="+mn-ea"/>
                          <a:cs typeface="+mn-cs"/>
                        </a:rPr>
                        <a:t>Aceitei contradições</a:t>
                      </a:r>
                    </a:p>
                    <a:p>
                      <a:r>
                        <a:rPr lang="pt-BR" sz="2300" b="0" kern="1200" dirty="0">
                          <a:solidFill>
                            <a:schemeClr val="tx1"/>
                          </a:solidFill>
                          <a:effectLst/>
                          <a:latin typeface="Arial Narrow" panose="020B0606020202030204" pitchFamily="34" charset="0"/>
                          <a:ea typeface="+mn-ea"/>
                          <a:cs typeface="+mn-cs"/>
                        </a:rPr>
                        <a:t>lutas e pedras</a:t>
                      </a:r>
                    </a:p>
                    <a:p>
                      <a:r>
                        <a:rPr lang="pt-BR" sz="2300" b="0" kern="1200" dirty="0">
                          <a:solidFill>
                            <a:schemeClr val="tx1"/>
                          </a:solidFill>
                          <a:effectLst/>
                          <a:latin typeface="Arial Narrow" panose="020B0606020202030204" pitchFamily="34" charset="0"/>
                          <a:ea typeface="+mn-ea"/>
                          <a:cs typeface="+mn-cs"/>
                        </a:rPr>
                        <a:t>como lições de vida</a:t>
                      </a:r>
                    </a:p>
                    <a:p>
                      <a:r>
                        <a:rPr lang="pt-BR" sz="2300" b="0" kern="1200" dirty="0">
                          <a:solidFill>
                            <a:schemeClr val="tx1"/>
                          </a:solidFill>
                          <a:effectLst/>
                          <a:latin typeface="Arial Narrow" panose="020B0606020202030204" pitchFamily="34" charset="0"/>
                          <a:ea typeface="+mn-ea"/>
                          <a:cs typeface="+mn-cs"/>
                        </a:rPr>
                        <a:t>e delas me sirvo</a:t>
                      </a:r>
                    </a:p>
                    <a:p>
                      <a:r>
                        <a:rPr lang="pt-BR" sz="2300" b="0" kern="1200" dirty="0">
                          <a:solidFill>
                            <a:schemeClr val="tx1"/>
                          </a:solidFill>
                          <a:effectLst/>
                          <a:latin typeface="Arial Narrow" panose="020B0606020202030204" pitchFamily="34" charset="0"/>
                          <a:ea typeface="+mn-ea"/>
                          <a:cs typeface="+mn-cs"/>
                        </a:rPr>
                        <a:t>Aprendi a viver.</a:t>
                      </a:r>
                    </a:p>
                  </a:txBody>
                  <a:tcPr>
                    <a:noFill/>
                  </a:tcPr>
                </a:tc>
                <a:extLst>
                  <a:ext uri="{0D108BD9-81ED-4DB2-BD59-A6C34878D82A}">
                    <a16:rowId xmlns:a16="http://schemas.microsoft.com/office/drawing/2014/main" val="3402485821"/>
                  </a:ext>
                </a:extLst>
              </a:tr>
            </a:tbl>
          </a:graphicData>
        </a:graphic>
      </p:graphicFrame>
      <p:sp>
        <p:nvSpPr>
          <p:cNvPr id="10" name="CaixaDeTexto 9">
            <a:extLst>
              <a:ext uri="{FF2B5EF4-FFF2-40B4-BE49-F238E27FC236}">
                <a16:creationId xmlns:a16="http://schemas.microsoft.com/office/drawing/2014/main" id="{FC037EE3-6777-5F1F-EEC0-AF19A32FE3D8}"/>
              </a:ext>
            </a:extLst>
          </p:cNvPr>
          <p:cNvSpPr txBox="1"/>
          <p:nvPr/>
        </p:nvSpPr>
        <p:spPr>
          <a:xfrm>
            <a:off x="349622" y="6310885"/>
            <a:ext cx="11528612" cy="292388"/>
          </a:xfrm>
          <a:prstGeom prst="rect">
            <a:avLst/>
          </a:prstGeom>
          <a:noFill/>
        </p:spPr>
        <p:txBody>
          <a:bodyPr wrap="square">
            <a:spAutoFit/>
          </a:bodyPr>
          <a:lstStyle/>
          <a:p>
            <a:pPr algn="r"/>
            <a:r>
              <a:rPr lang="pt-BR" sz="1300" dirty="0">
                <a:effectLst/>
                <a:latin typeface="Arial Narrow" panose="020B0606020202030204" pitchFamily="34" charset="0"/>
                <a:ea typeface="Calibri" panose="020F0502020204030204" pitchFamily="34" charset="0"/>
                <a:cs typeface="Times New Roman" panose="02020603050405020304" pitchFamily="18" charset="0"/>
              </a:rPr>
              <a:t>Disponível em: https://brasilescola.uol.com.br/literatura/poesia-cora-coralina.htm. Acesso em: 12 ago. 2026</a:t>
            </a:r>
            <a:endParaRPr lang="pt-BR" sz="1300" dirty="0"/>
          </a:p>
        </p:txBody>
      </p:sp>
    </p:spTree>
    <p:extLst>
      <p:ext uri="{BB962C8B-B14F-4D97-AF65-F5344CB8AC3E}">
        <p14:creationId xmlns:p14="http://schemas.microsoft.com/office/powerpoint/2010/main" val="373249141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07CFC7F-F5D9-5172-78B9-7F7404056758}"/>
              </a:ext>
            </a:extLst>
          </p:cNvPr>
          <p:cNvSpPr txBox="1"/>
          <p:nvPr/>
        </p:nvSpPr>
        <p:spPr>
          <a:xfrm>
            <a:off x="340658" y="865248"/>
            <a:ext cx="11519647" cy="3277820"/>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23.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Esse poema não segue métrica rígida ou esquemas de rimas formais, priorizando o ritmo natural da fala e a oralidade. A escolha de palavras simples e diretas torna a mensagem universal e acessível a qualquer leitor. A abertura estabelece que a vida é composta por polaridades ("Positiva e negativa"). O sofrimento passado não é visto com rancor, mas como um aprendizado ("deixou o seu legado"). Nele a autora assume sua “condição de mulher” com realismo, reconhecendo limitações impostas pela época, mas transformando-se em uma “pedra de segurança” — um esteio moral e afetivo que preserva valores essenciais em um mundo que desmorona. No início do poema, a autora afirma que "O passado foi duro / mas deixou o seu legado". Explique, com base nos versos, qual é a natureza desse "legado" deixado pelo passado na vida pelo eu lírico da autora.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820843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07CFC7F-F5D9-5172-78B9-7F7404056758}"/>
              </a:ext>
            </a:extLst>
          </p:cNvPr>
          <p:cNvSpPr txBox="1"/>
          <p:nvPr/>
        </p:nvSpPr>
        <p:spPr>
          <a:xfrm>
            <a:off x="340658" y="865248"/>
            <a:ext cx="11519647" cy="3985706"/>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24.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poema, ao citar que nasceu em “tempos rudes”, Cora alude à sua infância e juventude difíceis no interior de Goiás. Em vez de se colocar como vítima, ela afirma que usou as “lutas e pedras como lições de vida”, concluindo a obra com uma afirmação de triunfo pessoal: “Aprendi a viver”. Releia o poema e responda.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O poema traz uma forte marca de identidade de gênero no trecho: "Que eu possa dignificar / Minha condição de mulher". De que maneira a voz lírica pretende exercer e dignificar essa condição feminina em meio à sociedade?</a:t>
            </a: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b) Releia os versos finais: "Aceitei contradições / lutas e pedras / como lições de vida / e delas me sirvo". Explique o sentido metafórico da palavra "pedras" nesse contexto e como a autora ressignifica esse elemento. </a:t>
            </a:r>
            <a:endParaRPr lang="pt-BR" sz="2300" dirty="0"/>
          </a:p>
        </p:txBody>
      </p:sp>
    </p:spTree>
    <p:extLst>
      <p:ext uri="{BB962C8B-B14F-4D97-AF65-F5344CB8AC3E}">
        <p14:creationId xmlns:p14="http://schemas.microsoft.com/office/powerpoint/2010/main" val="738134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9081CE9-7852-AD4B-5C25-937D780021BB}"/>
              </a:ext>
            </a:extLst>
          </p:cNvPr>
          <p:cNvSpPr txBox="1"/>
          <p:nvPr/>
        </p:nvSpPr>
        <p:spPr>
          <a:xfrm>
            <a:off x="322729" y="842226"/>
            <a:ext cx="11555506" cy="2923877"/>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25.</a:t>
            </a:r>
            <a:r>
              <a:rPr lang="pt-BR" sz="23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poesia da Segunda Fase do Modernismo brasileiro rompe com o rigor formal do Passadismo (como o Parnasianismo), privilegiando a liberdade estética e a aproximação com a oralidade.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Marque a alternativa que apresenta duas características estruturais ou de linguagem presentes no poema "Assim Eu Vejo a Vida", de Cora Coralina, que comprovam esse afastamento das regras clássicas tradicionais.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Uso de soneto clássico e vocabulário rebuscado.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Emprego de versos livres e linguagem coloquial/simples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Presença de rimas ricas/perfeitas e métrica rígida e regular.</a:t>
            </a:r>
            <a:r>
              <a:rPr lang="pt-BR" sz="2300" kern="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59153025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653CCD6-962E-6B68-967A-686F084BEC9C}"/>
              </a:ext>
            </a:extLst>
          </p:cNvPr>
          <p:cNvSpPr txBox="1"/>
          <p:nvPr/>
        </p:nvSpPr>
        <p:spPr>
          <a:xfrm>
            <a:off x="340659" y="854432"/>
            <a:ext cx="11510682" cy="2923877"/>
          </a:xfrm>
          <a:prstGeom prst="rect">
            <a:avLst/>
          </a:prstGeom>
          <a:solidFill>
            <a:schemeClr val="accent6">
              <a:lumMod val="20000"/>
              <a:lumOff val="80000"/>
            </a:schemeClr>
          </a:solid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o poema "O Cântico da Terra", de Cora Coralina, dialoga diretamente com as características do Modernismo brasileiro e a sensibilidade regionalista. É um poema, em que a temática é “A Terra como Mãe e origem”. O poema é escrito em primeira pessoa ("Eu sou a terra..."), ou seja, a própria terra é o eu lírico que fala com o leitor. Ela se apresenta como a fonte geradora de toda a vida, que alimenta o homem e recebe seu corpo de volta no fim da vida. A terra é paciente, aceita os maus-tratos do homem (como as queimadas e o arado), mas continua produzindo e sustentando a humanidade. Ele reforça a ideia de que o ser humano nasce da terra, vive dela e a ela retorna. É uma visão espiritual e de profundo respeito pela natureza.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7757872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E40FA59-8B8C-F3BF-DE3E-EBD88E108A03}"/>
              </a:ext>
            </a:extLst>
          </p:cNvPr>
          <p:cNvSpPr txBox="1"/>
          <p:nvPr/>
        </p:nvSpPr>
        <p:spPr>
          <a:xfrm>
            <a:off x="349623" y="867433"/>
            <a:ext cx="11546541" cy="1107996"/>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algumas estrofes do poema.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O Cântico da Terra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Cora Coralina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CEE5424D-D749-CA0D-65E7-2E9E1F2D3BFF}"/>
              </a:ext>
            </a:extLst>
          </p:cNvPr>
          <p:cNvGraphicFramePr>
            <a:graphicFrameLocks noGrp="1"/>
          </p:cNvGraphicFramePr>
          <p:nvPr>
            <p:extLst>
              <p:ext uri="{D42A27DB-BD31-4B8C-83A1-F6EECF244321}">
                <p14:modId xmlns:p14="http://schemas.microsoft.com/office/powerpoint/2010/main" val="2865514709"/>
              </p:ext>
            </p:extLst>
          </p:nvPr>
        </p:nvGraphicFramePr>
        <p:xfrm>
          <a:off x="349624" y="2088508"/>
          <a:ext cx="11546540" cy="3246120"/>
        </p:xfrm>
        <a:graphic>
          <a:graphicData uri="http://schemas.openxmlformats.org/drawingml/2006/table">
            <a:tbl>
              <a:tblPr firstRow="1" bandRow="1">
                <a:tableStyleId>{5C22544A-7EE6-4342-B048-85BDC9FD1C3A}</a:tableStyleId>
              </a:tblPr>
              <a:tblGrid>
                <a:gridCol w="5773270">
                  <a:extLst>
                    <a:ext uri="{9D8B030D-6E8A-4147-A177-3AD203B41FA5}">
                      <a16:colId xmlns:a16="http://schemas.microsoft.com/office/drawing/2014/main" val="2765629382"/>
                    </a:ext>
                  </a:extLst>
                </a:gridCol>
                <a:gridCol w="5773270">
                  <a:extLst>
                    <a:ext uri="{9D8B030D-6E8A-4147-A177-3AD203B41FA5}">
                      <a16:colId xmlns:a16="http://schemas.microsoft.com/office/drawing/2014/main" val="841310990"/>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"Eu sou a terra, eu sou a vida.</a:t>
                      </a:r>
                    </a:p>
                    <a:p>
                      <a:r>
                        <a:rPr lang="pt-BR" sz="2300" b="0" kern="1200" dirty="0">
                          <a:solidFill>
                            <a:schemeClr val="tx1"/>
                          </a:solidFill>
                          <a:effectLst/>
                          <a:latin typeface="Arial Narrow" panose="020B0606020202030204" pitchFamily="34" charset="0"/>
                          <a:ea typeface="+mn-ea"/>
                          <a:cs typeface="+mn-cs"/>
                        </a:rPr>
                        <a:t>Do meu barro primeiro veio o homem.</a:t>
                      </a:r>
                    </a:p>
                    <a:p>
                      <a:r>
                        <a:rPr lang="pt-BR" sz="2300" b="0" kern="1200" dirty="0">
                          <a:solidFill>
                            <a:schemeClr val="tx1"/>
                          </a:solidFill>
                          <a:effectLst/>
                          <a:latin typeface="Arial Narrow" panose="020B0606020202030204" pitchFamily="34" charset="0"/>
                          <a:ea typeface="+mn-ea"/>
                          <a:cs typeface="+mn-cs"/>
                        </a:rPr>
                        <a:t>De mim veio a mulher e veio o amor.</a:t>
                      </a:r>
                    </a:p>
                    <a:p>
                      <a:r>
                        <a:rPr lang="pt-BR" sz="2300" b="0" kern="1200" dirty="0">
                          <a:solidFill>
                            <a:schemeClr val="tx1"/>
                          </a:solidFill>
                          <a:effectLst/>
                          <a:latin typeface="Arial Narrow" panose="020B0606020202030204" pitchFamily="34" charset="0"/>
                          <a:ea typeface="+mn-ea"/>
                          <a:cs typeface="+mn-cs"/>
                        </a:rPr>
                        <a:t>Veio a árvore, veio a fonte.</a:t>
                      </a:r>
                    </a:p>
                    <a:p>
                      <a:r>
                        <a:rPr lang="pt-BR" sz="2300" b="0" kern="1200" dirty="0">
                          <a:solidFill>
                            <a:schemeClr val="tx1"/>
                          </a:solidFill>
                          <a:effectLst/>
                          <a:latin typeface="Arial Narrow" panose="020B0606020202030204" pitchFamily="34" charset="0"/>
                          <a:ea typeface="+mn-ea"/>
                          <a:cs typeface="+mn-cs"/>
                        </a:rPr>
                        <a:t>Vem o fruto e vem a flor.</a:t>
                      </a:r>
                    </a:p>
                    <a:p>
                      <a:r>
                        <a:rPr lang="pt-BR" sz="2300" b="0" kern="1200" dirty="0">
                          <a:solidFill>
                            <a:schemeClr val="tx1"/>
                          </a:solidFill>
                          <a:effectLst/>
                          <a:latin typeface="Arial Narrow" panose="020B0606020202030204" pitchFamily="34" charset="0"/>
                          <a:ea typeface="+mn-ea"/>
                          <a:cs typeface="+mn-cs"/>
                        </a:rPr>
                        <a:t>[...]</a:t>
                      </a:r>
                    </a:p>
                    <a:p>
                      <a:r>
                        <a:rPr lang="pt-BR" sz="2300" b="0" kern="1200" dirty="0">
                          <a:solidFill>
                            <a:schemeClr val="tx1"/>
                          </a:solidFill>
                          <a:effectLst/>
                          <a:latin typeface="Arial Narrow" panose="020B0606020202030204" pitchFamily="34" charset="0"/>
                          <a:ea typeface="+mn-ea"/>
                          <a:cs typeface="+mn-cs"/>
                        </a:rPr>
                        <a:t>Eu sou a grande Mãe Universal.</a:t>
                      </a:r>
                    </a:p>
                    <a:p>
                      <a:r>
                        <a:rPr lang="pt-BR" sz="2300" b="0" kern="1200" dirty="0">
                          <a:solidFill>
                            <a:schemeClr val="tx1"/>
                          </a:solidFill>
                          <a:effectLst/>
                          <a:latin typeface="Arial Narrow" panose="020B0606020202030204" pitchFamily="34" charset="0"/>
                          <a:ea typeface="+mn-ea"/>
                          <a:cs typeface="+mn-cs"/>
                        </a:rPr>
                        <a:t>Tua filha, tua noiva e desposada.</a:t>
                      </a:r>
                    </a:p>
                  </a:txBody>
                  <a:tcPr>
                    <a:noFill/>
                  </a:tcPr>
                </a:tc>
                <a:tc>
                  <a:txBody>
                    <a:bodyPr/>
                    <a:lstStyle/>
                    <a:p>
                      <a:r>
                        <a:rPr lang="pt-BR" sz="2300" b="0" kern="1200" dirty="0">
                          <a:solidFill>
                            <a:schemeClr val="tx1"/>
                          </a:solidFill>
                          <a:effectLst/>
                          <a:latin typeface="Arial Narrow" panose="020B0606020202030204" pitchFamily="34" charset="0"/>
                          <a:ea typeface="+mn-ea"/>
                          <a:cs typeface="+mn-cs"/>
                        </a:rPr>
                        <a:t>A mulher e o ventre que fecundas.</a:t>
                      </a:r>
                    </a:p>
                    <a:p>
                      <a:r>
                        <a:rPr lang="pt-BR" sz="2300" b="0" kern="1200" dirty="0">
                          <a:solidFill>
                            <a:schemeClr val="tx1"/>
                          </a:solidFill>
                          <a:effectLst/>
                          <a:latin typeface="Arial Narrow" panose="020B0606020202030204" pitchFamily="34" charset="0"/>
                          <a:ea typeface="+mn-ea"/>
                          <a:cs typeface="+mn-cs"/>
                        </a:rPr>
                        <a:t>Sou a gleba, a gestação, eu sou o amor.</a:t>
                      </a:r>
                    </a:p>
                    <a:p>
                      <a:r>
                        <a:rPr lang="pt-BR" sz="2300" b="0" kern="1200" dirty="0">
                          <a:solidFill>
                            <a:schemeClr val="tx1"/>
                          </a:solidFill>
                          <a:effectLst/>
                          <a:latin typeface="Arial Narrow" panose="020B0606020202030204" pitchFamily="34" charset="0"/>
                          <a:ea typeface="+mn-ea"/>
                          <a:cs typeface="+mn-cs"/>
                        </a:rPr>
                        <a:t> </a:t>
                      </a:r>
                    </a:p>
                    <a:p>
                      <a:r>
                        <a:rPr lang="pt-BR" sz="2300" b="0" kern="1200" dirty="0">
                          <a:solidFill>
                            <a:schemeClr val="tx1"/>
                          </a:solidFill>
                          <a:effectLst/>
                          <a:latin typeface="Arial Narrow" panose="020B0606020202030204" pitchFamily="34" charset="0"/>
                          <a:ea typeface="+mn-ea"/>
                          <a:cs typeface="+mn-cs"/>
                        </a:rPr>
                        <a:t>A ti, ó lavrador, tudo quanto é meu.</a:t>
                      </a:r>
                    </a:p>
                    <a:p>
                      <a:r>
                        <a:rPr lang="pt-BR" sz="2300" b="0" kern="1200" dirty="0">
                          <a:solidFill>
                            <a:schemeClr val="tx1"/>
                          </a:solidFill>
                          <a:effectLst/>
                          <a:latin typeface="Arial Narrow" panose="020B0606020202030204" pitchFamily="34" charset="0"/>
                          <a:ea typeface="+mn-ea"/>
                          <a:cs typeface="+mn-cs"/>
                        </a:rPr>
                        <a:t>Teu arado, tua foice, teu machado.</a:t>
                      </a:r>
                    </a:p>
                    <a:p>
                      <a:r>
                        <a:rPr lang="pt-BR" sz="2300" b="0" kern="1200" dirty="0">
                          <a:solidFill>
                            <a:schemeClr val="tx1"/>
                          </a:solidFill>
                          <a:effectLst/>
                          <a:latin typeface="Arial Narrow" panose="020B0606020202030204" pitchFamily="34" charset="0"/>
                          <a:ea typeface="+mn-ea"/>
                          <a:cs typeface="+mn-cs"/>
                        </a:rPr>
                        <a:t>O berço pequenino de teu filho.</a:t>
                      </a:r>
                    </a:p>
                    <a:p>
                      <a:r>
                        <a:rPr lang="pt-BR" sz="2300" b="0" kern="1200" dirty="0">
                          <a:solidFill>
                            <a:schemeClr val="tx1"/>
                          </a:solidFill>
                          <a:effectLst/>
                          <a:latin typeface="Arial Narrow" panose="020B0606020202030204" pitchFamily="34" charset="0"/>
                          <a:ea typeface="+mn-ea"/>
                          <a:cs typeface="+mn-cs"/>
                        </a:rPr>
                        <a:t>O algodão de tua veste</a:t>
                      </a:r>
                    </a:p>
                    <a:p>
                      <a:r>
                        <a:rPr lang="pt-BR" sz="2300" b="0" kern="1200" dirty="0">
                          <a:solidFill>
                            <a:schemeClr val="tx1"/>
                          </a:solidFill>
                          <a:effectLst/>
                          <a:latin typeface="Arial Narrow" panose="020B0606020202030204" pitchFamily="34" charset="0"/>
                          <a:ea typeface="+mn-ea"/>
                          <a:cs typeface="+mn-cs"/>
                        </a:rPr>
                        <a:t>e o pão de tua casa.</a:t>
                      </a:r>
                    </a:p>
                    <a:p>
                      <a:r>
                        <a:rPr lang="pt-BR" sz="2300" b="0" kern="1200" dirty="0">
                          <a:solidFill>
                            <a:schemeClr val="tx1"/>
                          </a:solidFill>
                          <a:effectLst/>
                          <a:latin typeface="Arial Narrow" panose="020B0606020202030204" pitchFamily="34" charset="0"/>
                          <a:ea typeface="+mn-ea"/>
                          <a:cs typeface="+mn-cs"/>
                        </a:rPr>
                        <a:t>[...]</a:t>
                      </a:r>
                    </a:p>
                  </a:txBody>
                  <a:tcPr>
                    <a:noFill/>
                  </a:tcPr>
                </a:tc>
                <a:extLst>
                  <a:ext uri="{0D108BD9-81ED-4DB2-BD59-A6C34878D82A}">
                    <a16:rowId xmlns:a16="http://schemas.microsoft.com/office/drawing/2014/main" val="3402485821"/>
                  </a:ext>
                </a:extLst>
              </a:tr>
            </a:tbl>
          </a:graphicData>
        </a:graphic>
      </p:graphicFrame>
      <p:sp>
        <p:nvSpPr>
          <p:cNvPr id="7" name="CaixaDeTexto 6">
            <a:extLst>
              <a:ext uri="{FF2B5EF4-FFF2-40B4-BE49-F238E27FC236}">
                <a16:creationId xmlns:a16="http://schemas.microsoft.com/office/drawing/2014/main" id="{9426FA03-730E-98D0-A076-20F3EFA713B2}"/>
              </a:ext>
            </a:extLst>
          </p:cNvPr>
          <p:cNvSpPr txBox="1"/>
          <p:nvPr/>
        </p:nvSpPr>
        <p:spPr>
          <a:xfrm>
            <a:off x="349624" y="5447707"/>
            <a:ext cx="11546540" cy="295402"/>
          </a:xfrm>
          <a:prstGeom prst="rect">
            <a:avLst/>
          </a:prstGeom>
          <a:noFill/>
        </p:spPr>
        <p:txBody>
          <a:bodyPr wrap="square">
            <a:spAutoFit/>
          </a:bodyPr>
          <a:lstStyle/>
          <a:p>
            <a:pPr algn="r">
              <a:lnSpc>
                <a:spcPct val="107000"/>
              </a:lnSpc>
              <a:spcAft>
                <a:spcPts val="800"/>
              </a:spcAft>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https://www.escritas.org/</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pt</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/t/5488/o-</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cantico</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-da-terra. Acesso em: 13 ago. 2026. </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972689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6945006-CAD0-7C79-86FD-333CDBD58863}"/>
              </a:ext>
            </a:extLst>
          </p:cNvPr>
          <p:cNvSpPr txBox="1"/>
          <p:nvPr/>
        </p:nvSpPr>
        <p:spPr>
          <a:xfrm>
            <a:off x="318247" y="862044"/>
            <a:ext cx="11555506" cy="4136197"/>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26</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poema de Cora Coralina, o eu lírico não apenas fala sobre a terra, mas assume a própria identidade dela. O recurso estilístico predominante que constrói o sentido de totalidade e o vínculo sagrado entre a voz que fala e os elementos da natureza é 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sinestesia, ao associar percepções de sentidos humanos diferentes para descrever o barro e o fruto.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antítese, ao aproximar termos opostos como "homem" e "mulher" para demonstrar os conflitos da criação.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metáfora, ao estabelecer uma relação de identidade direta e figurada entre o eu lírico e a "grande Mãe Universal".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hipérbole, ao exagerar as dimensões do planeta para intimidar o lavrador em sua rotina de trabalho.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ironia, ao sugerir que a terra pertence ao homem, quando o texto defende justamente o contrário.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6428449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F16873E-7354-161B-0C72-E8E3A465DCB6}"/>
              </a:ext>
            </a:extLst>
          </p:cNvPr>
          <p:cNvSpPr txBox="1"/>
          <p:nvPr/>
        </p:nvSpPr>
        <p:spPr>
          <a:xfrm>
            <a:off x="349623" y="830969"/>
            <a:ext cx="11528611" cy="4950266"/>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27.</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Considerando a interlocução estabelecida entre a voz lírica e o "lavrador", a principal finalidade do texto de Cora Coralina é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denunciar as duras condições de trabalho e a escassez de recursos técnicos enfrentadas pelo homem do campo.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celebrar a relação de vínculo, sustento e acolhimento mútuo entre o ser humano e a natureza cultivada.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instruir o trabalhador rural sobre o manejo adequado das ferramentas agrícolas e a organização do espaço do sítio.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romantizar a pobreza do interior do país, mostrando que o isolamento social gera uma vida de fartura imediata.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alertar a sociedade urbana a respeito dos impactos ambientais causados pelo uso do arado e do machado na gleba.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294316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7" y="776682"/>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9" y="1296953"/>
            <a:ext cx="5508000" cy="1175659"/>
          </a:xfrm>
          <a:prstGeom prst="rect">
            <a:avLst/>
          </a:prstGeom>
          <a:noFill/>
          <a:ln>
            <a:noFill/>
          </a:ln>
        </p:spPr>
      </p:pic>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5" name="Tabela 4">
            <a:extLst>
              <a:ext uri="{FF2B5EF4-FFF2-40B4-BE49-F238E27FC236}">
                <a16:creationId xmlns:a16="http://schemas.microsoft.com/office/drawing/2014/main" id="{961FC227-01E1-7DAD-3268-3342DEE1CE2A}"/>
              </a:ext>
            </a:extLst>
          </p:cNvPr>
          <p:cNvGraphicFramePr>
            <a:graphicFrameLocks noGrp="1"/>
          </p:cNvGraphicFramePr>
          <p:nvPr>
            <p:extLst>
              <p:ext uri="{D42A27DB-BD31-4B8C-83A1-F6EECF244321}">
                <p14:modId xmlns:p14="http://schemas.microsoft.com/office/powerpoint/2010/main" val="4145372382"/>
              </p:ext>
            </p:extLst>
          </p:nvPr>
        </p:nvGraphicFramePr>
        <p:xfrm>
          <a:off x="385909" y="3312365"/>
          <a:ext cx="11501717" cy="32461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Terceira Geração (1945–1960) Geração de 45 ou fase pós-modernista. </a:t>
                      </a:r>
                    </a:p>
                    <a:p>
                      <a:pPr marL="0" indent="538163" algn="just"/>
                      <a:r>
                        <a:rPr lang="pt-BR" sz="2300" b="0" kern="1200" dirty="0">
                          <a:solidFill>
                            <a:schemeClr val="tx1"/>
                          </a:solidFill>
                          <a:effectLst/>
                          <a:latin typeface="Arial Narrow" panose="020B0606020202030204" pitchFamily="34" charset="0"/>
                          <a:ea typeface="+mn-ea"/>
                          <a:cs typeface="+mn-cs"/>
                        </a:rPr>
                        <a:t>A </a:t>
                      </a:r>
                      <a:r>
                        <a:rPr lang="pt-BR" sz="2300" b="1" kern="1200" dirty="0">
                          <a:solidFill>
                            <a:schemeClr val="tx1"/>
                          </a:solidFill>
                          <a:effectLst/>
                          <a:latin typeface="Arial Narrow" panose="020B0606020202030204" pitchFamily="34" charset="0"/>
                          <a:ea typeface="+mn-ea"/>
                          <a:cs typeface="+mn-cs"/>
                        </a:rPr>
                        <a:t>terceira fase do Modernismo no Brasil</a:t>
                      </a:r>
                      <a:r>
                        <a:rPr lang="pt-BR" sz="2300" b="0" kern="1200" dirty="0">
                          <a:solidFill>
                            <a:schemeClr val="tx1"/>
                          </a:solidFill>
                          <a:effectLst/>
                          <a:latin typeface="Arial Narrow" panose="020B0606020202030204" pitchFamily="34" charset="0"/>
                          <a:ea typeface="+mn-ea"/>
                          <a:cs typeface="+mn-cs"/>
                        </a:rPr>
                        <a:t>, também conhecida como </a:t>
                      </a:r>
                      <a:r>
                        <a:rPr lang="pt-BR" sz="2300" b="1" kern="1200" dirty="0">
                          <a:solidFill>
                            <a:schemeClr val="tx1"/>
                          </a:solidFill>
                          <a:effectLst/>
                          <a:latin typeface="Arial Narrow" panose="020B0606020202030204" pitchFamily="34" charset="0"/>
                          <a:ea typeface="+mn-ea"/>
                          <a:cs typeface="+mn-cs"/>
                        </a:rPr>
                        <a:t>pós-modernismo ou terceira geração modernista</a:t>
                      </a:r>
                      <a:r>
                        <a:rPr lang="pt-BR" sz="2300" b="0" kern="1200" dirty="0">
                          <a:solidFill>
                            <a:schemeClr val="tx1"/>
                          </a:solidFill>
                          <a:effectLst/>
                          <a:latin typeface="Arial Narrow" panose="020B0606020202030204" pitchFamily="34" charset="0"/>
                          <a:ea typeface="+mn-ea"/>
                          <a:cs typeface="+mn-cs"/>
                        </a:rPr>
                        <a:t>, ocorreu entre 1945 e 1960. Este período foi marcado por transformações profundas no cenário político, social e cultural do Brasil e do mundo. [...]</a:t>
                      </a:r>
                    </a:p>
                    <a:p>
                      <a:pPr algn="just"/>
                      <a:r>
                        <a:rPr lang="pt-BR" sz="2300" b="1" kern="1200" dirty="0">
                          <a:solidFill>
                            <a:schemeClr val="tx1"/>
                          </a:solidFill>
                          <a:effectLst/>
                          <a:latin typeface="Arial Narrow" panose="020B0606020202030204" pitchFamily="34" charset="0"/>
                          <a:ea typeface="+mn-ea"/>
                          <a:cs typeface="+mn-cs"/>
                        </a:rPr>
                        <a:t>Características da Poesia</a:t>
                      </a:r>
                    </a:p>
                    <a:p>
                      <a:pPr marL="0" indent="538163" algn="just"/>
                      <a:r>
                        <a:rPr lang="pt-BR" sz="2300" b="0" kern="1200" dirty="0">
                          <a:solidFill>
                            <a:schemeClr val="tx1"/>
                          </a:solidFill>
                          <a:effectLst/>
                          <a:latin typeface="Arial Narrow" panose="020B0606020202030204" pitchFamily="34" charset="0"/>
                          <a:ea typeface="+mn-ea"/>
                          <a:cs typeface="+mn-cs"/>
                        </a:rPr>
                        <a:t>A poesia da Terceira Geração Modernista é marcada pela </a:t>
                      </a:r>
                      <a:r>
                        <a:rPr lang="pt-BR" sz="2300" b="1" kern="1200" dirty="0">
                          <a:solidFill>
                            <a:schemeClr val="tx1"/>
                          </a:solidFill>
                          <a:effectLst/>
                          <a:latin typeface="Arial Narrow" panose="020B0606020202030204" pitchFamily="34" charset="0"/>
                          <a:ea typeface="+mn-ea"/>
                          <a:cs typeface="+mn-cs"/>
                        </a:rPr>
                        <a:t>diversidade de estilos e pela liberdade criativa. Há uma consciência social mais aguda, uma ênfase na introspecção e na subjetividade</a:t>
                      </a:r>
                      <a:r>
                        <a:rPr lang="pt-BR" sz="2300" b="0" kern="1200" dirty="0">
                          <a:solidFill>
                            <a:schemeClr val="tx1"/>
                          </a:solidFill>
                          <a:effectLst/>
                          <a:latin typeface="Arial Narrow" panose="020B0606020202030204" pitchFamily="34" charset="0"/>
                          <a:ea typeface="+mn-ea"/>
                          <a:cs typeface="+mn-cs"/>
                        </a:rPr>
                        <a:t>, e um uso da linguagem cotidiana para criar poesia que reflete a experiência humana de maneira autêntica e imediata.</a:t>
                      </a: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6" name="Imagem 5">
            <a:extLst>
              <a:ext uri="{FF2B5EF4-FFF2-40B4-BE49-F238E27FC236}">
                <a16:creationId xmlns:a16="http://schemas.microsoft.com/office/drawing/2014/main" id="{F02AD8AD-6A53-9A6A-B4F8-984D322A65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5909" y="2423952"/>
            <a:ext cx="2877673" cy="1009755"/>
          </a:xfrm>
          <a:prstGeom prst="rect">
            <a:avLst/>
          </a:prstGeom>
        </p:spPr>
      </p:pic>
    </p:spTree>
    <p:extLst>
      <p:ext uri="{BB962C8B-B14F-4D97-AF65-F5344CB8AC3E}">
        <p14:creationId xmlns:p14="http://schemas.microsoft.com/office/powerpoint/2010/main" val="102814191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5088D062-7541-6510-3090-7292B3A70B5E}"/>
              </a:ext>
            </a:extLst>
          </p:cNvPr>
          <p:cNvSpPr txBox="1"/>
          <p:nvPr/>
        </p:nvSpPr>
        <p:spPr>
          <a:xfrm>
            <a:off x="327211" y="694273"/>
            <a:ext cx="11537577" cy="1154162"/>
          </a:xfrm>
          <a:prstGeom prst="rect">
            <a:avLst/>
          </a:prstGeom>
          <a:solidFill>
            <a:schemeClr val="accent6">
              <a:lumMod val="20000"/>
              <a:lumOff val="80000"/>
            </a:schemeClr>
          </a:solidFill>
        </p:spPr>
        <p:txBody>
          <a:bodyPr wrap="square">
            <a:spAutoFit/>
          </a:bodyPr>
          <a:lstStyle/>
          <a:p>
            <a:pPr algn="just"/>
            <a:r>
              <a:rPr lang="pt-BR" sz="2300" b="1"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Nós precisamos uns dos outros para "tecer" o amanhã. Que tal ler o poema agora para descobrir como o autor consegue transformar o simples canto de um galo em uma das metáforas mais significativa da nossa literatura????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45719C43-C8CA-94E9-113D-E5A8306523EB}"/>
              </a:ext>
            </a:extLst>
          </p:cNvPr>
          <p:cNvSpPr txBox="1"/>
          <p:nvPr/>
        </p:nvSpPr>
        <p:spPr>
          <a:xfrm>
            <a:off x="331693" y="2063472"/>
            <a:ext cx="11537576" cy="1107996"/>
          </a:xfrm>
          <a:prstGeom prst="rect">
            <a:avLst/>
          </a:prstGeom>
          <a:noFill/>
        </p:spPr>
        <p:txBody>
          <a:bodyPr wrap="square">
            <a:spAutoFit/>
          </a:bodyPr>
          <a:lstStyle/>
          <a:p>
            <a:pPr algn="just"/>
            <a:r>
              <a:rPr lang="pt-BR" sz="23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Leia o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Tecendo a Manhã.</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20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João Cabral de Melo Neto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9" name="Tabela 8">
            <a:extLst>
              <a:ext uri="{FF2B5EF4-FFF2-40B4-BE49-F238E27FC236}">
                <a16:creationId xmlns:a16="http://schemas.microsoft.com/office/drawing/2014/main" id="{3359C6C7-5F7C-DCCC-F474-C346F77770F7}"/>
              </a:ext>
            </a:extLst>
          </p:cNvPr>
          <p:cNvGraphicFramePr>
            <a:graphicFrameLocks noGrp="1"/>
          </p:cNvGraphicFramePr>
          <p:nvPr>
            <p:extLst>
              <p:ext uri="{D42A27DB-BD31-4B8C-83A1-F6EECF244321}">
                <p14:modId xmlns:p14="http://schemas.microsoft.com/office/powerpoint/2010/main" val="90644833"/>
              </p:ext>
            </p:extLst>
          </p:nvPr>
        </p:nvGraphicFramePr>
        <p:xfrm>
          <a:off x="331693" y="3171468"/>
          <a:ext cx="11546540" cy="3124200"/>
        </p:xfrm>
        <a:graphic>
          <a:graphicData uri="http://schemas.openxmlformats.org/drawingml/2006/table">
            <a:tbl>
              <a:tblPr firstRow="1" bandRow="1">
                <a:tableStyleId>{5C22544A-7EE6-4342-B048-85BDC9FD1C3A}</a:tableStyleId>
              </a:tblPr>
              <a:tblGrid>
                <a:gridCol w="5773270">
                  <a:extLst>
                    <a:ext uri="{9D8B030D-6E8A-4147-A177-3AD203B41FA5}">
                      <a16:colId xmlns:a16="http://schemas.microsoft.com/office/drawing/2014/main" val="2765629382"/>
                    </a:ext>
                  </a:extLst>
                </a:gridCol>
                <a:gridCol w="5773270">
                  <a:extLst>
                    <a:ext uri="{9D8B030D-6E8A-4147-A177-3AD203B41FA5}">
                      <a16:colId xmlns:a16="http://schemas.microsoft.com/office/drawing/2014/main" val="841310990"/>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Um galo sozinho não tece a manhã:</a:t>
                      </a:r>
                    </a:p>
                    <a:p>
                      <a:r>
                        <a:rPr lang="pt-BR" sz="2300" b="0" kern="1200" dirty="0">
                          <a:solidFill>
                            <a:schemeClr val="tx1"/>
                          </a:solidFill>
                          <a:effectLst/>
                          <a:latin typeface="Arial Narrow" panose="020B0606020202030204" pitchFamily="34" charset="0"/>
                          <a:ea typeface="+mn-ea"/>
                          <a:cs typeface="+mn-cs"/>
                        </a:rPr>
                        <a:t>ele precisará sempre de outros galos.</a:t>
                      </a:r>
                    </a:p>
                    <a:p>
                      <a:r>
                        <a:rPr lang="pt-BR" sz="2300" b="0" kern="1200" dirty="0">
                          <a:solidFill>
                            <a:schemeClr val="tx1"/>
                          </a:solidFill>
                          <a:effectLst/>
                          <a:latin typeface="Arial Narrow" panose="020B0606020202030204" pitchFamily="34" charset="0"/>
                          <a:ea typeface="+mn-ea"/>
                          <a:cs typeface="+mn-cs"/>
                        </a:rPr>
                        <a:t>De um que apanhe esse grito que ele</a:t>
                      </a:r>
                    </a:p>
                    <a:p>
                      <a:r>
                        <a:rPr lang="pt-BR" sz="2300" b="0" kern="1200" dirty="0">
                          <a:solidFill>
                            <a:schemeClr val="tx1"/>
                          </a:solidFill>
                          <a:effectLst/>
                          <a:latin typeface="Arial Narrow" panose="020B0606020202030204" pitchFamily="34" charset="0"/>
                          <a:ea typeface="+mn-ea"/>
                          <a:cs typeface="+mn-cs"/>
                        </a:rPr>
                        <a:t>e o lance a outro: de outro galo</a:t>
                      </a:r>
                    </a:p>
                    <a:p>
                      <a:r>
                        <a:rPr lang="pt-BR" sz="2300" b="0" kern="1200" dirty="0">
                          <a:solidFill>
                            <a:schemeClr val="tx1"/>
                          </a:solidFill>
                          <a:effectLst/>
                          <a:latin typeface="Arial Narrow" panose="020B0606020202030204" pitchFamily="34" charset="0"/>
                          <a:ea typeface="+mn-ea"/>
                          <a:cs typeface="+mn-cs"/>
                        </a:rPr>
                        <a:t>que apanhe o grito que um galo antes</a:t>
                      </a:r>
                    </a:p>
                    <a:p>
                      <a:endParaRPr lang="pt-BR" sz="1500" b="0" kern="1200" dirty="0">
                        <a:solidFill>
                          <a:schemeClr val="tx1"/>
                        </a:solidFill>
                        <a:effectLst/>
                        <a:latin typeface="Arial Narrow" panose="020B0606020202030204" pitchFamily="34" charset="0"/>
                        <a:ea typeface="+mn-ea"/>
                        <a:cs typeface="+mn-cs"/>
                      </a:endParaRPr>
                    </a:p>
                    <a:p>
                      <a:r>
                        <a:rPr lang="pt-BR" sz="2300" b="0" kern="1200" dirty="0">
                          <a:solidFill>
                            <a:schemeClr val="tx1"/>
                          </a:solidFill>
                          <a:effectLst/>
                          <a:latin typeface="Arial Narrow" panose="020B0606020202030204" pitchFamily="34" charset="0"/>
                          <a:ea typeface="+mn-ea"/>
                          <a:cs typeface="+mn-cs"/>
                        </a:rPr>
                        <a:t>e o lance a outro; e de outros galos</a:t>
                      </a:r>
                    </a:p>
                    <a:p>
                      <a:r>
                        <a:rPr lang="pt-BR" sz="2300" b="0" kern="1200" dirty="0">
                          <a:solidFill>
                            <a:schemeClr val="tx1"/>
                          </a:solidFill>
                          <a:effectLst/>
                          <a:latin typeface="Arial Narrow" panose="020B0606020202030204" pitchFamily="34" charset="0"/>
                          <a:ea typeface="+mn-ea"/>
                          <a:cs typeface="+mn-cs"/>
                        </a:rPr>
                        <a:t>que com muitos outros galos se cruzam</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2300" b="0" kern="1200" dirty="0">
                          <a:solidFill>
                            <a:schemeClr val="tx1"/>
                          </a:solidFill>
                          <a:effectLst/>
                          <a:latin typeface="Arial Narrow" panose="020B0606020202030204" pitchFamily="34" charset="0"/>
                          <a:ea typeface="+mn-ea"/>
                          <a:cs typeface="+mn-cs"/>
                        </a:rPr>
                        <a:t>os fios de sol de seus gritos de galo</a:t>
                      </a:r>
                    </a:p>
                  </a:txBody>
                  <a:tcPr>
                    <a:noFill/>
                  </a:tcPr>
                </a:tc>
                <a:tc>
                  <a:txBody>
                    <a:bodyPr/>
                    <a:lstStyle/>
                    <a:p>
                      <a:r>
                        <a:rPr lang="pt-BR" sz="2300" b="0" kern="1200" dirty="0">
                          <a:solidFill>
                            <a:schemeClr val="tx1"/>
                          </a:solidFill>
                          <a:effectLst/>
                          <a:latin typeface="Arial Narrow" panose="020B0606020202030204" pitchFamily="34" charset="0"/>
                          <a:ea typeface="+mn-ea"/>
                          <a:cs typeface="+mn-cs"/>
                        </a:rPr>
                        <a:t>para que a manhã, desde uma teia tênue,</a:t>
                      </a:r>
                    </a:p>
                    <a:p>
                      <a:r>
                        <a:rPr lang="pt-BR" sz="2300" b="0" kern="1200" dirty="0">
                          <a:solidFill>
                            <a:schemeClr val="tx1"/>
                          </a:solidFill>
                          <a:effectLst/>
                          <a:latin typeface="Arial Narrow" panose="020B0606020202030204" pitchFamily="34" charset="0"/>
                          <a:ea typeface="+mn-ea"/>
                          <a:cs typeface="+mn-cs"/>
                        </a:rPr>
                        <a:t>se vá tecendo, entre todos os galos.</a:t>
                      </a:r>
                    </a:p>
                    <a:p>
                      <a:endParaRPr lang="pt-BR" sz="1500" b="0" kern="1200" dirty="0">
                        <a:solidFill>
                          <a:schemeClr val="tx1"/>
                        </a:solidFill>
                        <a:effectLst/>
                        <a:latin typeface="Arial Narrow" panose="020B0606020202030204" pitchFamily="34" charset="0"/>
                        <a:ea typeface="+mn-ea"/>
                        <a:cs typeface="+mn-cs"/>
                      </a:endParaRPr>
                    </a:p>
                    <a:p>
                      <a:r>
                        <a:rPr lang="pt-BR" sz="2300" b="0" kern="1200" dirty="0">
                          <a:solidFill>
                            <a:schemeClr val="tx1"/>
                          </a:solidFill>
                          <a:effectLst/>
                          <a:latin typeface="Arial Narrow" panose="020B0606020202030204" pitchFamily="34" charset="0"/>
                          <a:ea typeface="+mn-ea"/>
                          <a:cs typeface="+mn-cs"/>
                        </a:rPr>
                        <a:t>E se encorpando em tela, entre todos,</a:t>
                      </a:r>
                    </a:p>
                    <a:p>
                      <a:r>
                        <a:rPr lang="pt-BR" sz="2300" b="0" kern="1200" dirty="0">
                          <a:solidFill>
                            <a:schemeClr val="tx1"/>
                          </a:solidFill>
                          <a:effectLst/>
                          <a:latin typeface="Arial Narrow" panose="020B0606020202030204" pitchFamily="34" charset="0"/>
                          <a:ea typeface="+mn-ea"/>
                          <a:cs typeface="+mn-cs"/>
                        </a:rPr>
                        <a:t>se erguendo tenda, onde entrem todos,</a:t>
                      </a:r>
                    </a:p>
                    <a:p>
                      <a:r>
                        <a:rPr lang="pt-BR" sz="2300" b="0" kern="1200" dirty="0">
                          <a:solidFill>
                            <a:schemeClr val="tx1"/>
                          </a:solidFill>
                          <a:effectLst/>
                          <a:latin typeface="Arial Narrow" panose="020B0606020202030204" pitchFamily="34" charset="0"/>
                          <a:ea typeface="+mn-ea"/>
                          <a:cs typeface="+mn-cs"/>
                        </a:rPr>
                        <a:t>se </a:t>
                      </a:r>
                      <a:r>
                        <a:rPr lang="pt-BR" sz="2300" b="0" kern="1200" dirty="0" err="1">
                          <a:solidFill>
                            <a:schemeClr val="tx1"/>
                          </a:solidFill>
                          <a:effectLst/>
                          <a:latin typeface="Arial Narrow" panose="020B0606020202030204" pitchFamily="34" charset="0"/>
                          <a:ea typeface="+mn-ea"/>
                          <a:cs typeface="+mn-cs"/>
                        </a:rPr>
                        <a:t>entretendendo</a:t>
                      </a:r>
                      <a:r>
                        <a:rPr lang="pt-BR" sz="2300" b="0" kern="1200" dirty="0">
                          <a:solidFill>
                            <a:schemeClr val="tx1"/>
                          </a:solidFill>
                          <a:effectLst/>
                          <a:latin typeface="Arial Narrow" panose="020B0606020202030204" pitchFamily="34" charset="0"/>
                          <a:ea typeface="+mn-ea"/>
                          <a:cs typeface="+mn-cs"/>
                        </a:rPr>
                        <a:t> para todos, no toldo</a:t>
                      </a:r>
                    </a:p>
                    <a:p>
                      <a:r>
                        <a:rPr lang="pt-BR" sz="2300" b="0" kern="1200" dirty="0">
                          <a:solidFill>
                            <a:schemeClr val="tx1"/>
                          </a:solidFill>
                          <a:effectLst/>
                          <a:latin typeface="Arial Narrow" panose="020B0606020202030204" pitchFamily="34" charset="0"/>
                          <a:ea typeface="+mn-ea"/>
                          <a:cs typeface="+mn-cs"/>
                        </a:rPr>
                        <a:t> (a manhã) que plana livre de armação.</a:t>
                      </a:r>
                    </a:p>
                    <a:p>
                      <a:r>
                        <a:rPr lang="pt-BR" sz="2300" b="0" kern="1200" dirty="0">
                          <a:solidFill>
                            <a:schemeClr val="tx1"/>
                          </a:solidFill>
                          <a:effectLst/>
                          <a:latin typeface="Arial Narrow" panose="020B0606020202030204" pitchFamily="34" charset="0"/>
                          <a:ea typeface="+mn-ea"/>
                          <a:cs typeface="+mn-cs"/>
                        </a:rPr>
                        <a:t>A manhã, toldo de um tecido tão aéreo</a:t>
                      </a:r>
                    </a:p>
                    <a:p>
                      <a:r>
                        <a:rPr lang="pt-BR" sz="2300" b="0" kern="1200" dirty="0">
                          <a:solidFill>
                            <a:schemeClr val="tx1"/>
                          </a:solidFill>
                          <a:effectLst/>
                          <a:latin typeface="Arial Narrow" panose="020B0606020202030204" pitchFamily="34" charset="0"/>
                          <a:ea typeface="+mn-ea"/>
                          <a:cs typeface="+mn-cs"/>
                        </a:rPr>
                        <a:t>que, tecido, se eleva por si: luz balão.</a:t>
                      </a:r>
                    </a:p>
                  </a:txBody>
                  <a:tcPr>
                    <a:noFill/>
                  </a:tcPr>
                </a:tc>
                <a:extLst>
                  <a:ext uri="{0D108BD9-81ED-4DB2-BD59-A6C34878D82A}">
                    <a16:rowId xmlns:a16="http://schemas.microsoft.com/office/drawing/2014/main" val="3402485821"/>
                  </a:ext>
                </a:extLst>
              </a:tr>
            </a:tbl>
          </a:graphicData>
        </a:graphic>
      </p:graphicFrame>
      <p:sp>
        <p:nvSpPr>
          <p:cNvPr id="11" name="CaixaDeTexto 10">
            <a:extLst>
              <a:ext uri="{FF2B5EF4-FFF2-40B4-BE49-F238E27FC236}">
                <a16:creationId xmlns:a16="http://schemas.microsoft.com/office/drawing/2014/main" id="{26FB4483-095E-6549-EFB2-84FDD7C8D784}"/>
              </a:ext>
            </a:extLst>
          </p:cNvPr>
          <p:cNvSpPr txBox="1"/>
          <p:nvPr/>
        </p:nvSpPr>
        <p:spPr>
          <a:xfrm>
            <a:off x="327210" y="6325007"/>
            <a:ext cx="11537577" cy="292388"/>
          </a:xfrm>
          <a:prstGeom prst="rect">
            <a:avLst/>
          </a:prstGeom>
          <a:noFill/>
        </p:spPr>
        <p:txBody>
          <a:bodyPr wrap="square">
            <a:spAutoFit/>
          </a:bodyPr>
          <a:lstStyle/>
          <a:p>
            <a:pPr algn="r"/>
            <a:r>
              <a:rPr lang="pt-BR" sz="1300" kern="1800" spc="-40" dirty="0">
                <a:effectLst/>
                <a:latin typeface="Arial Narrow" panose="020B0606020202030204" pitchFamily="34" charset="0"/>
                <a:ea typeface="Times New Roman" panose="02020603050405020304" pitchFamily="18" charset="0"/>
                <a:cs typeface="Times New Roman" panose="02020603050405020304" pitchFamily="18" charset="0"/>
              </a:rPr>
              <a:t>Disponível em: https://comofazerumpoema.com/poema-tecendo-a-manha-</a:t>
            </a:r>
            <a:r>
              <a:rPr lang="pt-BR" sz="1300" kern="1800" spc="-40" dirty="0" err="1">
                <a:effectLst/>
                <a:latin typeface="Arial Narrow" panose="020B0606020202030204" pitchFamily="34" charset="0"/>
                <a:ea typeface="Times New Roman" panose="02020603050405020304" pitchFamily="18" charset="0"/>
                <a:cs typeface="Times New Roman" panose="02020603050405020304" pitchFamily="18" charset="0"/>
              </a:rPr>
              <a:t>joao</a:t>
            </a:r>
            <a:r>
              <a:rPr lang="pt-BR" sz="1300" kern="1800" spc="-4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1300" kern="1800" spc="-40" dirty="0" err="1">
                <a:effectLst/>
                <a:latin typeface="Arial Narrow" panose="020B0606020202030204" pitchFamily="34" charset="0"/>
                <a:ea typeface="Times New Roman" panose="02020603050405020304" pitchFamily="18" charset="0"/>
                <a:cs typeface="Times New Roman" panose="02020603050405020304" pitchFamily="18" charset="0"/>
              </a:rPr>
              <a:t>cabral</a:t>
            </a:r>
            <a:r>
              <a:rPr lang="pt-BR" sz="1300" kern="1800" spc="-40" dirty="0">
                <a:effectLst/>
                <a:latin typeface="Arial Narrow" panose="020B0606020202030204" pitchFamily="34" charset="0"/>
                <a:ea typeface="Times New Roman" panose="02020603050405020304" pitchFamily="18" charset="0"/>
                <a:cs typeface="Times New Roman" panose="02020603050405020304" pitchFamily="18" charset="0"/>
              </a:rPr>
              <a:t>-melo-neto/. Acesso em: 12 ago. 2026.  </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837092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5" name="Tabela 4">
            <a:extLst>
              <a:ext uri="{FF2B5EF4-FFF2-40B4-BE49-F238E27FC236}">
                <a16:creationId xmlns:a16="http://schemas.microsoft.com/office/drawing/2014/main" id="{961FC227-01E1-7DAD-3268-3342DEE1CE2A}"/>
              </a:ext>
            </a:extLst>
          </p:cNvPr>
          <p:cNvGraphicFramePr>
            <a:graphicFrameLocks noGrp="1"/>
          </p:cNvGraphicFramePr>
          <p:nvPr>
            <p:extLst>
              <p:ext uri="{D42A27DB-BD31-4B8C-83A1-F6EECF244321}">
                <p14:modId xmlns:p14="http://schemas.microsoft.com/office/powerpoint/2010/main" val="4067204169"/>
              </p:ext>
            </p:extLst>
          </p:nvPr>
        </p:nvGraphicFramePr>
        <p:xfrm>
          <a:off x="385909" y="1618035"/>
          <a:ext cx="11501717" cy="32461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endParaRPr lang="pt-BR" sz="2300" b="0" kern="1200" dirty="0">
                        <a:solidFill>
                          <a:schemeClr val="tx1"/>
                        </a:solidFill>
                        <a:effectLst/>
                        <a:latin typeface="Arial Narrow" panose="020B0606020202030204" pitchFamily="34" charset="0"/>
                        <a:ea typeface="+mn-ea"/>
                        <a:cs typeface="+mn-cs"/>
                      </a:endParaRPr>
                    </a:p>
                    <a:p>
                      <a:pPr algn="ctr"/>
                      <a:endParaRPr lang="pt-BR" sz="2300" b="0" kern="1200" dirty="0">
                        <a:solidFill>
                          <a:schemeClr val="tx1"/>
                        </a:solidFill>
                        <a:effectLst/>
                        <a:latin typeface="Arial Narrow" panose="020B0606020202030204" pitchFamily="34" charset="0"/>
                        <a:ea typeface="+mn-ea"/>
                        <a:cs typeface="+mn-cs"/>
                      </a:endParaRPr>
                    </a:p>
                    <a:p>
                      <a:pPr algn="ctr"/>
                      <a:endParaRPr lang="pt-BR" sz="2300" b="0" kern="1200" dirty="0">
                        <a:solidFill>
                          <a:schemeClr val="tx1"/>
                        </a:solidFill>
                        <a:effectLst/>
                        <a:latin typeface="Arial Narrow" panose="020B0606020202030204" pitchFamily="34" charset="0"/>
                        <a:ea typeface="+mn-ea"/>
                        <a:cs typeface="+mn-cs"/>
                      </a:endParaRPr>
                    </a:p>
                    <a:p>
                      <a:pPr algn="ctr"/>
                      <a:endParaRPr lang="pt-BR" sz="2300" b="0" kern="1200" dirty="0">
                        <a:solidFill>
                          <a:schemeClr val="tx1"/>
                        </a:solidFill>
                        <a:effectLst/>
                        <a:latin typeface="Arial Narrow" panose="020B0606020202030204" pitchFamily="34" charset="0"/>
                        <a:ea typeface="+mn-ea"/>
                        <a:cs typeface="+mn-cs"/>
                      </a:endParaRPr>
                    </a:p>
                    <a:p>
                      <a:pPr algn="ctr"/>
                      <a:endParaRPr lang="pt-BR" sz="2300" b="0" kern="1200" dirty="0">
                        <a:solidFill>
                          <a:schemeClr val="tx1"/>
                        </a:solidFill>
                        <a:effectLst/>
                        <a:latin typeface="Arial Narrow" panose="020B0606020202030204" pitchFamily="34" charset="0"/>
                        <a:ea typeface="+mn-ea"/>
                        <a:cs typeface="+mn-cs"/>
                      </a:endParaRPr>
                    </a:p>
                    <a:p>
                      <a:pPr algn="ctr"/>
                      <a:endParaRPr lang="pt-BR" sz="2300" b="0" kern="1200" dirty="0">
                        <a:solidFill>
                          <a:schemeClr val="tx1"/>
                        </a:solidFill>
                        <a:effectLst/>
                        <a:latin typeface="Arial Narrow" panose="020B0606020202030204" pitchFamily="34" charset="0"/>
                        <a:ea typeface="+mn-ea"/>
                        <a:cs typeface="+mn-cs"/>
                      </a:endParaRPr>
                    </a:p>
                    <a:p>
                      <a:pPr algn="ctr"/>
                      <a:endParaRPr lang="pt-BR" sz="2300" b="0" kern="1200" dirty="0">
                        <a:solidFill>
                          <a:schemeClr val="tx1"/>
                        </a:solidFill>
                        <a:effectLst/>
                        <a:latin typeface="Arial Narrow" panose="020B0606020202030204" pitchFamily="34" charset="0"/>
                        <a:ea typeface="+mn-ea"/>
                        <a:cs typeface="+mn-cs"/>
                      </a:endParaRPr>
                    </a:p>
                    <a:p>
                      <a:pPr algn="ctr"/>
                      <a:endParaRPr lang="pt-BR" sz="2300" b="0" kern="1200" dirty="0">
                        <a:solidFill>
                          <a:schemeClr val="tx1"/>
                        </a:solidFill>
                        <a:effectLst/>
                        <a:latin typeface="Arial Narrow" panose="020B0606020202030204" pitchFamily="34" charset="0"/>
                        <a:ea typeface="+mn-ea"/>
                        <a:cs typeface="+mn-cs"/>
                      </a:endParaRPr>
                    </a:p>
                    <a:p>
                      <a:pPr algn="ctr"/>
                      <a:endParaRPr lang="pt-BR" sz="2300" b="0" kern="1200" dirty="0">
                        <a:solidFill>
                          <a:schemeClr val="tx1"/>
                        </a:solidFill>
                        <a:effectLst/>
                        <a:latin typeface="Arial Narrow" panose="020B0606020202030204" pitchFamily="34" charset="0"/>
                        <a:ea typeface="+mn-ea"/>
                        <a:cs typeface="+mn-cs"/>
                      </a:endParaRP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6" name="Imagem 5">
            <a:extLst>
              <a:ext uri="{FF2B5EF4-FFF2-40B4-BE49-F238E27FC236}">
                <a16:creationId xmlns:a16="http://schemas.microsoft.com/office/drawing/2014/main" id="{F02AD8AD-6A53-9A6A-B4F8-984D322A65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909" y="722627"/>
            <a:ext cx="2877673" cy="1009755"/>
          </a:xfrm>
          <a:prstGeom prst="rect">
            <a:avLst/>
          </a:prstGeom>
        </p:spPr>
      </p:pic>
      <p:pic>
        <p:nvPicPr>
          <p:cNvPr id="7" name="Imagem 6">
            <a:extLst>
              <a:ext uri="{FF2B5EF4-FFF2-40B4-BE49-F238E27FC236}">
                <a16:creationId xmlns:a16="http://schemas.microsoft.com/office/drawing/2014/main" id="{882BAB32-E05F-39A5-A9A9-9AB79476AF4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7371" y="1732382"/>
            <a:ext cx="2256864" cy="3009152"/>
          </a:xfrm>
          <a:prstGeom prst="rect">
            <a:avLst/>
          </a:prstGeom>
          <a:noFill/>
        </p:spPr>
      </p:pic>
      <p:sp>
        <p:nvSpPr>
          <p:cNvPr id="9" name="CaixaDeTexto 8">
            <a:extLst>
              <a:ext uri="{FF2B5EF4-FFF2-40B4-BE49-F238E27FC236}">
                <a16:creationId xmlns:a16="http://schemas.microsoft.com/office/drawing/2014/main" id="{93F43303-F5CA-6432-D3F9-664508CE1665}"/>
              </a:ext>
            </a:extLst>
          </p:cNvPr>
          <p:cNvSpPr txBox="1"/>
          <p:nvPr/>
        </p:nvSpPr>
        <p:spPr>
          <a:xfrm>
            <a:off x="2825697" y="1775019"/>
            <a:ext cx="8980394" cy="2923877"/>
          </a:xfrm>
          <a:prstGeom prst="rect">
            <a:avLst/>
          </a:prstGeom>
          <a:noFill/>
        </p:spPr>
        <p:txBody>
          <a:bodyPr wrap="square">
            <a:spAutoFit/>
          </a:bodyPr>
          <a:lstStyle/>
          <a:p>
            <a:pPr algn="just"/>
            <a:r>
              <a:rPr lang="pt-BR" sz="2300" b="1" kern="1800" spc="-40" dirty="0">
                <a:effectLst/>
                <a:latin typeface="Arial Narrow" panose="020B0606020202030204" pitchFamily="34" charset="0"/>
                <a:ea typeface="Times New Roman" panose="02020603050405020304" pitchFamily="18" charset="0"/>
                <a:cs typeface="Times New Roman" panose="02020603050405020304" pitchFamily="18" charset="0"/>
              </a:rPr>
              <a:t>João Cabral de Melo Neto</a:t>
            </a:r>
            <a:r>
              <a:rPr lang="pt-BR" sz="2300" kern="1800" spc="-40" dirty="0">
                <a:effectLst/>
                <a:latin typeface="Arial Narrow" panose="020B0606020202030204" pitchFamily="34" charset="0"/>
                <a:ea typeface="Times New Roman" panose="02020603050405020304" pitchFamily="18" charset="0"/>
                <a:cs typeface="Times New Roman" panose="02020603050405020304" pitchFamily="18" charset="0"/>
              </a:rPr>
              <a:t> foi poeta, escritor e diplomata brasileiro. Conhecido como “poeta engenheiro”, ele fez parte da terceira geração modernista no Brasil, conhecida como Geração de 45.</a:t>
            </a:r>
          </a:p>
          <a:p>
            <a:pPr algn="just"/>
            <a:r>
              <a:rPr lang="pt-BR" sz="2300" b="1" kern="1800" spc="-40" dirty="0">
                <a:effectLst/>
                <a:latin typeface="Arial Narrow" panose="020B0606020202030204" pitchFamily="34" charset="0"/>
                <a:ea typeface="Times New Roman" panose="02020603050405020304" pitchFamily="18" charset="0"/>
                <a:cs typeface="Times New Roman" panose="02020603050405020304" pitchFamily="18" charset="0"/>
              </a:rPr>
              <a:t>“Tecendo a manhã”</a:t>
            </a:r>
            <a:r>
              <a:rPr lang="pt-BR" sz="2300" kern="1800" spc="-40" dirty="0">
                <a:effectLst/>
                <a:latin typeface="Arial Narrow" panose="020B0606020202030204" pitchFamily="34" charset="0"/>
                <a:ea typeface="Times New Roman" panose="02020603050405020304" pitchFamily="18" charset="0"/>
                <a:cs typeface="Times New Roman" panose="02020603050405020304" pitchFamily="18" charset="0"/>
              </a:rPr>
              <a:t> é um dos poemas mais célebres do escritor brasileiro João Cabral de Melo Neto, publicado originalmente no livro A Educação pela Pedra (1966).</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800" spc="-40" dirty="0">
                <a:effectLst/>
                <a:latin typeface="Arial Narrow" panose="020B0606020202030204" pitchFamily="34" charset="0"/>
                <a:ea typeface="Times New Roman" panose="02020603050405020304" pitchFamily="18" charset="0"/>
                <a:cs typeface="Times New Roman" panose="02020603050405020304" pitchFamily="18" charset="0"/>
              </a:rPr>
              <a:t>O poema de João Cabral de Melo Neto utiliza a metáfora de galos cantando em conjunto para ilustrar a construção coletiva da manhã, destacando a necessidade de união e esforço compartilhado (o "tecer" da alvorada)</a:t>
            </a:r>
            <a:endParaRPr lang="pt-BR" sz="2300" dirty="0"/>
          </a:p>
        </p:txBody>
      </p:sp>
    </p:spTree>
    <p:extLst>
      <p:ext uri="{BB962C8B-B14F-4D97-AF65-F5344CB8AC3E}">
        <p14:creationId xmlns:p14="http://schemas.microsoft.com/office/powerpoint/2010/main" val="423431620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E55B0BA-7543-AF37-B037-56B40BB4C31D}"/>
              </a:ext>
            </a:extLst>
          </p:cNvPr>
          <p:cNvSpPr txBox="1"/>
          <p:nvPr/>
        </p:nvSpPr>
        <p:spPr>
          <a:xfrm>
            <a:off x="304800" y="816468"/>
            <a:ext cx="11582400" cy="4693593"/>
          </a:xfrm>
          <a:prstGeom prst="rect">
            <a:avLst/>
          </a:prstGeom>
          <a:noFill/>
        </p:spPr>
        <p:txBody>
          <a:bodyPr wrap="square">
            <a:spAutoFit/>
          </a:bodyPr>
          <a:lstStyle/>
          <a:p>
            <a:pPr algn="just"/>
            <a:r>
              <a:rPr lang="pt-BR" sz="2300" b="1"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28. </a:t>
            </a:r>
            <a:r>
              <a:rPr lang="pt-BR" sz="23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 poema, narra como um galo sozinho não consegue "tecer" a manhã, precisando de outros galos para cruzar os "fios de sol de seus gritos de galo". A obra descreve a manhã se encorpando em tela, "luz balão", através desse esforço conjunto. Releia o texto e responda.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No poema, João Cabral de Melo Neto, em sua abordagem temática, utiliza o canto dos galos para construir uma metáfora sobre a vida em sociedade. Qual é o tema desse poema?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800" spc="-4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“Um galo sozinho não tece uma manhã: / ele precisará sempre de outros galos.” Esses versos iniciais estabelecem uma relação de dependência. O que o "canto do galo" representa no contexto social do poema?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800" spc="-4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À medida que os galos cruzam seus cantos, a manhã passa por uma transformação física descrita pelo eu lírico. Essa transformação culmina na imagem de uma "tenda". O que essa progressão textual sugere?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800" spc="-4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Qual é o propósito comunicativo/finalidade desse poema?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844666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796CAC63-3A22-13DA-1A7D-B4C98A655E83}"/>
              </a:ext>
            </a:extLst>
          </p:cNvPr>
          <p:cNvSpPr txBox="1"/>
          <p:nvPr/>
        </p:nvSpPr>
        <p:spPr>
          <a:xfrm>
            <a:off x="295835" y="801178"/>
            <a:ext cx="11627224" cy="3233514"/>
          </a:xfrm>
          <a:prstGeom prst="rect">
            <a:avLst/>
          </a:prstGeom>
          <a:noFill/>
        </p:spPr>
        <p:txBody>
          <a:bodyPr wrap="square">
            <a:spAutoFit/>
          </a:bodyPr>
          <a:lstStyle/>
          <a:p>
            <a:pPr algn="just">
              <a:lnSpc>
                <a:spcPct val="107000"/>
              </a:lnSpc>
              <a:spcAft>
                <a:spcPts val="800"/>
              </a:spcAft>
            </a:pPr>
            <a:r>
              <a:rPr lang="pt-BR" sz="2400" b="1"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29</a:t>
            </a:r>
            <a:r>
              <a:rPr lang="pt-BR" sz="24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O poema “Congresso do medo Internacional”, não possui um eu lírico tradicional marcado pelo sentimentalismo porque adota uma estética antilírica e impessoal caracterizada por: Ausência de subjetividade, ou seja, no poema, não há o uso da primeira pessoa ("eu") nem o desabafo de emoções, sentimentos ou estados de alma. O foco é no mundo exterior: O poema utiliza verbos e pronomes em terceira pessoa para descrever um processo concreto e objetivo (o canto dos galos e o amanhecer). E a construção do texto prioriza o rigor técnico, o trabalho com a linguagem e a descrição concreta de uma ação, afastando-se de qualquer sentimentalismo. Retire do poema exemplos de versos que justifique esse comentário.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093702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AAD70BE-433D-AEE9-912E-5699E2925DDA}"/>
              </a:ext>
            </a:extLst>
          </p:cNvPr>
          <p:cNvSpPr txBox="1"/>
          <p:nvPr/>
        </p:nvSpPr>
        <p:spPr>
          <a:xfrm>
            <a:off x="322729" y="833875"/>
            <a:ext cx="11564471" cy="3416320"/>
          </a:xfrm>
          <a:prstGeom prst="rect">
            <a:avLst/>
          </a:prstGeom>
          <a:noFill/>
        </p:spPr>
        <p:txBody>
          <a:bodyPr wrap="square">
            <a:spAutoFit/>
          </a:bodyPr>
          <a:lstStyle/>
          <a:p>
            <a:pPr algn="just"/>
            <a:r>
              <a:rPr lang="pt-BR" sz="2400" b="1"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30.</a:t>
            </a:r>
            <a:r>
              <a:rPr lang="pt-BR" sz="24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No poema de João Cabral de Melo Neto, a construção da manhã por meio do canto dos galos serve como uma metáfora. A partir da leitura do texto, depreende-se que o eu lírico utiliza essa imagem para defender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a necessidade do isolamento do artista para a criação de uma obra de arte pura e atemporal.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a primazia da natureza sobre as ações humanas no processo de transformação da realidade geográfica.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a importância da solidariedade e da ação coletiva na construção de uma nova realidade social.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a fragilidade das relações humanas face às inevitáveis mudanças do ciclo temporal cotidiano.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kern="1800" spc="-40" dirty="0">
                <a:effectLst/>
                <a:latin typeface="Arial Narrow" panose="020B0606020202030204" pitchFamily="34" charset="0"/>
                <a:ea typeface="Times New Roman" panose="02020603050405020304" pitchFamily="18" charset="0"/>
                <a:cs typeface="Times New Roman" panose="02020603050405020304" pitchFamily="18" charset="0"/>
              </a:rPr>
              <a:t>(E) a submissão do indivíduo às forças do destino, representadas pelo amanhecer inevitável. </a:t>
            </a:r>
            <a:endParaRPr lang="pt-BR" sz="2400" dirty="0"/>
          </a:p>
        </p:txBody>
      </p:sp>
    </p:spTree>
    <p:extLst>
      <p:ext uri="{BB962C8B-B14F-4D97-AF65-F5344CB8AC3E}">
        <p14:creationId xmlns:p14="http://schemas.microsoft.com/office/powerpoint/2010/main" val="16067606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7F72A425-BEB7-67EA-AE49-7F90B52B9A9C}"/>
              </a:ext>
            </a:extLst>
          </p:cNvPr>
          <p:cNvSpPr txBox="1"/>
          <p:nvPr/>
        </p:nvSpPr>
        <p:spPr>
          <a:xfrm>
            <a:off x="340659" y="862154"/>
            <a:ext cx="11510682" cy="3481209"/>
          </a:xfrm>
          <a:prstGeom prst="rect">
            <a:avLst/>
          </a:prstGeom>
          <a:noFill/>
        </p:spPr>
        <p:txBody>
          <a:bodyPr wrap="square">
            <a:spAutoFit/>
          </a:bodyPr>
          <a:lstStyle/>
          <a:p>
            <a:pPr algn="just">
              <a:lnSpc>
                <a:spcPct val="107000"/>
              </a:lnSpc>
            </a:pPr>
            <a:r>
              <a:rPr lang="pt-BR" sz="2300" b="1"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31.</a:t>
            </a:r>
            <a:r>
              <a:rPr lang="pt-BR" sz="23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 poesia de João Cabral de Melo Neto é frequentemente associada à "arquitetura" ou à "engenharia" da palavra devido ao seu rigor formal. No poema "Tecendo a Manhã", essa preocupação com a construção racional da linguagem se manifesta na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3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escolha de um vocabulário sentimental focado na expressão das angústias do eu lírico.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3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utilização de verbos que remetem ao trabalho manual ("tecer", "lançar", "cruzar") para caracterizar o fazer poético.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3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adoção do fluxo de consciência e da escrita automática como formas de representação do amanhecer.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3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presença marcante de adjetivos emotivos que idealizam a paisagem rural nordestina.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3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total ausência de pontuação para imitar o caos sonoro produzido pelas aves ao amanhecer.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57358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115027458"/>
              </p:ext>
            </p:extLst>
          </p:nvPr>
        </p:nvGraphicFramePr>
        <p:xfrm>
          <a:off x="358591" y="1316156"/>
          <a:ext cx="11501717" cy="28956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Figuras de sons</a:t>
                      </a:r>
                    </a:p>
                    <a:p>
                      <a:pPr algn="just"/>
                      <a:r>
                        <a:rPr lang="pt-BR" sz="2300" b="1" kern="1200" dirty="0">
                          <a:solidFill>
                            <a:schemeClr val="tx1"/>
                          </a:solidFill>
                          <a:effectLst/>
                          <a:latin typeface="Arial Narrow" panose="020B0606020202030204" pitchFamily="34" charset="0"/>
                          <a:ea typeface="+mn-ea"/>
                          <a:cs typeface="+mn-cs"/>
                        </a:rPr>
                        <a:t>Aliteração (repetição de consoantes): </a:t>
                      </a:r>
                      <a:r>
                        <a:rPr lang="pt-BR" sz="2300" b="0" kern="1200" dirty="0">
                          <a:solidFill>
                            <a:schemeClr val="tx1"/>
                          </a:solidFill>
                          <a:effectLst/>
                          <a:latin typeface="Arial Narrow" panose="020B0606020202030204" pitchFamily="34" charset="0"/>
                          <a:ea typeface="+mn-ea"/>
                          <a:cs typeface="+mn-cs"/>
                        </a:rPr>
                        <a:t>O poema é cheio de palavras com as letras T e G (tece, teia, tênue, tela, tenda, toldo, galo, grito). O som repetido do /t/ imita o barulho seco, mecânico e preciso de uma agulha de tecelagem subindo e descendo. Já o som do /g/ lembra o próprio som forte e estridente do canto do galo quebrando o silêncio da madrugada. </a:t>
                      </a:r>
                    </a:p>
                    <a:p>
                      <a:pPr algn="just"/>
                      <a:r>
                        <a:rPr lang="pt-BR" sz="2300" b="1" kern="1200" dirty="0">
                          <a:solidFill>
                            <a:schemeClr val="tx1"/>
                          </a:solidFill>
                          <a:effectLst/>
                          <a:latin typeface="Arial Narrow" panose="020B0606020202030204" pitchFamily="34" charset="0"/>
                          <a:ea typeface="+mn-ea"/>
                          <a:cs typeface="+mn-cs"/>
                        </a:rPr>
                        <a:t>Assonância (repetição de vogais): </a:t>
                      </a:r>
                      <a:r>
                        <a:rPr lang="pt-BR" sz="2300" b="0" kern="1200" dirty="0">
                          <a:solidFill>
                            <a:schemeClr val="tx1"/>
                          </a:solidFill>
                          <a:effectLst/>
                          <a:latin typeface="Arial Narrow" panose="020B0606020202030204" pitchFamily="34" charset="0"/>
                          <a:ea typeface="+mn-ea"/>
                          <a:cs typeface="+mn-cs"/>
                        </a:rPr>
                        <a:t>O autor repete muito as vogais abertas (como o "A") e as vogais nasais ("Ã" / "EM"), criando um ritmo contínuo (galo, tece, manhã, sempre, outros, lanço). Esse eco faz com que os versos pareçam conectados uns aos outros, sem interrupção.</a:t>
                      </a:r>
                    </a:p>
                  </a:txBody>
                  <a:tcPr>
                    <a:lnL w="38100" cap="flat" cmpd="sng" algn="ctr">
                      <a:solidFill>
                        <a:schemeClr val="accent4">
                          <a:lumMod val="60000"/>
                          <a:lumOff val="40000"/>
                        </a:schemeClr>
                      </a:solidFill>
                      <a:prstDash val="solid"/>
                      <a:round/>
                      <a:headEnd type="none" w="med" len="med"/>
                      <a:tailEnd type="none" w="med" len="med"/>
                    </a:lnL>
                    <a:lnR w="38100" cap="flat" cmpd="sng" algn="ctr">
                      <a:solidFill>
                        <a:schemeClr val="accent4">
                          <a:lumMod val="60000"/>
                          <a:lumOff val="40000"/>
                        </a:schemeClr>
                      </a:solidFill>
                      <a:prstDash val="solid"/>
                      <a:round/>
                      <a:headEnd type="none" w="med" len="med"/>
                      <a:tailEnd type="none" w="med" len="med"/>
                    </a:lnR>
                    <a:lnT w="38100" cap="flat" cmpd="sng" algn="ctr">
                      <a:solidFill>
                        <a:schemeClr val="accent4">
                          <a:lumMod val="60000"/>
                          <a:lumOff val="40000"/>
                        </a:schemeClr>
                      </a:solidFill>
                      <a:prstDash val="solid"/>
                      <a:round/>
                      <a:headEnd type="none" w="med" len="med"/>
                      <a:tailEnd type="none" w="med" len="med"/>
                    </a:lnT>
                    <a:lnB w="38100"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31692" y="398823"/>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7754799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A7112959-54AB-A56A-CA6F-31D42F8B5912}"/>
              </a:ext>
            </a:extLst>
          </p:cNvPr>
          <p:cNvSpPr txBox="1"/>
          <p:nvPr/>
        </p:nvSpPr>
        <p:spPr>
          <a:xfrm>
            <a:off x="304799" y="812886"/>
            <a:ext cx="11600329" cy="5047536"/>
          </a:xfrm>
          <a:prstGeom prst="rect">
            <a:avLst/>
          </a:prstGeom>
          <a:noFill/>
        </p:spPr>
        <p:txBody>
          <a:bodyPr wrap="square">
            <a:spAutoFit/>
          </a:bodyPr>
          <a:lstStyle/>
          <a:p>
            <a:pPr algn="just"/>
            <a:r>
              <a:rPr lang="pt-BR" sz="2300" b="1"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32. </a:t>
            </a:r>
            <a:r>
              <a:rPr lang="pt-BR" sz="23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No poema, João Cabral de Melo Neto utiliza as figuras de linguagem não como meros ornamentos, mas como ferramentas de engenharia poética. A estrutura do texto é inteiramente sustentada por uma </a:t>
            </a:r>
            <a:r>
              <a:rPr lang="pt-BR" sz="2300" b="1"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metáfora</a:t>
            </a:r>
            <a:r>
              <a:rPr lang="pt-BR" sz="23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central, na qual o canto coletivo dos galos é transformado no ato mecânico de tecer. Essa imagem se desenvolve por meio de uma</a:t>
            </a:r>
            <a:r>
              <a:rPr lang="pt-BR" sz="2300" b="1"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gradação</a:t>
            </a:r>
            <a:r>
              <a:rPr lang="pt-BR" sz="23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geométrica precisa, onde o amanhecer evolui de uma fina teia, ganha corpo como tela, ganha volume como tenda e culmina na vastidão de um toldo de luz.  Para dar dinamismo a essa construção, o autor recorre à </a:t>
            </a:r>
            <a:r>
              <a:rPr lang="pt-BR" sz="2300" b="1"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personificação</a:t>
            </a:r>
            <a:r>
              <a:rPr lang="pt-BR" sz="23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 tornando a manhã um elemento vivo e ativo — e a recursos sintáticos como a</a:t>
            </a:r>
            <a:r>
              <a:rPr lang="pt-BR" sz="2300" b="1"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anáfora</a:t>
            </a:r>
            <a:r>
              <a:rPr lang="pt-BR" sz="23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 a </a:t>
            </a:r>
            <a:r>
              <a:rPr lang="pt-BR" sz="2300" b="1"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elipse,</a:t>
            </a:r>
            <a:r>
              <a:rPr lang="pt-BR" sz="23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que mimetizam o ritmo repetitivo e o corte seco de um tear industrial. Ao fundir palavra e matéria, João Cabral realiza também uma sutil </a:t>
            </a:r>
            <a:r>
              <a:rPr lang="pt-BR" sz="2300" b="1"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metalinguagem:</a:t>
            </a:r>
            <a:r>
              <a:rPr lang="pt-BR" sz="23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o esforço dos galos para erguer o dia reflete o próprio ofício do poeta, que calcula e entrelaça cada palavra para dar forma ao poema. Releia o poema e retire um exemplo, de cada figura de linguagem pedida.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Metáfora:</a:t>
            </a:r>
          </a:p>
          <a:p>
            <a:pPr algn="just"/>
            <a:r>
              <a:rPr lang="pt-BR" sz="23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Personificação/prosopopeia: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800" spc="-4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Gradação: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800" spc="-40" dirty="0">
                <a:effectLst/>
                <a:latin typeface="Arial Narrow" panose="020B0606020202030204" pitchFamily="34" charset="0"/>
                <a:ea typeface="Times New Roman" panose="02020603050405020304" pitchFamily="18" charset="0"/>
                <a:cs typeface="Times New Roman" panose="02020603050405020304" pitchFamily="18" charset="0"/>
              </a:rPr>
              <a:t>d) Anáfora e repetição lexical:</a:t>
            </a:r>
            <a:endParaRPr lang="pt-BR" sz="2300" dirty="0"/>
          </a:p>
        </p:txBody>
      </p:sp>
    </p:spTree>
    <p:extLst>
      <p:ext uri="{BB962C8B-B14F-4D97-AF65-F5344CB8AC3E}">
        <p14:creationId xmlns:p14="http://schemas.microsoft.com/office/powerpoint/2010/main" val="428392973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216B169F-C3AB-BB77-D6E5-7B09FD8BEABF}"/>
              </a:ext>
            </a:extLst>
          </p:cNvPr>
          <p:cNvSpPr txBox="1"/>
          <p:nvPr/>
        </p:nvSpPr>
        <p:spPr>
          <a:xfrm>
            <a:off x="1586754" y="983677"/>
            <a:ext cx="10229514" cy="1181157"/>
          </a:xfrm>
          <a:prstGeom prst="rect">
            <a:avLst/>
          </a:prstGeom>
          <a:solidFill>
            <a:srgbClr val="FFFAEB"/>
          </a:solidFill>
        </p:spPr>
        <p:txBody>
          <a:bodyPr wrap="square">
            <a:spAutoFit/>
          </a:bodyPr>
          <a:lstStyle/>
          <a:p>
            <a:r>
              <a:rPr lang="pt-BR" sz="2300" b="1" dirty="0">
                <a:effectLst/>
                <a:latin typeface="Arial Narrow" panose="020B0606020202030204" pitchFamily="34" charset="0"/>
                <a:ea typeface="Calibri" panose="020F0502020204030204" pitchFamily="34" charset="0"/>
                <a:cs typeface="Times New Roman" panose="02020603050405020304" pitchFamily="18" charset="0"/>
              </a:rPr>
              <a:t>Colaboração</a:t>
            </a:r>
          </a:p>
          <a:p>
            <a:r>
              <a:rPr lang="pt-BR" sz="2300" dirty="0">
                <a:latin typeface="Arial Narrow" panose="020B0606020202030204" pitchFamily="34" charset="0"/>
              </a:rPr>
              <a:t>Prof.ª: </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Nívia Rodrigues de Freitas</a:t>
            </a:r>
            <a:endParaRPr lang="pt-BR" sz="2300" dirty="0">
              <a:latin typeface="Arial Narrow" panose="020B0606020202030204" pitchFamily="34" charset="0"/>
            </a:endParaRPr>
          </a:p>
          <a:p>
            <a:pPr>
              <a:lnSpc>
                <a:spcPct val="110000"/>
              </a:lnSpc>
              <a:spcAft>
                <a:spcPts val="800"/>
              </a:spcAf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Colégio Estadual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Alcântara de Carvalho – CRE Jataí</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481A6F5A-FB92-E14C-37E1-7CC9B845B0AF}"/>
              </a:ext>
            </a:extLst>
          </p:cNvPr>
          <p:cNvSpPr txBox="1"/>
          <p:nvPr/>
        </p:nvSpPr>
        <p:spPr>
          <a:xfrm>
            <a:off x="375733" y="2195024"/>
            <a:ext cx="11456901" cy="1107996"/>
          </a:xfrm>
          <a:prstGeom prst="rect">
            <a:avLst/>
          </a:prstGeom>
          <a:solidFill>
            <a:srgbClr val="FFFAEB"/>
          </a:solidFill>
        </p:spPr>
        <p:txBody>
          <a:bodyPr wrap="square">
            <a:spAutoFit/>
          </a:bodyPr>
          <a:lstStyle/>
          <a:p>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Leia o texto.</a:t>
            </a: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Erro de português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Oswald de Andrade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7019B254-EC2B-99B0-0C90-55B63EFB9A00}"/>
              </a:ext>
            </a:extLst>
          </p:cNvPr>
          <p:cNvSpPr txBox="1"/>
          <p:nvPr/>
        </p:nvSpPr>
        <p:spPr>
          <a:xfrm>
            <a:off x="375733" y="3354909"/>
            <a:ext cx="11473276" cy="453970"/>
          </a:xfrm>
          <a:prstGeom prst="rect">
            <a:avLst/>
          </a:prstGeom>
          <a:solidFill>
            <a:srgbClr val="FFFAEB"/>
          </a:solidFill>
        </p:spPr>
        <p:txBody>
          <a:bodyPr wrap="square">
            <a:spAutoFit/>
          </a:bodyPr>
          <a:lstStyle/>
          <a:p>
            <a:pPr indent="538163" algn="just"/>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 name="Imagem 2" descr="Ícone&#10;&#10;O conteúdo gerado por IA pode estar incorreto.">
            <a:extLst>
              <a:ext uri="{FF2B5EF4-FFF2-40B4-BE49-F238E27FC236}">
                <a16:creationId xmlns:a16="http://schemas.microsoft.com/office/drawing/2014/main" id="{1BAD4249-F2EF-BAD9-E607-35CBE5589BE2}"/>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l="6504" t="4220" b="-1"/>
          <a:stretch>
            <a:fillRect/>
          </a:stretch>
        </p:blipFill>
        <p:spPr bwMode="auto">
          <a:xfrm>
            <a:off x="375733" y="947324"/>
            <a:ext cx="1211020" cy="1195812"/>
          </a:xfrm>
          <a:prstGeom prst="rect">
            <a:avLst/>
          </a:prstGeom>
          <a:ln>
            <a:noFill/>
          </a:ln>
          <a:extLst>
            <a:ext uri="{53640926-AAD7-44D8-BBD7-CCE9431645EC}">
              <a14:shadowObscured xmlns:a14="http://schemas.microsoft.com/office/drawing/2010/main"/>
            </a:ext>
          </a:extLst>
        </p:spPr>
      </p:pic>
      <p:graphicFrame>
        <p:nvGraphicFramePr>
          <p:cNvPr id="2" name="Tabela 1">
            <a:extLst>
              <a:ext uri="{FF2B5EF4-FFF2-40B4-BE49-F238E27FC236}">
                <a16:creationId xmlns:a16="http://schemas.microsoft.com/office/drawing/2014/main" id="{83D9265F-BFD8-F66C-2BD2-FB9AAB75427C}"/>
              </a:ext>
            </a:extLst>
          </p:cNvPr>
          <p:cNvGraphicFramePr>
            <a:graphicFrameLocks noGrp="1"/>
          </p:cNvGraphicFramePr>
          <p:nvPr>
            <p:extLst>
              <p:ext uri="{D42A27DB-BD31-4B8C-83A1-F6EECF244321}">
                <p14:modId xmlns:p14="http://schemas.microsoft.com/office/powerpoint/2010/main" val="354422786"/>
              </p:ext>
            </p:extLst>
          </p:nvPr>
        </p:nvGraphicFramePr>
        <p:xfrm>
          <a:off x="375733" y="3303020"/>
          <a:ext cx="11440534" cy="1493520"/>
        </p:xfrm>
        <a:graphic>
          <a:graphicData uri="http://schemas.openxmlformats.org/drawingml/2006/table">
            <a:tbl>
              <a:tblPr firstRow="1" bandRow="1">
                <a:tableStyleId>{5C22544A-7EE6-4342-B048-85BDC9FD1C3A}</a:tableStyleId>
              </a:tblPr>
              <a:tblGrid>
                <a:gridCol w="5720267">
                  <a:extLst>
                    <a:ext uri="{9D8B030D-6E8A-4147-A177-3AD203B41FA5}">
                      <a16:colId xmlns:a16="http://schemas.microsoft.com/office/drawing/2014/main" val="2765629382"/>
                    </a:ext>
                  </a:extLst>
                </a:gridCol>
                <a:gridCol w="5720267">
                  <a:extLst>
                    <a:ext uri="{9D8B030D-6E8A-4147-A177-3AD203B41FA5}">
                      <a16:colId xmlns:a16="http://schemas.microsoft.com/office/drawing/2014/main" val="841310990"/>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Quando o português chegou</a:t>
                      </a:r>
                    </a:p>
                    <a:p>
                      <a:r>
                        <a:rPr lang="pt-BR" sz="2300" b="0" kern="1200" dirty="0">
                          <a:solidFill>
                            <a:schemeClr val="tx1"/>
                          </a:solidFill>
                          <a:effectLst/>
                          <a:latin typeface="Arial Narrow" panose="020B0606020202030204" pitchFamily="34" charset="0"/>
                          <a:ea typeface="+mn-ea"/>
                          <a:cs typeface="+mn-cs"/>
                        </a:rPr>
                        <a:t>Debaixo de uma bruta chuva</a:t>
                      </a:r>
                    </a:p>
                    <a:p>
                      <a:r>
                        <a:rPr lang="pt-BR" sz="2300" b="0" kern="1200" dirty="0">
                          <a:solidFill>
                            <a:schemeClr val="tx1"/>
                          </a:solidFill>
                          <a:effectLst/>
                          <a:latin typeface="Arial Narrow" panose="020B0606020202030204" pitchFamily="34" charset="0"/>
                          <a:ea typeface="+mn-ea"/>
                          <a:cs typeface="+mn-cs"/>
                        </a:rPr>
                        <a:t>Vestiu o índio</a:t>
                      </a:r>
                    </a:p>
                    <a:p>
                      <a:r>
                        <a:rPr lang="pt-BR" sz="2300" b="0" kern="1200" dirty="0">
                          <a:solidFill>
                            <a:schemeClr val="tx1"/>
                          </a:solidFill>
                          <a:effectLst/>
                          <a:latin typeface="Arial Narrow" panose="020B0606020202030204" pitchFamily="34" charset="0"/>
                          <a:ea typeface="+mn-ea"/>
                          <a:cs typeface="+mn-cs"/>
                        </a:rPr>
                        <a:t>Que pena!</a:t>
                      </a:r>
                    </a:p>
                  </a:txBody>
                  <a:tcPr>
                    <a:solidFill>
                      <a:srgbClr val="FFF8E5"/>
                    </a:solidFill>
                  </a:tcPr>
                </a:tc>
                <a:tc>
                  <a:txBody>
                    <a:bodyPr/>
                    <a:lstStyle/>
                    <a:p>
                      <a:r>
                        <a:rPr lang="pt-BR" sz="2300" b="0" kern="1200" dirty="0">
                          <a:solidFill>
                            <a:schemeClr val="tx1"/>
                          </a:solidFill>
                          <a:effectLst/>
                          <a:latin typeface="Arial Narrow" panose="020B0606020202030204" pitchFamily="34" charset="0"/>
                          <a:ea typeface="+mn-ea"/>
                          <a:cs typeface="+mn-cs"/>
                        </a:rPr>
                        <a:t>Fosse uma manhã de sol</a:t>
                      </a:r>
                    </a:p>
                    <a:p>
                      <a:r>
                        <a:rPr lang="pt-BR" sz="2300" b="0" kern="1200" dirty="0">
                          <a:solidFill>
                            <a:schemeClr val="tx1"/>
                          </a:solidFill>
                          <a:effectLst/>
                          <a:latin typeface="Arial Narrow" panose="020B0606020202030204" pitchFamily="34" charset="0"/>
                          <a:ea typeface="+mn-ea"/>
                          <a:cs typeface="+mn-cs"/>
                        </a:rPr>
                        <a:t>O índio tinha despido</a:t>
                      </a:r>
                    </a:p>
                    <a:p>
                      <a:r>
                        <a:rPr lang="pt-BR" sz="2300" b="0" kern="1200" dirty="0">
                          <a:solidFill>
                            <a:schemeClr val="tx1"/>
                          </a:solidFill>
                          <a:effectLst/>
                          <a:latin typeface="Arial Narrow" panose="020B0606020202030204" pitchFamily="34" charset="0"/>
                          <a:ea typeface="+mn-ea"/>
                          <a:cs typeface="+mn-cs"/>
                        </a:rPr>
                        <a:t>O português.</a:t>
                      </a:r>
                    </a:p>
                  </a:txBody>
                  <a:tcPr>
                    <a:solidFill>
                      <a:srgbClr val="FFF8E5"/>
                    </a:solidFill>
                  </a:tcPr>
                </a:tc>
                <a:extLst>
                  <a:ext uri="{0D108BD9-81ED-4DB2-BD59-A6C34878D82A}">
                    <a16:rowId xmlns:a16="http://schemas.microsoft.com/office/drawing/2014/main" val="3402485821"/>
                  </a:ext>
                </a:extLst>
              </a:tr>
            </a:tbl>
          </a:graphicData>
        </a:graphic>
      </p:graphicFrame>
      <p:sp>
        <p:nvSpPr>
          <p:cNvPr id="5" name="CaixaDeTexto 4">
            <a:extLst>
              <a:ext uri="{FF2B5EF4-FFF2-40B4-BE49-F238E27FC236}">
                <a16:creationId xmlns:a16="http://schemas.microsoft.com/office/drawing/2014/main" id="{60CDCEB9-3A35-9D93-591A-9064DFB73AB7}"/>
              </a:ext>
            </a:extLst>
          </p:cNvPr>
          <p:cNvSpPr txBox="1"/>
          <p:nvPr/>
        </p:nvSpPr>
        <p:spPr>
          <a:xfrm>
            <a:off x="375733" y="4730024"/>
            <a:ext cx="11440534" cy="295402"/>
          </a:xfrm>
          <a:prstGeom prst="rect">
            <a:avLst/>
          </a:prstGeom>
          <a:solidFill>
            <a:srgbClr val="FFF8E5"/>
          </a:solidFill>
        </p:spPr>
        <p:txBody>
          <a:bodyPr wrap="square">
            <a:spAutoFit/>
          </a:bodyPr>
          <a:lstStyle/>
          <a:p>
            <a:pPr algn="r">
              <a:lnSpc>
                <a:spcPct val="107000"/>
              </a:lnSpc>
              <a:spcAft>
                <a:spcPts val="800"/>
              </a:spcAft>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https://poetisarte.com/autores/</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oswald</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-de-</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andrade</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/erro-de-</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portugûes</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 Acesso em 25 ago.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614071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ixaDeTexto 10">
            <a:extLst>
              <a:ext uri="{FF2B5EF4-FFF2-40B4-BE49-F238E27FC236}">
                <a16:creationId xmlns:a16="http://schemas.microsoft.com/office/drawing/2014/main" id="{7019B254-EC2B-99B0-0C90-55B63EFB9A00}"/>
              </a:ext>
            </a:extLst>
          </p:cNvPr>
          <p:cNvSpPr txBox="1"/>
          <p:nvPr/>
        </p:nvSpPr>
        <p:spPr>
          <a:xfrm>
            <a:off x="359362" y="872617"/>
            <a:ext cx="11473276" cy="4136197"/>
          </a:xfrm>
          <a:prstGeom prst="rect">
            <a:avLst/>
          </a:prstGeom>
          <a:solidFill>
            <a:srgbClr val="FFFAEB"/>
          </a:solid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poema, a expressão “Vestiu o índio” é utilizada em sentido figurado e estabelece uma crítica à relação entre os colonizadores portugueses e os povos indígenas. A escolha dessa expressão, nesse contexto, contribui para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representar a adaptação dos portugueses aos costumes e à cultura indígena.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sugerir a imposição de valores e costumes europeus sobre os povos indígenas.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indicar que os indígenas admiravam e desejavam utilizar as vestimentas portuguesas.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demonstrar que o contato entre os portugueses e indígenas ocorreu de maneira equilibrada e respeitosa.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descrever objetivamente as condições climáticas encontradas pelos portugueses ao chegarem ao território brasileiro.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092603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63DAB0D5-865F-8607-6BDA-FF0A9E4B9077}"/>
              </a:ext>
            </a:extLst>
          </p:cNvPr>
          <p:cNvGraphicFramePr>
            <a:graphicFrameLocks noGrp="1"/>
          </p:cNvGraphicFramePr>
          <p:nvPr>
            <p:extLst>
              <p:ext uri="{D42A27DB-BD31-4B8C-83A1-F6EECF244321}">
                <p14:modId xmlns:p14="http://schemas.microsoft.com/office/powerpoint/2010/main" val="3359905504"/>
              </p:ext>
            </p:extLst>
          </p:nvPr>
        </p:nvGraphicFramePr>
        <p:xfrm>
          <a:off x="344033" y="1595718"/>
          <a:ext cx="11524506" cy="4907280"/>
        </p:xfrm>
        <a:graphic>
          <a:graphicData uri="http://schemas.openxmlformats.org/drawingml/2006/table">
            <a:tbl>
              <a:tblPr firstRow="1" firstCol="1" bandRow="1">
                <a:tableStyleId>{5C22544A-7EE6-4342-B048-85BDC9FD1C3A}</a:tableStyleId>
              </a:tblPr>
              <a:tblGrid>
                <a:gridCol w="11524506">
                  <a:extLst>
                    <a:ext uri="{9D8B030D-6E8A-4147-A177-3AD203B41FA5}">
                      <a16:colId xmlns:a16="http://schemas.microsoft.com/office/drawing/2014/main" val="2401274329"/>
                    </a:ext>
                  </a:extLst>
                </a:gridCol>
              </a:tblGrid>
              <a:tr h="2921516">
                <a:tc>
                  <a:txBody>
                    <a:bodyPr/>
                    <a:lstStyle/>
                    <a:p>
                      <a:pPr algn="ctr"/>
                      <a:r>
                        <a:rPr lang="pt-BR" sz="2300" b="1" kern="1200" dirty="0">
                          <a:solidFill>
                            <a:schemeClr val="tx1"/>
                          </a:solidFill>
                          <a:effectLst/>
                          <a:latin typeface="Arial Narrow" panose="020B0606020202030204" pitchFamily="34" charset="0"/>
                          <a:ea typeface="+mn-ea"/>
                          <a:cs typeface="+mn-cs"/>
                        </a:rPr>
                        <a:t>Carta do leitor: O dia em que a língua portuguesa foi silenciada</a:t>
                      </a:r>
                    </a:p>
                    <a:p>
                      <a:pPr algn="just"/>
                      <a:r>
                        <a:rPr lang="pt-BR" sz="2300" b="0" kern="1200" dirty="0">
                          <a:solidFill>
                            <a:schemeClr val="tx1"/>
                          </a:solidFill>
                          <a:effectLst/>
                          <a:latin typeface="Arial Narrow" panose="020B0606020202030204" pitchFamily="34" charset="0"/>
                          <a:ea typeface="+mn-ea"/>
                          <a:cs typeface="+mn-cs"/>
                        </a:rPr>
                        <a:t>Jornal Opais 27 de Maio, 2025 </a:t>
                      </a:r>
                    </a:p>
                    <a:p>
                      <a:pPr algn="just"/>
                      <a:r>
                        <a:rPr lang="pt-BR" sz="2300" b="0" kern="1200" dirty="0">
                          <a:solidFill>
                            <a:schemeClr val="tx1"/>
                          </a:solidFill>
                          <a:effectLst/>
                          <a:latin typeface="Arial Narrow" panose="020B0606020202030204" pitchFamily="34" charset="0"/>
                          <a:ea typeface="+mn-ea"/>
                          <a:cs typeface="+mn-cs"/>
                        </a:rPr>
                        <a:t>Recentemente, durante um encontro organizado pela União Europeia, cujo nome não é importante, o ministro das Relações Exteriores de Angola, </a:t>
                      </a:r>
                      <a:r>
                        <a:rPr lang="pt-BR" sz="2300" b="0" kern="1200" dirty="0" err="1">
                          <a:solidFill>
                            <a:schemeClr val="tx1"/>
                          </a:solidFill>
                          <a:effectLst/>
                          <a:latin typeface="Arial Narrow" panose="020B0606020202030204" pitchFamily="34" charset="0"/>
                          <a:ea typeface="+mn-ea"/>
                          <a:cs typeface="+mn-cs"/>
                        </a:rPr>
                        <a:t>Téte</a:t>
                      </a:r>
                      <a:r>
                        <a:rPr lang="pt-BR" sz="2300" b="0" kern="1200" dirty="0">
                          <a:solidFill>
                            <a:schemeClr val="tx1"/>
                          </a:solidFill>
                          <a:effectLst/>
                          <a:latin typeface="Arial Narrow" panose="020B0606020202030204" pitchFamily="34" charset="0"/>
                          <a:ea typeface="+mn-ea"/>
                          <a:cs typeface="+mn-cs"/>
                        </a:rPr>
                        <a:t> António, foi impedido de usar a língua portuguesa na sua intervenção oficial. Ao diplomata angolano, foi imposta a exigência de falar apenas em inglês ou francês.</a:t>
                      </a:r>
                    </a:p>
                    <a:p>
                      <a:pPr algn="just"/>
                      <a:r>
                        <a:rPr lang="pt-BR" sz="2300" b="0" kern="1200" dirty="0">
                          <a:solidFill>
                            <a:schemeClr val="tx1"/>
                          </a:solidFill>
                          <a:effectLst/>
                          <a:latin typeface="Arial Narrow" panose="020B0606020202030204" pitchFamily="34" charset="0"/>
                          <a:ea typeface="+mn-ea"/>
                          <a:cs typeface="+mn-cs"/>
                        </a:rPr>
                        <a:t>Sem jeito e bastante cabisbaixo, o embaixador </a:t>
                      </a:r>
                      <a:r>
                        <a:rPr lang="pt-BR" sz="2300" b="0" kern="1200" dirty="0" err="1">
                          <a:solidFill>
                            <a:schemeClr val="tx1"/>
                          </a:solidFill>
                          <a:effectLst/>
                          <a:latin typeface="Arial Narrow" panose="020B0606020202030204" pitchFamily="34" charset="0"/>
                          <a:ea typeface="+mn-ea"/>
                          <a:cs typeface="+mn-cs"/>
                        </a:rPr>
                        <a:t>Téte</a:t>
                      </a:r>
                      <a:r>
                        <a:rPr lang="pt-BR" sz="2300" b="0" kern="1200" dirty="0">
                          <a:solidFill>
                            <a:schemeClr val="tx1"/>
                          </a:solidFill>
                          <a:effectLst/>
                          <a:latin typeface="Arial Narrow" panose="020B0606020202030204" pitchFamily="34" charset="0"/>
                          <a:ea typeface="+mn-ea"/>
                          <a:cs typeface="+mn-cs"/>
                        </a:rPr>
                        <a:t> António não conseguia perceber o que tinha acontecido… Ainda assim, o ministro das Relações Exteriores da República de Angola seguiu com o discurso utilizando uma das opções apresentadas pela organização com as únicas línguas autorizadas no evento.</a:t>
                      </a:r>
                    </a:p>
                    <a:p>
                      <a:pPr algn="just"/>
                      <a:r>
                        <a:rPr lang="pt-BR" sz="2300" b="0" kern="1200" dirty="0">
                          <a:solidFill>
                            <a:schemeClr val="tx1"/>
                          </a:solidFill>
                          <a:effectLst/>
                          <a:latin typeface="Arial Narrow" panose="020B0606020202030204" pitchFamily="34" charset="0"/>
                          <a:ea typeface="+mn-ea"/>
                          <a:cs typeface="+mn-cs"/>
                        </a:rPr>
                        <a:t>Para muitos, pode ter parecido um detalhe técnico, uma formalidade burocrática. Mas, na diplomacia, as formas são tão importantes quanto o conteúdo. E, neste caso, o gesto teve peso simbólico: negou-se a Angola o direito de se expressar na sua língua oficial, como se esse direito estivesse condicionado à conveniência de quem organiza o diálogo. A diplomacia, através do direito internacional, assenta-se em princípios que não podem ser ignorados.</a:t>
                      </a:r>
                    </a:p>
                  </a:txBody>
                  <a:tcPr marL="62045" marR="62045"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6094664"/>
                  </a:ext>
                </a:extLst>
              </a:tr>
            </a:tbl>
          </a:graphicData>
        </a:graphic>
      </p:graphicFrame>
      <p:pic>
        <p:nvPicPr>
          <p:cNvPr id="3" name="Imagem 2">
            <a:extLst>
              <a:ext uri="{FF2B5EF4-FFF2-40B4-BE49-F238E27FC236}">
                <a16:creationId xmlns:a16="http://schemas.microsoft.com/office/drawing/2014/main" id="{AA34436A-4F1A-E5C7-F31E-ECD7017E33D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4033" y="475129"/>
            <a:ext cx="3956078" cy="1120589"/>
          </a:xfrm>
          <a:prstGeom prst="rect">
            <a:avLst/>
          </a:prstGeom>
          <a:noFill/>
        </p:spPr>
      </p:pic>
    </p:spTree>
    <p:extLst>
      <p:ext uri="{BB962C8B-B14F-4D97-AF65-F5344CB8AC3E}">
        <p14:creationId xmlns:p14="http://schemas.microsoft.com/office/powerpoint/2010/main" val="394194306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63DAB0D5-865F-8607-6BDA-FF0A9E4B9077}"/>
              </a:ext>
            </a:extLst>
          </p:cNvPr>
          <p:cNvGraphicFramePr>
            <a:graphicFrameLocks noGrp="1"/>
          </p:cNvGraphicFramePr>
          <p:nvPr>
            <p:extLst>
              <p:ext uri="{D42A27DB-BD31-4B8C-83A1-F6EECF244321}">
                <p14:modId xmlns:p14="http://schemas.microsoft.com/office/powerpoint/2010/main" val="2867217002"/>
              </p:ext>
            </p:extLst>
          </p:nvPr>
        </p:nvGraphicFramePr>
        <p:xfrm>
          <a:off x="333747" y="847654"/>
          <a:ext cx="11524506" cy="5608320"/>
        </p:xfrm>
        <a:graphic>
          <a:graphicData uri="http://schemas.openxmlformats.org/drawingml/2006/table">
            <a:tbl>
              <a:tblPr firstRow="1" firstCol="1" bandRow="1">
                <a:tableStyleId>{5C22544A-7EE6-4342-B048-85BDC9FD1C3A}</a:tableStyleId>
              </a:tblPr>
              <a:tblGrid>
                <a:gridCol w="11524506">
                  <a:extLst>
                    <a:ext uri="{9D8B030D-6E8A-4147-A177-3AD203B41FA5}">
                      <a16:colId xmlns:a16="http://schemas.microsoft.com/office/drawing/2014/main" val="2401274329"/>
                    </a:ext>
                  </a:extLst>
                </a:gridCol>
              </a:tblGrid>
              <a:tr h="2921516">
                <a:tc>
                  <a:txBody>
                    <a:bodyPr/>
                    <a:lstStyle/>
                    <a:p>
                      <a:pPr algn="just"/>
                      <a:r>
                        <a:rPr lang="pt-BR" sz="2300" b="0" kern="1200" dirty="0">
                          <a:solidFill>
                            <a:schemeClr val="tx1"/>
                          </a:solidFill>
                          <a:effectLst/>
                          <a:latin typeface="Arial Narrow" panose="020B0606020202030204" pitchFamily="34" charset="0"/>
                          <a:ea typeface="+mn-ea"/>
                          <a:cs typeface="+mn-cs"/>
                        </a:rPr>
                        <a:t>O primeiro é o da igualdade soberana entre os Estados, consagrado no artigo 2.º, n.º 1 da Carta das Nações Unidas. O princípio da igualdade soberana ou princípio da igualdade entre os estados, como também é conhecido, estabelece que todos os estados são iguais em direitos e deveres no cenário internacional, independentemente de sua força política económica ou social. O que quer dizer que nenhum país é menor que outro e, neste sentido, nenhum idioma nacional deve ser considerado menos digno de ser ouvido. Outro princípio essencial é o do respeito mútuo.</a:t>
                      </a:r>
                    </a:p>
                    <a:p>
                      <a:pPr algn="just"/>
                      <a:r>
                        <a:rPr lang="pt-BR" sz="2300" b="0" kern="1200" dirty="0">
                          <a:solidFill>
                            <a:schemeClr val="tx1"/>
                          </a:solidFill>
                          <a:effectLst/>
                          <a:latin typeface="Arial Narrow" panose="020B0606020202030204" pitchFamily="34" charset="0"/>
                          <a:ea typeface="+mn-ea"/>
                          <a:cs typeface="+mn-cs"/>
                        </a:rPr>
                        <a:t>O multilinguismo, longe de ser um obstáculo, é a base da convivência justa entre as nações. Permitir que cada Estado fale na sua língua oficial é reconhecer a sua história, a sua cultura, a sua identidade. É, sobretudo, garantir que todos sejam ouvidos de igual para igual. A língua portuguesa é falada por mais de 260 milhões de pessoas no mundo (3,7% da população mundial), sendo a quarta língua materna mais falada no planeta, depois do mandarim, inglês e espanhol.</a:t>
                      </a:r>
                    </a:p>
                    <a:p>
                      <a:pPr algn="just"/>
                      <a:r>
                        <a:rPr lang="pt-BR" sz="2300" b="0" kern="1200" dirty="0">
                          <a:solidFill>
                            <a:schemeClr val="tx1"/>
                          </a:solidFill>
                          <a:effectLst/>
                          <a:latin typeface="Arial Narrow" panose="020B0606020202030204" pitchFamily="34" charset="0"/>
                          <a:ea typeface="+mn-ea"/>
                          <a:cs typeface="+mn-cs"/>
                        </a:rPr>
                        <a:t>O português é o idioma oficial de nove países soberanos, língua oficial ou de trabalho de 32 organizações internacionais, incluindo a União Europeia, o Mercosul, União Africana, a Comunidade dos Países de Língua Portuguesa (CPLP), e várias agências e organismos das Nações Unidas. Ignorá-la num espaço multilateral é ignorar o peso de uma comunidade inteira. O que aconteceu com o embaixador </a:t>
                      </a:r>
                      <a:r>
                        <a:rPr lang="pt-BR" sz="2300" b="0" kern="1200" dirty="0" err="1">
                          <a:solidFill>
                            <a:schemeClr val="tx1"/>
                          </a:solidFill>
                          <a:effectLst/>
                          <a:latin typeface="Arial Narrow" panose="020B0606020202030204" pitchFamily="34" charset="0"/>
                          <a:ea typeface="+mn-ea"/>
                          <a:cs typeface="+mn-cs"/>
                        </a:rPr>
                        <a:t>Téte</a:t>
                      </a:r>
                      <a:r>
                        <a:rPr lang="pt-BR" sz="2300" b="0" kern="1200" dirty="0">
                          <a:solidFill>
                            <a:schemeClr val="tx1"/>
                          </a:solidFill>
                          <a:effectLst/>
                          <a:latin typeface="Arial Narrow" panose="020B0606020202030204" pitchFamily="34" charset="0"/>
                          <a:ea typeface="+mn-ea"/>
                          <a:cs typeface="+mn-cs"/>
                        </a:rPr>
                        <a:t> António não pode ser visto como um simples episódio. É um alerta. Uma democracia de nações começa pelo</a:t>
                      </a:r>
                    </a:p>
                  </a:txBody>
                  <a:tcPr marL="62045" marR="62045"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6094664"/>
                  </a:ext>
                </a:extLst>
              </a:tr>
            </a:tbl>
          </a:graphicData>
        </a:graphic>
      </p:graphicFrame>
    </p:spTree>
    <p:extLst>
      <p:ext uri="{BB962C8B-B14F-4D97-AF65-F5344CB8AC3E}">
        <p14:creationId xmlns:p14="http://schemas.microsoft.com/office/powerpoint/2010/main" val="139199733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63DAB0D5-865F-8607-6BDA-FF0A9E4B9077}"/>
              </a:ext>
            </a:extLst>
          </p:cNvPr>
          <p:cNvGraphicFramePr>
            <a:graphicFrameLocks noGrp="1"/>
          </p:cNvGraphicFramePr>
          <p:nvPr>
            <p:extLst>
              <p:ext uri="{D42A27DB-BD31-4B8C-83A1-F6EECF244321}">
                <p14:modId xmlns:p14="http://schemas.microsoft.com/office/powerpoint/2010/main" val="311435806"/>
              </p:ext>
            </p:extLst>
          </p:nvPr>
        </p:nvGraphicFramePr>
        <p:xfrm>
          <a:off x="333747" y="847654"/>
          <a:ext cx="11524506" cy="2738228"/>
        </p:xfrm>
        <a:graphic>
          <a:graphicData uri="http://schemas.openxmlformats.org/drawingml/2006/table">
            <a:tbl>
              <a:tblPr firstRow="1" firstCol="1" bandRow="1">
                <a:tableStyleId>{5C22544A-7EE6-4342-B048-85BDC9FD1C3A}</a:tableStyleId>
              </a:tblPr>
              <a:tblGrid>
                <a:gridCol w="11524506">
                  <a:extLst>
                    <a:ext uri="{9D8B030D-6E8A-4147-A177-3AD203B41FA5}">
                      <a16:colId xmlns:a16="http://schemas.microsoft.com/office/drawing/2014/main" val="2401274329"/>
                    </a:ext>
                  </a:extLst>
                </a:gridCol>
              </a:tblGrid>
              <a:tr h="2738228">
                <a:tc>
                  <a:txBody>
                    <a:bodyPr/>
                    <a:lstStyle/>
                    <a:p>
                      <a:pPr algn="just"/>
                      <a:r>
                        <a:rPr lang="pt-BR" sz="2300" b="0" kern="1200" dirty="0">
                          <a:solidFill>
                            <a:schemeClr val="tx1"/>
                          </a:solidFill>
                          <a:effectLst/>
                          <a:latin typeface="Arial Narrow" panose="020B0606020202030204" pitchFamily="34" charset="0"/>
                          <a:ea typeface="+mn-ea"/>
                          <a:cs typeface="+mn-cs"/>
                        </a:rPr>
                        <a:t>respeito à voz e à língua de cada uma.</a:t>
                      </a:r>
                    </a:p>
                    <a:p>
                      <a:pPr algn="just"/>
                      <a:r>
                        <a:rPr lang="pt-BR" sz="2300" b="0" kern="1200" dirty="0">
                          <a:solidFill>
                            <a:schemeClr val="tx1"/>
                          </a:solidFill>
                          <a:effectLst/>
                          <a:latin typeface="Arial Narrow" panose="020B0606020202030204" pitchFamily="34" charset="0"/>
                          <a:ea typeface="+mn-ea"/>
                          <a:cs typeface="+mn-cs"/>
                        </a:rPr>
                        <a:t>Quando se impõe o silêncio a um idioma, calando um ministro no exercício pleno da sua função diplomática, não se está apenas a reduzir a diversidade. Está-se a ferir a essência da diplomacia. É hora de repensar as práticas multilaterais e garantir que a inclusão linguística seja uma prioridade, e não um detalhe ignorado nos corredores do poder. O respeito começa pela escuta. E escutar, em diplomacia, é também permitir que cada nação fale na sua própria língua.</a:t>
                      </a:r>
                    </a:p>
                    <a:p>
                      <a:pPr algn="just"/>
                      <a:r>
                        <a:rPr lang="pt-BR" sz="2300" b="0" kern="1200" dirty="0">
                          <a:solidFill>
                            <a:schemeClr val="tx1"/>
                          </a:solidFill>
                          <a:effectLst/>
                          <a:latin typeface="Arial Narrow" panose="020B0606020202030204" pitchFamily="34" charset="0"/>
                          <a:ea typeface="+mn-ea"/>
                          <a:cs typeface="+mn-cs"/>
                        </a:rPr>
                        <a:t>POR: Adilson Machado</a:t>
                      </a:r>
                    </a:p>
                    <a:p>
                      <a:pPr algn="r"/>
                      <a:r>
                        <a:rPr lang="pt-BR" sz="1300" b="0" u="none" kern="1200" dirty="0">
                          <a:solidFill>
                            <a:schemeClr val="tx1"/>
                          </a:solidFill>
                          <a:effectLst/>
                          <a:latin typeface="Arial Narrow" panose="020B0606020202030204" pitchFamily="34" charset="0"/>
                          <a:ea typeface="+mn-ea"/>
                          <a:cs typeface="+mn-cs"/>
                        </a:rPr>
                        <a:t>Disponível em: https://www.opais.ao/</a:t>
                      </a:r>
                      <a:r>
                        <a:rPr lang="pt-BR" sz="1300" b="0" u="none" kern="1200" dirty="0" err="1">
                          <a:solidFill>
                            <a:schemeClr val="tx1"/>
                          </a:solidFill>
                          <a:effectLst/>
                          <a:latin typeface="Arial Narrow" panose="020B0606020202030204" pitchFamily="34" charset="0"/>
                          <a:ea typeface="+mn-ea"/>
                          <a:cs typeface="+mn-cs"/>
                        </a:rPr>
                        <a:t>opiniao</a:t>
                      </a:r>
                      <a:r>
                        <a:rPr lang="pt-BR" sz="1300" b="0" u="none" kern="1200" dirty="0">
                          <a:solidFill>
                            <a:schemeClr val="tx1"/>
                          </a:solidFill>
                          <a:effectLst/>
                          <a:latin typeface="Arial Narrow" panose="020B0606020202030204" pitchFamily="34" charset="0"/>
                          <a:ea typeface="+mn-ea"/>
                          <a:cs typeface="+mn-cs"/>
                        </a:rPr>
                        <a:t>/carta-do-leitor-o-dia-em-que-a-</a:t>
                      </a:r>
                      <a:r>
                        <a:rPr lang="pt-BR" sz="1300" b="0" u="none" kern="1200" dirty="0" err="1">
                          <a:solidFill>
                            <a:schemeClr val="tx1"/>
                          </a:solidFill>
                          <a:effectLst/>
                          <a:latin typeface="Arial Narrow" panose="020B0606020202030204" pitchFamily="34" charset="0"/>
                          <a:ea typeface="+mn-ea"/>
                          <a:cs typeface="+mn-cs"/>
                        </a:rPr>
                        <a:t>lingua</a:t>
                      </a:r>
                      <a:r>
                        <a:rPr lang="pt-BR" sz="1300" b="0" u="none" kern="1200" dirty="0">
                          <a:solidFill>
                            <a:schemeClr val="tx1"/>
                          </a:solidFill>
                          <a:effectLst/>
                          <a:latin typeface="Arial Narrow" panose="020B0606020202030204" pitchFamily="34" charset="0"/>
                          <a:ea typeface="+mn-ea"/>
                          <a:cs typeface="+mn-cs"/>
                        </a:rPr>
                        <a:t>-portuguesa-foi-silenciada/. Acesso em: 11 ago. 2026.</a:t>
                      </a:r>
                    </a:p>
                  </a:txBody>
                  <a:tcPr marL="62045" marR="62045"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6094664"/>
                  </a:ext>
                </a:extLst>
              </a:tr>
            </a:tbl>
          </a:graphicData>
        </a:graphic>
      </p:graphicFrame>
    </p:spTree>
    <p:extLst>
      <p:ext uri="{BB962C8B-B14F-4D97-AF65-F5344CB8AC3E}">
        <p14:creationId xmlns:p14="http://schemas.microsoft.com/office/powerpoint/2010/main" val="8142244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EAF12E3-D989-4C92-6C4D-1A9E781171B5}"/>
              </a:ext>
            </a:extLst>
          </p:cNvPr>
          <p:cNvSpPr txBox="1"/>
          <p:nvPr/>
        </p:nvSpPr>
        <p:spPr>
          <a:xfrm>
            <a:off x="333747" y="924796"/>
            <a:ext cx="11524506" cy="3985706"/>
          </a:xfrm>
          <a:prstGeom prst="rect">
            <a:avLst/>
          </a:prstGeom>
          <a:solidFill>
            <a:schemeClr val="accent6">
              <a:lumMod val="20000"/>
              <a:lumOff val="80000"/>
            </a:schemeClr>
          </a:solidFill>
        </p:spPr>
        <p:txBody>
          <a:bodyPr wrap="square">
            <a:spAutoFit/>
          </a:bodyPr>
          <a:lstStyle/>
          <a:p>
            <a:pPr algn="just"/>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para responder a essa questão, além da leitura analítica do texto, é necessário considerar o gênero textual, bem como compreender o que o enunciado pede</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 Considerando a construção composicional e a esfera de circulação desse gênero textual, o principal objetivo do autor ao utilizar o espaço jornalístico é”. Em seguida, observe onde esse texto circula (jornal, revista? Quem o escreveu (o leitor). Pergunte-se: por que um leitor decide enviar uma mensagem para um veículo de comunicação? Depois análise a intenção do autor (Note que o leitor não quer apenas contar uma história. Questione-se: O que ele busca: expressar o que pensa sobre uma notícia ou artigo ou opinar e defender um ponto de vista? Relacione o texto a sua função social (Observe se o leitor escreve sobre fatos reais que afetam a sociedade e que ao publicar sua opinião, ele sai do espaço privado. Por fim, conclua que o objetivo final do autor ao utilizar o espaço jornalístico é se posicionar publicamente, debater ou protestar sobre temas de impacto social.</a:t>
            </a:r>
            <a:endParaRPr lang="pt-BR" sz="2300" dirty="0"/>
          </a:p>
        </p:txBody>
      </p:sp>
    </p:spTree>
    <p:extLst>
      <p:ext uri="{BB962C8B-B14F-4D97-AF65-F5344CB8AC3E}">
        <p14:creationId xmlns:p14="http://schemas.microsoft.com/office/powerpoint/2010/main" val="268917371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5F59143-2600-76C8-043A-256DEAC50E0D}"/>
              </a:ext>
            </a:extLst>
          </p:cNvPr>
          <p:cNvSpPr txBox="1"/>
          <p:nvPr/>
        </p:nvSpPr>
        <p:spPr>
          <a:xfrm>
            <a:off x="322729" y="808807"/>
            <a:ext cx="11555506" cy="1754326"/>
          </a:xfrm>
          <a:prstGeom prst="rect">
            <a:avLst/>
          </a:prstGeom>
          <a:noFill/>
        </p:spPr>
        <p:txBody>
          <a:bodyPr wrap="square">
            <a:spAutoFit/>
          </a:bodyPr>
          <a:lstStyle/>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"Recentemente, durante um encontro organizado pela União Europeia, cujo nome não é importante, o ministro das Relações Exteriores de Angola, </a:t>
            </a:r>
            <a:r>
              <a:rPr lang="pt-BR" sz="2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Téte</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António, foi impedido de usar a língua portuguesa na sua intervenção oficial. Ao diplomata angolano, foi imposta a exigência de utilizar outro idioma oficial daquela organização..."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(Adaptado de Carta do Leitor: O dia em que a língua portuguesa foi “silenciada”. </a:t>
            </a:r>
            <a:r>
              <a:rPr lang="pt-BR" sz="1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Jornal </a:t>
            </a:r>
            <a:r>
              <a:rPr lang="pt-BR" sz="16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OPaís</a:t>
            </a:r>
            <a:r>
              <a:rPr lang="pt-BR" sz="1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27 de maio de 2025). </a:t>
            </a:r>
            <a:endParaRPr lang="pt-BR" sz="1600" dirty="0"/>
          </a:p>
        </p:txBody>
      </p:sp>
      <p:sp>
        <p:nvSpPr>
          <p:cNvPr id="6" name="CaixaDeTexto 5">
            <a:extLst>
              <a:ext uri="{FF2B5EF4-FFF2-40B4-BE49-F238E27FC236}">
                <a16:creationId xmlns:a16="http://schemas.microsoft.com/office/drawing/2014/main" id="{6A16E90A-165C-22B9-D47C-95B5590B0A2E}"/>
              </a:ext>
            </a:extLst>
          </p:cNvPr>
          <p:cNvSpPr txBox="1"/>
          <p:nvPr/>
        </p:nvSpPr>
        <p:spPr>
          <a:xfrm>
            <a:off x="349623" y="2753707"/>
            <a:ext cx="11492753" cy="3277820"/>
          </a:xfrm>
          <a:prstGeom prst="rect">
            <a:avLst/>
          </a:prstGeom>
          <a:noFill/>
        </p:spPr>
        <p:txBody>
          <a:bodyPr wrap="square">
            <a:spAutoFit/>
          </a:bodyPr>
          <a:lstStyle/>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fragmento cumpre a função de introduzir o tema central da "Carta do Leitor". Considerando a construção composicional e a esfera de circulação desse gênero textual, o principal objetivo do autor ao utilizar o espaço jornalístico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Narrar, de forma puramente literária e ficcional, os bastidores da diplomacia internacional.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Apresentar dados estatísticos oficiais para invalidar as decisões burocráticas da União Europeia.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Expressar uma opinião crítica e pública sobre um fato de interesse social veiculado ou omitido pela mídia.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Elaborar um documento jurídico formal destinado a processar as instituições internacionais.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Redigir uma notícia puramente informativa e isenta sobre a agenda do ministro angolano.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352192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84BF70B5-F9AC-5C33-1DD8-5B48860768CD}"/>
              </a:ext>
            </a:extLst>
          </p:cNvPr>
          <p:cNvSpPr txBox="1"/>
          <p:nvPr/>
        </p:nvSpPr>
        <p:spPr>
          <a:xfrm>
            <a:off x="349623" y="825276"/>
            <a:ext cx="11519647" cy="3277820"/>
          </a:xfrm>
          <a:prstGeom prst="rect">
            <a:avLst/>
          </a:prstGeom>
          <a:solidFill>
            <a:schemeClr val="accent6">
              <a:lumMod val="20000"/>
              <a:lumOff val="80000"/>
            </a:schemeClr>
          </a:solidFill>
        </p:spPr>
        <p:txBody>
          <a:bodyPr wrap="square">
            <a:spAutoFit/>
          </a:bodyPr>
          <a:lstStyle/>
          <a:p>
            <a:pPr algn="just"/>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para responder a essa questão, além da leitura analítica do texto, é necessário considerar o gênero textual, bem como compreender o que o enunciado pede: “... ao focar na intenção de sensibilizar, convencer e mobilizar o público leitor a adotar a mesma postura de indignação, predomina a função:” Em seguida, sublinhe as palavras-chave do comando: “sensibilizar, convencer e mobilizar o público leitor”. Pergunte-se qual elemento da comunicação está no centro dessa estratégia. O foco está apenas em transmitir um fato neutro? (Não, então não é referencial). O foco está apenas no desabafo do autor? (Não, ele quer que o leitor mude de postura. Então não é emotiva). O foco está em testar o canal de comunicação? (Não, não é fática). Por fim, O foco está em guiar, convencer e mover o leitor (receptor)? (Sim!) Em seguida, associe o ato de mobilizar/convencer o receptor ao nome da função correspondente.</a:t>
            </a:r>
            <a:endParaRPr lang="pt-BR" sz="2300" dirty="0"/>
          </a:p>
        </p:txBody>
      </p:sp>
    </p:spTree>
    <p:extLst>
      <p:ext uri="{BB962C8B-B14F-4D97-AF65-F5344CB8AC3E}">
        <p14:creationId xmlns:p14="http://schemas.microsoft.com/office/powerpoint/2010/main" val="304955886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5F865CB-249F-F056-116B-581FC3B955AB}"/>
              </a:ext>
            </a:extLst>
          </p:cNvPr>
          <p:cNvSpPr txBox="1"/>
          <p:nvPr/>
        </p:nvSpPr>
        <p:spPr>
          <a:xfrm>
            <a:off x="331694" y="798345"/>
            <a:ext cx="11528612" cy="5401479"/>
          </a:xfrm>
          <a:prstGeom prst="rect">
            <a:avLst/>
          </a:prstGeom>
          <a:noFill/>
        </p:spPr>
        <p:txBody>
          <a:bodyPr wrap="square">
            <a:spAutoFit/>
          </a:bodyPr>
          <a:lstStyle/>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trecho: “O dia em que a língua portuguesa foi 'silenciada'” e em passagens onde o autor conclama: “Não podemos aceitar passivamente o apagamento da nossa identidade linguística em palcos internacionais!”, o texto transita entre diferentes funções da linguagem. No entanto, ao focar na intenção de sensibilizar, convencer e mobilizar o público leitor a adotar a mesma postura de indignação, predomina a função: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Metalinguística, pois o foco exclusivo do texto é explicar as regras gramaticais e a origem do idioma português.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Apelativa ou conativa), visto que busca influenciar o comportamento, a atitude e o pensamento do receptor diante do fato narrado.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Referencial, já que o autor se limita a transmitir informações neutras, objetivas e científicas sobre a União Europeia.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Fática, porque o objetivo central é testar o canal de comunicação entre o jornal e o leitor por meio de saudações.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Poética, pois a prioridade do texto é a sonoridade das palavras e a construção de rimas na estrutura da carta.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3518667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8D95268-8958-4986-D325-A98A26B9110E}"/>
              </a:ext>
            </a:extLst>
          </p:cNvPr>
          <p:cNvSpPr txBox="1"/>
          <p:nvPr/>
        </p:nvSpPr>
        <p:spPr>
          <a:xfrm>
            <a:off x="340659" y="810976"/>
            <a:ext cx="11528612" cy="5401479"/>
          </a:xfrm>
          <a:prstGeom prst="rect">
            <a:avLst/>
          </a:prstGeom>
          <a:solidFill>
            <a:schemeClr val="accent6">
              <a:lumMod val="20000"/>
              <a:lumOff val="80000"/>
            </a:schemeClr>
          </a:solidFill>
        </p:spPr>
        <p:txBody>
          <a:bodyPr wrap="square">
            <a:spAutoFit/>
          </a:bodyPr>
          <a:lstStyle/>
          <a:p>
            <a:pPr algn="just"/>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para responder a essa questão, além da leitura analítica do texto, é necessário considerar o gênero textual, bem como compreender o que o enunciado pede “Para sustentar a tese de que o impedimento do uso do português na União Europeia constitui um desrespeito grave, o autor da carta utiliza como estratégia argumentativa:”. Tenha em mente o que o autor quer provar. Observe que o alvo já está no está no enunciado: o impedimento do português na UE é um desrespeito grave. Você deve procurar no texto o porquê disso. Volte ao texto e sublinhe como o autor justifica a gravidade do problema. Identifique qual destes caminhos o autor escolheu: Ele cita leis, tratados ou estatutos oficiais?</a:t>
            </a:r>
            <a:r>
              <a:rPr lang="pt-BR" sz="23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 sim, a estratégia é Argumento de Autoridade / Base Legal).</a:t>
            </a:r>
            <a:r>
              <a:rPr lang="pt-BR" sz="23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Ele mostra as consequências negativas?</a:t>
            </a:r>
            <a:r>
              <a:rPr lang="pt-BR" sz="2300" dirty="0">
                <a:effectLst/>
                <a:latin typeface="Calibri" panose="020F0502020204030204" pitchFamily="34" charset="0"/>
                <a:ea typeface="Calibri" panose="020F0502020204030204" pitchFamily="34" charset="0"/>
                <a:cs typeface="Times New Roman" panose="02020603050405020304" pitchFamily="18" charset="0"/>
              </a:rPr>
              <a:t> (Se sim, a estratégia é Relação de Causa e Efeito). </a:t>
            </a:r>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Ele narra um acontecimento real ou um caso específico? (Se sim, a estratégia é Exemplificação).</a:t>
            </a:r>
            <a:r>
              <a:rPr lang="pt-BR" sz="23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Ele compara o tratamento dado? (Se sim, a estratégia é Comparação / Analogia). Em seguida, veja se a estratégia usa dados lógicos e técnicos ou se apela para valores democráticos e de igualdade entre as nações. Verifique as opções da questão e busque o termo técnico que descreve o que você achou quando observou os caminhos que o autor escolheu. Conclua que alternativa correta deve resumir perfeitamente o "recurso" que o autor usou para dar autoridade e credibilidade ao protesto dele.</a:t>
            </a:r>
            <a:endParaRPr lang="pt-BR" sz="2300" dirty="0"/>
          </a:p>
        </p:txBody>
      </p:sp>
    </p:spTree>
    <p:extLst>
      <p:ext uri="{BB962C8B-B14F-4D97-AF65-F5344CB8AC3E}">
        <p14:creationId xmlns:p14="http://schemas.microsoft.com/office/powerpoint/2010/main" val="255755997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EFD924A-5025-DB85-7737-EFBB436B287B}"/>
              </a:ext>
            </a:extLst>
          </p:cNvPr>
          <p:cNvSpPr txBox="1"/>
          <p:nvPr/>
        </p:nvSpPr>
        <p:spPr>
          <a:xfrm>
            <a:off x="336176" y="850990"/>
            <a:ext cx="11519647" cy="4950266"/>
          </a:xfrm>
          <a:prstGeom prst="rect">
            <a:avLst/>
          </a:prstGeom>
          <a:noFill/>
        </p:spPr>
        <p:txBody>
          <a:bodyPr wrap="square">
            <a:spAutoFit/>
          </a:bodyPr>
          <a:lstStyle/>
          <a:p>
            <a:pPr algn="just">
              <a:lnSpc>
                <a:spcPct val="115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Para sustentar a tese de que o impedimento do uso do português na União Europeia constitui um desrespeito grave, o autor da carta utiliza como estratégia argumentativa: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Argumento de autoridade, reproduzindo citações diretas de linguistas europeus que defendem a supremacia do inglês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Apelo ao ridículo, invalidando a importância diplomática do ministro das Relações Exteriores de Angola.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Evidência por exemplificação e contextualização de um fato real para demonstrar como o idioma foi marginalizado na prática.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Falsa analogia, comparando as regras da diplomacia internacional com regras de jogos esportivos escolares.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Silogismo puramente matemático, deduzindo que o português não tem valor por possuir menos falantes nativos que outros idiomas.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0170780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5BF8D921-D40C-D110-0871-01BC0C522425}"/>
              </a:ext>
            </a:extLst>
          </p:cNvPr>
          <p:cNvSpPr txBox="1"/>
          <p:nvPr/>
        </p:nvSpPr>
        <p:spPr>
          <a:xfrm>
            <a:off x="340659" y="870486"/>
            <a:ext cx="11519647" cy="5755422"/>
          </a:xfrm>
          <a:prstGeom prst="rect">
            <a:avLst/>
          </a:prstGeom>
          <a:solidFill>
            <a:schemeClr val="accent6">
              <a:lumMod val="20000"/>
              <a:lumOff val="80000"/>
            </a:schemeClr>
          </a:solidFill>
        </p:spPr>
        <p:txBody>
          <a:bodyPr wrap="square">
            <a:spAutoFit/>
          </a:bodyPr>
          <a:lstStyle/>
          <a:p>
            <a:pPr indent="269875"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Estudante, saber como cai variação linguística no ENEM é essencial para interpretar textos de forma correta e evitar erros por julgamento linguístico. Situações como a discussão entre “biscoito” e “bolacha” ou o uso de “mandioca”, “aipim” e “macaxeira” mostram como o português varia de acordo com região e contexto. Compreender isso é fundamental para entender melhor como cai variação linguística no ENEM e de que maneira você pode se preparar para encontrar essas questões na sua prova. A variação linguística acontece porque a língua muda de acordo com o tempo, o lugar e o grupo social que a utiliza. Mudanças como essas não são erros, mas sinais de que a língua está viva e acompanha a sociedade. Essa variação pode se manifestar no vocabulário, na pronúncia, na estrutura das frases e no grau de formalidade. Para identificar como o ENEM cobra variação linguística, observe que a prova frequentemente traz: Trechos com linguagem informal e formal; Diálogos com gírias ou abreviações; Regionalismos; Textos antigos ou literários; Conversas de redes sociais e mensagens. Ao fazer a prova, é essencial compreender o contexto e identificar o significado social e cultural das expressões utilizadas. Reconhecer as variações da língua permite: Interpretar melhor as questões; Valorizar diferentes formas de expressão popular; Evitar atitudes de preconceito linguístico. As questões sobre variação linguística no ENEM podem ser cobradas pedindo que você analise o contexto, a intenção comunicativa e a adequação da linguagem empregada.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6158743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CE769B5-6D44-D8C9-B5A0-FBEE60056808}"/>
              </a:ext>
            </a:extLst>
          </p:cNvPr>
          <p:cNvSpPr txBox="1"/>
          <p:nvPr/>
        </p:nvSpPr>
        <p:spPr>
          <a:xfrm>
            <a:off x="322729" y="844114"/>
            <a:ext cx="11555506" cy="3631763"/>
          </a:xfrm>
          <a:prstGeom prst="rect">
            <a:avLst/>
          </a:prstGeom>
          <a:solidFill>
            <a:schemeClr val="accent6">
              <a:lumMod val="20000"/>
              <a:lumOff val="80000"/>
            </a:schemeClr>
          </a:solidFill>
        </p:spPr>
        <p:txBody>
          <a:bodyPr wrap="square">
            <a:spAutoFit/>
          </a:bodyPr>
          <a:lstStyle/>
          <a:p>
            <a:pPr algn="just"/>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para responder a essa questão, além da leitura analítica do texto, é necessário considerar o gênero textual, bem como compreender o que o enunciado pede</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“O texto foi publicado no Jornal </a:t>
            </a:r>
            <a:r>
              <a:rPr lang="pt-BR" sz="2300" dirty="0" err="1">
                <a:effectLst/>
                <a:latin typeface="Arial Narrow" panose="020B0606020202030204" pitchFamily="34" charset="0"/>
                <a:ea typeface="Calibri" panose="020F0502020204030204" pitchFamily="34" charset="0"/>
                <a:cs typeface="Times New Roman" panose="02020603050405020304" pitchFamily="18" charset="0"/>
              </a:rPr>
              <a:t>OPaís</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veículo de imprensa de Angola, país que possui o português como língua oficial, mas com características locais de uso. Sabendo que a língua portuguesa é falada por mais de 250 milhões de pessoas espalhadas por múltiplos continentes (como África, América e Europa), o episódio de restrição relatado acende um debate sobre a variação linguística porque:”. Observe onde o texto foi escrito (Angola) e sobre quem ele fala (União Europeia/Portugal). Pense no motivo de o episódio ser considerado um problema. Relembre o conceito de variação.  Responda por que isso acende o debate sobre variação linguística. Em seguida, escolha a opção que explique que o português é uma língua internacional e diversa, e que qualquer restrição fere a soberania cultural de múltiplos povos (incluindo o povo angolano). </a:t>
            </a:r>
            <a:endParaRPr lang="pt-BR" sz="2300" dirty="0"/>
          </a:p>
        </p:txBody>
      </p:sp>
    </p:spTree>
    <p:extLst>
      <p:ext uri="{BB962C8B-B14F-4D97-AF65-F5344CB8AC3E}">
        <p14:creationId xmlns:p14="http://schemas.microsoft.com/office/powerpoint/2010/main" val="192647582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FC772D1-234C-E684-0BD8-0108B6D1CBA0}"/>
              </a:ext>
            </a:extLst>
          </p:cNvPr>
          <p:cNvSpPr txBox="1"/>
          <p:nvPr/>
        </p:nvSpPr>
        <p:spPr>
          <a:xfrm>
            <a:off x="349623" y="858088"/>
            <a:ext cx="11546541" cy="5047536"/>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texto foi publicado no Jornal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OPaís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veículo de imprensa de Angola, país que possui o português como língua oficial, mas com características locais de uso. Sabendo que a língua portuguesa é falada por mais de 250 milhões de pessoas espalhadas por múltiplos continentes (como África, América e Europa), o episódio de restrição relatado acende um debate sobre a variação linguística porque: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Comprova que o português de Angola é estruturalmente inferior e menos evoluído que o português de Portugal.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Ilustra uma variação diatópica (geográfica), mostrando que o idioma se expandiu globalmente e adquiriu soberania nacional em diferentes territórios fora da Europa.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Demonstra que variações linguísticas históricas (diacrônicas) impedem que falantes de países diferentes se compreendam.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Ratifica a ideia de que o português correto é o falado exclusivamente em ambientes virtuais da internet.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Evidencia que a variação linguística de caráter puramente informal deve substituir os registros formais na diplomacia.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8354944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2BB6CEF-00C6-5977-6056-019F04F3B28B}"/>
              </a:ext>
            </a:extLst>
          </p:cNvPr>
          <p:cNvSpPr txBox="1"/>
          <p:nvPr/>
        </p:nvSpPr>
        <p:spPr>
          <a:xfrm>
            <a:off x="313765" y="889844"/>
            <a:ext cx="11510682" cy="4339650"/>
          </a:xfrm>
          <a:prstGeom prst="rect">
            <a:avLst/>
          </a:prstGeom>
          <a:solidFill>
            <a:schemeClr val="accent6">
              <a:lumMod val="20000"/>
              <a:lumOff val="80000"/>
            </a:schemeClr>
          </a:solidFill>
        </p:spPr>
        <p:txBody>
          <a:bodyPr wrap="square">
            <a:spAutoFit/>
          </a:bodyPr>
          <a:lstStyle/>
          <a:p>
            <a:pPr algn="just"/>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para responder a essa questão, além da leitura analítica do texto, é necessário considerar o gênero textual, bem como compreender o que o enunciado pede</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“O protesto do leitor contra a imposição de uma língua estrangeira sobre um diplomata africano, sob a justificativa de restrições burocráticas de blocos econômicos, reflete uma tensão social e histórica diretamente ligada ao conceito de:”. Identifique o contexto histórico:  Observe os elementos envolvidos: um bloco econômico europeu impondo uma língua estrangeira a um </a:t>
            </a:r>
            <a:r>
              <a:rPr lang="pt-BR" sz="2300" b="1" dirty="0">
                <a:effectLst/>
                <a:latin typeface="Arial Narrow" panose="020B0606020202030204" pitchFamily="34" charset="0"/>
                <a:ea typeface="Calibri" panose="020F0502020204030204" pitchFamily="34" charset="0"/>
                <a:cs typeface="Times New Roman" panose="02020603050405020304" pitchFamily="18" charset="0"/>
              </a:rPr>
              <a:t>diplomata africano. </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Perceba o que está por trás do argumento de "regras burocráticas" (A burocracia é usada como disfarce para manter uma relação de poder desigual, onde algumas línguas (e povos) são tratados como superiores a outros.). </a:t>
            </a:r>
            <a:r>
              <a:rPr lang="pt-BR" sz="23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Associe essa imposição e preconceito linguístico ao conceito histórico correto (Essa tensão reflete o Preconceito Linguístico, o </a:t>
            </a:r>
            <a:r>
              <a:rPr lang="pt-BR" sz="2300" dirty="0" err="1">
                <a:effectLst/>
                <a:latin typeface="Arial Narrow" panose="020B0606020202030204" pitchFamily="34" charset="0"/>
                <a:ea typeface="Calibri" panose="020F0502020204030204" pitchFamily="34" charset="0"/>
                <a:cs typeface="Times New Roman" panose="02020603050405020304" pitchFamily="18" charset="0"/>
              </a:rPr>
              <a:t>Neo-colonialismo</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ou o Imperialismo Cultural (a força de uma cultura/língua dominante sobre outra). Por fim, escolha a opção que mencione como a língua é usada como instrumento de poder, dominação cultural ou exclusão social de povos historicamente colonizados.</a:t>
            </a:r>
            <a:endParaRPr lang="pt-BR" sz="2300" dirty="0"/>
          </a:p>
        </p:txBody>
      </p:sp>
    </p:spTree>
    <p:extLst>
      <p:ext uri="{BB962C8B-B14F-4D97-AF65-F5344CB8AC3E}">
        <p14:creationId xmlns:p14="http://schemas.microsoft.com/office/powerpoint/2010/main" val="35424135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C0A069E-DD54-115C-41C8-8F4E9B4C9E26}"/>
              </a:ext>
            </a:extLst>
          </p:cNvPr>
          <p:cNvSpPr txBox="1"/>
          <p:nvPr/>
        </p:nvSpPr>
        <p:spPr>
          <a:xfrm>
            <a:off x="295835" y="831136"/>
            <a:ext cx="11582400" cy="4693593"/>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protesto do leitor contra a imposição de uma língua estrangeira sobre um diplomata africano, sob a justificativa de restrições burocráticas de blocos econômicos, reflete uma tensão social e histórica diretamente ligada ao conceito de: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Democracia linguística plena, na qual todas as línguas (do mundo recebem o mesmo tratamento e espaço em qualquer conferência.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Preconceito linguístico e assimetria de poder nas relações globais, onde línguas de antigas potências coloniais do Norte Global continuam a marginalizar idiomas do Sul Global.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Globalização simétrica, processo em que a cultura de nações emergentes é priorizada nas decisões financeiras mundiais.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Isolacionismo cultural, visto que Angola busca romper todas as suas conexões com as organizações institucionais do Ocidente.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Neutralidade institucional, pois as regras de uso de línguas em conferências internacionais são isentas de motivações políticas ou econômicas.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9207542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7744CC1-CDAA-E412-8CF0-CFCA47C76FC2}"/>
              </a:ext>
            </a:extLst>
          </p:cNvPr>
          <p:cNvSpPr txBox="1"/>
          <p:nvPr/>
        </p:nvSpPr>
        <p:spPr>
          <a:xfrm>
            <a:off x="286871" y="776781"/>
            <a:ext cx="11618258" cy="2215991"/>
          </a:xfrm>
          <a:prstGeom prst="rect">
            <a:avLst/>
          </a:prstGeom>
          <a:solidFill>
            <a:schemeClr val="accent6">
              <a:lumMod val="20000"/>
              <a:lumOff val="80000"/>
            </a:schemeClr>
          </a:solidFill>
        </p:spPr>
        <p:txBody>
          <a:bodyPr wrap="square">
            <a:spAutoFit/>
          </a:bodyPr>
          <a:lstStyle/>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se você está se preparando para o Enem, já deve ter percebido que Literatura Brasileira é um dos assuntos que sempre aparecem na prova de Linguagens, Códigos e suas Tecnologias.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aqui vai uma dica valiosa: conhecer as obras literárias que mais caem no Enem pode fazer toda a diferença na sua pontuação final. Não estamos falando apenas de decorar nomes e datas, mas sim de entender como esses textos se conectam com questões sociais, históricas e culturais que o exame tanto valoriza.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9214925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80E3D4FE-5460-808A-A833-9C5B058A72FE}"/>
              </a:ext>
            </a:extLst>
          </p:cNvPr>
          <p:cNvSpPr txBox="1"/>
          <p:nvPr/>
        </p:nvSpPr>
        <p:spPr>
          <a:xfrm>
            <a:off x="286871" y="562496"/>
            <a:ext cx="11618258" cy="446276"/>
          </a:xfrm>
          <a:prstGeom prst="rect">
            <a:avLst/>
          </a:prstGeom>
          <a:noFill/>
        </p:spPr>
        <p:txBody>
          <a:bodyPr wrap="square">
            <a:spAutoFit/>
          </a:bodyPr>
          <a:lstStyle/>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 2023)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7C3133E7-C524-1A30-603B-F4A34B290A53}"/>
              </a:ext>
            </a:extLst>
          </p:cNvPr>
          <p:cNvSpPr txBox="1"/>
          <p:nvPr/>
        </p:nvSpPr>
        <p:spPr>
          <a:xfrm>
            <a:off x="286871" y="1106972"/>
            <a:ext cx="11618258" cy="5401479"/>
          </a:xfrm>
          <a:prstGeom prst="rect">
            <a:avLst/>
          </a:prstGeom>
          <a:solidFill>
            <a:schemeClr val="accent6">
              <a:lumMod val="20000"/>
              <a:lumOff val="80000"/>
            </a:schemeClr>
          </a:solidFill>
        </p:spPr>
        <p:txBody>
          <a:bodyPr wrap="square">
            <a:spAutoFit/>
          </a:bodyPr>
          <a:lstStyle/>
          <a:p>
            <a:pPr algn="just"/>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para responder a essa questão, além da leitura analítica do texto, é necessário considerar o gênero textual, bem como compreender o que o enunciado pede:  “Perante o outro, o eu lírico revela, na força das memórias evocadas, a”. Localize o tempo presente do poema, olhe na primeira estrofe ("Teu dedo curioso me segue lento no rosto") e no início da última ("O quarto és tu...") e observe que o </a:t>
            </a:r>
            <a:r>
              <a:rPr lang="pt-BR" sz="23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eu lírico</a:t>
            </a:r>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está com alguém no presente, que toca suas marcas faciais com carinho e curiosidade. Analise o papel das memórias (o passado): lista dos "quatro amores eternos": Ele passou por amores puros ("moça donzela"), caóticos ("cataclisma") e de convenção ("rica senhora"). O passado dele foi agitado e deixou "sulcos" e "sombras machucadas" no rosto. Em seguida, foque no desfecho: No último verso: "E eu afinal me repousei dos meus cuidados". E observe que a palavra "afinal" mostra o fim de uma longa jornada e que verbo "repousei" traduz um sentimento de calmaria, paz e alívio. Elimine os distratores por lógica: (Vergonha das marcas): O toque do outro é afetuoso e calmo, não há sentimento de vergonha. (Indecisão): O eu lírico já se decidiu pelo "quarto" amor. (Frustração/Desejo de retorno): Ele está descansando no presente, não querendo voltar ao caos do passado. Por fim, conclua que ao juntar a maturidade das marcas do passado com o repouso do presente, você chega ao conceito de </a:t>
            </a:r>
            <a:r>
              <a:rPr lang="pt-BR" sz="23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serenidade sedimentada (construída com o tempo) e entrega pacífica ao desejo atual.</a:t>
            </a:r>
            <a:endParaRPr lang="pt-BR" sz="2300" dirty="0"/>
          </a:p>
        </p:txBody>
      </p:sp>
    </p:spTree>
    <p:extLst>
      <p:ext uri="{BB962C8B-B14F-4D97-AF65-F5344CB8AC3E}">
        <p14:creationId xmlns:p14="http://schemas.microsoft.com/office/powerpoint/2010/main" val="209300731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D71F739-47DF-CDEF-0C69-FE5FC68353DE}"/>
              </a:ext>
            </a:extLst>
          </p:cNvPr>
          <p:cNvSpPr txBox="1"/>
          <p:nvPr/>
        </p:nvSpPr>
        <p:spPr>
          <a:xfrm>
            <a:off x="327212" y="759058"/>
            <a:ext cx="11537576" cy="451534"/>
          </a:xfrm>
          <a:prstGeom prst="rect">
            <a:avLst/>
          </a:prstGeom>
          <a:noFill/>
        </p:spPr>
        <p:txBody>
          <a:bodyPr wrap="square">
            <a:spAutoFit/>
          </a:bodyPr>
          <a:lstStyle/>
          <a:p>
            <a:pPr algn="ctr">
              <a:lnSpc>
                <a:spcPct val="107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Girassol da madrugada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2CEB6BDD-D05B-A156-232E-4EEBCD456578}"/>
              </a:ext>
            </a:extLst>
          </p:cNvPr>
          <p:cNvGraphicFramePr>
            <a:graphicFrameLocks noGrp="1"/>
          </p:cNvGraphicFramePr>
          <p:nvPr>
            <p:extLst>
              <p:ext uri="{D42A27DB-BD31-4B8C-83A1-F6EECF244321}">
                <p14:modId xmlns:p14="http://schemas.microsoft.com/office/powerpoint/2010/main" val="1361914396"/>
              </p:ext>
            </p:extLst>
          </p:nvPr>
        </p:nvGraphicFramePr>
        <p:xfrm>
          <a:off x="327212" y="1306809"/>
          <a:ext cx="11546540" cy="2545080"/>
        </p:xfrm>
        <a:graphic>
          <a:graphicData uri="http://schemas.openxmlformats.org/drawingml/2006/table">
            <a:tbl>
              <a:tblPr firstRow="1" bandRow="1">
                <a:tableStyleId>{5C22544A-7EE6-4342-B048-85BDC9FD1C3A}</a:tableStyleId>
              </a:tblPr>
              <a:tblGrid>
                <a:gridCol w="5773270">
                  <a:extLst>
                    <a:ext uri="{9D8B030D-6E8A-4147-A177-3AD203B41FA5}">
                      <a16:colId xmlns:a16="http://schemas.microsoft.com/office/drawing/2014/main" val="2765629382"/>
                    </a:ext>
                  </a:extLst>
                </a:gridCol>
                <a:gridCol w="5773270">
                  <a:extLst>
                    <a:ext uri="{9D8B030D-6E8A-4147-A177-3AD203B41FA5}">
                      <a16:colId xmlns:a16="http://schemas.microsoft.com/office/drawing/2014/main" val="841310990"/>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Teu dedo curioso me segue lento no rosto</a:t>
                      </a:r>
                    </a:p>
                    <a:p>
                      <a:r>
                        <a:rPr lang="pt-BR" sz="2300" b="0" kern="1200" dirty="0">
                          <a:solidFill>
                            <a:schemeClr val="tx1"/>
                          </a:solidFill>
                          <a:effectLst/>
                          <a:latin typeface="Arial Narrow" panose="020B0606020202030204" pitchFamily="34" charset="0"/>
                          <a:ea typeface="+mn-ea"/>
                          <a:cs typeface="+mn-cs"/>
                        </a:rPr>
                        <a:t>Os sulcos, as sombras machucadas por onde a</a:t>
                      </a:r>
                    </a:p>
                    <a:p>
                      <a:r>
                        <a:rPr lang="pt-BR" sz="2300" b="0" kern="1200" dirty="0">
                          <a:solidFill>
                            <a:schemeClr val="tx1"/>
                          </a:solidFill>
                          <a:effectLst/>
                          <a:latin typeface="Arial Narrow" panose="020B0606020202030204" pitchFamily="34" charset="0"/>
                          <a:ea typeface="+mn-ea"/>
                          <a:cs typeface="+mn-cs"/>
                        </a:rPr>
                        <a:t>[vida passou.</a:t>
                      </a:r>
                    </a:p>
                    <a:p>
                      <a:r>
                        <a:rPr lang="pt-BR" sz="2300" b="0" kern="1200" dirty="0">
                          <a:solidFill>
                            <a:schemeClr val="tx1"/>
                          </a:solidFill>
                          <a:effectLst/>
                          <a:latin typeface="Arial Narrow" panose="020B0606020202030204" pitchFamily="34" charset="0"/>
                          <a:ea typeface="+mn-ea"/>
                          <a:cs typeface="+mn-cs"/>
                        </a:rPr>
                        <a:t>Que silêncio, prenda minha... Que desvio triunfal</a:t>
                      </a:r>
                    </a:p>
                    <a:p>
                      <a:r>
                        <a:rPr lang="pt-BR" sz="2300" b="0" kern="1200" dirty="0">
                          <a:solidFill>
                            <a:schemeClr val="tx1"/>
                          </a:solidFill>
                          <a:effectLst/>
                          <a:latin typeface="Arial Narrow" panose="020B0606020202030204" pitchFamily="34" charset="0"/>
                          <a:ea typeface="+mn-ea"/>
                          <a:cs typeface="+mn-cs"/>
                        </a:rPr>
                        <a:t>[da verdade,</a:t>
                      </a:r>
                    </a:p>
                    <a:p>
                      <a:r>
                        <a:rPr lang="pt-BR" sz="2300" b="0" kern="1200" dirty="0">
                          <a:solidFill>
                            <a:schemeClr val="tx1"/>
                          </a:solidFill>
                          <a:effectLst/>
                          <a:latin typeface="Arial Narrow" panose="020B0606020202030204" pitchFamily="34" charset="0"/>
                          <a:ea typeface="+mn-ea"/>
                          <a:cs typeface="+mn-cs"/>
                        </a:rPr>
                        <a:t>Que círculos vagarosos na lagoa em que uma asa</a:t>
                      </a:r>
                    </a:p>
                    <a:p>
                      <a:r>
                        <a:rPr lang="pt-BR" sz="2300" b="0" kern="1200" dirty="0">
                          <a:solidFill>
                            <a:schemeClr val="tx1"/>
                          </a:solidFill>
                          <a:effectLst/>
                          <a:latin typeface="Arial Narrow" panose="020B0606020202030204" pitchFamily="34" charset="0"/>
                          <a:ea typeface="+mn-ea"/>
                          <a:cs typeface="+mn-cs"/>
                        </a:rPr>
                        <a:t>[gratuita roçou...</a:t>
                      </a:r>
                    </a:p>
                  </a:txBody>
                  <a:tcPr>
                    <a:noFill/>
                  </a:tcPr>
                </a:tc>
                <a:tc>
                  <a:txBody>
                    <a:bodyPr/>
                    <a:lstStyle/>
                    <a:p>
                      <a:r>
                        <a:rPr lang="pt-BR" sz="2300" b="0" kern="1200" dirty="0">
                          <a:solidFill>
                            <a:schemeClr val="tx1"/>
                          </a:solidFill>
                          <a:effectLst/>
                          <a:latin typeface="Arial Narrow" panose="020B0606020202030204" pitchFamily="34" charset="0"/>
                          <a:ea typeface="+mn-ea"/>
                          <a:cs typeface="+mn-cs"/>
                        </a:rPr>
                        <a:t>Tive quatro amores eternos...</a:t>
                      </a:r>
                    </a:p>
                    <a:p>
                      <a:r>
                        <a:rPr lang="pt-BR" sz="2300" b="0" kern="1200" dirty="0">
                          <a:solidFill>
                            <a:schemeClr val="tx1"/>
                          </a:solidFill>
                          <a:effectLst/>
                          <a:latin typeface="Arial Narrow" panose="020B0606020202030204" pitchFamily="34" charset="0"/>
                          <a:ea typeface="+mn-ea"/>
                          <a:cs typeface="+mn-cs"/>
                        </a:rPr>
                        <a:t>O primeiro era moça donzela,</a:t>
                      </a:r>
                    </a:p>
                    <a:p>
                      <a:r>
                        <a:rPr lang="pt-BR" sz="2300" b="0" kern="1200" dirty="0">
                          <a:solidFill>
                            <a:schemeClr val="tx1"/>
                          </a:solidFill>
                          <a:effectLst/>
                          <a:latin typeface="Arial Narrow" panose="020B0606020202030204" pitchFamily="34" charset="0"/>
                          <a:ea typeface="+mn-ea"/>
                          <a:cs typeface="+mn-cs"/>
                        </a:rPr>
                        <a:t>O segundo... eclipse, boi que fala, cataclisma,</a:t>
                      </a:r>
                    </a:p>
                    <a:p>
                      <a:r>
                        <a:rPr lang="pt-BR" sz="2300" b="0" kern="1200" dirty="0">
                          <a:solidFill>
                            <a:schemeClr val="tx1"/>
                          </a:solidFill>
                          <a:effectLst/>
                          <a:latin typeface="Arial Narrow" panose="020B0606020202030204" pitchFamily="34" charset="0"/>
                          <a:ea typeface="+mn-ea"/>
                          <a:cs typeface="+mn-cs"/>
                        </a:rPr>
                        <a:t>O terceiro era a rica senhora,</a:t>
                      </a:r>
                    </a:p>
                    <a:p>
                      <a:r>
                        <a:rPr lang="pt-BR" sz="2300" b="0" kern="1200" dirty="0">
                          <a:solidFill>
                            <a:schemeClr val="tx1"/>
                          </a:solidFill>
                          <a:effectLst/>
                          <a:latin typeface="Arial Narrow" panose="020B0606020202030204" pitchFamily="34" charset="0"/>
                          <a:ea typeface="+mn-ea"/>
                          <a:cs typeface="+mn-cs"/>
                        </a:rPr>
                        <a:t>O quarto és tu... E eu afinal me repousei dos</a:t>
                      </a:r>
                    </a:p>
                    <a:p>
                      <a:r>
                        <a:rPr lang="pt-BR" sz="2300" b="0" kern="1200" dirty="0">
                          <a:solidFill>
                            <a:schemeClr val="tx1"/>
                          </a:solidFill>
                          <a:effectLst/>
                          <a:latin typeface="Arial Narrow" panose="020B0606020202030204" pitchFamily="34" charset="0"/>
                          <a:ea typeface="+mn-ea"/>
                          <a:cs typeface="+mn-cs"/>
                        </a:rPr>
                        <a:t>[meus cuidados</a:t>
                      </a:r>
                    </a:p>
                  </a:txBody>
                  <a:tcPr>
                    <a:noFill/>
                  </a:tcPr>
                </a:tc>
                <a:extLst>
                  <a:ext uri="{0D108BD9-81ED-4DB2-BD59-A6C34878D82A}">
                    <a16:rowId xmlns:a16="http://schemas.microsoft.com/office/drawing/2014/main" val="3402485821"/>
                  </a:ext>
                </a:extLst>
              </a:tr>
            </a:tbl>
          </a:graphicData>
        </a:graphic>
      </p:graphicFrame>
      <p:sp>
        <p:nvSpPr>
          <p:cNvPr id="7" name="CaixaDeTexto 6">
            <a:extLst>
              <a:ext uri="{FF2B5EF4-FFF2-40B4-BE49-F238E27FC236}">
                <a16:creationId xmlns:a16="http://schemas.microsoft.com/office/drawing/2014/main" id="{A8B285C2-49EA-FD47-1C61-2DEEA40D3709}"/>
              </a:ext>
            </a:extLst>
          </p:cNvPr>
          <p:cNvSpPr txBox="1"/>
          <p:nvPr/>
        </p:nvSpPr>
        <p:spPr>
          <a:xfrm>
            <a:off x="327212" y="3948106"/>
            <a:ext cx="11546540" cy="342273"/>
          </a:xfrm>
          <a:prstGeom prst="rect">
            <a:avLst/>
          </a:prstGeom>
          <a:noFill/>
        </p:spPr>
        <p:txBody>
          <a:bodyPr wrap="square">
            <a:spAutoFit/>
          </a:bodyPr>
          <a:lstStyle/>
          <a:p>
            <a:pPr algn="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ANDRADE, M. Poesias completas. Rio de Janeiro: Nova Fronteira, 2013 (fragmento).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9997074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C3FF2379-C6AE-1265-FEBB-97BD9E2D2ECF}"/>
              </a:ext>
            </a:extLst>
          </p:cNvPr>
          <p:cNvSpPr txBox="1"/>
          <p:nvPr/>
        </p:nvSpPr>
        <p:spPr>
          <a:xfrm>
            <a:off x="358588" y="873294"/>
            <a:ext cx="11474824" cy="2443041"/>
          </a:xfrm>
          <a:prstGeom prst="rect">
            <a:avLst/>
          </a:prstGeom>
          <a:noFill/>
        </p:spPr>
        <p:txBody>
          <a:bodyPr wrap="square">
            <a:spAutoFit/>
          </a:bodyPr>
          <a:lstStyle/>
          <a:p>
            <a:pPr algn="just">
              <a:lnSpc>
                <a:spcPct val="107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Perante o outro, o eu lírico revela, na força das memórias evocadas, 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vergonha das marcas provocadas pela passagem do tempo.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indecisão em face das possibilidades afetivas do presente.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serenidade sedimentada pela entrega pacífica ao desejo.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(D)frustração causada pela vontade de retorno ao passado.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disponibilidade para a exploração do prazer efêmero</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1961523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18209C9-166A-7F80-4211-CA61BA0842AC}"/>
              </a:ext>
            </a:extLst>
          </p:cNvPr>
          <p:cNvSpPr txBox="1"/>
          <p:nvPr/>
        </p:nvSpPr>
        <p:spPr>
          <a:xfrm>
            <a:off x="313765" y="606659"/>
            <a:ext cx="11555506" cy="451534"/>
          </a:xfrm>
          <a:prstGeom prst="rect">
            <a:avLst/>
          </a:prstGeom>
          <a:noFill/>
        </p:spPr>
        <p:txBody>
          <a:bodyPr wrap="square">
            <a:spAutoFit/>
          </a:bodyPr>
          <a:lstStyle/>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 2020)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96ACCE42-49D1-19D4-2FA9-1C2FC8B3F8D3}"/>
              </a:ext>
            </a:extLst>
          </p:cNvPr>
          <p:cNvSpPr txBox="1"/>
          <p:nvPr/>
        </p:nvSpPr>
        <p:spPr>
          <a:xfrm>
            <a:off x="313765" y="1058193"/>
            <a:ext cx="11546542" cy="5509200"/>
          </a:xfrm>
          <a:prstGeom prst="rect">
            <a:avLst/>
          </a:prstGeom>
          <a:solidFill>
            <a:schemeClr val="accent6">
              <a:lumMod val="20000"/>
              <a:lumOff val="80000"/>
            </a:schemeClr>
          </a:solidFill>
        </p:spPr>
        <p:txBody>
          <a:bodyPr wrap="square">
            <a:spAutoFit/>
          </a:bodyPr>
          <a:lstStyle/>
          <a:p>
            <a:pPr algn="just"/>
            <a:r>
              <a:rPr lang="pt-BR" sz="2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para responder a essa questão, além da leitura analítica do texto, é necessário considerar o gênero textual, bem como compreender o que o enunciado pede: "No contexto das distintas formas de apropriação da terra, o poema de Cora Coralina valoriza a relação entre..." Foque em identificar qual tipo de trabalhador ou proprietário rural está sendo exaltado e como ele interage com o meio ambiente.</a:t>
            </a:r>
            <a:r>
              <a:rPr lang="pt-BR" sz="2200" dirty="0">
                <a:effectLst/>
                <a:latin typeface="Calibri" panose="020F0502020204030204" pitchFamily="34" charset="0"/>
                <a:ea typeface="Calibri" panose="020F0502020204030204" pitchFamily="34" charset="0"/>
                <a:cs typeface="Times New Roman" panose="02020603050405020304" pitchFamily="18" charset="0"/>
              </a:rPr>
              <a:t> </a:t>
            </a:r>
            <a:r>
              <a:rPr lang="pt-BR" sz="2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Analise as palavras-chave do texto. Leia o fragmento buscando os termos que definem o tipo de relação com a terra: "A ti, ó lavrador..." - Indica o trabalhador braçal, quem lida diretamente com a agricultura de subsistência ou familiar."...teu arado, tua foice, teu machado." -  Ferramentas rudimentares e manuais, distantes dos grandes maquinários do agronegócio moderno."...o pão de tua casa... o algodão de tua veste..." - Relação de sustento direto; a terra fornece a sobrevivência básica imediata (comida e roupa)."...seio tranquilo dormirás. Plantemos a roça." - Uma relação afetuosa, de pertencimento mútuo e respeito ciclo de vida/morte. Elimine as alternativas, comparando o perfil do "lavrador" e suas ferramentas simples com os conceitos socioeconômicos das alternativas: Os grileiros são atores do campo que se apropriam de maneira ilegal das terras.</a:t>
            </a:r>
            <a:r>
              <a:rPr lang="pt-BR" sz="22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Meeiros</a:t>
            </a:r>
            <a:r>
              <a:rPr lang="pt-BR" sz="2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são trabalhadores rurais que precisam alugar a terra de outro </a:t>
            </a:r>
            <a:r>
              <a:rPr lang="pt-BR" sz="22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proprietário</a:t>
            </a:r>
            <a:r>
              <a:rPr lang="pt-BR" sz="2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para produzir, pagando com metade da produção. Por fim, conclua que o "lavrador" equivale diretamente à figura do camponês e que o uso de ferramentas simples e a retirada do próprio sustento diário ilustram perfeitamente o uso da natureza de maneira integrada, biológica e existencial, exatamente como descrito nos versos.</a:t>
            </a:r>
            <a:endParaRPr lang="pt-BR" sz="2200" dirty="0"/>
          </a:p>
        </p:txBody>
      </p:sp>
    </p:spTree>
    <p:extLst>
      <p:ext uri="{BB962C8B-B14F-4D97-AF65-F5344CB8AC3E}">
        <p14:creationId xmlns:p14="http://schemas.microsoft.com/office/powerpoint/2010/main" val="62176275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D71F739-47DF-CDEF-0C69-FE5FC68353DE}"/>
              </a:ext>
            </a:extLst>
          </p:cNvPr>
          <p:cNvSpPr txBox="1"/>
          <p:nvPr/>
        </p:nvSpPr>
        <p:spPr>
          <a:xfrm>
            <a:off x="327212" y="759058"/>
            <a:ext cx="11537576" cy="472758"/>
          </a:xfrm>
          <a:prstGeom prst="rect">
            <a:avLst/>
          </a:prstGeom>
          <a:noFill/>
        </p:spPr>
        <p:txBody>
          <a:bodyPr wrap="square">
            <a:spAutoFit/>
          </a:bodyPr>
          <a:lstStyle/>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O cântico da terra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2CEB6BDD-D05B-A156-232E-4EEBCD456578}"/>
              </a:ext>
            </a:extLst>
          </p:cNvPr>
          <p:cNvGraphicFramePr>
            <a:graphicFrameLocks noGrp="1"/>
          </p:cNvGraphicFramePr>
          <p:nvPr>
            <p:extLst>
              <p:ext uri="{D42A27DB-BD31-4B8C-83A1-F6EECF244321}">
                <p14:modId xmlns:p14="http://schemas.microsoft.com/office/powerpoint/2010/main" val="573633057"/>
              </p:ext>
            </p:extLst>
          </p:nvPr>
        </p:nvGraphicFramePr>
        <p:xfrm>
          <a:off x="327212" y="1403026"/>
          <a:ext cx="11546540" cy="2194560"/>
        </p:xfrm>
        <a:graphic>
          <a:graphicData uri="http://schemas.openxmlformats.org/drawingml/2006/table">
            <a:tbl>
              <a:tblPr firstRow="1" bandRow="1">
                <a:tableStyleId>{5C22544A-7EE6-4342-B048-85BDC9FD1C3A}</a:tableStyleId>
              </a:tblPr>
              <a:tblGrid>
                <a:gridCol w="5773270">
                  <a:extLst>
                    <a:ext uri="{9D8B030D-6E8A-4147-A177-3AD203B41FA5}">
                      <a16:colId xmlns:a16="http://schemas.microsoft.com/office/drawing/2014/main" val="2765629382"/>
                    </a:ext>
                  </a:extLst>
                </a:gridCol>
                <a:gridCol w="5773270">
                  <a:extLst>
                    <a:ext uri="{9D8B030D-6E8A-4147-A177-3AD203B41FA5}">
                      <a16:colId xmlns:a16="http://schemas.microsoft.com/office/drawing/2014/main" val="841310990"/>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Eu sou a terra, eu sou a vida.</a:t>
                      </a:r>
                    </a:p>
                    <a:p>
                      <a:r>
                        <a:rPr lang="pt-BR" sz="2300" b="0" kern="1200" dirty="0">
                          <a:solidFill>
                            <a:schemeClr val="tx1"/>
                          </a:solidFill>
                          <a:effectLst/>
                          <a:latin typeface="Arial Narrow" panose="020B0606020202030204" pitchFamily="34" charset="0"/>
                          <a:ea typeface="+mn-ea"/>
                          <a:cs typeface="+mn-cs"/>
                        </a:rPr>
                        <a:t>A ti, ó lavrador, tudo quanto é meu.</a:t>
                      </a:r>
                    </a:p>
                    <a:p>
                      <a:r>
                        <a:rPr lang="pt-BR" sz="2300" b="0" kern="1200" dirty="0">
                          <a:solidFill>
                            <a:schemeClr val="tx1"/>
                          </a:solidFill>
                          <a:effectLst/>
                          <a:latin typeface="Arial Narrow" panose="020B0606020202030204" pitchFamily="34" charset="0"/>
                          <a:ea typeface="+mn-ea"/>
                          <a:cs typeface="+mn-cs"/>
                        </a:rPr>
                        <a:t>Teu arado, tua foice, teu machado.</a:t>
                      </a:r>
                    </a:p>
                    <a:p>
                      <a:r>
                        <a:rPr lang="pt-BR" sz="2300" b="0" kern="1200" dirty="0">
                          <a:solidFill>
                            <a:schemeClr val="tx1"/>
                          </a:solidFill>
                          <a:effectLst/>
                          <a:latin typeface="Arial Narrow" panose="020B0606020202030204" pitchFamily="34" charset="0"/>
                          <a:ea typeface="+mn-ea"/>
                          <a:cs typeface="+mn-cs"/>
                        </a:rPr>
                        <a:t>O berço pequenino de teu filho.</a:t>
                      </a:r>
                    </a:p>
                    <a:p>
                      <a:r>
                        <a:rPr lang="pt-BR" sz="2300" b="0" kern="1200" dirty="0">
                          <a:solidFill>
                            <a:schemeClr val="tx1"/>
                          </a:solidFill>
                          <a:effectLst/>
                          <a:latin typeface="Arial Narrow" panose="020B0606020202030204" pitchFamily="34" charset="0"/>
                          <a:ea typeface="+mn-ea"/>
                          <a:cs typeface="+mn-cs"/>
                        </a:rPr>
                        <a:t>O algodão de tua veste</a:t>
                      </a:r>
                    </a:p>
                    <a:p>
                      <a:r>
                        <a:rPr lang="pt-BR" sz="2300" b="0" kern="1200" dirty="0">
                          <a:solidFill>
                            <a:schemeClr val="tx1"/>
                          </a:solidFill>
                          <a:effectLst/>
                          <a:latin typeface="Arial Narrow" panose="020B0606020202030204" pitchFamily="34" charset="0"/>
                          <a:ea typeface="+mn-ea"/>
                          <a:cs typeface="+mn-cs"/>
                        </a:rPr>
                        <a:t>e o pão de tua casa.</a:t>
                      </a:r>
                    </a:p>
                  </a:txBody>
                  <a:tcPr>
                    <a:noFill/>
                  </a:tcPr>
                </a:tc>
                <a:tc>
                  <a:txBody>
                    <a:bodyPr/>
                    <a:lstStyle/>
                    <a:p>
                      <a:r>
                        <a:rPr lang="pt-BR" sz="2300" b="0" kern="1200" dirty="0">
                          <a:solidFill>
                            <a:schemeClr val="tx1"/>
                          </a:solidFill>
                          <a:effectLst/>
                          <a:latin typeface="Arial Narrow" panose="020B0606020202030204" pitchFamily="34" charset="0"/>
                          <a:ea typeface="+mn-ea"/>
                          <a:cs typeface="+mn-cs"/>
                        </a:rPr>
                        <a:t>E um dia bem distante</a:t>
                      </a:r>
                    </a:p>
                    <a:p>
                      <a:r>
                        <a:rPr lang="pt-BR" sz="2300" b="0" kern="1200" dirty="0">
                          <a:solidFill>
                            <a:schemeClr val="tx1"/>
                          </a:solidFill>
                          <a:effectLst/>
                          <a:latin typeface="Arial Narrow" panose="020B0606020202030204" pitchFamily="34" charset="0"/>
                          <a:ea typeface="+mn-ea"/>
                          <a:cs typeface="+mn-cs"/>
                        </a:rPr>
                        <a:t>a mim tu voltarás.</a:t>
                      </a:r>
                    </a:p>
                    <a:p>
                      <a:r>
                        <a:rPr lang="pt-BR" sz="2300" b="0" kern="1200" dirty="0">
                          <a:solidFill>
                            <a:schemeClr val="tx1"/>
                          </a:solidFill>
                          <a:effectLst/>
                          <a:latin typeface="Arial Narrow" panose="020B0606020202030204" pitchFamily="34" charset="0"/>
                          <a:ea typeface="+mn-ea"/>
                          <a:cs typeface="+mn-cs"/>
                        </a:rPr>
                        <a:t>E no canteiro materno de meu seio</a:t>
                      </a:r>
                    </a:p>
                    <a:p>
                      <a:r>
                        <a:rPr lang="pt-BR" sz="2300" b="0" kern="1200" dirty="0">
                          <a:solidFill>
                            <a:schemeClr val="tx1"/>
                          </a:solidFill>
                          <a:effectLst/>
                          <a:latin typeface="Arial Narrow" panose="020B0606020202030204" pitchFamily="34" charset="0"/>
                          <a:ea typeface="+mn-ea"/>
                          <a:cs typeface="+mn-cs"/>
                        </a:rPr>
                        <a:t>tranquilo dormirás.</a:t>
                      </a:r>
                    </a:p>
                    <a:p>
                      <a:r>
                        <a:rPr lang="pt-BR" sz="2300" b="0" kern="1200" dirty="0">
                          <a:solidFill>
                            <a:schemeClr val="tx1"/>
                          </a:solidFill>
                          <a:effectLst/>
                          <a:latin typeface="Arial Narrow" panose="020B0606020202030204" pitchFamily="34" charset="0"/>
                          <a:ea typeface="+mn-ea"/>
                          <a:cs typeface="+mn-cs"/>
                        </a:rPr>
                        <a:t>Plantemos a roça.</a:t>
                      </a:r>
                    </a:p>
                    <a:p>
                      <a:r>
                        <a:rPr lang="pt-BR" sz="2300" b="0" kern="1200" dirty="0">
                          <a:solidFill>
                            <a:schemeClr val="tx1"/>
                          </a:solidFill>
                          <a:effectLst/>
                          <a:latin typeface="Arial Narrow" panose="020B0606020202030204" pitchFamily="34" charset="0"/>
                          <a:ea typeface="+mn-ea"/>
                          <a:cs typeface="+mn-cs"/>
                        </a:rPr>
                        <a:t>Lavremos a gleba.</a:t>
                      </a:r>
                    </a:p>
                  </a:txBody>
                  <a:tcPr>
                    <a:noFill/>
                  </a:tcPr>
                </a:tc>
                <a:extLst>
                  <a:ext uri="{0D108BD9-81ED-4DB2-BD59-A6C34878D82A}">
                    <a16:rowId xmlns:a16="http://schemas.microsoft.com/office/drawing/2014/main" val="3402485821"/>
                  </a:ext>
                </a:extLst>
              </a:tr>
            </a:tbl>
          </a:graphicData>
        </a:graphic>
      </p:graphicFrame>
      <p:sp>
        <p:nvSpPr>
          <p:cNvPr id="7" name="CaixaDeTexto 6">
            <a:extLst>
              <a:ext uri="{FF2B5EF4-FFF2-40B4-BE49-F238E27FC236}">
                <a16:creationId xmlns:a16="http://schemas.microsoft.com/office/drawing/2014/main" id="{A8B285C2-49EA-FD47-1C61-2DEEA40D3709}"/>
              </a:ext>
            </a:extLst>
          </p:cNvPr>
          <p:cNvSpPr txBox="1"/>
          <p:nvPr/>
        </p:nvSpPr>
        <p:spPr>
          <a:xfrm>
            <a:off x="327212" y="3948106"/>
            <a:ext cx="11546540" cy="295402"/>
          </a:xfrm>
          <a:prstGeom prst="rect">
            <a:avLst/>
          </a:prstGeom>
          <a:noFill/>
        </p:spPr>
        <p:txBody>
          <a:bodyPr wrap="square">
            <a:spAutoFit/>
          </a:bodyPr>
          <a:lstStyle/>
          <a:p>
            <a:pPr algn="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CORALINA, C. Textos e contextos: poemas dos becos de Goiás e estórias mais. São Paulo: Global, 1997 (fragmento). </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8423719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B407951-B3F1-75A1-88F3-16695A1F463C}"/>
              </a:ext>
            </a:extLst>
          </p:cNvPr>
          <p:cNvSpPr txBox="1"/>
          <p:nvPr/>
        </p:nvSpPr>
        <p:spPr>
          <a:xfrm>
            <a:off x="331694" y="840537"/>
            <a:ext cx="11510682" cy="2677656"/>
          </a:xfrm>
          <a:prstGeom prst="rect">
            <a:avLst/>
          </a:prstGeom>
          <a:noFill/>
        </p:spPr>
        <p:txBody>
          <a:bodyPr wrap="square">
            <a:spAutoFit/>
          </a:bodyPr>
          <a:lstStyle/>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No contexto das distintas formas de apropriação da terra, o poema de Cora Coralina valoriza a relação entre</a:t>
            </a: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grileiros e controle territorial.</a:t>
            </a: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meeiros e divisão de trabalho.</a:t>
            </a: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camponeses e uso da natureza.</a:t>
            </a: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indígenas e o manejo agroecológico.</a:t>
            </a: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latifundiários e a fertilização do solo. </a:t>
            </a:r>
          </a:p>
        </p:txBody>
      </p:sp>
    </p:spTree>
    <p:extLst>
      <p:ext uri="{BB962C8B-B14F-4D97-AF65-F5344CB8AC3E}">
        <p14:creationId xmlns:p14="http://schemas.microsoft.com/office/powerpoint/2010/main" val="151126300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a:extLst>
              <a:ext uri="{FF2B5EF4-FFF2-40B4-BE49-F238E27FC236}">
                <a16:creationId xmlns:a16="http://schemas.microsoft.com/office/drawing/2014/main" id="{B06435A1-86C0-ECDB-4B72-E62ADE9020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3064393492"/>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2994</TotalTime>
  <Words>20728</Words>
  <Application>Microsoft Office PowerPoint</Application>
  <PresentationFormat>Widescreen</PresentationFormat>
  <Paragraphs>972</Paragraphs>
  <Slides>135</Slides>
  <Notes>93</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135</vt:i4>
      </vt:variant>
    </vt:vector>
  </HeadingPairs>
  <TitlesOfParts>
    <vt:vector size="144" baseType="lpstr">
      <vt:lpstr>Aptos</vt:lpstr>
      <vt:lpstr>Arial</vt:lpstr>
      <vt:lpstr>Arial Narrow</vt:lpstr>
      <vt:lpstr>Calibri</vt:lpstr>
      <vt:lpstr>Calibri Light</vt:lpstr>
      <vt:lpstr>Symbol</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Adriani Grun</cp:lastModifiedBy>
  <cp:revision>62</cp:revision>
  <dcterms:created xsi:type="dcterms:W3CDTF">2024-02-02T11:27:21Z</dcterms:created>
  <dcterms:modified xsi:type="dcterms:W3CDTF">2026-09-25T12:53:52Z</dcterms:modified>
</cp:coreProperties>
</file>