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0" r:id="rId6"/>
    <p:sldId id="263" r:id="rId7"/>
    <p:sldId id="264" r:id="rId8"/>
    <p:sldId id="265" r:id="rId9"/>
    <p:sldId id="266" r:id="rId10"/>
    <p:sldId id="267" r:id="rId11"/>
    <p:sldId id="269" r:id="rId12"/>
    <p:sldId id="270" r:id="rId13"/>
    <p:sldId id="268" r:id="rId14"/>
    <p:sldId id="271" r:id="rId15"/>
    <p:sldId id="272" r:id="rId16"/>
    <p:sldId id="273" r:id="rId17"/>
    <p:sldId id="276" r:id="rId18"/>
    <p:sldId id="275" r:id="rId19"/>
    <p:sldId id="277" r:id="rId20"/>
    <p:sldId id="274" r:id="rId21"/>
    <p:sldId id="279"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7" r:id="rId39"/>
    <p:sldId id="298" r:id="rId40"/>
    <p:sldId id="299" r:id="rId41"/>
    <p:sldId id="300" r:id="rId42"/>
    <p:sldId id="301" r:id="rId43"/>
    <p:sldId id="302" r:id="rId44"/>
    <p:sldId id="295" r:id="rId45"/>
    <p:sldId id="303" r:id="rId46"/>
    <p:sldId id="304" r:id="rId47"/>
    <p:sldId id="296"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73" r:id="rId110"/>
    <p:sldId id="374" r:id="rId111"/>
    <p:sldId id="375" r:id="rId112"/>
    <p:sldId id="376" r:id="rId113"/>
    <p:sldId id="377" r:id="rId114"/>
    <p:sldId id="378" r:id="rId115"/>
    <p:sldId id="379" r:id="rId116"/>
    <p:sldId id="380" r:id="rId117"/>
    <p:sldId id="381" r:id="rId118"/>
    <p:sldId id="382" r:id="rId119"/>
    <p:sldId id="383" r:id="rId120"/>
    <p:sldId id="384" r:id="rId121"/>
    <p:sldId id="385" r:id="rId122"/>
    <p:sldId id="386" r:id="rId123"/>
    <p:sldId id="387" r:id="rId124"/>
    <p:sldId id="388" r:id="rId125"/>
    <p:sldId id="389" r:id="rId126"/>
    <p:sldId id="390" r:id="rId127"/>
    <p:sldId id="366" r:id="rId128"/>
    <p:sldId id="367" r:id="rId129"/>
    <p:sldId id="368" r:id="rId130"/>
    <p:sldId id="369" r:id="rId131"/>
    <p:sldId id="391" r:id="rId132"/>
    <p:sldId id="370" r:id="rId133"/>
    <p:sldId id="371" r:id="rId134"/>
    <p:sldId id="372" r:id="rId135"/>
    <p:sldId id="392" r:id="rId136"/>
    <p:sldId id="393" r:id="rId137"/>
    <p:sldId id="394" r:id="rId138"/>
    <p:sldId id="395" r:id="rId139"/>
    <p:sldId id="396" r:id="rId140"/>
    <p:sldId id="397" r:id="rId141"/>
    <p:sldId id="398" r:id="rId142"/>
    <p:sldId id="399" r:id="rId143"/>
    <p:sldId id="400" r:id="rId144"/>
    <p:sldId id="401" r:id="rId145"/>
    <p:sldId id="402" r:id="rId146"/>
    <p:sldId id="403" r:id="rId147"/>
    <p:sldId id="404" r:id="rId148"/>
    <p:sldId id="405" r:id="rId149"/>
    <p:sldId id="406" r:id="rId150"/>
    <p:sldId id="407" r:id="rId151"/>
    <p:sldId id="408" r:id="rId152"/>
    <p:sldId id="409" r:id="rId153"/>
    <p:sldId id="257" r:id="rId15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FF"/>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édio 2 - Ênfas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F3502779-AB24-C81D-BD7B-C2989288C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28/07/2026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hyperlink" Target="https://nucleopiratininga.org.br/paixao-e-guerra-no-sertao-de-canudos/" TargetMode="Externa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2ª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3EB418A-910C-AEE0-995B-A4CA0C170F20}"/>
              </a:ext>
            </a:extLst>
          </p:cNvPr>
          <p:cNvPicPr>
            <a:picLocks noChangeAspect="1"/>
          </p:cNvPicPr>
          <p:nvPr/>
        </p:nvPicPr>
        <p:blipFill>
          <a:blip r:embed="rId2"/>
          <a:stretch>
            <a:fillRect/>
          </a:stretch>
        </p:blipFill>
        <p:spPr>
          <a:xfrm>
            <a:off x="3257919" y="897522"/>
            <a:ext cx="5072312" cy="646232"/>
          </a:xfrm>
          <a:prstGeom prst="rect">
            <a:avLst/>
          </a:prstGeom>
        </p:spPr>
      </p:pic>
      <p:pic>
        <p:nvPicPr>
          <p:cNvPr id="3" name="Imagem 2">
            <a:extLst>
              <a:ext uri="{FF2B5EF4-FFF2-40B4-BE49-F238E27FC236}">
                <a16:creationId xmlns:a16="http://schemas.microsoft.com/office/drawing/2014/main" id="{1CBDFE9A-A1F6-BFAB-8993-532618C20B11}"/>
              </a:ext>
            </a:extLst>
          </p:cNvPr>
          <p:cNvPicPr>
            <a:picLocks noChangeAspect="1"/>
          </p:cNvPicPr>
          <p:nvPr/>
        </p:nvPicPr>
        <p:blipFill>
          <a:blip r:embed="rId3"/>
          <a:stretch>
            <a:fillRect/>
          </a:stretch>
        </p:blipFill>
        <p:spPr>
          <a:xfrm>
            <a:off x="847335" y="1698950"/>
            <a:ext cx="5511262" cy="1182727"/>
          </a:xfrm>
          <a:prstGeom prst="rect">
            <a:avLst/>
          </a:prstGeom>
        </p:spPr>
      </p:pic>
      <p:sp>
        <p:nvSpPr>
          <p:cNvPr id="5" name="CaixaDeTexto 4">
            <a:extLst>
              <a:ext uri="{FF2B5EF4-FFF2-40B4-BE49-F238E27FC236}">
                <a16:creationId xmlns:a16="http://schemas.microsoft.com/office/drawing/2014/main" id="{5F806193-EFBF-EA78-7719-C0ECE4CE4581}"/>
              </a:ext>
            </a:extLst>
          </p:cNvPr>
          <p:cNvSpPr txBox="1"/>
          <p:nvPr/>
        </p:nvSpPr>
        <p:spPr>
          <a:xfrm rot="10800000" flipV="1">
            <a:off x="638355" y="3936931"/>
            <a:ext cx="8503488" cy="830997"/>
          </a:xfrm>
          <a:prstGeom prst="rect">
            <a:avLst/>
          </a:prstGeom>
          <a:noFill/>
        </p:spPr>
        <p:txBody>
          <a:bodyPr wrap="square">
            <a:spAutoFit/>
          </a:bodyPr>
          <a:lstStyle/>
          <a:p>
            <a:r>
              <a:rPr lang="pt-BR" sz="2400" b="1" dirty="0">
                <a:latin typeface="Aptos Narrow" panose="020B0004020202020204" pitchFamily="34" charset="0"/>
              </a:rPr>
              <a:t>Etapa 1: </a:t>
            </a:r>
          </a:p>
          <a:p>
            <a:r>
              <a:rPr lang="pt-BR" sz="2400" b="1" dirty="0">
                <a:latin typeface="Aptos Narrow" panose="020B0004020202020204" pitchFamily="34" charset="0"/>
              </a:rPr>
              <a:t>1. </a:t>
            </a:r>
            <a:r>
              <a:rPr lang="pt-BR" sz="2400" dirty="0">
                <a:latin typeface="Aptos Narrow" panose="020B0004020202020204" pitchFamily="34" charset="0"/>
              </a:rPr>
              <a:t>Antes de ler, vamos conversar? </a:t>
            </a: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2675225-E8BD-9DBB-D729-D269191FFAE4}"/>
              </a:ext>
            </a:extLst>
          </p:cNvPr>
          <p:cNvPicPr>
            <a:picLocks noChangeAspect="1"/>
          </p:cNvPicPr>
          <p:nvPr/>
        </p:nvPicPr>
        <p:blipFill>
          <a:blip r:embed="rId2"/>
          <a:stretch>
            <a:fillRect/>
          </a:stretch>
        </p:blipFill>
        <p:spPr>
          <a:xfrm>
            <a:off x="2015706" y="1794294"/>
            <a:ext cx="8160588" cy="4071668"/>
          </a:xfrm>
          <a:prstGeom prst="rect">
            <a:avLst/>
          </a:prstGeom>
        </p:spPr>
      </p:pic>
      <p:sp>
        <p:nvSpPr>
          <p:cNvPr id="7" name="CaixaDeTexto 6">
            <a:extLst>
              <a:ext uri="{FF2B5EF4-FFF2-40B4-BE49-F238E27FC236}">
                <a16:creationId xmlns:a16="http://schemas.microsoft.com/office/drawing/2014/main" id="{B816BD19-CCA8-C29C-8665-BA643351DB6B}"/>
              </a:ext>
            </a:extLst>
          </p:cNvPr>
          <p:cNvSpPr txBox="1"/>
          <p:nvPr/>
        </p:nvSpPr>
        <p:spPr>
          <a:xfrm>
            <a:off x="2884817" y="992038"/>
            <a:ext cx="6094562" cy="461601"/>
          </a:xfrm>
          <a:prstGeom prst="rect">
            <a:avLst/>
          </a:prstGeom>
          <a:noFill/>
        </p:spPr>
        <p:txBody>
          <a:bodyPr wrap="square">
            <a:spAutoFit/>
          </a:bodyPr>
          <a:lstStyle/>
          <a:p>
            <a:pPr algn="ctr">
              <a:lnSpc>
                <a:spcPct val="10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Imagem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61597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49047B1D-4447-4152-3B93-BECC531DCCC5}"/>
              </a:ext>
            </a:extLst>
          </p:cNvPr>
          <p:cNvSpPr txBox="1"/>
          <p:nvPr/>
        </p:nvSpPr>
        <p:spPr>
          <a:xfrm>
            <a:off x="2708695" y="1009291"/>
            <a:ext cx="6398643" cy="461601"/>
          </a:xfrm>
          <a:prstGeom prst="rect">
            <a:avLst/>
          </a:prstGeom>
          <a:noFill/>
        </p:spPr>
        <p:txBody>
          <a:bodyPr wrap="square">
            <a:spAutoFit/>
          </a:bodyPr>
          <a:lstStyle/>
          <a:p>
            <a:pPr algn="ctr">
              <a:lnSpc>
                <a:spcPct val="10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Imagem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B20E8BF8-74DE-F172-C8D6-53042B7C800A}"/>
              </a:ext>
            </a:extLst>
          </p:cNvPr>
          <p:cNvPicPr>
            <a:picLocks noChangeAspect="1"/>
          </p:cNvPicPr>
          <p:nvPr/>
        </p:nvPicPr>
        <p:blipFill>
          <a:blip r:embed="rId2"/>
          <a:stretch>
            <a:fillRect/>
          </a:stretch>
        </p:blipFill>
        <p:spPr>
          <a:xfrm>
            <a:off x="1949569" y="1906438"/>
            <a:ext cx="8298611" cy="4080733"/>
          </a:xfrm>
          <a:prstGeom prst="rect">
            <a:avLst/>
          </a:prstGeom>
        </p:spPr>
      </p:pic>
    </p:spTree>
    <p:extLst>
      <p:ext uri="{BB962C8B-B14F-4D97-AF65-F5344CB8AC3E}">
        <p14:creationId xmlns:p14="http://schemas.microsoft.com/office/powerpoint/2010/main" val="784844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0D8006B-18A1-14C5-35C1-20550415AE81}"/>
              </a:ext>
            </a:extLst>
          </p:cNvPr>
          <p:cNvPicPr>
            <a:picLocks noChangeAspect="1"/>
          </p:cNvPicPr>
          <p:nvPr/>
        </p:nvPicPr>
        <p:blipFill>
          <a:blip r:embed="rId2"/>
          <a:stretch>
            <a:fillRect/>
          </a:stretch>
        </p:blipFill>
        <p:spPr>
          <a:xfrm>
            <a:off x="2530151" y="1009665"/>
            <a:ext cx="6096528" cy="646232"/>
          </a:xfrm>
          <a:prstGeom prst="rect">
            <a:avLst/>
          </a:prstGeom>
        </p:spPr>
      </p:pic>
      <p:pic>
        <p:nvPicPr>
          <p:cNvPr id="3" name="Imagem 2">
            <a:extLst>
              <a:ext uri="{FF2B5EF4-FFF2-40B4-BE49-F238E27FC236}">
                <a16:creationId xmlns:a16="http://schemas.microsoft.com/office/drawing/2014/main" id="{C8ACB201-AF98-BDF4-E2C7-5AE68A46B5E9}"/>
              </a:ext>
            </a:extLst>
          </p:cNvPr>
          <p:cNvPicPr>
            <a:picLocks noChangeAspect="1"/>
          </p:cNvPicPr>
          <p:nvPr/>
        </p:nvPicPr>
        <p:blipFill>
          <a:blip r:embed="rId3"/>
          <a:stretch>
            <a:fillRect/>
          </a:stretch>
        </p:blipFill>
        <p:spPr>
          <a:xfrm>
            <a:off x="1742535" y="1655896"/>
            <a:ext cx="8022567" cy="4037538"/>
          </a:xfrm>
          <a:prstGeom prst="rect">
            <a:avLst/>
          </a:prstGeom>
        </p:spPr>
      </p:pic>
    </p:spTree>
    <p:extLst>
      <p:ext uri="{BB962C8B-B14F-4D97-AF65-F5344CB8AC3E}">
        <p14:creationId xmlns:p14="http://schemas.microsoft.com/office/powerpoint/2010/main" val="2586866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D9E594-F5F2-0A9F-D1EF-40813A52F1C9}"/>
              </a:ext>
            </a:extLst>
          </p:cNvPr>
          <p:cNvSpPr txBox="1"/>
          <p:nvPr/>
        </p:nvSpPr>
        <p:spPr>
          <a:xfrm>
            <a:off x="362309" y="793631"/>
            <a:ext cx="11300604" cy="5730800"/>
          </a:xfrm>
          <a:prstGeom prst="rect">
            <a:avLst/>
          </a:prstGeom>
          <a:noFill/>
        </p:spPr>
        <p:txBody>
          <a:bodyPr wrap="square">
            <a:spAutoFit/>
          </a:bodyPr>
          <a:lstStyle/>
          <a:p>
            <a:pPr algn="just">
              <a:lnSpc>
                <a:spcPct val="105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Você sabe o que é a linha editorial de um jornal, revista ou portal de notícias?</a:t>
            </a:r>
          </a:p>
          <a:p>
            <a:pPr algn="just">
              <a:lnSpc>
                <a:spcPct val="105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Quando você lê um texto na imprensa, consegue perceber se o autor está apenas informando ou tentando convencer você de alguma ideia?</a:t>
            </a:r>
          </a:p>
          <a:p>
            <a:pPr algn="just">
              <a:lnSpc>
                <a:spcPct val="105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Olhando para o topo da página (imagem 1), que palavras aparecem em destaque e o que elas indicam sobre o objetivo desse texto? </a:t>
            </a:r>
          </a:p>
          <a:p>
            <a:pPr algn="just">
              <a:lnSpc>
                <a:spcPct val="105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 palavra "Opinião" está em tamanho grande. O que isso diferencia este texto de uma notícia comum de primeira página? </a:t>
            </a:r>
          </a:p>
          <a:p>
            <a:pPr marL="285750" indent="-285750" algn="just">
              <a:lnSpc>
                <a:spcPct val="105000"/>
              </a:lnSpc>
              <a:spcAft>
                <a:spcPts val="800"/>
              </a:spcAft>
              <a:buFontTx/>
              <a:buChar char="-"/>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Abaixo de "Opinião", vemos o termo "EDITORIAL". Você já ouviu essa palavra antes? O que ela costuma representar em um meio de comunicação? </a:t>
            </a:r>
          </a:p>
          <a:p>
            <a:pPr algn="just">
              <a:lnSpc>
                <a:spcPct val="105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Você acha que o título desse editorial expressa a opinião de que o combate à violência exige focar na mentalidade e no comportamento do homem (reeducação), em vez de apenas na punição? </a:t>
            </a:r>
          </a:p>
          <a:p>
            <a:r>
              <a:rPr lang="pt-BR" sz="2400" dirty="0">
                <a:effectLst/>
                <a:latin typeface="Aptos Narrow" panose="020B0004020202020204" pitchFamily="34" charset="0"/>
                <a:ea typeface="Calibri" panose="020F0502020204030204" pitchFamily="34" charset="0"/>
                <a:cs typeface="Times New Roman" panose="02020603050405020304" pitchFamily="18" charset="0"/>
              </a:rPr>
              <a:t>- Pelo título, qual assunto/tema vocês acham que será apresentado ao longo do texto?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34718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F68E7F-C732-71F5-5042-FE6979458F80}"/>
              </a:ext>
            </a:extLst>
          </p:cNvPr>
          <p:cNvSpPr txBox="1"/>
          <p:nvPr/>
        </p:nvSpPr>
        <p:spPr>
          <a:xfrm>
            <a:off x="422694" y="733245"/>
            <a:ext cx="11257472" cy="6785640"/>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Antes de ler o editorial proposto, observe as três  imagens responda à pergunta. Analisando as três imagens que vimos até aqui (Jornal Opinião ND, Revista Galileu e Portal da Cruzeiro FM), responda. Qual é a informação principal que une todas elas? </a:t>
            </a:r>
          </a:p>
          <a:p>
            <a:pPr algn="just">
              <a:lnSpc>
                <a:spcPct val="110000"/>
              </a:lnSpc>
              <a:spcAft>
                <a:spcPts val="800"/>
              </a:spcAf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agora que já começou a seguir a linha do que é um Editorial, vamos conhecer como ele é definido???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solidFill>
                  <a:srgbClr val="FFD966"/>
                </a:solidFill>
                <a:latin typeface="Arial Narrow" panose="020B0606020202030204" pitchFamily="34" charset="0"/>
                <a:ea typeface="Calibri" panose="020F0502020204030204" pitchFamily="34" charset="0"/>
                <a:cs typeface="Times New Roman" panose="02020603050405020304" pitchFamily="18" charset="0"/>
              </a:rPr>
              <a:t>▶ Conhecendo o gênero textual</a:t>
            </a:r>
          </a:p>
          <a:p>
            <a:pPr algn="just">
              <a:lnSpc>
                <a:spcPct val="110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0922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2C6A537-7626-A990-1DFE-862CB216C255}"/>
              </a:ext>
            </a:extLst>
          </p:cNvPr>
          <p:cNvGraphicFramePr>
            <a:graphicFrameLocks noGrp="1"/>
          </p:cNvGraphicFramePr>
          <p:nvPr>
            <p:extLst>
              <p:ext uri="{D42A27DB-BD31-4B8C-83A1-F6EECF244321}">
                <p14:modId xmlns:p14="http://schemas.microsoft.com/office/powerpoint/2010/main" val="3821622566"/>
              </p:ext>
            </p:extLst>
          </p:nvPr>
        </p:nvGraphicFramePr>
        <p:xfrm>
          <a:off x="569343" y="845389"/>
          <a:ext cx="10938295" cy="4641011"/>
        </p:xfrm>
        <a:graphic>
          <a:graphicData uri="http://schemas.openxmlformats.org/drawingml/2006/table">
            <a:tbl>
              <a:tblPr firstRow="1" firstCol="1" bandRow="1"/>
              <a:tblGrid>
                <a:gridCol w="10938295">
                  <a:extLst>
                    <a:ext uri="{9D8B030D-6E8A-4147-A177-3AD203B41FA5}">
                      <a16:colId xmlns:a16="http://schemas.microsoft.com/office/drawing/2014/main" val="845288332"/>
                    </a:ext>
                  </a:extLst>
                </a:gridCol>
              </a:tblGrid>
              <a:tr h="4641011">
                <a:tc>
                  <a:txBody>
                    <a:bodyPr/>
                    <a:lstStyle/>
                    <a:p>
                      <a:pPr algn="ctr">
                        <a:lnSpc>
                          <a:spcPct val="10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Editorial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editorial</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é um gênero textual do âmbito jornalístico em que o texto veicula a opinião do veículo de comunicação e não de um autor específico. O assunto, geralmente, é sobre fatos recentes considerados relevantes em uma sociedade. Esse texto segue a tipologia argumentativa e tem como finalidade expressar a opinião de um jornal, revista ou qualquer órgão da imprensa a respeito de acontecimentos importantes nacional ou internacionalmente.</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Embora sejam textos de caráter subjetivo, eles podem apresentar certa objetividade. Isso porque, geralmente, são os editoriais que apresentam os assuntos que serão abordados em cada seção do jornal, ou seja, Política, Economia, Cultura, Esporte, Turismo, País, Cidade, Moda, entre outros. Esse gênero textual, geralmente, não é assinado.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4042231637"/>
                  </a:ext>
                </a:extLst>
              </a:tr>
            </a:tbl>
          </a:graphicData>
        </a:graphic>
      </p:graphicFrame>
    </p:spTree>
    <p:extLst>
      <p:ext uri="{BB962C8B-B14F-4D97-AF65-F5344CB8AC3E}">
        <p14:creationId xmlns:p14="http://schemas.microsoft.com/office/powerpoint/2010/main" val="3886939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ACCA762-CBE0-41E1-47EE-7FEBD4DB5929}"/>
              </a:ext>
            </a:extLst>
          </p:cNvPr>
          <p:cNvSpPr txBox="1"/>
          <p:nvPr/>
        </p:nvSpPr>
        <p:spPr>
          <a:xfrm>
            <a:off x="405442" y="733246"/>
            <a:ext cx="11395494" cy="881716"/>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agora que você já sabe o que é o gênero textual editorial, que tal ler um editorial sobre um assunto muito importante? Vamos lê-lo????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DF1AB62-9837-BE60-67BC-5D2B4425632C}"/>
              </a:ext>
            </a:extLst>
          </p:cNvPr>
          <p:cNvSpPr txBox="1"/>
          <p:nvPr/>
        </p:nvSpPr>
        <p:spPr>
          <a:xfrm>
            <a:off x="405442" y="1837426"/>
            <a:ext cx="8736401" cy="482248"/>
          </a:xfrm>
          <a:prstGeom prst="rect">
            <a:avLst/>
          </a:prstGeom>
          <a:noFill/>
        </p:spPr>
        <p:txBody>
          <a:bodyPr wrap="square">
            <a:spAutoFit/>
          </a:bodyPr>
          <a:lstStyle/>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Leia o texto.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6D4FF12-9CF0-E61E-2862-D4A2178A97CF}"/>
              </a:ext>
            </a:extLst>
          </p:cNvPr>
          <p:cNvSpPr txBox="1"/>
          <p:nvPr/>
        </p:nvSpPr>
        <p:spPr>
          <a:xfrm>
            <a:off x="2139351" y="2319674"/>
            <a:ext cx="7002492" cy="482248"/>
          </a:xfrm>
          <a:prstGeom prst="rect">
            <a:avLst/>
          </a:prstGeom>
          <a:noFill/>
        </p:spPr>
        <p:txBody>
          <a:bodyPr wrap="square">
            <a:spAutoFit/>
          </a:bodyPr>
          <a:lstStyle/>
          <a:p>
            <a:pPr algn="ctr">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Editorial: Agosto Lilás e 18 anos da lei Maria da Penha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pic>
        <p:nvPicPr>
          <p:cNvPr id="8" name="Imagem 7">
            <a:extLst>
              <a:ext uri="{FF2B5EF4-FFF2-40B4-BE49-F238E27FC236}">
                <a16:creationId xmlns:a16="http://schemas.microsoft.com/office/drawing/2014/main" id="{441E2F06-BD31-255B-D8EE-4E44B6548D4C}"/>
              </a:ext>
            </a:extLst>
          </p:cNvPr>
          <p:cNvPicPr>
            <a:picLocks noChangeAspect="1"/>
          </p:cNvPicPr>
          <p:nvPr/>
        </p:nvPicPr>
        <p:blipFill>
          <a:blip r:embed="rId2"/>
          <a:stretch>
            <a:fillRect/>
          </a:stretch>
        </p:blipFill>
        <p:spPr>
          <a:xfrm>
            <a:off x="1441033" y="3052209"/>
            <a:ext cx="3691683" cy="3079232"/>
          </a:xfrm>
          <a:prstGeom prst="rect">
            <a:avLst/>
          </a:prstGeom>
        </p:spPr>
      </p:pic>
      <p:pic>
        <p:nvPicPr>
          <p:cNvPr id="9" name="Imagem 8">
            <a:extLst>
              <a:ext uri="{FF2B5EF4-FFF2-40B4-BE49-F238E27FC236}">
                <a16:creationId xmlns:a16="http://schemas.microsoft.com/office/drawing/2014/main" id="{661803CA-4306-6D1E-6353-324B399F23B5}"/>
              </a:ext>
            </a:extLst>
          </p:cNvPr>
          <p:cNvPicPr>
            <a:picLocks noChangeAspect="1"/>
          </p:cNvPicPr>
          <p:nvPr/>
        </p:nvPicPr>
        <p:blipFill>
          <a:blip r:embed="rId3"/>
          <a:stretch>
            <a:fillRect/>
          </a:stretch>
        </p:blipFill>
        <p:spPr>
          <a:xfrm>
            <a:off x="6583457" y="3052208"/>
            <a:ext cx="3628062" cy="3072545"/>
          </a:xfrm>
          <a:prstGeom prst="rect">
            <a:avLst/>
          </a:prstGeom>
        </p:spPr>
      </p:pic>
    </p:spTree>
    <p:extLst>
      <p:ext uri="{BB962C8B-B14F-4D97-AF65-F5344CB8AC3E}">
        <p14:creationId xmlns:p14="http://schemas.microsoft.com/office/powerpoint/2010/main" val="897043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905B3A2-A474-48B0-FCDD-EC5EB453B0A5}"/>
              </a:ext>
            </a:extLst>
          </p:cNvPr>
          <p:cNvSpPr txBox="1"/>
          <p:nvPr/>
        </p:nvSpPr>
        <p:spPr>
          <a:xfrm>
            <a:off x="353682" y="776377"/>
            <a:ext cx="11576650" cy="6163739"/>
          </a:xfrm>
          <a:prstGeom prst="rect">
            <a:avLst/>
          </a:prstGeom>
          <a:noFill/>
        </p:spPr>
        <p:txBody>
          <a:bodyPr wrap="square">
            <a:spAutoFit/>
          </a:bodyPr>
          <a:lstStyle/>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Na quarta-feira, dia 7 de agosto, a Lei Maria da Penha completou 18 anos de sua aprovação.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regulamento entrou em vigência efetivamente no dia 22 de setembro de 2006 e representou um marco na história da luta contra a violência à mulher.</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Durante 11 anos, o texto da lei permaneceu inalterado. Somente em 2017, a primeira de uma sucessiva série de alterações foi instituída.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Até 2023, 13 mudanças foram feitas na Lei Maria da Penha. Entre os projetos de lei aprovados, as propostas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incluíam enrijecer as medidas protetivas de urgência, reconhecer que a violação da intimidade da mulher configura violência doméstica e familiar, apreender armas de fogo sob posse do agressor, punir violência psicológica e tornar obrigatória a informação sobre a condição de pessoa com deficiência da mulher em situação de vítima.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Durante décadas, as mulheres levaram ao debate público a defesa por seus direitos, de modo que a aprovação dessa legislação foi apenas um dos diversos avanços conquistados pela luta feminina.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415020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97B9222-FD8A-CBDD-CB6D-F4024A4DEF8C}"/>
              </a:ext>
            </a:extLst>
          </p:cNvPr>
          <p:cNvSpPr txBox="1"/>
          <p:nvPr/>
        </p:nvSpPr>
        <p:spPr>
          <a:xfrm>
            <a:off x="319176" y="759125"/>
            <a:ext cx="11576649" cy="5767797"/>
          </a:xfrm>
          <a:prstGeom prst="rect">
            <a:avLst/>
          </a:prstGeom>
          <a:noFill/>
        </p:spPr>
        <p:txBody>
          <a:bodyPr wrap="square">
            <a:spAutoFit/>
          </a:bodyPr>
          <a:lstStyle/>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As primeiras organizaç</a:t>
            </a:r>
            <a:r>
              <a:rPr lang="pt-BR" sz="2400" kern="100" dirty="0">
                <a:solidFill>
                  <a:srgbClr val="000000"/>
                </a:solidFill>
                <a:effectLst/>
                <a:latin typeface="Aptos Narrow" panose="020B0004020202020204" pitchFamily="34" charset="0"/>
                <a:ea typeface="Calibri" panose="020F0502020204030204" pitchFamily="34" charset="0"/>
                <a:cs typeface="Arial" panose="020B0604020202020204" pitchFamily="34" charset="0"/>
              </a:rPr>
              <a:t>õ</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 a denunciarem a viol</a:t>
            </a:r>
            <a:r>
              <a:rPr lang="pt-BR" sz="2400" kern="100" dirty="0">
                <a:solidFill>
                  <a:srgbClr val="000000"/>
                </a:solidFill>
                <a:effectLst/>
                <a:latin typeface="Aptos Narrow" panose="020B0004020202020204" pitchFamily="34" charset="0"/>
                <a:ea typeface="Calibri" panose="020F0502020204030204" pitchFamily="34" charset="0"/>
                <a:cs typeface="Arial Narrow" panose="020B0606020202030204" pitchFamily="34" charset="0"/>
              </a:rPr>
              <a:t>ê</a:t>
            </a:r>
            <a:r>
              <a:rPr lang="pt-BR" sz="2400" kern="100" dirty="0">
                <a:solidFill>
                  <a:srgbClr val="000000"/>
                </a:solidFill>
                <a:effectLst/>
                <a:latin typeface="Aptos Narrow" panose="020B0004020202020204" pitchFamily="34" charset="0"/>
                <a:ea typeface="Calibri" panose="020F0502020204030204" pitchFamily="34" charset="0"/>
                <a:cs typeface="Arial" panose="020B0604020202020204" pitchFamily="34" charset="0"/>
              </a:rPr>
              <a:t>n</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cia doméstica contra a mulher foram o SOS Corpo, em Recife, e o SOS Mulher, em São Paulo.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Outra iniciativa de grande repercussão foi a Delegacia Especial de Atendimento à Mulher, criada primeiramente em 1985, em São Paulo. Estudiosos ressaltam o impacto real e simbólico causado pelas delegacias, que representaram um ganho político para a conscientizaç</a:t>
            </a:r>
            <a:r>
              <a:rPr lang="pt-BR" sz="2400" kern="100" dirty="0">
                <a:solidFill>
                  <a:srgbClr val="000000"/>
                </a:solidFill>
                <a:effectLst/>
                <a:latin typeface="Aptos Narrow" panose="020B0004020202020204" pitchFamily="34" charset="0"/>
                <a:ea typeface="Calibri" panose="020F0502020204030204" pitchFamily="34" charset="0"/>
                <a:cs typeface="Arial" panose="020B0604020202020204" pitchFamily="34" charset="0"/>
              </a:rPr>
              <a:t>ã</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das mulheres contra a opressão masculina e pela busca de cidadania.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Na década de 1990, houve a ampliação das delegacias especializadas e a criação de novos serviços, como abrigos e centros de referência.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Sorocaba é exemplo no aparelhamento de atendimento às mulheres vítimas de violência. Por aqui a Delegacia de Defesa da Mulher tem atendimento 24 horas. </a:t>
            </a: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desembargador Ivan Ricardo </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Garísio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Sartori, em 2013 presidente do Tribunal de Justiça do Estado de São Paulo, inaugurou, no Fórum de Sorocaba, a Vara do Juizado Especial Criminal e da Violência Doméstica e Familiar contra a Mulher.</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1905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0880F83-F943-82CF-F84D-AB8AEFFAE75A}"/>
              </a:ext>
            </a:extLst>
          </p:cNvPr>
          <p:cNvSpPr txBox="1"/>
          <p:nvPr/>
        </p:nvSpPr>
        <p:spPr>
          <a:xfrm>
            <a:off x="379562" y="750499"/>
            <a:ext cx="11309230" cy="5938805"/>
          </a:xfrm>
          <a:prstGeom prst="rect">
            <a:avLst/>
          </a:prstGeom>
          <a:noFill/>
        </p:spPr>
        <p:txBody>
          <a:bodyPr wrap="square">
            <a:spAutoFit/>
          </a:bodyPr>
          <a:lstStyle/>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criação da repartição especializada foi fruto do trabalho do diretor do Fórum de Sorocaba e da 10ª Região Administrativa Jurídica Jayme Walmer de Freitas, que acompanhava o número de ocorrências relacionadas à violência contra a mulher há anos.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responsável pela Vara do Juizado Especial, naquele ano, foi o juiz de direito Hugo Leandro </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Maranzano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que atuava também na 3ª Vara Criminal do município. Foi um divisor de águas na proteção às mulheres vítimas de violência. Medidas protetivas começaram a ser emitidas de forma bastante ágil. O Juiz Especial promoveu a integração total com as forças policiais da cidade. Um aplicativo, produzido pela municipalidade, se transformou na ferramenta de acionamento emergencial. </a:t>
            </a: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Infelizmente, as ocorrências de violência contra as mulheres continuam. Mas agora uma rede especializada está ativa para o rápido atendimento: organizações, entidade, unidades de saúde e as forças policiais. O sistema tem como objetivo ser ágil, prender o agressor e garantir segurança à mulher.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6658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24E235C-7FDE-5485-B365-436927D07BBF}"/>
              </a:ext>
            </a:extLst>
          </p:cNvPr>
          <p:cNvSpPr txBox="1"/>
          <p:nvPr/>
        </p:nvSpPr>
        <p:spPr>
          <a:xfrm>
            <a:off x="284672" y="629729"/>
            <a:ext cx="11550769" cy="6200620"/>
          </a:xfrm>
          <a:prstGeom prst="rect">
            <a:avLst/>
          </a:prstGeom>
          <a:noFill/>
        </p:spPr>
        <p:txBody>
          <a:bodyPr wrap="square">
            <a:spAutoFit/>
          </a:bodyPr>
          <a:lstStyle/>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Perceber uma situação de violência contra a mulher, enfrentá-la e interrompê-la para que não chegue a um feminicídio, ato de violência extrema baseada em gênero. Essa é a mensagem principal da campanha “Feminicídio Zero – Nenhuma violência contra a mulher deve ser tolerada”, lançada pelo Ministério das Mulheres.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campanha faz parte de uma mobilização nacional permanente, envolvendo diversos setores no compromisso de pôr fim à violência contra as mulheres, em especial aos feminicídios, a partir de diversas frentes de atuação (comunicação ampla e popular, implementação de políticas públicas, engajamento de atores diversos).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É preciso união para enfrentar toda essa violência. É preciso sim denunciar! A mulher que é vítima de violência precisa de apoio, acolhimento, escuta especializada e de medidas fortes de punição ao agressor.</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silêncio não é o caminho. É preciso virar esse jogo.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Denuncie sim. </a:t>
            </a:r>
          </a:p>
          <a:p>
            <a:pPr algn="r">
              <a:lnSpc>
                <a:spcPct val="110000"/>
              </a:lnSpc>
              <a:spcAft>
                <a:spcPts val="800"/>
              </a:spcAft>
            </a:pPr>
            <a:r>
              <a:rPr lang="pt-BR" sz="1200" kern="100" dirty="0">
                <a:effectLst/>
                <a:latin typeface="Aptos Narrow" panose="020B0004020202020204" pitchFamily="34" charset="0"/>
                <a:ea typeface="Calibri" panose="020F0502020204030204" pitchFamily="34" charset="0"/>
                <a:cs typeface="Times New Roman" panose="02020603050405020304" pitchFamily="18" charset="0"/>
              </a:rPr>
              <a:t>Disponível em: https://www.cruzeirofm.com.br/2024/08/09/noticias/editorial/editorial-agosto-lilas-e-18-anos-da-lei-maria-da-penha/. Acesso em: 26 mar. 2026.</a:t>
            </a:r>
          </a:p>
        </p:txBody>
      </p:sp>
    </p:spTree>
    <p:extLst>
      <p:ext uri="{BB962C8B-B14F-4D97-AF65-F5344CB8AC3E}">
        <p14:creationId xmlns:p14="http://schemas.microsoft.com/office/powerpoint/2010/main" val="4267534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C2ED12D-6C0F-FF99-AEC5-7B209C1FF316}"/>
              </a:ext>
            </a:extLst>
          </p:cNvPr>
          <p:cNvSpPr txBox="1"/>
          <p:nvPr/>
        </p:nvSpPr>
        <p:spPr>
          <a:xfrm>
            <a:off x="448573" y="1293962"/>
            <a:ext cx="11335109" cy="4245329"/>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3.</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Após a leitura do texto, individual ou coletivamente, responda oralmente as questões propostas.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457200" indent="-457200" algn="just">
              <a:lnSpc>
                <a:spcPct val="110000"/>
              </a:lnSpc>
              <a:spcAft>
                <a:spcPts val="800"/>
              </a:spcAft>
              <a:buAutoNum type="alphaLcParenR"/>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qual esfera de comunicação o gênero pertence: Jurídicos; Publicitários; Jornalísticos ou Científicos? </a:t>
            </a:r>
          </a:p>
          <a:p>
            <a:pPr algn="just">
              <a:lnSpc>
                <a:spcPct val="110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Como é a estrutura geral do texto? Tem título/subtítulo? É assinado? Acompanha fotos/figuras?</a:t>
            </a:r>
          </a:p>
          <a:p>
            <a:pPr algn="just">
              <a:lnSpc>
                <a:spcPct val="110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Como são organizados os conteúdos no texto? Em forma de lista? Versos? Prosa?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5880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D017AD-38F1-D278-88AA-F03BB4514EBA}"/>
              </a:ext>
            </a:extLst>
          </p:cNvPr>
          <p:cNvSpPr txBox="1"/>
          <p:nvPr/>
        </p:nvSpPr>
        <p:spPr>
          <a:xfrm>
            <a:off x="232913" y="828135"/>
            <a:ext cx="11559396" cy="5870390"/>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4.</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 texto em questão pertence ao campo jornalístico. A partir dessa informação, qual é o gênero textual, e qual é a justificativa que define esse gênero?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O texto é um editorial, pois ele não se limita a noticiar um fato, mas sim interpretar, argumentar e expressar um posicionamento de um veículo de comunicação de um jornal sobre a necessidade de combater a violência contra a mulher.</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O texto é uma reportagem, pois apresenta um relato detalhado e aprofundado, com entrevistas e análises sobre o impacto da violência contra a mulher.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O texto é um artigo de opinião, pois argumenta sobre a criação da campanha “Agosto Lilás”.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O texto é uma notícia, pois informa um fato recente de interesse público de forma objetiva e com linguagem direta.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O texto é uma crônica jornalística, pois traz uma reflexão subjetiva sobre o Dia Internacional da Mulher, elementos narrativos e linguagem literária.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5712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64BC16F-A713-215A-7DCF-FBC680B06D86}"/>
              </a:ext>
            </a:extLst>
          </p:cNvPr>
          <p:cNvSpPr txBox="1"/>
          <p:nvPr/>
        </p:nvSpPr>
        <p:spPr>
          <a:xfrm>
            <a:off x="310550" y="707366"/>
            <a:ext cx="11412747" cy="3125023"/>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5.</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 principal finalidade dos gêneros textuais é atender às diversas necessidades de comunicação social, organizando a linguagem e o conteúdo para cumprir um objetivo prático específico. Eles estruturam as interações do cotidiano — como informar e expor, persuadir, argumentar e convencer, ensinar, instruir ou guiar, comunicar e narrar — adaptando a forma do texto à sua intenção. Agora responda.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457200" indent="-457200" algn="just">
              <a:lnSpc>
                <a:spcPct val="110000"/>
              </a:lnSpc>
              <a:spcAft>
                <a:spcPts val="800"/>
              </a:spcAft>
              <a:buAutoNum type="alphaLcParenR"/>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Qual é o objetivo/finalidade/função comunicativa de um editorial? </a:t>
            </a:r>
          </a:p>
          <a:p>
            <a:pPr marL="457200" indent="-457200" algn="just">
              <a:lnSpc>
                <a:spcPct val="110000"/>
              </a:lnSpc>
              <a:spcAft>
                <a:spcPts val="800"/>
              </a:spcAft>
              <a:buFontTx/>
              <a:buAutoNum type="alphaLcParenR"/>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Qual é o objetivo principal desse editorial?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B709A79-748A-F87C-BDBC-3AAB63C70955}"/>
              </a:ext>
            </a:extLst>
          </p:cNvPr>
          <p:cNvSpPr txBox="1"/>
          <p:nvPr/>
        </p:nvSpPr>
        <p:spPr>
          <a:xfrm rot="10800000" flipV="1">
            <a:off x="439947" y="4102342"/>
            <a:ext cx="11283350" cy="2011576"/>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o editorial é um texto jornalístico que expressa a opinião oficial de um veículo de comunicação (jornal ou revista) sobre um assunto contemporâneo. A sua dinâmica exige uma mistura equilibrada entre fatos (a informação base) e opinião (o posicionamento crítico).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12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1723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4605B85-EBFD-F52A-D2D2-03A2224EBF06}"/>
              </a:ext>
            </a:extLst>
          </p:cNvPr>
          <p:cNvSpPr txBox="1"/>
          <p:nvPr/>
        </p:nvSpPr>
        <p:spPr>
          <a:xfrm>
            <a:off x="345056" y="767751"/>
            <a:ext cx="11524891" cy="6350200"/>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6.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fato é a realidade verificável, o acontecimento em si. No editorial, o fato funciona como o "gancho" ou ponto de partida do texto. Geralmente, envolve temas polêmicos, políticos ou de grande relevância social. Agora responda.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indent="-342900" algn="just">
              <a:lnSpc>
                <a:spcPct val="110000"/>
              </a:lnSpc>
              <a:spcAft>
                <a:spcPts val="800"/>
              </a:spcAft>
              <a:buAutoNum type="alphaLcParenR"/>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Qual fato tornou-se referência fundamental para a produção desse editorial? </a:t>
            </a:r>
          </a:p>
          <a:p>
            <a:pPr marL="342900" indent="-342900" algn="just">
              <a:lnSpc>
                <a:spcPct val="110000"/>
              </a:lnSpc>
              <a:spcAft>
                <a:spcPts val="800"/>
              </a:spcAft>
              <a:buFontTx/>
              <a:buAutoNum type="alphaLcParenR"/>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texto apenas relata o fato ou apresenta opinião sobre a questão tratada no editorial? Justifique.  </a:t>
            </a:r>
          </a:p>
          <a:p>
            <a:pPr algn="just">
              <a:lnSpc>
                <a:spcPct val="110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7.</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 opinião é a interpretação, o julgamento de valor ou o ponto de vista da instituição sobre aquele fato. O objetivo central do editorial é analisar o fato e convencer o leitor de que a visão do veículo sobre ele é coerente. Agora, releia o editorial e faça o que se pede.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Retire do segundo parágrafo, um trecho que apresenta uma opinião relativa à Lei.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Justifique por que esse trecho é uma opinião.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indent="-342900" algn="just">
              <a:lnSpc>
                <a:spcPct val="110000"/>
              </a:lnSpc>
              <a:spcAft>
                <a:spcPts val="800"/>
              </a:spcAft>
              <a:buAutoNum type="alphaLcParenR"/>
            </a:pPr>
            <a:endPar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10000"/>
              </a:lnSpc>
              <a:spcAft>
                <a:spcPts val="800"/>
              </a:spcAft>
              <a:buAutoNum type="alphaLcParenR"/>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33183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EE5D2D-F3B2-8470-797B-723C5F5257AB}"/>
              </a:ext>
            </a:extLst>
          </p:cNvPr>
          <p:cNvSpPr txBox="1"/>
          <p:nvPr/>
        </p:nvSpPr>
        <p:spPr>
          <a:xfrm>
            <a:off x="396815" y="802257"/>
            <a:ext cx="11550770" cy="4142737"/>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8.</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Fato é a base objetiva do editorial, ou seja, ele serve para situar o leitor e dar credibilidade ao texto. O veículo usa dados e informações reais para fundamentar o que será discutido. Já a opinião é o ponto de vista, julgamento pessoal ou a avaliação subjetiva. Leia os trechos retirados do texto e coloque (</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F</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para fato ou (</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para opinião.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“Sorocaba é exemplo no aparelhamento de atendimento às mulheres vítimas de violência.”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)“É preciso união para enfrentar toda essa violência.”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 Juiz Especial promoveu a integração total com as forças policiais da cidade.”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“Infelizmente, as ocorrências de violência contra as mulheres continuam.”</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8870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6531BC-BF6C-BDAE-C20E-D213CD2C11D1}"/>
              </a:ext>
            </a:extLst>
          </p:cNvPr>
          <p:cNvSpPr txBox="1"/>
          <p:nvPr/>
        </p:nvSpPr>
        <p:spPr>
          <a:xfrm>
            <a:off x="327804" y="698740"/>
            <a:ext cx="11542143" cy="4142737"/>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9.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Observe o trecho e responda.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b="1" u="sng"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t>
            </a:r>
            <a:r>
              <a:rPr lang="pt-BR" sz="2400" u="sng"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responsável pela Vara do Juizado Especial, naquele ano, foi o juiz de direito Hugo Leandro </a:t>
            </a:r>
            <a:r>
              <a:rPr lang="pt-BR" sz="2400" u="sng"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Maranzano</a:t>
            </a:r>
            <a:r>
              <a:rPr lang="pt-BR" sz="2400" u="sng"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que atuava também na 3ª Vara Criminal do município.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Foi um divisor de águas na proteção às mulheres vítimas de violência.”</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No parágrafo, o trecho destacado com a informação sobre a identidade do juiz e as varas em que atuava é um fato verificável ou uma opinião? Justifique.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E o segundo trecho, que traz a avaliação sobre a importância histórica dessa atuação, é um fato ou uma opinião. Por quê?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6892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864CFF6-47D9-4CCC-2A5E-30B807D0619C}"/>
              </a:ext>
            </a:extLst>
          </p:cNvPr>
          <p:cNvPicPr>
            <a:picLocks noChangeAspect="1"/>
          </p:cNvPicPr>
          <p:nvPr/>
        </p:nvPicPr>
        <p:blipFill>
          <a:blip r:embed="rId2"/>
          <a:stretch>
            <a:fillRect/>
          </a:stretch>
        </p:blipFill>
        <p:spPr>
          <a:xfrm>
            <a:off x="336430" y="474511"/>
            <a:ext cx="2355011" cy="1043738"/>
          </a:xfrm>
          <a:prstGeom prst="rect">
            <a:avLst/>
          </a:prstGeom>
        </p:spPr>
      </p:pic>
      <p:sp>
        <p:nvSpPr>
          <p:cNvPr id="7" name="CaixaDeTexto 6">
            <a:extLst>
              <a:ext uri="{FF2B5EF4-FFF2-40B4-BE49-F238E27FC236}">
                <a16:creationId xmlns:a16="http://schemas.microsoft.com/office/drawing/2014/main" id="{D4B03793-2AE7-17CC-EDAD-9CC7ED0139B8}"/>
              </a:ext>
            </a:extLst>
          </p:cNvPr>
          <p:cNvSpPr txBox="1"/>
          <p:nvPr/>
        </p:nvSpPr>
        <p:spPr>
          <a:xfrm>
            <a:off x="163902" y="1388853"/>
            <a:ext cx="11844068" cy="4524315"/>
          </a:xfrm>
          <a:prstGeom prst="rect">
            <a:avLst/>
          </a:prstGeom>
          <a:solidFill>
            <a:srgbClr val="9933FF"/>
          </a:solidFill>
          <a:ln w="57150">
            <a:solidFill>
              <a:srgbClr val="7030A0"/>
            </a:solidFill>
          </a:ln>
        </p:spPr>
        <p:txBody>
          <a:bodyPr wrap="square">
            <a:spAutoFit/>
          </a:bodyPr>
          <a:lstStyle/>
          <a:p>
            <a:pPr algn="just"/>
            <a:r>
              <a:rPr lang="pt-BR" sz="2400" dirty="0">
                <a:solidFill>
                  <a:schemeClr val="bg1">
                    <a:lumMod val="95000"/>
                  </a:schemeClr>
                </a:solidFill>
                <a:latin typeface="Aptos Narrow" panose="020B0004020202020204" pitchFamily="34" charset="0"/>
              </a:rPr>
              <a:t>A Lei Maria da Penha (nº 11.340/2006) é um marco na proteção à mulher, reconhecida pela ONU como uma das três melhores legislações do mundo. Ela foi criada após a farmacêutica Maria da Penha esperar 19 anos por justiça após duas tentativas de feminicídio pelo marido. A lei protege contra cinco tipos de violência: física, psicológica, sexual, patrimonial e moral. </a:t>
            </a:r>
          </a:p>
          <a:p>
            <a:pPr algn="just"/>
            <a:r>
              <a:rPr lang="pt-BR" sz="2400" dirty="0">
                <a:solidFill>
                  <a:schemeClr val="bg1">
                    <a:lumMod val="95000"/>
                  </a:schemeClr>
                </a:solidFill>
                <a:latin typeface="Aptos Narrow" panose="020B0004020202020204" pitchFamily="34" charset="0"/>
              </a:rPr>
              <a:t>Origem da Luta: A lei foi batizada em homenagem a Maria da Penha Maia Fernandes, que ficou paraplégica após um tiro nas costas em 1983.</a:t>
            </a:r>
          </a:p>
          <a:p>
            <a:pPr algn="just"/>
            <a:r>
              <a:rPr lang="pt-BR" sz="2400" dirty="0">
                <a:solidFill>
                  <a:schemeClr val="bg1">
                    <a:lumMod val="95000"/>
                  </a:schemeClr>
                </a:solidFill>
                <a:latin typeface="Aptos Narrow" panose="020B0004020202020204" pitchFamily="34" charset="0"/>
              </a:rPr>
              <a:t>Reconhecimento Internacional: O Brasil foi condenado pela OEA (Organização dos Estados Americanos) por omissão e negligência no caso, o que forçou a criação da lei. </a:t>
            </a:r>
          </a:p>
          <a:p>
            <a:pPr algn="just"/>
            <a:r>
              <a:rPr lang="pt-BR" sz="2400" dirty="0">
                <a:solidFill>
                  <a:schemeClr val="bg1">
                    <a:lumMod val="95000"/>
                  </a:schemeClr>
                </a:solidFill>
                <a:latin typeface="Aptos Narrow" panose="020B0004020202020204" pitchFamily="34" charset="0"/>
              </a:rPr>
              <a:t>Abrangência: A lei protege mulheres, incluindo mulheres trans, independentemente de orientação sexual. O agressor pode ser qualquer pessoa, incluindo familiares e ex-parceiros.</a:t>
            </a:r>
          </a:p>
          <a:p>
            <a:pPr algn="just"/>
            <a:r>
              <a:rPr lang="pt-BR" sz="2400" dirty="0">
                <a:solidFill>
                  <a:schemeClr val="bg1">
                    <a:lumMod val="95000"/>
                  </a:schemeClr>
                </a:solidFill>
                <a:latin typeface="Aptos Narrow" panose="020B0004020202020204" pitchFamily="34" charset="0"/>
              </a:rPr>
              <a:t>Mais que Violência Física: A lei tipifica 5 tipos de violência: física, psicológica, sexual, patrimonial e moral.</a:t>
            </a:r>
          </a:p>
        </p:txBody>
      </p:sp>
    </p:spTree>
    <p:extLst>
      <p:ext uri="{BB962C8B-B14F-4D97-AF65-F5344CB8AC3E}">
        <p14:creationId xmlns:p14="http://schemas.microsoft.com/office/powerpoint/2010/main" val="3175643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84A7B44-1434-EC59-B46E-B7EF8B2C6B32}"/>
              </a:ext>
            </a:extLst>
          </p:cNvPr>
          <p:cNvSpPr txBox="1"/>
          <p:nvPr/>
        </p:nvSpPr>
        <p:spPr>
          <a:xfrm>
            <a:off x="488830" y="1483743"/>
            <a:ext cx="11214339" cy="4154984"/>
          </a:xfrm>
          <a:prstGeom prst="rect">
            <a:avLst/>
          </a:prstGeom>
          <a:solidFill>
            <a:srgbClr val="9933FF"/>
          </a:solidFill>
          <a:ln w="57150">
            <a:solidFill>
              <a:srgbClr val="7030A0"/>
            </a:solidFill>
          </a:ln>
        </p:spPr>
        <p:txBody>
          <a:bodyPr wrap="square">
            <a:spAutoFit/>
          </a:bodyPr>
          <a:lstStyle/>
          <a:p>
            <a:pPr algn="just"/>
            <a:r>
              <a:rPr lang="pt-BR" sz="2400" dirty="0">
                <a:solidFill>
                  <a:schemeClr val="bg1">
                    <a:lumMod val="95000"/>
                  </a:schemeClr>
                </a:solidFill>
                <a:latin typeface="Aptos Narrow" panose="020B0004020202020204" pitchFamily="34" charset="0"/>
              </a:rPr>
              <a:t>Medidas Protetivas: A lei criou as "medidas protetivas de urgência", que podem afastar o agressor do lar e proibir contato em até 48 horas.</a:t>
            </a:r>
          </a:p>
          <a:p>
            <a:pPr algn="just"/>
            <a:r>
              <a:rPr lang="pt-BR" sz="2400" dirty="0">
                <a:solidFill>
                  <a:schemeClr val="bg1">
                    <a:lumMod val="95000"/>
                  </a:schemeClr>
                </a:solidFill>
                <a:latin typeface="Aptos Narrow" panose="020B0004020202020204" pitchFamily="34" charset="0"/>
              </a:rPr>
              <a:t>180 - Central de Atendimento: O número 180 é o canal nacional para denúncias e orientações sobre a Lei.</a:t>
            </a:r>
          </a:p>
          <a:p>
            <a:pPr algn="just"/>
            <a:r>
              <a:rPr lang="pt-BR" sz="2400" dirty="0">
                <a:solidFill>
                  <a:schemeClr val="bg1">
                    <a:lumMod val="95000"/>
                  </a:schemeClr>
                </a:solidFill>
                <a:latin typeface="Aptos Narrow" panose="020B0004020202020204" pitchFamily="34" charset="0"/>
              </a:rPr>
              <a:t>Impossibilidade de Renúncia Simples: O agressor não se livra da denúncia simplesmente porque a mulher desistiu da queixa; a renúncia deve ocorrer perante o juiz.</a:t>
            </a:r>
          </a:p>
          <a:p>
            <a:pPr algn="just"/>
            <a:r>
              <a:rPr lang="pt-BR" sz="2400" dirty="0">
                <a:solidFill>
                  <a:schemeClr val="bg1">
                    <a:lumMod val="95000"/>
                  </a:schemeClr>
                </a:solidFill>
                <a:latin typeface="Aptos Narrow" panose="020B0004020202020204" pitchFamily="34" charset="0"/>
              </a:rPr>
              <a:t>Proibição de Pagamento com Cestas Básicas: Ficam proibidas penas de prestação pecuniária (pagamento de multas ou cestas básicas).</a:t>
            </a:r>
          </a:p>
          <a:p>
            <a:pPr algn="just"/>
            <a:r>
              <a:rPr lang="pt-BR" sz="2400" dirty="0">
                <a:solidFill>
                  <a:schemeClr val="bg1">
                    <a:lumMod val="95000"/>
                  </a:schemeClr>
                </a:solidFill>
                <a:latin typeface="Aptos Narrow" panose="020B0004020202020204" pitchFamily="34" charset="0"/>
              </a:rPr>
              <a:t>Proteção à Trans Mulher: A lei aplica-se também a mulheres transexuais.</a:t>
            </a:r>
          </a:p>
          <a:p>
            <a:pPr algn="just"/>
            <a:r>
              <a:rPr lang="pt-BR" sz="2400" dirty="0">
                <a:solidFill>
                  <a:schemeClr val="bg1">
                    <a:lumMod val="95000"/>
                  </a:schemeClr>
                </a:solidFill>
                <a:latin typeface="Aptos Narrow" panose="020B0004020202020204" pitchFamily="34" charset="0"/>
              </a:rPr>
              <a:t>O agressor não precisa morar com a vítima: A lei se aplica mesmo que o agressor nunca tenha vivido com a mulher, bastando a relação de parentesco ou afinidade. </a:t>
            </a:r>
          </a:p>
        </p:txBody>
      </p:sp>
    </p:spTree>
    <p:extLst>
      <p:ext uri="{BB962C8B-B14F-4D97-AF65-F5344CB8AC3E}">
        <p14:creationId xmlns:p14="http://schemas.microsoft.com/office/powerpoint/2010/main" val="1443603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851E9CB-0985-F763-3865-0A3C2AB271CB}"/>
              </a:ext>
            </a:extLst>
          </p:cNvPr>
          <p:cNvSpPr txBox="1"/>
          <p:nvPr/>
        </p:nvSpPr>
        <p:spPr>
          <a:xfrm>
            <a:off x="172528" y="612475"/>
            <a:ext cx="11792310" cy="5870390"/>
          </a:xfrm>
          <a:prstGeom prst="rect">
            <a:avLst/>
          </a:prstGeom>
          <a:noFill/>
        </p:spPr>
        <p:txBody>
          <a:bodyPr wrap="square">
            <a:spAutoFit/>
          </a:bodyPr>
          <a:lstStyle/>
          <a:p>
            <a:pPr algn="just">
              <a:lnSpc>
                <a:spcPct val="110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10. </a:t>
            </a:r>
            <a:r>
              <a:rPr lang="pt-BR" sz="2400" kern="100" dirty="0">
                <a:solidFill>
                  <a:srgbClr val="0A0A0A"/>
                </a:solidFill>
                <a:effectLst/>
                <a:latin typeface="Aptos Narrow" panose="020B0004020202020204" pitchFamily="34" charset="0"/>
                <a:ea typeface="Calibri" panose="020F0502020204030204" pitchFamily="34" charset="0"/>
                <a:cs typeface="Arial" panose="020B0604020202020204" pitchFamily="34" charset="0"/>
              </a:rPr>
              <a:t>O editorial é um texto opinativo e argumentativo que reflete o posicionamento da empresa, e não de um jornalista específico. Tudo começa com um fato relevante, recente ou histórico, que gera debate na sociedade (política, economia, social).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Agora releia o texto e responda.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Você acha que a discussão sobre os dezoito anos da criação da Lei Maria da Penha e a criação da campanha “Agosto Lilás” desse editorial são relevantes? Por quê? </a:t>
            </a:r>
          </a:p>
          <a:p>
            <a:pPr algn="just">
              <a:lnSpc>
                <a:spcPct val="110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11.</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tema de um editorial deve ser, obrigatoriamente, recente, relevante e polêmico. Recente, porque o editorial dialoga com o agora. Relevante, porque deve interessar a uma parcela significativa da sociedade. E polêmico, porque se não houver diferentes pontos de vista sobre o assunto, não há necessidade de um posicionamento. O editorial lido manifesta o ponto de vista do jornal a respeito de um tema. </a:t>
            </a:r>
          </a:p>
          <a:p>
            <a:pPr marL="457200" indent="-457200" algn="just">
              <a:lnSpc>
                <a:spcPct val="110000"/>
              </a:lnSpc>
              <a:spcAft>
                <a:spcPts val="800"/>
              </a:spcAft>
              <a:buAutoNum type="alphaLcParenR"/>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Qual é o tema do editorial “Agosto Lilás e os 18 anos da lei Maria da Penha”? </a:t>
            </a:r>
            <a:endParaRPr lang="pt-BR" sz="2400" kern="100" dirty="0">
              <a:latin typeface="Aptos Narrow" panose="020B0004020202020204" pitchFamily="34" charset="0"/>
              <a:ea typeface="Calibri" panose="020F0502020204030204" pitchFamily="34" charset="0"/>
              <a:cs typeface="Times New Roman" panose="02020603050405020304" pitchFamily="18" charset="0"/>
            </a:endParaRPr>
          </a:p>
          <a:p>
            <a:pPr marL="457200" indent="-457200" algn="just">
              <a:lnSpc>
                <a:spcPct val="110000"/>
              </a:lnSpc>
              <a:spcAft>
                <a:spcPts val="800"/>
              </a:spcAft>
              <a:buAutoNum type="alphaLcParenR"/>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2943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EFD88B-3648-EA4C-8823-77DD1CC98EA8}"/>
              </a:ext>
            </a:extLst>
          </p:cNvPr>
          <p:cNvSpPr txBox="1"/>
          <p:nvPr/>
        </p:nvSpPr>
        <p:spPr>
          <a:xfrm>
            <a:off x="198408" y="698740"/>
            <a:ext cx="11688792" cy="3736472"/>
          </a:xfrm>
          <a:prstGeom prst="rect">
            <a:avLst/>
          </a:prstGeom>
          <a:noFill/>
        </p:spPr>
        <p:txBody>
          <a:bodyPr wrap="square">
            <a:spAutoFit/>
          </a:bodyPr>
          <a:lstStyle/>
          <a:p>
            <a:pPr algn="just">
              <a:lnSpc>
                <a:spcPct val="110000"/>
              </a:lnSpc>
              <a:spcAft>
                <a:spcPts val="800"/>
              </a:spcAft>
            </a:pPr>
            <a:endParaRPr lang="pt-BR" sz="2400" b="1"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Por que você acha que o jornal digital escolheu esse tema? </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A que se devia a relevância do tema, no Brasil, no momento da publicação desse editorial? </a:t>
            </a:r>
          </a:p>
          <a:p>
            <a:pPr algn="just">
              <a:lnSpc>
                <a:spcPct val="110000"/>
              </a:lnSpc>
              <a:spcAft>
                <a:spcPts val="800"/>
              </a:spcAft>
            </a:pPr>
            <a:endParaRPr lang="pt-BR" sz="2400" b="1" kern="100" dirty="0">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12</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ponto de vista no editorial representa a opinião oficial do veículo de comunicação sobre um fato relevante da atualidade, não a de um autor específico. É um texto argumentativo e impessoal, geralmente escrito na terceira pessoa para posicionar a instituição sobre política, economia ou temas sociais. Qual é o ponto de vista do jornal a respeito desse tema/assunto? </a:t>
            </a:r>
          </a:p>
        </p:txBody>
      </p:sp>
    </p:spTree>
    <p:extLst>
      <p:ext uri="{BB962C8B-B14F-4D97-AF65-F5344CB8AC3E}">
        <p14:creationId xmlns:p14="http://schemas.microsoft.com/office/powerpoint/2010/main" val="1981059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F333897-8075-4047-1FA1-ABAC2720D986}"/>
              </a:ext>
            </a:extLst>
          </p:cNvPr>
          <p:cNvGraphicFramePr>
            <a:graphicFrameLocks noGrp="1"/>
          </p:cNvGraphicFramePr>
          <p:nvPr>
            <p:extLst>
              <p:ext uri="{D42A27DB-BD31-4B8C-83A1-F6EECF244321}">
                <p14:modId xmlns:p14="http://schemas.microsoft.com/office/powerpoint/2010/main" val="459366289"/>
              </p:ext>
            </p:extLst>
          </p:nvPr>
        </p:nvGraphicFramePr>
        <p:xfrm>
          <a:off x="293298" y="1837426"/>
          <a:ext cx="11605404" cy="4336860"/>
        </p:xfrm>
        <a:graphic>
          <a:graphicData uri="http://schemas.openxmlformats.org/drawingml/2006/table">
            <a:tbl>
              <a:tblPr firstRow="1" firstCol="1" bandRow="1"/>
              <a:tblGrid>
                <a:gridCol w="11605404">
                  <a:extLst>
                    <a:ext uri="{9D8B030D-6E8A-4147-A177-3AD203B41FA5}">
                      <a16:colId xmlns:a16="http://schemas.microsoft.com/office/drawing/2014/main" val="3775072843"/>
                    </a:ext>
                  </a:extLst>
                </a:gridCol>
              </a:tblGrid>
              <a:tr h="1080914">
                <a:tc>
                  <a:txBody>
                    <a:bodyPr/>
                    <a:lstStyle/>
                    <a:p>
                      <a:pPr algn="ctr">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Estrutura de um editorial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 estrutura de um </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editorial</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é baseada no modelo dissertativo-argumentativo, dividida em três partes principais: introdução (contextualização e tese), desenvolvimento (argumentação e dados) e conclusão (síntese e reflexão). Geralmente escrito pelo editor-chefe ou equipe, expressa a opinião do veículo de comunicação. </a:t>
                      </a:r>
                    </a:p>
                    <a:p>
                      <a:pPr algn="ctr">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Características do editorial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Linguagem: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Formal, objetiva e, geralmente, na terceira pessoa do singular.</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Finalidade: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Analisar, persuadir e expressar o posicionamento de jornais, revistas ou telejornais.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Ausência de Assinatura: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Diferente de colunas ou artigos de opinião, o editorial não é assinado por uma pessoa, pois representa a equipe editorial.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txBody>
                  <a:tcPr marL="52443" marR="52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1510943588"/>
                  </a:ext>
                </a:extLst>
              </a:tr>
            </a:tbl>
          </a:graphicData>
        </a:graphic>
      </p:graphicFrame>
      <p:pic>
        <p:nvPicPr>
          <p:cNvPr id="3" name="Imagem 2">
            <a:extLst>
              <a:ext uri="{FF2B5EF4-FFF2-40B4-BE49-F238E27FC236}">
                <a16:creationId xmlns:a16="http://schemas.microsoft.com/office/drawing/2014/main" id="{9C91161D-B06D-F241-05C9-8DB23625519A}"/>
              </a:ext>
            </a:extLst>
          </p:cNvPr>
          <p:cNvPicPr>
            <a:picLocks noChangeAspect="1"/>
          </p:cNvPicPr>
          <p:nvPr/>
        </p:nvPicPr>
        <p:blipFill>
          <a:blip r:embed="rId2"/>
          <a:stretch>
            <a:fillRect/>
          </a:stretch>
        </p:blipFill>
        <p:spPr>
          <a:xfrm>
            <a:off x="293298" y="756512"/>
            <a:ext cx="3082854" cy="1080914"/>
          </a:xfrm>
          <a:prstGeom prst="rect">
            <a:avLst/>
          </a:prstGeom>
        </p:spPr>
      </p:pic>
    </p:spTree>
    <p:extLst>
      <p:ext uri="{BB962C8B-B14F-4D97-AF65-F5344CB8AC3E}">
        <p14:creationId xmlns:p14="http://schemas.microsoft.com/office/powerpoint/2010/main" val="21550046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6F201A9-0C90-1381-DE67-2269A8BBB041}"/>
              </a:ext>
            </a:extLst>
          </p:cNvPr>
          <p:cNvGraphicFramePr>
            <a:graphicFrameLocks noGrp="1"/>
          </p:cNvGraphicFramePr>
          <p:nvPr>
            <p:extLst>
              <p:ext uri="{D42A27DB-BD31-4B8C-83A1-F6EECF244321}">
                <p14:modId xmlns:p14="http://schemas.microsoft.com/office/powerpoint/2010/main" val="2496029839"/>
              </p:ext>
            </p:extLst>
          </p:nvPr>
        </p:nvGraphicFramePr>
        <p:xfrm>
          <a:off x="353683" y="759126"/>
          <a:ext cx="11378241" cy="3286664"/>
        </p:xfrm>
        <a:graphic>
          <a:graphicData uri="http://schemas.openxmlformats.org/drawingml/2006/table">
            <a:tbl>
              <a:tblPr firstRow="1" firstCol="1" bandRow="1"/>
              <a:tblGrid>
                <a:gridCol w="11378241">
                  <a:extLst>
                    <a:ext uri="{9D8B030D-6E8A-4147-A177-3AD203B41FA5}">
                      <a16:colId xmlns:a16="http://schemas.microsoft.com/office/drawing/2014/main" val="3775072843"/>
                    </a:ext>
                  </a:extLst>
                </a:gridCol>
              </a:tblGrid>
              <a:tr h="3286664">
                <a:tc>
                  <a:txBody>
                    <a:bodyPr/>
                    <a:lstStyle/>
                    <a:p>
                      <a:pPr algn="just">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Tom Argumentativo e Opinativo: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 objetivo é convencer o leitor sobre a posição do veículo a respeito de um fato, utilizando argumentos sólidos.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Posicionamento Institucional:</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Expressa a voz da empresa (ex.: "O Globo", "Folha de </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S.Paulo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sobre política, economia ou fatos sociais.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Tópicos: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Assuntos de relevância social, política ou econômica.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Localização: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Geralmente, posicionado em páginas específicas de opinião (carta ao leitor, seção editorial).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txBody>
                  <a:tcPr marL="52443" marR="524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val="1510943588"/>
                  </a:ext>
                </a:extLst>
              </a:tr>
            </a:tbl>
          </a:graphicData>
        </a:graphic>
      </p:graphicFrame>
      <p:sp>
        <p:nvSpPr>
          <p:cNvPr id="4" name="CaixaDeTexto 3">
            <a:extLst>
              <a:ext uri="{FF2B5EF4-FFF2-40B4-BE49-F238E27FC236}">
                <a16:creationId xmlns:a16="http://schemas.microsoft.com/office/drawing/2014/main" id="{D16F65EC-CAAD-C4C9-0709-4C460BC92C7E}"/>
              </a:ext>
            </a:extLst>
          </p:cNvPr>
          <p:cNvSpPr txBox="1"/>
          <p:nvPr/>
        </p:nvSpPr>
        <p:spPr>
          <a:xfrm rot="10800000" flipV="1">
            <a:off x="353680" y="4295216"/>
            <a:ext cx="11378241" cy="2107308"/>
          </a:xfrm>
          <a:prstGeom prst="rect">
            <a:avLst/>
          </a:prstGeom>
          <a:noFill/>
        </p:spPr>
        <p:txBody>
          <a:bodyPr wrap="square">
            <a:spAutoFit/>
          </a:bodyPr>
          <a:lstStyle/>
          <a:p>
            <a:pPr algn="just">
              <a:lnSpc>
                <a:spcPct val="110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13.</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Os editoriais, geralmente, compõem-se de introdução, em que é apresentada a ideia principal, que expressa o posicionamento do jornal ou da revistas sobre o tema; o desenvolvimento, em que são apresentados argumentos para fundamentar a tese/ideia defendida, e conclusão, geralmente, apresentada no último parágrafo. Em relação ao editorial em estudo, responda. </a:t>
            </a:r>
          </a:p>
        </p:txBody>
      </p:sp>
    </p:spTree>
    <p:extLst>
      <p:ext uri="{BB962C8B-B14F-4D97-AF65-F5344CB8AC3E}">
        <p14:creationId xmlns:p14="http://schemas.microsoft.com/office/powerpoint/2010/main" val="3239699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6E9DDAC-5091-843A-5812-129C605BA887}"/>
              </a:ext>
            </a:extLst>
          </p:cNvPr>
          <p:cNvSpPr txBox="1"/>
          <p:nvPr/>
        </p:nvSpPr>
        <p:spPr>
          <a:xfrm>
            <a:off x="319176" y="974785"/>
            <a:ext cx="11654287" cy="4446410"/>
          </a:xfrm>
          <a:prstGeom prst="rect">
            <a:avLst/>
          </a:prstGeom>
          <a:noFill/>
        </p:spPr>
        <p:txBody>
          <a:bodyPr wrap="square">
            <a:spAutoFit/>
          </a:bodyPr>
          <a:lstStyle/>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A introdução de um editorial cumpre o papel de contextualizar o tema, ou seja, situar o leitor no cenário atual que motivou a escrita do texto. Os parágrafos introdutórios e as palavras-chave que confirmam essa função são</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1º parágrafo: "Na quarta-feira, dia 7 de agosto, a Lei Maria da Penha completou 18 anos de sua aprovação.</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2º parágrafo: "O regulamento entrou em vigência efetivamente no dia 22 de setembro de 2006 e representou um marco na história da luta contra a violência à mulher."</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3º parágrafo ("Durante 11 anos, o texto da lei permaneceu inalterado..."), o texto começa a listar dados numéricos (13 mudanças, anos de 2017, 2023, década de 1990) e resgates históricos mais profundos (SOS Corpo, SOS Mulher).</a:t>
            </a:r>
          </a:p>
        </p:txBody>
      </p:sp>
    </p:spTree>
    <p:extLst>
      <p:ext uri="{BB962C8B-B14F-4D97-AF65-F5344CB8AC3E}">
        <p14:creationId xmlns:p14="http://schemas.microsoft.com/office/powerpoint/2010/main" val="1614524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53C7E21-3196-D853-C748-E09BAA989A69}"/>
              </a:ext>
            </a:extLst>
          </p:cNvPr>
          <p:cNvSpPr txBox="1"/>
          <p:nvPr/>
        </p:nvSpPr>
        <p:spPr>
          <a:xfrm>
            <a:off x="224287" y="733245"/>
            <a:ext cx="11852693" cy="6075574"/>
          </a:xfrm>
          <a:prstGeom prst="rect">
            <a:avLst/>
          </a:prstGeom>
          <a:noFill/>
        </p:spPr>
        <p:txBody>
          <a:bodyPr wrap="square">
            <a:spAutoFit/>
          </a:bodyPr>
          <a:lstStyle/>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Quais são as palavras e expressões que confirmam a introdução/contextualização e a tese? </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“Na quarta-feira, dia 7 de agosto": Esta expressão temporal precisa funciona como o gancho factual. Ela situa o leitor no "cenário atual" exato que motivou o jornal. </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"completou 18 anos": Define o tema central imediato do editorial (o aniversário da lei). </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"entrou em vigência [...] no dia 22 de setembro de 2006": Complementa a contextualização, trazendo a informação histórica necessária para o leitor entender o tamanho do marco temporal. </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Quais palavras indicam a tese (o ponto de vista oficial)? </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"representou um marco": Esta palavra é um juízo de valor (uma opinião). O editorial não está apenas dizendo que a lei existe; ele está definindo a importância dela para a história do país. </a:t>
            </a:r>
          </a:p>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"luta contra a violência à mulher": Posiciona o ponto de vista institucional do veículo, deixando claro que o texto assume a defesa dos direitos humanos e o combate à opressão de gênero como guias da sua argumentação.</a:t>
            </a:r>
          </a:p>
        </p:txBody>
      </p:sp>
    </p:spTree>
    <p:extLst>
      <p:ext uri="{BB962C8B-B14F-4D97-AF65-F5344CB8AC3E}">
        <p14:creationId xmlns:p14="http://schemas.microsoft.com/office/powerpoint/2010/main" val="8754924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1D259C-2929-47AF-53CD-75C7C1C33B60}"/>
              </a:ext>
            </a:extLst>
          </p:cNvPr>
          <p:cNvSpPr txBox="1"/>
          <p:nvPr/>
        </p:nvSpPr>
        <p:spPr>
          <a:xfrm>
            <a:off x="163902" y="741873"/>
            <a:ext cx="11740551" cy="5258940"/>
          </a:xfrm>
          <a:prstGeom prst="rect">
            <a:avLst/>
          </a:prstGeom>
          <a:noFill/>
        </p:spPr>
        <p:txBody>
          <a:bodyPr wrap="square">
            <a:spAutoFit/>
          </a:bodyPr>
          <a:lstStyle/>
          <a:p>
            <a:pPr algn="just">
              <a:lnSpc>
                <a:spcPct val="110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 A tese em um editorial é a ideia defendida, o posicionamento crítico ou a opinião oficial que o veículo de comunicação assume sobre um determinado tema de relevância. Ela funciona como a espinha dorsal do texto, guiando todos os argumentos que serão apresentados para convencer o leitor. Qual é a tese ou a ideia defendida nesse editorial? </a:t>
            </a:r>
          </a:p>
          <a:p>
            <a:pPr algn="just">
              <a:lnSpc>
                <a:spcPct val="110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14.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Os parágrafos que constituem o desenvolvimento têm o papel de fundamentar com argumentos a tese do texto. Argumentos em um editorial são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fundamentos, razões e evidências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utilizados para defender uma posição oficial sobre um tema relevante. Eles servem para persuadir o leitor, sustentando a tese de forma lógica, racional e estruturada. Quais argumentos o editorial apresenta em relação ao enfretamento da violência contra a mulher? Marque-os. </a:t>
            </a:r>
          </a:p>
          <a:p>
            <a:pPr algn="just">
              <a:lnSpc>
                <a:spcPct val="110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9815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BE923F-0C1C-712A-11D7-CB7BFE27FDB1}"/>
              </a:ext>
            </a:extLst>
          </p:cNvPr>
          <p:cNvSpPr txBox="1"/>
          <p:nvPr/>
        </p:nvSpPr>
        <p:spPr>
          <a:xfrm>
            <a:off x="336430" y="751344"/>
            <a:ext cx="11593902" cy="4893647"/>
          </a:xfrm>
          <a:prstGeom prst="rect">
            <a:avLst/>
          </a:prstGeom>
          <a:noFill/>
        </p:spPr>
        <p:txBody>
          <a:bodyPr wrap="square">
            <a:spAutoFit/>
          </a:bodyPr>
          <a:lstStyle/>
          <a:p>
            <a:pPr algn="just"/>
            <a:r>
              <a:rPr lang="pt-BR" sz="2400" dirty="0">
                <a:latin typeface="Aptos Narrow" panose="020B0004020202020204" pitchFamily="34" charset="0"/>
              </a:rPr>
              <a:t>(  )  O reconhecimento da Lei Maria da Penha como marco legal no combate à violência doméstica e familiar. </a:t>
            </a:r>
          </a:p>
          <a:p>
            <a:pPr algn="just"/>
            <a:r>
              <a:rPr lang="pt-BR" sz="2400" dirty="0">
                <a:latin typeface="Aptos Narrow" panose="020B0004020202020204" pitchFamily="34" charset="0"/>
              </a:rPr>
              <a:t>(   ) Os avanços e a maturidade da Lei que consolidou a violência de gênero como uma grave violação de direitos humanos e um problema de saúde pública, não apenas uma questão privada.</a:t>
            </a:r>
          </a:p>
          <a:p>
            <a:pPr algn="just"/>
            <a:r>
              <a:rPr lang="pt-BR" sz="2400" dirty="0">
                <a:latin typeface="Aptos Narrow" panose="020B0004020202020204" pitchFamily="34" charset="0"/>
              </a:rPr>
              <a:t>( ) Citação da persistência da violência contra a mulher que, apesar do robusto conjunto/sistema de leis, as taxas de feminicídio e violência doméstica continuam altas. </a:t>
            </a:r>
          </a:p>
          <a:p>
            <a:pPr algn="just"/>
            <a:r>
              <a:rPr lang="pt-BR" sz="2400" dirty="0">
                <a:latin typeface="Aptos Narrow" panose="020B0004020202020204" pitchFamily="34" charset="0"/>
              </a:rPr>
              <a:t>(  ) A necessidade de implementação total da Lei ainda precisa ser plenamente regulamentada e aplicada, destacando a necessidade de expandir a rede de apoio (casas-abrigo, delegacias da mulher).</a:t>
            </a:r>
          </a:p>
          <a:p>
            <a:pPr algn="just"/>
            <a:r>
              <a:rPr lang="pt-BR" sz="2400" dirty="0">
                <a:latin typeface="Aptos Narrow" panose="020B0004020202020204" pitchFamily="34" charset="0"/>
              </a:rPr>
              <a:t>(   ) O foco na proteção e prevenção: A urgência em agilizar as medidas protetivas de urgência para afastar o agressor e proteger a vítima, evitando a escalada da violência (foco no "Feminicídio Zero").</a:t>
            </a:r>
          </a:p>
        </p:txBody>
      </p:sp>
    </p:spTree>
    <p:extLst>
      <p:ext uri="{BB962C8B-B14F-4D97-AF65-F5344CB8AC3E}">
        <p14:creationId xmlns:p14="http://schemas.microsoft.com/office/powerpoint/2010/main" val="1277279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A7ED229-93FE-E23B-F00B-26BA62571C3F}"/>
              </a:ext>
            </a:extLst>
          </p:cNvPr>
          <p:cNvSpPr txBox="1"/>
          <p:nvPr/>
        </p:nvSpPr>
        <p:spPr>
          <a:xfrm>
            <a:off x="362309" y="707366"/>
            <a:ext cx="11550770" cy="1938992"/>
          </a:xfrm>
          <a:prstGeom prst="rect">
            <a:avLst/>
          </a:prstGeom>
          <a:noFill/>
        </p:spPr>
        <p:txBody>
          <a:bodyPr wrap="square">
            <a:spAutoFit/>
          </a:bodyPr>
          <a:lstStyle/>
          <a:p>
            <a:pPr algn="just"/>
            <a:r>
              <a:rPr lang="pt-BR" sz="2400" b="1" dirty="0">
                <a:latin typeface="Aptos Narrow" panose="020B0004020202020204" pitchFamily="34" charset="0"/>
              </a:rPr>
              <a:t>15. </a:t>
            </a:r>
            <a:r>
              <a:rPr lang="pt-BR" sz="2400" dirty="0">
                <a:latin typeface="Aptos Narrow" panose="020B0004020202020204" pitchFamily="34" charset="0"/>
              </a:rPr>
              <a:t>A conclusão dos editoriais, geralmente, é apresentada no último ou nos últimos parágrafos do texto. Os tipos mais comuns de conclusão são a síntese, que reforça a ideia principal por meio de um resumo do que foi exposto, e a proposta, na qual são feitas sugestões para a solução do problema enfocado. Na sua opinião, o editorial lido apresenta uma conclusão de que tipo? De síntese? De Proposta? Justifique sua resposta. </a:t>
            </a:r>
          </a:p>
        </p:txBody>
      </p:sp>
      <p:pic>
        <p:nvPicPr>
          <p:cNvPr id="4" name="Imagem 3">
            <a:extLst>
              <a:ext uri="{FF2B5EF4-FFF2-40B4-BE49-F238E27FC236}">
                <a16:creationId xmlns:a16="http://schemas.microsoft.com/office/drawing/2014/main" id="{952B7406-1FB5-67DF-99A5-CD1D0B58901D}"/>
              </a:ext>
            </a:extLst>
          </p:cNvPr>
          <p:cNvPicPr>
            <a:picLocks noChangeAspect="1"/>
          </p:cNvPicPr>
          <p:nvPr/>
        </p:nvPicPr>
        <p:blipFill>
          <a:blip r:embed="rId2"/>
          <a:stretch>
            <a:fillRect/>
          </a:stretch>
        </p:blipFill>
        <p:spPr>
          <a:xfrm>
            <a:off x="362309" y="2560093"/>
            <a:ext cx="3329797" cy="1201023"/>
          </a:xfrm>
          <a:prstGeom prst="rect">
            <a:avLst/>
          </a:prstGeom>
        </p:spPr>
      </p:pic>
      <p:sp>
        <p:nvSpPr>
          <p:cNvPr id="6" name="CaixaDeTexto 5">
            <a:extLst>
              <a:ext uri="{FF2B5EF4-FFF2-40B4-BE49-F238E27FC236}">
                <a16:creationId xmlns:a16="http://schemas.microsoft.com/office/drawing/2014/main" id="{A2A35EA7-1866-274D-498B-C5795A34F97C}"/>
              </a:ext>
            </a:extLst>
          </p:cNvPr>
          <p:cNvSpPr txBox="1"/>
          <p:nvPr/>
        </p:nvSpPr>
        <p:spPr>
          <a:xfrm>
            <a:off x="483079" y="3597215"/>
            <a:ext cx="11291978" cy="2677656"/>
          </a:xfrm>
          <a:prstGeom prst="rect">
            <a:avLst/>
          </a:prstGeom>
          <a:solidFill>
            <a:schemeClr val="accent4">
              <a:lumMod val="20000"/>
              <a:lumOff val="80000"/>
            </a:schemeClr>
          </a:solidFill>
          <a:ln w="57150">
            <a:solidFill>
              <a:schemeClr val="accent4">
                <a:lumMod val="40000"/>
                <a:lumOff val="60000"/>
              </a:schemeClr>
            </a:solidFill>
          </a:ln>
        </p:spPr>
        <p:txBody>
          <a:bodyPr wrap="square">
            <a:spAutoFit/>
          </a:bodyPr>
          <a:lstStyle/>
          <a:p>
            <a:pPr algn="ctr"/>
            <a:r>
              <a:rPr lang="pt-BR" sz="2400" b="1" dirty="0">
                <a:latin typeface="Aptos Narrow" panose="020B0004020202020204" pitchFamily="34" charset="0"/>
              </a:rPr>
              <a:t>Significação das palavras</a:t>
            </a:r>
          </a:p>
          <a:p>
            <a:pPr algn="just"/>
            <a:r>
              <a:rPr lang="pt-BR" sz="2400" dirty="0">
                <a:latin typeface="Aptos Narrow" panose="020B0004020202020204" pitchFamily="34" charset="0"/>
              </a:rPr>
              <a:t>A significação das palavras é o sentido que as palavras podem ter em diferentes contextos. A significação contextual é o valor semântico que uma palavra ou expressão assume dentro de um texto, indo além do sentido literal da palavra. Ela é moldada pelas palavras vizinhas, pelo tema, intenção do autor e época. Entender esse conceito é essencial para identificar sentidos denotativos (reais) e conotativos (figurados), polissemia (múltiplos sentidos) e gírias. </a:t>
            </a:r>
          </a:p>
        </p:txBody>
      </p:sp>
    </p:spTree>
    <p:extLst>
      <p:ext uri="{BB962C8B-B14F-4D97-AF65-F5344CB8AC3E}">
        <p14:creationId xmlns:p14="http://schemas.microsoft.com/office/powerpoint/2010/main" val="372995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EC49AA4-1E19-2AFC-1E88-22A80AED90D7}"/>
              </a:ext>
            </a:extLst>
          </p:cNvPr>
          <p:cNvSpPr txBox="1"/>
          <p:nvPr/>
        </p:nvSpPr>
        <p:spPr>
          <a:xfrm>
            <a:off x="534838" y="1880557"/>
            <a:ext cx="11421372" cy="3785652"/>
          </a:xfrm>
          <a:prstGeom prst="rect">
            <a:avLst/>
          </a:prstGeom>
          <a:solidFill>
            <a:schemeClr val="accent4">
              <a:lumMod val="20000"/>
              <a:lumOff val="80000"/>
            </a:schemeClr>
          </a:solidFill>
          <a:ln w="57150">
            <a:solidFill>
              <a:schemeClr val="accent4">
                <a:lumMod val="60000"/>
                <a:lumOff val="40000"/>
              </a:schemeClr>
            </a:solidFill>
          </a:ln>
        </p:spPr>
        <p:txBody>
          <a:bodyPr wrap="square">
            <a:spAutoFit/>
          </a:bodyPr>
          <a:lstStyle/>
          <a:p>
            <a:pPr algn="ctr"/>
            <a:r>
              <a:rPr lang="pt-BR" sz="2400" b="1" dirty="0">
                <a:latin typeface="Aptos Narrow" panose="020B0004020202020204" pitchFamily="34" charset="0"/>
              </a:rPr>
              <a:t>Como inferir significados </a:t>
            </a:r>
          </a:p>
          <a:p>
            <a:pPr algn="just"/>
            <a:r>
              <a:rPr lang="pt-BR" sz="2400" dirty="0">
                <a:latin typeface="Aptos Narrow" panose="020B0004020202020204" pitchFamily="34" charset="0"/>
              </a:rPr>
              <a:t>Inferir o sentido de uma palavra desconhecida envolve relacionar informações novas com pistas do texto e conhecimento prévio. </a:t>
            </a:r>
          </a:p>
          <a:p>
            <a:pPr algn="just"/>
            <a:r>
              <a:rPr lang="pt-BR" sz="2400" b="1" dirty="0">
                <a:latin typeface="Aptos Narrow" panose="020B0004020202020204" pitchFamily="34" charset="0"/>
              </a:rPr>
              <a:t>Analise os termos vizinhos: </a:t>
            </a:r>
            <a:r>
              <a:rPr lang="pt-BR" sz="2400" dirty="0">
                <a:latin typeface="Aptos Narrow" panose="020B0004020202020204" pitchFamily="34" charset="0"/>
              </a:rPr>
              <a:t>Palavras vizinhas (adjacentes) costumam dar dicas sobre o sentido (contexto linguístico). Exemplo: "A manga da camisa" (fruta vs. parte da roupa).</a:t>
            </a:r>
          </a:p>
          <a:p>
            <a:pPr algn="just"/>
            <a:r>
              <a:rPr lang="pt-BR" sz="2400" b="1" dirty="0">
                <a:latin typeface="Aptos Narrow" panose="020B0004020202020204" pitchFamily="34" charset="0"/>
              </a:rPr>
              <a:t>Considere o cenário externo (contexto situacional): </a:t>
            </a:r>
          </a:p>
          <a:p>
            <a:pPr algn="just"/>
            <a:r>
              <a:rPr lang="pt-BR" sz="2400" dirty="0">
                <a:latin typeface="Aptos Narrow" panose="020B0004020202020204" pitchFamily="34" charset="0"/>
              </a:rPr>
              <a:t>Considera quem escreveu, para quem, e o momento histórico, pois palavras mudam de sentido.</a:t>
            </a:r>
          </a:p>
          <a:p>
            <a:pPr algn="just"/>
            <a:r>
              <a:rPr lang="pt-BR" sz="2400" b="1" dirty="0">
                <a:latin typeface="Aptos Narrow" panose="020B0004020202020204" pitchFamily="34" charset="0"/>
              </a:rPr>
              <a:t>Verifique o contexto cultural/histórico:</a:t>
            </a:r>
          </a:p>
          <a:p>
            <a:pPr algn="just"/>
            <a:r>
              <a:rPr lang="pt-BR" sz="2400" dirty="0">
                <a:latin typeface="Aptos Narrow" panose="020B0004020202020204" pitchFamily="34" charset="0"/>
              </a:rPr>
              <a:t>Conhecimentos compartilhados sobre normas sociais ou época de produção do texto.</a:t>
            </a:r>
          </a:p>
        </p:txBody>
      </p:sp>
      <p:pic>
        <p:nvPicPr>
          <p:cNvPr id="4" name="Imagem 3">
            <a:extLst>
              <a:ext uri="{FF2B5EF4-FFF2-40B4-BE49-F238E27FC236}">
                <a16:creationId xmlns:a16="http://schemas.microsoft.com/office/drawing/2014/main" id="{5A0BE912-C7B1-B6FE-1840-2F1F57670994}"/>
              </a:ext>
            </a:extLst>
          </p:cNvPr>
          <p:cNvPicPr>
            <a:picLocks noChangeAspect="1"/>
          </p:cNvPicPr>
          <p:nvPr/>
        </p:nvPicPr>
        <p:blipFill>
          <a:blip r:embed="rId2"/>
          <a:stretch>
            <a:fillRect/>
          </a:stretch>
        </p:blipFill>
        <p:spPr>
          <a:xfrm>
            <a:off x="534838" y="591283"/>
            <a:ext cx="3217279" cy="1201016"/>
          </a:xfrm>
          <a:prstGeom prst="rect">
            <a:avLst/>
          </a:prstGeom>
        </p:spPr>
      </p:pic>
    </p:spTree>
    <p:extLst>
      <p:ext uri="{BB962C8B-B14F-4D97-AF65-F5344CB8AC3E}">
        <p14:creationId xmlns:p14="http://schemas.microsoft.com/office/powerpoint/2010/main" val="19645627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31CBB6E-91FE-5B61-EEBC-57CEABE44378}"/>
              </a:ext>
            </a:extLst>
          </p:cNvPr>
          <p:cNvSpPr txBox="1"/>
          <p:nvPr/>
        </p:nvSpPr>
        <p:spPr>
          <a:xfrm>
            <a:off x="319177" y="715992"/>
            <a:ext cx="11542144" cy="5632311"/>
          </a:xfrm>
          <a:prstGeom prst="rect">
            <a:avLst/>
          </a:prstGeom>
          <a:noFill/>
        </p:spPr>
        <p:txBody>
          <a:bodyPr wrap="square">
            <a:spAutoFit/>
          </a:bodyPr>
          <a:lstStyle/>
          <a:p>
            <a:pPr algn="just"/>
            <a:r>
              <a:rPr lang="pt-BR" sz="2400" b="1" dirty="0">
                <a:latin typeface="Aptos Narrow" panose="020B0004020202020204" pitchFamily="34" charset="0"/>
              </a:rPr>
              <a:t>16. </a:t>
            </a:r>
            <a:r>
              <a:rPr lang="pt-BR" sz="2400" dirty="0">
                <a:latin typeface="Aptos Narrow" panose="020B0004020202020204" pitchFamily="34" charset="0"/>
              </a:rPr>
              <a:t>A significação das palavras é o conjunto de sentidos, significados e conotações que uma palavra carrega em determinado contexto linguístico. Esse fenômeno está ligado ao estudo do significado das palavras e das relações entre elas e o significado ( a semântica), superando o sentido literal (denotativo) para assumir um sentido figurado (conotativo), baseado nas palavras vizinhas e na situação. </a:t>
            </a:r>
          </a:p>
          <a:p>
            <a:pPr algn="just"/>
            <a:r>
              <a:rPr lang="pt-BR" sz="2400" dirty="0">
                <a:latin typeface="Aptos Narrow" panose="020B0004020202020204" pitchFamily="34" charset="0"/>
              </a:rPr>
              <a:t>a) Caso considere necessário, pesquise o significado das palavra “fruto”, “silêncio”, “caminho” e “jogo” e utilize-os para responder ao que se pede. </a:t>
            </a:r>
          </a:p>
          <a:p>
            <a:pPr algn="just"/>
            <a:r>
              <a:rPr lang="pt-BR" sz="2400" dirty="0">
                <a:latin typeface="Aptos Narrow" panose="020B0004020202020204" pitchFamily="34" charset="0"/>
              </a:rPr>
              <a:t>Resposta pessoal.</a:t>
            </a:r>
          </a:p>
          <a:p>
            <a:pPr algn="just"/>
            <a:endParaRPr lang="pt-BR" sz="2400" dirty="0">
              <a:latin typeface="Aptos Narrow" panose="020B0004020202020204" pitchFamily="34" charset="0"/>
            </a:endParaRPr>
          </a:p>
          <a:p>
            <a:pPr algn="just"/>
            <a:r>
              <a:rPr lang="pt-BR" sz="2400" dirty="0">
                <a:latin typeface="Aptos Narrow" panose="020B0004020202020204" pitchFamily="34" charset="0"/>
              </a:rPr>
              <a:t>b) No trecho “A criação da repartição especializada foi fruto do trabalho do diretor do Fórum de Sorocaba e da 10ª Região Administrativa Jurídica Jayme Walmer de Freitas, ...”, a palavra </a:t>
            </a:r>
            <a:r>
              <a:rPr lang="pt-BR" sz="2400" b="1" dirty="0">
                <a:latin typeface="Aptos Narrow" panose="020B0004020202020204" pitchFamily="34" charset="0"/>
              </a:rPr>
              <a:t>fruto</a:t>
            </a:r>
            <a:r>
              <a:rPr lang="pt-BR" sz="2400" dirty="0">
                <a:latin typeface="Aptos Narrow" panose="020B0004020202020204" pitchFamily="34" charset="0"/>
              </a:rPr>
              <a:t>, nesse contexto, significa </a:t>
            </a:r>
          </a:p>
          <a:p>
            <a:pPr algn="just"/>
            <a:r>
              <a:rPr lang="pt-BR" sz="2400" dirty="0">
                <a:latin typeface="Aptos Narrow" panose="020B0004020202020204" pitchFamily="34" charset="0"/>
              </a:rPr>
              <a:t>(     ) estrutura que protege e dissemina as sementes. </a:t>
            </a:r>
          </a:p>
          <a:p>
            <a:pPr algn="just"/>
            <a:r>
              <a:rPr lang="pt-BR" sz="2400" dirty="0">
                <a:latin typeface="Aptos Narrow" panose="020B0004020202020204" pitchFamily="34" charset="0"/>
              </a:rPr>
              <a:t>(     ) resultado, produto ou consequência de um esforço, trabalho ou ação. </a:t>
            </a:r>
          </a:p>
          <a:p>
            <a:pPr algn="just"/>
            <a:endParaRPr lang="pt-BR" sz="2400" dirty="0">
              <a:latin typeface="Aptos Narrow" panose="020B0004020202020204" pitchFamily="34" charset="0"/>
            </a:endParaRPr>
          </a:p>
        </p:txBody>
      </p:sp>
    </p:spTree>
    <p:extLst>
      <p:ext uri="{BB962C8B-B14F-4D97-AF65-F5344CB8AC3E}">
        <p14:creationId xmlns:p14="http://schemas.microsoft.com/office/powerpoint/2010/main" val="2560553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DFD5DED-C898-0036-52A3-2A67C814B8D0}"/>
              </a:ext>
            </a:extLst>
          </p:cNvPr>
          <p:cNvSpPr txBox="1"/>
          <p:nvPr/>
        </p:nvSpPr>
        <p:spPr>
          <a:xfrm>
            <a:off x="310550" y="767751"/>
            <a:ext cx="11499011" cy="6001643"/>
          </a:xfrm>
          <a:prstGeom prst="rect">
            <a:avLst/>
          </a:prstGeom>
          <a:noFill/>
        </p:spPr>
        <p:txBody>
          <a:bodyPr wrap="square">
            <a:spAutoFit/>
          </a:bodyPr>
          <a:lstStyle/>
          <a:p>
            <a:r>
              <a:rPr lang="pt-BR" sz="2400" dirty="0">
                <a:latin typeface="Aptos Narrow" panose="020B0004020202020204" pitchFamily="34" charset="0"/>
              </a:rPr>
              <a:t>c) A palavra</a:t>
            </a:r>
            <a:r>
              <a:rPr lang="pt-BR" sz="2400" b="1" dirty="0">
                <a:latin typeface="Aptos Narrow" panose="020B0004020202020204" pitchFamily="34" charset="0"/>
              </a:rPr>
              <a:t> fruto </a:t>
            </a:r>
            <a:r>
              <a:rPr lang="pt-BR" sz="2400" dirty="0">
                <a:latin typeface="Aptos Narrow" panose="020B0004020202020204" pitchFamily="34" charset="0"/>
              </a:rPr>
              <a:t>nesse trecho é </a:t>
            </a:r>
          </a:p>
          <a:p>
            <a:r>
              <a:rPr lang="pt-BR" sz="2400" dirty="0">
                <a:latin typeface="Aptos Narrow" panose="020B0004020202020204" pitchFamily="34" charset="0"/>
              </a:rPr>
              <a:t>(    ) denotativa.                          (   ) conotativa </a:t>
            </a:r>
          </a:p>
          <a:p>
            <a:endParaRPr lang="pt-BR" sz="2400" dirty="0">
              <a:latin typeface="Aptos Narrow" panose="020B0004020202020204" pitchFamily="34" charset="0"/>
            </a:endParaRPr>
          </a:p>
          <a:p>
            <a:pPr algn="just"/>
            <a:r>
              <a:rPr lang="pt-BR" sz="2400" dirty="0">
                <a:latin typeface="Aptos Narrow" panose="020B0004020202020204" pitchFamily="34" charset="0"/>
              </a:rPr>
              <a:t>d) Na frase “O </a:t>
            </a:r>
            <a:r>
              <a:rPr lang="pt-BR" sz="2400" b="1" u="sng" dirty="0">
                <a:latin typeface="Aptos Narrow" panose="020B0004020202020204" pitchFamily="34" charset="0"/>
              </a:rPr>
              <a:t>silêncio</a:t>
            </a:r>
            <a:r>
              <a:rPr lang="pt-BR" sz="2400" dirty="0">
                <a:latin typeface="Aptos Narrow" panose="020B0004020202020204" pitchFamily="34" charset="0"/>
              </a:rPr>
              <a:t> não é o </a:t>
            </a:r>
            <a:r>
              <a:rPr lang="pt-BR" sz="2400" b="1" u="sng" dirty="0">
                <a:latin typeface="Aptos Narrow" panose="020B0004020202020204" pitchFamily="34" charset="0"/>
              </a:rPr>
              <a:t>caminho</a:t>
            </a:r>
            <a:r>
              <a:rPr lang="pt-BR" sz="2400" dirty="0">
                <a:latin typeface="Aptos Narrow" panose="020B0004020202020204" pitchFamily="34" charset="0"/>
              </a:rPr>
              <a:t>.”, as palavras destacadas foram utilizadas no sentido </a:t>
            </a:r>
          </a:p>
          <a:p>
            <a:pPr algn="just"/>
            <a:r>
              <a:rPr lang="pt-BR" sz="2400" dirty="0">
                <a:latin typeface="Aptos Narrow" panose="020B0004020202020204" pitchFamily="34" charset="0"/>
              </a:rPr>
              <a:t>(    ) conotativo, pois a palavra "silêncio" não se refere apenas à ausência de som, mas à falta de diálogo ou omissão. E a palavra "caminho" não é uma estrada física, mas sim uma estratégia, método ou solução para um problema. É subjetivo e depende do contexto.</a:t>
            </a:r>
          </a:p>
          <a:p>
            <a:pPr algn="just"/>
            <a:r>
              <a:rPr lang="pt-BR" sz="2400" dirty="0">
                <a:latin typeface="Aptos Narrow" panose="020B0004020202020204" pitchFamily="34" charset="0"/>
              </a:rPr>
              <a:t>(    ) denotativo pois a palavra "silêncio" se refere à ausência de som e sossego. E a palavra "caminho" se refere a uma estrada física, faixa de terreno, estrada, rua utilizada para trânsito de pessoas ou veículos. É objetivo. </a:t>
            </a:r>
          </a:p>
          <a:p>
            <a:pPr algn="just"/>
            <a:endParaRPr lang="pt-BR" sz="2400" dirty="0">
              <a:latin typeface="Aptos Narrow" panose="020B0004020202020204" pitchFamily="34" charset="0"/>
            </a:endParaRPr>
          </a:p>
          <a:p>
            <a:pPr algn="just"/>
            <a:r>
              <a:rPr lang="pt-BR" sz="2400" dirty="0">
                <a:latin typeface="Aptos Narrow" panose="020B0004020202020204" pitchFamily="34" charset="0"/>
              </a:rPr>
              <a:t>e) O que significa a palavra </a:t>
            </a:r>
            <a:r>
              <a:rPr lang="pt-BR" sz="2400" b="1" dirty="0">
                <a:latin typeface="Aptos Narrow" panose="020B0004020202020204" pitchFamily="34" charset="0"/>
              </a:rPr>
              <a:t>“</a:t>
            </a:r>
            <a:r>
              <a:rPr lang="pt-BR" sz="2400" b="1" u="sng" dirty="0">
                <a:latin typeface="Aptos Narrow" panose="020B0004020202020204" pitchFamily="34" charset="0"/>
              </a:rPr>
              <a:t>jogo</a:t>
            </a:r>
            <a:r>
              <a:rPr lang="pt-BR" sz="2400" dirty="0">
                <a:latin typeface="Aptos Narrow" panose="020B0004020202020204" pitchFamily="34" charset="0"/>
              </a:rPr>
              <a:t>” na frase “É preciso virar esse jogo.”? </a:t>
            </a:r>
          </a:p>
          <a:p>
            <a:pPr algn="just"/>
            <a:endParaRPr lang="pt-BR" sz="2400" dirty="0">
              <a:latin typeface="Aptos Narrow" panose="020B0004020202020204" pitchFamily="34" charset="0"/>
            </a:endParaRPr>
          </a:p>
          <a:p>
            <a:pPr algn="just"/>
            <a:r>
              <a:rPr lang="pt-BR" sz="2400" dirty="0">
                <a:latin typeface="Aptos Narrow" panose="020B0004020202020204" pitchFamily="34" charset="0"/>
              </a:rPr>
              <a:t>f) Qual é o significado da expressão "É preciso virar esse jogo", no contexto desse editorial?</a:t>
            </a:r>
          </a:p>
          <a:p>
            <a:pPr algn="just"/>
            <a:endParaRPr lang="pt-BR" sz="2400" dirty="0">
              <a:latin typeface="Aptos Narrow" panose="020B0004020202020204" pitchFamily="34" charset="0"/>
            </a:endParaRPr>
          </a:p>
          <a:p>
            <a:pPr algn="just"/>
            <a:endParaRPr lang="pt-BR" sz="2400" dirty="0">
              <a:latin typeface="Aptos Narrow" panose="020B0004020202020204" pitchFamily="34" charset="0"/>
            </a:endParaRPr>
          </a:p>
        </p:txBody>
      </p:sp>
    </p:spTree>
    <p:extLst>
      <p:ext uri="{BB962C8B-B14F-4D97-AF65-F5344CB8AC3E}">
        <p14:creationId xmlns:p14="http://schemas.microsoft.com/office/powerpoint/2010/main" val="1437581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1447E82-4936-40FC-5385-76D687E25360}"/>
              </a:ext>
            </a:extLst>
          </p:cNvPr>
          <p:cNvSpPr txBox="1"/>
          <p:nvPr/>
        </p:nvSpPr>
        <p:spPr>
          <a:xfrm>
            <a:off x="112144" y="664233"/>
            <a:ext cx="8917556" cy="461665"/>
          </a:xfrm>
          <a:prstGeom prst="rect">
            <a:avLst/>
          </a:prstGeom>
          <a:noFill/>
        </p:spPr>
        <p:txBody>
          <a:bodyPr wrap="square">
            <a:spAutoFit/>
          </a:bodyPr>
          <a:lstStyle/>
          <a:p>
            <a:r>
              <a:rPr lang="pt-BR" sz="2400" dirty="0">
                <a:latin typeface="Aptos Narrow" panose="020B0004020202020204" pitchFamily="34" charset="0"/>
              </a:rPr>
              <a:t>Leia o texto. </a:t>
            </a:r>
          </a:p>
        </p:txBody>
      </p:sp>
      <p:pic>
        <p:nvPicPr>
          <p:cNvPr id="4" name="Imagem 3">
            <a:extLst>
              <a:ext uri="{FF2B5EF4-FFF2-40B4-BE49-F238E27FC236}">
                <a16:creationId xmlns:a16="http://schemas.microsoft.com/office/drawing/2014/main" id="{3F5AE71E-528E-CF7D-713F-E435BDB43613}"/>
              </a:ext>
            </a:extLst>
          </p:cNvPr>
          <p:cNvPicPr>
            <a:picLocks noChangeAspect="1"/>
          </p:cNvPicPr>
          <p:nvPr/>
        </p:nvPicPr>
        <p:blipFill>
          <a:blip r:embed="rId2"/>
          <a:stretch>
            <a:fillRect/>
          </a:stretch>
        </p:blipFill>
        <p:spPr>
          <a:xfrm>
            <a:off x="1906438" y="1017915"/>
            <a:ext cx="7123262" cy="4695767"/>
          </a:xfrm>
          <a:prstGeom prst="rect">
            <a:avLst/>
          </a:prstGeom>
        </p:spPr>
      </p:pic>
      <p:sp>
        <p:nvSpPr>
          <p:cNvPr id="6" name="CaixaDeTexto 5">
            <a:extLst>
              <a:ext uri="{FF2B5EF4-FFF2-40B4-BE49-F238E27FC236}">
                <a16:creationId xmlns:a16="http://schemas.microsoft.com/office/drawing/2014/main" id="{8AA02D8D-7BE8-23E0-1BAB-8E5DA6C149ED}"/>
              </a:ext>
            </a:extLst>
          </p:cNvPr>
          <p:cNvSpPr txBox="1"/>
          <p:nvPr/>
        </p:nvSpPr>
        <p:spPr>
          <a:xfrm>
            <a:off x="3157268" y="5909095"/>
            <a:ext cx="8488392" cy="646331"/>
          </a:xfrm>
          <a:prstGeom prst="rect">
            <a:avLst/>
          </a:prstGeom>
          <a:noFill/>
        </p:spPr>
        <p:txBody>
          <a:bodyPr wrap="square">
            <a:spAutoFit/>
          </a:bodyPr>
          <a:lstStyle/>
          <a:p>
            <a:pPr algn="r"/>
            <a:r>
              <a:rPr lang="pt-BR" dirty="0"/>
              <a:t>Disponível em: https://blogdoaftm.com.br/</a:t>
            </a:r>
            <a:r>
              <a:rPr lang="pt-BR" dirty="0" err="1"/>
              <a:t>wp-content</a:t>
            </a:r>
            <a:r>
              <a:rPr lang="pt-BR" dirty="0"/>
              <a:t>/uploads/2023/12/5152.jpg. Acesso em: 30 abr. 2026. </a:t>
            </a:r>
          </a:p>
        </p:txBody>
      </p:sp>
    </p:spTree>
    <p:extLst>
      <p:ext uri="{BB962C8B-B14F-4D97-AF65-F5344CB8AC3E}">
        <p14:creationId xmlns:p14="http://schemas.microsoft.com/office/powerpoint/2010/main" val="2810021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6D1075F-B2CE-8AA0-DBF6-52A67CFADB32}"/>
              </a:ext>
            </a:extLst>
          </p:cNvPr>
          <p:cNvSpPr txBox="1"/>
          <p:nvPr/>
        </p:nvSpPr>
        <p:spPr>
          <a:xfrm>
            <a:off x="224286" y="646981"/>
            <a:ext cx="11619781" cy="6001643"/>
          </a:xfrm>
          <a:prstGeom prst="rect">
            <a:avLst/>
          </a:prstGeom>
          <a:noFill/>
        </p:spPr>
        <p:txBody>
          <a:bodyPr wrap="square">
            <a:spAutoFit/>
          </a:bodyPr>
          <a:lstStyle/>
          <a:p>
            <a:pPr algn="just"/>
            <a:r>
              <a:rPr lang="pt-BR" sz="2400" b="1" dirty="0">
                <a:latin typeface="Aptos Narrow" panose="020B0004020202020204" pitchFamily="34" charset="0"/>
              </a:rPr>
              <a:t>17. </a:t>
            </a:r>
            <a:r>
              <a:rPr lang="pt-BR" sz="2400" dirty="0">
                <a:latin typeface="Aptos Narrow" panose="020B0004020202020204" pitchFamily="34" charset="0"/>
              </a:rPr>
              <a:t>A charge é um texto que tem como principal característica a crítica, de forma irônica ou satirizada, de uma determinada pessoa ou acontecimento de relevância social. Ela apresenta os seguintes elementos característicos: texto híbrido (verbal e não verbal), tons críticos (ironia e sátira), conexão com a atualidade (presente) e texto pertencente ao campo jornalístico.   A quebra de expectativa em uma charge é um mecanismo humorístico e crítico em que a narrativa visual e verbal constrói um caminho lógico que é subitamente desfeito no final. Geralmente, a charge utiliza </a:t>
            </a:r>
            <a:r>
              <a:rPr lang="pt-BR" sz="2400" b="1" dirty="0">
                <a:latin typeface="Aptos Narrow" panose="020B0004020202020204" pitchFamily="34" charset="0"/>
              </a:rPr>
              <a:t>o inusitado, a ironia ou o absurdo para surpreender o leitor</a:t>
            </a:r>
            <a:r>
              <a:rPr lang="pt-BR" sz="2400" dirty="0">
                <a:latin typeface="Aptos Narrow" panose="020B0004020202020204" pitchFamily="34" charset="0"/>
              </a:rPr>
              <a:t>,</a:t>
            </a:r>
            <a:r>
              <a:rPr lang="pt-BR" sz="2400" b="1" dirty="0">
                <a:latin typeface="Aptos Narrow" panose="020B0004020202020204" pitchFamily="34" charset="0"/>
              </a:rPr>
              <a:t> </a:t>
            </a:r>
            <a:r>
              <a:rPr lang="pt-BR" sz="2400" dirty="0">
                <a:latin typeface="Aptos Narrow" panose="020B0004020202020204" pitchFamily="34" charset="0"/>
              </a:rPr>
              <a:t>transformando o que parecia óbvio em uma reflexão crítica. Releia a charge, analise-a e responda. </a:t>
            </a:r>
          </a:p>
          <a:p>
            <a:pPr marL="457200" indent="-457200" algn="just">
              <a:buAutoNum type="alphaLcParenR"/>
            </a:pPr>
            <a:r>
              <a:rPr lang="pt-BR" sz="2400" dirty="0">
                <a:latin typeface="Aptos Narrow" panose="020B0004020202020204" pitchFamily="34" charset="0"/>
              </a:rPr>
              <a:t>Qual é o tema dessa charge? </a:t>
            </a:r>
          </a:p>
          <a:p>
            <a:pPr algn="just"/>
            <a:endParaRPr lang="pt-BR" sz="2400" dirty="0">
              <a:latin typeface="Aptos Narrow" panose="020B0004020202020204" pitchFamily="34" charset="0"/>
            </a:endParaRPr>
          </a:p>
          <a:p>
            <a:pPr algn="just"/>
            <a:r>
              <a:rPr lang="pt-BR" sz="2400" dirty="0">
                <a:latin typeface="Aptos Narrow" panose="020B0004020202020204" pitchFamily="34" charset="0"/>
              </a:rPr>
              <a:t>b) Que tipo de crítica a charge apresenta? Social? Econômica? Política? Religiosa? </a:t>
            </a:r>
          </a:p>
          <a:p>
            <a:pPr algn="just"/>
            <a:endParaRPr lang="pt-BR" sz="2400" dirty="0">
              <a:latin typeface="Aptos Narrow" panose="020B0004020202020204" pitchFamily="34" charset="0"/>
            </a:endParaRPr>
          </a:p>
          <a:p>
            <a:pPr algn="just"/>
            <a:r>
              <a:rPr lang="pt-BR" sz="2400" dirty="0">
                <a:latin typeface="Aptos Narrow" panose="020B0004020202020204" pitchFamily="34" charset="0"/>
              </a:rPr>
              <a:t>c) Qual é a finalidade/objetivo/propósito comunicativo ou função social dessa charge? </a:t>
            </a:r>
          </a:p>
          <a:p>
            <a:endParaRPr lang="pt-BR" sz="2400" dirty="0">
              <a:latin typeface="Aptos Narrow" panose="020B0004020202020204" pitchFamily="34" charset="0"/>
            </a:endParaRPr>
          </a:p>
          <a:p>
            <a:endParaRPr lang="pt-BR" sz="2400" dirty="0">
              <a:latin typeface="Aptos Narrow" panose="020B0004020202020204" pitchFamily="34" charset="0"/>
            </a:endParaRPr>
          </a:p>
        </p:txBody>
      </p:sp>
    </p:spTree>
    <p:extLst>
      <p:ext uri="{BB962C8B-B14F-4D97-AF65-F5344CB8AC3E}">
        <p14:creationId xmlns:p14="http://schemas.microsoft.com/office/powerpoint/2010/main" val="3812279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97F704B-1DA2-331F-B3B6-2CEA1A435DA9}"/>
              </a:ext>
            </a:extLst>
          </p:cNvPr>
          <p:cNvSpPr txBox="1"/>
          <p:nvPr/>
        </p:nvSpPr>
        <p:spPr>
          <a:xfrm>
            <a:off x="293298" y="923026"/>
            <a:ext cx="11593901" cy="5262979"/>
          </a:xfrm>
          <a:prstGeom prst="rect">
            <a:avLst/>
          </a:prstGeom>
          <a:noFill/>
        </p:spPr>
        <p:txBody>
          <a:bodyPr wrap="square">
            <a:spAutoFit/>
          </a:bodyPr>
          <a:lstStyle/>
          <a:p>
            <a:pPr algn="just"/>
            <a:r>
              <a:rPr lang="pt-BR" sz="2400" b="1" dirty="0">
                <a:latin typeface="Aptos Narrow" panose="020B0004020202020204" pitchFamily="34" charset="0"/>
              </a:rPr>
              <a:t>18. </a:t>
            </a:r>
            <a:r>
              <a:rPr lang="pt-BR" sz="2400" dirty="0">
                <a:latin typeface="Aptos Narrow" panose="020B0004020202020204" pitchFamily="34" charset="0"/>
              </a:rPr>
              <a:t>Releia o editorial e a charge. Observe que a charge e o editorial “Agosto Lilás e 18 anos da lei Maria da Penha” compartilham um objetivo central: o enfrentamento à violência contra a mulher por meio da conscientização e da quebra do silêncio. Em quais pontos os textos convergem? Marque as alternativas corretas. </a:t>
            </a:r>
          </a:p>
          <a:p>
            <a:pPr algn="just"/>
            <a:r>
              <a:rPr lang="pt-BR" sz="2400" dirty="0">
                <a:latin typeface="Aptos Narrow" panose="020B0004020202020204" pitchFamily="34" charset="0"/>
              </a:rPr>
              <a:t>(  ) Na charge: Mariazinha se recusa a conjugar o verbo "calar", afirmando que o único verbo que se deve conjugar é o "denunciar". Ela reforça que a denúncia deve ser feita por todos ("Eu denuncio, tu denuncias..."). </a:t>
            </a:r>
          </a:p>
          <a:p>
            <a:pPr algn="just"/>
            <a:r>
              <a:rPr lang="pt-BR" sz="2400" dirty="0">
                <a:latin typeface="Aptos Narrow" panose="020B0004020202020204" pitchFamily="34" charset="0"/>
              </a:rPr>
              <a:t>(  ) No editorial: O Agosto Lilás reforça canais como o Ligue 180 e a importância de não se omitir diante da violência doméstica. </a:t>
            </a:r>
          </a:p>
          <a:p>
            <a:pPr algn="just"/>
            <a:r>
              <a:rPr lang="pt-BR" sz="2400" dirty="0">
                <a:latin typeface="Aptos Narrow" panose="020B0004020202020204" pitchFamily="34" charset="0"/>
              </a:rPr>
              <a:t>(  ) No editorial: A campanha Agosto Lilás foi criada justamente para celebrar o aniversário da Lei Maria da Penha (que completa 18 anos em 2024), e é o principal instrumento jurídico para punir agressores e proteger vítimas no Brasil. </a:t>
            </a:r>
          </a:p>
          <a:p>
            <a:pPr algn="just"/>
            <a:r>
              <a:rPr lang="pt-BR" sz="2400" dirty="0">
                <a:latin typeface="Aptos Narrow" panose="020B0004020202020204" pitchFamily="34" charset="0"/>
              </a:rPr>
              <a:t>(  ) A charge ilustra visualmente a transição do medo (calar) para a ação (denunciar), que é a base da proteção oferecida pela lei após sua sanção em 7 de agosto de 2006.</a:t>
            </a:r>
          </a:p>
        </p:txBody>
      </p:sp>
    </p:spTree>
    <p:extLst>
      <p:ext uri="{BB962C8B-B14F-4D97-AF65-F5344CB8AC3E}">
        <p14:creationId xmlns:p14="http://schemas.microsoft.com/office/powerpoint/2010/main" val="1588637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74238AB-E27A-BCC2-B80C-8131CAFEC12E}"/>
              </a:ext>
            </a:extLst>
          </p:cNvPr>
          <p:cNvPicPr>
            <a:picLocks noChangeAspect="1"/>
          </p:cNvPicPr>
          <p:nvPr/>
        </p:nvPicPr>
        <p:blipFill>
          <a:blip r:embed="rId2"/>
          <a:stretch>
            <a:fillRect/>
          </a:stretch>
        </p:blipFill>
        <p:spPr>
          <a:xfrm>
            <a:off x="2506974" y="879893"/>
            <a:ext cx="4471795" cy="914401"/>
          </a:xfrm>
          <a:prstGeom prst="rect">
            <a:avLst/>
          </a:prstGeom>
        </p:spPr>
      </p:pic>
      <p:pic>
        <p:nvPicPr>
          <p:cNvPr id="3" name="Imagem 2">
            <a:extLst>
              <a:ext uri="{FF2B5EF4-FFF2-40B4-BE49-F238E27FC236}">
                <a16:creationId xmlns:a16="http://schemas.microsoft.com/office/drawing/2014/main" id="{5F6F1AA4-DB30-35F6-B265-945D4F43A7DB}"/>
              </a:ext>
            </a:extLst>
          </p:cNvPr>
          <p:cNvPicPr>
            <a:picLocks noChangeAspect="1"/>
          </p:cNvPicPr>
          <p:nvPr/>
        </p:nvPicPr>
        <p:blipFill>
          <a:blip r:embed="rId3"/>
          <a:stretch>
            <a:fillRect/>
          </a:stretch>
        </p:blipFill>
        <p:spPr>
          <a:xfrm>
            <a:off x="624103" y="1794294"/>
            <a:ext cx="4118769" cy="914401"/>
          </a:xfrm>
          <a:prstGeom prst="rect">
            <a:avLst/>
          </a:prstGeom>
        </p:spPr>
      </p:pic>
      <p:sp>
        <p:nvSpPr>
          <p:cNvPr id="5" name="CaixaDeTexto 4">
            <a:extLst>
              <a:ext uri="{FF2B5EF4-FFF2-40B4-BE49-F238E27FC236}">
                <a16:creationId xmlns:a16="http://schemas.microsoft.com/office/drawing/2014/main" id="{32AF9EC4-207A-6E87-FEE8-C401EAAF6ADA}"/>
              </a:ext>
            </a:extLst>
          </p:cNvPr>
          <p:cNvSpPr txBox="1"/>
          <p:nvPr/>
        </p:nvSpPr>
        <p:spPr>
          <a:xfrm>
            <a:off x="1302588" y="2967486"/>
            <a:ext cx="10386203" cy="2677656"/>
          </a:xfrm>
          <a:prstGeom prst="rect">
            <a:avLst/>
          </a:prstGeom>
          <a:noFill/>
        </p:spPr>
        <p:txBody>
          <a:bodyPr wrap="square">
            <a:spAutoFit/>
          </a:bodyPr>
          <a:lstStyle/>
          <a:p>
            <a:pPr algn="just"/>
            <a:r>
              <a:rPr lang="pt-BR" sz="2400" b="1" dirty="0">
                <a:latin typeface="Aptos Narrow" panose="020B0004020202020204" pitchFamily="34" charset="0"/>
              </a:rPr>
              <a:t>Etapa 2 </a:t>
            </a:r>
          </a:p>
          <a:p>
            <a:pPr algn="just"/>
            <a:r>
              <a:rPr lang="pt-BR" sz="2400" dirty="0">
                <a:latin typeface="Aptos Narrow" panose="020B0004020202020204" pitchFamily="34" charset="0"/>
              </a:rPr>
              <a:t>2. Vamos continuar conversando? </a:t>
            </a:r>
          </a:p>
          <a:p>
            <a:pPr algn="just"/>
            <a:r>
              <a:rPr lang="pt-BR" sz="2400" dirty="0">
                <a:latin typeface="Aptos Narrow" panose="020B0004020202020204" pitchFamily="34" charset="0"/>
              </a:rPr>
              <a:t>- Você sabia os sinais de pontuação funcionam como guias de interpretação que reproduzem recursos da fala (pausas, entonação e ritmo) na escrita e podem criar efeitos de sentido? </a:t>
            </a:r>
          </a:p>
          <a:p>
            <a:pPr algn="just"/>
            <a:r>
              <a:rPr lang="pt-BR" sz="2400" dirty="0">
                <a:latin typeface="Aptos Narrow" panose="020B0004020202020204" pitchFamily="34" charset="0"/>
              </a:rPr>
              <a:t>- Você sabia que as conjunções e advérbios são elementos fundamentais, pois podem atuar como operadores argumentativos, estruturando a coesão textual? </a:t>
            </a:r>
          </a:p>
        </p:txBody>
      </p:sp>
    </p:spTree>
    <p:extLst>
      <p:ext uri="{BB962C8B-B14F-4D97-AF65-F5344CB8AC3E}">
        <p14:creationId xmlns:p14="http://schemas.microsoft.com/office/powerpoint/2010/main" val="36545152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F467A52-8F30-8DA7-ECD7-E7F8B1C5B42E}"/>
              </a:ext>
            </a:extLst>
          </p:cNvPr>
          <p:cNvPicPr>
            <a:picLocks noChangeAspect="1"/>
          </p:cNvPicPr>
          <p:nvPr/>
        </p:nvPicPr>
        <p:blipFill>
          <a:blip r:embed="rId2"/>
          <a:stretch>
            <a:fillRect/>
          </a:stretch>
        </p:blipFill>
        <p:spPr>
          <a:xfrm>
            <a:off x="272363" y="558105"/>
            <a:ext cx="2677871" cy="830747"/>
          </a:xfrm>
          <a:prstGeom prst="rect">
            <a:avLst/>
          </a:prstGeom>
        </p:spPr>
      </p:pic>
      <p:sp>
        <p:nvSpPr>
          <p:cNvPr id="4" name="CaixaDeTexto 3">
            <a:extLst>
              <a:ext uri="{FF2B5EF4-FFF2-40B4-BE49-F238E27FC236}">
                <a16:creationId xmlns:a16="http://schemas.microsoft.com/office/drawing/2014/main" id="{BDB79210-5E2E-CF03-EA56-F76E55828BEB}"/>
              </a:ext>
            </a:extLst>
          </p:cNvPr>
          <p:cNvSpPr txBox="1"/>
          <p:nvPr/>
        </p:nvSpPr>
        <p:spPr>
          <a:xfrm>
            <a:off x="465826" y="1224951"/>
            <a:ext cx="11453811" cy="4893647"/>
          </a:xfrm>
          <a:prstGeom prst="rect">
            <a:avLst/>
          </a:prstGeom>
          <a:noFill/>
        </p:spPr>
        <p:txBody>
          <a:bodyPr wrap="square">
            <a:spAutoFit/>
          </a:bodyPr>
          <a:lstStyle/>
          <a:p>
            <a:pPr algn="ctr"/>
            <a:r>
              <a:rPr lang="pt-BR" sz="2400" b="1" dirty="0">
                <a:latin typeface="Aptos Narrow" panose="020B0004020202020204" pitchFamily="34" charset="0"/>
              </a:rPr>
              <a:t>Os principais efeitos de sentido dos sinais de pontuação em editoriais</a:t>
            </a:r>
          </a:p>
          <a:p>
            <a:pPr algn="just"/>
            <a:r>
              <a:rPr lang="pt-BR" sz="2400" b="1" dirty="0">
                <a:latin typeface="Aptos Narrow" panose="020B0004020202020204" pitchFamily="34" charset="0"/>
              </a:rPr>
              <a:t>Dois-pontos (:): </a:t>
            </a:r>
            <a:r>
              <a:rPr lang="pt-BR" sz="2400" dirty="0">
                <a:latin typeface="Aptos Narrow" panose="020B0004020202020204" pitchFamily="34" charset="0"/>
              </a:rPr>
              <a:t>Introduz explicações, justificativas ou listas, funcionando como um convite para o leitor entender </a:t>
            </a:r>
            <a:r>
              <a:rPr lang="pt-BR" sz="2400" b="1" dirty="0">
                <a:latin typeface="Aptos Narrow" panose="020B0004020202020204" pitchFamily="34" charset="0"/>
              </a:rPr>
              <a:t>as razões por trás da opinião</a:t>
            </a:r>
            <a:r>
              <a:rPr lang="pt-BR" sz="2400" dirty="0">
                <a:latin typeface="Aptos Narrow" panose="020B0004020202020204" pitchFamily="34" charset="0"/>
              </a:rPr>
              <a:t>. É crucial na argumentação para detalhar uma causa ou consequência de um fato político ou social. </a:t>
            </a:r>
          </a:p>
          <a:p>
            <a:pPr algn="just"/>
            <a:endParaRPr lang="pt-BR" sz="2400" dirty="0">
              <a:latin typeface="Aptos Narrow" panose="020B0004020202020204" pitchFamily="34" charset="0"/>
            </a:endParaRPr>
          </a:p>
          <a:p>
            <a:pPr algn="just"/>
            <a:r>
              <a:rPr lang="pt-BR" sz="2400" b="1" dirty="0">
                <a:latin typeface="Aptos Narrow" panose="020B0004020202020204" pitchFamily="34" charset="0"/>
              </a:rPr>
              <a:t>Aspas (" "): </a:t>
            </a:r>
            <a:r>
              <a:rPr lang="pt-BR" sz="2400" dirty="0">
                <a:latin typeface="Aptos Narrow" panose="020B0004020202020204" pitchFamily="34" charset="0"/>
              </a:rPr>
              <a:t>Utilizadas para citar falas de terceiros com o objetivo de </a:t>
            </a:r>
            <a:r>
              <a:rPr lang="pt-BR" sz="2400" b="1" dirty="0">
                <a:latin typeface="Aptos Narrow" panose="020B0004020202020204" pitchFamily="34" charset="0"/>
              </a:rPr>
              <a:t>distanciamento (ironia) </a:t>
            </a:r>
            <a:r>
              <a:rPr lang="pt-BR" sz="2400" dirty="0">
                <a:latin typeface="Aptos Narrow" panose="020B0004020202020204" pitchFamily="34" charset="0"/>
              </a:rPr>
              <a:t>ou </a:t>
            </a:r>
            <a:r>
              <a:rPr lang="pt-BR" sz="2400" b="1" dirty="0">
                <a:latin typeface="Aptos Narrow" panose="020B0004020202020204" pitchFamily="34" charset="0"/>
              </a:rPr>
              <a:t>validação (argumento de autoridade). </a:t>
            </a:r>
            <a:r>
              <a:rPr lang="pt-BR" sz="2400" dirty="0">
                <a:latin typeface="Aptos Narrow" panose="020B0004020202020204" pitchFamily="34" charset="0"/>
              </a:rPr>
              <a:t>Se o editorial quer criticar uma frase, as aspas marcam essa intenção, desautorizando a fala citada. </a:t>
            </a:r>
          </a:p>
          <a:p>
            <a:pPr algn="just"/>
            <a:endParaRPr lang="pt-BR" sz="2400" dirty="0">
              <a:latin typeface="Aptos Narrow" panose="020B0004020202020204" pitchFamily="34" charset="0"/>
            </a:endParaRPr>
          </a:p>
          <a:p>
            <a:pPr algn="just"/>
            <a:r>
              <a:rPr lang="pt-BR" sz="2400" b="1" dirty="0">
                <a:latin typeface="Aptos Narrow" panose="020B0004020202020204" pitchFamily="34" charset="0"/>
              </a:rPr>
              <a:t>Ponto de Interrogação (?): </a:t>
            </a:r>
            <a:r>
              <a:rPr lang="pt-BR" sz="2400" dirty="0">
                <a:latin typeface="Aptos Narrow" panose="020B0004020202020204" pitchFamily="34" charset="0"/>
              </a:rPr>
              <a:t>Frequentemente usado para criar </a:t>
            </a:r>
            <a:r>
              <a:rPr lang="pt-BR" sz="2400" b="1" dirty="0">
                <a:latin typeface="Aptos Narrow" panose="020B0004020202020204" pitchFamily="34" charset="0"/>
              </a:rPr>
              <a:t>perguntas retóricas</a:t>
            </a:r>
            <a:r>
              <a:rPr lang="pt-BR" sz="2400" dirty="0">
                <a:latin typeface="Aptos Narrow" panose="020B0004020202020204" pitchFamily="34" charset="0"/>
              </a:rPr>
              <a:t>, onde o próprio texto responde ou induz o leitor a uma conclusão lógica. Aumenta o engajamento e provoca reflexão sobre a validade de uma ação.</a:t>
            </a:r>
          </a:p>
          <a:p>
            <a:r>
              <a:rPr lang="pt-BR" sz="2400" dirty="0">
                <a:latin typeface="Aptos Narrow" panose="020B0004020202020204" pitchFamily="34" charset="0"/>
              </a:rPr>
              <a:t> </a:t>
            </a:r>
          </a:p>
        </p:txBody>
      </p:sp>
    </p:spTree>
    <p:extLst>
      <p:ext uri="{BB962C8B-B14F-4D97-AF65-F5344CB8AC3E}">
        <p14:creationId xmlns:p14="http://schemas.microsoft.com/office/powerpoint/2010/main" val="418879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AAEA98-48E4-938A-355A-417B32F215D4}"/>
              </a:ext>
            </a:extLst>
          </p:cNvPr>
          <p:cNvSpPr txBox="1"/>
          <p:nvPr/>
        </p:nvSpPr>
        <p:spPr>
          <a:xfrm>
            <a:off x="379561" y="1017917"/>
            <a:ext cx="11404121" cy="4893647"/>
          </a:xfrm>
          <a:prstGeom prst="rect">
            <a:avLst/>
          </a:prstGeom>
          <a:noFill/>
        </p:spPr>
        <p:txBody>
          <a:bodyPr wrap="square">
            <a:spAutoFit/>
          </a:bodyPr>
          <a:lstStyle/>
          <a:p>
            <a:pPr algn="just"/>
            <a:r>
              <a:rPr lang="pt-BR" sz="2400" b="1" dirty="0">
                <a:latin typeface="Aptos Narrow" panose="020B0004020202020204" pitchFamily="34" charset="0"/>
              </a:rPr>
              <a:t>Ponto de Exclamação (!): </a:t>
            </a:r>
            <a:r>
              <a:rPr lang="pt-BR" sz="2400" dirty="0">
                <a:latin typeface="Aptos Narrow" panose="020B0004020202020204" pitchFamily="34" charset="0"/>
              </a:rPr>
              <a:t>Deve ser usado com moderação, mas quando empregado em editoriais, </a:t>
            </a:r>
            <a:r>
              <a:rPr lang="pt-BR" sz="2400" b="1" dirty="0">
                <a:latin typeface="Aptos Narrow" panose="020B0004020202020204" pitchFamily="34" charset="0"/>
              </a:rPr>
              <a:t>intensifica o tom de indignação, alerta ou ênfase emocional a um argumento</a:t>
            </a:r>
            <a:r>
              <a:rPr lang="pt-BR" sz="2400" dirty="0">
                <a:latin typeface="Aptos Narrow" panose="020B0004020202020204" pitchFamily="34" charset="0"/>
              </a:rPr>
              <a:t>. Ele sinaliza emoções como surpresa, admiração, alegria, espanto, ou a necessidade de urgência/ordem, guiando o leitor a interpretar a frase com maior vigor e dramaticidade.  Dependendo do contexto, com base nas regras acima, o efeito pode ser:</a:t>
            </a:r>
          </a:p>
          <a:p>
            <a:pPr algn="just"/>
            <a:r>
              <a:rPr lang="pt-BR" sz="2400" b="1" dirty="0">
                <a:latin typeface="Aptos Narrow" panose="020B0004020202020204" pitchFamily="34" charset="0"/>
              </a:rPr>
              <a:t>Surpresa ou Espanto: </a:t>
            </a:r>
            <a:r>
              <a:rPr lang="pt-BR" sz="2400" dirty="0">
                <a:latin typeface="Aptos Narrow" panose="020B0004020202020204" pitchFamily="34" charset="0"/>
              </a:rPr>
              <a:t>Indica choque ou admiração (ex.: "Nossa!").</a:t>
            </a:r>
          </a:p>
          <a:p>
            <a:pPr algn="just"/>
            <a:r>
              <a:rPr lang="pt-BR" sz="2400" b="1" dirty="0">
                <a:latin typeface="Aptos Narrow" panose="020B0004020202020204" pitchFamily="34" charset="0"/>
              </a:rPr>
              <a:t>Alegria ou Alívio: </a:t>
            </a:r>
            <a:r>
              <a:rPr lang="pt-BR" sz="2400" dirty="0">
                <a:latin typeface="Aptos Narrow" panose="020B0004020202020204" pitchFamily="34" charset="0"/>
              </a:rPr>
              <a:t>Expressa sentimentos positivos intensos (ex.: "Vencemos!").</a:t>
            </a:r>
          </a:p>
          <a:p>
            <a:pPr algn="just"/>
            <a:r>
              <a:rPr lang="pt-BR" sz="2400" b="1" dirty="0">
                <a:latin typeface="Aptos Narrow" panose="020B0004020202020204" pitchFamily="34" charset="0"/>
              </a:rPr>
              <a:t>Ordem ou Apelo: </a:t>
            </a:r>
            <a:r>
              <a:rPr lang="pt-BR" sz="2400" dirty="0">
                <a:latin typeface="Aptos Narrow" panose="020B0004020202020204" pitchFamily="34" charset="0"/>
              </a:rPr>
              <a:t>Intensifica frases imperativas (ex.: "Saia já!").</a:t>
            </a:r>
          </a:p>
          <a:p>
            <a:pPr algn="just"/>
            <a:r>
              <a:rPr lang="pt-BR" sz="2400" b="1" dirty="0">
                <a:latin typeface="Aptos Narrow" panose="020B0004020202020204" pitchFamily="34" charset="0"/>
              </a:rPr>
              <a:t>Ênfase (Interjeições/Vocativos): </a:t>
            </a:r>
            <a:r>
              <a:rPr lang="pt-BR" sz="2400" dirty="0">
                <a:latin typeface="Aptos Narrow" panose="020B0004020202020204" pitchFamily="34" charset="0"/>
              </a:rPr>
              <a:t>Destaca o chamamento ou a emoção (ex.: "Maria!"). </a:t>
            </a:r>
          </a:p>
          <a:p>
            <a:pPr algn="just"/>
            <a:endParaRPr lang="pt-BR" sz="2400" dirty="0">
              <a:latin typeface="Aptos Narrow" panose="020B0004020202020204" pitchFamily="34" charset="0"/>
            </a:endParaRPr>
          </a:p>
          <a:p>
            <a:pPr algn="just"/>
            <a:r>
              <a:rPr lang="pt-BR" sz="2400" b="1" dirty="0">
                <a:latin typeface="Aptos Narrow" panose="020B0004020202020204" pitchFamily="34" charset="0"/>
              </a:rPr>
              <a:t>Reticências (...): </a:t>
            </a:r>
            <a:r>
              <a:rPr lang="pt-BR" sz="2400" dirty="0">
                <a:latin typeface="Aptos Narrow" panose="020B0004020202020204" pitchFamily="34" charset="0"/>
              </a:rPr>
              <a:t>Podem sugerir que um pensamento não foi totalmente explorado ou criar </a:t>
            </a:r>
            <a:r>
              <a:rPr lang="pt-BR" sz="2400" b="1" dirty="0">
                <a:latin typeface="Aptos Narrow" panose="020B0004020202020204" pitchFamily="34" charset="0"/>
              </a:rPr>
              <a:t>um efeito de dúvida ou suspensão</a:t>
            </a:r>
            <a:r>
              <a:rPr lang="pt-BR" sz="2400" dirty="0">
                <a:latin typeface="Aptos Narrow" panose="020B0004020202020204" pitchFamily="34" charset="0"/>
              </a:rPr>
              <a:t>, deixando implícito que há mais a ser dito sobre o assunto.</a:t>
            </a:r>
          </a:p>
        </p:txBody>
      </p:sp>
    </p:spTree>
    <p:extLst>
      <p:ext uri="{BB962C8B-B14F-4D97-AF65-F5344CB8AC3E}">
        <p14:creationId xmlns:p14="http://schemas.microsoft.com/office/powerpoint/2010/main" val="3632224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191BFBB-B513-F883-D06F-7305421DE238}"/>
              </a:ext>
            </a:extLst>
          </p:cNvPr>
          <p:cNvSpPr txBox="1"/>
          <p:nvPr/>
        </p:nvSpPr>
        <p:spPr>
          <a:xfrm>
            <a:off x="293298" y="733245"/>
            <a:ext cx="11749177" cy="5632311"/>
          </a:xfrm>
          <a:prstGeom prst="rect">
            <a:avLst/>
          </a:prstGeom>
          <a:noFill/>
        </p:spPr>
        <p:txBody>
          <a:bodyPr wrap="square">
            <a:spAutoFit/>
          </a:bodyPr>
          <a:lstStyle/>
          <a:p>
            <a:pPr algn="just"/>
            <a:r>
              <a:rPr lang="pt-BR" sz="2400" b="1" dirty="0">
                <a:latin typeface="Aptos Narrow" panose="020B0004020202020204" pitchFamily="34" charset="0"/>
              </a:rPr>
              <a:t>3</a:t>
            </a:r>
            <a:r>
              <a:rPr lang="pt-BR" sz="2400" dirty="0">
                <a:latin typeface="Aptos Narrow" panose="020B0004020202020204" pitchFamily="34" charset="0"/>
              </a:rPr>
              <a:t>. Os sinais de pontuação deste editorial refletem a necessidade de listar os tipos de violência, destacar datas e enfatizar a necessidade de denúncia.  Releia o texto e observe atentamente os sinais de pontuação e retire do texto, um exemplo de cada sinal de pontuação pedido com sua respectiva função neste editorial.  </a:t>
            </a:r>
          </a:p>
          <a:p>
            <a:pPr algn="just"/>
            <a:r>
              <a:rPr lang="pt-BR" sz="2400" b="1" dirty="0">
                <a:latin typeface="Aptos Narrow" panose="020B0004020202020204" pitchFamily="34" charset="0"/>
              </a:rPr>
              <a:t>Aspas (" "): </a:t>
            </a:r>
            <a:r>
              <a:rPr lang="pt-BR" sz="2400" dirty="0">
                <a:latin typeface="Aptos Narrow" panose="020B0004020202020204" pitchFamily="34" charset="0"/>
              </a:rPr>
              <a:t>Utilizadas para destacar frases de efeito, slogans da campanha ou citações de autoridades. </a:t>
            </a:r>
          </a:p>
          <a:p>
            <a:pPr algn="just"/>
            <a:endParaRPr lang="pt-BR" sz="2400" dirty="0">
              <a:latin typeface="Aptos Narrow" panose="020B0004020202020204" pitchFamily="34" charset="0"/>
            </a:endParaRPr>
          </a:p>
          <a:p>
            <a:pPr algn="just"/>
            <a:r>
              <a:rPr lang="pt-BR" sz="2400" b="1" dirty="0">
                <a:latin typeface="Aptos Narrow" panose="020B0004020202020204" pitchFamily="34" charset="0"/>
              </a:rPr>
              <a:t>Ponto Final (.): </a:t>
            </a:r>
            <a:r>
              <a:rPr lang="pt-BR" sz="2400" dirty="0">
                <a:latin typeface="Aptos Narrow" panose="020B0004020202020204" pitchFamily="34" charset="0"/>
              </a:rPr>
              <a:t>Essencial para fechar frases afirmativas com tom de firmeza, reforçando o compromisso com o fim da violência.  </a:t>
            </a:r>
          </a:p>
          <a:p>
            <a:pPr algn="just"/>
            <a:endParaRPr lang="pt-BR" sz="2400" dirty="0">
              <a:latin typeface="Aptos Narrow" panose="020B0004020202020204" pitchFamily="34" charset="0"/>
            </a:endParaRPr>
          </a:p>
          <a:p>
            <a:pPr algn="just"/>
            <a:r>
              <a:rPr lang="pt-BR" sz="2400" b="1" dirty="0">
                <a:latin typeface="Aptos Narrow" panose="020B0004020202020204" pitchFamily="34" charset="0"/>
              </a:rPr>
              <a:t>4. </a:t>
            </a:r>
            <a:r>
              <a:rPr lang="pt-BR" sz="2400" dirty="0">
                <a:latin typeface="Aptos Narrow" panose="020B0004020202020204" pitchFamily="34" charset="0"/>
              </a:rPr>
              <a:t>Leia atentamente o trecho a seguir e analise as afirmações, marcando as que estiverem corretas, quanto ao efeito de sentido do ponto de exclamação (!), no contexto desse editorial. </a:t>
            </a:r>
          </a:p>
          <a:p>
            <a:pPr algn="just"/>
            <a:endParaRPr lang="pt-BR" sz="2400" dirty="0">
              <a:latin typeface="Aptos Narrow" panose="020B0004020202020204" pitchFamily="34" charset="0"/>
            </a:endParaRPr>
          </a:p>
          <a:p>
            <a:pPr algn="just"/>
            <a:endParaRPr lang="pt-BR" sz="2400" dirty="0">
              <a:latin typeface="Aptos Narrow" panose="020B0004020202020204" pitchFamily="34" charset="0"/>
            </a:endParaRPr>
          </a:p>
          <a:p>
            <a:pPr algn="just"/>
            <a:endParaRPr lang="pt-BR" sz="2400" dirty="0">
              <a:latin typeface="Aptos Narrow" panose="020B0004020202020204" pitchFamily="34" charset="0"/>
            </a:endParaRPr>
          </a:p>
        </p:txBody>
      </p:sp>
      <p:graphicFrame>
        <p:nvGraphicFramePr>
          <p:cNvPr id="5" name="Tabela 4">
            <a:extLst>
              <a:ext uri="{FF2B5EF4-FFF2-40B4-BE49-F238E27FC236}">
                <a16:creationId xmlns:a16="http://schemas.microsoft.com/office/drawing/2014/main" id="{25CB0A66-E495-4716-83B1-D783AFC351DC}"/>
              </a:ext>
            </a:extLst>
          </p:cNvPr>
          <p:cNvGraphicFramePr>
            <a:graphicFrameLocks noGrp="1"/>
          </p:cNvGraphicFramePr>
          <p:nvPr>
            <p:extLst>
              <p:ext uri="{D42A27DB-BD31-4B8C-83A1-F6EECF244321}">
                <p14:modId xmlns:p14="http://schemas.microsoft.com/office/powerpoint/2010/main" val="258263079"/>
              </p:ext>
            </p:extLst>
          </p:nvPr>
        </p:nvGraphicFramePr>
        <p:xfrm>
          <a:off x="4123427" y="5322499"/>
          <a:ext cx="4684143" cy="1097280"/>
        </p:xfrm>
        <a:graphic>
          <a:graphicData uri="http://schemas.openxmlformats.org/drawingml/2006/table">
            <a:tbl>
              <a:tblPr firstRow="1" bandRow="1">
                <a:tableStyleId>{21E4AEA4-8DFA-4A89-87EB-49C32662AFE0}</a:tableStyleId>
              </a:tblPr>
              <a:tblGrid>
                <a:gridCol w="4684143">
                  <a:extLst>
                    <a:ext uri="{9D8B030D-6E8A-4147-A177-3AD203B41FA5}">
                      <a16:colId xmlns:a16="http://schemas.microsoft.com/office/drawing/2014/main" val="1354889857"/>
                    </a:ext>
                  </a:extLst>
                </a:gridCol>
              </a:tblGrid>
              <a:tr h="948905">
                <a:tc>
                  <a:txBody>
                    <a:bodyPr/>
                    <a:lstStyle/>
                    <a:p>
                      <a:pPr algn="ctr"/>
                      <a:endParaRPr lang="pt-BR" sz="2400" dirty="0">
                        <a:solidFill>
                          <a:schemeClr val="tx1"/>
                        </a:solidFill>
                        <a:latin typeface="Aptos Narrow" panose="020B0004020202020204" pitchFamily="34" charset="0"/>
                      </a:endParaRPr>
                    </a:p>
                    <a:p>
                      <a:pPr algn="ctr"/>
                      <a:r>
                        <a:rPr lang="pt-BR" sz="2400" dirty="0">
                          <a:solidFill>
                            <a:schemeClr val="tx1"/>
                          </a:solidFill>
                          <a:latin typeface="Aptos Narrow" panose="020B0004020202020204" pitchFamily="34" charset="0"/>
                        </a:rPr>
                        <a:t>“É preciso sim denunciar!”</a:t>
                      </a:r>
                    </a:p>
                    <a:p>
                      <a:endParaRPr lang="pt-BR" dirty="0">
                        <a:solidFill>
                          <a:schemeClr val="bg1"/>
                        </a:solidFill>
                      </a:endParaRPr>
                    </a:p>
                  </a:txBody>
                  <a:tcPr/>
                </a:tc>
                <a:extLst>
                  <a:ext uri="{0D108BD9-81ED-4DB2-BD59-A6C34878D82A}">
                    <a16:rowId xmlns:a16="http://schemas.microsoft.com/office/drawing/2014/main" val="2559032048"/>
                  </a:ext>
                </a:extLst>
              </a:tr>
            </a:tbl>
          </a:graphicData>
        </a:graphic>
      </p:graphicFrame>
    </p:spTree>
    <p:extLst>
      <p:ext uri="{BB962C8B-B14F-4D97-AF65-F5344CB8AC3E}">
        <p14:creationId xmlns:p14="http://schemas.microsoft.com/office/powerpoint/2010/main" val="2423437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286A3D-1F62-0CE3-4D24-AE9EFE883095}"/>
              </a:ext>
            </a:extLst>
          </p:cNvPr>
          <p:cNvSpPr txBox="1"/>
          <p:nvPr/>
        </p:nvSpPr>
        <p:spPr>
          <a:xfrm>
            <a:off x="207034" y="690113"/>
            <a:ext cx="11585275" cy="3416320"/>
          </a:xfrm>
          <a:prstGeom prst="rect">
            <a:avLst/>
          </a:prstGeom>
          <a:noFill/>
        </p:spPr>
        <p:txBody>
          <a:bodyPr wrap="square">
            <a:spAutoFit/>
          </a:bodyPr>
          <a:lstStyle/>
          <a:p>
            <a:pPr algn="just"/>
            <a:r>
              <a:rPr lang="pt-BR" sz="2400" dirty="0">
                <a:latin typeface="Aptos Narrow" panose="020B0004020202020204" pitchFamily="34" charset="0"/>
              </a:rPr>
              <a:t>(  ) O ponto de exclamação em "É preciso sim denunciar!" produz um efeito de sentido de ênfase, urgência e apelo imperativo.  </a:t>
            </a:r>
          </a:p>
          <a:p>
            <a:pPr algn="just"/>
            <a:r>
              <a:rPr lang="pt-BR" sz="2400" dirty="0">
                <a:latin typeface="Aptos Narrow" panose="020B0004020202020204" pitchFamily="34" charset="0"/>
              </a:rPr>
              <a:t>(  ) O ponto de exclamação, junto com a palavra "sim", reforça a necessidade da denúncia, tornando a frase mais exclamativa e enérgica do que uma simples afirmação.</a:t>
            </a:r>
          </a:p>
          <a:p>
            <a:pPr algn="just"/>
            <a:r>
              <a:rPr lang="pt-BR" sz="2400" dirty="0">
                <a:latin typeface="Aptos Narrow" panose="020B0004020202020204" pitchFamily="34" charset="0"/>
              </a:rPr>
              <a:t>(  )  Ele indica que a denúncia não é apenas uma opção, mas uma ação crucial e urgente para combater a violência, funcionando como um chamado à ação para o leitor.</a:t>
            </a:r>
          </a:p>
          <a:p>
            <a:pPr algn="just"/>
            <a:r>
              <a:rPr lang="pt-BR" sz="2400" dirty="0">
                <a:latin typeface="Aptos Narrow" panose="020B0004020202020204" pitchFamily="34" charset="0"/>
              </a:rPr>
              <a:t>(  ) O ponto transmite um tom de voz mais alto ou mais emotivo, indicando indignação diante da violência e um pedido firme de atitude. </a:t>
            </a:r>
          </a:p>
          <a:p>
            <a:pPr algn="just"/>
            <a:r>
              <a:rPr lang="pt-BR" sz="2400" dirty="0">
                <a:latin typeface="Aptos Narrow" panose="020B0004020202020204" pitchFamily="34" charset="0"/>
              </a:rPr>
              <a:t>(  ) Ele transforma a frase em um convite enérgico ou uma ordem para denunciar.</a:t>
            </a:r>
          </a:p>
        </p:txBody>
      </p:sp>
    </p:spTree>
    <p:extLst>
      <p:ext uri="{BB962C8B-B14F-4D97-AF65-F5344CB8AC3E}">
        <p14:creationId xmlns:p14="http://schemas.microsoft.com/office/powerpoint/2010/main" val="2130504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998361A-4A40-47CB-4AE1-1FBB272ABF13}"/>
              </a:ext>
            </a:extLst>
          </p:cNvPr>
          <p:cNvSpPr txBox="1"/>
          <p:nvPr/>
        </p:nvSpPr>
        <p:spPr>
          <a:xfrm>
            <a:off x="330679" y="1966823"/>
            <a:ext cx="11530642" cy="3416320"/>
          </a:xfrm>
          <a:prstGeom prst="rect">
            <a:avLst/>
          </a:prstGeom>
          <a:solidFill>
            <a:schemeClr val="accent6">
              <a:lumMod val="60000"/>
              <a:lumOff val="40000"/>
            </a:schemeClr>
          </a:solidFill>
          <a:ln w="57150">
            <a:solidFill>
              <a:schemeClr val="accent6">
                <a:lumMod val="75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As conjunções e os advérbios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Conjunções e advérbios são elementos fundamentais nos editoriais, pois atuam como operadores argumentativos, estruturando a coesão textual e conferindo a força argumentativa necessária para defender a opinião do jornal. </a:t>
            </a:r>
          </a:p>
          <a:p>
            <a:pPr algn="ctr"/>
            <a:r>
              <a:rPr lang="pt-BR" sz="2400" b="1" dirty="0">
                <a:latin typeface="Aptos Narrow" panose="020B0004020202020204" pitchFamily="34" charset="0"/>
              </a:rPr>
              <a:t>Operadores argumentativos</a:t>
            </a:r>
          </a:p>
          <a:p>
            <a:pPr algn="just"/>
            <a:r>
              <a:rPr lang="pt-BR" sz="2400" b="1" dirty="0">
                <a:latin typeface="Aptos Narrow" panose="020B0004020202020204" pitchFamily="34" charset="0"/>
              </a:rPr>
              <a:t>Operadores argumentativos </a:t>
            </a:r>
            <a:r>
              <a:rPr lang="pt-BR" sz="2400" dirty="0">
                <a:latin typeface="Aptos Narrow" panose="020B0004020202020204" pitchFamily="34" charset="0"/>
              </a:rPr>
              <a:t>são palavras ou expressões (conjunções, advérbios, preposições) que conectam orações e parágrafos, direcionando o sentido do texto e fortalecendo a defesa de um ponto de vista. Eles são essenciais para a coesão e coerência, organizando ideias e indicando conclusões, oposições, adições ou justificativas. </a:t>
            </a:r>
          </a:p>
        </p:txBody>
      </p:sp>
      <p:pic>
        <p:nvPicPr>
          <p:cNvPr id="4" name="Imagem 3">
            <a:extLst>
              <a:ext uri="{FF2B5EF4-FFF2-40B4-BE49-F238E27FC236}">
                <a16:creationId xmlns:a16="http://schemas.microsoft.com/office/drawing/2014/main" id="{A02C091F-B6D5-D100-17B3-0AEA3F225EAB}"/>
              </a:ext>
            </a:extLst>
          </p:cNvPr>
          <p:cNvPicPr>
            <a:picLocks noChangeAspect="1"/>
          </p:cNvPicPr>
          <p:nvPr/>
        </p:nvPicPr>
        <p:blipFill>
          <a:blip r:embed="rId2"/>
          <a:stretch>
            <a:fillRect/>
          </a:stretch>
        </p:blipFill>
        <p:spPr>
          <a:xfrm>
            <a:off x="330679" y="593054"/>
            <a:ext cx="3903047" cy="1287503"/>
          </a:xfrm>
          <a:prstGeom prst="rect">
            <a:avLst/>
          </a:prstGeom>
        </p:spPr>
      </p:pic>
    </p:spTree>
    <p:extLst>
      <p:ext uri="{BB962C8B-B14F-4D97-AF65-F5344CB8AC3E}">
        <p14:creationId xmlns:p14="http://schemas.microsoft.com/office/powerpoint/2010/main" val="10385549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8776D67-A782-D500-A1CB-0D7FD3745986}"/>
              </a:ext>
            </a:extLst>
          </p:cNvPr>
          <p:cNvSpPr txBox="1"/>
          <p:nvPr/>
        </p:nvSpPr>
        <p:spPr>
          <a:xfrm>
            <a:off x="336430" y="983411"/>
            <a:ext cx="11542144" cy="5632311"/>
          </a:xfrm>
          <a:prstGeom prst="rect">
            <a:avLst/>
          </a:prstGeom>
          <a:solidFill>
            <a:schemeClr val="accent6">
              <a:lumMod val="60000"/>
              <a:lumOff val="40000"/>
            </a:schemeClr>
          </a:solidFill>
          <a:ln w="38100">
            <a:solidFill>
              <a:schemeClr val="accent6">
                <a:lumMod val="75000"/>
              </a:schemeClr>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Principais tipos de operadores argumentativos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Adição: </a:t>
            </a: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Somam argumentos a favor de uma mesma conclusão (e, também, além disso, não só... mas também).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Oposição (Adversativos): </a:t>
            </a: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Introduzem ideias contrárias, limitando ou negando argumentos anteriores (mas, porém, contudo, todavia, no entanto).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Conclusão: </a:t>
            </a: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Finalizam um raciocínio com base nos argumentos apresentados (portanto, logo, então, dessa forma, em vista dos argumentos apresentados).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Justificativa/Explicação: </a:t>
            </a: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Apresentam a razão ou causa de algo (porque, porquanto, já que, pois, devido 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Finalidade/Intenção: </a:t>
            </a: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Indicam o objetivo de uma ação (para, para que, a fim de que, com o objetivo de).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Exemplificação/Ilustração: </a:t>
            </a: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Introduzem um exemplo para validar um argumento (por exemplo, ou seja, isto é).</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Comparação: </a:t>
            </a: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rPr>
              <a:t>Estabelecem semelhança ou diferença entre ideias (mais... que, menos... que, tão... como).</a:t>
            </a:r>
            <a:endParaRPr lang="pt-BR" dirty="0"/>
          </a:p>
        </p:txBody>
      </p:sp>
    </p:spTree>
    <p:extLst>
      <p:ext uri="{BB962C8B-B14F-4D97-AF65-F5344CB8AC3E}">
        <p14:creationId xmlns:p14="http://schemas.microsoft.com/office/powerpoint/2010/main" val="2965852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1164DF2-44DA-DBBA-E2C2-887EE3DB9F61}"/>
              </a:ext>
            </a:extLst>
          </p:cNvPr>
          <p:cNvSpPr txBox="1"/>
          <p:nvPr/>
        </p:nvSpPr>
        <p:spPr>
          <a:xfrm>
            <a:off x="457200" y="2122098"/>
            <a:ext cx="11429999" cy="3416320"/>
          </a:xfrm>
          <a:prstGeom prst="rect">
            <a:avLst/>
          </a:prstGeom>
          <a:solidFill>
            <a:schemeClr val="accent6">
              <a:lumMod val="60000"/>
              <a:lumOff val="40000"/>
            </a:schemeClr>
          </a:solidFill>
          <a:ln w="38100">
            <a:solidFill>
              <a:schemeClr val="accent6">
                <a:lumMod val="75000"/>
              </a:schemeClr>
            </a:solidFill>
          </a:ln>
        </p:spPr>
        <p:txBody>
          <a:bodyPr wrap="square">
            <a:spAutoFit/>
          </a:bodyPr>
          <a:lstStyle/>
          <a:p>
            <a:pPr algn="ctr"/>
            <a:r>
              <a:rPr lang="pt-BR" sz="2400" b="1" dirty="0">
                <a:latin typeface="Aptos Narrow" panose="020B0004020202020204" pitchFamily="34" charset="0"/>
              </a:rPr>
              <a:t>Advérbios e locuções adverbiais nos editoriais</a:t>
            </a:r>
          </a:p>
          <a:p>
            <a:pPr algn="just"/>
            <a:r>
              <a:rPr lang="pt-BR" sz="2400" dirty="0">
                <a:latin typeface="Aptos Narrow" panose="020B0004020202020204" pitchFamily="34" charset="0"/>
              </a:rPr>
              <a:t>Advérbios de modo e intensidade (claramente, profundamente, realmente): Usados para dar ênfase e subjetividade ao texto, destacando a postura crítica do editorial. </a:t>
            </a:r>
          </a:p>
          <a:p>
            <a:pPr algn="just"/>
            <a:r>
              <a:rPr lang="pt-BR" sz="2400" dirty="0">
                <a:latin typeface="Aptos Narrow" panose="020B0004020202020204" pitchFamily="34" charset="0"/>
              </a:rPr>
              <a:t>Advérbios de tempo (atualmente, recentemente): Localizam o fato no contexto histórico, essenciais para a temática de urgência dos editoriais.</a:t>
            </a:r>
          </a:p>
          <a:p>
            <a:pPr algn="just"/>
            <a:r>
              <a:rPr lang="pt-BR" sz="2400" dirty="0">
                <a:latin typeface="Aptos Narrow" panose="020B0004020202020204" pitchFamily="34" charset="0"/>
              </a:rPr>
              <a:t>Locuções adverbiais de ponto de vista (em nossa opinião, de fato, a rigor): Reforçam a autoria do texto e a firmeza do posicionamento editorial.</a:t>
            </a:r>
          </a:p>
          <a:p>
            <a:pPr algn="just"/>
            <a:r>
              <a:rPr lang="pt-BR" sz="2400" dirty="0">
                <a:latin typeface="Aptos Narrow" panose="020B0004020202020204" pitchFamily="34" charset="0"/>
              </a:rPr>
              <a:t>Esses conectivos são essenciais para manter a sequência textual, evitar repetições desnecessárias e conectar os parágrafos de forma lógica.</a:t>
            </a:r>
          </a:p>
        </p:txBody>
      </p:sp>
      <p:pic>
        <p:nvPicPr>
          <p:cNvPr id="5" name="Imagem 4">
            <a:extLst>
              <a:ext uri="{FF2B5EF4-FFF2-40B4-BE49-F238E27FC236}">
                <a16:creationId xmlns:a16="http://schemas.microsoft.com/office/drawing/2014/main" id="{D354A396-2D40-8BF1-F5CF-BE77CF2F6C91}"/>
              </a:ext>
            </a:extLst>
          </p:cNvPr>
          <p:cNvPicPr>
            <a:picLocks noChangeAspect="1"/>
          </p:cNvPicPr>
          <p:nvPr/>
        </p:nvPicPr>
        <p:blipFill>
          <a:blip r:embed="rId2"/>
          <a:stretch>
            <a:fillRect/>
          </a:stretch>
        </p:blipFill>
        <p:spPr>
          <a:xfrm>
            <a:off x="353682" y="758608"/>
            <a:ext cx="3907875" cy="1286367"/>
          </a:xfrm>
          <a:prstGeom prst="rect">
            <a:avLst/>
          </a:prstGeom>
        </p:spPr>
      </p:pic>
    </p:spTree>
    <p:extLst>
      <p:ext uri="{BB962C8B-B14F-4D97-AF65-F5344CB8AC3E}">
        <p14:creationId xmlns:p14="http://schemas.microsoft.com/office/powerpoint/2010/main" val="17577877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A583732-09FC-2BE0-8D03-B6993DAB7B1B}"/>
              </a:ext>
            </a:extLst>
          </p:cNvPr>
          <p:cNvSpPr txBox="1"/>
          <p:nvPr/>
        </p:nvSpPr>
        <p:spPr>
          <a:xfrm>
            <a:off x="319176" y="655608"/>
            <a:ext cx="11637035" cy="3753143"/>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5.</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Conjunções e advérbios são elementos fundamentais nos editoriais, pois atuam como operadores argumentativos, estruturando a coesão textual e conferindo a força argumentativa necessária para defender a opinião do jornal. Retire do texto um fragmento com </a:t>
            </a:r>
          </a:p>
          <a:p>
            <a:pPr marL="457200" indent="-457200" algn="just">
              <a:lnSpc>
                <a:spcPct val="107000"/>
              </a:lnSpc>
              <a:spcAft>
                <a:spcPts val="800"/>
              </a:spcAft>
              <a:buAutoNum type="alphaLcParenR"/>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conjunção aditiva que foi utilizada para adicionar/somar argumentos.  </a:t>
            </a:r>
          </a:p>
          <a:p>
            <a:pPr algn="just">
              <a:lnSpc>
                <a:spcPct val="107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advérbio de modo, em que o emissor/locutor lamenta aquilo que vai dizer.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conjunção adversativa, utilizada para contrastar argumentos. </a:t>
            </a:r>
          </a:p>
        </p:txBody>
      </p:sp>
      <p:sp>
        <p:nvSpPr>
          <p:cNvPr id="6" name="CaixaDeTexto 5">
            <a:extLst>
              <a:ext uri="{FF2B5EF4-FFF2-40B4-BE49-F238E27FC236}">
                <a16:creationId xmlns:a16="http://schemas.microsoft.com/office/drawing/2014/main" id="{CD705EC3-606A-B8A4-5A44-5948D8AFBE15}"/>
              </a:ext>
            </a:extLst>
          </p:cNvPr>
          <p:cNvSpPr txBox="1"/>
          <p:nvPr/>
        </p:nvSpPr>
        <p:spPr>
          <a:xfrm rot="10800000" flipV="1">
            <a:off x="457200" y="4653602"/>
            <a:ext cx="11404120" cy="1659493"/>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Estudante, o editorial "Agosto Lilás e 18 anos da Lei Maria da Penha" e a campanha nacional “Agosto Lilás” de 2024 convergem ao celebrar a maioridade da lei, reforçar o combate à violência contra a mulher e promover a denúncia. Vamos saber mais sobre isso???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9392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BA276A34-30B3-7904-EE55-0233FAD00DA1}"/>
              </a:ext>
            </a:extLst>
          </p:cNvPr>
          <p:cNvPicPr>
            <a:picLocks noChangeAspect="1"/>
          </p:cNvPicPr>
          <p:nvPr/>
        </p:nvPicPr>
        <p:blipFill>
          <a:blip r:embed="rId2"/>
          <a:stretch>
            <a:fillRect/>
          </a:stretch>
        </p:blipFill>
        <p:spPr>
          <a:xfrm>
            <a:off x="244411" y="811319"/>
            <a:ext cx="2645438" cy="844953"/>
          </a:xfrm>
          <a:prstGeom prst="rect">
            <a:avLst/>
          </a:prstGeom>
        </p:spPr>
      </p:pic>
      <p:sp>
        <p:nvSpPr>
          <p:cNvPr id="6" name="CaixaDeTexto 5">
            <a:extLst>
              <a:ext uri="{FF2B5EF4-FFF2-40B4-BE49-F238E27FC236}">
                <a16:creationId xmlns:a16="http://schemas.microsoft.com/office/drawing/2014/main" id="{B85738B7-A30C-AD60-6177-97F2D189D497}"/>
              </a:ext>
            </a:extLst>
          </p:cNvPr>
          <p:cNvSpPr txBox="1"/>
          <p:nvPr/>
        </p:nvSpPr>
        <p:spPr>
          <a:xfrm>
            <a:off x="431321" y="1725283"/>
            <a:ext cx="11343736" cy="2308324"/>
          </a:xfrm>
          <a:prstGeom prst="rect">
            <a:avLst/>
          </a:prstGeom>
          <a:solidFill>
            <a:srgbClr val="9933FF"/>
          </a:solidFill>
          <a:ln w="38100">
            <a:solidFill>
              <a:srgbClr val="7030A0"/>
            </a:solidFill>
          </a:ln>
        </p:spPr>
        <p:txBody>
          <a:bodyPr wrap="square">
            <a:spAutoFit/>
          </a:bodyPr>
          <a:lstStyle/>
          <a:p>
            <a:pPr algn="ctr"/>
            <a:r>
              <a:rPr lang="pt-BR" sz="2400" b="1" dirty="0">
                <a:solidFill>
                  <a:schemeClr val="bg1">
                    <a:lumMod val="95000"/>
                  </a:schemeClr>
                </a:solidFill>
                <a:latin typeface="Aptos Narrow" panose="020B0004020202020204" pitchFamily="34" charset="0"/>
              </a:rPr>
              <a:t>Agosto Lilás: Um mês para Conscientizar e Agir</a:t>
            </a:r>
          </a:p>
          <a:p>
            <a:pPr algn="just"/>
            <a:r>
              <a:rPr lang="pt-BR" sz="2400" dirty="0">
                <a:solidFill>
                  <a:schemeClr val="bg1">
                    <a:lumMod val="95000"/>
                  </a:schemeClr>
                </a:solidFill>
                <a:latin typeface="Aptos Narrow" panose="020B0004020202020204" pitchFamily="34" charset="0"/>
              </a:rPr>
              <a:t>O mês de agosto é marcado no Brasil pela campanha Agosto Lilás, um movimento dedicado à conscientização e ao combate à violência contra a mulher. A escolha deste mês não é aleatória: ela remete à sanção da Lei Maria da Penha (Lei nº 11.340/2006), ocorrida em 7 de agosto de 2006. Essa lei representa um marco fundamental na legislação brasileira, criando mecanismos para coibir e prevenir a violência doméstica e familiar contra a mulher.     </a:t>
            </a:r>
            <a:r>
              <a:rPr lang="pt-BR" dirty="0"/>
              <a:t>.</a:t>
            </a:r>
          </a:p>
        </p:txBody>
      </p:sp>
      <p:sp>
        <p:nvSpPr>
          <p:cNvPr id="8" name="CaixaDeTexto 7">
            <a:extLst>
              <a:ext uri="{FF2B5EF4-FFF2-40B4-BE49-F238E27FC236}">
                <a16:creationId xmlns:a16="http://schemas.microsoft.com/office/drawing/2014/main" id="{730E97F9-7845-3BB6-2063-C6B5C553E137}"/>
              </a:ext>
            </a:extLst>
          </p:cNvPr>
          <p:cNvSpPr txBox="1"/>
          <p:nvPr/>
        </p:nvSpPr>
        <p:spPr>
          <a:xfrm rot="10800000" flipV="1">
            <a:off x="370935" y="4384075"/>
            <a:ext cx="11404121" cy="1938992"/>
          </a:xfrm>
          <a:prstGeom prst="rect">
            <a:avLst/>
          </a:prstGeom>
          <a:solidFill>
            <a:schemeClr val="accent2">
              <a:lumMod val="20000"/>
              <a:lumOff val="80000"/>
            </a:schemeClr>
          </a:solidFill>
          <a:ln w="38100">
            <a:solidFill>
              <a:schemeClr val="accent2">
                <a:lumMod val="60000"/>
                <a:lumOff val="40000"/>
              </a:schemeClr>
            </a:solidFill>
          </a:ln>
        </p:spPr>
        <p:txBody>
          <a:bodyPr wrap="square">
            <a:spAutoFit/>
          </a:bodyPr>
          <a:lstStyle/>
          <a:p>
            <a:pPr algn="ctr"/>
            <a:r>
              <a:rPr lang="pt-BR" sz="2400" b="1" dirty="0">
                <a:latin typeface="Aptos Narrow" panose="020B0004020202020204" pitchFamily="34" charset="0"/>
              </a:rPr>
              <a:t>Campanha Social</a:t>
            </a:r>
          </a:p>
          <a:p>
            <a:pPr algn="just"/>
            <a:r>
              <a:rPr lang="pt-BR" sz="2400" dirty="0">
                <a:latin typeface="Aptos Narrow" panose="020B0004020202020204" pitchFamily="34" charset="0"/>
              </a:rPr>
              <a:t>A campanha social é um gênero textual injuntivo e persuasivo, utilizado para conscientizar, orientar ou alterar comportamentos da população sobre temas de interesse coletivo (saúde, educação, meio ambiente). Combina linguagem verbal e não verbal, utilizando frases curtas, verbos no imperativo e apelo emocional para engajar o público.</a:t>
            </a:r>
          </a:p>
        </p:txBody>
      </p:sp>
    </p:spTree>
    <p:extLst>
      <p:ext uri="{BB962C8B-B14F-4D97-AF65-F5344CB8AC3E}">
        <p14:creationId xmlns:p14="http://schemas.microsoft.com/office/powerpoint/2010/main" val="37024951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23C2E5-5401-0CF6-8C91-91AC3EC2276C}"/>
              </a:ext>
            </a:extLst>
          </p:cNvPr>
          <p:cNvSpPr txBox="1"/>
          <p:nvPr/>
        </p:nvSpPr>
        <p:spPr>
          <a:xfrm>
            <a:off x="319177" y="1147313"/>
            <a:ext cx="11662913" cy="4353499"/>
          </a:xfrm>
          <a:prstGeom prst="rect">
            <a:avLst/>
          </a:prstGeom>
          <a:solidFill>
            <a:schemeClr val="accent2">
              <a:lumMod val="20000"/>
              <a:lumOff val="80000"/>
            </a:schemeClr>
          </a:solidFill>
          <a:ln w="38100">
            <a:solidFill>
              <a:schemeClr val="accent2">
                <a:lumMod val="60000"/>
                <a:lumOff val="40000"/>
              </a:schemeClr>
            </a:solidFill>
          </a:ln>
        </p:spPr>
        <p:txBody>
          <a:bodyPr wrap="square">
            <a:spAutoFit/>
          </a:bodyPr>
          <a:lstStyle/>
          <a:p>
            <a:pPr algn="ctr">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Principais características e estrutura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Finalidade</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Informar e convencer o público a adotar uma ação ou atitude.</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Linguagem:</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Clara, objetiva, simples e persuasiva.</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Recursos Visuais: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Uso de imagens, cores e gráficos para causar impacto emocional.</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Verbos no Imperativo: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Comum o uso de verbos como "faça", "doe", "previna-se", "conscientize".</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Estrutura típica:</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Título chamativo, desenvolvimento (argumentos/dados) e conclusão (chamada para ação ou informações de contato).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Suportes/Formatos: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Cartazes, vídeos, </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fôlderes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anúncios de rádio/TV e internet.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Emissor:</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Geralmente promovida por empresas, governos ou ONGs. </a:t>
            </a:r>
          </a:p>
        </p:txBody>
      </p:sp>
    </p:spTree>
    <p:extLst>
      <p:ext uri="{BB962C8B-B14F-4D97-AF65-F5344CB8AC3E}">
        <p14:creationId xmlns:p14="http://schemas.microsoft.com/office/powerpoint/2010/main" val="32763984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0ED9D6D5-63BB-CAF1-136B-048132871CBE}"/>
              </a:ext>
            </a:extLst>
          </p:cNvPr>
          <p:cNvSpPr txBox="1"/>
          <p:nvPr/>
        </p:nvSpPr>
        <p:spPr>
          <a:xfrm>
            <a:off x="258792" y="974785"/>
            <a:ext cx="11697418" cy="1826526"/>
          </a:xfrm>
          <a:prstGeom prst="rect">
            <a:avLst/>
          </a:prstGeom>
          <a:solidFill>
            <a:schemeClr val="accent2">
              <a:lumMod val="20000"/>
              <a:lumOff val="80000"/>
            </a:schemeClr>
          </a:solidFill>
          <a:ln w="38100">
            <a:solidFill>
              <a:schemeClr val="accent2">
                <a:lumMod val="60000"/>
                <a:lumOff val="40000"/>
              </a:schemeClr>
            </a:solidFill>
          </a:ln>
        </p:spPr>
        <p:txBody>
          <a:bodyPr wrap="square">
            <a:spAutoFit/>
          </a:bodyPr>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pt-BR" sz="2400" b="1" i="0" u="none" strike="noStrike" kern="100" cap="none" spc="0" normalizeH="0" baseline="0" noProof="0" dirty="0">
                <a:ln>
                  <a:noFill/>
                </a:ln>
                <a:solidFill>
                  <a:srgbClr val="EE0000"/>
                </a:solidFill>
                <a:effectLst/>
                <a:uLnTx/>
                <a:uFillTx/>
                <a:latin typeface="Aptos Narrow" panose="020B0004020202020204" pitchFamily="34" charset="0"/>
                <a:ea typeface="Calibri" panose="020F0502020204030204" pitchFamily="34" charset="0"/>
                <a:cs typeface="Times New Roman" panose="02020603050405020304" pitchFamily="18" charset="0"/>
              </a:rPr>
              <a:t>Atenção!!!!</a:t>
            </a:r>
            <a:endParaRPr kumimoji="0" lang="pt-BR" sz="2400" b="0" i="0" u="none" strike="noStrike" kern="100" cap="none" spc="0" normalizeH="0" baseline="0" noProof="0" dirty="0">
              <a:ln>
                <a:noFill/>
              </a:ln>
              <a:solidFill>
                <a:prstClr val="black"/>
              </a:solidFill>
              <a:effectLst/>
              <a:uLnTx/>
              <a:uFillTx/>
              <a:latin typeface="Aptos Narrow" panose="020B00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pt-BR" sz="2400" b="1" i="0" u="none" strike="noStrike" kern="100" cap="none" spc="0" normalizeH="0" baseline="0" noProof="0" dirty="0">
                <a:ln>
                  <a:noFill/>
                </a:ln>
                <a:solidFill>
                  <a:prstClr val="black"/>
                </a:solidFill>
                <a:effectLst/>
                <a:uLnTx/>
                <a:uFillTx/>
                <a:latin typeface="Aptos Narrow" panose="020B0004020202020204" pitchFamily="34" charset="0"/>
                <a:ea typeface="Calibri" panose="020F0502020204030204" pitchFamily="34" charset="0"/>
                <a:cs typeface="Times New Roman" panose="02020603050405020304" pitchFamily="18" charset="0"/>
              </a:rPr>
              <a:t>Diferença entre Campanha Social e Publicitária</a:t>
            </a:r>
            <a:endParaRPr kumimoji="0" lang="pt-BR" sz="2400" b="0" i="0" u="none" strike="noStrike" kern="100" cap="none" spc="0" normalizeH="0" baseline="0" noProof="0" dirty="0">
              <a:ln>
                <a:noFill/>
              </a:ln>
              <a:solidFill>
                <a:prstClr val="black"/>
              </a:solidFill>
              <a:effectLst/>
              <a:uLnTx/>
              <a:uFillTx/>
              <a:latin typeface="Aptos Narrow" panose="020B00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BR" sz="2400" b="1" i="0" u="none" strike="noStrike" kern="1200" cap="none" spc="0" normalizeH="0" baseline="0" noProof="0" dirty="0">
                <a:ln>
                  <a:noFill/>
                </a:ln>
                <a:solidFill>
                  <a:prstClr val="black"/>
                </a:solidFill>
                <a:effectLst/>
                <a:uLnTx/>
                <a:uFillTx/>
                <a:latin typeface="Aptos Narrow" panose="020B0004020202020204" pitchFamily="34" charset="0"/>
                <a:ea typeface="Calibri" panose="020F0502020204030204" pitchFamily="34" charset="0"/>
                <a:cs typeface="Times New Roman" panose="02020603050405020304" pitchFamily="18" charset="0"/>
              </a:rPr>
              <a:t>Campanha Social (ou Comunitária):</a:t>
            </a:r>
            <a:r>
              <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Calibri" panose="020F0502020204030204" pitchFamily="34" charset="0"/>
                <a:cs typeface="Times New Roman" panose="02020603050405020304" pitchFamily="18" charset="0"/>
              </a:rPr>
              <a:t> Foca no bem-estar coletivo, conscientização e mudança de atitude sem fins lucrativos (ex.: campanhas de vacinação, combate ao preconceito).  </a:t>
            </a:r>
            <a:endParaRPr kumimoji="0" lang="pt-BR" sz="2400" b="0" i="0" u="none" strike="noStrike" kern="1200" cap="none" spc="0" normalizeH="0" baseline="0" noProof="0" dirty="0">
              <a:ln>
                <a:noFill/>
              </a:ln>
              <a:solidFill>
                <a:prstClr val="black"/>
              </a:solidFill>
              <a:effectLst/>
              <a:uLnTx/>
              <a:uFillTx/>
              <a:latin typeface="Aptos Narrow" panose="020B0004020202020204" pitchFamily="34" charset="0"/>
              <a:ea typeface="+mn-ea"/>
              <a:cs typeface="+mn-cs"/>
            </a:endParaRPr>
          </a:p>
        </p:txBody>
      </p:sp>
      <p:sp>
        <p:nvSpPr>
          <p:cNvPr id="7" name="CaixaDeTexto 6">
            <a:extLst>
              <a:ext uri="{FF2B5EF4-FFF2-40B4-BE49-F238E27FC236}">
                <a16:creationId xmlns:a16="http://schemas.microsoft.com/office/drawing/2014/main" id="{79E1AF5C-881D-52B0-02A3-CCA908012BB1}"/>
              </a:ext>
            </a:extLst>
          </p:cNvPr>
          <p:cNvSpPr txBox="1"/>
          <p:nvPr/>
        </p:nvSpPr>
        <p:spPr>
          <a:xfrm>
            <a:off x="345057" y="3286663"/>
            <a:ext cx="8796786" cy="738664"/>
          </a:xfrm>
          <a:prstGeom prst="rect">
            <a:avLst/>
          </a:prstGeom>
          <a:noFill/>
        </p:spPr>
        <p:txBody>
          <a:bodyPr wrap="square">
            <a:spAutoFit/>
          </a:bodyPr>
          <a:lstStyle/>
          <a:p>
            <a:r>
              <a:rPr lang="pt-BR" sz="2400" dirty="0">
                <a:latin typeface="Aptos Narrow" panose="020B0004020202020204" pitchFamily="34" charset="0"/>
              </a:rPr>
              <a:t>Leia o texto.</a:t>
            </a:r>
          </a:p>
          <a:p>
            <a:endParaRPr lang="pt-BR" dirty="0"/>
          </a:p>
        </p:txBody>
      </p:sp>
      <p:sp>
        <p:nvSpPr>
          <p:cNvPr id="9" name="CaixaDeTexto 8">
            <a:extLst>
              <a:ext uri="{FF2B5EF4-FFF2-40B4-BE49-F238E27FC236}">
                <a16:creationId xmlns:a16="http://schemas.microsoft.com/office/drawing/2014/main" id="{B688698F-8A9F-B065-4D80-C83EA8EF9AF5}"/>
              </a:ext>
            </a:extLst>
          </p:cNvPr>
          <p:cNvSpPr txBox="1"/>
          <p:nvPr/>
        </p:nvSpPr>
        <p:spPr>
          <a:xfrm>
            <a:off x="439947" y="4179651"/>
            <a:ext cx="11424249" cy="1200329"/>
          </a:xfrm>
          <a:prstGeom prst="rect">
            <a:avLst/>
          </a:prstGeom>
          <a:noFill/>
        </p:spPr>
        <p:txBody>
          <a:bodyPr wrap="square">
            <a:spAutoFit/>
          </a:bodyPr>
          <a:lstStyle/>
          <a:p>
            <a:pPr algn="ctr"/>
            <a:r>
              <a:rPr lang="pt-BR" sz="2400" b="1" dirty="0">
                <a:latin typeface="Aptos Narrow" panose="020B0004020202020204" pitchFamily="34" charset="0"/>
              </a:rPr>
              <a:t>Agosto Lilás: Ministério das Mulheres lança campanha pelo Feminicídio Zero</a:t>
            </a:r>
          </a:p>
          <a:p>
            <a:pPr algn="ctr"/>
            <a:r>
              <a:rPr lang="pt-BR" sz="2400" i="1" dirty="0">
                <a:latin typeface="Aptos Narrow" panose="020B0004020202020204" pitchFamily="34" charset="0"/>
              </a:rPr>
              <a:t>Ação faz parte da mobilização nacional pelo enfrentamento à violência contra mulheres e marca aniversário de 18 anos da Lei Maria da Penha  </a:t>
            </a:r>
          </a:p>
        </p:txBody>
      </p:sp>
    </p:spTree>
    <p:extLst>
      <p:ext uri="{BB962C8B-B14F-4D97-AF65-F5344CB8AC3E}">
        <p14:creationId xmlns:p14="http://schemas.microsoft.com/office/powerpoint/2010/main" val="25288413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992A3A7-6CD4-9534-3E1E-A33EDAE60E7E}"/>
              </a:ext>
            </a:extLst>
          </p:cNvPr>
          <p:cNvPicPr>
            <a:picLocks noChangeAspect="1"/>
          </p:cNvPicPr>
          <p:nvPr/>
        </p:nvPicPr>
        <p:blipFill>
          <a:blip r:embed="rId2"/>
          <a:stretch>
            <a:fillRect/>
          </a:stretch>
        </p:blipFill>
        <p:spPr>
          <a:xfrm>
            <a:off x="444765" y="1259457"/>
            <a:ext cx="2902283" cy="3046988"/>
          </a:xfrm>
          <a:prstGeom prst="rect">
            <a:avLst/>
          </a:prstGeom>
        </p:spPr>
      </p:pic>
      <p:sp>
        <p:nvSpPr>
          <p:cNvPr id="4" name="CaixaDeTexto 3">
            <a:extLst>
              <a:ext uri="{FF2B5EF4-FFF2-40B4-BE49-F238E27FC236}">
                <a16:creationId xmlns:a16="http://schemas.microsoft.com/office/drawing/2014/main" id="{8DE80FDF-3AA0-9070-6C10-09A4DE535B08}"/>
              </a:ext>
            </a:extLst>
          </p:cNvPr>
          <p:cNvSpPr txBox="1"/>
          <p:nvPr/>
        </p:nvSpPr>
        <p:spPr>
          <a:xfrm>
            <a:off x="3700731" y="1137652"/>
            <a:ext cx="7910423" cy="3046988"/>
          </a:xfrm>
          <a:prstGeom prst="rect">
            <a:avLst/>
          </a:prstGeom>
          <a:noFill/>
        </p:spPr>
        <p:txBody>
          <a:bodyPr wrap="square">
            <a:spAutoFit/>
          </a:bodyPr>
          <a:lstStyle/>
          <a:p>
            <a:pPr algn="just"/>
            <a:r>
              <a:rPr lang="pt-BR" sz="2400" dirty="0">
                <a:latin typeface="Aptos Narrow" panose="020B0004020202020204" pitchFamily="34" charset="0"/>
              </a:rPr>
              <a:t>Perceber uma situação de violência contra a mulher, enfrentá-la e interrompê-la para que não chegue a um feminicídio, ato de violência extrema baseada em gênero. Essa é a mensagem principal da campanha “Feminicídio Zero - Nenhuma violência contra a mulher deve ser tolerada”, lançada neste 7 de agosto pelo Ministério das Mulheres em parceria com a Secretaria de Comunicação Social da Presidência da República.</a:t>
            </a:r>
          </a:p>
          <a:p>
            <a:pPr algn="just"/>
            <a:r>
              <a:rPr lang="pt-BR" sz="2400" dirty="0">
                <a:latin typeface="Aptos Narrow" panose="020B0004020202020204" pitchFamily="34" charset="0"/>
              </a:rPr>
              <a:t>[...] </a:t>
            </a:r>
          </a:p>
        </p:txBody>
      </p:sp>
      <p:sp>
        <p:nvSpPr>
          <p:cNvPr id="6" name="CaixaDeTexto 5">
            <a:extLst>
              <a:ext uri="{FF2B5EF4-FFF2-40B4-BE49-F238E27FC236}">
                <a16:creationId xmlns:a16="http://schemas.microsoft.com/office/drawing/2014/main" id="{927DB27B-EDAC-9D29-5C14-7F52E05A7D1C}"/>
              </a:ext>
            </a:extLst>
          </p:cNvPr>
          <p:cNvSpPr txBox="1"/>
          <p:nvPr/>
        </p:nvSpPr>
        <p:spPr>
          <a:xfrm rot="10800000" flipV="1">
            <a:off x="2976111" y="4744969"/>
            <a:ext cx="8773065" cy="923330"/>
          </a:xfrm>
          <a:prstGeom prst="rect">
            <a:avLst/>
          </a:prstGeom>
          <a:noFill/>
        </p:spPr>
        <p:txBody>
          <a:bodyPr wrap="square">
            <a:spAutoFit/>
          </a:bodyPr>
          <a:lstStyle/>
          <a:p>
            <a:pPr algn="r"/>
            <a:r>
              <a:rPr lang="pt-BR" dirty="0">
                <a:latin typeface="Aptos Narrow" panose="020B0004020202020204" pitchFamily="34" charset="0"/>
              </a:rPr>
              <a:t>Disponível em: https://www.gov.br/mulheres/</a:t>
            </a:r>
            <a:r>
              <a:rPr lang="pt-BR" dirty="0" err="1">
                <a:latin typeface="Aptos Narrow" panose="020B0004020202020204" pitchFamily="34" charset="0"/>
              </a:rPr>
              <a:t>pt-br</a:t>
            </a:r>
            <a:r>
              <a:rPr lang="pt-BR" dirty="0">
                <a:latin typeface="Aptos Narrow" panose="020B0004020202020204" pitchFamily="34" charset="0"/>
              </a:rPr>
              <a:t>/central-de-</a:t>
            </a:r>
            <a:r>
              <a:rPr lang="pt-BR" dirty="0" err="1">
                <a:latin typeface="Aptos Narrow" panose="020B0004020202020204" pitchFamily="34" charset="0"/>
              </a:rPr>
              <a:t>conteudos</a:t>
            </a:r>
            <a:r>
              <a:rPr lang="pt-BR" dirty="0">
                <a:latin typeface="Aptos Narrow" panose="020B0004020202020204" pitchFamily="34" charset="0"/>
              </a:rPr>
              <a:t>/noticias/2024/agosto/agosto-lilas-ministerio-das-mulheres-lanca-campanha-pelo-feminicidio-zero. Acesso em: 6 maio 2026.</a:t>
            </a:r>
          </a:p>
        </p:txBody>
      </p:sp>
    </p:spTree>
    <p:extLst>
      <p:ext uri="{BB962C8B-B14F-4D97-AF65-F5344CB8AC3E}">
        <p14:creationId xmlns:p14="http://schemas.microsoft.com/office/powerpoint/2010/main" val="8257782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05FB934-9DD8-68E8-30E8-E75DFE43A2B3}"/>
              </a:ext>
            </a:extLst>
          </p:cNvPr>
          <p:cNvSpPr txBox="1"/>
          <p:nvPr/>
        </p:nvSpPr>
        <p:spPr>
          <a:xfrm>
            <a:off x="215659" y="586596"/>
            <a:ext cx="11688793" cy="6740307"/>
          </a:xfrm>
          <a:prstGeom prst="rect">
            <a:avLst/>
          </a:prstGeom>
          <a:noFill/>
        </p:spPr>
        <p:txBody>
          <a:bodyPr wrap="square">
            <a:spAutoFit/>
          </a:bodyPr>
          <a:lstStyle/>
          <a:p>
            <a:pPr algn="just"/>
            <a:r>
              <a:rPr lang="pt-BR" sz="2400" b="1" dirty="0"/>
              <a:t>6. </a:t>
            </a:r>
            <a:r>
              <a:rPr lang="pt-BR" sz="2400" dirty="0"/>
              <a:t>O Agosto Lilás é uma campanha que foi estabelecida pelo governo brasileiro em 2022, definindo esse mês como o de conscientização sobre o combate à violência contra a mulher. Essa iniciativa foi estabelecida por meio de uma lei, e a escolha de agosto se deu porque, nesse mês, foi sancionada a Lei Maria da Penha, referência no combate à violência contra a mulher no Brasil. </a:t>
            </a:r>
          </a:p>
          <a:p>
            <a:pPr algn="just"/>
            <a:r>
              <a:rPr lang="pt-BR" sz="2400" dirty="0"/>
              <a:t>a) Qual é o objetivo/finalidade da criação do Agosto Lilás? </a:t>
            </a:r>
          </a:p>
          <a:p>
            <a:pPr algn="just"/>
            <a:r>
              <a:rPr lang="pt-BR" sz="2400" dirty="0"/>
              <a:t>b) Qual é o tema e o objetivo da campanha “Agosto Lilás”, em 2024? </a:t>
            </a:r>
          </a:p>
          <a:p>
            <a:pPr algn="just"/>
            <a:endParaRPr lang="pt-BR" sz="2400" dirty="0"/>
          </a:p>
          <a:p>
            <a:pPr algn="just"/>
            <a:r>
              <a:rPr lang="pt-BR" sz="2400" b="1" dirty="0"/>
              <a:t>7. </a:t>
            </a:r>
            <a:r>
              <a:rPr lang="pt-BR" sz="2400" dirty="0"/>
              <a:t>O texto “Agosto Lilás: Ministério das Mulheres lança campanha pelo Feminicídio Zero” é uma notícia ou release de imprensa (comunicado oficial), com características de texto informativo e de conscientização. Esse texto é um exemplar de um gênero discursivo que cumpre a função social de</a:t>
            </a:r>
          </a:p>
          <a:p>
            <a:pPr algn="just"/>
            <a:r>
              <a:rPr lang="pt-BR" sz="2400" dirty="0"/>
              <a:t>(A) narrar, por meio de imagem, cenas da vida de Maria da Penha. </a:t>
            </a:r>
          </a:p>
          <a:p>
            <a:pPr algn="just"/>
            <a:r>
              <a:rPr lang="pt-BR" sz="2400" dirty="0"/>
              <a:t>(B) descrever, por meio dos materiais digitais, os objetivos da campanha. </a:t>
            </a:r>
          </a:p>
          <a:p>
            <a:pPr algn="just"/>
            <a:r>
              <a:rPr lang="pt-BR" sz="2400" dirty="0"/>
              <a:t>(C) sintetizar, por meio de cartazes, diferentes situações de violência contra mulheres. </a:t>
            </a:r>
          </a:p>
          <a:p>
            <a:pPr algn="just"/>
            <a:r>
              <a:rPr lang="pt-BR" sz="2400" dirty="0"/>
              <a:t>(D) lançar, por meio da história de Maria da Penha, uma autobiografia.</a:t>
            </a:r>
          </a:p>
          <a:p>
            <a:pPr algn="just"/>
            <a:r>
              <a:rPr lang="pt-BR" sz="2400" dirty="0"/>
              <a:t>(E) informar e divulgar o lançamento da campanha "Feminicídio Zero" pelo governo. </a:t>
            </a:r>
          </a:p>
          <a:p>
            <a:pPr algn="just"/>
            <a:r>
              <a:rPr lang="pt-BR" sz="2400" dirty="0"/>
              <a:t> </a:t>
            </a:r>
          </a:p>
        </p:txBody>
      </p:sp>
    </p:spTree>
    <p:extLst>
      <p:ext uri="{BB962C8B-B14F-4D97-AF65-F5344CB8AC3E}">
        <p14:creationId xmlns:p14="http://schemas.microsoft.com/office/powerpoint/2010/main" val="1787852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574240A-37E8-4814-D26B-3FED7F034268}"/>
              </a:ext>
            </a:extLst>
          </p:cNvPr>
          <p:cNvSpPr txBox="1"/>
          <p:nvPr/>
        </p:nvSpPr>
        <p:spPr>
          <a:xfrm>
            <a:off x="250166" y="569344"/>
            <a:ext cx="11585276" cy="6465866"/>
          </a:xfrm>
          <a:prstGeom prst="rect">
            <a:avLst/>
          </a:prstGeom>
          <a:noFill/>
        </p:spPr>
        <p:txBody>
          <a:bodyPr wrap="square">
            <a:spAutoFit/>
          </a:bodyPr>
          <a:lstStyle/>
          <a:p>
            <a:pPr algn="just"/>
            <a:r>
              <a:rPr lang="pt-BR" sz="2400" b="1" dirty="0">
                <a:latin typeface="Aptos Narrow" panose="020B0004020202020204" pitchFamily="34" charset="0"/>
              </a:rPr>
              <a:t>8. </a:t>
            </a:r>
            <a:r>
              <a:rPr lang="pt-BR" sz="2400" dirty="0">
                <a:latin typeface="Aptos Narrow" panose="020B0004020202020204" pitchFamily="34" charset="0"/>
              </a:rPr>
              <a:t>Marque as alternativas que apontam o que o editorial e a campanha “Agosto Lilás” de 2024, têm em comum. </a:t>
            </a:r>
          </a:p>
          <a:p>
            <a:pPr algn="just"/>
            <a:r>
              <a:rPr lang="pt-BR" sz="2400" dirty="0">
                <a:latin typeface="Aptos Narrow" panose="020B0004020202020204" pitchFamily="34" charset="0"/>
              </a:rPr>
              <a:t>(  ) Celebração dos 18 Anos da Lei Maria da Penha (Lei nº 11.340/2006): Ambos os conteúdos marcam o aniversário da lei, sancionada em 7 de agosto de 2006, destacando sua importância como marco legal no enfrentamento à violência doméstica e familiar. </a:t>
            </a:r>
          </a:p>
          <a:p>
            <a:pPr algn="just"/>
            <a:r>
              <a:rPr lang="pt-BR" sz="2400" dirty="0">
                <a:latin typeface="Aptos Narrow" panose="020B0004020202020204" pitchFamily="34" charset="0"/>
              </a:rPr>
              <a:t>(  ) Conscientização sobre as 5 Formas de Violência: Tanto o editorial quanto a campanha visam informar que a violência não é apenas física, mas também psicológica, sexual, moral e patrimonial. </a:t>
            </a:r>
          </a:p>
          <a:p>
            <a:pPr algn="just"/>
            <a:r>
              <a:rPr lang="pt-BR" sz="2400" dirty="0">
                <a:latin typeface="Aptos Narrow" panose="020B0004020202020204" pitchFamily="34" charset="0"/>
              </a:rPr>
              <a:t>(  ) Mobilização Nacional e Ações de 2024: Ambas as iniciativas focam no "Agosto Lilás" de 2024 para intensificar medidas de proteção, divulgar os direitos das mulheres e encorajar a denúncia.</a:t>
            </a:r>
          </a:p>
          <a:p>
            <a:pPr algn="just"/>
            <a:r>
              <a:rPr lang="pt-BR" sz="2400" dirty="0">
                <a:latin typeface="Aptos Narrow" panose="020B0004020202020204" pitchFamily="34" charset="0"/>
              </a:rPr>
              <a:t>( ) Foco no Disque 180: A divulgação do canal de denúncia "Ligue 180" (Central de Atendimento à Mulher) é central para ambos, com o objetivo de facilitar o acesso a ajuda e proteção.</a:t>
            </a:r>
          </a:p>
          <a:p>
            <a:pPr algn="just"/>
            <a:r>
              <a:rPr lang="pt-BR" sz="2400" dirty="0">
                <a:latin typeface="Aptos Narrow" panose="020B0004020202020204" pitchFamily="34" charset="0"/>
              </a:rPr>
              <a:t>(  ) Campanha "Feminicídio Zero": O editorial de 2024 alinha-se ao mote do governo federal no Agosto Lilás de 2024, que é o combate ao feminicídio, promovendo a ideia de "Nenhuma violência contra a mulher deve ser tolerada".</a:t>
            </a:r>
          </a:p>
        </p:txBody>
      </p:sp>
    </p:spTree>
    <p:extLst>
      <p:ext uri="{BB962C8B-B14F-4D97-AF65-F5344CB8AC3E}">
        <p14:creationId xmlns:p14="http://schemas.microsoft.com/office/powerpoint/2010/main" val="1920402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BE53F01-E8F6-F501-1CE1-FF1616E835E5}"/>
              </a:ext>
            </a:extLst>
          </p:cNvPr>
          <p:cNvPicPr>
            <a:picLocks noChangeAspect="1"/>
          </p:cNvPicPr>
          <p:nvPr/>
        </p:nvPicPr>
        <p:blipFill>
          <a:blip r:embed="rId2"/>
          <a:stretch>
            <a:fillRect/>
          </a:stretch>
        </p:blipFill>
        <p:spPr>
          <a:xfrm>
            <a:off x="398711" y="746391"/>
            <a:ext cx="2801689" cy="1065155"/>
          </a:xfrm>
          <a:prstGeom prst="rect">
            <a:avLst/>
          </a:prstGeom>
        </p:spPr>
      </p:pic>
      <p:sp>
        <p:nvSpPr>
          <p:cNvPr id="4" name="CaixaDeTexto 3">
            <a:extLst>
              <a:ext uri="{FF2B5EF4-FFF2-40B4-BE49-F238E27FC236}">
                <a16:creationId xmlns:a16="http://schemas.microsoft.com/office/drawing/2014/main" id="{043C40C1-8E3E-4468-A898-4258B1EF5F1B}"/>
              </a:ext>
            </a:extLst>
          </p:cNvPr>
          <p:cNvSpPr txBox="1"/>
          <p:nvPr/>
        </p:nvSpPr>
        <p:spPr>
          <a:xfrm>
            <a:off x="398711" y="1811546"/>
            <a:ext cx="11394578" cy="3046988"/>
          </a:xfrm>
          <a:prstGeom prst="rect">
            <a:avLst/>
          </a:prstGeom>
          <a:solidFill>
            <a:schemeClr val="accent6">
              <a:lumMod val="20000"/>
              <a:lumOff val="80000"/>
            </a:schemeClr>
          </a:solidFill>
          <a:ln w="38100">
            <a:solidFill>
              <a:schemeClr val="accent6">
                <a:lumMod val="75000"/>
              </a:schemeClr>
            </a:solidFill>
          </a:ln>
        </p:spPr>
        <p:txBody>
          <a:bodyPr wrap="square">
            <a:spAutoFit/>
          </a:bodyPr>
          <a:lstStyle/>
          <a:p>
            <a:pPr algn="ctr"/>
            <a:r>
              <a:rPr lang="pt-BR" sz="2400" b="1" dirty="0">
                <a:latin typeface="Aptos Narrow" panose="020B0004020202020204" pitchFamily="34" charset="0"/>
              </a:rPr>
              <a:t>Elementos da comunicação</a:t>
            </a:r>
          </a:p>
          <a:p>
            <a:pPr algn="just"/>
            <a:r>
              <a:rPr lang="pt-BR" sz="2400" b="1" dirty="0">
                <a:latin typeface="Aptos Narrow" panose="020B0004020202020204" pitchFamily="34" charset="0"/>
              </a:rPr>
              <a:t>Emissor: </a:t>
            </a:r>
            <a:r>
              <a:rPr lang="pt-BR" sz="2400" dirty="0">
                <a:latin typeface="Aptos Narrow" panose="020B0004020202020204" pitchFamily="34" charset="0"/>
              </a:rPr>
              <a:t>quem emite/produz a mensagem. </a:t>
            </a:r>
          </a:p>
          <a:p>
            <a:pPr algn="just"/>
            <a:r>
              <a:rPr lang="pt-BR" sz="2400" b="1" dirty="0">
                <a:latin typeface="Aptos Narrow" panose="020B0004020202020204" pitchFamily="34" charset="0"/>
              </a:rPr>
              <a:t>Receptor: </a:t>
            </a:r>
            <a:r>
              <a:rPr lang="pt-BR" sz="2400" dirty="0">
                <a:latin typeface="Aptos Narrow" panose="020B0004020202020204" pitchFamily="34" charset="0"/>
              </a:rPr>
              <a:t>quem recebe a mensagem. </a:t>
            </a:r>
          </a:p>
          <a:p>
            <a:pPr algn="just"/>
            <a:r>
              <a:rPr lang="pt-BR" sz="2400" b="1" dirty="0">
                <a:latin typeface="Aptos Narrow" panose="020B0004020202020204" pitchFamily="34" charset="0"/>
              </a:rPr>
              <a:t>Mensagem: </a:t>
            </a:r>
            <a:r>
              <a:rPr lang="pt-BR" sz="2400" dirty="0">
                <a:latin typeface="Aptos Narrow" panose="020B0004020202020204" pitchFamily="34" charset="0"/>
              </a:rPr>
              <a:t>a informação ou conteúdo transmitido. </a:t>
            </a:r>
          </a:p>
          <a:p>
            <a:pPr algn="just"/>
            <a:r>
              <a:rPr lang="pt-BR" sz="2400" b="1" dirty="0">
                <a:latin typeface="Aptos Narrow" panose="020B0004020202020204" pitchFamily="34" charset="0"/>
              </a:rPr>
              <a:t>Código: </a:t>
            </a:r>
            <a:r>
              <a:rPr lang="pt-BR" sz="2400" dirty="0">
                <a:latin typeface="Aptos Narrow" panose="020B0004020202020204" pitchFamily="34" charset="0"/>
              </a:rPr>
              <a:t>conjunto de signos ou linguagem utilizada para elaborar a mensagem. (ex.: língua portuguesa, Libras, cores do semáforo).</a:t>
            </a:r>
          </a:p>
          <a:p>
            <a:pPr algn="just"/>
            <a:r>
              <a:rPr lang="pt-BR" sz="2400" b="1" dirty="0">
                <a:latin typeface="Aptos Narrow" panose="020B0004020202020204" pitchFamily="34" charset="0"/>
              </a:rPr>
              <a:t>Referente (ou Contexto): </a:t>
            </a:r>
            <a:r>
              <a:rPr lang="pt-BR" sz="2400" dirty="0">
                <a:latin typeface="Aptos Narrow" panose="020B0004020202020204" pitchFamily="34" charset="0"/>
              </a:rPr>
              <a:t>o assunto, o ambiente ou a situação a que a mensagem se refere.</a:t>
            </a:r>
          </a:p>
          <a:p>
            <a:pPr algn="just"/>
            <a:r>
              <a:rPr lang="pt-BR" sz="2400" b="1" dirty="0">
                <a:latin typeface="Aptos Narrow" panose="020B0004020202020204" pitchFamily="34" charset="0"/>
              </a:rPr>
              <a:t>Canal: </a:t>
            </a:r>
            <a:r>
              <a:rPr lang="pt-BR" sz="2400" dirty="0">
                <a:latin typeface="Aptos Narrow" panose="020B0004020202020204" pitchFamily="34" charset="0"/>
              </a:rPr>
              <a:t>meio físico ou virtual pelo qual a mensagem circula.</a:t>
            </a:r>
          </a:p>
        </p:txBody>
      </p:sp>
    </p:spTree>
    <p:extLst>
      <p:ext uri="{BB962C8B-B14F-4D97-AF65-F5344CB8AC3E}">
        <p14:creationId xmlns:p14="http://schemas.microsoft.com/office/powerpoint/2010/main" val="34343651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8C8ED2-1306-5DA2-6108-39621DC14564}"/>
              </a:ext>
            </a:extLst>
          </p:cNvPr>
          <p:cNvSpPr txBox="1"/>
          <p:nvPr/>
        </p:nvSpPr>
        <p:spPr>
          <a:xfrm>
            <a:off x="224287" y="664234"/>
            <a:ext cx="11757804" cy="6370975"/>
          </a:xfrm>
          <a:prstGeom prst="rect">
            <a:avLst/>
          </a:prstGeom>
          <a:noFill/>
        </p:spPr>
        <p:txBody>
          <a:bodyPr wrap="square">
            <a:spAutoFit/>
          </a:bodyPr>
          <a:lstStyle/>
          <a:p>
            <a:pPr algn="just"/>
            <a:r>
              <a:rPr lang="pt-BR" sz="2400" b="1" dirty="0">
                <a:latin typeface="Aptos Narrow" panose="020B0004020202020204" pitchFamily="34" charset="0"/>
              </a:rPr>
              <a:t>9. </a:t>
            </a:r>
            <a:r>
              <a:rPr lang="pt-BR" sz="2400" dirty="0">
                <a:latin typeface="Aptos Narrow" panose="020B0004020202020204" pitchFamily="34" charset="0"/>
              </a:rPr>
              <a:t>Em um contexto comunicativo, o emissor elabora uma mensagem, por meio de um código, veiculada por um canal, destinada a um receptor. Desse modo, temos os elementos da comunicação. Releia o editorial e a notícia e complete. Toda linguagem é utilizada para comunicar algo a alguém. Qual é o elemento da comunicação que predomina no gênero textual editorial e na notícia?</a:t>
            </a:r>
          </a:p>
          <a:p>
            <a:pPr algn="just"/>
            <a:endParaRPr lang="pt-BR" sz="2400" dirty="0">
              <a:latin typeface="Aptos Narrow" panose="020B0004020202020204" pitchFamily="34" charset="0"/>
            </a:endParaRPr>
          </a:p>
          <a:p>
            <a:pPr algn="just"/>
            <a:r>
              <a:rPr lang="pt-BR" sz="2400" b="1" dirty="0">
                <a:latin typeface="Aptos Narrow" panose="020B0004020202020204" pitchFamily="34" charset="0"/>
              </a:rPr>
              <a:t>10. </a:t>
            </a:r>
            <a:r>
              <a:rPr lang="pt-BR" sz="2400" dirty="0">
                <a:latin typeface="Aptos Narrow" panose="020B0004020202020204" pitchFamily="34" charset="0"/>
              </a:rPr>
              <a:t>O Ministério das Mulheres lançou uma campanha nacional “Agosto Lilás” para divulgar o fim da violência contra a mulher. A proposta é ser uma campanha de conscientização. Observe o cartaz do “Agosto Lilás” e responda. Considerando as finalidades comunicativas das funções da linguagem, pode se afirmar que o cartaz de divulgação </a:t>
            </a:r>
          </a:p>
          <a:p>
            <a:pPr algn="just"/>
            <a:r>
              <a:rPr lang="pt-BR" sz="2400" dirty="0">
                <a:latin typeface="Aptos Narrow" panose="020B0004020202020204" pitchFamily="34" charset="0"/>
              </a:rPr>
              <a:t>(A) alcança os interlocutores a partir de uma estratégia persuasiva centrada no modo verbal.</a:t>
            </a:r>
          </a:p>
          <a:p>
            <a:pPr algn="just"/>
            <a:r>
              <a:rPr lang="pt-BR" sz="2400" dirty="0">
                <a:latin typeface="Aptos Narrow" panose="020B0004020202020204" pitchFamily="34" charset="0"/>
              </a:rPr>
              <a:t>(B) utiliza o código como uma forma de estimular o disque denúncia. </a:t>
            </a:r>
          </a:p>
          <a:p>
            <a:pPr algn="just"/>
            <a:r>
              <a:rPr lang="pt-BR" sz="2400" dirty="0">
                <a:latin typeface="Aptos Narrow" panose="020B0004020202020204" pitchFamily="34" charset="0"/>
              </a:rPr>
              <a:t>(C) foca nas intenções do emissor da mensagem para comunicar a importância da conscientização.</a:t>
            </a:r>
          </a:p>
          <a:p>
            <a:pPr algn="just"/>
            <a:r>
              <a:rPr lang="pt-BR" sz="2400" dirty="0">
                <a:latin typeface="Aptos Narrow" panose="020B0004020202020204" pitchFamily="34" charset="0"/>
              </a:rPr>
              <a:t>(D) emprega a linguagem conotativa para despertar o interesse pelo assunto divulgado.</a:t>
            </a:r>
          </a:p>
          <a:p>
            <a:pPr algn="just"/>
            <a:r>
              <a:rPr lang="pt-BR" sz="2400" dirty="0">
                <a:latin typeface="Aptos Narrow" panose="020B0004020202020204" pitchFamily="34" charset="0"/>
              </a:rPr>
              <a:t>(E) mantém o compromisso com o caráter informativo da mensagem com objetividade na apresentação do tema.</a:t>
            </a:r>
          </a:p>
        </p:txBody>
      </p:sp>
    </p:spTree>
    <p:extLst>
      <p:ext uri="{BB962C8B-B14F-4D97-AF65-F5344CB8AC3E}">
        <p14:creationId xmlns:p14="http://schemas.microsoft.com/office/powerpoint/2010/main" val="40321802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EB3A46-3826-0F63-DA40-8C3CD05FAF53}"/>
              </a:ext>
            </a:extLst>
          </p:cNvPr>
          <p:cNvSpPr txBox="1"/>
          <p:nvPr/>
        </p:nvSpPr>
        <p:spPr>
          <a:xfrm>
            <a:off x="379562" y="672860"/>
            <a:ext cx="11343736" cy="1659493"/>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Estudante, a linguagem pode ser usada de diferentes formas pelo emissor de uma mensagem durante o processo de comunicação. Por vezes, uma mensagem nos adverte, outras vezes nos informa, outras, ainda, nos emociona. A linguagem tem, pois, diferentes funções. Vamos conhecê-las?</a:t>
            </a:r>
          </a:p>
        </p:txBody>
      </p:sp>
      <p:pic>
        <p:nvPicPr>
          <p:cNvPr id="4" name="Imagem 3">
            <a:extLst>
              <a:ext uri="{FF2B5EF4-FFF2-40B4-BE49-F238E27FC236}">
                <a16:creationId xmlns:a16="http://schemas.microsoft.com/office/drawing/2014/main" id="{47613DF7-75BE-2D58-813B-D41CB47D7776}"/>
              </a:ext>
            </a:extLst>
          </p:cNvPr>
          <p:cNvPicPr>
            <a:picLocks noChangeAspect="1"/>
          </p:cNvPicPr>
          <p:nvPr/>
        </p:nvPicPr>
        <p:blipFill>
          <a:blip r:embed="rId2"/>
          <a:stretch>
            <a:fillRect/>
          </a:stretch>
        </p:blipFill>
        <p:spPr>
          <a:xfrm>
            <a:off x="379562" y="2567751"/>
            <a:ext cx="2804403" cy="861249"/>
          </a:xfrm>
          <a:prstGeom prst="rect">
            <a:avLst/>
          </a:prstGeom>
        </p:spPr>
      </p:pic>
      <p:sp>
        <p:nvSpPr>
          <p:cNvPr id="6" name="CaixaDeTexto 5">
            <a:extLst>
              <a:ext uri="{FF2B5EF4-FFF2-40B4-BE49-F238E27FC236}">
                <a16:creationId xmlns:a16="http://schemas.microsoft.com/office/drawing/2014/main" id="{9C999718-502E-2BA8-049B-9B1F0F8AA6BA}"/>
              </a:ext>
            </a:extLst>
          </p:cNvPr>
          <p:cNvSpPr txBox="1"/>
          <p:nvPr/>
        </p:nvSpPr>
        <p:spPr>
          <a:xfrm>
            <a:off x="569342" y="3429000"/>
            <a:ext cx="11153955" cy="3412039"/>
          </a:xfrm>
          <a:prstGeom prst="rect">
            <a:avLst/>
          </a:prstGeom>
          <a:solidFill>
            <a:schemeClr val="accent5">
              <a:lumMod val="40000"/>
              <a:lumOff val="60000"/>
            </a:schemeClr>
          </a:solidFill>
          <a:ln w="38100">
            <a:solidFill>
              <a:schemeClr val="accent5">
                <a:lumMod val="50000"/>
              </a:schemeClr>
            </a:solidFill>
          </a:ln>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Funções da linguagem</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Função Referencial, o elemento centralizador é o contexto: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função referencial ou denotativa ou informativa ou cognitiva é a linguagem da informação. Presente nos textos jornalísticos, científicos, dissertações, teses etc.</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Função Emotiva, o elemento centralizador é o emissor: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Quando o emissor revela seus sentimentos, suas opiniões por meio da comunicação, temos a função emotiva ou expressiva da linguagem. É a marca subjetiva do emissor. Função presente nas cartas de amor, nos memoriais, nos artigos críticos, nos diários etc. Predomina a primeira pessoa. </a:t>
            </a:r>
          </a:p>
        </p:txBody>
      </p:sp>
    </p:spTree>
    <p:extLst>
      <p:ext uri="{BB962C8B-B14F-4D97-AF65-F5344CB8AC3E}">
        <p14:creationId xmlns:p14="http://schemas.microsoft.com/office/powerpoint/2010/main" val="19637084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9196C1-8295-D4A5-57E2-E8C0F8ED1F6B}"/>
              </a:ext>
            </a:extLst>
          </p:cNvPr>
          <p:cNvSpPr txBox="1"/>
          <p:nvPr/>
        </p:nvSpPr>
        <p:spPr>
          <a:xfrm>
            <a:off x="543464" y="672860"/>
            <a:ext cx="11317856" cy="5170646"/>
          </a:xfrm>
          <a:prstGeom prst="rect">
            <a:avLst/>
          </a:prstGeom>
          <a:solidFill>
            <a:schemeClr val="accent5">
              <a:lumMod val="40000"/>
              <a:lumOff val="60000"/>
            </a:schemeClr>
          </a:solidFill>
          <a:ln w="38100">
            <a:solidFill>
              <a:schemeClr val="accent5">
                <a:lumMod val="75000"/>
              </a:schemeClr>
            </a:solidFill>
          </a:ln>
        </p:spPr>
        <p:txBody>
          <a:bodyPr wrap="square">
            <a:spAutoFit/>
          </a:bodyPr>
          <a:lstStyle/>
          <a:p>
            <a:pPr algn="just"/>
            <a:r>
              <a:rPr lang="pt-BR" sz="2400" b="1" dirty="0">
                <a:effectLst/>
                <a:latin typeface="Aptos Narrow" panose="020B0004020202020204" pitchFamily="34" charset="0"/>
                <a:ea typeface="Calibri" panose="020F0502020204030204" pitchFamily="34" charset="0"/>
                <a:cs typeface="Times New Roman" panose="02020603050405020304" pitchFamily="18" charset="0"/>
              </a:rPr>
              <a:t>Função Conativa, o elemento centralizador é o receptor: </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A função conativa, imperativa, exortativa ou apelativa da linguagem consiste em chamar a atenção do receptor da mensagem, por meio de uma ordem ou um pedido. Utilizada em propagandas, por exemplo. Costumeiramente, empregam-se o vocativo e os verbos no imperativo. </a:t>
            </a:r>
          </a:p>
          <a:p>
            <a:pPr algn="just"/>
            <a:r>
              <a:rPr lang="pt-BR" sz="2400" b="1" dirty="0">
                <a:effectLst/>
                <a:latin typeface="Aptos Narrow" panose="020B0004020202020204" pitchFamily="34" charset="0"/>
                <a:ea typeface="Calibri" panose="020F0502020204030204" pitchFamily="34" charset="0"/>
                <a:cs typeface="Times New Roman" panose="02020603050405020304" pitchFamily="18" charset="0"/>
              </a:rPr>
              <a:t>Função Fática, o elemento centralizador é o canal: </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Função que testa a eficiência de um canal ou mantém/prolonga o contato entre dois ou mais falantes. </a:t>
            </a:r>
          </a:p>
          <a:p>
            <a:pPr algn="just"/>
            <a:r>
              <a:rPr lang="pt-BR" sz="2400" b="1" dirty="0">
                <a:effectLst/>
                <a:latin typeface="Aptos Narrow" panose="020B0004020202020204" pitchFamily="34" charset="0"/>
                <a:ea typeface="Calibri" panose="020F0502020204030204" pitchFamily="34" charset="0"/>
                <a:cs typeface="Times New Roman" panose="02020603050405020304" pitchFamily="18" charset="0"/>
              </a:rPr>
              <a:t>Função Poética, o elemento centralizador é a mensagem: </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Preocupa-se com a organização da mensagem, por meio da seleção de palavras, dos efeitos sonoros e outras criações de figuras de linguagem/estilo. É utilizada, principalmente, em textos literários. </a:t>
            </a:r>
          </a:p>
          <a:p>
            <a:pPr algn="just"/>
            <a:r>
              <a:rPr lang="pt-BR" sz="2400" b="1" dirty="0">
                <a:effectLst/>
                <a:latin typeface="Aptos Narrow" panose="020B0004020202020204" pitchFamily="34" charset="0"/>
                <a:ea typeface="Calibri" panose="020F0502020204030204" pitchFamily="34" charset="0"/>
                <a:cs typeface="Times New Roman" panose="02020603050405020304" pitchFamily="18" charset="0"/>
              </a:rPr>
              <a:t>Função Metalinguística, o elemento centralizador é o código: </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Metalinguagem é a utilização do código para falar dele mesmo, ou seja, um escritor falando sobre o ato de escrever; uma fotografia de uma fotografia; um filme sobre a produção cinematográfica. O dicionário é o maior exemplo de metalinguagem.</a:t>
            </a:r>
          </a:p>
          <a:p>
            <a:endParaRPr lang="pt-BR" dirty="0"/>
          </a:p>
        </p:txBody>
      </p:sp>
    </p:spTree>
    <p:extLst>
      <p:ext uri="{BB962C8B-B14F-4D97-AF65-F5344CB8AC3E}">
        <p14:creationId xmlns:p14="http://schemas.microsoft.com/office/powerpoint/2010/main" val="405449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4B30739-8F93-24B4-F32E-7EB467D6497B}"/>
              </a:ext>
            </a:extLst>
          </p:cNvPr>
          <p:cNvSpPr txBox="1"/>
          <p:nvPr/>
        </p:nvSpPr>
        <p:spPr>
          <a:xfrm>
            <a:off x="284672" y="629728"/>
            <a:ext cx="11464505" cy="2157257"/>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11</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Nos textos em geral, é comum a manifestação simultânea de várias funções da linguagem, com o predomínio, entretanto, de uma sobre as outras. No editorial "Agosto Lilás e 18 anos da Lei Maria da Penha", a linguagem é usada para conscientizar e mobilizar a sociedade. Agora, responda.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Qual é a função da linguagem predominante no editorial? Justifique. </a:t>
            </a:r>
          </a:p>
        </p:txBody>
      </p:sp>
      <p:pic>
        <p:nvPicPr>
          <p:cNvPr id="4" name="Imagem 3">
            <a:extLst>
              <a:ext uri="{FF2B5EF4-FFF2-40B4-BE49-F238E27FC236}">
                <a16:creationId xmlns:a16="http://schemas.microsoft.com/office/drawing/2014/main" id="{F0AED16F-5E3C-FDF6-E25F-D95E16C263EF}"/>
              </a:ext>
            </a:extLst>
          </p:cNvPr>
          <p:cNvPicPr>
            <a:picLocks noChangeAspect="1"/>
          </p:cNvPicPr>
          <p:nvPr/>
        </p:nvPicPr>
        <p:blipFill>
          <a:blip r:embed="rId2"/>
          <a:stretch>
            <a:fillRect/>
          </a:stretch>
        </p:blipFill>
        <p:spPr>
          <a:xfrm>
            <a:off x="508958" y="2834897"/>
            <a:ext cx="2804403" cy="1058269"/>
          </a:xfrm>
          <a:prstGeom prst="rect">
            <a:avLst/>
          </a:prstGeom>
        </p:spPr>
      </p:pic>
      <p:sp>
        <p:nvSpPr>
          <p:cNvPr id="6" name="CaixaDeTexto 5">
            <a:extLst>
              <a:ext uri="{FF2B5EF4-FFF2-40B4-BE49-F238E27FC236}">
                <a16:creationId xmlns:a16="http://schemas.microsoft.com/office/drawing/2014/main" id="{25E52CFD-E741-0B3B-7042-C1295248609A}"/>
              </a:ext>
            </a:extLst>
          </p:cNvPr>
          <p:cNvSpPr txBox="1"/>
          <p:nvPr/>
        </p:nvSpPr>
        <p:spPr>
          <a:xfrm rot="10800000" flipV="1">
            <a:off x="508958" y="3941078"/>
            <a:ext cx="11240214" cy="2720360"/>
          </a:xfrm>
          <a:prstGeom prst="rect">
            <a:avLst/>
          </a:prstGeom>
          <a:solidFill>
            <a:schemeClr val="accent4">
              <a:lumMod val="20000"/>
              <a:lumOff val="80000"/>
            </a:schemeClr>
          </a:solidFill>
          <a:ln w="38100">
            <a:solidFill>
              <a:schemeClr val="accent4">
                <a:lumMod val="60000"/>
                <a:lumOff val="40000"/>
              </a:schemeClr>
            </a:solidFill>
          </a:ln>
        </p:spPr>
        <p:txBody>
          <a:bodyPr wrap="square">
            <a:spAutoFit/>
          </a:bodyPr>
          <a:lstStyle/>
          <a:p>
            <a:pPr marL="457200" algn="ctr">
              <a:lnSpc>
                <a:spcPct val="102000"/>
              </a:lnSpc>
            </a:pPr>
            <a:r>
              <a:rPr lang="pt-BR" sz="2400" b="1" dirty="0">
                <a:solidFill>
                  <a:srgbClr val="0A0A0A"/>
                </a:solidFill>
                <a:effectLst/>
                <a:latin typeface="Aptos Narrow" panose="020B0004020202020204" pitchFamily="34" charset="0"/>
                <a:ea typeface="Times New Roman" panose="02020603050405020304" pitchFamily="18" charset="0"/>
              </a:rPr>
              <a:t>Tipos de argumentos</a:t>
            </a:r>
          </a:p>
          <a:p>
            <a:pPr marL="457200" algn="just">
              <a:lnSpc>
                <a:spcPct val="102000"/>
              </a:lnSpc>
            </a:pPr>
            <a:endParaRPr lang="pt-BR" sz="2400" b="1" dirty="0">
              <a:solidFill>
                <a:srgbClr val="0A0A0A"/>
              </a:solidFill>
              <a:latin typeface="Aptos Narrow" panose="020B0004020202020204" pitchFamily="34" charset="0"/>
              <a:ea typeface="Times New Roman" panose="02020603050405020304" pitchFamily="18" charset="0"/>
            </a:endParaRPr>
          </a:p>
          <a:p>
            <a:pPr marL="457200" algn="just">
              <a:lnSpc>
                <a:spcPct val="102000"/>
              </a:lnSpc>
            </a:pPr>
            <a:r>
              <a:rPr lang="pt-BR" sz="2400" b="1" dirty="0">
                <a:solidFill>
                  <a:srgbClr val="0A0A0A"/>
                </a:solidFill>
                <a:effectLst/>
                <a:latin typeface="Aptos Narrow" panose="020B0004020202020204" pitchFamily="34" charset="0"/>
                <a:ea typeface="Times New Roman" panose="02020603050405020304" pitchFamily="18" charset="0"/>
              </a:rPr>
              <a:t>Argumento de Autoridade: </a:t>
            </a:r>
            <a:r>
              <a:rPr lang="pt-BR" sz="2400" dirty="0">
                <a:solidFill>
                  <a:srgbClr val="0A0A0A"/>
                </a:solidFill>
                <a:effectLst/>
                <a:latin typeface="Aptos Narrow" panose="020B0004020202020204" pitchFamily="34" charset="0"/>
                <a:ea typeface="Times New Roman" panose="02020603050405020304" pitchFamily="18" charset="0"/>
              </a:rPr>
              <a:t>Baseia-se na citação (direta ou indireta) de especialistas no assunto, pesquisadores ou instituições renomadas para dar credibilidade à tese (ponto de vista) defendida.</a:t>
            </a:r>
          </a:p>
          <a:p>
            <a:pPr marL="457200" algn="just">
              <a:lnSpc>
                <a:spcPct val="102000"/>
              </a:lnSpc>
            </a:pPr>
            <a:r>
              <a:rPr lang="pt-BR" sz="2400" b="1" dirty="0">
                <a:solidFill>
                  <a:srgbClr val="0A0A0A"/>
                </a:solidFill>
                <a:effectLst/>
                <a:latin typeface="Aptos Narrow" panose="020B0004020202020204" pitchFamily="34" charset="0"/>
                <a:ea typeface="Times New Roman" panose="02020603050405020304" pitchFamily="18" charset="0"/>
              </a:rPr>
              <a:t>Comprovação por Dados Estatísticos (Argumento Baseado em Evidências): </a:t>
            </a:r>
            <a:r>
              <a:rPr lang="pt-BR" sz="2400" dirty="0">
                <a:solidFill>
                  <a:srgbClr val="0A0A0A"/>
                </a:solidFill>
                <a:effectLst/>
                <a:latin typeface="Aptos Narrow" panose="020B0004020202020204" pitchFamily="34" charset="0"/>
                <a:ea typeface="Times New Roman" panose="02020603050405020304" pitchFamily="18" charset="0"/>
              </a:rPr>
              <a:t>Utiliza pesquisas, dados numéricos e estatísticas de fontes confiáveis.</a:t>
            </a:r>
          </a:p>
        </p:txBody>
      </p:sp>
    </p:spTree>
    <p:extLst>
      <p:ext uri="{BB962C8B-B14F-4D97-AF65-F5344CB8AC3E}">
        <p14:creationId xmlns:p14="http://schemas.microsoft.com/office/powerpoint/2010/main" val="26433020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8EAB857-6B96-0292-BAE0-F91F5ECF0D4F}"/>
              </a:ext>
            </a:extLst>
          </p:cNvPr>
          <p:cNvSpPr txBox="1"/>
          <p:nvPr/>
        </p:nvSpPr>
        <p:spPr>
          <a:xfrm>
            <a:off x="603848" y="802257"/>
            <a:ext cx="11076317" cy="4598054"/>
          </a:xfrm>
          <a:prstGeom prst="rect">
            <a:avLst/>
          </a:prstGeom>
          <a:solidFill>
            <a:schemeClr val="accent4">
              <a:lumMod val="20000"/>
              <a:lumOff val="80000"/>
            </a:schemeClr>
          </a:solidFill>
          <a:ln w="38100">
            <a:solidFill>
              <a:schemeClr val="accent4">
                <a:lumMod val="60000"/>
                <a:lumOff val="40000"/>
              </a:schemeClr>
            </a:solidFill>
          </a:ln>
        </p:spPr>
        <p:txBody>
          <a:bodyPr wrap="square">
            <a:spAutoFit/>
          </a:bodyPr>
          <a:lstStyle/>
          <a:p>
            <a:pPr algn="just">
              <a:lnSpc>
                <a:spcPct val="102000"/>
              </a:lnSpc>
            </a:pPr>
            <a:r>
              <a:rPr lang="pt-BR" sz="2400" b="1" dirty="0">
                <a:solidFill>
                  <a:srgbClr val="0A0A0A"/>
                </a:solidFill>
                <a:effectLst/>
                <a:latin typeface="Aptos Narrow" panose="020B0004020202020204" pitchFamily="34" charset="0"/>
                <a:ea typeface="Times New Roman" panose="02020603050405020304" pitchFamily="18" charset="0"/>
                <a:cs typeface="Arial" panose="020B0604020202020204" pitchFamily="34" charset="0"/>
              </a:rPr>
              <a:t>Argumento de Causa e Consequência:</a:t>
            </a:r>
            <a:r>
              <a:rPr lang="pt-BR" sz="2400" dirty="0">
                <a:solidFill>
                  <a:srgbClr val="0A0A0A"/>
                </a:solidFill>
                <a:effectLst/>
                <a:latin typeface="Aptos Narrow" panose="020B0004020202020204" pitchFamily="34" charset="0"/>
                <a:ea typeface="Times New Roman" panose="02020603050405020304" pitchFamily="18" charset="0"/>
                <a:cs typeface="Arial" panose="020B0604020202020204" pitchFamily="34" charset="0"/>
              </a:rPr>
              <a:t> Estabelece relações lógicas entre um fato e suas consequências.</a:t>
            </a:r>
            <a:endParaRPr lang="pt-BR" sz="2400" dirty="0">
              <a:effectLst/>
              <a:latin typeface="Aptos Narrow" panose="020B0004020202020204" pitchFamily="34" charset="0"/>
              <a:ea typeface="Times New Roman" panose="02020603050405020304" pitchFamily="18" charset="0"/>
            </a:endParaRPr>
          </a:p>
          <a:p>
            <a:pPr algn="just">
              <a:lnSpc>
                <a:spcPct val="102000"/>
              </a:lnSpc>
            </a:pPr>
            <a:r>
              <a:rPr lang="pt-BR" sz="2400" b="1" dirty="0">
                <a:solidFill>
                  <a:srgbClr val="0A0A0A"/>
                </a:solidFill>
                <a:effectLst/>
                <a:latin typeface="Aptos Narrow" panose="020B0004020202020204" pitchFamily="34" charset="0"/>
                <a:ea typeface="Times New Roman" panose="02020603050405020304" pitchFamily="18" charset="0"/>
                <a:cs typeface="Arial" panose="020B0604020202020204" pitchFamily="34" charset="0"/>
              </a:rPr>
              <a:t>Exemplificação:</a:t>
            </a:r>
            <a:r>
              <a:rPr lang="pt-BR" sz="2400" dirty="0">
                <a:solidFill>
                  <a:srgbClr val="0A0A0A"/>
                </a:solidFill>
                <a:effectLst/>
                <a:latin typeface="Aptos Narrow" panose="020B0004020202020204" pitchFamily="34" charset="0"/>
                <a:ea typeface="Times New Roman" panose="02020603050405020304" pitchFamily="18" charset="0"/>
                <a:cs typeface="Arial" panose="020B0604020202020204" pitchFamily="34" charset="0"/>
              </a:rPr>
              <a:t> Utiliza exemplos concretos, casos reais ou pequenas histórias (reais) para ilustrar e validar o ponto de vista defendido.</a:t>
            </a:r>
            <a:endParaRPr lang="pt-BR" sz="2400" dirty="0">
              <a:effectLst/>
              <a:latin typeface="Aptos Narrow" panose="020B0004020202020204" pitchFamily="34" charset="0"/>
              <a:ea typeface="Times New Roman" panose="02020603050405020304" pitchFamily="18" charset="0"/>
            </a:endParaRPr>
          </a:p>
          <a:p>
            <a:pPr algn="just">
              <a:lnSpc>
                <a:spcPct val="102000"/>
              </a:lnSpc>
            </a:pPr>
            <a:r>
              <a:rPr lang="pt-BR" sz="2400" b="1" dirty="0">
                <a:solidFill>
                  <a:srgbClr val="0A0A0A"/>
                </a:solidFill>
                <a:effectLst/>
                <a:latin typeface="Aptos Narrow" panose="020B0004020202020204" pitchFamily="34" charset="0"/>
                <a:ea typeface="Times New Roman" panose="02020603050405020304" pitchFamily="18" charset="0"/>
                <a:cs typeface="Arial" panose="020B0604020202020204" pitchFamily="34" charset="0"/>
              </a:rPr>
              <a:t>Alusão Histórica:</a:t>
            </a:r>
            <a:r>
              <a:rPr lang="pt-BR" sz="2400" dirty="0">
                <a:solidFill>
                  <a:srgbClr val="0A0A0A"/>
                </a:solidFill>
                <a:effectLst/>
                <a:latin typeface="Aptos Narrow" panose="020B0004020202020204" pitchFamily="34" charset="0"/>
                <a:ea typeface="Times New Roman" panose="02020603050405020304" pitchFamily="18" charset="0"/>
                <a:cs typeface="Arial" panose="020B0604020202020204" pitchFamily="34" charset="0"/>
              </a:rPr>
              <a:t> Faz referência a fatos, acontecimentos ou períodos históricos para comparar com a situação atual, fortalecendo a argumentação com o conhecimento do passado.</a:t>
            </a:r>
            <a:endParaRPr lang="pt-BR" sz="2400" dirty="0">
              <a:effectLst/>
              <a:latin typeface="Aptos Narrow" panose="020B0004020202020204" pitchFamily="34" charset="0"/>
              <a:ea typeface="Times New Roman" panose="02020603050405020304" pitchFamily="18" charset="0"/>
            </a:endParaRPr>
          </a:p>
          <a:p>
            <a:pPr algn="just">
              <a:lnSpc>
                <a:spcPct val="102000"/>
              </a:lnSpc>
            </a:pPr>
            <a:r>
              <a:rPr lang="pt-BR" sz="2400" b="1" dirty="0">
                <a:solidFill>
                  <a:srgbClr val="0A0A0A"/>
                </a:solidFill>
                <a:effectLst/>
                <a:latin typeface="Aptos Narrow" panose="020B0004020202020204" pitchFamily="34" charset="0"/>
                <a:ea typeface="Times New Roman" panose="02020603050405020304" pitchFamily="18" charset="0"/>
                <a:cs typeface="Arial" panose="020B0604020202020204" pitchFamily="34" charset="0"/>
              </a:rPr>
              <a:t>Comparação ou Contraste:</a:t>
            </a:r>
            <a:r>
              <a:rPr lang="pt-BR" sz="2400" dirty="0">
                <a:solidFill>
                  <a:srgbClr val="0A0A0A"/>
                </a:solidFill>
                <a:effectLst/>
                <a:latin typeface="Aptos Narrow" panose="020B0004020202020204" pitchFamily="34" charset="0"/>
                <a:ea typeface="Times New Roman" panose="02020603050405020304" pitchFamily="18" charset="0"/>
                <a:cs typeface="Arial" panose="020B0604020202020204" pitchFamily="34" charset="0"/>
              </a:rPr>
              <a:t> Compara o tema em questão com outras situações semelhantes ou opostas para destacar as vantagens ou desvantagens da posição defendida.</a:t>
            </a:r>
            <a:endParaRPr lang="pt-BR" sz="2400" dirty="0">
              <a:effectLst/>
              <a:latin typeface="Aptos Narrow" panose="020B0004020202020204" pitchFamily="34" charset="0"/>
              <a:ea typeface="Times New Roman" panose="02020603050405020304" pitchFamily="18" charset="0"/>
            </a:endParaRPr>
          </a:p>
          <a:p>
            <a:r>
              <a:rPr lang="pt-BR" sz="2400" b="1" dirty="0">
                <a:solidFill>
                  <a:srgbClr val="0A0A0A"/>
                </a:solidFill>
                <a:effectLst/>
                <a:latin typeface="Aptos Narrow" panose="020B0004020202020204" pitchFamily="34" charset="0"/>
                <a:ea typeface="Calibri" panose="020F0502020204030204" pitchFamily="34" charset="0"/>
                <a:cs typeface="Arial" panose="020B0604020202020204" pitchFamily="34" charset="0"/>
              </a:rPr>
              <a:t>Argumento de Princípio/Ideológico:</a:t>
            </a:r>
            <a:r>
              <a:rPr lang="pt-BR" sz="2400" dirty="0">
                <a:solidFill>
                  <a:srgbClr val="0A0A0A"/>
                </a:solidFill>
                <a:effectLst/>
                <a:latin typeface="Aptos Narrow" panose="020B0004020202020204" pitchFamily="34" charset="0"/>
                <a:ea typeface="Calibri" panose="020F0502020204030204" pitchFamily="34" charset="0"/>
                <a:cs typeface="Arial" panose="020B0604020202020204" pitchFamily="34" charset="0"/>
              </a:rPr>
              <a:t> Baseia-se em crenças, princípios éticos ou valores morais amplamente aceitos para fundamentar a opinião.</a:t>
            </a:r>
            <a:r>
              <a:rPr lang="pt-BR" sz="2400" dirty="0">
                <a:solidFill>
                  <a:srgbClr val="0A0A0A"/>
                </a:solidFill>
                <a:effectLst/>
                <a:latin typeface="Aptos Narrow" panose="020B0004020202020204" pitchFamily="34" charset="0"/>
                <a:ea typeface="Calibri" panose="020F0502020204030204" pitchFamily="34" charset="0"/>
              </a:rPr>
              <a:t> </a:t>
            </a:r>
            <a:endParaRPr lang="pt-BR" sz="2400" dirty="0">
              <a:latin typeface="Aptos Narrow" panose="020B0004020202020204" pitchFamily="34" charset="0"/>
            </a:endParaRPr>
          </a:p>
        </p:txBody>
      </p:sp>
    </p:spTree>
    <p:extLst>
      <p:ext uri="{BB962C8B-B14F-4D97-AF65-F5344CB8AC3E}">
        <p14:creationId xmlns:p14="http://schemas.microsoft.com/office/powerpoint/2010/main" val="25568066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95AA57F-AFA5-683D-E816-5AC278699828}"/>
              </a:ext>
            </a:extLst>
          </p:cNvPr>
          <p:cNvSpPr txBox="1"/>
          <p:nvPr/>
        </p:nvSpPr>
        <p:spPr>
          <a:xfrm>
            <a:off x="103517" y="586597"/>
            <a:ext cx="11964837" cy="6657372"/>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12</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editorial “Agosto Lilás e 18 anos da lei Maria da Penha” apresenta alguns tipos de argumento. Observe a análise de um argumento desse texto e em seguida faça o mesmo com o argumento dado.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Exemplo: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Argumento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As primeiras organizações a denunciarem a violência doméstica contra a mulher foram o SOS Corpo, em Recife, e o SOS Mulher, em São Paulo.”,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Tipo de argumento: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fragmento apresenta um argumento histórico (ou argumento baseado em fatos históricos).</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Por que é histórico: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Porque</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ao citar o SOS Corpo (Recife) e o SOS Mulher (São Paulo) como os primeiros a denunciar a violência, o texto utiliza dados cronológicos (início dos anos 80) para dar credibilidade à discussão sobre o combate à violência doméstica no Brasil.</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Finalidade: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finalidade desse argumento histórico em relação à ideia defendida (tese) no editorial é legitimar a origem da causa, demonstrar o pioneirismo da sociedade civil no enfrentamento do problema e contextualizar a evolução histórica da luta contra a violência doméstica no Brasil.</a:t>
            </a:r>
          </a:p>
        </p:txBody>
      </p:sp>
    </p:spTree>
    <p:extLst>
      <p:ext uri="{BB962C8B-B14F-4D97-AF65-F5344CB8AC3E}">
        <p14:creationId xmlns:p14="http://schemas.microsoft.com/office/powerpoint/2010/main" val="9058420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CE82E1A-B36E-BF0B-DC35-0435574D1DE5}"/>
              </a:ext>
            </a:extLst>
          </p:cNvPr>
          <p:cNvSpPr txBox="1"/>
          <p:nvPr/>
        </p:nvSpPr>
        <p:spPr>
          <a:xfrm>
            <a:off x="224287" y="646981"/>
            <a:ext cx="11593902" cy="5539017"/>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Agora faça o mesmo com este argumento: “Sorocaba é exemplo no aparelhamento de atendimento às mulheres vítimas de violência. Por aqui a Delegacia de Defesa da Mulher tem atendimento 24 horas.”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Qual é o tipo desse argumento?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Por que esse argumento é de exemplificação?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Por que esse argumento foi utilizado? </a:t>
            </a:r>
          </a:p>
          <a:p>
            <a:pPr algn="just">
              <a:lnSpc>
                <a:spcPct val="107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13.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Releia o editorial e retire do texto o que se pede.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O trecho que apresenta  um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argumento de convicção ou princípio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fundamentado na necessidade de ação social e na defesa de direitos humanos. </a:t>
            </a: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Esse argumento dialoga com a tese defendida no texto e com a temática do editorial? Justifique.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54133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75EE7B1-8BEF-437D-D817-E846D5B405AA}"/>
              </a:ext>
            </a:extLst>
          </p:cNvPr>
          <p:cNvSpPr txBox="1"/>
          <p:nvPr/>
        </p:nvSpPr>
        <p:spPr>
          <a:xfrm>
            <a:off x="301924" y="672860"/>
            <a:ext cx="11628407" cy="6124177"/>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O fragmento que apresenta um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argumento de causa e consequência</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estabelecendo que a aprovação da legislação foi o resultado ("de modo que") de um processo de luta e não um ato isolado ou presente espontâneo. </a:t>
            </a: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Esse argumento dialoga com a tese defendida no texto e com a temática do editorial? Justifique. </a:t>
            </a:r>
          </a:p>
          <a:p>
            <a:pPr algn="just">
              <a:lnSpc>
                <a:spcPct val="107000"/>
              </a:lnSpc>
              <a:spcAft>
                <a:spcPts val="800"/>
              </a:spcAft>
            </a:pPr>
            <a:endPar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14.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linguagem do editorial constrói a credibilidade do texto por meio de uma impessoalidade calculada. Embora seja opinativo, ele rejeita a primeira pessoa do singular ("eu acho"). Em vez disso, utiliza duas estratégias principais: a terceira pessoa do singular ("observa-se que") que garante a neutralidade e tom de fato ao texto e a primeira pessoa do plural ("defendemos") que não representa os jornalistas, mas a voz coletiva e imponente da instituição. Observe a linguagem do editorial e responda.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Que variedade linguística é adotada nesse texto?</a:t>
            </a:r>
          </a:p>
          <a:p>
            <a:pPr algn="just">
              <a:lnSpc>
                <a:spcPct val="107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12483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533E40-6C5F-8838-1397-87A1FC8541CA}"/>
              </a:ext>
            </a:extLst>
          </p:cNvPr>
          <p:cNvSpPr txBox="1"/>
          <p:nvPr/>
        </p:nvSpPr>
        <p:spPr>
          <a:xfrm>
            <a:off x="362309" y="655608"/>
            <a:ext cx="11421374" cy="1762085"/>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Que pessoa gramatical predomina nesse texto?</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Além da pessoa gramatical, expressões como "Estudiosos ressaltam...", "...causado pelas delegacias..."; e “...houve a ampliação..." revelam um esforço do autor para tornar o texto pessoal ou impessoal? Justifique. </a:t>
            </a:r>
          </a:p>
        </p:txBody>
      </p:sp>
      <p:sp>
        <p:nvSpPr>
          <p:cNvPr id="5" name="CaixaDeTexto 4">
            <a:extLst>
              <a:ext uri="{FF2B5EF4-FFF2-40B4-BE49-F238E27FC236}">
                <a16:creationId xmlns:a16="http://schemas.microsoft.com/office/drawing/2014/main" id="{C72D2AF0-21F1-7AE3-6F0B-25E76B627250}"/>
              </a:ext>
            </a:extLst>
          </p:cNvPr>
          <p:cNvSpPr txBox="1"/>
          <p:nvPr/>
        </p:nvSpPr>
        <p:spPr>
          <a:xfrm>
            <a:off x="448574" y="2639684"/>
            <a:ext cx="11335109" cy="4133119"/>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Estudante, imagine a seguinte situação: você esqueceu de estudar para a prova (causa) e tirou uma nota baixa (consequência). Esse é um exemplo de uma relação de causa e consequência presente no nosso dia a dia. Nos textos, essa relação funciona de forma semelhante, construindo a progressão narrativa ou argumentativa.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Vamos reler o editorial e observar a relação de causa e consequência considerando que a criação da Lei Maria da Penha (causa/motivo/razão) trouxe a proteção jurídica e a ferramenta de defesa (consequência positiva), enquanto a criação da campanha Agosto Lilás (causa/motivo/razão) trouxe a conscientização social e a visibilidade, criando um ambiente mais seguro e incentivando as mulheres a romperem o ciclo da violência (consequência positiva).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758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2A869F9-F8DA-6F71-689D-84AAB87D2DBA}"/>
              </a:ext>
            </a:extLst>
          </p:cNvPr>
          <p:cNvPicPr>
            <a:picLocks noChangeAspect="1"/>
          </p:cNvPicPr>
          <p:nvPr/>
        </p:nvPicPr>
        <p:blipFill>
          <a:blip r:embed="rId2"/>
          <a:stretch>
            <a:fillRect/>
          </a:stretch>
        </p:blipFill>
        <p:spPr>
          <a:xfrm>
            <a:off x="327804" y="880393"/>
            <a:ext cx="2401245" cy="629230"/>
          </a:xfrm>
          <a:prstGeom prst="rect">
            <a:avLst/>
          </a:prstGeom>
        </p:spPr>
      </p:pic>
      <p:sp>
        <p:nvSpPr>
          <p:cNvPr id="4" name="CaixaDeTexto 3">
            <a:extLst>
              <a:ext uri="{FF2B5EF4-FFF2-40B4-BE49-F238E27FC236}">
                <a16:creationId xmlns:a16="http://schemas.microsoft.com/office/drawing/2014/main" id="{1C80D708-6910-51F2-5A4C-AC9AB658119E}"/>
              </a:ext>
            </a:extLst>
          </p:cNvPr>
          <p:cNvSpPr txBox="1"/>
          <p:nvPr/>
        </p:nvSpPr>
        <p:spPr>
          <a:xfrm>
            <a:off x="327804" y="1595886"/>
            <a:ext cx="11539268" cy="4842736"/>
          </a:xfrm>
          <a:prstGeom prst="rect">
            <a:avLst/>
          </a:prstGeom>
          <a:solidFill>
            <a:schemeClr val="accent6">
              <a:lumMod val="20000"/>
              <a:lumOff val="80000"/>
            </a:schemeClr>
          </a:solidFill>
          <a:ln w="38100">
            <a:solidFill>
              <a:schemeClr val="accent6">
                <a:lumMod val="75000"/>
              </a:schemeClr>
            </a:solidFill>
          </a:ln>
        </p:spPr>
        <p:txBody>
          <a:bodyPr wrap="square">
            <a:spAutoFit/>
          </a:bodyPr>
          <a:lstStyle/>
          <a:p>
            <a:pPr algn="ctr">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Relação de Causa e Consequência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Causa e consequência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são relações lógicas nas quais a </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causa é o motivo, origem ou razão de um evento, e a consequência é o efeito ou resultado produzido por essa ação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Para identificar a relação de causa e consequência em um texto, faça as seguintes perguntas: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que aconteceu?</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(Consequência)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Por que isso aconteceu</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(Causa)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Atenção!!!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relação de causa e consequência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é uma das estratégias argumentativas, frequentemente, utilizadas em editoriais, pois permite ao veículo de comunicação não apenas noticiar um fato, mas explicar o porquê dele ter ocorrido e os seus efeitos na sociedade, legitimando sua posição oficial, ou seja, a defesa coletiva de um ponto de vista (tese).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622002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1228AA1-0E87-C647-8FBA-DDB4A477EB97}"/>
              </a:ext>
            </a:extLst>
          </p:cNvPr>
          <p:cNvSpPr txBox="1"/>
          <p:nvPr/>
        </p:nvSpPr>
        <p:spPr>
          <a:xfrm>
            <a:off x="370936" y="905773"/>
            <a:ext cx="11421373" cy="3281668"/>
          </a:xfrm>
          <a:prstGeom prst="rect">
            <a:avLst/>
          </a:prstGeom>
          <a:solidFill>
            <a:schemeClr val="accent6">
              <a:lumMod val="20000"/>
              <a:lumOff val="80000"/>
            </a:schemeClr>
          </a:solidFill>
          <a:ln w="38100">
            <a:solidFill>
              <a:schemeClr val="accent6">
                <a:lumMod val="75000"/>
              </a:schemeClr>
            </a:solidFill>
          </a:ln>
        </p:spPr>
        <p:txBody>
          <a:bodyPr wrap="square">
            <a:spAutoFit/>
          </a:bodyPr>
          <a:lstStyle/>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Finalidade Argumentativa: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 editorial usa a causa/consequência para convencer/persuadir o leitor. Ao expor um problema (causa) e os resultados (consequência), o jornal guia a interpretação crítica do público.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Estrutura Típica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r>
              <a:rPr lang="pt-BR" sz="2400" b="1"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Causa:</a:t>
            </a:r>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Apresenta-se o fato, a razão ou o antecedente de um problema (Ex.: Como choveu a noite toda).</a:t>
            </a:r>
          </a:p>
          <a:p>
            <a:r>
              <a:rPr lang="pt-BR" sz="2400" b="1"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Consequência:</a:t>
            </a:r>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Apresenta-se o resultado, o efeito ou o impacto (ex.: as ruas amanheceram alagadas. </a:t>
            </a:r>
            <a:endParaRPr lang="pt-BR" sz="2400" dirty="0">
              <a:latin typeface="Aptos Narrow" panose="020B0004020202020204" pitchFamily="34" charset="0"/>
            </a:endParaRPr>
          </a:p>
        </p:txBody>
      </p:sp>
    </p:spTree>
    <p:extLst>
      <p:ext uri="{BB962C8B-B14F-4D97-AF65-F5344CB8AC3E}">
        <p14:creationId xmlns:p14="http://schemas.microsoft.com/office/powerpoint/2010/main" val="17559806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61E48BF-1548-56EE-D5C2-DF8F65EB108B}"/>
              </a:ext>
            </a:extLst>
          </p:cNvPr>
          <p:cNvSpPr txBox="1"/>
          <p:nvPr/>
        </p:nvSpPr>
        <p:spPr>
          <a:xfrm>
            <a:off x="250166" y="577970"/>
            <a:ext cx="11654287" cy="6409054"/>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15.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relação de causa e consequência organiza fatos logicamente: </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causa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é o motivo ou origem, enquanto </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consequência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é o efeito, resultado ou desdobramento. O editorial da Cruzeiro FM 92,3 argumenta que a persistência da violência doméstica e a impunidade (causa/motivo) exigem a aplicação rigorosa da Lei Maria da Penha e a conscientização da campanha Agosto Lilás (consequência positiva) para proteger a integridade física e mental das mulheres. A ação visa romper o ciclo de abusos e promover a denúncia, utilizando a legislação como instrumento preventivo e punitivo.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Releia o editorial e responda.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Por que a campanha Agosto Lilás e a Lei Maria da Penha existem?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O que a Lei Maria da Penha e a Campanha Agosto Lilás geraram, ou seja, qual foi o resultado alcançado?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16.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Consequência é aquilo que resulta ou é produzido por uma causa; um efeito. Desse modo, a consequência pode ser chamada de resultado. Releia o texto e retire um trecho, com as consequências/resultados da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criação da Lei Maria da Penha, no que se refere ao aprimoramento Legal (projetos de Lei), a tipificação da violência doméstica e a criação de Redes de Apoio.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21288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FC90719-F37D-8973-2710-7852F6C171CC}"/>
              </a:ext>
            </a:extLst>
          </p:cNvPr>
          <p:cNvSpPr txBox="1"/>
          <p:nvPr/>
        </p:nvSpPr>
        <p:spPr>
          <a:xfrm>
            <a:off x="293298" y="814310"/>
            <a:ext cx="11637034" cy="5231240"/>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17.</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Quais trechos apresentam as consequências/ resultados da campanha Agosto Lilás? Marque-os.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 “O regulamento entrou em vigência efetivamente no dia 22 de setembro de 2006 e representou um marco na história da luta contra a violência à mulher.”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 “Perceber uma situação de violência contra a mulher, enfrentá-la e interrompê-la para que não chegue a um feminicídio, ato de violência extrema baseada em gênero.”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“Essa é a mensagem principal da campanha “Feminicídio Zero – Nenhuma violência contra a mulher deve ser tolerada”, lançada pelo Ministério das Mulheres.”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 de uma mobilização nacional permanente, envolvendo diversos setores no compromisso de pôr fim à violência contra as mulheres, em especial aos feminicídios, a partir de diversas frentes de atuação (comunicação ampla e popular, implementação de políticas públicas, engajamento de atores diversos).”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36328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1B6CA32-BD63-0472-0F3A-70BED483C720}"/>
              </a:ext>
            </a:extLst>
          </p:cNvPr>
          <p:cNvPicPr>
            <a:picLocks noChangeAspect="1"/>
          </p:cNvPicPr>
          <p:nvPr/>
        </p:nvPicPr>
        <p:blipFill>
          <a:blip r:embed="rId2"/>
          <a:stretch>
            <a:fillRect/>
          </a:stretch>
        </p:blipFill>
        <p:spPr>
          <a:xfrm>
            <a:off x="352012" y="671285"/>
            <a:ext cx="2270417" cy="803831"/>
          </a:xfrm>
          <a:prstGeom prst="rect">
            <a:avLst/>
          </a:prstGeom>
        </p:spPr>
      </p:pic>
      <p:sp>
        <p:nvSpPr>
          <p:cNvPr id="4" name="CaixaDeTexto 3">
            <a:extLst>
              <a:ext uri="{FF2B5EF4-FFF2-40B4-BE49-F238E27FC236}">
                <a16:creationId xmlns:a16="http://schemas.microsoft.com/office/drawing/2014/main" id="{D5BD328E-8015-B204-1E34-68172E10751D}"/>
              </a:ext>
            </a:extLst>
          </p:cNvPr>
          <p:cNvSpPr txBox="1"/>
          <p:nvPr/>
        </p:nvSpPr>
        <p:spPr>
          <a:xfrm>
            <a:off x="274374" y="1406106"/>
            <a:ext cx="11448923" cy="5116850"/>
          </a:xfrm>
          <a:prstGeom prst="rect">
            <a:avLst/>
          </a:prstGeom>
          <a:solidFill>
            <a:schemeClr val="accent2">
              <a:lumMod val="20000"/>
              <a:lumOff val="80000"/>
            </a:schemeClr>
          </a:solidFill>
          <a:ln w="38100">
            <a:solidFill>
              <a:schemeClr val="accent2">
                <a:lumMod val="60000"/>
                <a:lumOff val="40000"/>
              </a:schemeClr>
            </a:solidFill>
          </a:ln>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Coesão referencial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 coesão referencial</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é o mecanismo textual que conecta partes de um texto ao retomar termos anteriores (referentes) por meio de pronomes, sinônimos ou elipses, evitando repetições desnecessárias e garantindo a fluidez. Ela cria relações de dependência semântica, utilizando substituição (</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ex</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"Maria"/ "ela") ou reiteração. </a:t>
            </a:r>
          </a:p>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Principais mecanismos de coesão referencial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Anáfora:</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Retoma um termo já mencionado anteriormente no texto. Exemplo: "O carro quebrou. Ele estava velho." (Pronome "Ele" retoma "carro"). </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Catáfora:</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Antecipa um termo que ainda será mencionado. Exemplo: "Só desejo isto: que sejam felizes." (A palavra "isto" antecipa a ideia). </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Substituição: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Uso de pronomes, sinônimos, hiperônimos ou expressões equivalentes para substituir substantivos. </a:t>
            </a:r>
          </a:p>
        </p:txBody>
      </p:sp>
    </p:spTree>
    <p:extLst>
      <p:ext uri="{BB962C8B-B14F-4D97-AF65-F5344CB8AC3E}">
        <p14:creationId xmlns:p14="http://schemas.microsoft.com/office/powerpoint/2010/main" val="22703860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58996A-4315-B855-97AF-FCA1C3A38A40}"/>
              </a:ext>
            </a:extLst>
          </p:cNvPr>
          <p:cNvSpPr txBox="1"/>
          <p:nvPr/>
        </p:nvSpPr>
        <p:spPr>
          <a:xfrm>
            <a:off x="336430" y="664234"/>
            <a:ext cx="11430000" cy="1789592"/>
          </a:xfrm>
          <a:prstGeom prst="rect">
            <a:avLst/>
          </a:prstGeom>
          <a:solidFill>
            <a:schemeClr val="accent2">
              <a:lumMod val="20000"/>
              <a:lumOff val="80000"/>
            </a:schemeClr>
          </a:solidFill>
          <a:ln w="38100">
            <a:solidFill>
              <a:schemeClr val="accent2">
                <a:lumMod val="60000"/>
                <a:lumOff val="40000"/>
              </a:schemeClr>
            </a:solidFill>
          </a:ln>
        </p:spPr>
        <p:txBody>
          <a:bodyPr wrap="square">
            <a:spAutoFit/>
          </a:bodyPr>
          <a:lstStyle/>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Sinonímia:</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cão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latiu. O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animal</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estava com fome.". </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Hiperonímia (termo mais genérico):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"Comprei rosas. As flores são lindas." </a:t>
            </a:r>
          </a:p>
          <a:p>
            <a:r>
              <a:rPr lang="pt-BR" sz="2400" b="1" dirty="0">
                <a:effectLst/>
                <a:latin typeface="Aptos Narrow" panose="020B0004020202020204" pitchFamily="34" charset="0"/>
                <a:ea typeface="Calibri" panose="020F0502020204030204" pitchFamily="34" charset="0"/>
                <a:cs typeface="Times New Roman" panose="02020603050405020304" pitchFamily="18" charset="0"/>
              </a:rPr>
              <a:t>Elipse:</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 Omissão de um termo que pode ser facilmente subentendido pelo contexto. Exemplo: "Eles chegaram cedo e [eles] foram direto para a reunião.".</a:t>
            </a:r>
            <a:endParaRPr lang="pt-BR" sz="2400" dirty="0">
              <a:latin typeface="Aptos Narrow" panose="020B0004020202020204" pitchFamily="34" charset="0"/>
            </a:endParaRPr>
          </a:p>
        </p:txBody>
      </p:sp>
      <p:sp>
        <p:nvSpPr>
          <p:cNvPr id="5" name="CaixaDeTexto 4">
            <a:extLst>
              <a:ext uri="{FF2B5EF4-FFF2-40B4-BE49-F238E27FC236}">
                <a16:creationId xmlns:a16="http://schemas.microsoft.com/office/drawing/2014/main" id="{FFB7A47D-037B-89ED-2B0A-A1097F568090}"/>
              </a:ext>
            </a:extLst>
          </p:cNvPr>
          <p:cNvSpPr txBox="1"/>
          <p:nvPr/>
        </p:nvSpPr>
        <p:spPr>
          <a:xfrm>
            <a:off x="250166" y="2700068"/>
            <a:ext cx="11593902" cy="3840539"/>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18</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 coesão referencial é um mecanismo de coesão textual que colabora com a textualidade por meio do uso de elementos coesivos. Ela conecta as diversas partes de um texto sejam palavras, orações, períodos, parágrafos etc. Trata-se de um recurso coesivo que ocorre quando um termo ou expressão que já foi citado no texto é retomado por meio de outro termo que o substitui. No trecho, “Perceber uma situação de violência contra a mulher, enfrentá-</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la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e interrompê-</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la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para que não chegue a um feminicídio, </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ato de violência extrema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baseada em gênero.” A que se referem os termos destacados?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la</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“ato de violência extrema”: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58752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BBB2A72-BAC9-9661-150F-3FFFDFC1866F}"/>
              </a:ext>
            </a:extLst>
          </p:cNvPr>
          <p:cNvSpPr txBox="1"/>
          <p:nvPr/>
        </p:nvSpPr>
        <p:spPr>
          <a:xfrm>
            <a:off x="215660" y="681488"/>
            <a:ext cx="11645661" cy="4148315"/>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19</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Os textos fazem uso constante de recursos que permitem a articulação entre suas partes. Quanto à construção do fragmento “Um aplicativo, produzido pela municipalidade, se transformou na ferramenta de acionamento emergencial.” O pronome “se” refere-se a expressão: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O sistema.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Um debate.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Um aplicativo.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 O regulamento.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 Um compromisso. </a:t>
            </a:r>
          </a:p>
        </p:txBody>
      </p:sp>
    </p:spTree>
    <p:extLst>
      <p:ext uri="{BB962C8B-B14F-4D97-AF65-F5344CB8AC3E}">
        <p14:creationId xmlns:p14="http://schemas.microsoft.com/office/powerpoint/2010/main" val="19190271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5126EF5-BB80-6026-C6A6-039F356FC362}"/>
              </a:ext>
            </a:extLst>
          </p:cNvPr>
          <p:cNvPicPr>
            <a:picLocks noChangeAspect="1"/>
          </p:cNvPicPr>
          <p:nvPr/>
        </p:nvPicPr>
        <p:blipFill>
          <a:blip r:embed="rId2"/>
          <a:stretch>
            <a:fillRect/>
          </a:stretch>
        </p:blipFill>
        <p:spPr>
          <a:xfrm>
            <a:off x="1814070" y="809826"/>
            <a:ext cx="3655078" cy="622159"/>
          </a:xfrm>
          <a:prstGeom prst="rect">
            <a:avLst/>
          </a:prstGeom>
        </p:spPr>
      </p:pic>
      <p:pic>
        <p:nvPicPr>
          <p:cNvPr id="3" name="Imagem 2">
            <a:extLst>
              <a:ext uri="{FF2B5EF4-FFF2-40B4-BE49-F238E27FC236}">
                <a16:creationId xmlns:a16="http://schemas.microsoft.com/office/drawing/2014/main" id="{132D6E33-2B0A-BD6A-7F9F-0B1A192965CB}"/>
              </a:ext>
            </a:extLst>
          </p:cNvPr>
          <p:cNvPicPr>
            <a:picLocks noChangeAspect="1"/>
          </p:cNvPicPr>
          <p:nvPr/>
        </p:nvPicPr>
        <p:blipFill>
          <a:blip r:embed="rId3"/>
          <a:stretch>
            <a:fillRect/>
          </a:stretch>
        </p:blipFill>
        <p:spPr>
          <a:xfrm>
            <a:off x="451122" y="1431985"/>
            <a:ext cx="3122709" cy="811939"/>
          </a:xfrm>
          <a:prstGeom prst="rect">
            <a:avLst/>
          </a:prstGeom>
        </p:spPr>
      </p:pic>
      <p:sp>
        <p:nvSpPr>
          <p:cNvPr id="5" name="CaixaDeTexto 4">
            <a:extLst>
              <a:ext uri="{FF2B5EF4-FFF2-40B4-BE49-F238E27FC236}">
                <a16:creationId xmlns:a16="http://schemas.microsoft.com/office/drawing/2014/main" id="{4642018D-9648-30BA-7841-6DDE1B745EE5}"/>
              </a:ext>
            </a:extLst>
          </p:cNvPr>
          <p:cNvSpPr txBox="1"/>
          <p:nvPr/>
        </p:nvSpPr>
        <p:spPr>
          <a:xfrm>
            <a:off x="189781" y="2433705"/>
            <a:ext cx="11559396" cy="4460195"/>
          </a:xfrm>
          <a:prstGeom prst="rect">
            <a:avLst/>
          </a:prstGeom>
          <a:noFill/>
        </p:spPr>
        <p:txBody>
          <a:bodyPr wrap="square">
            <a:spAutoFit/>
          </a:bodyPr>
          <a:lstStyle/>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Etapa 3</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Vamos conversar?</a:t>
            </a: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que você aprendeu sobre o gênero textual “editorial”? Você agora sabe qual é a função social, o objetivo de um Editorial?</a:t>
            </a: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Você consegue explicar por que esse gênero textual é opinativo?</a:t>
            </a: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ponto de vista defendido é individual ou coletivo? Por quê?</a:t>
            </a: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Você aprendeu o que são “argumentos”? Eles devem ser bem fundamentados no texto, por quê?</a:t>
            </a:r>
          </a:p>
          <a:p>
            <a:pPr algn="just"/>
            <a:r>
              <a:rPr lang="pt-BR" sz="2400" dirty="0">
                <a:effectLst/>
                <a:latin typeface="Aptos Narrow" panose="020B0004020202020204" pitchFamily="34" charset="0"/>
                <a:ea typeface="Calibri" panose="020F0502020204030204" pitchFamily="34" charset="0"/>
                <a:cs typeface="Times New Roman" panose="02020603050405020304" pitchFamily="18" charset="0"/>
              </a:rPr>
              <a:t>- Você consegue utilizar os elementos “articuladores” e “modalizadores” do discurso na construção do seu “editorial”?</a:t>
            </a:r>
            <a:endParaRPr lang="pt-BR" sz="2400" dirty="0">
              <a:latin typeface="Aptos Narrow" panose="020B0004020202020204" pitchFamily="34" charset="0"/>
            </a:endParaRPr>
          </a:p>
        </p:txBody>
      </p:sp>
    </p:spTree>
    <p:extLst>
      <p:ext uri="{BB962C8B-B14F-4D97-AF65-F5344CB8AC3E}">
        <p14:creationId xmlns:p14="http://schemas.microsoft.com/office/powerpoint/2010/main" val="440237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E1D77E7-4AF1-9D68-52F5-D0544EDE06F1}"/>
              </a:ext>
            </a:extLst>
          </p:cNvPr>
          <p:cNvSpPr txBox="1"/>
          <p:nvPr/>
        </p:nvSpPr>
        <p:spPr>
          <a:xfrm>
            <a:off x="207034" y="1069675"/>
            <a:ext cx="11714672" cy="966162"/>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chegou o grande momento, nesta etapa, você irá produzir um editorial. Para isso, leia e interprete a proposta de escrita, os textos motivadores, observe as características e a estrutura do gênero e relembre as explicações realizadas pelo(a) professor(a) durante as aulas sobre o gênero textual “Editorial”.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C5D1FC4-34A3-D2D3-1FD5-DB5C174DF08A}"/>
              </a:ext>
            </a:extLst>
          </p:cNvPr>
          <p:cNvSpPr txBox="1"/>
          <p:nvPr/>
        </p:nvSpPr>
        <p:spPr>
          <a:xfrm>
            <a:off x="276045" y="2337758"/>
            <a:ext cx="11550770" cy="3737946"/>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Produção do gênero textual editorial: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Editorial é um gênero textual do discurso argumentativo que tem a finalidade de manifestar a opinião de um jornal, de uma revista, ou de qualquer outro órgão de imprensa, a respeito de acontecimentos importantes no cenário nacional ou internacional. Como texto opinativo, é construído com base em um ponto de vista sustentado por argumentos. O ponto de vista (tese) defendido nesse gênero textual não é individual, mas de um grupo/equipe, num veículo de comunicação (jornal, revista, site...).  É um texto escrito de forma enfática, equilibrada e informativa. Além de apresentar opiniões assumidas pelo veículo de imprensa, costuma também resumir opiniões contrárias para refutá-las. </a:t>
            </a:r>
          </a:p>
        </p:txBody>
      </p:sp>
    </p:spTree>
    <p:extLst>
      <p:ext uri="{BB962C8B-B14F-4D97-AF65-F5344CB8AC3E}">
        <p14:creationId xmlns:p14="http://schemas.microsoft.com/office/powerpoint/2010/main" val="83518201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222B4C-D9E5-2202-5436-B72FC30E9AF3}"/>
              </a:ext>
            </a:extLst>
          </p:cNvPr>
          <p:cNvSpPr txBox="1"/>
          <p:nvPr/>
        </p:nvSpPr>
        <p:spPr>
          <a:xfrm>
            <a:off x="414067" y="793630"/>
            <a:ext cx="11438627" cy="4133119"/>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Proposta de produção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2.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Estudante, imagine que você foi convidado para exercer  a função de editorialista do (hipotético)” Jornal Imparcial”, de ampla circulação em Goiânia. E que para a elaboração de seu editorial, você vai  ler os textos motivadores, apresentar uma contextualização inicial para compreensão do tema; dar uma opinião (coletiva) sobre o tema proposto, sustenta-la por argumentos convincentes; criar um título que expresse a análise adotada e se posicionar, como representante do jornal, acerca do tema</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 persistência da violência contra a mulher após 20 anos da criação da Lei Maria da Penha”.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Lembre-se de que não basta apenas citar um ponto de vista definido, ele precisa ser sustentado por argumentos que possam convencer/persuadir o leitor.  </a:t>
            </a:r>
          </a:p>
        </p:txBody>
      </p:sp>
      <p:sp>
        <p:nvSpPr>
          <p:cNvPr id="5" name="CaixaDeTexto 4">
            <a:extLst>
              <a:ext uri="{FF2B5EF4-FFF2-40B4-BE49-F238E27FC236}">
                <a16:creationId xmlns:a16="http://schemas.microsoft.com/office/drawing/2014/main" id="{C1BCA7C7-0869-CF50-5BF1-5CF50A26DE24}"/>
              </a:ext>
            </a:extLst>
          </p:cNvPr>
          <p:cNvSpPr txBox="1"/>
          <p:nvPr/>
        </p:nvSpPr>
        <p:spPr>
          <a:xfrm rot="10800000" flipV="1">
            <a:off x="414067" y="5297590"/>
            <a:ext cx="11317856" cy="467179"/>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 Leia os textos motivadores.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76430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194EEB3-C694-CBA4-EDD7-C5C750E9E0B2}"/>
              </a:ext>
            </a:extLst>
          </p:cNvPr>
          <p:cNvSpPr txBox="1"/>
          <p:nvPr/>
        </p:nvSpPr>
        <p:spPr>
          <a:xfrm>
            <a:off x="293298" y="957532"/>
            <a:ext cx="11576649" cy="4836067"/>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Texto I</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400" b="1" kern="1800" dirty="0">
                <a:solidFill>
                  <a:srgbClr val="333333"/>
                </a:solidFill>
                <a:effectLst/>
                <a:latin typeface="Aptos Narrow" panose="020B0004020202020204" pitchFamily="34" charset="0"/>
                <a:ea typeface="Times New Roman" panose="02020603050405020304" pitchFamily="18" charset="0"/>
                <a:cs typeface="Times New Roman" panose="02020603050405020304" pitchFamily="18" charset="0"/>
              </a:rPr>
              <a:t>Brasil bate novo recorde de feminicídios no primeiro trimestre, com média de quatro vítimas por dia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800" dirty="0">
                <a:solidFill>
                  <a:srgbClr val="333333"/>
                </a:solidFill>
                <a:effectLst/>
                <a:latin typeface="Aptos Narrow" panose="020B0004020202020204" pitchFamily="34" charset="0"/>
                <a:ea typeface="Times New Roman" panose="02020603050405020304" pitchFamily="18" charset="0"/>
                <a:cs typeface="Times New Roman" panose="02020603050405020304" pitchFamily="18" charset="0"/>
              </a:rPr>
              <a:t>Brasil registrou alta de 7,5% no número de vítimas de feminicídios no primeiro trimestre deste ano em relação ao mesmo período de 2025. Foram 399 vítimas entre janeiro e março de 2026, ante 371 no mesmo intervalo do ano passado.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800" dirty="0">
                <a:solidFill>
                  <a:srgbClr val="333333"/>
                </a:solidFill>
                <a:effectLst/>
                <a:latin typeface="Aptos Narrow" panose="020B0004020202020204" pitchFamily="34" charset="0"/>
                <a:ea typeface="Times New Roman" panose="02020603050405020304" pitchFamily="18" charset="0"/>
                <a:cs typeface="Times New Roman" panose="02020603050405020304" pitchFamily="18" charset="0"/>
              </a:rPr>
              <a:t>É o maior número para um primeiro trimestre em toda a série histórica dos últimos 11 anos, segundo dados do Ministério da Justiça e Segurança Pública.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800" dirty="0">
                <a:solidFill>
                  <a:srgbClr val="333333"/>
                </a:solidFill>
                <a:effectLst/>
                <a:latin typeface="Aptos Narrow" panose="020B0004020202020204" pitchFamily="34" charset="0"/>
                <a:ea typeface="Times New Roman" panose="02020603050405020304" pitchFamily="18" charset="0"/>
                <a:cs typeface="Times New Roman" panose="02020603050405020304" pitchFamily="18" charset="0"/>
              </a:rPr>
              <a:t>Os números representam uma média de quatro mulheres assassinadas por dia em contextos de violência doméstica, familiar ou envolvendo desprezo ou discriminação à condição feminina.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7799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25A1B47-4044-C6A0-EE74-C36027BE3CD4}"/>
              </a:ext>
            </a:extLst>
          </p:cNvPr>
          <p:cNvSpPr txBox="1"/>
          <p:nvPr/>
        </p:nvSpPr>
        <p:spPr>
          <a:xfrm>
            <a:off x="327803" y="1043796"/>
            <a:ext cx="11455879" cy="4133119"/>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maior quantidade absoluta de vítimas de feminicídios por estado foi registrada em São Paulo, com 86 vítimas, o que representou um recorde local. Nas cidades paulistas, o aumento foi de 41% na comparação com o mesmo período do ano passado.  Parte da alta nos indicadores de feminicídio é atribuída por especialistas e membros dos governos a uma melhor qualidade da notificação. Ou seja, mortes antes registradas como homicídios comuns passaram a ser computadas como crimes de gênero, fazendo o dado crescer.</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Além disso, pesquisadores destacam o peso do machismo, persistente na sociedade, na motivação dos crimes. Na maioria das ocorrências, conforme dados divulgados pelo Fórum Brasileiro de Segurança Pública, o agressor tinha relação direta com a vítima: 59,4% das mulheres foram mortas pelo parceiro íntimo e 21,3% pelo ex-parceiro.</a:t>
            </a:r>
          </a:p>
        </p:txBody>
      </p:sp>
    </p:spTree>
    <p:extLst>
      <p:ext uri="{BB962C8B-B14F-4D97-AF65-F5344CB8AC3E}">
        <p14:creationId xmlns:p14="http://schemas.microsoft.com/office/powerpoint/2010/main" val="22282130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9908443-9411-E310-3AAC-C3C3C83C4AE2}"/>
              </a:ext>
            </a:extLst>
          </p:cNvPr>
          <p:cNvSpPr txBox="1"/>
          <p:nvPr/>
        </p:nvSpPr>
        <p:spPr>
          <a:xfrm>
            <a:off x="405442" y="923026"/>
            <a:ext cx="11559396" cy="5337295"/>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Lei do Feminicídio alterou o Código Penal e passou a tipificar esse crime no Brasil em 9 de março de 2015. A legislação abrange assassinatos de mulheres em contextos de violência doméstica, familiar ou motivados por misoginia. Ou seja, o primeiro ano com dados completos é 2016.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Em 2024, o crime cometido contra mulheres por razões de gênero deixou de ser uma qualificadora do homicídio e passou a ser tipificado como um crime autônomo, com penas que variam de 20 a 40 anos de prisão.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Quando há agravantes, a pena pode chegar a 60 anos, tornando o feminicídio o crime com a maior punição prevista atualmente no Brasil.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
            </a:r>
          </a:p>
          <a:p>
            <a:pPr algn="r">
              <a:lnSpc>
                <a:spcPct val="107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https://www1.folha.uol.com.br/cotidiano/2026/05/brasil-bate-novo-recorde-de-feminicidios-no-primeiro-trimestre-com-media-de-quatro-vitimas-por-dia.shtml. Acesso em: 7 mai. 2026.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41622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740B0F3-BB31-DF47-A073-5CC28296A042}"/>
              </a:ext>
            </a:extLst>
          </p:cNvPr>
          <p:cNvPicPr>
            <a:picLocks noChangeAspect="1"/>
          </p:cNvPicPr>
          <p:nvPr/>
        </p:nvPicPr>
        <p:blipFill>
          <a:blip r:embed="rId2"/>
          <a:stretch>
            <a:fillRect/>
          </a:stretch>
        </p:blipFill>
        <p:spPr>
          <a:xfrm>
            <a:off x="1112808" y="1078922"/>
            <a:ext cx="9601200" cy="5080338"/>
          </a:xfrm>
          <a:prstGeom prst="rect">
            <a:avLst/>
          </a:prstGeom>
          <a:ln w="38100">
            <a:solidFill>
              <a:schemeClr val="tx1"/>
            </a:solidFill>
          </a:ln>
        </p:spPr>
      </p:pic>
      <p:sp>
        <p:nvSpPr>
          <p:cNvPr id="4" name="CaixaDeTexto 3">
            <a:extLst>
              <a:ext uri="{FF2B5EF4-FFF2-40B4-BE49-F238E27FC236}">
                <a16:creationId xmlns:a16="http://schemas.microsoft.com/office/drawing/2014/main" id="{F159D154-D898-E321-E542-F31FBE7764C4}"/>
              </a:ext>
            </a:extLst>
          </p:cNvPr>
          <p:cNvSpPr txBox="1"/>
          <p:nvPr/>
        </p:nvSpPr>
        <p:spPr>
          <a:xfrm>
            <a:off x="163902" y="603849"/>
            <a:ext cx="8977941" cy="473976"/>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Texto II</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C880FBDB-1CFE-BF32-95E0-7E01BC0D7549}"/>
              </a:ext>
            </a:extLst>
          </p:cNvPr>
          <p:cNvSpPr txBox="1"/>
          <p:nvPr/>
        </p:nvSpPr>
        <p:spPr>
          <a:xfrm>
            <a:off x="5986732" y="6317509"/>
            <a:ext cx="5244860" cy="390171"/>
          </a:xfrm>
          <a:prstGeom prst="rect">
            <a:avLst/>
          </a:prstGeom>
          <a:noFill/>
        </p:spPr>
        <p:txBody>
          <a:bodyPr wrap="square">
            <a:spAutoFit/>
          </a:bodyPr>
          <a:lstStyle/>
          <a:p>
            <a:pPr algn="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Fontes: Ministério da Justiça e Segurança Pública  </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20092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57F740A-24FD-D36C-1566-879D8C255127}"/>
              </a:ext>
            </a:extLst>
          </p:cNvPr>
          <p:cNvSpPr txBox="1"/>
          <p:nvPr/>
        </p:nvSpPr>
        <p:spPr>
          <a:xfrm>
            <a:off x="327804" y="819508"/>
            <a:ext cx="11533517" cy="473976"/>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Texto III</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4029B64-F906-1833-4602-65CD0BAEC1CA}"/>
              </a:ext>
            </a:extLst>
          </p:cNvPr>
          <p:cNvSpPr txBox="1"/>
          <p:nvPr/>
        </p:nvSpPr>
        <p:spPr>
          <a:xfrm>
            <a:off x="327804" y="1768415"/>
            <a:ext cx="11533517" cy="2054665"/>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Artigo 5º da Lei Maria da Penha (Lei nº 11.340/2006) define a violência doméstica e familiar contra a mulher como qualquer ação ou omissão baseada no gênero que resulte em morte, lesão, sofrimento físico, sexual, psicológico, dano moral ou patrimonial. O dispositivo abrange atos ocorridos no âmbito da unidade doméstica, da família ou em relações íntimas de afeto, independentemente de coabitação.</a:t>
            </a:r>
          </a:p>
        </p:txBody>
      </p:sp>
      <p:sp>
        <p:nvSpPr>
          <p:cNvPr id="7" name="CaixaDeTexto 6">
            <a:extLst>
              <a:ext uri="{FF2B5EF4-FFF2-40B4-BE49-F238E27FC236}">
                <a16:creationId xmlns:a16="http://schemas.microsoft.com/office/drawing/2014/main" id="{0E482C96-10B9-F7EB-6794-DAC8E1E4C664}"/>
              </a:ext>
            </a:extLst>
          </p:cNvPr>
          <p:cNvSpPr txBox="1"/>
          <p:nvPr/>
        </p:nvSpPr>
        <p:spPr>
          <a:xfrm>
            <a:off x="3140015" y="4298010"/>
            <a:ext cx="8652294" cy="923330"/>
          </a:xfrm>
          <a:prstGeom prst="rect">
            <a:avLst/>
          </a:prstGeom>
          <a:noFill/>
        </p:spPr>
        <p:txBody>
          <a:bodyPr wrap="square">
            <a:spAutoFit/>
          </a:bodyPr>
          <a:lstStyle/>
          <a:p>
            <a:pPr algn="r"/>
            <a:r>
              <a:rPr lang="pt-BR" dirty="0">
                <a:latin typeface="Aptos Narrow" panose="020B0004020202020204" pitchFamily="34" charset="0"/>
              </a:rPr>
              <a:t>Disponível em: https://www.planalto.gov.br/ccivil_03/_ato2004-2006/2006/lei/l11340.htm. Acesso em: 16 jun. 2026. </a:t>
            </a:r>
          </a:p>
          <a:p>
            <a:endParaRPr lang="pt-BR" dirty="0"/>
          </a:p>
        </p:txBody>
      </p:sp>
    </p:spTree>
    <p:extLst>
      <p:ext uri="{BB962C8B-B14F-4D97-AF65-F5344CB8AC3E}">
        <p14:creationId xmlns:p14="http://schemas.microsoft.com/office/powerpoint/2010/main" val="31864269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CB6D9F-9B5A-0D59-E73C-3BF6387F25C9}"/>
              </a:ext>
            </a:extLst>
          </p:cNvPr>
          <p:cNvSpPr txBox="1"/>
          <p:nvPr/>
        </p:nvSpPr>
        <p:spPr>
          <a:xfrm>
            <a:off x="258792" y="785004"/>
            <a:ext cx="8857171" cy="467179"/>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5712BCD-7975-2416-0901-53B9C6966A8D}"/>
              </a:ext>
            </a:extLst>
          </p:cNvPr>
          <p:cNvPicPr>
            <a:picLocks noChangeAspect="1"/>
          </p:cNvPicPr>
          <p:nvPr/>
        </p:nvPicPr>
        <p:blipFill>
          <a:blip r:embed="rId2"/>
          <a:stretch>
            <a:fillRect/>
          </a:stretch>
        </p:blipFill>
        <p:spPr>
          <a:xfrm>
            <a:off x="2424023" y="1257044"/>
            <a:ext cx="6599207" cy="4125839"/>
          </a:xfrm>
          <a:prstGeom prst="rect">
            <a:avLst/>
          </a:prstGeom>
          <a:ln w="38100">
            <a:solidFill>
              <a:schemeClr val="tx1"/>
            </a:solidFill>
          </a:ln>
        </p:spPr>
      </p:pic>
      <p:sp>
        <p:nvSpPr>
          <p:cNvPr id="6" name="CaixaDeTexto 5">
            <a:extLst>
              <a:ext uri="{FF2B5EF4-FFF2-40B4-BE49-F238E27FC236}">
                <a16:creationId xmlns:a16="http://schemas.microsoft.com/office/drawing/2014/main" id="{90A613A5-7AB0-B8E5-0BA0-E6FAFF1E089C}"/>
              </a:ext>
            </a:extLst>
          </p:cNvPr>
          <p:cNvSpPr txBox="1"/>
          <p:nvPr/>
        </p:nvSpPr>
        <p:spPr>
          <a:xfrm>
            <a:off x="4045789" y="5600956"/>
            <a:ext cx="7504981" cy="646331"/>
          </a:xfrm>
          <a:prstGeom prst="rect">
            <a:avLst/>
          </a:prstGeom>
          <a:noFill/>
        </p:spPr>
        <p:txBody>
          <a:bodyPr wrap="square">
            <a:spAutoFit/>
          </a:bodyPr>
          <a:lstStyle/>
          <a:p>
            <a:pPr algn="r"/>
            <a:r>
              <a:rPr lang="pt-BR" dirty="0">
                <a:latin typeface="Aptos Narrow" panose="020B0004020202020204" pitchFamily="34" charset="0"/>
              </a:rPr>
              <a:t>Disponível em: https://sindmetal.org.br/</a:t>
            </a:r>
            <a:r>
              <a:rPr lang="pt-BR" dirty="0" err="1">
                <a:latin typeface="Aptos Narrow" panose="020B0004020202020204" pitchFamily="34" charset="0"/>
              </a:rPr>
              <a:t>wp-content</a:t>
            </a:r>
            <a:r>
              <a:rPr lang="pt-BR" dirty="0">
                <a:latin typeface="Aptos Narrow" panose="020B0004020202020204" pitchFamily="34" charset="0"/>
              </a:rPr>
              <a:t>/uploads/2020/10/feminismo.jpg. Acesso em: 7 mai. 2026.</a:t>
            </a:r>
          </a:p>
        </p:txBody>
      </p:sp>
    </p:spTree>
    <p:extLst>
      <p:ext uri="{BB962C8B-B14F-4D97-AF65-F5344CB8AC3E}">
        <p14:creationId xmlns:p14="http://schemas.microsoft.com/office/powerpoint/2010/main" val="11686155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CA711C-988C-D6F4-23BA-DF4B2005C013}"/>
              </a:ext>
            </a:extLst>
          </p:cNvPr>
          <p:cNvSpPr txBox="1"/>
          <p:nvPr/>
        </p:nvSpPr>
        <p:spPr>
          <a:xfrm>
            <a:off x="284672" y="707366"/>
            <a:ext cx="11576649" cy="1345561"/>
          </a:xfrm>
          <a:prstGeom prst="rect">
            <a:avLst/>
          </a:prstGeom>
          <a:noFill/>
        </p:spPr>
        <p:txBody>
          <a:bodyPr wrap="square">
            <a:spAutoFit/>
          </a:bodyPr>
          <a:lstStyle/>
          <a:p>
            <a:pPr algn="just">
              <a:lnSpc>
                <a:spcPct val="115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 de seu editorial.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27A436C-5897-FB32-13B1-21C8AAAB48A2}"/>
              </a:ext>
            </a:extLst>
          </p:cNvPr>
          <p:cNvSpPr txBox="1"/>
          <p:nvPr/>
        </p:nvSpPr>
        <p:spPr>
          <a:xfrm>
            <a:off x="284672" y="2355011"/>
            <a:ext cx="11455879" cy="4099135"/>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pPr algn="ctr">
              <a:lnSpc>
                <a:spcPct val="115000"/>
              </a:lnSpc>
              <a:spcAft>
                <a:spcPts val="800"/>
              </a:spcAft>
            </a:pPr>
            <a:r>
              <a:rPr lang="pt-BR" sz="2400" b="1"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Orientações para a reescrita do gênero textual “Editorial”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editorial que você escreveu parte da leitura dos textos motivadores, do tema e da orientação proposta para a escrita do texto?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texto apresenta os estágios composicionais típicos: título; contextualização ou apresentação da questão discutida; tomada de posição quanto à questão; argumentação que sustenta a posição assumida; conclusão com reforço do posicionamento defendido?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autor se posiciona claramente em relação à questão apresentada?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A questão polêmica está relacionada a aspectos que afetam a sociedade? </a:t>
            </a:r>
          </a:p>
          <a:p>
            <a:pPr marL="342900" indent="-342900" algn="just">
              <a:lnSpc>
                <a:spcPct val="115000"/>
              </a:lnSpc>
              <a:spcAft>
                <a:spcPts val="800"/>
              </a:spcAft>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A questão tratada é relevante para a sociedade e pode interessar múltiplos leitores?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93033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C32D096-85CA-323B-DC84-CB8C0A4EBDA1}"/>
              </a:ext>
            </a:extLst>
          </p:cNvPr>
          <p:cNvSpPr txBox="1"/>
          <p:nvPr/>
        </p:nvSpPr>
        <p:spPr>
          <a:xfrm>
            <a:off x="284672" y="690113"/>
            <a:ext cx="11542143" cy="5475923"/>
          </a:xfrm>
          <a:prstGeom prst="rect">
            <a:avLst/>
          </a:prstGeom>
          <a:solidFill>
            <a:schemeClr val="accent2">
              <a:lumMod val="20000"/>
              <a:lumOff val="80000"/>
            </a:schemeClr>
          </a:solidFill>
          <a:ln w="28575">
            <a:solidFill>
              <a:schemeClr val="accent2">
                <a:lumMod val="75000"/>
              </a:schemeClr>
            </a:solidFill>
          </a:ln>
        </p:spPr>
        <p:txBody>
          <a:bodyPr wrap="square">
            <a:spAutoFit/>
          </a:bodyPr>
          <a:lstStyle/>
          <a:p>
            <a:pPr marL="342900" lvl="0" indent="-342900" algn="just">
              <a:lnSpc>
                <a:spcPct val="115000"/>
              </a:lnSpc>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autor argumenta como alguém que entende do assunto e se sente autorizado a opinar perante seus leitores?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autor utiliza dados e informações pertinentes e diversificadas para dar sua opinião contribuindo para o debate?</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As marcas linguísticas presentes no texto permitem distinguir a voz do editorialista de outra(s) voz(es)?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ponto de partida que gerou a tese (coletiva) defendida está construído de maneira clara e coerente para o leitor projetado? </a:t>
            </a:r>
          </a:p>
          <a:p>
            <a:pPr marL="342900" lvl="0" indent="-342900" algn="just">
              <a:lnSpc>
                <a:spcPct val="115000"/>
              </a:lnSpc>
              <a:spcAft>
                <a:spcPts val="800"/>
              </a:spcAft>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Os argumentos apresentados sustentam a opinião defendida perante o leitor a que se destina o texto?</a:t>
            </a:r>
          </a:p>
          <a:p>
            <a:pPr marL="342900" lvl="0" indent="-342900" algn="just">
              <a:lnSpc>
                <a:spcPct val="115000"/>
              </a:lnSpc>
              <a:spcAft>
                <a:spcPts val="800"/>
              </a:spcAft>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texto é coeso?</a:t>
            </a:r>
          </a:p>
          <a:p>
            <a:pPr marL="342900" lvl="0" indent="-342900" algn="just">
              <a:lnSpc>
                <a:spcPct val="115000"/>
              </a:lnSpc>
              <a:spcAft>
                <a:spcPts val="800"/>
              </a:spcAft>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Os elementos de articulação são adequadamente utilizados? </a:t>
            </a:r>
          </a:p>
        </p:txBody>
      </p:sp>
    </p:spTree>
    <p:extLst>
      <p:ext uri="{BB962C8B-B14F-4D97-AF65-F5344CB8AC3E}">
        <p14:creationId xmlns:p14="http://schemas.microsoft.com/office/powerpoint/2010/main" val="22306008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396E09D-41E5-4F43-91BA-DE50FEEECAB5}"/>
              </a:ext>
            </a:extLst>
          </p:cNvPr>
          <p:cNvSpPr txBox="1"/>
          <p:nvPr/>
        </p:nvSpPr>
        <p:spPr>
          <a:xfrm>
            <a:off x="483078" y="655608"/>
            <a:ext cx="11447253" cy="2297617"/>
          </a:xfrm>
          <a:prstGeom prst="rect">
            <a:avLst/>
          </a:prstGeom>
          <a:solidFill>
            <a:schemeClr val="accent2">
              <a:lumMod val="20000"/>
              <a:lumOff val="80000"/>
            </a:schemeClr>
          </a:solidFill>
          <a:ln w="28575">
            <a:solidFill>
              <a:schemeClr val="accent2">
                <a:lumMod val="75000"/>
              </a:schemeClr>
            </a:solidFill>
          </a:ln>
        </p:spPr>
        <p:txBody>
          <a:bodyPr wrap="square">
            <a:spAutoFit/>
          </a:bodyPr>
          <a:lstStyle/>
          <a:p>
            <a:pPr marL="342900" lvl="0" indent="-342900" algn="just">
              <a:lnSpc>
                <a:spcPct val="115000"/>
              </a:lnSpc>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Esses argumentos estão articulados/interligados ao tema e à tese?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A estratégia argumentativa utilizada é eficaz?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kern="1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título desperta interesse no leitor para ler o texto? </a:t>
            </a:r>
            <a:endParaRPr lang="pt-BR" sz="2400" kern="100" dirty="0">
              <a:latin typeface="Aptos Narrow" panose="020B000402020202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800"/>
              </a:spcAft>
              <a:buFont typeface="Wingdings" panose="05000000000000000000" pitchFamily="2" charset="2"/>
              <a:buChar char=""/>
            </a:pPr>
            <a:r>
              <a:rPr lang="pt-BR" sz="2400" dirty="0">
                <a:solidFill>
                  <a:srgbClr val="000000"/>
                </a:solidFill>
                <a:effectLst/>
                <a:latin typeface="Aptos Narrow" panose="020B0004020202020204" pitchFamily="34" charset="0"/>
                <a:ea typeface="Aptos" panose="020B0004020202020204" pitchFamily="34" charset="0"/>
                <a:cs typeface="Times New Roman" panose="02020603050405020304" pitchFamily="18" charset="0"/>
              </a:rPr>
              <a:t>O texto atende às convenções da escrita (morfossintaxe, ortografia, acentuação, pontuação). </a:t>
            </a:r>
            <a:endParaRPr lang="pt-BR" sz="2400" dirty="0">
              <a:latin typeface="Aptos Narrow" panose="020B0004020202020204" pitchFamily="34" charset="0"/>
            </a:endParaRPr>
          </a:p>
        </p:txBody>
      </p:sp>
      <p:pic>
        <p:nvPicPr>
          <p:cNvPr id="4" name="Imagem 3">
            <a:extLst>
              <a:ext uri="{FF2B5EF4-FFF2-40B4-BE49-F238E27FC236}">
                <a16:creationId xmlns:a16="http://schemas.microsoft.com/office/drawing/2014/main" id="{BF91E9B7-F4B6-573B-6B47-6D98A7093974}"/>
              </a:ext>
            </a:extLst>
          </p:cNvPr>
          <p:cNvPicPr>
            <a:picLocks noChangeAspect="1"/>
          </p:cNvPicPr>
          <p:nvPr/>
        </p:nvPicPr>
        <p:blipFill>
          <a:blip r:embed="rId2"/>
          <a:stretch>
            <a:fillRect/>
          </a:stretch>
        </p:blipFill>
        <p:spPr>
          <a:xfrm>
            <a:off x="1389424" y="3554083"/>
            <a:ext cx="3648402" cy="1061049"/>
          </a:xfrm>
          <a:prstGeom prst="rect">
            <a:avLst/>
          </a:prstGeom>
        </p:spPr>
      </p:pic>
      <p:pic>
        <p:nvPicPr>
          <p:cNvPr id="5" name="Imagem 4">
            <a:extLst>
              <a:ext uri="{FF2B5EF4-FFF2-40B4-BE49-F238E27FC236}">
                <a16:creationId xmlns:a16="http://schemas.microsoft.com/office/drawing/2014/main" id="{0843CFE1-786E-F600-C5AF-0135550CE001}"/>
              </a:ext>
            </a:extLst>
          </p:cNvPr>
          <p:cNvPicPr>
            <a:picLocks noChangeAspect="1"/>
          </p:cNvPicPr>
          <p:nvPr/>
        </p:nvPicPr>
        <p:blipFill>
          <a:blip r:embed="rId3"/>
          <a:stretch>
            <a:fillRect/>
          </a:stretch>
        </p:blipFill>
        <p:spPr>
          <a:xfrm>
            <a:off x="629718" y="4636819"/>
            <a:ext cx="3493707" cy="1061049"/>
          </a:xfrm>
          <a:prstGeom prst="rect">
            <a:avLst/>
          </a:prstGeom>
        </p:spPr>
      </p:pic>
    </p:spTree>
    <p:extLst>
      <p:ext uri="{BB962C8B-B14F-4D97-AF65-F5344CB8AC3E}">
        <p14:creationId xmlns:p14="http://schemas.microsoft.com/office/powerpoint/2010/main" val="213386858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FA0800-5C3D-F3C9-AE7A-6DA8A48E429C}"/>
              </a:ext>
            </a:extLst>
          </p:cNvPr>
          <p:cNvSpPr txBox="1"/>
          <p:nvPr/>
        </p:nvSpPr>
        <p:spPr>
          <a:xfrm>
            <a:off x="327804" y="750498"/>
            <a:ext cx="8814039" cy="473976"/>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Antes de ler os textos, vamos conversar? Observe a imagem!!!</a:t>
            </a:r>
          </a:p>
        </p:txBody>
      </p:sp>
      <p:pic>
        <p:nvPicPr>
          <p:cNvPr id="4" name="Imagem 3">
            <a:extLst>
              <a:ext uri="{FF2B5EF4-FFF2-40B4-BE49-F238E27FC236}">
                <a16:creationId xmlns:a16="http://schemas.microsoft.com/office/drawing/2014/main" id="{218E0F0C-6451-E41A-9D39-BF55CCE56793}"/>
              </a:ext>
            </a:extLst>
          </p:cNvPr>
          <p:cNvPicPr>
            <a:picLocks noChangeAspect="1"/>
          </p:cNvPicPr>
          <p:nvPr/>
        </p:nvPicPr>
        <p:blipFill>
          <a:blip r:embed="rId2"/>
          <a:stretch>
            <a:fillRect/>
          </a:stretch>
        </p:blipFill>
        <p:spPr>
          <a:xfrm>
            <a:off x="2113472" y="1380226"/>
            <a:ext cx="8117456" cy="4632386"/>
          </a:xfrm>
          <a:prstGeom prst="rect">
            <a:avLst/>
          </a:prstGeom>
        </p:spPr>
      </p:pic>
      <p:sp>
        <p:nvSpPr>
          <p:cNvPr id="6" name="CaixaDeTexto 5">
            <a:extLst>
              <a:ext uri="{FF2B5EF4-FFF2-40B4-BE49-F238E27FC236}">
                <a16:creationId xmlns:a16="http://schemas.microsoft.com/office/drawing/2014/main" id="{DCD86B03-8D8E-D8B1-0B88-A0ABD2F09745}"/>
              </a:ext>
            </a:extLst>
          </p:cNvPr>
          <p:cNvSpPr txBox="1"/>
          <p:nvPr/>
        </p:nvSpPr>
        <p:spPr>
          <a:xfrm>
            <a:off x="4442604" y="6012612"/>
            <a:ext cx="7461848" cy="646331"/>
          </a:xfrm>
          <a:prstGeom prst="rect">
            <a:avLst/>
          </a:prstGeom>
          <a:noFill/>
        </p:spPr>
        <p:txBody>
          <a:bodyPr wrap="square">
            <a:spAutoFit/>
          </a:bodyPr>
          <a:lstStyle/>
          <a:p>
            <a:pPr algn="r"/>
            <a:r>
              <a:rPr lang="pt-BR" dirty="0"/>
              <a:t>Disponível em: https://pt.scribd.com/</a:t>
            </a:r>
            <a:r>
              <a:rPr lang="pt-BR" dirty="0" err="1"/>
              <a:t>document</a:t>
            </a:r>
            <a:r>
              <a:rPr lang="pt-BR" dirty="0"/>
              <a:t>/746538455/PRE-MODERNISMO-CONTEXTO-AUTORES-PDF. Acesso em: 21 maio 2026.</a:t>
            </a:r>
          </a:p>
        </p:txBody>
      </p:sp>
    </p:spTree>
    <p:extLst>
      <p:ext uri="{BB962C8B-B14F-4D97-AF65-F5344CB8AC3E}">
        <p14:creationId xmlns:p14="http://schemas.microsoft.com/office/powerpoint/2010/main" val="1370563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6EEDC7-9E2D-C0C0-4E20-C81E16A8CE46}"/>
              </a:ext>
            </a:extLst>
          </p:cNvPr>
          <p:cNvSpPr txBox="1"/>
          <p:nvPr/>
        </p:nvSpPr>
        <p:spPr>
          <a:xfrm>
            <a:off x="457200" y="785004"/>
            <a:ext cx="11438626" cy="5436425"/>
          </a:xfrm>
          <a:prstGeom prst="rect">
            <a:avLst/>
          </a:prstGeom>
          <a:noFill/>
        </p:spPr>
        <p:txBody>
          <a:bodyPr wrap="square">
            <a:spAutoFit/>
          </a:bodyPr>
          <a:lstStyle/>
          <a:p>
            <a:pPr algn="just">
              <a:lnSpc>
                <a:spcPct val="107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Quais elementos das obras de Tarsila do Amaral você identifica no lado esquerdo?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Por que elementos do Modernismo de 1922 aparecem ao fundo de uma imagem sobre o "Pré-Modernismo"?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Você sabe quem são os quatro homens em preto e branco e qual era o papel social deles no início do século XX?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 cacto e as capas de livros (Os Sertões e Urupês) indicam que os autores retratavam qual realidade do Brasil?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 Pré-Modernismo não foi uma movimento literário organizada, mas um período de transição. Como a mistura de fotos antigas (passado) com arte colorida (futuro) resume o conceito de "período de transição"?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É possível viajar no tempo e testemunhar a história real por meio dos olhos da ficção?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Você já ouviu falar sobre o gênero textual romance histórico?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36386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18CE35F-093D-860B-42EB-43C58D55FC04}"/>
              </a:ext>
            </a:extLst>
          </p:cNvPr>
          <p:cNvSpPr txBox="1"/>
          <p:nvPr/>
        </p:nvSpPr>
        <p:spPr>
          <a:xfrm>
            <a:off x="612474" y="1104180"/>
            <a:ext cx="11231593" cy="2845010"/>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Estudante, se você pudesse entrar em uma máquina do tempo, preferiria viver a história real ou criar a sua própria versão dela? É exatamente nessa fronteira entre o real e o imaginário que nasce o Romance Histórico. Esse gênero literário não quer que você apenas decore datas para a prova, mas sim que você viaje no tempo. Ele pega os fatos que realmente aconteceram e os preenche com sentimentos, mistérios e dramas humanos que os livros didáticos não contam. Vamos aprender sobre esse gênero textual????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BFF95A2-65F8-5625-892F-128A4F039DDE}"/>
              </a:ext>
            </a:extLst>
          </p:cNvPr>
          <p:cNvSpPr txBox="1"/>
          <p:nvPr/>
        </p:nvSpPr>
        <p:spPr>
          <a:xfrm>
            <a:off x="879893" y="4183308"/>
            <a:ext cx="10688130" cy="474956"/>
          </a:xfrm>
          <a:prstGeom prst="rect">
            <a:avLst/>
          </a:prstGeom>
          <a:noFill/>
        </p:spPr>
        <p:txBody>
          <a:bodyPr wrap="square">
            <a:spAutoFit/>
          </a:bodyPr>
          <a:lstStyle/>
          <a:p>
            <a:pPr algn="just">
              <a:lnSpc>
                <a:spcPct val="107000"/>
              </a:lnSpc>
              <a:spcAft>
                <a:spcPts val="800"/>
              </a:spcAft>
            </a:pPr>
            <a:r>
              <a:rPr lang="pt-BR" sz="2400" b="1" kern="100" dirty="0">
                <a:solidFill>
                  <a:srgbClr val="FFC000"/>
                </a:solidFill>
                <a:effectLst/>
                <a:latin typeface="Aptos Narrow" panose="020B0004020202020204" pitchFamily="34" charset="0"/>
                <a:ea typeface="Yu Gothic UI Semilight" panose="020B0400000000000000" pitchFamily="34" charset="-128"/>
                <a:cs typeface="Cambria Math" panose="02040503050406030204" pitchFamily="18" charset="0"/>
              </a:rPr>
              <a:t>▶</a:t>
            </a:r>
            <a:r>
              <a:rPr lang="pt-BR" sz="2400" b="1" kern="100" dirty="0">
                <a:solidFill>
                  <a:srgbClr val="FFC000"/>
                </a:solidFill>
                <a:effectLst/>
                <a:latin typeface="Aptos Narrow" panose="020B0004020202020204" pitchFamily="34" charset="0"/>
                <a:ea typeface="Calibri" panose="020F0502020204030204" pitchFamily="34" charset="0"/>
                <a:cs typeface="Times New Roman" panose="02020603050405020304" pitchFamily="18" charset="0"/>
              </a:rPr>
              <a:t> Conhecendo o gênero textual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17835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F50B2F4-14BF-D48E-CF57-99A1F720547A}"/>
              </a:ext>
            </a:extLst>
          </p:cNvPr>
          <p:cNvSpPr txBox="1"/>
          <p:nvPr/>
        </p:nvSpPr>
        <p:spPr>
          <a:xfrm>
            <a:off x="207034" y="931653"/>
            <a:ext cx="11622657" cy="4329775"/>
          </a:xfrm>
          <a:prstGeom prst="rect">
            <a:avLst/>
          </a:prstGeom>
          <a:solidFill>
            <a:schemeClr val="accent4">
              <a:lumMod val="40000"/>
              <a:lumOff val="60000"/>
            </a:schemeClr>
          </a:solidFill>
          <a:ln w="38100">
            <a:solidFill>
              <a:schemeClr val="accent4">
                <a:lumMod val="75000"/>
              </a:schemeClr>
            </a:solidFill>
          </a:ln>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Romance histórico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romance histórico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é um tipo de ficção que combina elementos fictícios com fatos históricos reais. Utiliza esses fatos para montar a narrativa, colocando determinado período, acontecimento ou personalidade histórica em uma posição de destaque na trama. Se distingue por sua dedicação baseada em fatos reais e comprovados, ao mesmo tempo em que concede liberdade criativa ao autor. O romance histórico representa eventos, culturas e figuras históricas de maneira fundamentada, mas envolvente, entrelaçando esses elementos com a ficção. Esse tipo de narrativa pode abordar qualquer período, evento ou personalidade, da antiguidade até o século XX, abrangendo uma vasta gama de temas, desde guerras e revoluções à vida cotidiana. Assim, ele é o encontro da literatura com a história, muitas vezes tecendo críticas sobre o período retratado.</a:t>
            </a:r>
          </a:p>
        </p:txBody>
      </p:sp>
      <p:sp>
        <p:nvSpPr>
          <p:cNvPr id="4" name="CaixaDeTexto 3">
            <a:extLst>
              <a:ext uri="{FF2B5EF4-FFF2-40B4-BE49-F238E27FC236}">
                <a16:creationId xmlns:a16="http://schemas.microsoft.com/office/drawing/2014/main" id="{83DB0FEE-0916-8D3C-FCB8-47D73454B006}"/>
              </a:ext>
            </a:extLst>
          </p:cNvPr>
          <p:cNvSpPr txBox="1"/>
          <p:nvPr/>
        </p:nvSpPr>
        <p:spPr>
          <a:xfrm rot="10800000" flipV="1">
            <a:off x="4761781" y="5659564"/>
            <a:ext cx="7067908" cy="830997"/>
          </a:xfrm>
          <a:prstGeom prst="rect">
            <a:avLst/>
          </a:prstGeom>
          <a:noFill/>
        </p:spPr>
        <p:txBody>
          <a:bodyPr wrap="square">
            <a:spAutoFit/>
          </a:bodyPr>
          <a:lstStyle/>
          <a:p>
            <a:pPr algn="r"/>
            <a:r>
              <a:rPr lang="pt-BR" sz="2400" dirty="0">
                <a:latin typeface="Aptos Narrow" panose="020B0004020202020204" pitchFamily="34" charset="0"/>
              </a:rPr>
              <a:t>Disponível em: https://editoraviseu.com/blog/romance-</a:t>
            </a:r>
            <a:r>
              <a:rPr lang="pt-BR" sz="2400" dirty="0" err="1">
                <a:latin typeface="Aptos Narrow" panose="020B0004020202020204" pitchFamily="34" charset="0"/>
              </a:rPr>
              <a:t>historico</a:t>
            </a:r>
            <a:r>
              <a:rPr lang="pt-BR" sz="2400" dirty="0">
                <a:latin typeface="Aptos Narrow" panose="020B0004020202020204" pitchFamily="34" charset="0"/>
              </a:rPr>
              <a:t>-</a:t>
            </a:r>
            <a:r>
              <a:rPr lang="pt-BR" sz="2400" dirty="0" err="1">
                <a:latin typeface="Aptos Narrow" panose="020B0004020202020204" pitchFamily="34" charset="0"/>
              </a:rPr>
              <a:t>o-que-e</a:t>
            </a:r>
            <a:r>
              <a:rPr lang="pt-BR" sz="2400" dirty="0">
                <a:latin typeface="Aptos Narrow" panose="020B0004020202020204" pitchFamily="34" charset="0"/>
              </a:rPr>
              <a:t>/. Acesso em: 27 abr. 2026</a:t>
            </a:r>
          </a:p>
        </p:txBody>
      </p:sp>
    </p:spTree>
    <p:extLst>
      <p:ext uri="{BB962C8B-B14F-4D97-AF65-F5344CB8AC3E}">
        <p14:creationId xmlns:p14="http://schemas.microsoft.com/office/powerpoint/2010/main" val="32085811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E872F81-5C45-0504-C3FA-D23AEC9443E7}"/>
              </a:ext>
            </a:extLst>
          </p:cNvPr>
          <p:cNvSpPr txBox="1"/>
          <p:nvPr/>
        </p:nvSpPr>
        <p:spPr>
          <a:xfrm>
            <a:off x="181155" y="655609"/>
            <a:ext cx="11637034" cy="1659493"/>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“Os Sertões” (1902), de Euclides da Cunha, não é considerado um romance de ficção, mas sim uma obra híbrida que funde jornalismo, sociologia, história e literatura. Conhecido como o primeiro grande livro-reportagem brasileiro (Ensaio), relata a Guerra de Canudos (1896-1897), dividindo-se em: A Terra, O Homem e A Luta.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9BB9AEB3-DB77-B7F7-5278-C15D902F2B57}"/>
              </a:ext>
            </a:extLst>
          </p:cNvPr>
          <p:cNvPicPr>
            <a:picLocks noChangeAspect="1"/>
          </p:cNvPicPr>
          <p:nvPr/>
        </p:nvPicPr>
        <p:blipFill>
          <a:blip r:embed="rId2"/>
          <a:stretch>
            <a:fillRect/>
          </a:stretch>
        </p:blipFill>
        <p:spPr>
          <a:xfrm>
            <a:off x="181155" y="2238245"/>
            <a:ext cx="2261792" cy="828754"/>
          </a:xfrm>
          <a:prstGeom prst="rect">
            <a:avLst/>
          </a:prstGeom>
        </p:spPr>
      </p:pic>
      <p:pic>
        <p:nvPicPr>
          <p:cNvPr id="9" name="Imagem 8">
            <a:extLst>
              <a:ext uri="{FF2B5EF4-FFF2-40B4-BE49-F238E27FC236}">
                <a16:creationId xmlns:a16="http://schemas.microsoft.com/office/drawing/2014/main" id="{2B8CBE00-38A1-9215-A6D9-E68D2A7A4251}"/>
              </a:ext>
            </a:extLst>
          </p:cNvPr>
          <p:cNvPicPr>
            <a:picLocks noChangeAspect="1"/>
          </p:cNvPicPr>
          <p:nvPr/>
        </p:nvPicPr>
        <p:blipFill>
          <a:blip r:embed="rId3"/>
          <a:stretch>
            <a:fillRect/>
          </a:stretch>
        </p:blipFill>
        <p:spPr>
          <a:xfrm>
            <a:off x="3303917" y="2855610"/>
            <a:ext cx="5840083" cy="3665959"/>
          </a:xfrm>
          <a:prstGeom prst="rect">
            <a:avLst/>
          </a:prstGeom>
        </p:spPr>
      </p:pic>
    </p:spTree>
    <p:extLst>
      <p:ext uri="{BB962C8B-B14F-4D97-AF65-F5344CB8AC3E}">
        <p14:creationId xmlns:p14="http://schemas.microsoft.com/office/powerpoint/2010/main" val="39578239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B1247C6-45CA-3D68-24C3-A7B733797E14}"/>
              </a:ext>
            </a:extLst>
          </p:cNvPr>
          <p:cNvSpPr txBox="1"/>
          <p:nvPr/>
        </p:nvSpPr>
        <p:spPr>
          <a:xfrm>
            <a:off x="1276709" y="698740"/>
            <a:ext cx="9661585" cy="3416320"/>
          </a:xfrm>
          <a:prstGeom prst="rect">
            <a:avLst/>
          </a:prstGeom>
          <a:solidFill>
            <a:schemeClr val="accent4">
              <a:lumMod val="40000"/>
              <a:lumOff val="60000"/>
            </a:schemeClr>
          </a:solidFill>
          <a:ln w="38100">
            <a:solidFill>
              <a:schemeClr val="accent4">
                <a:lumMod val="60000"/>
                <a:lumOff val="40000"/>
              </a:schemeClr>
            </a:solidFill>
          </a:ln>
        </p:spPr>
        <p:txBody>
          <a:bodyPr wrap="square">
            <a:spAutoFit/>
          </a:bodyPr>
          <a:lstStyle/>
          <a:p>
            <a:pPr algn="just"/>
            <a:r>
              <a:rPr lang="pt-BR" sz="2400" dirty="0">
                <a:latin typeface="Aptos Narrow" panose="020B0004020202020204" pitchFamily="34" charset="0"/>
              </a:rPr>
              <a:t>A obra Os Sertões (1902), de Euclides da Cunha, é classificada como uma obra de gênero híbrido, misturando características de narrativa literária, ensaio sociológico/científico e reportagem jornalística. </a:t>
            </a:r>
          </a:p>
          <a:p>
            <a:pPr algn="just"/>
            <a:r>
              <a:rPr lang="pt-BR" sz="2400" dirty="0">
                <a:latin typeface="Aptos Narrow" panose="020B0004020202020204" pitchFamily="34" charset="0"/>
              </a:rPr>
              <a:t>Devido à sua complexidade e mistura de estilos, ela é frequentemente descrita como: Livro-reportagem/ Romance-reportagem. Ensaio Científico e Sociológico: A obra analisa o meio físico ("A Terra"), homem ("O Homem") e o conflito ("A Luta") com base em teorias deterministas da época. E como Narrativa Épica/Histórica: A obra é considerada uma "epopeia moderna" que narra a trágica campanha militar de Canudos.</a:t>
            </a:r>
          </a:p>
        </p:txBody>
      </p:sp>
      <p:pic>
        <p:nvPicPr>
          <p:cNvPr id="6" name="Imagem 5">
            <a:extLst>
              <a:ext uri="{FF2B5EF4-FFF2-40B4-BE49-F238E27FC236}">
                <a16:creationId xmlns:a16="http://schemas.microsoft.com/office/drawing/2014/main" id="{6BA27342-2FA4-DEFE-3F30-8A1A73686435}"/>
              </a:ext>
            </a:extLst>
          </p:cNvPr>
          <p:cNvPicPr>
            <a:picLocks noChangeAspect="1"/>
          </p:cNvPicPr>
          <p:nvPr/>
        </p:nvPicPr>
        <p:blipFill>
          <a:blip r:embed="rId2"/>
          <a:stretch>
            <a:fillRect/>
          </a:stretch>
        </p:blipFill>
        <p:spPr>
          <a:xfrm>
            <a:off x="513667" y="4934228"/>
            <a:ext cx="2350301" cy="733327"/>
          </a:xfrm>
          <a:prstGeom prst="rect">
            <a:avLst/>
          </a:prstGeom>
        </p:spPr>
      </p:pic>
      <p:pic>
        <p:nvPicPr>
          <p:cNvPr id="7" name="Imagem 6">
            <a:extLst>
              <a:ext uri="{FF2B5EF4-FFF2-40B4-BE49-F238E27FC236}">
                <a16:creationId xmlns:a16="http://schemas.microsoft.com/office/drawing/2014/main" id="{BA5CF089-3895-4C3F-A10D-77391B18AE5E}"/>
              </a:ext>
            </a:extLst>
          </p:cNvPr>
          <p:cNvPicPr>
            <a:picLocks noChangeAspect="1"/>
          </p:cNvPicPr>
          <p:nvPr/>
        </p:nvPicPr>
        <p:blipFill>
          <a:blip r:embed="rId3"/>
          <a:srcRect r="51933" b="15118"/>
          <a:stretch/>
        </p:blipFill>
        <p:spPr>
          <a:xfrm>
            <a:off x="3010619" y="4425269"/>
            <a:ext cx="8100203" cy="2122180"/>
          </a:xfrm>
          <a:prstGeom prst="rect">
            <a:avLst/>
          </a:prstGeom>
        </p:spPr>
      </p:pic>
    </p:spTree>
    <p:extLst>
      <p:ext uri="{BB962C8B-B14F-4D97-AF65-F5344CB8AC3E}">
        <p14:creationId xmlns:p14="http://schemas.microsoft.com/office/powerpoint/2010/main" val="399105599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3585585-EDD2-31CF-DFB1-8A148FFA6C4A}"/>
              </a:ext>
            </a:extLst>
          </p:cNvPr>
          <p:cNvPicPr>
            <a:picLocks noChangeAspect="1"/>
          </p:cNvPicPr>
          <p:nvPr/>
        </p:nvPicPr>
        <p:blipFill>
          <a:blip r:embed="rId2"/>
          <a:stretch>
            <a:fillRect/>
          </a:stretch>
        </p:blipFill>
        <p:spPr>
          <a:xfrm>
            <a:off x="433155" y="695729"/>
            <a:ext cx="2448068" cy="923110"/>
          </a:xfrm>
          <a:prstGeom prst="rect">
            <a:avLst/>
          </a:prstGeom>
        </p:spPr>
      </p:pic>
      <p:sp>
        <p:nvSpPr>
          <p:cNvPr id="4" name="CaixaDeTexto 3">
            <a:extLst>
              <a:ext uri="{FF2B5EF4-FFF2-40B4-BE49-F238E27FC236}">
                <a16:creationId xmlns:a16="http://schemas.microsoft.com/office/drawing/2014/main" id="{A0D55DF9-AEF4-E541-4873-A10FB4F4699A}"/>
              </a:ext>
            </a:extLst>
          </p:cNvPr>
          <p:cNvSpPr txBox="1"/>
          <p:nvPr/>
        </p:nvSpPr>
        <p:spPr>
          <a:xfrm>
            <a:off x="433155" y="1915064"/>
            <a:ext cx="11298770" cy="3785652"/>
          </a:xfrm>
          <a:prstGeom prst="rect">
            <a:avLst/>
          </a:prstGeom>
          <a:noFill/>
          <a:ln w="38100">
            <a:solidFill>
              <a:schemeClr val="tx1"/>
            </a:solidFill>
          </a:ln>
        </p:spPr>
        <p:txBody>
          <a:bodyPr wrap="square">
            <a:spAutoFit/>
          </a:bodyPr>
          <a:lstStyle/>
          <a:p>
            <a:pPr algn="ctr"/>
            <a:r>
              <a:rPr lang="pt-BR" sz="2400" b="1" dirty="0">
                <a:latin typeface="Aptos Narrow" panose="020B0004020202020204" pitchFamily="34" charset="0"/>
              </a:rPr>
              <a:t>O Pré-Modernismo</a:t>
            </a:r>
          </a:p>
          <a:p>
            <a:pPr algn="just"/>
            <a:r>
              <a:rPr lang="pt-BR" sz="2400" b="1" dirty="0">
                <a:latin typeface="Aptos Narrow" panose="020B0004020202020204" pitchFamily="34" charset="0"/>
              </a:rPr>
              <a:t>O Pré-Modernismo </a:t>
            </a:r>
            <a:r>
              <a:rPr lang="pt-BR" sz="2400" dirty="0">
                <a:latin typeface="Aptos Narrow" panose="020B0004020202020204" pitchFamily="34" charset="0"/>
              </a:rPr>
              <a:t>(1902–1922) foi um período de transição na literatura brasileira entre o Simbolismo e o Modernismo. Não foi um movimento literário, mas sim uma fase marcada por denúncias sociais, rompimento com o academicismo e foco no "Brasil real" (sertão, periferias e caboclos).</a:t>
            </a:r>
          </a:p>
          <a:p>
            <a:pPr algn="ctr"/>
            <a:r>
              <a:rPr lang="pt-BR" sz="2400" b="1" dirty="0">
                <a:latin typeface="Aptos Narrow" panose="020B0004020202020204" pitchFamily="34" charset="0"/>
              </a:rPr>
              <a:t>Contexto Histórico </a:t>
            </a:r>
          </a:p>
          <a:p>
            <a:pPr algn="just"/>
            <a:r>
              <a:rPr lang="pt-BR" sz="2400" dirty="0">
                <a:latin typeface="Aptos Narrow" panose="020B0004020202020204" pitchFamily="34" charset="0"/>
              </a:rPr>
              <a:t>Marcado pela República Velha, o período foi cenário de graves conflitos (como a Guerra de Canudos) e tensões urbanas (como a Revolta da Vacina). A literatura passou a servir como um meio de investigar a fundo a realidade e o atraso das regiões do interior e das grandes metrópoles.</a:t>
            </a:r>
          </a:p>
        </p:txBody>
      </p:sp>
      <p:sp>
        <p:nvSpPr>
          <p:cNvPr id="6" name="CaixaDeTexto 5">
            <a:extLst>
              <a:ext uri="{FF2B5EF4-FFF2-40B4-BE49-F238E27FC236}">
                <a16:creationId xmlns:a16="http://schemas.microsoft.com/office/drawing/2014/main" id="{23DA6B06-8600-7A41-43BD-7E95B32F6425}"/>
              </a:ext>
            </a:extLst>
          </p:cNvPr>
          <p:cNvSpPr txBox="1"/>
          <p:nvPr/>
        </p:nvSpPr>
        <p:spPr>
          <a:xfrm rot="10800000" flipV="1">
            <a:off x="303759" y="5925284"/>
            <a:ext cx="11298770" cy="473976"/>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Estudante, vamos ler o resumo e trechos dessa obra?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108038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76D0C26-2926-7B6F-4102-AE4DDE006A9B}"/>
              </a:ext>
            </a:extLst>
          </p:cNvPr>
          <p:cNvSpPr txBox="1"/>
          <p:nvPr/>
        </p:nvSpPr>
        <p:spPr>
          <a:xfrm>
            <a:off x="181155" y="552091"/>
            <a:ext cx="8960687" cy="473976"/>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Leia o texto.</a:t>
            </a:r>
          </a:p>
        </p:txBody>
      </p:sp>
      <p:sp>
        <p:nvSpPr>
          <p:cNvPr id="5" name="CaixaDeTexto 4">
            <a:extLst>
              <a:ext uri="{FF2B5EF4-FFF2-40B4-BE49-F238E27FC236}">
                <a16:creationId xmlns:a16="http://schemas.microsoft.com/office/drawing/2014/main" id="{C0E56440-CF79-478C-E186-0479CB29C273}"/>
              </a:ext>
            </a:extLst>
          </p:cNvPr>
          <p:cNvSpPr txBox="1"/>
          <p:nvPr/>
        </p:nvSpPr>
        <p:spPr>
          <a:xfrm>
            <a:off x="181155" y="914400"/>
            <a:ext cx="11619781" cy="6631493"/>
          </a:xfrm>
          <a:prstGeom prst="rect">
            <a:avLst/>
          </a:prstGeom>
          <a:noFill/>
        </p:spPr>
        <p:txBody>
          <a:bodyPr wrap="square">
            <a:spAutoFit/>
          </a:bodyPr>
          <a:lstStyle/>
          <a:p>
            <a:pPr algn="ctr">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Os Sertões”: resumo da obra de Euclides da Cunha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Os Sertões” se divide em três partes: A terra, O homem e A luta. Escrito através do estilo jornalístico de Euclides da Cunha, o livro faz um retrato dos elementos que compõem a Guerra de Canudos (1896-1897), no interior da Bahia.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primeira parte do livro traz o cenário onde se passa a narrativa. Por meio de estudos do relevo, do solo, da fauna, da flora e do clima da região nordestina, Euclides revela que nada supera a principal calamidade do sertão: a seca. Para o autor, a exploração do homem é o responsável pela destruição geológica.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O homem na visão de Euclides da Cunha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Através do determinismo, Euclides analisa o sertanejo e seus costumes, focando em sua relação com o meio, sua gênese etnológica, seu comportamento, crença e costume. Aqui ele também explora a vida e personalidade do líder de Canudos, Antônio Conselheiro, através da genealogia, das suas pregações, caráter, passado e relatos de como era a vida e os costumes de Canudos, relatados por visitantes e habitantes capturados.</a:t>
            </a:r>
          </a:p>
          <a:p>
            <a:pPr algn="just">
              <a:lnSpc>
                <a:spcPct val="107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34986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914E94B-B860-C3C9-ED78-31667672EBA9}"/>
              </a:ext>
            </a:extLst>
          </p:cNvPr>
          <p:cNvSpPr txBox="1"/>
          <p:nvPr/>
        </p:nvSpPr>
        <p:spPr>
          <a:xfrm>
            <a:off x="267419" y="586596"/>
            <a:ext cx="11507638" cy="5619744"/>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 luta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terceira parte trata-se da descrição feita pelo jornalista sobre a batalha. Explica com riqueza de detalhes os fatos das quatro expedições a Canudos, criando o retrato real testemunhado que viu a fome, a peste, a miséria, a violência e a insanidade da guerra que dizimou a população do arraial nordestino.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processo de modernização no final do século XX teve muito impacto em várias regiões do Brasil. A decadência nordestina se acentuou com a grave crise econômica e social em que a região se encontrava na época.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situação piorou pela ocorrência de um grande período de seca e desemprego permanente. Até então os pequenos lavradores, trabalhadores livres e vaqueiros encontravam trabalho com os grandes latifundiários, porém a crise os deixou sem moradia e trabalho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população acreditava em uma salvação milagrosa que protegeria os sertanejos vítimas das adversidades do tempo e da exclusão econômica e social.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15676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DFDF81B-36E2-A608-9C56-CCE0127D2760}"/>
              </a:ext>
            </a:extLst>
          </p:cNvPr>
          <p:cNvSpPr txBox="1"/>
          <p:nvPr/>
        </p:nvSpPr>
        <p:spPr>
          <a:xfrm>
            <a:off x="293298" y="629728"/>
            <a:ext cx="11619781" cy="5725029"/>
          </a:xfrm>
          <a:prstGeom prst="rect">
            <a:avLst/>
          </a:prstGeom>
          <a:noFill/>
        </p:spPr>
        <p:txBody>
          <a:bodyPr wrap="square">
            <a:spAutoFit/>
          </a:bodyPr>
          <a:lstStyle/>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Antônio Vicente Mendes Maciel, apelidado de Antônio Conselheiro, chegou no interior da Bahia, em um arraial chamado Canudos em 1893, tornando-se líder do arraial e atraindo milhares de pessoas.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Após a chegada do líder religioso, Canudos passou a ter uma constante migração de pessoas, chegando a uma média de 25 mil habitantes, tal fato não agradou a imprensa, o clero e os latifundiários da região.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Conselheiro foi considerado um monarquista perigoso a serviço de potências estrangeiras, esta reputação manipulada ganhou o apoio da opinião pública para justificar a guerra movida contra os habitantes do arraial de Canudos.</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Primeira expedição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estopim para o conflito se deu em Outubro de 1896 após Antônio Conselheiro ter encomendado uma remessa de madeira, vinda de Juazeiro, que seria usada para a construção da nova igreja. Contudo, a madeira foi paga, mas não foi entregue.</a:t>
            </a:r>
          </a:p>
          <a:p>
            <a:pPr algn="just">
              <a:lnSpc>
                <a:spcPct val="107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42125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82D486-4E54-1AC9-8FA1-C4146E2A3461}"/>
              </a:ext>
            </a:extLst>
          </p:cNvPr>
          <p:cNvSpPr txBox="1"/>
          <p:nvPr/>
        </p:nvSpPr>
        <p:spPr>
          <a:xfrm>
            <a:off x="388189" y="655608"/>
            <a:ext cx="11438626" cy="5729004"/>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Segunda expedição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Em Janeiro de 1897, uma segunda expedição militar contra Canudos foi enviada. Certo da vitória, voltaram derrotados e com uma baixa de mais de cem soldados.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Terceira expedição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notícia da chegada de tropas militares à região atraiu um grande número de pessoas, de várias áreas do Nordeste, que iam em defesa do “homem Santo”.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Quarta expedição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Entre abril e outubro de 1897, duas tropas foram enviadas para combate, ambas com mais de quatro mil soldados equipados com as mais modernas armas da época. Não obtiveram bons resultados nos primeiros meses e o exército não tinha a infraestrutura necessária para alimentar suas tropas. Depois de várias batalhas, a tropa conseguiu fechar o cerco sobre o arraial. Antônio Conselheiro morreu em 22 de setembro, supostamente vítima de uma disenteria.</a:t>
            </a:r>
          </a:p>
        </p:txBody>
      </p:sp>
    </p:spTree>
    <p:extLst>
      <p:ext uri="{BB962C8B-B14F-4D97-AF65-F5344CB8AC3E}">
        <p14:creationId xmlns:p14="http://schemas.microsoft.com/office/powerpoint/2010/main" val="103572854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427A11D-5686-CC5F-2617-FD49613794E9}"/>
              </a:ext>
            </a:extLst>
          </p:cNvPr>
          <p:cNvSpPr txBox="1"/>
          <p:nvPr/>
        </p:nvSpPr>
        <p:spPr>
          <a:xfrm>
            <a:off x="293298" y="655608"/>
            <a:ext cx="11559396" cy="2552430"/>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Parte da população que se rendeu após a promessa de perdão garantida pela república foram posteriormente degoladas, tal execução ficou conhecida como "gravata vermelha". Após um ano de resistência, Canudos foi totalmente destruída. A guerra durou de 1892 a 1896, o arraial foi incendiado e a população dizimada, culminando a destruição total da povoação.</a:t>
            </a:r>
          </a:p>
          <a:p>
            <a:pPr algn="r">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Disponível em: https://www.educamaisbrasil.com.br/</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enem</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/resumos-de-livros/os-</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sertoes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Acesso em: 27 abr. 2026.</a:t>
            </a:r>
          </a:p>
        </p:txBody>
      </p:sp>
      <p:sp>
        <p:nvSpPr>
          <p:cNvPr id="5" name="CaixaDeTexto 4">
            <a:extLst>
              <a:ext uri="{FF2B5EF4-FFF2-40B4-BE49-F238E27FC236}">
                <a16:creationId xmlns:a16="http://schemas.microsoft.com/office/drawing/2014/main" id="{1CE511C0-BE9D-6699-9FDE-C71531D86781}"/>
              </a:ext>
            </a:extLst>
          </p:cNvPr>
          <p:cNvSpPr txBox="1"/>
          <p:nvPr/>
        </p:nvSpPr>
        <p:spPr>
          <a:xfrm>
            <a:off x="293298" y="3429000"/>
            <a:ext cx="11559396" cy="2552430"/>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2.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"Os Sertões", de Euclides da Cunha, é uma obra-prima pré-modernista dividida em "A Terra", "O Homem" e "A Luta", relatando a Guerra de Canudos (1896-1897) com base na experiência do autor como jornalista. O livro denuncia o massacre dos sertanejos, o determinismo geográfico e social, e a visão equivocada da República sobre o interior. Releia atentamente o resumo e responda oralmente </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aquestão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Qual a origem de “Os Sertões”?</a:t>
            </a:r>
          </a:p>
        </p:txBody>
      </p:sp>
    </p:spTree>
    <p:extLst>
      <p:ext uri="{BB962C8B-B14F-4D97-AF65-F5344CB8AC3E}">
        <p14:creationId xmlns:p14="http://schemas.microsoft.com/office/powerpoint/2010/main" val="21360733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836708E-0A19-A588-F6BD-02EDE3C740AE}"/>
              </a:ext>
            </a:extLst>
          </p:cNvPr>
          <p:cNvSpPr txBox="1"/>
          <p:nvPr/>
        </p:nvSpPr>
        <p:spPr>
          <a:xfrm>
            <a:off x="103517" y="526211"/>
            <a:ext cx="11973465" cy="6021585"/>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A obra Os Sertões, de Euclides da Cunha, utiliza uma abordagem científica (determinista) e jornalística para narrar a Guerra de Canudos. A estrutura em três partes funciona como uma cadeia de causa e efeito para explicar o trágico conflito, indo do ambiente até a guerra aberta. Associe corretamente.</a:t>
            </a:r>
          </a:p>
          <a:p>
            <a:pPr algn="ctr">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  A Terra.    2. O Homem.  3. A Luta.</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É o clímax histórico e trágico do livro. O foco é narrar o confronto militar direto entre o Exército brasileiro e os habitantes de Canudos. Relata as expedições militares e como o sertanejo, utilizando táticas de guerrilha, resistiu bravamente ao poder das forças armadas da República.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Funciona como um estudo geográfico e geológico. O foco é descrever detalhadamente o ambiente inóspito do sertão nordestino (clima, relevo, vegetação e a seca severa), mostrando como o meio é hostil e molda a vida ao seu redor.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É uma análise antropológica e social. O autor foca no sertanejo, buscando explicar como as adversidades da região criaram um povo extremamente resistente e forte. Aqui, ele também introduz o misticismo e a figura de Antônio Conselheiro, líder da comunidade de Canudos. </a:t>
            </a:r>
          </a:p>
        </p:txBody>
      </p:sp>
    </p:spTree>
    <p:extLst>
      <p:ext uri="{BB962C8B-B14F-4D97-AF65-F5344CB8AC3E}">
        <p14:creationId xmlns:p14="http://schemas.microsoft.com/office/powerpoint/2010/main" val="33094635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199C2D9-A8B9-A7E3-E02E-2C30BED264CD}"/>
              </a:ext>
            </a:extLst>
          </p:cNvPr>
          <p:cNvSpPr txBox="1"/>
          <p:nvPr/>
        </p:nvSpPr>
        <p:spPr>
          <a:xfrm>
            <a:off x="241539" y="621102"/>
            <a:ext cx="11835442" cy="6519349"/>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Por que Euclides da Cunha foi enviado ao sertão da Bahia e qual era o seu objetivo inicial como jornalista do jornal O Estado de S. Paulo?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3.</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 principal finalidade da obra Os Sertões (1902), foi documentar e denunciar o massacre da Guerra de Canudos, ocorrida no interior da Bahia entre 1896 e 1897. Marque os propósitos que cumpre a finalidade dessa obra.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Denúncia social e política: Inicialmente enviado como correspondente do jornal O Estado de S. Paulo, o autor buscou expor a violência e a desumanidade das tropas republicanas enviadas pelo governo para destruir o arraial liderado por Antônio Conselheiro.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Revisão crítica da identidade nacional: A obra critica o ufanismo da recém-proclamada República, revelando ao país a existência de um "Brasil profundo", miserável e abandonado, que havia sido ocultado pelas elites políticas.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Análise científica da realidade: Influenciado pelo determinismo geográfico e pelo darwinismo social, Euclides da Cunha tentou explicar o conflito sob a ótica da ciência da época, dividindo sua obra entre: A Terra (o meio), O Homem (o sertanejo) e A Luta (a guerra). </a:t>
            </a:r>
          </a:p>
          <a:p>
            <a:pPr algn="just">
              <a:lnSpc>
                <a:spcPct val="107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51101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220FCBF-01BB-4215-2416-51810F4621FC}"/>
              </a:ext>
            </a:extLst>
          </p:cNvPr>
          <p:cNvPicPr>
            <a:picLocks noChangeAspect="1"/>
          </p:cNvPicPr>
          <p:nvPr/>
        </p:nvPicPr>
        <p:blipFill>
          <a:blip r:embed="rId2"/>
          <a:stretch>
            <a:fillRect/>
          </a:stretch>
        </p:blipFill>
        <p:spPr>
          <a:xfrm>
            <a:off x="300192" y="609864"/>
            <a:ext cx="2166962" cy="796242"/>
          </a:xfrm>
          <a:prstGeom prst="rect">
            <a:avLst/>
          </a:prstGeom>
        </p:spPr>
      </p:pic>
      <p:sp>
        <p:nvSpPr>
          <p:cNvPr id="4" name="CaixaDeTexto 3">
            <a:extLst>
              <a:ext uri="{FF2B5EF4-FFF2-40B4-BE49-F238E27FC236}">
                <a16:creationId xmlns:a16="http://schemas.microsoft.com/office/drawing/2014/main" id="{81729BDC-501C-0B62-7A1A-EFEC3CB4836B}"/>
              </a:ext>
            </a:extLst>
          </p:cNvPr>
          <p:cNvSpPr txBox="1"/>
          <p:nvPr/>
        </p:nvSpPr>
        <p:spPr>
          <a:xfrm>
            <a:off x="448574" y="1716657"/>
            <a:ext cx="11309230" cy="4137671"/>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Determinismo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Determinismo</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é uma teoria filosófica que afirma que todos os eventos — inclusive as escolhas e ações humanas — são consequências inevitáveis de causas anteriores. </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Determinismo Geográfico: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Sustenta que o meio ambiente e as condições geográficas moldam e determinam a cultura, a sociedade e o desenvolvimento das populações que habitam aquela região. </a:t>
            </a:r>
          </a:p>
          <a:p>
            <a:pPr algn="just"/>
            <a:r>
              <a:rPr lang="pt-BR" sz="2400" dirty="0">
                <a:effectLst/>
                <a:latin typeface="Aptos Narrow" panose="020B0004020202020204" pitchFamily="34" charset="0"/>
                <a:ea typeface="Calibri" panose="020F0502020204030204" pitchFamily="34" charset="0"/>
                <a:cs typeface="Times New Roman" panose="02020603050405020304" pitchFamily="18" charset="0"/>
              </a:rPr>
              <a:t>O </a:t>
            </a:r>
            <a:r>
              <a:rPr lang="pt-BR" sz="2400" b="1" dirty="0">
                <a:effectLst/>
                <a:latin typeface="Aptos Narrow" panose="020B0004020202020204" pitchFamily="34" charset="0"/>
                <a:ea typeface="Calibri" panose="020F0502020204030204" pitchFamily="34" charset="0"/>
                <a:cs typeface="Times New Roman" panose="02020603050405020304" pitchFamily="18" charset="0"/>
              </a:rPr>
              <a:t>determinismo</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 na obra Os Sertões, de Euclides da Cunha, é o pilar científico que estrutura a narrativa, defendendo que o indivíduo é produto do meio físico e da sua herança racial. O autor utiliza teorias do século XIX para explicar o conflito de Canudos como um choque inevitável. </a:t>
            </a:r>
            <a:endParaRPr lang="pt-BR" sz="2400" dirty="0">
              <a:latin typeface="Aptos Narrow" panose="020B0004020202020204" pitchFamily="34" charset="0"/>
            </a:endParaRPr>
          </a:p>
        </p:txBody>
      </p:sp>
    </p:spTree>
    <p:extLst>
      <p:ext uri="{BB962C8B-B14F-4D97-AF65-F5344CB8AC3E}">
        <p14:creationId xmlns:p14="http://schemas.microsoft.com/office/powerpoint/2010/main" val="26821651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76D4DE2-D7D3-6113-B726-86A2052A6577}"/>
              </a:ext>
            </a:extLst>
          </p:cNvPr>
          <p:cNvSpPr txBox="1"/>
          <p:nvPr/>
        </p:nvSpPr>
        <p:spPr>
          <a:xfrm>
            <a:off x="345057" y="586596"/>
            <a:ext cx="11516264" cy="5729004"/>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4.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determinismo em “Os Sertões” (1902), de Euclides da Cunha, é a base teórica que explica a Guerra de Canudos como resultado fatal da interação entre o meio geográfico hostil e a raça (mestiçagem), influenciado pelo cientificismo do século XIX. A obra argumenta que o meio determina o homem, tornando a luta inevitável. </a:t>
            </a:r>
            <a:r>
              <a:rPr lang="pt-BR" sz="2400" kern="0" dirty="0">
                <a:solidFill>
                  <a:srgbClr val="333333"/>
                </a:solidFill>
                <a:effectLst/>
                <a:latin typeface="Aptos Narrow" panose="020B0004020202020204" pitchFamily="34" charset="0"/>
                <a:ea typeface="Times New Roman" panose="02020603050405020304" pitchFamily="18" charset="0"/>
                <a:cs typeface="Arial" panose="020B0604020202020204" pitchFamily="34" charset="0"/>
              </a:rPr>
              <a:t>Em Os Sertões, a natureza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0" dirty="0">
                <a:solidFill>
                  <a:srgbClr val="333333"/>
                </a:solidFill>
                <a:effectLst/>
                <a:latin typeface="Aptos Narrow" panose="020B0004020202020204" pitchFamily="34" charset="0"/>
                <a:ea typeface="Times New Roman" panose="02020603050405020304" pitchFamily="18" charset="0"/>
                <a:cs typeface="Arial" panose="020B0604020202020204" pitchFamily="34" charset="0"/>
              </a:rPr>
              <a:t>(A) condiciona o comportamento do homem, de acordo com as concepções do determinismo científico de fins do século XIX.</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0" dirty="0">
                <a:solidFill>
                  <a:srgbClr val="333333"/>
                </a:solidFill>
                <a:effectLst/>
                <a:latin typeface="Aptos Narrow" panose="020B0004020202020204" pitchFamily="34" charset="0"/>
                <a:ea typeface="Times New Roman" panose="02020603050405020304" pitchFamily="18" charset="0"/>
                <a:cs typeface="Arial" panose="020B0604020202020204" pitchFamily="34" charset="0"/>
              </a:rPr>
              <a:t>(B) é objeto de uma descrição romântica impregnada dos sentimentos humanos do autor.</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0" dirty="0">
                <a:solidFill>
                  <a:srgbClr val="333333"/>
                </a:solidFill>
                <a:effectLst/>
                <a:latin typeface="Aptos Narrow" panose="020B0004020202020204" pitchFamily="34" charset="0"/>
                <a:ea typeface="Times New Roman" panose="02020603050405020304" pitchFamily="18" charset="0"/>
                <a:cs typeface="Arial" panose="020B0604020202020204" pitchFamily="34" charset="0"/>
              </a:rPr>
              <a:t>(C) funciona como  contraponto à narração, ressaltando o contaste entre o meio inerte e o homem agressivo.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0" dirty="0">
                <a:solidFill>
                  <a:srgbClr val="333333"/>
                </a:solidFill>
                <a:effectLst/>
                <a:latin typeface="Aptos Narrow" panose="020B0004020202020204" pitchFamily="34" charset="0"/>
                <a:ea typeface="Times New Roman" panose="02020603050405020304" pitchFamily="18" charset="0"/>
                <a:cs typeface="Arial" panose="020B0604020202020204" pitchFamily="34" charset="0"/>
              </a:rPr>
              <a:t>(D) é o tema da primeira parte da obra, A Terra, mas não funciona como elemento determinante da ação.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0" dirty="0">
                <a:solidFill>
                  <a:srgbClr val="333333"/>
                </a:solidFill>
                <a:effectLst/>
                <a:latin typeface="Aptos Narrow" panose="020B0004020202020204" pitchFamily="34" charset="0"/>
                <a:ea typeface="Times New Roman" panose="02020603050405020304" pitchFamily="18" charset="0"/>
                <a:cs typeface="Arial" panose="020B0604020202020204" pitchFamily="34" charset="0"/>
              </a:rPr>
              <a:t>(E) é cenário desolador, dentro do qual vivem e lutam os homens que podem transformá-la, sem que sejam por ela transformados.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48730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78A9A7-4E34-E013-E0AC-98701F7D7405}"/>
              </a:ext>
            </a:extLst>
          </p:cNvPr>
          <p:cNvSpPr txBox="1"/>
          <p:nvPr/>
        </p:nvSpPr>
        <p:spPr>
          <a:xfrm>
            <a:off x="249037" y="638355"/>
            <a:ext cx="8892806" cy="467179"/>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saber sobre a primeira parte dessa obra?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DFCA3B2-F2FE-3E8D-93A9-BA0A59720102}"/>
              </a:ext>
            </a:extLst>
          </p:cNvPr>
          <p:cNvPicPr>
            <a:picLocks noChangeAspect="1"/>
          </p:cNvPicPr>
          <p:nvPr/>
        </p:nvPicPr>
        <p:blipFill>
          <a:blip r:embed="rId2"/>
          <a:stretch>
            <a:fillRect/>
          </a:stretch>
        </p:blipFill>
        <p:spPr>
          <a:xfrm>
            <a:off x="249037" y="1218130"/>
            <a:ext cx="2170364" cy="798645"/>
          </a:xfrm>
          <a:prstGeom prst="rect">
            <a:avLst/>
          </a:prstGeom>
        </p:spPr>
      </p:pic>
      <p:sp>
        <p:nvSpPr>
          <p:cNvPr id="6" name="CaixaDeTexto 5">
            <a:extLst>
              <a:ext uri="{FF2B5EF4-FFF2-40B4-BE49-F238E27FC236}">
                <a16:creationId xmlns:a16="http://schemas.microsoft.com/office/drawing/2014/main" id="{D436C634-09C2-91F7-BB41-0EB714DD2CCB}"/>
              </a:ext>
            </a:extLst>
          </p:cNvPr>
          <p:cNvSpPr txBox="1"/>
          <p:nvPr/>
        </p:nvSpPr>
        <p:spPr>
          <a:xfrm>
            <a:off x="405442" y="2016775"/>
            <a:ext cx="11335109" cy="3175421"/>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 Terra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dirty="0">
                <a:effectLst/>
                <a:latin typeface="Aptos Narrow" panose="020B0004020202020204" pitchFamily="34" charset="0"/>
                <a:ea typeface="Calibri" panose="020F0502020204030204" pitchFamily="34" charset="0"/>
                <a:cs typeface="Times New Roman" panose="02020603050405020304" pitchFamily="18" charset="0"/>
              </a:rPr>
              <a:t>Essa parte da obra é dividida em 5 capítulos. Aqui é feita a descrição do ambiente (local, clima, relevo, fauna, flora, vegetação, etc.) do sertão e da seca que assola a região. Trata-se de um estudo geográfico, focado na entrada do sertão, no caminho para Monte Santo, da vista de suas favelas, clima e as secas, as caatingas, os juazeiros, umbuzeiro, jurema. Aborda também o povo dessa região, jagunços e sertanejos, os quais se misturam a essa paisagem marcada por anos de exploração. Nesse primeiro momento, portanto, apresenta um lugar separado geográfica e temporalmente do resto do país. </a:t>
            </a:r>
            <a:endParaRPr lang="pt-BR" sz="2400" dirty="0">
              <a:latin typeface="Aptos Narrow" panose="020B0004020202020204" pitchFamily="34" charset="0"/>
            </a:endParaRPr>
          </a:p>
        </p:txBody>
      </p:sp>
      <p:sp>
        <p:nvSpPr>
          <p:cNvPr id="8" name="CaixaDeTexto 7">
            <a:extLst>
              <a:ext uri="{FF2B5EF4-FFF2-40B4-BE49-F238E27FC236}">
                <a16:creationId xmlns:a16="http://schemas.microsoft.com/office/drawing/2014/main" id="{659D80D6-2573-AD31-C665-80E369C79178}"/>
              </a:ext>
            </a:extLst>
          </p:cNvPr>
          <p:cNvSpPr txBox="1"/>
          <p:nvPr/>
        </p:nvSpPr>
        <p:spPr>
          <a:xfrm rot="10800000" flipV="1">
            <a:off x="405441" y="5514373"/>
            <a:ext cx="8736401" cy="777649"/>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Leia o fragmento, da primeira parte de “Os Sertões”.</a:t>
            </a:r>
          </a:p>
          <a:p>
            <a:pPr>
              <a:lnSpc>
                <a:spcPct val="107000"/>
              </a:lnSpc>
              <a:spcAft>
                <a:spcPts val="800"/>
              </a:spcAf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623190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0D96805-46D1-8B45-7DE9-47109BDEC8FC}"/>
              </a:ext>
            </a:extLst>
          </p:cNvPr>
          <p:cNvSpPr txBox="1"/>
          <p:nvPr/>
        </p:nvSpPr>
        <p:spPr>
          <a:xfrm>
            <a:off x="276044" y="655608"/>
            <a:ext cx="11576649" cy="4829399"/>
          </a:xfrm>
          <a:prstGeom prst="rect">
            <a:avLst/>
          </a:prstGeom>
          <a:noFill/>
        </p:spPr>
        <p:txBody>
          <a:bodyPr wrap="square">
            <a:spAutoFit/>
          </a:bodyPr>
          <a:lstStyle/>
          <a:p>
            <a:pPr>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caatingas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Então, a travessia das veredas sertanejas é mais exaustiva que a de uma estepe nua.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Nesta, ao menos, o viajante tem o desafogo de um horizonte largo e a perspectiva das planuras francas.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Ao passo que a outra o afoga; abrevia-lhe o olhar; agride-o e estonteia-o; enlaça-o na trama espinescente e não o atrai; repulsa-o com as folhas urticantes, com o espinho, com os gravetos estalados em lanças, e </a:t>
            </a:r>
            <a:r>
              <a:rPr lang="pt-BR" sz="2400" kern="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desdobra-se-lhe</a:t>
            </a: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na frente léguas e léguas, imutável no aspecto desolado; árvore sem folhas, de galhos estorcidos e secos, revoltos, entrecruzados, apontando rijamente no espaço ou estirando-se flexuosos pelo solo, lembrando um bracejar imenso, de tortura, da flora agonizante…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49316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743153-E40C-9D30-4E7E-DEC77838AB0D}"/>
              </a:ext>
            </a:extLst>
          </p:cNvPr>
          <p:cNvSpPr txBox="1"/>
          <p:nvPr/>
        </p:nvSpPr>
        <p:spPr>
          <a:xfrm>
            <a:off x="267418" y="672860"/>
            <a:ext cx="11533517" cy="3342775"/>
          </a:xfrm>
          <a:prstGeom prst="rect">
            <a:avLst/>
          </a:prstGeom>
          <a:noFill/>
        </p:spPr>
        <p:txBody>
          <a:bodyPr wrap="square">
            <a:spAutoFit/>
          </a:bodyPr>
          <a:lstStyle/>
          <a:p>
            <a:pPr indent="270510"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luta pela vida que nas florestas se traduz como uma tendência irreprimível para a luz, desatando-se os arbustos em cipós, elásticos, distensos, fugindo ao afogado das sombras e alteando-se presos mais aos raios do Sol do que aos troncos seculares — ali, de todo oposta, é mais obscura, é mais original, é mais comovedora. O Sol é o inimigo que é forçoso evitar, iludir ou combater. E evitando-o pressente-se de algum modo […] a inumação da flora moribunda, enterrando- se os caules pelo solo. [...]</a:t>
            </a:r>
          </a:p>
          <a:p>
            <a:pPr algn="r">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Disponível em: https://fundar.org.br/</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wp-content</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/uploads/2021/06/os-sertoes.pdf. Acesso em: 18 jun. 2026.</a:t>
            </a:r>
          </a:p>
        </p:txBody>
      </p:sp>
      <p:sp>
        <p:nvSpPr>
          <p:cNvPr id="5" name="CaixaDeTexto 4">
            <a:extLst>
              <a:ext uri="{FF2B5EF4-FFF2-40B4-BE49-F238E27FC236}">
                <a16:creationId xmlns:a16="http://schemas.microsoft.com/office/drawing/2014/main" id="{F979F0E5-B2B8-6555-90A4-91C2F0B963D2}"/>
              </a:ext>
            </a:extLst>
          </p:cNvPr>
          <p:cNvSpPr txBox="1"/>
          <p:nvPr/>
        </p:nvSpPr>
        <p:spPr>
          <a:xfrm rot="10800000" flipV="1">
            <a:off x="327803" y="4348775"/>
            <a:ext cx="11317855" cy="1264320"/>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5.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Em </a:t>
            </a:r>
            <a:r>
              <a:rPr lang="pt-BR" sz="2400" i="1" kern="100" dirty="0">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Euclides da Cunha descreve o sertão na primeira parte, “A Terra”, como um ambiente bruto, hostil e implacável, marcado por um clima desértico e uma extrema aridez. Retire três fragmentos do texto, que comprova a descrição do sertão em a Terra. </a:t>
            </a:r>
          </a:p>
        </p:txBody>
      </p:sp>
    </p:spTree>
    <p:extLst>
      <p:ext uri="{BB962C8B-B14F-4D97-AF65-F5344CB8AC3E}">
        <p14:creationId xmlns:p14="http://schemas.microsoft.com/office/powerpoint/2010/main" val="319071060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EF85E91-C52A-D171-0FA3-3DAB03114DB3}"/>
              </a:ext>
            </a:extLst>
          </p:cNvPr>
          <p:cNvSpPr txBox="1"/>
          <p:nvPr/>
        </p:nvSpPr>
        <p:spPr>
          <a:xfrm>
            <a:off x="370936" y="569343"/>
            <a:ext cx="11395494" cy="5333832"/>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6.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Com base na leitura do fragmento, a descrição da caatinga revela uma natureza que se caracteriza por ser: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Acolhedora ao homem, pois as árvores sem folhas facilitam a visão das planuras francas e o desafogo do horizonte.</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Indiferente ao viajante, mantendo um aspecto desolado que não interfere na exaustão da travessia pelas veredas.</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Hostil e agressiva, agindo de forma repulsiva contra o ser humano por meio de uma vegetação espinhosa e torturada.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 Atrativa e misteriosa, convidando o homem a desvendar a trama espinescente de suas matas imutáveis.</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 Protetora e fértil, oferecendo abrigo com seus galhos estorcidos e secos contra o calor extremo do sertão</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01265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BAB6003-D618-DABB-1F8A-8C587BBDE6AD}"/>
              </a:ext>
            </a:extLst>
          </p:cNvPr>
          <p:cNvSpPr txBox="1"/>
          <p:nvPr/>
        </p:nvSpPr>
        <p:spPr>
          <a:xfrm>
            <a:off x="319177" y="552091"/>
            <a:ext cx="11585276" cy="5333832"/>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7.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De acordo com fragmento,</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autor da obra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expõe argumentos que explicam por que o sol é essencial para a vida no sertão e justifica seu ponto de vista mostrando como a vegetação sertaneja se adapta para obter claridade.</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recorre à linguagem figurada para descrever o sertão como um lugar tranquilo, em que a luz do sol se impõe como um chamado para que se aproveite cada instante vivido.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(C) descreve a natureza como um espaço de batalha pela existência e aponta a aridez do solo como causa da impossibilidade do crescimento de qualquer tipo de vegetação no sertão.</a:t>
            </a: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ressalta as peculiaridades do sertão, em comparação com a vegetação da floresta, descrevendo-o como um lugar hostil, onde o sol aparece como um elemento que ameaça a vida.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(E) apresenta o sol como símbolo das forças da natureza que atuam sobre o homem e descreve as ações humanas para sobreviver em condições extremas, na floresta ou no sertão. </a:t>
            </a:r>
          </a:p>
        </p:txBody>
      </p:sp>
    </p:spTree>
    <p:extLst>
      <p:ext uri="{BB962C8B-B14F-4D97-AF65-F5344CB8AC3E}">
        <p14:creationId xmlns:p14="http://schemas.microsoft.com/office/powerpoint/2010/main" val="3601692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616787C-479D-2F19-B5AD-10DB1FD76F7C}"/>
              </a:ext>
            </a:extLst>
          </p:cNvPr>
          <p:cNvPicPr>
            <a:picLocks noChangeAspect="1"/>
          </p:cNvPicPr>
          <p:nvPr/>
        </p:nvPicPr>
        <p:blipFill>
          <a:blip r:embed="rId2"/>
          <a:stretch>
            <a:fillRect/>
          </a:stretch>
        </p:blipFill>
        <p:spPr>
          <a:xfrm>
            <a:off x="290072" y="781418"/>
            <a:ext cx="2573897" cy="710952"/>
          </a:xfrm>
          <a:prstGeom prst="rect">
            <a:avLst/>
          </a:prstGeom>
        </p:spPr>
      </p:pic>
      <p:sp>
        <p:nvSpPr>
          <p:cNvPr id="4" name="CaixaDeTexto 3">
            <a:extLst>
              <a:ext uri="{FF2B5EF4-FFF2-40B4-BE49-F238E27FC236}">
                <a16:creationId xmlns:a16="http://schemas.microsoft.com/office/drawing/2014/main" id="{5EC0BFCE-1415-4102-49EE-E52EFFFE9B19}"/>
              </a:ext>
            </a:extLst>
          </p:cNvPr>
          <p:cNvSpPr txBox="1"/>
          <p:nvPr/>
        </p:nvSpPr>
        <p:spPr>
          <a:xfrm>
            <a:off x="388188" y="1423358"/>
            <a:ext cx="11513739" cy="4534959"/>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Características do romance histórico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O romance histórico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possui características únicas que o diferenciam de outros gêneros literários. </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Abordagem histórica: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presença de fatos históricos em evidência. Esses fatos são o ponto focal da obra, tendo grande impacto na trama. Além de serem centrais, devem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ser uma representação fiel do período, utilizando referências e documentos verídicos para narrar os costumes, linguagem, ambiente e eventos de maneira autêntica.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Diálogo entre ficção e não ficção: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integração dos acontecimentos históricos reais com a literatura de ficção. Assim, cria-se uma obra que representa os fatos, mas ainda permite intervenções do autor para tornar a obra mais impactante, envolvente ou reflexiva.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 verossimilhança é essencial para essas obras.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830804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5B83695-908F-DC06-83F5-FB22D9B02D61}"/>
              </a:ext>
            </a:extLst>
          </p:cNvPr>
          <p:cNvSpPr txBox="1"/>
          <p:nvPr/>
        </p:nvSpPr>
        <p:spPr>
          <a:xfrm>
            <a:off x="284672" y="854015"/>
            <a:ext cx="11490385" cy="4534959"/>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Tempo passado: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Justamente por ter um caráter histórico, essas narrativas acontecem no passado, muitas vezes em torno de acontecimentos importantes.  </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Crítica social: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Os autores se utilizam da representação fiel do passado para escancarar os problemas sociais do período. Portanto,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são histórias com uma carga alta de crítica social e reflexão.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São obras realistas, muitas vezes explorando como pessoas comuns viviam em meio a eventos históricos significativos. Trazem as dificuldades encaradas por essa população e refletem sobre o impacto de grandes eventos não só sobre a história, mas também sobre as pessoas reais da época. </a:t>
            </a: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
            </a:r>
          </a:p>
          <a:p>
            <a:pPr algn="r">
              <a:lnSpc>
                <a:spcPct val="102000"/>
              </a:lnSpc>
              <a:spcAft>
                <a:spcPts val="800"/>
              </a:spcAft>
            </a:pPr>
            <a:r>
              <a:rPr lang="pt-BR" sz="2400" dirty="0">
                <a:effectLst/>
                <a:latin typeface="Aptos Narrow" panose="020B0004020202020204" pitchFamily="34" charset="0"/>
                <a:ea typeface="Calibri" panose="020F0502020204030204" pitchFamily="34" charset="0"/>
                <a:cs typeface="Times New Roman" panose="02020603050405020304" pitchFamily="18" charset="0"/>
              </a:rPr>
              <a:t>Disponível em: https://editoraviseu.com/blog/romance-</a:t>
            </a:r>
            <a:r>
              <a:rPr lang="pt-BR" sz="2400" dirty="0" err="1">
                <a:effectLst/>
                <a:latin typeface="Aptos Narrow" panose="020B0004020202020204" pitchFamily="34" charset="0"/>
                <a:ea typeface="Calibri" panose="020F0502020204030204" pitchFamily="34" charset="0"/>
                <a:cs typeface="Times New Roman" panose="02020603050405020304" pitchFamily="18" charset="0"/>
              </a:rPr>
              <a:t>historico</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a:t>
            </a:r>
            <a:r>
              <a:rPr lang="pt-BR" sz="2400" dirty="0" err="1">
                <a:effectLst/>
                <a:latin typeface="Aptos Narrow" panose="020B0004020202020204" pitchFamily="34" charset="0"/>
                <a:ea typeface="Calibri" panose="020F0502020204030204" pitchFamily="34" charset="0"/>
                <a:cs typeface="Times New Roman" panose="02020603050405020304" pitchFamily="18" charset="0"/>
              </a:rPr>
              <a:t>o-que-e</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 Acesso em: 27 abr. 2026.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34077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93C089B-885C-FFD4-15A1-E2BD2172653C}"/>
              </a:ext>
            </a:extLst>
          </p:cNvPr>
          <p:cNvPicPr>
            <a:picLocks noChangeAspect="1"/>
          </p:cNvPicPr>
          <p:nvPr/>
        </p:nvPicPr>
        <p:blipFill>
          <a:blip r:embed="rId2"/>
          <a:stretch>
            <a:fillRect/>
          </a:stretch>
        </p:blipFill>
        <p:spPr>
          <a:xfrm>
            <a:off x="285345" y="648910"/>
            <a:ext cx="2259447" cy="584667"/>
          </a:xfrm>
          <a:prstGeom prst="rect">
            <a:avLst/>
          </a:prstGeom>
        </p:spPr>
      </p:pic>
      <p:sp>
        <p:nvSpPr>
          <p:cNvPr id="4" name="CaixaDeTexto 3">
            <a:extLst>
              <a:ext uri="{FF2B5EF4-FFF2-40B4-BE49-F238E27FC236}">
                <a16:creationId xmlns:a16="http://schemas.microsoft.com/office/drawing/2014/main" id="{9395869A-63AA-9522-A846-BC50FC27A8A8}"/>
              </a:ext>
            </a:extLst>
          </p:cNvPr>
          <p:cNvSpPr txBox="1"/>
          <p:nvPr/>
        </p:nvSpPr>
        <p:spPr>
          <a:xfrm>
            <a:off x="172528" y="1311215"/>
            <a:ext cx="11734127" cy="6417418"/>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Características do Pré-Modernismo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Redescoberta do Brasil:</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Os escritores começaram a voltar o olhar para a realidade brasileira, buscando retratar o país em sua totalidade, com suas belezas, seus problemas e suas contradições.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Abordagem de  temas como: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 pobreza, a exploração, a vida rural e a diversidade cultural do Brasil.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Estilo de escrita diversificado: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Os escritores começaram a incorporar a linguagem coloquial e regional em suas obras, rompendo com as formas literárias convencionais.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Crítica social: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Elas abordavam questões como a exploração da população trabalhadora, as injustiças sociais e a corrupção política.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b="1"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Personagens marginalizados:</a:t>
            </a:r>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Os escritores pré-modernistas costumavam apresentar personagens que viviam à margem da sociedade, como trabalhadores rurais, indígenas e populações pobres urbanas. </a:t>
            </a:r>
            <a:r>
              <a:rPr lang="pt-BR" sz="2400" b="1"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Regionalismo:</a:t>
            </a:r>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Os escritores começaram a explorar as características e particularidades das diferentes regiões do Brasil, buscando retratar a diversidade cultural do país.</a:t>
            </a:r>
            <a:endParaRPr lang="pt-BR" sz="2400" dirty="0">
              <a:latin typeface="Aptos Narrow" panose="020B0004020202020204" pitchFamily="34" charset="0"/>
            </a:endParaRPr>
          </a:p>
        </p:txBody>
      </p:sp>
    </p:spTree>
    <p:extLst>
      <p:ext uri="{BB962C8B-B14F-4D97-AF65-F5344CB8AC3E}">
        <p14:creationId xmlns:p14="http://schemas.microsoft.com/office/powerpoint/2010/main" val="28717799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870D89C-A9BD-57EA-D723-D71718E81A02}"/>
              </a:ext>
            </a:extLst>
          </p:cNvPr>
          <p:cNvSpPr txBox="1"/>
          <p:nvPr/>
        </p:nvSpPr>
        <p:spPr>
          <a:xfrm>
            <a:off x="336430" y="629728"/>
            <a:ext cx="11654287" cy="1200329"/>
          </a:xfrm>
          <a:prstGeom prst="rect">
            <a:avLst/>
          </a:prstGeom>
          <a:solidFill>
            <a:schemeClr val="accent2">
              <a:lumMod val="20000"/>
              <a:lumOff val="80000"/>
            </a:schemeClr>
          </a:solidFill>
          <a:ln w="38100">
            <a:solidFill>
              <a:schemeClr val="accent2">
                <a:lumMod val="75000"/>
              </a:schemeClr>
            </a:solidFill>
          </a:ln>
        </p:spPr>
        <p:txBody>
          <a:bodyPr wrap="square">
            <a:spAutoFit/>
          </a:bodyPr>
          <a:lstStyle/>
          <a:p>
            <a:r>
              <a:rPr lang="pt-BR" sz="2400" b="1"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Regionalismo:</a:t>
            </a:r>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Os escritores começaram a explorar as características e particularidades das diferentes regiões do Brasil, buscando retratar a diversidade cultural do país. </a:t>
            </a:r>
          </a:p>
          <a:p>
            <a:endParaRPr lang="pt-BR" sz="2400" dirty="0"/>
          </a:p>
        </p:txBody>
      </p:sp>
      <p:sp>
        <p:nvSpPr>
          <p:cNvPr id="5" name="CaixaDeTexto 4">
            <a:extLst>
              <a:ext uri="{FF2B5EF4-FFF2-40B4-BE49-F238E27FC236}">
                <a16:creationId xmlns:a16="http://schemas.microsoft.com/office/drawing/2014/main" id="{E40FB0E6-9BBC-AF88-7946-6A22A82E90E9}"/>
              </a:ext>
            </a:extLst>
          </p:cNvPr>
          <p:cNvSpPr txBox="1"/>
          <p:nvPr/>
        </p:nvSpPr>
        <p:spPr>
          <a:xfrm>
            <a:off x="336429" y="2510287"/>
            <a:ext cx="11593901" cy="4045723"/>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8.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Os Sertões é considerado uma obra-prima do Pré-Modernismo e um marco histórico porque mistura ciência, jornalismo, história e literatura para retratar a Guerra de Canudos. Euclides da Cunha não escreveu uma ficção com personagens inventados, mas sim um relato real que analisa o Brasil profunda e criticamente. Qual característica de Os Sertões o classifica como uma obra do Pré-Modernismo?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A criação de personagens e histórias totalmente inventadas.</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A descrição perfeita e idealizada da natureza e do povo brasileiro.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A denúncia social da miséria e do abandono do povo do sertão.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O uso de uma linguagem simples, sem termos técnicos ou científicos.</a:t>
            </a:r>
          </a:p>
        </p:txBody>
      </p:sp>
    </p:spTree>
    <p:extLst>
      <p:ext uri="{BB962C8B-B14F-4D97-AF65-F5344CB8AC3E}">
        <p14:creationId xmlns:p14="http://schemas.microsoft.com/office/powerpoint/2010/main" val="111556301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859DE30-EAAB-604E-466D-E8E7752BA67E}"/>
              </a:ext>
            </a:extLst>
          </p:cNvPr>
          <p:cNvSpPr txBox="1"/>
          <p:nvPr/>
        </p:nvSpPr>
        <p:spPr>
          <a:xfrm>
            <a:off x="267418" y="577971"/>
            <a:ext cx="11637035" cy="4338304"/>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9.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fragmento de "As caatingas" não traz dados sociais sobre a miséria, o povo ou o governo. Ele foca apenas na geografia e na botânica. No entanto, a denúncia do abandono e da miséria se justifica nesse fragmento pela forma como Euclides usa a natureza de maneira metafórica. Ele pinta a terra como um lugar de sofrimento absoluto para mostrar como a vida ali é desamparada. Os trechos que comprovam esse ambiente de desolação e sofrimento extremo são: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"...e </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desdobra-se-lhe</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na frente léguas e léguas, imutável no aspecto desolado...".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."...lembrando um bracejar imenso, de tortura, da flora agonizante…".</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."A luta pela vida [...] ali, de todo oposta, é mais obscura, é mais original, é mais comovedora."</a:t>
            </a:r>
          </a:p>
        </p:txBody>
      </p:sp>
      <p:pic>
        <p:nvPicPr>
          <p:cNvPr id="6" name="Imagem 5">
            <a:extLst>
              <a:ext uri="{FF2B5EF4-FFF2-40B4-BE49-F238E27FC236}">
                <a16:creationId xmlns:a16="http://schemas.microsoft.com/office/drawing/2014/main" id="{45749358-C5CC-0848-C8FC-B930FE772046}"/>
              </a:ext>
            </a:extLst>
          </p:cNvPr>
          <p:cNvPicPr>
            <a:picLocks noChangeAspect="1"/>
          </p:cNvPicPr>
          <p:nvPr/>
        </p:nvPicPr>
        <p:blipFill>
          <a:blip r:embed="rId2"/>
          <a:stretch>
            <a:fillRect/>
          </a:stretch>
        </p:blipFill>
        <p:spPr>
          <a:xfrm>
            <a:off x="2751826" y="5037287"/>
            <a:ext cx="4097547" cy="638894"/>
          </a:xfrm>
          <a:prstGeom prst="rect">
            <a:avLst/>
          </a:prstGeom>
        </p:spPr>
      </p:pic>
      <p:pic>
        <p:nvPicPr>
          <p:cNvPr id="7" name="Imagem 6">
            <a:extLst>
              <a:ext uri="{FF2B5EF4-FFF2-40B4-BE49-F238E27FC236}">
                <a16:creationId xmlns:a16="http://schemas.microsoft.com/office/drawing/2014/main" id="{0D226453-BB5C-1203-19EA-350008B7774D}"/>
              </a:ext>
            </a:extLst>
          </p:cNvPr>
          <p:cNvPicPr>
            <a:picLocks noChangeAspect="1"/>
          </p:cNvPicPr>
          <p:nvPr/>
        </p:nvPicPr>
        <p:blipFill>
          <a:blip r:embed="rId3"/>
          <a:stretch>
            <a:fillRect/>
          </a:stretch>
        </p:blipFill>
        <p:spPr>
          <a:xfrm>
            <a:off x="713455" y="5676180"/>
            <a:ext cx="3737776" cy="871026"/>
          </a:xfrm>
          <a:prstGeom prst="rect">
            <a:avLst/>
          </a:prstGeom>
        </p:spPr>
      </p:pic>
    </p:spTree>
    <p:extLst>
      <p:ext uri="{BB962C8B-B14F-4D97-AF65-F5344CB8AC3E}">
        <p14:creationId xmlns:p14="http://schemas.microsoft.com/office/powerpoint/2010/main" val="117176541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DE0CA1F-E1C0-90D5-73BD-D8ED9BE5D872}"/>
              </a:ext>
            </a:extLst>
          </p:cNvPr>
          <p:cNvPicPr>
            <a:picLocks noChangeAspect="1"/>
          </p:cNvPicPr>
          <p:nvPr/>
        </p:nvPicPr>
        <p:blipFill>
          <a:blip r:embed="rId2"/>
          <a:stretch>
            <a:fillRect/>
          </a:stretch>
        </p:blipFill>
        <p:spPr>
          <a:xfrm>
            <a:off x="329700" y="718959"/>
            <a:ext cx="2215092" cy="799290"/>
          </a:xfrm>
          <a:prstGeom prst="rect">
            <a:avLst/>
          </a:prstGeom>
        </p:spPr>
      </p:pic>
      <p:sp>
        <p:nvSpPr>
          <p:cNvPr id="4" name="CaixaDeTexto 3">
            <a:extLst>
              <a:ext uri="{FF2B5EF4-FFF2-40B4-BE49-F238E27FC236}">
                <a16:creationId xmlns:a16="http://schemas.microsoft.com/office/drawing/2014/main" id="{0BA14179-3D5E-39F6-8396-863688CABACF}"/>
              </a:ext>
            </a:extLst>
          </p:cNvPr>
          <p:cNvSpPr txBox="1"/>
          <p:nvPr/>
        </p:nvSpPr>
        <p:spPr>
          <a:xfrm>
            <a:off x="448574" y="1518249"/>
            <a:ext cx="11413726" cy="3526286"/>
          </a:xfrm>
          <a:prstGeom prst="rect">
            <a:avLst/>
          </a:prstGeom>
          <a:noFill/>
        </p:spPr>
        <p:txBody>
          <a:bodyPr wrap="square">
            <a:spAutoFit/>
          </a:bodyPr>
          <a:lstStyle/>
          <a:p>
            <a:pPr algn="just">
              <a:lnSpc>
                <a:spcPct val="102000"/>
              </a:lnSpc>
              <a:spcAft>
                <a:spcPts val="800"/>
              </a:spcAft>
            </a:pPr>
            <a:r>
              <a:rPr lang="pt-BR" sz="2400" b="1" kern="0" dirty="0">
                <a:solidFill>
                  <a:srgbClr val="212529"/>
                </a:solidFill>
                <a:effectLst/>
                <a:latin typeface="Aptos Narrow" panose="020B0004020202020204" pitchFamily="34" charset="0"/>
                <a:ea typeface="Times New Roman" panose="02020603050405020304" pitchFamily="18" charset="0"/>
                <a:cs typeface="Times New Roman" panose="02020603050405020304" pitchFamily="18" charset="0"/>
              </a:rPr>
              <a:t>O </a:t>
            </a: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Homem</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Essa parte da obra também se divide em 5 capítulos, onde serão realizadas: a descrição do sertanejo, da vida e dos costumes do sertão. Fazendo jus a um verdadeiro </a:t>
            </a: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estudo antropológico e sociológico</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no qual o homem é determinado pela tríade – meio, raça e história – segundo a teoria determinista do historiador francês </a:t>
            </a:r>
            <a:r>
              <a:rPr lang="pt-BR" sz="2400" kern="0" dirty="0" err="1">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Hippolyte</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Taine. Aqui são analisados também o jagunço, o cangaceiro, bem como a figura do líder do Arraial de Canudos, Antônio Conselheiro, desde sua genealogia. Euclides a miscigenação e o determinismo racial sobre: o índio, português, negro, o mestiço. Sendo, portanto, o homem o fruto do meio em que vive.</a:t>
            </a:r>
            <a:endParaRPr lang="pt-BR" sz="2400" dirty="0">
              <a:latin typeface="Aptos Narrow" panose="020B0004020202020204" pitchFamily="34" charset="0"/>
            </a:endParaRPr>
          </a:p>
        </p:txBody>
      </p:sp>
      <p:sp>
        <p:nvSpPr>
          <p:cNvPr id="6" name="CaixaDeTexto 5">
            <a:extLst>
              <a:ext uri="{FF2B5EF4-FFF2-40B4-BE49-F238E27FC236}">
                <a16:creationId xmlns:a16="http://schemas.microsoft.com/office/drawing/2014/main" id="{167D58DF-9936-C89C-C32F-67B0266E55C6}"/>
              </a:ext>
            </a:extLst>
          </p:cNvPr>
          <p:cNvSpPr txBox="1"/>
          <p:nvPr/>
        </p:nvSpPr>
        <p:spPr>
          <a:xfrm>
            <a:off x="543464" y="5308530"/>
            <a:ext cx="8598378" cy="473976"/>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Leia o trecho retirado da segunda parte da obra</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55702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945FC91-0D9B-423F-A1B3-2F076F900955}"/>
              </a:ext>
            </a:extLst>
          </p:cNvPr>
          <p:cNvSpPr txBox="1"/>
          <p:nvPr/>
        </p:nvSpPr>
        <p:spPr>
          <a:xfrm>
            <a:off x="112143" y="595223"/>
            <a:ext cx="11835442" cy="5918993"/>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O Homem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sertanejo é, antes de tudo, um forte. Não tem o raquitismo exaustivo dos mestiços neurastênicos do litoral.</a:t>
            </a:r>
          </a:p>
          <a:p>
            <a:pPr indent="270510"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sua aparência, entretanto, ao primeiro lance de vista, revela o contrário. Falta-lhe a plástica impecável, o desempeno, a estrutura corretíssima das organizações atléticas.</a:t>
            </a:r>
          </a:p>
          <a:p>
            <a:pPr indent="270510"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É desgracioso, desengonçado, torto. Hércules-Quasímodo, reflete no aspecto a fealdade típica dos fracos. O andar sem firmeza, sem aprumo, quase gingante e sinuoso, aparenta a translação de membros desarticulados. Agrava-o a postura normalmente abatida, num manifestar de displicência que lhe dá um caráter de humildade deprimente. A pé, quando parado, recosta-se invariavelmente ao primeiro umbral ou parede que encontra; a cavalo, se sofreia o animal para trocar duas palavras com um conhecido, cai logo sobre um dos estribos, descansando sobre a </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espenda</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da sela. Caminhando, mesmo a passo rápido, não traça trajetória retilínea e firme. Avança celeremente, num bambolear característico, de que parecem ser o traço geométrico os meandros das trilhas sertanejas. </a:t>
            </a:r>
          </a:p>
        </p:txBody>
      </p:sp>
    </p:spTree>
    <p:extLst>
      <p:ext uri="{BB962C8B-B14F-4D97-AF65-F5344CB8AC3E}">
        <p14:creationId xmlns:p14="http://schemas.microsoft.com/office/powerpoint/2010/main" val="32361587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7A1A58-B963-5ADD-1C61-D1611871C7E1}"/>
              </a:ext>
            </a:extLst>
          </p:cNvPr>
          <p:cNvSpPr txBox="1"/>
          <p:nvPr/>
        </p:nvSpPr>
        <p:spPr>
          <a:xfrm>
            <a:off x="224286" y="957532"/>
            <a:ext cx="11585275" cy="5262979"/>
          </a:xfrm>
          <a:prstGeom prst="rect">
            <a:avLst/>
          </a:prstGeom>
          <a:noFill/>
        </p:spPr>
        <p:txBody>
          <a:bodyPr wrap="square">
            <a:spAutoFit/>
          </a:bodyPr>
          <a:lstStyle/>
          <a:p>
            <a:pPr algn="just"/>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 se na marcha estaca pelo motivo mais vulgar, para enrolar um cigarro, bater o isqueiro, ou travar ligeira conversa com um amigo, cai logo – cai é o termo – de cócoras, atravessando largo tempo numa posição de equilíbrio instável, em que todo o seu corpo fica suspenso pelos dedos grandes dos pés, sentado sobre os calcanhares, com uma simplicidade a um tempo ridícula e adorável. </a:t>
            </a:r>
          </a:p>
          <a:p>
            <a:pPr algn="just"/>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É o homem permanentemente fatigado.</a:t>
            </a:r>
          </a:p>
          <a:p>
            <a:pPr algn="just"/>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Reflete a preguiça invencível, a atonia muscular perene, em tudo: na palavra remorada, no gesto contrafeito, no andar desaprumado, na cadência langorosa das modinhas, na tendência constante à imobilidade e à quietude.</a:t>
            </a:r>
          </a:p>
          <a:p>
            <a:pPr algn="just"/>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Entretanto, toda esta aparência de cansaço ilude.</a:t>
            </a:r>
          </a:p>
          <a:p>
            <a:pPr algn="just"/>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Nada é mais surpreendedor do que vê-la desaparecer de improviso. Naquela organização combalida operam-se, em segundos, transmutações completas. Basta o aparecimento de qualquer incidente exigindo-lhe o desencadear das energias adormidas. O homem transfigura-se. Empertiga-se, estadeando novos relevos, novas linhas na estatura e no gesto; e a cabeça </a:t>
            </a:r>
            <a:endParaRPr lang="pt-BR" sz="2400" dirty="0"/>
          </a:p>
        </p:txBody>
      </p:sp>
    </p:spTree>
    <p:extLst>
      <p:ext uri="{BB962C8B-B14F-4D97-AF65-F5344CB8AC3E}">
        <p14:creationId xmlns:p14="http://schemas.microsoft.com/office/powerpoint/2010/main" val="22487583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9A38731-E686-AD3F-9102-6038E8F73D83}"/>
              </a:ext>
            </a:extLst>
          </p:cNvPr>
          <p:cNvSpPr txBox="1"/>
          <p:nvPr/>
        </p:nvSpPr>
        <p:spPr>
          <a:xfrm>
            <a:off x="301924" y="638356"/>
            <a:ext cx="11619781" cy="2492990"/>
          </a:xfrm>
          <a:prstGeom prst="rect">
            <a:avLst/>
          </a:prstGeom>
          <a:noFill/>
        </p:spPr>
        <p:txBody>
          <a:bodyPr wrap="square">
            <a:spAutoFit/>
          </a:bodyPr>
          <a:lstStyle/>
          <a:p>
            <a:pPr algn="just"/>
            <a:r>
              <a:rPr lang="pt-BR" sz="18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firma-se-lhe</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alta, sobre os ombros possantes, aclarada pelo olhar desassombrado e forte; e </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corrigem-se-lhe</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prestes, numa descarga nervosa instantânea, todos os efeitos do relaxamento habitual dos órgãos; e da figura vulgar do tabaréu canhestro, reponta, inesperadamente, o aspecto dominador de um titã acobreado e potente, num desdobramento surpreendente de força e agilidade extraordinárias. </a:t>
            </a:r>
          </a:p>
          <a:p>
            <a:pPr algn="r"/>
            <a:r>
              <a:rPr lang="pt-BR" sz="1800" kern="100" dirty="0">
                <a:effectLst/>
                <a:latin typeface="Aptos Narrow" panose="020B0004020202020204" pitchFamily="34" charset="0"/>
                <a:ea typeface="Calibri" panose="020F0502020204030204" pitchFamily="34" charset="0"/>
                <a:cs typeface="Times New Roman" panose="02020603050405020304" pitchFamily="18" charset="0"/>
              </a:rPr>
              <a:t>Disponível em: https://fundar.org.br/</a:t>
            </a:r>
            <a:r>
              <a:rPr lang="pt-BR" sz="1800" kern="100" dirty="0" err="1">
                <a:effectLst/>
                <a:latin typeface="Aptos Narrow" panose="020B0004020202020204" pitchFamily="34" charset="0"/>
                <a:ea typeface="Calibri" panose="020F0502020204030204" pitchFamily="34" charset="0"/>
                <a:cs typeface="Times New Roman" panose="02020603050405020304" pitchFamily="18" charset="0"/>
              </a:rPr>
              <a:t>wp-content</a:t>
            </a:r>
            <a:r>
              <a:rPr lang="pt-BR" sz="1800" kern="100" dirty="0">
                <a:effectLst/>
                <a:latin typeface="Aptos Narrow" panose="020B0004020202020204" pitchFamily="34" charset="0"/>
                <a:ea typeface="Calibri" panose="020F0502020204030204" pitchFamily="34" charset="0"/>
                <a:cs typeface="Times New Roman" panose="02020603050405020304" pitchFamily="18" charset="0"/>
              </a:rPr>
              <a:t>/uploads/2021/06/os-sertoes.pdf. Acesso em: 18 jun. 2026.</a:t>
            </a:r>
          </a:p>
          <a:p>
            <a:pPr algn="just"/>
            <a:endParaRPr lang="pt-BR" sz="18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0C9489E-3E84-9287-45C9-FD551CDFCAAE}"/>
              </a:ext>
            </a:extLst>
          </p:cNvPr>
          <p:cNvSpPr txBox="1"/>
          <p:nvPr/>
        </p:nvSpPr>
        <p:spPr>
          <a:xfrm>
            <a:off x="476806" y="3019245"/>
            <a:ext cx="11298251" cy="1264320"/>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Estudante, em "Os Sertões", a narrativa é construída para explicar o conflito a partir do meio, do homem e da luta. Vamos compreender os principais elementos narrativos dessa obra???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73F4E307-D4B7-8455-607F-3724DEAF490A}"/>
              </a:ext>
            </a:extLst>
          </p:cNvPr>
          <p:cNvPicPr>
            <a:picLocks noChangeAspect="1"/>
          </p:cNvPicPr>
          <p:nvPr/>
        </p:nvPicPr>
        <p:blipFill>
          <a:blip r:embed="rId2"/>
          <a:stretch>
            <a:fillRect/>
          </a:stretch>
        </p:blipFill>
        <p:spPr>
          <a:xfrm>
            <a:off x="537191" y="4283565"/>
            <a:ext cx="2456176" cy="750062"/>
          </a:xfrm>
          <a:prstGeom prst="rect">
            <a:avLst/>
          </a:prstGeom>
        </p:spPr>
      </p:pic>
      <p:sp>
        <p:nvSpPr>
          <p:cNvPr id="8" name="CaixaDeTexto 7">
            <a:extLst>
              <a:ext uri="{FF2B5EF4-FFF2-40B4-BE49-F238E27FC236}">
                <a16:creationId xmlns:a16="http://schemas.microsoft.com/office/drawing/2014/main" id="{795BDEA6-190A-0DE8-E36F-232DA4CCFB72}"/>
              </a:ext>
            </a:extLst>
          </p:cNvPr>
          <p:cNvSpPr txBox="1"/>
          <p:nvPr/>
        </p:nvSpPr>
        <p:spPr>
          <a:xfrm>
            <a:off x="629728" y="5033627"/>
            <a:ext cx="11205713" cy="1795428"/>
          </a:xfrm>
          <a:prstGeom prst="rect">
            <a:avLst/>
          </a:prstGeom>
          <a:noFill/>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Elementos narrativos da obra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 Estrutura Narrativa (Divisão da Obra):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obra é dividida em três partes distintas, que funcionam como uma progressão lógica para entender o massacre de Canudos: A Terra. O Homem. A Luta. </a:t>
            </a:r>
          </a:p>
        </p:txBody>
      </p:sp>
    </p:spTree>
    <p:extLst>
      <p:ext uri="{BB962C8B-B14F-4D97-AF65-F5344CB8AC3E}">
        <p14:creationId xmlns:p14="http://schemas.microsoft.com/office/powerpoint/2010/main" val="93859458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CE439A0-6B7B-F504-644E-BCD2445DEF67}"/>
              </a:ext>
            </a:extLst>
          </p:cNvPr>
          <p:cNvSpPr txBox="1"/>
          <p:nvPr/>
        </p:nvSpPr>
        <p:spPr>
          <a:xfrm>
            <a:off x="163902" y="621102"/>
            <a:ext cx="11740551" cy="6828857"/>
          </a:xfrm>
          <a:prstGeom prst="rect">
            <a:avLst/>
          </a:prstGeom>
          <a:noFill/>
        </p:spPr>
        <p:txBody>
          <a:bodyPr wrap="square">
            <a:spAutoFit/>
          </a:bodyPr>
          <a:lstStyle/>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2. Narrador e Foco Narrativo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Narrador onisciente/Observador: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história é contada em terceira pessoa. </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Narrador Testemunha/Analista</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Euclides da Cunha foi enviado como correspondente do jornal O Estado de S. Paulo para cobrir o conflito. No entanto, ele não apenas relata</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mas analisa os fatos</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com base em sua formação militar, de engenheiro e em teorias científicas da época, como o determinismo geográfico e racial.</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3. Foco Narrativo e Estilo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Linguagem polifônica: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Linguagem com pluralidade de vozes e discursos conflitantes que coexistem no texto. O narrador não impõe uma voz única ou absoluta; em vez disso, ele costura diferentes linguagens </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(científica, literária, militar e popular)</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para tentar compreender a complexidade da Guerra de Canudos.</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Determinismo: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narrativa é marcada pelo determinismo, onde o meio ambiente (a terra) influencia diretamente a formação do homem e, consequentemente, a sua luta</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Romance-Reportagem/Histórico: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Embora seja um relato factual, a narrativa é literária, descritiva e densa.</a:t>
            </a:r>
          </a:p>
          <a:p>
            <a:pPr algn="just">
              <a:lnSpc>
                <a:spcPct val="102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67299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4CD495-5664-FC04-8989-04E90FCC8BD6}"/>
              </a:ext>
            </a:extLst>
          </p:cNvPr>
          <p:cNvSpPr txBox="1"/>
          <p:nvPr/>
        </p:nvSpPr>
        <p:spPr>
          <a:xfrm>
            <a:off x="215660" y="612475"/>
            <a:ext cx="11619782" cy="6075446"/>
          </a:xfrm>
          <a:prstGeom prst="rect">
            <a:avLst/>
          </a:prstGeom>
          <a:noFill/>
        </p:spPr>
        <p:txBody>
          <a:bodyPr wrap="square">
            <a:spAutoFit/>
          </a:bodyPr>
          <a:lstStyle/>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4. Personagens e Cenário</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O Sertanejo: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Representado como o "herói" trágico, adaptado à seca, mas descrito por Euclides sob a ótica de uma "sub-raça" influenciada pelo meio.</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Antônio Conselheiro: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Líder messiânico de Canudos, retratado como o "fanático" que arrasta a população miserável.</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O Exército (República):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Visto inicialmente como o lado "civilizador", mas que ao longo da narrativa é retratado como uma força opressora e ineficiente, que comete atrocidades contra o próprio povo</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O Cenário (Canudos):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arraial de Belo Monte é o palco principal, transformado de uma comunidade autossustentável em um campo de batalha.</a:t>
            </a:r>
          </a:p>
          <a:p>
            <a:pPr algn="just">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5. Temas Centrais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denúncia da violência da guerra. </a:t>
            </a:r>
          </a:p>
          <a:p>
            <a:pPr algn="just">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disparidade entre o Brasil litorâneo (civilizado) e o Brasil do interior (sertão). / </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O messianismo e a busca por um "paraíso" na terra.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820634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8C9595-26F5-0439-E783-6AA1291DACEB}"/>
              </a:ext>
            </a:extLst>
          </p:cNvPr>
          <p:cNvSpPr txBox="1"/>
          <p:nvPr/>
        </p:nvSpPr>
        <p:spPr>
          <a:xfrm>
            <a:off x="198408" y="621102"/>
            <a:ext cx="11654286" cy="6811929"/>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10</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Em </a:t>
            </a:r>
            <a:r>
              <a:rPr lang="pt-BR" sz="2400" i="1" kern="100" dirty="0">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Euclides da Cunha adota uma linguagem polifônica, técnica e híbrida. O autor mescla o rigor do vocabulário científico (devido à sua formação em engenharia) com termos regionais do sertão baiano e uma estrutura que remete à prosa clássica e épica. Retire do fragmento o que se pede. </a:t>
            </a:r>
          </a:p>
          <a:p>
            <a:pPr marL="457200" indent="-457200" algn="just">
              <a:lnSpc>
                <a:spcPct val="107000"/>
              </a:lnSpc>
              <a:spcAft>
                <a:spcPts val="800"/>
              </a:spcAft>
              <a:buAutoNum type="alphaLcParenR"/>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Palavras com o rigor do vocabulário científico e técnico, que o autor usa termos precisos da geometria, da física e da anatomia para descrever o corpo e o movimento do sertanejo como se fizesse um laudo clínico. </a:t>
            </a:r>
          </a:p>
          <a:p>
            <a:pPr marL="457200" indent="-457200" algn="just">
              <a:lnSpc>
                <a:spcPct val="107000"/>
              </a:lnSpc>
              <a:spcAft>
                <a:spcPts val="800"/>
              </a:spcAft>
              <a:buFontTx/>
              <a:buAutoNum type="alphaLcParenR"/>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Palavras de uso de termos regionais (O universo do Sertão), visto que, ao mesmo tempo em que usa a ciência, o narrador recorre ao vocabulário da cultura e do dia a dia do sertanejo para dar autenticidade à cena. </a:t>
            </a:r>
          </a:p>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Em Os Sertões, o narrador é onisciente, em terceira pessoa, e atua como um observador científico/jornalístico. Ele não é um personagem da história, mas um intelectual que mistura literatura, sociologia e ciências naturais da época para analisar o conflito de Canudos. Isso se deve ao fato de esse livro se configurar em um relato de caráter jornalístico, que visa, portanto, à imparcialidade, apesar de, em alguns trechos da obra, ser possível perceber o posicionamento de seu autor.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07000"/>
              </a:lnSpc>
              <a:spcAft>
                <a:spcPts val="800"/>
              </a:spcAft>
              <a:buAutoNum type="alphaLcParenR"/>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870841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1F99437-94D4-C708-FB61-0C6C39487EF3}"/>
              </a:ext>
            </a:extLst>
          </p:cNvPr>
          <p:cNvSpPr txBox="1"/>
          <p:nvPr/>
        </p:nvSpPr>
        <p:spPr>
          <a:xfrm>
            <a:off x="232914" y="793629"/>
            <a:ext cx="11542144" cy="5626412"/>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No trecho “É desgracioso, desengonçado, torto. Hércules-Quasímodo, reflete no aspecto a fealdade típica dos fracos. O andar sem firmeza, sem aprumo, quase gingante e sinuoso, aparenta a translação de membros desarticulados.”. a partir da leitura do trecho e da análise do foco narrativo da obra, assinale a alternativa o que define a postura desse narrador: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Trata-se de um narrador-personagem que, por viver na própria região do sertão, descreve com intimidade e empatia o sofrimento físico de seus companheiros de jornada.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Trata-se de um narrador onisciente neutro que se limita a relatar as ações dos personagens de forma puramente literária, sem emitir juízos de valor ou usar termos técnicos.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Trata-se de um narrador observador que se baseia apenas em boatos e relatos de terceiros para tentar adivinhar, de maneira incerta, os hábitos e a postura física do sertanejo.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Trata-se de um narrador observador/onisciente com postura de cientista, que analisa o indivíduo de fora com distanciamento clínico, utilizando um vocabulário técnico para diagnosticar o comportamento do homem.</a:t>
            </a:r>
          </a:p>
        </p:txBody>
      </p:sp>
    </p:spTree>
    <p:extLst>
      <p:ext uri="{BB962C8B-B14F-4D97-AF65-F5344CB8AC3E}">
        <p14:creationId xmlns:p14="http://schemas.microsoft.com/office/powerpoint/2010/main" val="12441166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8D7004-1AF9-099B-0278-F0A5E748685B}"/>
              </a:ext>
            </a:extLst>
          </p:cNvPr>
          <p:cNvSpPr txBox="1"/>
          <p:nvPr/>
        </p:nvSpPr>
        <p:spPr>
          <a:xfrm>
            <a:off x="207034" y="854014"/>
            <a:ext cx="11637033" cy="5231240"/>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12.</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Em </a:t>
            </a:r>
            <a:r>
              <a:rPr lang="pt-BR" sz="2400" i="1" kern="100" dirty="0">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espaço não é apenas o cenário onde a história passa; ele funciona como um personagem vivo e hostil que molda o comportamento do homem e determina o ritmo da guerra. Como a obra segue o determinismo (a teoria de que o meio molda o indivíduo), o espaço é o elemento mais importante da narrativa.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Em </a:t>
            </a:r>
            <a:r>
              <a:rPr lang="pt-BR" sz="2400" i="1" kern="100" dirty="0">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espaço (o sertão e a caatinga) não é apenas o cenário onde a história acontece. Na obra, esse ambiente é descrito pelo narrador como um lugar: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Calmo e acolhedor, que oferece descanso e facilidades para a sobrevivência dos soldados que vinham do litoral.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Hostil e bruto, que funciona como um personagem que castiga os invasores e ajuda os sertanejos na defesa.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Indiferente e sem importância, já que o livro foca apenas na mente dos personagens e ignora a natureza ao redor. </a:t>
            </a:r>
          </a:p>
        </p:txBody>
      </p:sp>
    </p:spTree>
    <p:extLst>
      <p:ext uri="{BB962C8B-B14F-4D97-AF65-F5344CB8AC3E}">
        <p14:creationId xmlns:p14="http://schemas.microsoft.com/office/powerpoint/2010/main" val="304975776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B5C609-3E77-C8ED-FA00-60617D3E7D23}"/>
              </a:ext>
            </a:extLst>
          </p:cNvPr>
          <p:cNvSpPr txBox="1"/>
          <p:nvPr/>
        </p:nvSpPr>
        <p:spPr>
          <a:xfrm>
            <a:off x="293298" y="586596"/>
            <a:ext cx="11605404" cy="2845010"/>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em </a:t>
            </a:r>
            <a:r>
              <a:rPr lang="pt-BR" sz="2400" b="1" i="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as personagens principais são figuras reais da Guerra de Canudos, representados em três grandes grupos: Antônio Conselheiro, o líder religioso que fundou o arraial; o povo sertanejo (personagem coletivo) e seus defensores, vistos como um grupo forte que sofreu com o descaso do governo; e as forças governamentais, lideradas pelo presidente Prudente de Morais e comandantes militares que ordenaram a destruição da comunidade. Como a obra é histórica e jornalística, ela não possui personagens inventados (fictícios).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F57EBEB-5C47-85F6-AE82-E9D6CD106868}"/>
              </a:ext>
            </a:extLst>
          </p:cNvPr>
          <p:cNvSpPr txBox="1"/>
          <p:nvPr/>
        </p:nvSpPr>
        <p:spPr>
          <a:xfrm>
            <a:off x="293298" y="3429001"/>
            <a:ext cx="11481759" cy="3547959"/>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13</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que diferencia a obra </a:t>
            </a:r>
            <a:r>
              <a:rPr lang="pt-BR" sz="2400" i="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de um romance literário ficcional clássico no que diz respeito à construção de seus personagens?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 A presença de heróis românticos idealizados pelo autor para suavizar a violência dos combates.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EE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 ausência de personagens fictícios, concentrando-se em figuras históricas reais, no povo e nas forças militares.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 A criação de personagens com superpoderes para justificar a resistência mística do arraial.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170661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7A891D8-E37C-B98E-4DD6-9489EC0D311F}"/>
              </a:ext>
            </a:extLst>
          </p:cNvPr>
          <p:cNvSpPr txBox="1"/>
          <p:nvPr/>
        </p:nvSpPr>
        <p:spPr>
          <a:xfrm>
            <a:off x="232913" y="595223"/>
            <a:ext cx="11628408" cy="6811929"/>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14.</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Na obra </a:t>
            </a:r>
            <a:r>
              <a:rPr lang="pt-BR" sz="2400" i="1" kern="100" dirty="0">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o "personagem coletivo" refere-se à massa de sertanejos e jagunços de Canudos. Em vez de focar em um herói ou indivíduo isolado, o autor eleva o povo do sertão, oprimido e resistente, à condição de verdadeiro protagonista e força motriz da narrativa</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Quem é considerado o protagonista coletivo de Os Sertões?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15.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Em Os Sertões, a personagem Antônio Conselheiro é retratado por duas lentes principais que mostram sua complexidade: O "Fanático": Influenciado pela ciência da época, o autor o vê como um homem místico, sombrio e obcecado, quase como um paciente psiquiátrico que usou a ignorância do povo miserável. O "Produto do Sertão": Por outro lado, o autor reconhece que ele foi criado pelo próprio abandono social, geográfico e religioso do Estado, servindo como voz e refúgio para os marginalizados. Como o líder de Canudos, personagem principal,  é representado na narrativa?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Como um líder político moderno que lutava por melhorias econômicas no litoral.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 De forma contraditória: ora como um fanático místico, ora como um produto do abandono social do sertão.  (  ) Como um personagem totalmente inventado pelo autor para dar ritmo de ficção ao livro.</a:t>
            </a:r>
          </a:p>
          <a:p>
            <a:pPr algn="just">
              <a:lnSpc>
                <a:spcPct val="107000"/>
              </a:lnSpc>
              <a:spcAft>
                <a:spcPts val="800"/>
              </a:spcAft>
            </a:pP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860924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B91DDE2-A006-B1A3-C6BF-911AE1D8D742}"/>
              </a:ext>
            </a:extLst>
          </p:cNvPr>
          <p:cNvPicPr>
            <a:picLocks noChangeAspect="1"/>
          </p:cNvPicPr>
          <p:nvPr/>
        </p:nvPicPr>
        <p:blipFill>
          <a:blip r:embed="rId2"/>
          <a:stretch>
            <a:fillRect/>
          </a:stretch>
        </p:blipFill>
        <p:spPr>
          <a:xfrm>
            <a:off x="1981993" y="665706"/>
            <a:ext cx="2914141" cy="714519"/>
          </a:xfrm>
          <a:prstGeom prst="rect">
            <a:avLst/>
          </a:prstGeom>
        </p:spPr>
      </p:pic>
      <p:pic>
        <p:nvPicPr>
          <p:cNvPr id="3" name="Imagem 2">
            <a:extLst>
              <a:ext uri="{FF2B5EF4-FFF2-40B4-BE49-F238E27FC236}">
                <a16:creationId xmlns:a16="http://schemas.microsoft.com/office/drawing/2014/main" id="{334B8401-29CC-2952-8852-D34C52A360DD}"/>
              </a:ext>
            </a:extLst>
          </p:cNvPr>
          <p:cNvPicPr>
            <a:picLocks noChangeAspect="1"/>
          </p:cNvPicPr>
          <p:nvPr/>
        </p:nvPicPr>
        <p:blipFill>
          <a:blip r:embed="rId3"/>
          <a:stretch>
            <a:fillRect/>
          </a:stretch>
        </p:blipFill>
        <p:spPr>
          <a:xfrm>
            <a:off x="576322" y="1446107"/>
            <a:ext cx="2914140" cy="805387"/>
          </a:xfrm>
          <a:prstGeom prst="rect">
            <a:avLst/>
          </a:prstGeom>
        </p:spPr>
      </p:pic>
      <p:sp>
        <p:nvSpPr>
          <p:cNvPr id="5" name="CaixaDeTexto 4">
            <a:extLst>
              <a:ext uri="{FF2B5EF4-FFF2-40B4-BE49-F238E27FC236}">
                <a16:creationId xmlns:a16="http://schemas.microsoft.com/office/drawing/2014/main" id="{6BD6DB69-55F6-8D35-12BC-450207ECBE19}"/>
              </a:ext>
            </a:extLst>
          </p:cNvPr>
          <p:cNvSpPr txBox="1"/>
          <p:nvPr/>
        </p:nvSpPr>
        <p:spPr>
          <a:xfrm>
            <a:off x="232914" y="2317376"/>
            <a:ext cx="11464506" cy="1257524"/>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“A Luta” é a parte mais importante da obra, constituída da narrativa real de uma guerra no sertão da Bahia. Destacando As Quatro Expedições. Os Habitantes. O Rótulo de Bandidos. A Resistência. Vamos saber mais dessa parte???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B65A1E1B-0047-78F1-ED4A-19BAECB38ACE}"/>
              </a:ext>
            </a:extLst>
          </p:cNvPr>
          <p:cNvPicPr>
            <a:picLocks noChangeAspect="1"/>
          </p:cNvPicPr>
          <p:nvPr/>
        </p:nvPicPr>
        <p:blipFill>
          <a:blip r:embed="rId4"/>
          <a:stretch>
            <a:fillRect/>
          </a:stretch>
        </p:blipFill>
        <p:spPr>
          <a:xfrm>
            <a:off x="232914" y="3574900"/>
            <a:ext cx="2173856" cy="641342"/>
          </a:xfrm>
          <a:prstGeom prst="rect">
            <a:avLst/>
          </a:prstGeom>
        </p:spPr>
      </p:pic>
      <p:sp>
        <p:nvSpPr>
          <p:cNvPr id="8" name="CaixaDeTexto 7">
            <a:extLst>
              <a:ext uri="{FF2B5EF4-FFF2-40B4-BE49-F238E27FC236}">
                <a16:creationId xmlns:a16="http://schemas.microsoft.com/office/drawing/2014/main" id="{060D8686-09A7-D900-DCF1-D4EED3CB51EF}"/>
              </a:ext>
            </a:extLst>
          </p:cNvPr>
          <p:cNvSpPr txBox="1"/>
          <p:nvPr/>
        </p:nvSpPr>
        <p:spPr>
          <a:xfrm rot="10800000" flipV="1">
            <a:off x="301925" y="4216242"/>
            <a:ext cx="11395492" cy="2069541"/>
          </a:xfrm>
          <a:prstGeom prst="rect">
            <a:avLst/>
          </a:prstGeom>
          <a:noFill/>
          <a:ln w="38100">
            <a:solidFill>
              <a:schemeClr val="tx1"/>
            </a:solidFill>
          </a:ln>
        </p:spPr>
        <p:txBody>
          <a:bodyPr wrap="square">
            <a:spAutoFit/>
          </a:bodyPr>
          <a:lstStyle/>
          <a:p>
            <a:pPr algn="ctr">
              <a:lnSpc>
                <a:spcPct val="102000"/>
              </a:lnSpc>
              <a:spcAft>
                <a:spcPts val="800"/>
              </a:spcAft>
            </a:pP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A Luta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A seção "A Luta" é a terceira e última parte da obra </a:t>
            </a:r>
            <a:r>
              <a:rPr lang="pt-BR" sz="2400" i="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Os Sertões</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(1902), de Euclides da Cunha. Ela narra, em detalhes, a Guerra de Canudos (1896-1897), o trágico conflito ocorrido no interior da Bahia entre o Exército brasileiro e os seguidores do líder religioso Antônio Conselheiro.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61956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1BBA60E-1CD4-C33F-8664-DD8DCE8F87D5}"/>
              </a:ext>
            </a:extLst>
          </p:cNvPr>
          <p:cNvSpPr txBox="1"/>
          <p:nvPr/>
        </p:nvSpPr>
        <p:spPr>
          <a:xfrm>
            <a:off x="215660" y="646981"/>
            <a:ext cx="11654287" cy="5967018"/>
          </a:xfrm>
          <a:prstGeom prst="rect">
            <a:avLst/>
          </a:prstGeom>
          <a:noFill/>
          <a:ln w="38100">
            <a:solidFill>
              <a:schemeClr val="tx1"/>
            </a:solidFill>
          </a:ln>
        </p:spPr>
        <p:txBody>
          <a:bodyPr wrap="square">
            <a:spAutoFit/>
          </a:bodyPr>
          <a:lstStyle/>
          <a:p>
            <a:pPr algn="ctr">
              <a:lnSpc>
                <a:spcPct val="102000"/>
              </a:lnSpc>
              <a:spcAft>
                <a:spcPts val="800"/>
              </a:spcAft>
            </a:pP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O Choque e as Expedições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Clímax da Obra:</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O conflito une a geografia (A Terra) e o povo (O Homem) no embate entre o Exército da jovem República e os sertanejos marginalizados.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As Quatro Expedições:</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Narrada em 34 capítulos, a seção detalha as missões militares contra o arraial de 20mil habitantes. As três primeiras falharam porque os sertanejos dominavam o terreno.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Mobilização Total:</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A quarta expedição usou força máxima, mobilizando milhares de soldados e artilharia pesada (canhões) para destruir Canudos.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Resistência e Denúncia Resistência Heroica:</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Sofrendo com fome e doenças, os moradores recusaram a rendição, lutando até a morte. A obra imortaliza que "Canudos não se rendeu".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Mudança de Perspectiva:</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Euclides da Cunha, antes defensor da República, mudou sua visão ao presenciar o conflito.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r>
              <a:rPr lang="pt-BR" sz="2400" b="1"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Denúncia Social:</a:t>
            </a:r>
            <a:r>
              <a:rPr lang="pt-BR" sz="2400" kern="0" dirty="0">
                <a:solidFill>
                  <a:srgbClr val="212529"/>
                </a:solidFill>
                <a:effectLst/>
                <a:latin typeface="Aptos Narrow" panose="020B0004020202020204" pitchFamily="34" charset="0"/>
                <a:ea typeface="Times New Roman" panose="02020603050405020304" pitchFamily="18" charset="0"/>
                <a:cs typeface="Segoe UI" panose="020B0502040204020203" pitchFamily="34" charset="0"/>
              </a:rPr>
              <a:t> O autor passou a condenar a campanha militar, classificando-a como um "crime", uma "barbárie" e o genocídio do próprio povo brasileiro. </a:t>
            </a:r>
            <a:endParaRPr lang="pt-BR" sz="2400" dirty="0">
              <a:latin typeface="Aptos Narrow" panose="020B0004020202020204" pitchFamily="34" charset="0"/>
            </a:endParaRPr>
          </a:p>
        </p:txBody>
      </p:sp>
    </p:spTree>
    <p:extLst>
      <p:ext uri="{BB962C8B-B14F-4D97-AF65-F5344CB8AC3E}">
        <p14:creationId xmlns:p14="http://schemas.microsoft.com/office/powerpoint/2010/main" val="30291971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915293-8B5A-2FFD-1F5C-F08F473BCB3A}"/>
              </a:ext>
            </a:extLst>
          </p:cNvPr>
          <p:cNvSpPr txBox="1"/>
          <p:nvPr/>
        </p:nvSpPr>
        <p:spPr>
          <a:xfrm>
            <a:off x="198408" y="560717"/>
            <a:ext cx="11740550" cy="467307"/>
          </a:xfrm>
          <a:prstGeom prst="rect">
            <a:avLst/>
          </a:prstGeom>
          <a:noFill/>
        </p:spPr>
        <p:txBody>
          <a:bodyPr wrap="square">
            <a:spAutoFit/>
          </a:bodyPr>
          <a:lstStyle/>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recho retirado da terceira parte da obra.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0C983CBD-270D-1F42-B08B-6E48498141FE}"/>
              </a:ext>
            </a:extLst>
          </p:cNvPr>
          <p:cNvSpPr txBox="1"/>
          <p:nvPr/>
        </p:nvSpPr>
        <p:spPr>
          <a:xfrm>
            <a:off x="198408" y="1354347"/>
            <a:ext cx="11585275" cy="4045723"/>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luta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Fechemos este livro.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indent="270510"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Canudos não se rendeu. Exemplo único em toda a história, resistiu até o esgotamento completo. Expugnado palmo a palmo, na precisão integral do termo, caiu no dia 5, ao entardecer, quando caíram seus últimos defensores, que todos morreram. Eram quatro apenas: um velho, dois homens feitos e uma criança, na frente dos quais rugiam raivosamente cinco mil soldados.”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indent="269875" algn="r">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(CUNHA, Euclides da. Os sertões. São Paulo: Círculo do Livro, 1975, p. 405 e 476.)</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16135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3B4453-CC70-2173-1894-AE5538DA8F00}"/>
              </a:ext>
            </a:extLst>
          </p:cNvPr>
          <p:cNvSpPr txBox="1"/>
          <p:nvPr/>
        </p:nvSpPr>
        <p:spPr>
          <a:xfrm>
            <a:off x="250166" y="586596"/>
            <a:ext cx="11662913" cy="5918993"/>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16</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 obra </a:t>
            </a:r>
            <a:r>
              <a:rPr lang="pt-BR" sz="2400" i="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conta a história da Guerra de Canudos como um conflito armado, no qual o governo republicano enviou exércitos para desapropriar terras assentadas por sertanejos pobres e que sofriam com a exclusão social e econômica. Qual o principal conflito narrado na parte "A Luta"?  </a:t>
            </a:r>
          </a:p>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17.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Em Os Sertões, o fim da guerra criou duas memórias diferentes: a oficial, que celebrava a vitória do governo como o avanço da civilização, e a de Euclides da Cunha, que viu o massacre como um crime da República. Ao ver a realidade de perto, o autor mudou de ideia: abandonou o discurso do governo e passou a enxergar o conflito não como uma guerra justa, mas como um verdadeiro genocídio do próprio povo. Retire do fragmento: </a:t>
            </a:r>
          </a:p>
          <a:p>
            <a:pPr marL="457200" indent="-457200" algn="just">
              <a:lnSpc>
                <a:spcPct val="107000"/>
              </a:lnSpc>
              <a:spcAft>
                <a:spcPts val="800"/>
              </a:spcAft>
              <a:buAutoNum type="alphaLcParenR"/>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trecho mais célebre que sintetiza a visão do autor sobre a brutalidade do Estado contra os sertanejos:</a:t>
            </a:r>
          </a:p>
          <a:p>
            <a:pPr marL="457200" indent="-457200" algn="just">
              <a:lnSpc>
                <a:spcPct val="107000"/>
              </a:lnSpc>
              <a:spcAft>
                <a:spcPts val="800"/>
              </a:spcAft>
              <a:buAutoNum type="alphaLcParenR"/>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trecho desconstruindo a narrativa oficial de que o Estado enfrentou um exército inimigo digno de uma grande guerra regular. Não era uma batalha entre forças equivalentes, mas um massacre. </a:t>
            </a:r>
          </a:p>
        </p:txBody>
      </p:sp>
    </p:spTree>
    <p:extLst>
      <p:ext uri="{BB962C8B-B14F-4D97-AF65-F5344CB8AC3E}">
        <p14:creationId xmlns:p14="http://schemas.microsoft.com/office/powerpoint/2010/main" val="53857324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34445C3-B406-A3C9-0E72-6C4852F338E1}"/>
              </a:ext>
            </a:extLst>
          </p:cNvPr>
          <p:cNvSpPr txBox="1"/>
          <p:nvPr/>
        </p:nvSpPr>
        <p:spPr>
          <a:xfrm>
            <a:off x="138023" y="577970"/>
            <a:ext cx="11887200" cy="6259278"/>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18.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No célebre desfecho de Os Sertões, Euclides da Cunha relata o fim trágico do Arraial de Canudos com as seguintes palavras: "Expugnado palmo a palmo, na precisão integral do termo, caiu no dia 5, ao entardecer, quando caíram seus últimos defensores, que todos morreram.". O autor utiliza repetidamente o verbo "cair" no sentido figurado. Assinale a alternativa que identifica a figura de linguagem presente na expressão </a:t>
            </a:r>
            <a:r>
              <a:rPr lang="pt-BR" sz="2400" b="1" u="sng"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"caíram seus últimos defensores"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o seu efeito de sentido no texto: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Hipérbole, pois o autor exagera grosseiramente a quantidade de mortos para impressionar o leitor do litoral.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Eufemismo, pois o verbo é empregado para suavizar a menção direta à morte violenta dos combatentes em batalha.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Segoe UI Emoji" panose="020B0502040204020203" pitchFamily="34" charset="0"/>
              </a:rPr>
              <a:t>(</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Ironia, visto que o narrador finge lamentar a derrota dos jagunços quando, na verdade, estava comemorando a vitória do Exército.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Prosopopeia, porque confere características humanas e sentimentos de tristeza ao entardecer e ao dia 5.</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Onomatopeia, dado que o som da palavra "caíram" imita o barulho real dos corpos tombando no chão do sertão.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7364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378C5EA-1AA0-6F6C-C40C-C4481ADE5149}"/>
              </a:ext>
            </a:extLst>
          </p:cNvPr>
          <p:cNvSpPr txBox="1"/>
          <p:nvPr/>
        </p:nvSpPr>
        <p:spPr>
          <a:xfrm>
            <a:off x="215660" y="569343"/>
            <a:ext cx="11697419" cy="5729004"/>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19.</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Em Os Sertões, Euclides da Cunha adota as teorias cientificistas do século XIX para explicar o conflito de Canudos. O conceito de determinismo manifesta-se de forma clara na estrutura e na narrativa do livro ao defender que:</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A religiosidade fervorosa dos seguidores de Antônio Conselheiro foi o único fator que provocou a reação violenta do Exército republicano.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As condições geográficas do litoral brasileiro influenciaram diretamente o isolamento cultural e a agressividade dos habitantes do sertão baiano.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O meio ambiente hostil e a herança biológica moldaram um sertanejo resistente, tornando o choque entre essa população e a República um resultado inevitável.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A miscigenação racial no Brasil produziu um povo fraco e incapaz de resistir às intempéries do clima semiárido e às táticas de guerrilha.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O progresso trazido pela República determinou a rápida modernização da região do arraial de Canudos, extinguindo a miséria local.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77486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F21065F-778A-5573-2A18-16659F4D23F0}"/>
              </a:ext>
            </a:extLst>
          </p:cNvPr>
          <p:cNvPicPr>
            <a:picLocks noChangeAspect="1"/>
          </p:cNvPicPr>
          <p:nvPr/>
        </p:nvPicPr>
        <p:blipFill>
          <a:blip r:embed="rId2"/>
          <a:stretch>
            <a:fillRect/>
          </a:stretch>
        </p:blipFill>
        <p:spPr>
          <a:xfrm>
            <a:off x="1497749" y="2520323"/>
            <a:ext cx="1806114" cy="1568598"/>
          </a:xfrm>
          <a:prstGeom prst="rect">
            <a:avLst/>
          </a:prstGeom>
        </p:spPr>
      </p:pic>
      <p:sp>
        <p:nvSpPr>
          <p:cNvPr id="4" name="CaixaDeTexto 3">
            <a:extLst>
              <a:ext uri="{FF2B5EF4-FFF2-40B4-BE49-F238E27FC236}">
                <a16:creationId xmlns:a16="http://schemas.microsoft.com/office/drawing/2014/main" id="{98026E74-4ED4-5540-9CDD-C2FCB843CC0E}"/>
              </a:ext>
            </a:extLst>
          </p:cNvPr>
          <p:cNvSpPr txBox="1"/>
          <p:nvPr/>
        </p:nvSpPr>
        <p:spPr>
          <a:xfrm>
            <a:off x="3528204" y="1863306"/>
            <a:ext cx="5613638" cy="2651431"/>
          </a:xfrm>
          <a:prstGeom prst="rect">
            <a:avLst/>
          </a:prstGeom>
          <a:noFill/>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Colaboração</a:t>
            </a:r>
            <a:endParaRPr lang="pt-BR" sz="2400" b="1" kern="100" dirty="0">
              <a:latin typeface="Aptos Narrow" panose="020B0004020202020204" pitchFamily="34" charset="0"/>
              <a:ea typeface="Calibri" panose="020F0502020204030204" pitchFamily="34" charset="0"/>
              <a:cs typeface="Times New Roman" panose="02020603050405020304" pitchFamily="18" charset="0"/>
            </a:endParaRPr>
          </a:p>
          <a:p>
            <a:pPr algn="ctr">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Professora</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err="1">
                <a:effectLst/>
                <a:latin typeface="Aptos Narrow" panose="020B0004020202020204" pitchFamily="34" charset="0"/>
                <a:ea typeface="Calibri" panose="020F0502020204030204" pitchFamily="34" charset="0"/>
                <a:cs typeface="Times New Roman" panose="02020603050405020304" pitchFamily="18" charset="0"/>
              </a:rPr>
              <a:t>Lindamairy</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Carvalho</a:t>
            </a: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Guimarães Silva</a:t>
            </a:r>
          </a:p>
          <a:p>
            <a:pPr algn="ctr">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Colégio Estadual Professora Helena Luzia Rodrigues de Queiroz – Valparaíso-GO</a:t>
            </a:r>
          </a:p>
          <a:p>
            <a:pPr algn="ctr">
              <a:lnSpc>
                <a:spcPct val="102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CRE Luziânia</a:t>
            </a:r>
          </a:p>
        </p:txBody>
      </p:sp>
    </p:spTree>
    <p:extLst>
      <p:ext uri="{BB962C8B-B14F-4D97-AF65-F5344CB8AC3E}">
        <p14:creationId xmlns:p14="http://schemas.microsoft.com/office/powerpoint/2010/main" val="268716805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8DC6C9-97DE-230A-BD9C-EC0231935236}"/>
              </a:ext>
            </a:extLst>
          </p:cNvPr>
          <p:cNvSpPr txBox="1"/>
          <p:nvPr/>
        </p:nvSpPr>
        <p:spPr>
          <a:xfrm>
            <a:off x="258792" y="983411"/>
            <a:ext cx="11723299" cy="5083186"/>
          </a:xfrm>
          <a:prstGeom prst="rect">
            <a:avLst/>
          </a:prstGeom>
          <a:noFill/>
          <a:ln w="38100">
            <a:solidFill>
              <a:schemeClr val="tx1"/>
            </a:solidFill>
          </a:ln>
        </p:spPr>
        <p:txBody>
          <a:bodyPr wrap="square">
            <a:spAutoFit/>
          </a:bodyPr>
          <a:lstStyle/>
          <a:p>
            <a:pPr algn="ctr">
              <a:lnSpc>
                <a:spcPct val="102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RACISMO ESTRUTURAL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2000"/>
              </a:lnSpc>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Por definição, racismo estrutural é o racismo que não seria uma anormalidade ou 'patologia', mas o resultado do funcionamento 'normal' da sociedade. Esse talvez seja um de nossos maiores desafios no tocante à questão da diversidade. </a:t>
            </a:r>
          </a:p>
          <a:p>
            <a:pPr algn="just">
              <a:lnSpc>
                <a:spcPct val="102000"/>
              </a:lnSpc>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Amanhã, 20 de novembro, é celebrado o Dia da Consciência Negra, data em homenagem a Zumbi dos Palmares, um dos maiores líderes negros do Brasil que lutou pela libertação do povo contra o sistema escravista. </a:t>
            </a:r>
          </a:p>
          <a:p>
            <a:pPr algn="just">
              <a:lnSpc>
                <a:spcPct val="102000"/>
              </a:lnSpc>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data é uma contraposição ao dia 13 de maio e tem por propósito ressaltar o protagonismo das pessoas negras na luta contra o racismo e propor a igualdade social e valorização da cultura afro-brasileira. </a:t>
            </a:r>
          </a:p>
          <a:p>
            <a:pPr algn="just">
              <a:lnSpc>
                <a:spcPct val="102000"/>
              </a:lnSpc>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Em 2020 a questão racial ganhou o mundo após o episódio da morte de George Floyd nos Estados Unidos. Tal violência desmedida gerou ira e furor e o povo saiu às ruas para pedir um basta contra a violência policial e o preconceito. </a:t>
            </a:r>
          </a:p>
        </p:txBody>
      </p:sp>
    </p:spTree>
    <p:extLst>
      <p:ext uri="{BB962C8B-B14F-4D97-AF65-F5344CB8AC3E}">
        <p14:creationId xmlns:p14="http://schemas.microsoft.com/office/powerpoint/2010/main" val="43138257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CFA7024-59C1-1BE0-AC57-6787039BF25F}"/>
              </a:ext>
            </a:extLst>
          </p:cNvPr>
          <p:cNvSpPr txBox="1"/>
          <p:nvPr/>
        </p:nvSpPr>
        <p:spPr>
          <a:xfrm>
            <a:off x="301924" y="1078302"/>
            <a:ext cx="11671539" cy="5608458"/>
          </a:xfrm>
          <a:prstGeom prst="rect">
            <a:avLst/>
          </a:prstGeom>
          <a:noFill/>
          <a:ln w="38100">
            <a:solidFill>
              <a:schemeClr val="tx1"/>
            </a:solidFill>
          </a:ln>
        </p:spPr>
        <p:txBody>
          <a:bodyPr wrap="square">
            <a:spAutoFit/>
          </a:bodyPr>
          <a:lstStyle/>
          <a:p>
            <a:pPr algn="just">
              <a:lnSpc>
                <a:spcPct val="102000"/>
              </a:lnSpc>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O movimento 'Vidas negras importam' chegou ao Brasil, onde o racismo estrutural muitas vezes aparece através de uma piada, de um comentário na fila do supermercado ou da desconfiança dentro de uma loja. </a:t>
            </a:r>
          </a:p>
          <a:p>
            <a:pPr algn="just">
              <a:lnSpc>
                <a:spcPct val="102000"/>
              </a:lnSpc>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Neste sentido, não precisamos nos deslocar para outro espaço geográfico para percebermos a presença do racismo estrutural. Valinhos tem em sua estrutura social o racismo estrutural enraizado.</a:t>
            </a:r>
          </a:p>
          <a:p>
            <a:pPr algn="just">
              <a:lnSpc>
                <a:spcPct val="102000"/>
              </a:lnSpc>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Historicamente, além do bárbaro período da escravidão, nós negamos a presença do negro em nossa formação cultural, narrando nossa história a partir da chegada dos imigrantes italianos para substituir a mão de obra negra. </a:t>
            </a:r>
          </a:p>
          <a:p>
            <a:pPr algn="just">
              <a:lnSpc>
                <a:spcPct val="102000"/>
              </a:lnSpc>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É preciso avançar na abolição em definitivo do racismo estrutural. Nesta luta, destaca-se o projeto 'Protagonismo e Equidade na Escola' e obras como 'Educação Antirracista', além do trabalho de comissões de Igualdade Racial. </a:t>
            </a:r>
          </a:p>
          <a:p>
            <a:pPr algn="r">
              <a:lnSpc>
                <a:spcPct val="102000"/>
              </a:lnSpc>
            </a:pPr>
            <a:r>
              <a:rPr lang="pt-BR" sz="2000" kern="100" dirty="0">
                <a:effectLst/>
                <a:latin typeface="Aptos Narrow" panose="020B0004020202020204" pitchFamily="34" charset="0"/>
                <a:ea typeface="Calibri" panose="020F0502020204030204" pitchFamily="34" charset="0"/>
                <a:cs typeface="Times New Roman" panose="02020603050405020304" pitchFamily="18" charset="0"/>
              </a:rPr>
              <a:t>Disponível em: https://educarsempre.com/desafio-enem-questoes-de-analise-textual-sobre-racismo-estrutural-com-gabarito/. Acesso em: 15 jun. 2026. Adaptado</a:t>
            </a:r>
          </a:p>
          <a:p>
            <a:pPr algn="just">
              <a:lnSpc>
                <a:spcPct val="102000"/>
              </a:lnSpc>
            </a:pPr>
            <a:endParaRPr lang="pt-BR" sz="2400" kern="100" dirty="0">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688559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7C59DE4-41D2-CECF-56B1-2E8DBD49329E}"/>
              </a:ext>
            </a:extLst>
          </p:cNvPr>
          <p:cNvSpPr txBox="1"/>
          <p:nvPr/>
        </p:nvSpPr>
        <p:spPr>
          <a:xfrm>
            <a:off x="250166" y="595223"/>
            <a:ext cx="11731925" cy="2288703"/>
          </a:xfrm>
          <a:prstGeom prst="rect">
            <a:avLst/>
          </a:prstGeom>
          <a:noFill/>
          <a:ln w="38100">
            <a:solidFill>
              <a:schemeClr val="tx1"/>
            </a:solidFill>
          </a:ln>
        </p:spPr>
        <p:txBody>
          <a:bodyPr wrap="square">
            <a:spAutoFit/>
          </a:bodyPr>
          <a:lstStyle/>
          <a:p>
            <a:pPr algn="just">
              <a:lnSpc>
                <a:spcPct val="10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Esse texto é um/uma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 notícia.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(B) crônica.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 editorial.</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 resenha crítica.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(E) crônica argumentativa.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B9F47C7-1172-EFB2-755B-F48E3DC83FB3}"/>
              </a:ext>
            </a:extLst>
          </p:cNvPr>
          <p:cNvSpPr txBox="1"/>
          <p:nvPr/>
        </p:nvSpPr>
        <p:spPr>
          <a:xfrm>
            <a:off x="250166" y="3303916"/>
            <a:ext cx="11731925" cy="3342775"/>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O Novo Enem está chegando, e você já pode sair na frente! As questões do Novo Enem mudaram. Elas cobram o que você vê no dia a dia. Resolver essas questões agora deixa seu cérebro treinado e forte. Entenda  “Por que começar a treinar na 2ª série?” Menos pressão: Você estuda com calma, sem a correria do último ano. Mais confiança: Você aprende o estilo das perguntas e não leva sustos. Melhores notas: Quem treina antes alcança os maiores resultados na prova.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Cada questão resolvida hoje é um passo rumo à sua vaga na faculdade. Você é totalmente capaz, então comece agora e domine o teste!!!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765850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62F87C5-3396-7D51-1D2B-9FBBB016FC06}"/>
              </a:ext>
            </a:extLst>
          </p:cNvPr>
          <p:cNvSpPr txBox="1"/>
          <p:nvPr/>
        </p:nvSpPr>
        <p:spPr>
          <a:xfrm>
            <a:off x="267418" y="577969"/>
            <a:ext cx="11654287" cy="5760744"/>
          </a:xfrm>
          <a:prstGeom prst="rect">
            <a:avLst/>
          </a:prstGeom>
          <a:noFill/>
        </p:spPr>
        <p:txBody>
          <a:bodyPr wrap="square">
            <a:spAutoFit/>
          </a:bodyPr>
          <a:lstStyle/>
          <a:p>
            <a:pPr indent="270510" algn="ctr">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Paixão e Guerra no Sertão de Canudos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Direção: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Antonio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Olavo; 1993; 78 minutos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Realização: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Portfolium</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Documentário que resgata um dos mais belos, chocantes e desconhecidos episódios da história brasileira. Com depoimentos de pesquisadores e, sobretudo, dos parentes dos combatentes, o filme oferece ao público uma verdadeira aula sobre a luta pela terra e pela liberdade.</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Relembrando os passos de Antônio Conselheiro desde 1871, o filme apresenta o fundador de Monte Belo (Canudos) e sua ligação com a luta contra a escravidão, a opressão e a República. Descreve a comunidade sertaneja formada por negros, índios e pobres, onde não existia polícia, cobradores de impostos, nem patrões nem empregados e onde a terra e a produção eram coletivas. Mostra como o vilarejo de mais de 25 mil habitantes no interior da Bahia, em 1893, atraiu a ira de coronéis, da Igreja e do Governo Estadual e Federal. Conta, uma a uma, as quatro expedições que durante mais de um ano atacaram Canudos, mobilizando para isso mais de 12 mil soldados do exército de 17 estados (50% de todo o efetivo nacional na época).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138106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AFC13D4-E2A5-6F05-946A-1925FDCA26AF}"/>
              </a:ext>
            </a:extLst>
          </p:cNvPr>
          <p:cNvSpPr txBox="1"/>
          <p:nvPr/>
        </p:nvSpPr>
        <p:spPr>
          <a:xfrm>
            <a:off x="284672" y="629728"/>
            <a:ext cx="11654286" cy="5816400"/>
          </a:xfrm>
          <a:prstGeom prst="rect">
            <a:avLst/>
          </a:prstGeom>
          <a:noFill/>
        </p:spPr>
        <p:txBody>
          <a:bodyPr wrap="square">
            <a:spAutoFit/>
          </a:bodyPr>
          <a:lstStyle/>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resistência guerrilheira de João Abade, de José Venâncio, de Pajeú e de outros é descrita com detalhes surpreendentes. A destruição completa da cidade e o massacre de seus habitantes (ao fim foram todos decapitados) compõem o desfecho da guerra e deste chocante filme. A conclusão de Paixão e Guerra no Sertão de Canudos é que espingardas e canhões podem destruir cidades, mas não os sonhos e a história.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Indicações de Uso: “Paixão e Guerra no Sertão de Canudos” é um filme indicado para debates políticos sobre a questão agrária no Brasil e sobre o tema dos direitos humanos. É uma aula de Geografia e de História, pois aborda um dos fatos mais controversos e marcantes de todo o período republicano. É um exemplo de como a memória popular, as cantigas e músicas populares, as xilogravuras e reportagens de jornal podem ser usadas para reconstrução histórica. Os debates com diversos especialistas no tema mostram como é sempre possível resgatar a história dos vencidos.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indent="269875" algn="r">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Disponível em: https://nucleopiratininga.org.br/</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paixao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-e-guerra-no-</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sertao</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-de-canudos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Acesso em: 27 maio 2026</a:t>
            </a: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7170689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418E500-0AB8-E140-66E1-A9430AED83DF}"/>
              </a:ext>
            </a:extLst>
          </p:cNvPr>
          <p:cNvSpPr txBox="1"/>
          <p:nvPr/>
        </p:nvSpPr>
        <p:spPr>
          <a:xfrm>
            <a:off x="422694" y="1716656"/>
            <a:ext cx="11481759" cy="3046988"/>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para responder esta questão analise o comando “Os gêneros textuais podem ser caracterizados, dentre outros fatores, por seus objetivos. Esse fragmento é um(a)...”. e o objetivo da questão que é “Identificar qual é o gênero textual que tem o objetivo de avaliar criticamente um produto cultural”. Em seguida, procure as palavras-chaves (adjetivos): “belos, chocantes e desconhecidos episódios da história”, “verdadeira aula”, “detalhes surpreendentes”. Considere que dentre os gêneros listados (reportagem, resumo, sinopse, instrução, resenha), somente um apresenta uma avaliação de forma crítica feita pelo autor do texto.</a:t>
            </a:r>
            <a:endParaRPr lang="pt-BR" sz="2400" dirty="0">
              <a:latin typeface="Aptos Narrow" panose="020B0004020202020204" pitchFamily="34" charset="0"/>
            </a:endParaRPr>
          </a:p>
        </p:txBody>
      </p:sp>
    </p:spTree>
    <p:extLst>
      <p:ext uri="{BB962C8B-B14F-4D97-AF65-F5344CB8AC3E}">
        <p14:creationId xmlns:p14="http://schemas.microsoft.com/office/powerpoint/2010/main" val="252269296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63A76C2-93CC-2BE8-D7BD-FE0BFAD9513F}"/>
              </a:ext>
            </a:extLst>
          </p:cNvPr>
          <p:cNvSpPr txBox="1"/>
          <p:nvPr/>
        </p:nvSpPr>
        <p:spPr>
          <a:xfrm>
            <a:off x="370936" y="1889185"/>
            <a:ext cx="11533517" cy="2677656"/>
          </a:xfrm>
          <a:prstGeom prst="rect">
            <a:avLst/>
          </a:prstGeom>
          <a:noFill/>
        </p:spPr>
        <p:txBody>
          <a:bodyPr wrap="square">
            <a:spAutoFit/>
          </a:bodyPr>
          <a:lstStyle/>
          <a:p>
            <a:pPr algn="just"/>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1.</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Os gêneros textuais podem ser caracterizados, dentre outros fatores, por seus objetivos. Esse fragmento é um(a)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marL="457200" indent="-457200" algn="just">
              <a:buAutoNum type="alphaUcParenBoth"/>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reportagem, pois busca convencer o interlocutor da tese defendida ao longo do texto.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resumo, pois promove o contato rápido do leitor com uma informação desconhecida.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sinopse, pois sintetiza as informações relevantes de uma obra de modo impessoal.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manual de instrução, pois ensina algo por meio de explicações sobre uma obra específica.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resenha, pois apresenta um produto cultural de forma crítica.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560092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5331D3F-1B81-2D95-808B-008840786060}"/>
              </a:ext>
            </a:extLst>
          </p:cNvPr>
          <p:cNvSpPr txBox="1"/>
          <p:nvPr/>
        </p:nvSpPr>
        <p:spPr>
          <a:xfrm>
            <a:off x="293297" y="1250830"/>
            <a:ext cx="11619781" cy="3046988"/>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para responder esta questão analise o comando “A resenha é, normalmente, um texto de base argumentativa. Na resenha do filme documentário “Paixão e Guerra no Sertão de Canudos”, o trecho da sequência argumentativa que se constitui como opinião implícita é...”. Busque as alternativas nas quais o autor usa adjetivos claros de aprovação na superfície (como "belo", "excelente", "aula"). E a alternativa, que o autor não usa adjetivos, mas constrói uma mensagem subentendida, o seu julgamento de valor de que a memória popular e o legado dos sertanejos venceram moralmente a violência brutal do Estado. cuja conclusão positiva ou crítica deve ser deduzida pelo leitor nas entrelinhas. </a:t>
            </a:r>
            <a:endParaRPr lang="pt-BR" sz="2400" dirty="0">
              <a:latin typeface="Aptos Narrow" panose="020B0004020202020204" pitchFamily="34" charset="0"/>
            </a:endParaRPr>
          </a:p>
        </p:txBody>
      </p:sp>
    </p:spTree>
    <p:extLst>
      <p:ext uri="{BB962C8B-B14F-4D97-AF65-F5344CB8AC3E}">
        <p14:creationId xmlns:p14="http://schemas.microsoft.com/office/powerpoint/2010/main" val="324850834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090E5A8-AA00-1CAE-68A6-CE6EEB67BC96}"/>
              </a:ext>
            </a:extLst>
          </p:cNvPr>
          <p:cNvSpPr txBox="1"/>
          <p:nvPr/>
        </p:nvSpPr>
        <p:spPr>
          <a:xfrm>
            <a:off x="301924" y="724620"/>
            <a:ext cx="11637033" cy="5729004"/>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2.</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A resenha é, normalmente, um texto de base argumentativa. Na resenha do filme documentário “Paixão e Guerra no Sertão de Canudos”, o trecho da sequência argumentativa que se constitui como opinião implícita é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“A conclusão de Paixão e Guerra no Sertão de Canudos é que espingardas e canhões podem destruir cidades, mas não os sonhos e a história.”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“Paixão e Guerra no Sertão de Canudos” é um filme indicado para debates políticos sobre a questão agrária no Brasil e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“Documentário que resgata um dos mais belos, chocantes e desconhecidos episódios da história brasileira.”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 “É uma aula de Geografia e de História, pois aborda um dos fatos mais controversos e marcantes de todo o período republicano.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 “A resistência guerrilheira de João Abade, de José Venâncio, de Pajeú e de outros é descrita com detalhes surpreendentes.”</a:t>
            </a:r>
          </a:p>
        </p:txBody>
      </p:sp>
    </p:spTree>
    <p:extLst>
      <p:ext uri="{BB962C8B-B14F-4D97-AF65-F5344CB8AC3E}">
        <p14:creationId xmlns:p14="http://schemas.microsoft.com/office/powerpoint/2010/main" val="258175403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B2CD4BC-5DDF-5C14-664D-C3FC7366F06D}"/>
              </a:ext>
            </a:extLst>
          </p:cNvPr>
          <p:cNvSpPr txBox="1"/>
          <p:nvPr/>
        </p:nvSpPr>
        <p:spPr>
          <a:xfrm>
            <a:off x="405442" y="1190445"/>
            <a:ext cx="11326483" cy="3046988"/>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para responder esta questão analise o comando “</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Nesse texto, exemplar do gênero resenha crítica, evidencia-se a...”. Identifique o objeto de análise da resenha (documentário filme). Observe que o enunciado já revela que o texto pertence ao gênero </a:t>
            </a:r>
            <a:r>
              <a:rPr lang="pt-BR" sz="2400" b="1" dirty="0">
                <a:effectLst/>
                <a:latin typeface="Aptos Narrow" panose="020B0004020202020204" pitchFamily="34" charset="0"/>
                <a:ea typeface="Calibri" panose="020F0502020204030204" pitchFamily="34" charset="0"/>
                <a:cs typeface="Times New Roman" panose="02020603050405020304" pitchFamily="18" charset="0"/>
              </a:rPr>
              <a:t>resenha crítica. L</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embra-se qual é a função desse gênero: (analisar, avaliar e opinar sobre um produto cultural (neste caso específico, o documentário "Paixão e Guerra no Sertão de Canudos"). Atente-se que o texto usa como base o documentário sobre Canudos (obra cinematográfica) para discutir os temas políticos e sociais ligados ao romance histórico original (Os Sertões). </a:t>
            </a:r>
            <a:endParaRPr lang="pt-BR" sz="2400" dirty="0">
              <a:latin typeface="Aptos Narrow" panose="020B0004020202020204" pitchFamily="34" charset="0"/>
            </a:endParaRPr>
          </a:p>
        </p:txBody>
      </p:sp>
    </p:spTree>
    <p:extLst>
      <p:ext uri="{BB962C8B-B14F-4D97-AF65-F5344CB8AC3E}">
        <p14:creationId xmlns:p14="http://schemas.microsoft.com/office/powerpoint/2010/main" val="396770240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7B55219-39ED-B5DC-B2E1-F45B156B3E30}"/>
              </a:ext>
            </a:extLst>
          </p:cNvPr>
          <p:cNvSpPr txBox="1"/>
          <p:nvPr/>
        </p:nvSpPr>
        <p:spPr>
          <a:xfrm>
            <a:off x="431321" y="1250830"/>
            <a:ext cx="11438626" cy="3753143"/>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3.</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Nesse texto, exemplar do gênero resenha crítica, evidencia-se 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exposição objetiva de informações sobre o Pré-Modernismo no Brasil.</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citação de trechos literários para exemplificar traços de estilo de época.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recriação de um episódio da vida de Antônio Conselheiro pelo sertão.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 descrição dos costumes da elite nordestina como forma de retratar a sociedade do século XIX.</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 interpretação crítica de uma obra cinematográfica, com análise dos temas sociais e políticos presentes no romance </a:t>
            </a:r>
            <a:r>
              <a:rPr lang="pt-BR" sz="2400" i="1" kern="100" dirty="0">
                <a:effectLst/>
                <a:latin typeface="Aptos Narrow" panose="020B0004020202020204" pitchFamily="34" charset="0"/>
                <a:ea typeface="Calibri" panose="020F0502020204030204" pitchFamily="34" charset="0"/>
                <a:cs typeface="Times New Roman" panose="02020603050405020304" pitchFamily="18" charset="0"/>
              </a:rPr>
              <a:t>Os Sertões</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416721727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75176E1-899F-8A3F-1950-8144145C624F}"/>
              </a:ext>
            </a:extLst>
          </p:cNvPr>
          <p:cNvSpPr txBox="1"/>
          <p:nvPr/>
        </p:nvSpPr>
        <p:spPr>
          <a:xfrm>
            <a:off x="491705" y="1828800"/>
            <a:ext cx="11283351" cy="2308324"/>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Estudante para responder essa questão analise o comando “No texto, a função da linguagem predominante é a...”. Identifique o foco principal do texto. Lembre-se que, embora um texto possa ter traços de várias funções, a predominante é aquela que define o objetivo principal do autor. Observe que o texto em questão analisa o documentário "Paixão e Guerra no Sertão de Canudos". E que o foco do autor está em explicar (fatos históricos, o messianismo, a Primeira República, as lutas sociais e a violência do Estado). Ou seja, o foco está no contexto/informação. </a:t>
            </a:r>
            <a:endParaRPr lang="pt-BR" sz="2400" dirty="0"/>
          </a:p>
        </p:txBody>
      </p:sp>
    </p:spTree>
    <p:extLst>
      <p:ext uri="{BB962C8B-B14F-4D97-AF65-F5344CB8AC3E}">
        <p14:creationId xmlns:p14="http://schemas.microsoft.com/office/powerpoint/2010/main" val="284399231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8A7CFAB-A3EA-874C-E63F-5FC90C3167F1}"/>
              </a:ext>
            </a:extLst>
          </p:cNvPr>
          <p:cNvSpPr txBox="1"/>
          <p:nvPr/>
        </p:nvSpPr>
        <p:spPr>
          <a:xfrm>
            <a:off x="276044" y="1242204"/>
            <a:ext cx="11568023" cy="3357971"/>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4.</a:t>
            </a: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 No texto, a função da linguagem predominante é 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metalinguística, ao voltar-se para os efeitos de sentido da linguagem literária de Euclides da Cunha.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poética, ao explorar o potencial expressivo da linguagem na construção da crítica social.</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conativa, ao direcionar o leitor para uma determinada interpretação da elite oitocentista.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  emotiva, ao revelar o posicionamento subjetivo do resenhista diante da obra analisada.</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 referencial, ao analisar a obra em articulação com seu contexto histórico e social.</a:t>
            </a:r>
          </a:p>
        </p:txBody>
      </p:sp>
    </p:spTree>
    <p:extLst>
      <p:ext uri="{BB962C8B-B14F-4D97-AF65-F5344CB8AC3E}">
        <p14:creationId xmlns:p14="http://schemas.microsoft.com/office/powerpoint/2010/main" val="264046581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B5C9D4-9BE9-FDF3-9D3D-8302F000F736}"/>
              </a:ext>
            </a:extLst>
          </p:cNvPr>
          <p:cNvSpPr txBox="1"/>
          <p:nvPr/>
        </p:nvSpPr>
        <p:spPr>
          <a:xfrm>
            <a:off x="431320" y="879894"/>
            <a:ext cx="11421373" cy="4524315"/>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Estudante para responder essa questão analise o comando “</a:t>
            </a:r>
            <a:r>
              <a:rPr lang="pt-BR" sz="24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contexto da construção da memória nacional sobre a Primeira República, a valorização dos relatos populares e dos testemunhos de descendentes dos combatentes cumpre a função de”. Identifique as palavras-chave que apresentam a visão que trata os conselheiristas como "fanáticos monarquistas" e "ameaças à ordem civilizada". (“Líder espiritual”, fundador, “coletividade”, “defesa do vilarejo”) e as da visão  que resgata a dignidade e a busca por autonomia da comunidade (“depoimento de parentes”, “sonhos”, memória popular”, “cantigas e músicas populares”, “liberdade”, “sem patrões nem empregados”). Tente-se que o comando pede para identificar qual é a função social e histórica de valorizar a Visão 2 (relatos populares) na construção da história da Primeira República. E observe que a inclusão das vozes populares e da memória oral tensiona a "história dos vencedores" escrita pelo Exército e pela imprensa da época, mostrando que os sertanejos eram sujeitos históricos com demandas legítimas, e não apenas massa de manobra ou fanáticos.</a:t>
            </a:r>
            <a:endParaRPr lang="pt-BR" sz="2400" dirty="0"/>
          </a:p>
        </p:txBody>
      </p:sp>
    </p:spTree>
    <p:extLst>
      <p:ext uri="{BB962C8B-B14F-4D97-AF65-F5344CB8AC3E}">
        <p14:creationId xmlns:p14="http://schemas.microsoft.com/office/powerpoint/2010/main" val="17797923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4EA857B-70A8-BE69-8140-472BBBC21BA5}"/>
              </a:ext>
            </a:extLst>
          </p:cNvPr>
          <p:cNvSpPr txBox="1"/>
          <p:nvPr/>
        </p:nvSpPr>
        <p:spPr>
          <a:xfrm>
            <a:off x="232913" y="595223"/>
            <a:ext cx="11697419" cy="6285119"/>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5. </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historiador e cientista social, ao analisar conflitos como o de Canudos, depara-se com o desafio de confrontar as fontes oficiais da época — que retratavam os conselheiristas como "fanáticos monarquistas" e "ameaças à ordem civilizada" — com a memória oral de descendentes e sobreviventes, que resgatam a dignidade e a busca por autonomia daquela comunidade. No contexto da construção da memória nacional sobre a Primeira República, a valorização dos relatos populares e dos testemunhos de descendentes dos combatentes cumpre a função de</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endossar o discurso jornalístico oitocentista que justificou a intervenção militar estatal.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apagar a relevância documental dos registros produzidos pelo Exército republicano brasileiro.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tensionar a narrativa oficializada ao evidenciar as agências e as perspectivas dos sujeitos marginalizados.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comprovar a incapacidade dos sertanejos em compreender as transformações políticas urbanas do período.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unificar as diferentes interpretações historiográficas em torno de um consenso pacífico sobre a Guerra.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836100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EF0511C-08FE-59CD-4FA5-E57E8A940D86}"/>
              </a:ext>
            </a:extLst>
          </p:cNvPr>
          <p:cNvSpPr txBox="1"/>
          <p:nvPr/>
        </p:nvSpPr>
        <p:spPr>
          <a:xfrm>
            <a:off x="146649" y="690113"/>
            <a:ext cx="11731924" cy="5847755"/>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2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para responder esta questão, analise o comando “Constitui uma característica da argumentação desenvolvida o(a)…” e o objetivo da questão que é: “Identifique qual é o recurso argumentativo central utilizado pelo autor para engajar o leitor e justificar a escolha do tema da matéria de capa”. Entenda como a argumentação é construída nesse texto, olhando para as palavras e expressões que o autor escolheu e  que marcam o relato pessoal, as que mostram a relevância do debate e as que funcionam como conectivos de transição. Observe as palavras-chave (“Este mês, a reportagem de capa veio do meu umbigo.", "...mal-estar que comecei a sentir...","Sou meio italiano...""Cresci à base de farinha de trigo.",</a:t>
            </a:r>
            <a:r>
              <a:rPr lang="pt-BR" sz="22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2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"de repente" e "cheias",</a:t>
            </a:r>
            <a:r>
              <a:rPr lang="pt-BR" sz="22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2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"na boca do povo", </a:t>
            </a:r>
            <a:r>
              <a:rPr lang="pt-BR" sz="2200" dirty="0">
                <a:effectLst/>
                <a:latin typeface="Aptos Narrow" panose="020B0004020202020204" pitchFamily="34" charset="0"/>
                <a:ea typeface="Calibri" panose="020F0502020204030204" pitchFamily="34" charset="0"/>
                <a:cs typeface="Times New Roman" panose="02020603050405020304" pitchFamily="18" charset="0"/>
              </a:rPr>
              <a:t> </a:t>
            </a:r>
            <a:r>
              <a:rPr lang="pt-BR" sz="22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"De um lado... De outro”.  Identifique o gênero textual (resenha crítica). Interprete o texto, observando que o texto começa com um relato pessoal: (“veio de um mal-estar que comecei a sentir na barriga […] comecei a peregrinar por médicos […] Encontrei a resposta numa nutricionista”. Observe as estratégias argumentativa , como o relato pessoal, que constrói a biografia dele no texto, por meio das palavras (“meu umbigo" e "minha barriga", "comecei", "sou", "herdei", "cresci"). Atente-se que o autor usa verbos de ação para mostrar o papel da revista diante do problema: ("meter a colher": Decisão de intervir e dar uma opinião.", “separar o joio do trigo") Expressão argumentativa que significa separar o que é mentira/modismo do que é verdade científica. "respostas confiáveis": A promessa final para convencer o leitor de que vale a pena ler a matéria.</a:t>
            </a:r>
            <a:endParaRPr lang="pt-BR" sz="2200" dirty="0">
              <a:latin typeface="Aptos Narrow" panose="020B0004020202020204" pitchFamily="34" charset="0"/>
            </a:endParaRPr>
          </a:p>
        </p:txBody>
      </p:sp>
    </p:spTree>
    <p:extLst>
      <p:ext uri="{BB962C8B-B14F-4D97-AF65-F5344CB8AC3E}">
        <p14:creationId xmlns:p14="http://schemas.microsoft.com/office/powerpoint/2010/main" val="383833465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A67586-4981-47FC-0C00-871BFF786018}"/>
              </a:ext>
            </a:extLst>
          </p:cNvPr>
          <p:cNvSpPr txBox="1"/>
          <p:nvPr/>
        </p:nvSpPr>
        <p:spPr>
          <a:xfrm>
            <a:off x="241540" y="931653"/>
            <a:ext cx="11524890" cy="4936223"/>
          </a:xfrm>
          <a:prstGeom prst="rect">
            <a:avLst/>
          </a:prstGeom>
          <a:noFill/>
        </p:spPr>
        <p:txBody>
          <a:bodyPr wrap="square">
            <a:spAutoFit/>
          </a:bodyPr>
          <a:lstStyle/>
          <a:p>
            <a:pPr algn="just">
              <a:lnSpc>
                <a:spcPct val="107000"/>
              </a:lnSpc>
              <a:spcAft>
                <a:spcPts val="800"/>
              </a:spcAft>
            </a:pPr>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Questão 28 (Enem 2017)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Este mês, a reportagem de capa veio do meu umbigo. Ou melhor, veio de um mal-estar que comecei a sentir na barriga. Sou meio italiano, pizzaiolo dos bons, herdei de minha avó uma daquelas velhas máquinas de macarrão a manivela. Cresci à base de farinha de trigo. Aí, do nada, comecei a ter alergias respiratórias que também pareciam estar ligadas à minha dieta. Comecei a peregrinar por médicos. Os exames diziam que não tinha nada errado comigo. Mas eu sentia, pô. Encontrei a resposta numa nutricionista: eu tinha intolerância a glúten e a lactose. </a:t>
            </a:r>
            <a:r>
              <a:rPr lang="pt-BR" sz="2400" kern="100" dirty="0" err="1">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Arrivederci</a:t>
            </a: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 pizza. Tchau, cervejinha.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Notei também que as prateleiras dos mercados de repente ficaram cheias de produtos que pareciam ser feitos para mim: leite, queijo e iogurte sem lactose, bolo, biscoito e macarrão sem glúten. E o mais incrível é que esse setor do mercado parece ser o que está mais cheio de gente. E não é só no Brasil. Parece ser em todo Ocidente industrializado. Inclusive na Itália.</a:t>
            </a:r>
            <a:endParaRPr lang="pt-BR" sz="2400" dirty="0">
              <a:latin typeface="Aptos Narrow" panose="020B0004020202020204" pitchFamily="34" charset="0"/>
            </a:endParaRPr>
          </a:p>
        </p:txBody>
      </p:sp>
    </p:spTree>
    <p:extLst>
      <p:ext uri="{BB962C8B-B14F-4D97-AF65-F5344CB8AC3E}">
        <p14:creationId xmlns:p14="http://schemas.microsoft.com/office/powerpoint/2010/main" val="243824536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D19B291-014D-6472-25F4-2CE9783195C6}"/>
              </a:ext>
            </a:extLst>
          </p:cNvPr>
          <p:cNvSpPr txBox="1"/>
          <p:nvPr/>
        </p:nvSpPr>
        <p:spPr>
          <a:xfrm>
            <a:off x="293298" y="629728"/>
            <a:ext cx="11585276" cy="2949782"/>
          </a:xfrm>
          <a:prstGeom prst="rect">
            <a:avLst/>
          </a:prstGeom>
          <a:noFill/>
        </p:spPr>
        <p:txBody>
          <a:bodyPr wrap="square">
            <a:spAutoFit/>
          </a:bodyPr>
          <a:lstStyle/>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tal glúten está na boca do povo, mas não está fácil entender a real. De um lado, a imprensa popular faz um escarcéu, sem, no entanto, explicar o tema a fundo. De outro, muitos médicos ficam na defensiva, insinuando que isso tudo não passa de modismo, sem fundamento científico. Mas eu sei muito bem que não é só modismo — eu sinto na barriga.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tema é um vespeiro — e por isso julgamos que era hora de meter a colher, para separar o joio do trigo e dar respostas confiáveis às dúvidas que todo mundo tem.</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8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BURGIERMAN, D. R. Tem algo grande aí. Superinteressante, n. 335, jul. 2014 (adaptado).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590852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782FA4-7AD4-40A2-58C4-3FA1420555EE}"/>
              </a:ext>
            </a:extLst>
          </p:cNvPr>
          <p:cNvSpPr txBox="1"/>
          <p:nvPr/>
        </p:nvSpPr>
        <p:spPr>
          <a:xfrm>
            <a:off x="439947" y="1578634"/>
            <a:ext cx="11404120" cy="3753143"/>
          </a:xfrm>
          <a:prstGeom prst="rect">
            <a:avLst/>
          </a:prstGeom>
          <a:noFill/>
        </p:spPr>
        <p:txBody>
          <a:bodyPr wrap="square">
            <a:spAutoFit/>
          </a:bodyPr>
          <a:lstStyle/>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 gênero editorial de revista contém estratégias argumentativas para convencer o público sobre a relevância da matéria de capa. No texto, considerando a maneira como o autor se dirige aos leitores, constitui uma característica da argumentação desenvolvida o(a)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relato pessoal, que especifica o debate do assunto abordado.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exemplificação concreta, que desconstrói a generalidade dos fatos.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referência intertextual, que recorre a termos da gastronomia.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crítica direta, que denuncia o oportunismo das indústrias alimentícias.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vocabulário coloquial, que representa o estilo da revista.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4380732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C976BE4-D3E9-70FD-3388-779D73622615}"/>
              </a:ext>
            </a:extLst>
          </p:cNvPr>
          <p:cNvSpPr txBox="1"/>
          <p:nvPr/>
        </p:nvSpPr>
        <p:spPr>
          <a:xfrm>
            <a:off x="362310" y="1940942"/>
            <a:ext cx="11524890" cy="2677656"/>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400" dirty="0">
                <a:effectLst/>
                <a:latin typeface="Aptos Narrow" panose="020B0004020202020204" pitchFamily="34" charset="0"/>
                <a:ea typeface="Calibri" panose="020F0502020204030204" pitchFamily="34" charset="0"/>
                <a:cs typeface="Times New Roman" panose="02020603050405020304" pitchFamily="18" charset="0"/>
              </a:rPr>
              <a:t>Estudante, para responder esta questão analise o comando “Nesse cartaz, a utilização de frases que projetam a vida profissional de duas crianças tem como objetivo”. Nesse comando, atente para as palavras-chave (</a:t>
            </a:r>
            <a:r>
              <a:rPr lang="pt-BR" sz="2400" b="1" dirty="0">
                <a:effectLst/>
                <a:latin typeface="Aptos Narrow" panose="020B0004020202020204" pitchFamily="34" charset="0"/>
                <a:ea typeface="Calibri" panose="020F0502020204030204" pitchFamily="34" charset="0"/>
                <a:cs typeface="Times New Roman" panose="02020603050405020304" pitchFamily="18" charset="0"/>
              </a:rPr>
              <a:t>cartaz’/ ‘objetivo’</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 Em seguida, atente-se que o texto/gênero cartaz que se refere a uma campanha publicitária da UNICEF focada em uma infância sem racismo. Reflita se essa campanha contribui para a sociedade. Considere a imagem de duas crianças (uma indígena, Carlos, como médico; e uma negra, </a:t>
            </a:r>
            <a:r>
              <a:rPr lang="pt-BR" sz="2400" dirty="0" err="1">
                <a:effectLst/>
                <a:latin typeface="Aptos Narrow" panose="020B0004020202020204" pitchFamily="34" charset="0"/>
                <a:ea typeface="Calibri" panose="020F0502020204030204" pitchFamily="34" charset="0"/>
                <a:cs typeface="Times New Roman" panose="02020603050405020304" pitchFamily="18" charset="0"/>
              </a:rPr>
              <a:t>Késia</a:t>
            </a:r>
            <a:r>
              <a:rPr lang="pt-BR" sz="2400" dirty="0">
                <a:effectLst/>
                <a:latin typeface="Aptos Narrow" panose="020B0004020202020204" pitchFamily="34" charset="0"/>
                <a:ea typeface="Calibri" panose="020F0502020204030204" pitchFamily="34" charset="0"/>
                <a:cs typeface="Times New Roman" panose="02020603050405020304" pitchFamily="18" charset="0"/>
              </a:rPr>
              <a:t>, como advogada) e, principalmente, o slogan "Em um mundo de diferenças, enxergue a igualdade". </a:t>
            </a:r>
            <a:endParaRPr lang="pt-BR" sz="2400" dirty="0">
              <a:latin typeface="Aptos Narrow" panose="020B0004020202020204" pitchFamily="34" charset="0"/>
            </a:endParaRPr>
          </a:p>
        </p:txBody>
      </p:sp>
    </p:spTree>
    <p:extLst>
      <p:ext uri="{BB962C8B-B14F-4D97-AF65-F5344CB8AC3E}">
        <p14:creationId xmlns:p14="http://schemas.microsoft.com/office/powerpoint/2010/main" val="395735045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97A29FB-D4BF-F488-0CF6-0E00573E49C9}"/>
              </a:ext>
            </a:extLst>
          </p:cNvPr>
          <p:cNvSpPr txBox="1"/>
          <p:nvPr/>
        </p:nvSpPr>
        <p:spPr>
          <a:xfrm>
            <a:off x="301925" y="612475"/>
            <a:ext cx="8839918" cy="473976"/>
          </a:xfrm>
          <a:prstGeom prst="rect">
            <a:avLst/>
          </a:prstGeom>
          <a:noFill/>
        </p:spPr>
        <p:txBody>
          <a:bodyPr wrap="square">
            <a:spAutoFit/>
          </a:bodyPr>
          <a:lstStyle/>
          <a:p>
            <a:pPr algn="just">
              <a:lnSpc>
                <a:spcPct val="107000"/>
              </a:lnSpc>
              <a:spcAft>
                <a:spcPts val="800"/>
              </a:spcAft>
            </a:pPr>
            <a:r>
              <a:rPr lang="pt-BR" sz="2400" b="1" kern="100" dirty="0">
                <a:effectLst/>
                <a:latin typeface="Aptos Narrow" panose="020B0004020202020204" pitchFamily="34" charset="0"/>
                <a:ea typeface="Calibri" panose="020F0502020204030204" pitchFamily="34" charset="0"/>
                <a:cs typeface="Times New Roman" panose="02020603050405020304" pitchFamily="18" charset="0"/>
              </a:rPr>
              <a:t>Questão 18 ( Enem 2025)</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013DF33C-DAE1-FE23-3866-BC1095304453}"/>
              </a:ext>
            </a:extLst>
          </p:cNvPr>
          <p:cNvPicPr>
            <a:picLocks noChangeAspect="1"/>
          </p:cNvPicPr>
          <p:nvPr/>
        </p:nvPicPr>
        <p:blipFill>
          <a:blip r:embed="rId2"/>
          <a:srcRect l="4105" r="3243"/>
          <a:stretch/>
        </p:blipFill>
        <p:spPr>
          <a:xfrm>
            <a:off x="2769079" y="1086451"/>
            <a:ext cx="6814868" cy="4693247"/>
          </a:xfrm>
          <a:prstGeom prst="rect">
            <a:avLst/>
          </a:prstGeom>
        </p:spPr>
      </p:pic>
      <p:sp>
        <p:nvSpPr>
          <p:cNvPr id="6" name="CaixaDeTexto 5">
            <a:extLst>
              <a:ext uri="{FF2B5EF4-FFF2-40B4-BE49-F238E27FC236}">
                <a16:creationId xmlns:a16="http://schemas.microsoft.com/office/drawing/2014/main" id="{91BFC8B3-7B2B-FDED-DA72-8A0D435D22D4}"/>
              </a:ext>
            </a:extLst>
          </p:cNvPr>
          <p:cNvSpPr txBox="1"/>
          <p:nvPr/>
        </p:nvSpPr>
        <p:spPr>
          <a:xfrm rot="10800000" flipV="1">
            <a:off x="3985402" y="5892545"/>
            <a:ext cx="7815533" cy="646331"/>
          </a:xfrm>
          <a:prstGeom prst="rect">
            <a:avLst/>
          </a:prstGeom>
          <a:noFill/>
        </p:spPr>
        <p:txBody>
          <a:bodyPr wrap="square">
            <a:spAutoFit/>
          </a:bodyPr>
          <a:lstStyle/>
          <a:p>
            <a:r>
              <a:rPr lang="pt-BR" dirty="0"/>
              <a:t>Disponível em: www.unicef.org.br. Acesos em: 15 </a:t>
            </a:r>
            <a:r>
              <a:rPr lang="pt-BR" dirty="0" err="1"/>
              <a:t>ja</a:t>
            </a:r>
            <a:r>
              <a:rPr lang="pt-BR" dirty="0"/>
              <a:t>. 2024 (adaptado).</a:t>
            </a:r>
          </a:p>
          <a:p>
            <a:endParaRPr lang="pt-BR" dirty="0"/>
          </a:p>
        </p:txBody>
      </p:sp>
    </p:spTree>
    <p:extLst>
      <p:ext uri="{BB962C8B-B14F-4D97-AF65-F5344CB8AC3E}">
        <p14:creationId xmlns:p14="http://schemas.microsoft.com/office/powerpoint/2010/main" val="287342649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4233DA8-1F74-EC87-4AAF-6084887BDD89}"/>
              </a:ext>
            </a:extLst>
          </p:cNvPr>
          <p:cNvSpPr txBox="1"/>
          <p:nvPr/>
        </p:nvSpPr>
        <p:spPr>
          <a:xfrm>
            <a:off x="526211" y="1802921"/>
            <a:ext cx="11378242" cy="3357971"/>
          </a:xfrm>
          <a:prstGeom prst="rect">
            <a:avLst/>
          </a:prstGeom>
          <a:noFill/>
        </p:spPr>
        <p:txBody>
          <a:bodyPr wrap="square">
            <a:spAutoFit/>
          </a:bodyPr>
          <a:lstStyle/>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Nesse cartaz, a utilização de frases que projetam a vida profissional de duas crianças tem como objetivo </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(A) sugerir a arrecadação de fundos para o sustento de povos originários no país.</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(B) sensibilizar a sociedade sobre os benefícios decorrentes do combate ao racismo.</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(C) indicar a importância da orientação vocacional na educação de crianças no Brasil.</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(D)chamar a atenção sobre a necessidade de ações voltadas para a educação infantil.</a:t>
            </a:r>
          </a:p>
          <a:p>
            <a:pPr algn="just">
              <a:lnSpc>
                <a:spcPct val="107000"/>
              </a:lnSpc>
              <a:spcAft>
                <a:spcPts val="800"/>
              </a:spcAft>
            </a:pPr>
            <a:r>
              <a:rPr lang="pt-BR" sz="2400" kern="100" dirty="0">
                <a:effectLst/>
                <a:latin typeface="Aptos Narrow" panose="020B0004020202020204" pitchFamily="34" charset="0"/>
                <a:ea typeface="Calibri" panose="020F0502020204030204" pitchFamily="34" charset="0"/>
                <a:cs typeface="Times New Roman" panose="02020603050405020304" pitchFamily="18" charset="0"/>
              </a:rPr>
              <a:t>(E)valorizar o trabalho de agências internacionais na luta contra a discriminação racial.</a:t>
            </a:r>
          </a:p>
        </p:txBody>
      </p:sp>
    </p:spTree>
    <p:extLst>
      <p:ext uri="{BB962C8B-B14F-4D97-AF65-F5344CB8AC3E}">
        <p14:creationId xmlns:p14="http://schemas.microsoft.com/office/powerpoint/2010/main" val="69043762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FD459F-DC42-FE69-7E4D-A29165BE14AC}"/>
              </a:ext>
            </a:extLst>
          </p:cNvPr>
          <p:cNvSpPr txBox="1"/>
          <p:nvPr/>
        </p:nvSpPr>
        <p:spPr>
          <a:xfrm>
            <a:off x="603849" y="1647645"/>
            <a:ext cx="11136702" cy="3785652"/>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Times New Roman" panose="02020603050405020304" pitchFamily="18" charset="0"/>
              </a:rPr>
              <a:t>Estudante, para responder essa questão analise o comando “Os relatos do último ato da Guerra de Canudos fazem uso de representações que se perpetuariam na memória construída sobre o conflito. Nesse sentido, cada autor caracterizou a atitude dos sertanejos, respectivamente, como fruto da...”. Identifique o que o comando quer (a comparação entre como Euclides da Cunha e  Horácio de Matos descrevem os sertanejos no final da guerra.” Destaque as palavras-chave (“Exemplo único”, “esgotamento completo”, “últimos defensores” x “fanáticos”, “enorme fúria”, “fanatismo”). Compreenda o significado de algumas palavra (“fanatismo”, “trincheira”).  Interprete os textos comparando a visão de cada autor e atente-se que embora ambos os autores falem da resistência dos últimos defensores de Canudos, suas interpretações são diferentes: um enaltece (bravura), o outro despreza (loucura/fanatismo).</a:t>
            </a:r>
            <a:endParaRPr lang="pt-BR" sz="2400" dirty="0"/>
          </a:p>
        </p:txBody>
      </p:sp>
    </p:spTree>
    <p:extLst>
      <p:ext uri="{BB962C8B-B14F-4D97-AF65-F5344CB8AC3E}">
        <p14:creationId xmlns:p14="http://schemas.microsoft.com/office/powerpoint/2010/main" val="9244916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6945E81-5A5F-4146-5F52-79173CC65F00}"/>
              </a:ext>
            </a:extLst>
          </p:cNvPr>
          <p:cNvSpPr txBox="1"/>
          <p:nvPr/>
        </p:nvSpPr>
        <p:spPr>
          <a:xfrm>
            <a:off x="293298" y="646981"/>
            <a:ext cx="8848545" cy="772391"/>
          </a:xfrm>
          <a:prstGeom prst="rect">
            <a:avLst/>
          </a:prstGeom>
          <a:noFill/>
        </p:spPr>
        <p:txBody>
          <a:bodyPr wrap="square">
            <a:spAutoFit/>
          </a:bodyPr>
          <a:lstStyle/>
          <a:p>
            <a:pPr algn="just">
              <a:lnSpc>
                <a:spcPct val="107000"/>
              </a:lnSpc>
              <a:spcAft>
                <a:spcPts val="800"/>
              </a:spcAft>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Questão 22 (Enem 2015)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C9FDAB7-EE9F-FB38-A91C-2BD12F3657B9}"/>
              </a:ext>
            </a:extLst>
          </p:cNvPr>
          <p:cNvSpPr txBox="1"/>
          <p:nvPr/>
        </p:nvSpPr>
        <p:spPr>
          <a:xfrm>
            <a:off x="293298" y="1354347"/>
            <a:ext cx="11605404" cy="2123658"/>
          </a:xfrm>
          <a:prstGeom prst="rect">
            <a:avLst/>
          </a:prstGeom>
          <a:noFill/>
        </p:spPr>
        <p:txBody>
          <a:bodyPr wrap="square">
            <a:spAutoFit/>
          </a:bodyPr>
          <a:lstStyle/>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Canudos não se rendeu. Exemplo único em toda a história, resistiu até o esgotamento completo. Vencido palmo a palmo, na precisão integral do termo, caiu no dia 5, ao entardecer, quando caíram os seus últimos defensores, que todos morreram. Eram quatro apenas: um velho, dois homens feitos e uma criança, na frente dos quais rugiam raivosamente cinco mil soldados.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CUNHA, E. Os sertões. Rio de Janeiro: Francisco Alves, 1987.</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95DFE5E6-8C73-E226-C22A-ACD424022A50}"/>
              </a:ext>
            </a:extLst>
          </p:cNvPr>
          <p:cNvSpPr txBox="1"/>
          <p:nvPr/>
        </p:nvSpPr>
        <p:spPr>
          <a:xfrm>
            <a:off x="293298" y="3778369"/>
            <a:ext cx="11605404" cy="2862322"/>
          </a:xfrm>
          <a:prstGeom prst="rect">
            <a:avLst/>
          </a:prstGeom>
          <a:noFill/>
        </p:spPr>
        <p:txBody>
          <a:bodyPr wrap="square">
            <a:spAutoFit/>
          </a:bodyPr>
          <a:lstStyle/>
          <a:p>
            <a:pPr algn="just"/>
            <a:r>
              <a:rPr lang="pt-BR" sz="2400" b="1"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TEXTO II</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Na trincheira, no centro do reduto, permaneciam quatro fanáticos sobreviventes do extermínio. Era um velho, coxo por ferimento e usando uniforme da Guarda Católica, um rapaz de 16 a 18 anos, um preto alto e magro, e um caboclo. Ao serem intimados para deporem as armas, investiram com enorme fúria. Assim estava terminada e de maneira tão trágica a sanguinosa guerra, que o banditismo e o fanatismo traziam acesa por longos meses, naquele recanto do território nacional.</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SOARES, H. M. A Guerra de Canudos. Rio de Janeiro: Altina, 1902.</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398096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6E8101C-9143-CC0A-0960-5016D425066D}"/>
              </a:ext>
            </a:extLst>
          </p:cNvPr>
          <p:cNvSpPr txBox="1"/>
          <p:nvPr/>
        </p:nvSpPr>
        <p:spPr>
          <a:xfrm>
            <a:off x="396816" y="1500996"/>
            <a:ext cx="11447252" cy="3753143"/>
          </a:xfrm>
          <a:prstGeom prst="rect">
            <a:avLst/>
          </a:prstGeom>
          <a:noFill/>
        </p:spPr>
        <p:txBody>
          <a:bodyPr wrap="square">
            <a:spAutoFit/>
          </a:bodyPr>
          <a:lstStyle/>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Os relatos do último ato da Guerra de Canudos fazem uso de representações que se perpetuariam na memória construída sobre o conflito. Nesse sentido, cada autor caracterizou a atitude dos sertanejos, respectivamente, como fruto da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(A)manipulação e incompetência.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(B)ignorância e solidariedade.</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(C)hesitação e obstinação.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esperança e valentia.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bravura e loucura.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8093690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C0FBCEA-FAC0-3ADC-DD46-FDDFAD5237D0}"/>
              </a:ext>
            </a:extLst>
          </p:cNvPr>
          <p:cNvSpPr txBox="1"/>
          <p:nvPr/>
        </p:nvSpPr>
        <p:spPr>
          <a:xfrm>
            <a:off x="638355" y="1259457"/>
            <a:ext cx="11024558" cy="4893647"/>
          </a:xfrm>
          <a:prstGeom prst="rect">
            <a:avLst/>
          </a:prstGeom>
          <a:solidFill>
            <a:schemeClr val="accent6">
              <a:lumMod val="40000"/>
              <a:lumOff val="60000"/>
            </a:schemeClr>
          </a:solidFill>
          <a:ln w="38100">
            <a:solidFill>
              <a:schemeClr val="accent6">
                <a:lumMod val="75000"/>
              </a:schemeClr>
            </a:solidFill>
          </a:ln>
        </p:spPr>
        <p:txBody>
          <a:bodyPr wrap="square">
            <a:spAutoFit/>
          </a:bodyPr>
          <a:lstStyle/>
          <a:p>
            <a:pPr algn="just"/>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Estudante, para responder essa questão analise o comando “As campanhas sociais de conscientização utilizam recursos verbais e não verbais com o objetivo de influenciar o comportamento do leitor. No cartaz apresentado, a estratégia argumentativa para engajar a sociedade no combate à violência contra a mulher baseia-se em ...”. Analise  atentamente  a frase de impacto no meio do cartaz: o texto escrito/recurso verbal: "Quem cala e consente também mata. Não se cale, denuncie." e observe a imagem/recurso não verbal: A mão está aberta, em um sinal claro de "pare" ou "chega". Ela traz o laço lilás, símbolo da campanha. Veja que esse gesto reforça o pedido de ação e interrupção da violência por parte de toda a sociedade. Observe que as linguagens verbal e não verbal trabalham juntas para convencer as pessoas a agirem. Ou seja, atente-se que  estratégia do cartaz é gerar um forte impacto ao afirmar que se omitir (ficar calado) diante de uma agressão é tão grave quanto cometer o próprio crime. Isso engaja a sociedade a quebrar o silêncio.</a:t>
            </a:r>
            <a:endParaRPr lang="pt-BR" sz="2400" dirty="0">
              <a:latin typeface="Aptos Narrow" panose="020B0004020202020204" pitchFamily="34" charset="0"/>
            </a:endParaRPr>
          </a:p>
        </p:txBody>
      </p:sp>
    </p:spTree>
    <p:extLst>
      <p:ext uri="{BB962C8B-B14F-4D97-AF65-F5344CB8AC3E}">
        <p14:creationId xmlns:p14="http://schemas.microsoft.com/office/powerpoint/2010/main" val="32180466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B505A54-DCA3-9044-9B85-3FB1C48E4754}"/>
              </a:ext>
            </a:extLst>
          </p:cNvPr>
          <p:cNvPicPr>
            <a:picLocks noChangeAspect="1"/>
          </p:cNvPicPr>
          <p:nvPr/>
        </p:nvPicPr>
        <p:blipFill>
          <a:blip r:embed="rId2"/>
          <a:stretch>
            <a:fillRect/>
          </a:stretch>
        </p:blipFill>
        <p:spPr>
          <a:xfrm>
            <a:off x="2372266" y="1278484"/>
            <a:ext cx="6777748" cy="4449456"/>
          </a:xfrm>
          <a:prstGeom prst="rect">
            <a:avLst/>
          </a:prstGeom>
        </p:spPr>
      </p:pic>
      <p:sp>
        <p:nvSpPr>
          <p:cNvPr id="4" name="CaixaDeTexto 3">
            <a:extLst>
              <a:ext uri="{FF2B5EF4-FFF2-40B4-BE49-F238E27FC236}">
                <a16:creationId xmlns:a16="http://schemas.microsoft.com/office/drawing/2014/main" id="{844B5866-DC02-26E0-4C4B-E9B7F9E9EEBD}"/>
              </a:ext>
            </a:extLst>
          </p:cNvPr>
          <p:cNvSpPr txBox="1"/>
          <p:nvPr/>
        </p:nvSpPr>
        <p:spPr>
          <a:xfrm>
            <a:off x="3433313" y="5727940"/>
            <a:ext cx="8358996" cy="966290"/>
          </a:xfrm>
          <a:prstGeom prst="rect">
            <a:avLst/>
          </a:prstGeom>
          <a:noFill/>
        </p:spPr>
        <p:txBody>
          <a:bodyPr wrap="square">
            <a:spAutoFit/>
          </a:bodyPr>
          <a:lstStyle/>
          <a:p>
            <a:pPr algn="r">
              <a:lnSpc>
                <a:spcPct val="107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https://www1.folha.uol.com.br/cotidiano/2026/05/brasil-bate-novo-recorde-de-feminicidios-no-primeiro-trimestre-com-media-de-quatro-vitimas-por-dia.shtml. Acesso em: 7 mai. 2026.</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200824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3672A10-9727-8C95-13FC-69B51DA5C2F6}"/>
              </a:ext>
            </a:extLst>
          </p:cNvPr>
          <p:cNvSpPr txBox="1"/>
          <p:nvPr/>
        </p:nvSpPr>
        <p:spPr>
          <a:xfrm>
            <a:off x="690112" y="905774"/>
            <a:ext cx="11197087" cy="5690853"/>
          </a:xfrm>
          <a:prstGeom prst="rect">
            <a:avLst/>
          </a:prstGeom>
          <a:noFill/>
        </p:spPr>
        <p:txBody>
          <a:bodyPr wrap="square">
            <a:spAutoFit/>
          </a:bodyPr>
          <a:lstStyle/>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As campanhas sociais de conscientização utilizam recursos verbais e não verbais com o objetivo de influenciar o comportamento do leitor. No cartaz apresentado, a estratégia argumentativa para engajar a sociedade no combate à violência contra a mulher baseia-se em</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(A) restringir o público-alvo da mensagem às mulheres que sofrem agressões domésticas.</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(B) responsabilizar civilmente o cidadão comum pelos crimes cometidos em âmbito privado.</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(C) associar a omissão de testemunhas à gravidade do ato violento praticado pelo agressor. </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(D) focar o apelo visual exclusivamente na simbologia do laço lilás posicionado no centro da peça.</a:t>
            </a:r>
            <a:endParaRPr lang="pt-BR" sz="2400" kern="100" dirty="0">
              <a:effectLst/>
              <a:latin typeface="Aptos Narrow" panose="020B0004020202020204" pitchFamily="34" charset="0"/>
              <a:ea typeface="Calibri" panose="020F0502020204030204" pitchFamily="34" charset="0"/>
              <a:cs typeface="Times New Roman" panose="02020603050405020304" pitchFamily="18" charset="0"/>
            </a:endParaRPr>
          </a:p>
          <a:p>
            <a:r>
              <a:rPr lang="pt-BR" sz="2400" dirty="0">
                <a:solidFill>
                  <a:srgbClr val="000000"/>
                </a:solidFill>
                <a:effectLst/>
                <a:latin typeface="Aptos Narrow" panose="020B0004020202020204" pitchFamily="34" charset="0"/>
                <a:ea typeface="Calibri" panose="020F0502020204030204" pitchFamily="34" charset="0"/>
                <a:cs typeface="Times New Roman" panose="02020603050405020304" pitchFamily="18" charset="0"/>
              </a:rPr>
              <a:t>(E) priorizar o uso da linguagem denotativa para explicar os canais oficiais de denúncia do Estado.</a:t>
            </a:r>
            <a:endParaRPr lang="pt-BR" sz="2400" dirty="0">
              <a:latin typeface="Aptos Narrow" panose="020B0004020202020204" pitchFamily="34" charset="0"/>
            </a:endParaRPr>
          </a:p>
        </p:txBody>
      </p:sp>
    </p:spTree>
    <p:extLst>
      <p:ext uri="{BB962C8B-B14F-4D97-AF65-F5344CB8AC3E}">
        <p14:creationId xmlns:p14="http://schemas.microsoft.com/office/powerpoint/2010/main" val="2084612745"/>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3096</TotalTime>
  <Words>21436</Words>
  <Application>Microsoft Office PowerPoint</Application>
  <PresentationFormat>Widescreen</PresentationFormat>
  <Paragraphs>727</Paragraphs>
  <Slides>153</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153</vt:i4>
      </vt:variant>
    </vt:vector>
  </HeadingPairs>
  <TitlesOfParts>
    <vt:vector size="161" baseType="lpstr">
      <vt:lpstr>Aptos Narrow</vt:lpstr>
      <vt:lpstr>Arial</vt:lpstr>
      <vt:lpstr>Arial Narrow</vt:lpstr>
      <vt:lpstr>Calibri</vt:lpstr>
      <vt:lpstr>Calibri Light</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Edinalva Soares de Carvalho</cp:lastModifiedBy>
  <cp:revision>19</cp:revision>
  <dcterms:created xsi:type="dcterms:W3CDTF">2024-02-02T11:27:21Z</dcterms:created>
  <dcterms:modified xsi:type="dcterms:W3CDTF">2026-07-28T18:30:39Z</dcterms:modified>
</cp:coreProperties>
</file>