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256" r:id="rId2"/>
    <p:sldId id="261" r:id="rId3"/>
    <p:sldId id="267" r:id="rId4"/>
    <p:sldId id="266" r:id="rId5"/>
    <p:sldId id="259" r:id="rId6"/>
    <p:sldId id="293" r:id="rId7"/>
    <p:sldId id="417" r:id="rId8"/>
    <p:sldId id="418" r:id="rId9"/>
    <p:sldId id="294" r:id="rId10"/>
    <p:sldId id="295" r:id="rId11"/>
    <p:sldId id="303" r:id="rId12"/>
    <p:sldId id="419" r:id="rId13"/>
    <p:sldId id="304" r:id="rId14"/>
    <p:sldId id="305" r:id="rId15"/>
    <p:sldId id="306" r:id="rId16"/>
    <p:sldId id="420" r:id="rId17"/>
    <p:sldId id="421" r:id="rId18"/>
    <p:sldId id="422" r:id="rId19"/>
    <p:sldId id="423" r:id="rId20"/>
    <p:sldId id="424" r:id="rId21"/>
    <p:sldId id="425" r:id="rId22"/>
    <p:sldId id="426" r:id="rId23"/>
    <p:sldId id="427" r:id="rId24"/>
    <p:sldId id="428" r:id="rId25"/>
    <p:sldId id="429" r:id="rId26"/>
    <p:sldId id="430" r:id="rId27"/>
    <p:sldId id="431" r:id="rId28"/>
    <p:sldId id="275" r:id="rId29"/>
    <p:sldId id="307" r:id="rId30"/>
    <p:sldId id="309" r:id="rId31"/>
    <p:sldId id="308" r:id="rId32"/>
    <p:sldId id="432" r:id="rId33"/>
    <p:sldId id="310" r:id="rId34"/>
    <p:sldId id="433" r:id="rId35"/>
    <p:sldId id="434" r:id="rId36"/>
    <p:sldId id="435" r:id="rId37"/>
    <p:sldId id="436" r:id="rId38"/>
    <p:sldId id="313" r:id="rId39"/>
    <p:sldId id="316" r:id="rId40"/>
    <p:sldId id="317" r:id="rId41"/>
    <p:sldId id="318" r:id="rId42"/>
    <p:sldId id="437" r:id="rId43"/>
    <p:sldId id="319" r:id="rId44"/>
    <p:sldId id="438" r:id="rId45"/>
    <p:sldId id="322" r:id="rId46"/>
    <p:sldId id="323" r:id="rId47"/>
    <p:sldId id="324" r:id="rId48"/>
    <p:sldId id="292" r:id="rId49"/>
    <p:sldId id="260" r:id="rId50"/>
    <p:sldId id="343" r:id="rId51"/>
    <p:sldId id="344" r:id="rId52"/>
    <p:sldId id="345" r:id="rId53"/>
    <p:sldId id="346" r:id="rId54"/>
    <p:sldId id="347" r:id="rId55"/>
    <p:sldId id="348" r:id="rId56"/>
    <p:sldId id="349" r:id="rId57"/>
    <p:sldId id="350" r:id="rId58"/>
    <p:sldId id="351" r:id="rId59"/>
    <p:sldId id="439" r:id="rId60"/>
    <p:sldId id="353" r:id="rId61"/>
    <p:sldId id="440" r:id="rId62"/>
    <p:sldId id="441" r:id="rId63"/>
    <p:sldId id="442" r:id="rId64"/>
    <p:sldId id="354" r:id="rId65"/>
    <p:sldId id="355" r:id="rId66"/>
    <p:sldId id="356" r:id="rId67"/>
    <p:sldId id="357" r:id="rId68"/>
    <p:sldId id="358" r:id="rId69"/>
    <p:sldId id="359" r:id="rId70"/>
    <p:sldId id="360" r:id="rId71"/>
    <p:sldId id="361" r:id="rId72"/>
    <p:sldId id="443" r:id="rId73"/>
    <p:sldId id="365" r:id="rId74"/>
    <p:sldId id="366" r:id="rId75"/>
    <p:sldId id="368" r:id="rId76"/>
    <p:sldId id="369" r:id="rId77"/>
    <p:sldId id="444" r:id="rId78"/>
    <p:sldId id="371" r:id="rId79"/>
    <p:sldId id="373" r:id="rId80"/>
    <p:sldId id="445" r:id="rId81"/>
    <p:sldId id="446" r:id="rId82"/>
    <p:sldId id="447" r:id="rId83"/>
    <p:sldId id="381" r:id="rId84"/>
    <p:sldId id="376" r:id="rId85"/>
    <p:sldId id="375" r:id="rId86"/>
    <p:sldId id="448" r:id="rId87"/>
    <p:sldId id="449" r:id="rId88"/>
    <p:sldId id="450" r:id="rId89"/>
    <p:sldId id="451" r:id="rId90"/>
    <p:sldId id="452" r:id="rId91"/>
    <p:sldId id="453" r:id="rId92"/>
    <p:sldId id="454" r:id="rId93"/>
    <p:sldId id="455" r:id="rId94"/>
    <p:sldId id="456" r:id="rId95"/>
    <p:sldId id="457" r:id="rId96"/>
    <p:sldId id="458" r:id="rId97"/>
    <p:sldId id="459" r:id="rId98"/>
    <p:sldId id="460" r:id="rId99"/>
    <p:sldId id="461" r:id="rId100"/>
    <p:sldId id="462" r:id="rId101"/>
    <p:sldId id="463" r:id="rId102"/>
    <p:sldId id="464" r:id="rId103"/>
    <p:sldId id="382" r:id="rId104"/>
    <p:sldId id="465" r:id="rId105"/>
    <p:sldId id="466" r:id="rId106"/>
    <p:sldId id="467" r:id="rId107"/>
    <p:sldId id="468" r:id="rId108"/>
    <p:sldId id="469" r:id="rId109"/>
    <p:sldId id="470" r:id="rId110"/>
    <p:sldId id="471" r:id="rId111"/>
    <p:sldId id="472" r:id="rId112"/>
    <p:sldId id="473" r:id="rId113"/>
    <p:sldId id="474" r:id="rId114"/>
    <p:sldId id="475" r:id="rId115"/>
    <p:sldId id="476" r:id="rId116"/>
    <p:sldId id="477" r:id="rId117"/>
    <p:sldId id="478" r:id="rId118"/>
    <p:sldId id="479" r:id="rId119"/>
    <p:sldId id="480" r:id="rId120"/>
    <p:sldId id="481" r:id="rId121"/>
    <p:sldId id="482" r:id="rId122"/>
    <p:sldId id="483" r:id="rId123"/>
    <p:sldId id="484" r:id="rId124"/>
    <p:sldId id="485" r:id="rId125"/>
    <p:sldId id="486" r:id="rId126"/>
    <p:sldId id="487" r:id="rId127"/>
    <p:sldId id="488" r:id="rId128"/>
    <p:sldId id="489" r:id="rId129"/>
    <p:sldId id="490" r:id="rId130"/>
    <p:sldId id="491" r:id="rId131"/>
    <p:sldId id="492" r:id="rId132"/>
    <p:sldId id="493" r:id="rId133"/>
    <p:sldId id="257" r:id="rId13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A12813-4AF8-40B3-83E3-BDF88EDDE3AB}" v="192" dt="2026-07-30T17:06:20.773"/>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30/07/2026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4284283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950D8-B0D7-FA11-50B1-FCCC38B9F67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C52ADE8-16CF-B1EF-7D30-024CB6CBD47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A0B07A8B-7B3A-DAEC-96B4-645DB2A75D3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06D7F25-1427-A0E3-E0C7-FA8F6A5D01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365968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334860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2574834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8583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52CB-8B20-FA3F-7E2D-52E4CFE9A52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ED7F5E4-71BC-BFAC-F15B-E86E00E936A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5127458B-4525-A635-2FFF-22B8CB1AC1B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FA6BE3F-760F-EA18-382D-D8AF3F77465D}"/>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3931175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10540-F406-8D82-0F64-6B4DF418DBD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C966720-526D-F58D-81C3-4CD46C8AB81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77F1540-721E-5776-85EE-3FD63AA32F6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0BDF291-F8B2-654F-41CB-6896C62AF1AB}"/>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3234804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BDB03-C401-AD55-AE3B-86227022D35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C54C6A0-2311-BC52-13C6-0912A4CF45D2}"/>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079A188-4A19-ABEA-1D38-789460A49D1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3AB46AA-EC43-3DC1-1A7B-636030CDCA5D}"/>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1006738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4546-074D-4588-CD92-3B955EBA49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8AFE71-E92A-F46F-F279-1FB1D4DE468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846EE38D-5A07-42E8-E6DA-F3ABF318412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14F51E2-CE04-DB82-F2AE-6B4CAEC3FFD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2813906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A350F-1887-94C0-6977-BDAC3591C3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CA2F4C-2713-5632-9D5B-E7E41485366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972D367-C5A9-A0F6-3ECA-34E51FAFDBE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DB10AF1-DCC1-BB19-761E-92F5EE43F9A8}"/>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302228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D686D-B7F9-26DD-2C70-CAA8CCDEAEF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01619C4-4118-4678-7DC6-C89629BA743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92A76A0-13A4-1EC6-842E-556D0481EC9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D1BDE09-C683-FCF7-B726-BD0B4CC4C649}"/>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2328935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40E7E-898E-1960-08BC-120F2955FD6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696C4A-3CCE-7C6E-FD9E-0198322479A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5384E96C-C224-DD48-7C37-4F746D302C1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EEC0483-265F-973A-824A-3561DD7555E8}"/>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1779049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9EC60-B360-6A08-23C9-0528F61B4ED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EACA583-D7D4-1D1C-BD89-B8680D56E40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B1E37F3-BDAA-60F8-D854-9E85C0E1A9D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02CF9D8-BFFF-0798-56F2-A594D160FF5D}"/>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3303559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3F08E-4CF3-5D19-1B13-DBF09FA2FD2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597D8AE-8BBF-D150-5DEA-01C0FC3835F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3D51EB7-C4BB-AA06-A29A-686481097FD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8A6487E-C922-6CB7-7088-0D8A35790082}"/>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2338903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FF367-0E62-75F7-F874-2087A711BF9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4AD246B-5814-BB38-7F03-2C781D77F0B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E0199F8-4135-548F-F90F-A4EEB76681E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F149C1D-27E1-6B7E-E3B3-9E2A2C21938B}"/>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719673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3ACFE-6A7B-8ED2-3BB6-DF68926EF1B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9638F13-794B-CFFC-DF95-1749B9EC4C9F}"/>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E1C15EC-8AC7-F27A-C9F0-C599D19C20B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A84EE05-3FDA-BE51-94A0-7DB89173F2E2}"/>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2549568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DE1D-744B-B8E5-E30D-137A77BA085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B7A61AD-92F9-CE0B-1621-7F81FBFD353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D8C1682-C3E0-09E8-8990-0A65C80AEF1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EB5F25D-B4B5-7DEC-CF4D-3EFF5DA355D8}"/>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4153477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1871558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1657439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3180-54F1-3279-24B0-E69746768A4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DD52C88-D2AF-061B-E862-02EC76C6E3E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1452476-39C6-67CA-8D96-C87AA26F4F6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E685FB7-6122-D127-5F95-1662E851961A}"/>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997790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0A0B5-5DBC-C0CD-269E-C11107FE66A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459B446-6E39-02C0-C3D3-1CFD2F5BEB2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E681B0B-CABE-8F81-1068-53AFB62F74A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1456B9-A04C-5791-2D81-B7880ADCCC22}"/>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696096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48F19-5963-35F6-1096-FF4C1AA8739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1EA84E7-843C-185D-7E66-1733E23948C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EA34635-22FC-D72E-0A52-1C776F84883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2D801D1-68D4-485D-E3EA-137F01981832}"/>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250027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C1B90-A63E-F098-3D93-F608484AB26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7F1ECCE-343A-ADE7-435E-224D115FE54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985A394-0EA2-2AF0-D5D1-907854F38BC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91141FF-D0A9-26D9-9419-37FE8E6C0864}"/>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665675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F6E39-A851-CC68-6DDA-FCC7C47404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82B2758-185F-8448-0245-82ED1D680E8F}"/>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722853A-F801-110D-3310-E0CDDF722BD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C0D3CC3-F303-B5B0-F90A-EA5CF26EFBF2}"/>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774399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332808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75F61-8E51-6E4C-608C-479463E1086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9CE074A-15F8-E1E0-3D8C-BEAB4DDFAF6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AEB5BC13-3633-0724-85E5-D6C0A38B0C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B60A2B-D51C-B154-65AD-34DBBFC2D2F6}"/>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3467281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3794484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64C3C-437F-9317-72E4-8D61F7A46D8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79814CD-E170-300E-B847-D200213F235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496EF05-1B98-F00A-42D8-30C00E52C3E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E07CC8A-BB4B-7B2A-59B5-87AA12566750}"/>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14080997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953602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2185790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39929792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22656782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42265952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90492-02FB-0F8D-64A3-EDB138A5AB2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30C01F4-20D4-2AA9-C082-EBA7921F2D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6FB7929-C44A-F3F6-EE5B-445D4E54E5B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F733F29-F74B-21A1-AD4F-99B72C535EA9}"/>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17672871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31629975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16718195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86B79-229E-5CF0-460B-AFD69B8C4E5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3BC5A22-A92B-795F-3DAD-738F290FBC2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96FBA5C-BE69-CAE2-CB9F-CBCD7C043FC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097C2DE-52CB-9609-1889-1B862E067D5D}"/>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18478737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7ECBB-CF24-CFB6-E0B3-5BF7C711149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F74B87-1B01-4ECA-04D2-C449099E0FD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033172E-44C8-6969-489D-93C7A270890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B6A5D3D-22AF-FCB3-CF66-880D0F13190F}"/>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34622953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92296-8C80-D97D-CE2D-8BC32996290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C1B7F87-FFB2-12E1-B5D0-413A0A075BA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C357F34-4352-B107-8A7A-DDD3469D403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2FBAADC-CA98-7982-0880-8476139CD919}"/>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19552359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6D196-0834-8853-A35E-B22DE7488C0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AAEAB7D-E00D-8997-FE1E-859B08C5ADB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D1ED7FD-F912-958F-2A4E-A679BE2A7A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525B3C-6E64-54AA-2BE5-59C9E6C1B1EE}"/>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21599195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90697-4055-6662-EB5F-AEABFEE278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9A01DD6-9AF9-C808-6394-7B9F69B0DF6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EAE6BD9-F3E1-02FB-26D5-B2F13C5781B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C0B67C-B047-E988-2663-528383EE6447}"/>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30841803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25382-A47B-46EE-A371-A18DE8E8F10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80C7F15-977D-EF10-5FFC-097DD97AFE7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AD02EA7-3BEB-3639-01F0-25870309CA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845AA34-E5EF-C43C-71DE-C4C922FC830F}"/>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34550468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DAD6-54F6-1B6D-F8F6-004C19309A1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82811A-E7A7-19B3-4E40-CB30AE41C65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BCEBA58-A072-CF4A-3135-750B44750F3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01A6CC3-E3AB-2B46-4F0D-5919E626C315}"/>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42348255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C44B9-E611-8EE9-2388-2D82A729268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11362B3-6B29-CB39-4C75-A285B4AF947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C7B7736-1700-E28E-7213-53BA512410A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D3E1686-6A97-3C9B-26B3-3B1EEC5D37CF}"/>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6698939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10D13-332C-6DD7-B98E-A00E569433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120A25D-C10D-FAA5-D625-591D28E0A69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57176A8-A4BF-D79C-D6B2-8379843D698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39E8E5B-BBA2-635C-B42A-71624027845A}"/>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32830492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007B4-449C-AEDD-A605-B924F28F7DA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4524C9F-1928-6D66-9E77-8A8227C06CD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B87FAB1-13D5-52A6-DA9A-246FFDBFE3F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987B4E7-4C70-E6C0-6959-772E8A813CCD}"/>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38831357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4D170-35CC-BA15-5876-E7040071150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3615A2A-3FFF-491A-BA94-D5652F02620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04D38A1-D01F-6A7C-3A90-61057C43953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23BF2A9-7337-BC39-D58F-1404D9503351}"/>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40449863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079C-EC24-2305-F2AE-4E568B1CAB1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60F2E3C-470D-9642-4D56-26E087F16A8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6E2B957-5031-FAB9-5545-57B85C7D000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6DA0588-0AF6-3098-8EFF-1D2BCAB50F8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22733115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F19BE-E0DB-5CD8-254E-F0DA346D481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668FEB5-1C8E-8EEC-CAF8-A3182B98366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9FA8839-3256-F2BA-2142-A77CAD28BD9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78C23F3-92FA-0947-E528-6B7F33AEC251}"/>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29309628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7B8BC-300E-5BA1-9373-1297308CD9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1AD8D7D-6BDF-6C52-CA15-1234442E1CC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D576BDF-61E7-9F18-BB7B-02808A1BAC3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89DAC1-853A-4523-0906-E1E9F8C85720}"/>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42123948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53D33-DBCB-F0A0-08D3-53E3E4F914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81CB293-96B5-43DF-1FC5-185DE238230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39214F9-FBF2-6059-86A1-2D76D9EEF2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7E58010-CF83-D895-B255-5E2FD6658883}"/>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10517963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1E24D-28E6-7161-1B72-7A877D61994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0B3B114-5E0C-3679-7630-AAE2D5D6350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76FA760-0D74-CDD7-50E5-9A697A3F540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E27B1EC-B171-741C-663E-A14D187B927C}"/>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4125410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C266B-3B17-B390-A6D0-95158455351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D6B97C-9980-9FF4-6AF5-2D4AB5021FC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34843EA-ACA5-7AEF-AB88-931EEFB676C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A563208-A0BD-2F88-3511-36BBA97ADAF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41689171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6BB3C-6E18-F9B2-E974-00644CEEEA5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23766E0-63C3-09E7-4B4F-FCC9D2A60C0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FD41F2F-60D9-77CD-3700-8ED700C81E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1333A96-2FAA-1513-9A4B-76FEA2E6F808}"/>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13334103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AD861-24D6-A354-935E-4B4AAC70FEB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A4C1B13-BBBB-7B4F-98D1-051CA5EE8EB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BC5484F-C61A-8F53-3881-11ABA18BDA0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C4A3E41-07A2-C156-A10F-8DB2B5EA6A5D}"/>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3120403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300F7-EFEC-D4D2-46F8-B37010EDB28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6D32482-F72F-D10B-F0FA-EDB447C3179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7E070D6-06C4-2C70-11C8-C680E8E95C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B42331A-9B63-5F44-483B-7702781B728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549164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D173B-F5CF-7122-565B-BAF5E9F585C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B694FD-2441-7CEF-F224-6F324FFC080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4E98F98-3F85-5CA3-BC80-A70B2CAB006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85A0B97-28D2-8E12-DFEA-D5EAFE890699}"/>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27160836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3F355-242C-BC64-3CDB-5668B74F02B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F058C4-7CAA-FB53-6ECB-769BBDE6C07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4B69042-76B7-EB88-2893-4EC8F5F4297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464CD72-35BF-0D7A-4E9C-CBD3A16685E2}"/>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42513573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45EB8-6A6A-3B4A-63C3-1A70E1FE27B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FD0623D-9360-358C-FD78-DC4BDFCEB4B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3BB9A77-4EAB-AA94-D8F4-4B1E1E259FB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CD98A8F-B7DE-40E8-E1C4-2DEE0C6F48D7}"/>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3377091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84553-3870-5F43-1A3F-FF677B81B7A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7A088B5-45AC-B19F-3FFE-3B902520CBE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C0943F6-3DF9-CD84-F19E-E37439ACFC5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46147B4-5667-84DA-4079-9E053582035F}"/>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40182600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C4BA9-4396-7577-8342-B46F8CE957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8FA3F9B-A6DF-1FBD-13AD-7098E37E0A7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A20D6F7-FF53-7F8B-5539-563BCC0B5F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BD54B5-1EF0-FE38-6474-922945723612}"/>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30855828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54E0D-2859-7970-5A8A-539A7AED981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0350E35-95CF-D474-16CD-C2DB91389CEB}"/>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F3B9FF18-9911-3775-748F-652F5F232DB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1C6F469-856E-D7C1-36A6-EAC2968E93E1}"/>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21612053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F50F-C8CE-B944-EF92-261084FE8E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00ACB69-2DD7-2873-19B2-C62BF14DF34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619B2ED-ECC6-4316-AF75-FC543EB357B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37508AF-C556-30CC-8800-15DCCB57CC9F}"/>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26955331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C4E01-552B-20EE-293F-CE4F039810E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950DE82-BF17-A3C0-F7B0-2721135A657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FE56E15-BD6D-EAAB-247B-8A77108088C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C306B3-47E1-C489-7B13-C8A971C065CC}"/>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22575605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2E060-65F2-C935-DB87-9C4368D07CD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4C3BA7C-C48A-422E-ACE7-14989A55305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3E9AA3F-ADFA-084C-3722-5D1205BDA7E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35B7214-C4A0-B486-FFD4-5A4342BF016A}"/>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25085221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99EB-C489-AA59-6B7C-E6FDFD5CA1A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FF7C167-81A3-B5C7-319D-501A0B94A22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8291329-C954-785B-B4B9-AF9D1C32A21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D8A622C-DBCD-3F16-0A17-DC2DE351B604}"/>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410698084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E0D0-F29B-50C0-3857-9234B5E1D27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9B7E25-5920-2C32-9C1C-BB5FCBEB180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9F412D7-E1B8-0978-097C-9854F2A681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201F7A7-8CCA-30F1-2A0E-485624CC301C}"/>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41898767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D80BC-7F6E-BD1D-54F7-3BEB9CD5EB5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42DDAF-BB4B-C4A7-46AD-0B2B0A20CA9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74EEB3A-4FE3-A484-9E52-E4E76F813E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05B35C6-A2BD-1DA6-1A10-93E32040A2ED}"/>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10538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43DA2-B66F-11D6-E32E-EC3AC338FFC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607F39-3354-4480-897F-FB082B0779C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F7DD91C-779F-AB21-AFB8-02DC1E28027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AE037D4-6EC0-6DA2-41A5-78D8AF395694}"/>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25345502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651F0-96A2-FADA-51AF-F22B7FDFEA9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E156843-BBF4-DF30-6E6D-0F75DEEA0A2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ED8D649-E409-46A8-FC76-4D52124BF2F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64F630E-436B-86F6-A50D-0DB9AB346673}"/>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4265770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8BA01-2F0B-50D9-253A-972CFB65F9F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90EEAA3-0450-5186-DEB2-A7409D138CE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69DB627-D8AB-A5E9-6451-A1B4D120A8D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E245902-CB65-90A6-8591-03AA7BDE8730}"/>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4041360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E3EF-697B-0AF5-79EE-1599E6BB61E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8AE65E1-B7D2-D058-0A5A-A61C9163AFA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9E481CA-E57A-3C8D-ECEA-B2AE632851D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1760015-8CC1-D5A0-A0B1-1E5832D45633}"/>
              </a:ext>
            </a:extLst>
          </p:cNvPr>
          <p:cNvSpPr>
            <a:spLocks noGrp="1"/>
          </p:cNvSpPr>
          <p:nvPr>
            <p:ph type="sldNum" sz="quarter" idx="5"/>
          </p:nvPr>
        </p:nvSpPr>
        <p:spPr/>
        <p:txBody>
          <a:bodyPr/>
          <a:lstStyle/>
          <a:p>
            <a:fld id="{CE2D3722-B5ED-478C-B5AD-884992C969A5}" type="slidenum">
              <a:rPr lang="pt-BR" smtClean="0"/>
              <a:t>123</a:t>
            </a:fld>
            <a:endParaRPr lang="pt-BR"/>
          </a:p>
        </p:txBody>
      </p:sp>
    </p:spTree>
    <p:extLst>
      <p:ext uri="{BB962C8B-B14F-4D97-AF65-F5344CB8AC3E}">
        <p14:creationId xmlns:p14="http://schemas.microsoft.com/office/powerpoint/2010/main" val="222842038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A72E1-F92E-6CF8-53D0-8281B4CB6E5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1ACC5FA-E58A-EE3C-AC31-1F3B66E59817}"/>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FFAA58DC-D9D5-6E72-8C24-3B455CDDE8B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0607427-2EC6-6923-0073-E5AFFC85AA35}"/>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16234293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4D4ED-39E8-9EA3-6307-B8EEA581244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8343E41-69AD-0A99-D0FD-E2D7499659EF}"/>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B4C15AC-4774-F6D9-59DF-315D48622B4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B8BB0F6-38D7-DEFF-2A07-C04C203BEAB4}"/>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34480543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D5111-FF00-1465-EBA8-E8DCA5734E6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C717A71-8A9E-F398-1D30-2F2746075BA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0539225-5304-83A3-6CC9-F358BB2ED9A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459A1D4-593A-508A-D309-BCA64765AA68}"/>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258950191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2CB6A-B01F-2835-E87F-0BFB59A3D4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0930863-C30F-F7CB-57C6-80DBCF4556D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1661D4D-7306-4EA9-3F07-EF377DACDAB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DC8DB4D-59D6-6A43-5062-94D846B1FA0A}"/>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361931757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7E97E-6CE0-E713-6E1E-540B3FF1584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0D08DB2-7B82-4802-0830-53E229B553CF}"/>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5E0963A7-3FC3-A7B5-219F-F9B842B8A8B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E419F2A-39C1-9559-33B1-EB1BA509348B}"/>
              </a:ext>
            </a:extLst>
          </p:cNvPr>
          <p:cNvSpPr>
            <a:spLocks noGrp="1"/>
          </p:cNvSpPr>
          <p:nvPr>
            <p:ph type="sldNum" sz="quarter" idx="5"/>
          </p:nvPr>
        </p:nvSpPr>
        <p:spPr/>
        <p:txBody>
          <a:bodyPr/>
          <a:lstStyle/>
          <a:p>
            <a:fld id="{CE2D3722-B5ED-478C-B5AD-884992C969A5}" type="slidenum">
              <a:rPr lang="pt-BR" smtClean="0"/>
              <a:t>128</a:t>
            </a:fld>
            <a:endParaRPr lang="pt-BR"/>
          </a:p>
        </p:txBody>
      </p:sp>
    </p:spTree>
    <p:extLst>
      <p:ext uri="{BB962C8B-B14F-4D97-AF65-F5344CB8AC3E}">
        <p14:creationId xmlns:p14="http://schemas.microsoft.com/office/powerpoint/2010/main" val="27544891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90BBD-68AB-2010-21FB-FBFE90BBC38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4610CD6-F6C6-D3B2-4A07-81FB996F96C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2B59A68-4F89-BD2D-AE82-6977F60A3AC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E925CBD-AA53-7CD5-AB53-1AE86F5E5C05}"/>
              </a:ext>
            </a:extLst>
          </p:cNvPr>
          <p:cNvSpPr>
            <a:spLocks noGrp="1"/>
          </p:cNvSpPr>
          <p:nvPr>
            <p:ph type="sldNum" sz="quarter" idx="5"/>
          </p:nvPr>
        </p:nvSpPr>
        <p:spPr/>
        <p:txBody>
          <a:bodyPr/>
          <a:lstStyle/>
          <a:p>
            <a:fld id="{CE2D3722-B5ED-478C-B5AD-884992C969A5}" type="slidenum">
              <a:rPr lang="pt-BR" smtClean="0"/>
              <a:t>129</a:t>
            </a:fld>
            <a:endParaRPr lang="pt-BR"/>
          </a:p>
        </p:txBody>
      </p:sp>
    </p:spTree>
    <p:extLst>
      <p:ext uri="{BB962C8B-B14F-4D97-AF65-F5344CB8AC3E}">
        <p14:creationId xmlns:p14="http://schemas.microsoft.com/office/powerpoint/2010/main" val="14835459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41403-AF5B-8CAF-D9D7-D8CEF03D7DC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1FB515-92D5-F280-2D89-219D079619A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98EEDD3-82CC-C767-FF2C-8A5B90EF56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792E52-B833-E379-5B69-D9A87A2CE2DD}"/>
              </a:ext>
            </a:extLst>
          </p:cNvPr>
          <p:cNvSpPr>
            <a:spLocks noGrp="1"/>
          </p:cNvSpPr>
          <p:nvPr>
            <p:ph type="sldNum" sz="quarter" idx="5"/>
          </p:nvPr>
        </p:nvSpPr>
        <p:spPr/>
        <p:txBody>
          <a:bodyPr/>
          <a:lstStyle/>
          <a:p>
            <a:fld id="{CE2D3722-B5ED-478C-B5AD-884992C969A5}" type="slidenum">
              <a:rPr lang="pt-BR" smtClean="0"/>
              <a:t>130</a:t>
            </a:fld>
            <a:endParaRPr lang="pt-BR"/>
          </a:p>
        </p:txBody>
      </p:sp>
    </p:spTree>
    <p:extLst>
      <p:ext uri="{BB962C8B-B14F-4D97-AF65-F5344CB8AC3E}">
        <p14:creationId xmlns:p14="http://schemas.microsoft.com/office/powerpoint/2010/main" val="366339082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6323-D11E-FFE7-ACAD-A6F8EA32A41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3789CDD-447C-93AE-8385-5CFCBED1102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5D03C944-5674-7D81-42DD-D65943A4259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20362CC-853C-F8AC-C301-52A6A69F0E71}"/>
              </a:ext>
            </a:extLst>
          </p:cNvPr>
          <p:cNvSpPr>
            <a:spLocks noGrp="1"/>
          </p:cNvSpPr>
          <p:nvPr>
            <p:ph type="sldNum" sz="quarter" idx="5"/>
          </p:nvPr>
        </p:nvSpPr>
        <p:spPr/>
        <p:txBody>
          <a:bodyPr/>
          <a:lstStyle/>
          <a:p>
            <a:fld id="{CE2D3722-B5ED-478C-B5AD-884992C969A5}" type="slidenum">
              <a:rPr lang="pt-BR" smtClean="0"/>
              <a:t>131</a:t>
            </a:fld>
            <a:endParaRPr lang="pt-BR"/>
          </a:p>
        </p:txBody>
      </p:sp>
    </p:spTree>
    <p:extLst>
      <p:ext uri="{BB962C8B-B14F-4D97-AF65-F5344CB8AC3E}">
        <p14:creationId xmlns:p14="http://schemas.microsoft.com/office/powerpoint/2010/main" val="346999336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DAA6F-FCED-356B-C8F7-C53F7A179B7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06C72EF-C41E-49FE-D2FA-69217F31B9F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69C793C-3A24-BBBF-58FF-F173391508C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D444F45-46C7-3A20-54E1-0E91A415C83A}"/>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1466700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11.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5.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3.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29.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28591E6-E895-DF04-9A0A-76010DD45E75}"/>
              </a:ext>
            </a:extLst>
          </p:cNvPr>
          <p:cNvSpPr txBox="1"/>
          <p:nvPr/>
        </p:nvSpPr>
        <p:spPr>
          <a:xfrm>
            <a:off x="5507996" y="4068406"/>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1ª SÉRIE</a:t>
            </a:r>
          </a:p>
        </p:txBody>
      </p:sp>
      <p:sp>
        <p:nvSpPr>
          <p:cNvPr id="5" name="CaixaDeTexto 4">
            <a:extLst>
              <a:ext uri="{FF2B5EF4-FFF2-40B4-BE49-F238E27FC236}">
                <a16:creationId xmlns:a16="http://schemas.microsoft.com/office/drawing/2014/main" id="{0163D755-BD13-AE5D-D590-5489433C6ACC}"/>
              </a:ext>
            </a:extLst>
          </p:cNvPr>
          <p:cNvSpPr txBox="1"/>
          <p:nvPr/>
        </p:nvSpPr>
        <p:spPr>
          <a:xfrm>
            <a:off x="4975259" y="5016116"/>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678511"/>
            <a:ext cx="11355355" cy="3725572"/>
          </a:xfrm>
          <a:prstGeom prst="rect">
            <a:avLst/>
          </a:prstGeom>
          <a:solidFill>
            <a:schemeClr val="accent6">
              <a:lumMod val="20000"/>
              <a:lumOff val="80000"/>
            </a:schemeClr>
          </a:solidFill>
        </p:spPr>
        <p:txBody>
          <a:bodyPr wrap="square">
            <a:spAutoFit/>
          </a:bodyPr>
          <a:lstStyle/>
          <a:p>
            <a:pPr indent="270510"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Estudante, o primeiro gênero textual que será trabalhado nas atividades a seguir é a “Crônica Argumentativa”. O trabalho com esse gênero vai seguir a metodologia de “Sequência Didática”. O objetivo é facilitar a sua aprendizagem. Assim, vamos aproveitar a oportunidade para ler, interpretar, analisar, refletir, debater sobre o texto jornalístico e, ao final do estudo desse gênero, você vai escrever uma “Crônica Argumentativa” seguindo as orientações propostas. Para isso, vamos seguir algumas etapas que facilitam o desenvolvimento das atividades. Contamos com seu esforço e dedicação, afinal, você está na 1ª série do Ensino Médio e, com certeza, está focado(a) nos estudos, considerando seus sonhos, objetivos e oportunidades que vão bater a sua porta!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1633898271"/>
              </p:ext>
            </p:extLst>
          </p:nvPr>
        </p:nvGraphicFramePr>
        <p:xfrm>
          <a:off x="345140" y="1548261"/>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didática</a:t>
                      </a:r>
                      <a:r>
                        <a:rPr lang="pt-BR" sz="2400" b="0" kern="1200" dirty="0">
                          <a:solidFill>
                            <a:schemeClr val="tx1"/>
                          </a:solidFill>
                          <a:effectLst/>
                          <a:latin typeface="Arial Narrow" panose="020B0606020202030204" pitchFamily="34" charset="0"/>
                          <a:ea typeface="+mn-ea"/>
                          <a:cs typeface="+mn-cs"/>
                        </a:rPr>
                        <a:t> é um conjunto de atividades desenvolvidas para a produção de gêneros textuais. Essas atividades podem ser guiadas por um tema ou um objetivo. Além disso, ela é dividida em etapas que têm como fechamento a produção final do gênero trabalhado. São elas: </a:t>
                      </a:r>
                      <a:r>
                        <a:rPr lang="pt-BR" sz="2400" b="1" kern="1200" dirty="0">
                          <a:solidFill>
                            <a:schemeClr val="tx1"/>
                          </a:solidFill>
                          <a:effectLst/>
                          <a:latin typeface="Arial Narrow" panose="020B0606020202030204" pitchFamily="34" charset="0"/>
                          <a:ea typeface="+mn-ea"/>
                          <a:cs typeface="+mn-cs"/>
                        </a:rPr>
                        <a:t>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497603"/>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986059300"/>
              </p:ext>
            </p:extLst>
          </p:nvPr>
        </p:nvGraphicFramePr>
        <p:xfrm>
          <a:off x="345139" y="3708637"/>
          <a:ext cx="11501717" cy="26517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 Prática de Oralidade, é realizada por meio de atividades focadas no desenvolvimento da linguagem falada, que englobam a escuta ativa, a compreensão e a produção de texto oral, com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1298692190"/>
              </p:ext>
            </p:extLst>
          </p:nvPr>
        </p:nvGraphicFramePr>
        <p:xfrm>
          <a:off x="309282" y="567956"/>
          <a:ext cx="11573435" cy="5904562"/>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5904562">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4" name="CaixaDeTexto 3">
            <a:extLst>
              <a:ext uri="{FF2B5EF4-FFF2-40B4-BE49-F238E27FC236}">
                <a16:creationId xmlns:a16="http://schemas.microsoft.com/office/drawing/2014/main" id="{0F244B57-637F-F1BD-4C8E-3C9D9B2F6FCE}"/>
              </a:ext>
            </a:extLst>
          </p:cNvPr>
          <p:cNvSpPr txBox="1"/>
          <p:nvPr/>
        </p:nvSpPr>
        <p:spPr>
          <a:xfrm>
            <a:off x="533171" y="1361367"/>
            <a:ext cx="1221482" cy="369332"/>
          </a:xfrm>
          <a:prstGeom prst="rect">
            <a:avLst/>
          </a:prstGeom>
          <a:noFill/>
        </p:spPr>
        <p:txBody>
          <a:bodyPr wrap="square" rtlCol="0">
            <a:spAutoFit/>
          </a:bodyPr>
          <a:lstStyle/>
          <a:p>
            <a:r>
              <a:rPr lang="pt-BR" b="1" dirty="0"/>
              <a:t>Figura 1</a:t>
            </a:r>
          </a:p>
        </p:txBody>
      </p:sp>
      <p:pic>
        <p:nvPicPr>
          <p:cNvPr id="8" name="Imagem 7">
            <a:extLst>
              <a:ext uri="{FF2B5EF4-FFF2-40B4-BE49-F238E27FC236}">
                <a16:creationId xmlns:a16="http://schemas.microsoft.com/office/drawing/2014/main" id="{6B47874D-C157-5F93-549F-A66117A5CA7C}"/>
              </a:ext>
            </a:extLst>
          </p:cNvPr>
          <p:cNvPicPr>
            <a:picLocks noChangeAspect="1"/>
          </p:cNvPicPr>
          <p:nvPr/>
        </p:nvPicPr>
        <p:blipFill>
          <a:blip r:embed="rId2"/>
          <a:stretch>
            <a:fillRect/>
          </a:stretch>
        </p:blipFill>
        <p:spPr>
          <a:xfrm>
            <a:off x="533171" y="1880178"/>
            <a:ext cx="2618917" cy="1548822"/>
          </a:xfrm>
          <a:prstGeom prst="rect">
            <a:avLst/>
          </a:prstGeom>
        </p:spPr>
      </p:pic>
      <p:sp>
        <p:nvSpPr>
          <p:cNvPr id="12" name="CaixaDeTexto 11">
            <a:extLst>
              <a:ext uri="{FF2B5EF4-FFF2-40B4-BE49-F238E27FC236}">
                <a16:creationId xmlns:a16="http://schemas.microsoft.com/office/drawing/2014/main" id="{C7FCC3FC-DC7C-D099-47FF-5EA1E6520911}"/>
              </a:ext>
            </a:extLst>
          </p:cNvPr>
          <p:cNvSpPr txBox="1"/>
          <p:nvPr/>
        </p:nvSpPr>
        <p:spPr>
          <a:xfrm>
            <a:off x="403965" y="3941224"/>
            <a:ext cx="939424" cy="369332"/>
          </a:xfrm>
          <a:prstGeom prst="rect">
            <a:avLst/>
          </a:prstGeom>
          <a:noFill/>
        </p:spPr>
        <p:txBody>
          <a:bodyPr wrap="none" rtlCol="0">
            <a:spAutoFit/>
          </a:bodyPr>
          <a:lstStyle/>
          <a:p>
            <a:r>
              <a:rPr lang="pt-BR" b="1" dirty="0"/>
              <a:t>Figura 2</a:t>
            </a:r>
          </a:p>
        </p:txBody>
      </p:sp>
      <p:pic>
        <p:nvPicPr>
          <p:cNvPr id="13" name="Imagem 12">
            <a:extLst>
              <a:ext uri="{FF2B5EF4-FFF2-40B4-BE49-F238E27FC236}">
                <a16:creationId xmlns:a16="http://schemas.microsoft.com/office/drawing/2014/main" id="{A447245E-24B6-66AD-7D72-3CB34C58B7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171" y="4486767"/>
            <a:ext cx="2558742" cy="1624874"/>
          </a:xfrm>
          <a:prstGeom prst="rect">
            <a:avLst/>
          </a:prstGeom>
          <a:noFill/>
        </p:spPr>
      </p:pic>
      <p:sp>
        <p:nvSpPr>
          <p:cNvPr id="6" name="CaixaDeTexto 5">
            <a:extLst>
              <a:ext uri="{FF2B5EF4-FFF2-40B4-BE49-F238E27FC236}">
                <a16:creationId xmlns:a16="http://schemas.microsoft.com/office/drawing/2014/main" id="{602C5102-651A-25A8-2F77-D28124E400EC}"/>
              </a:ext>
            </a:extLst>
          </p:cNvPr>
          <p:cNvSpPr txBox="1"/>
          <p:nvPr/>
        </p:nvSpPr>
        <p:spPr>
          <a:xfrm>
            <a:off x="3548704" y="1378028"/>
            <a:ext cx="8239331" cy="4764381"/>
          </a:xfrm>
          <a:prstGeom prst="rect">
            <a:avLst/>
          </a:prstGeom>
          <a:solidFill>
            <a:schemeClr val="accent1">
              <a:lumMod val="20000"/>
              <a:lumOff val="80000"/>
            </a:schemeClr>
          </a:solidFill>
        </p:spPr>
        <p:txBody>
          <a:bodyPr wrap="square">
            <a:spAutoFit/>
          </a:bodyPr>
          <a:lstStyle/>
          <a:p>
            <a:pPr>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O que você vê na figura 1?</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Você sabia que, até pouco tempo, se usavam máquinas de escrever para digitar textos? E que quando se errava uma única palavra, tinha-se que retirar o papel e digitar todo o texto novamente? </a:t>
            </a:r>
          </a:p>
          <a:p>
            <a:pPr algn="jus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Agora, observe a figura 2 e pense como é digitar um texto no computador. Você acha fácil? Será que foi fácil para as pessoas que tiveram contato com os primeiros computadores? Como será que elas vivenciaram essa experiência?</a:t>
            </a:r>
          </a:p>
          <a:p>
            <a:pPr algn="just">
              <a:lnSpc>
                <a:spcPct val="10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Você gosta de ler textos que abordam a realidade, isto é, fatos/acontecimentos do cotidiano, de momentos históricos, questões sociais?</a:t>
            </a:r>
          </a:p>
          <a:p>
            <a:pPr algn="just">
              <a:lnSpc>
                <a:spcPct val="105000"/>
              </a:lnSpc>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É possível narrar (contar uma história) e argumentar ao mesmo tempo? </a:t>
            </a:r>
          </a:p>
          <a:p>
            <a:pPr>
              <a:buNone/>
            </a:pPr>
            <a:r>
              <a:rPr lang="pt-BR" sz="2300" dirty="0">
                <a:effectLst/>
                <a:latin typeface="Arial Narrow" panose="020B0606020202030204" pitchFamily="34" charset="0"/>
                <a:ea typeface="Calibri" panose="020F0502020204030204" pitchFamily="34" charset="0"/>
                <a:cs typeface="Arial" panose="020B0604020202020204" pitchFamily="34" charset="0"/>
              </a:rPr>
              <a:t>- Você conhece o gênero textual crônica? E crônica argumentativa?</a:t>
            </a:r>
            <a:endParaRPr lang="pt-BR" sz="23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00317" y="1008846"/>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741101323"/>
              </p:ext>
            </p:extLst>
          </p:nvPr>
        </p:nvGraphicFramePr>
        <p:xfrm>
          <a:off x="356939" y="1643316"/>
          <a:ext cx="11451225" cy="3155696"/>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Crônica Argumentativa</a:t>
                      </a: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 gênero textual “Crônica Argumentativa” é um texto que aborda fatos cotidianos, pessoais, em uma perspectiva reflexiva. É um texto híbrido, pois mescla elementos da tipologia argumentativa e da narrativa. Ele apresenta um tema/assunto do dia a dia/cotidiano, com alguns aspectos que chamam a atenção do leitor. Isso acontece, pois o cronista (autor) tem a habilidade de apresentar esse assunto, bem como o seu ponto de vista, em um texto que apresenta “elementos da narrativa”, com fatos, situações do cotidiano, por meio de uma “argumentação” (reflexiva) consistente, que contribui para que o leitor também reflita.</a:t>
                      </a:r>
                      <a:endParaRPr lang="pt-BR" sz="240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212564843"/>
              </p:ext>
            </p:extLst>
          </p:nvPr>
        </p:nvGraphicFramePr>
        <p:xfrm>
          <a:off x="376518" y="675128"/>
          <a:ext cx="11445094" cy="5838762"/>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a:lnSpc>
                          <a:spcPct val="114000"/>
                        </a:lnSpc>
                      </a:pPr>
                      <a:endParaRPr lang="pt-BR" sz="800" b="0" kern="1200" dirty="0">
                        <a:solidFill>
                          <a:schemeClr val="tx1"/>
                        </a:solidFill>
                        <a:effectLst/>
                        <a:latin typeface="Arial Narrow" panose="020B0606020202030204" pitchFamily="34" charset="0"/>
                        <a:ea typeface="+mn-ea"/>
                        <a:cs typeface="+mn-cs"/>
                      </a:endParaRPr>
                    </a:p>
                    <a:p>
                      <a:pPr algn="ctr"/>
                      <a:r>
                        <a:rPr lang="pt-BR" sz="2300" b="1" kern="1200" dirty="0">
                          <a:solidFill>
                            <a:schemeClr val="tx1"/>
                          </a:solidFill>
                          <a:effectLst/>
                          <a:latin typeface="Arial Narrow" panose="020B0606020202030204" pitchFamily="34" charset="0"/>
                          <a:ea typeface="+mn-ea"/>
                          <a:cs typeface="+mn-cs"/>
                        </a:rPr>
                        <a:t>Compreendendo o gênero textual/discursivo Crônica Argumentativa</a:t>
                      </a:r>
                    </a:p>
                    <a:p>
                      <a:pPr marL="34290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Algumas características importantes que um cronista utiliza para construir uma “crônica argumentativa”:</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Argumentação e persuasão. </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Poucas personagens.</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Tempo e espaço limitados.</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Apresentação/contextualização direta.</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Texto não muito longo.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Linguagem simples e direta.</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Subjetividade e criatividade.</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Fusão do estilo jornalístico e literário.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Temas do dia a dia, envolvendo uma situação do cotidiano.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Tem um ponto de vista, ou seja, uma opinião crítica contendo, na medida certa, algum aspecto de ironia, humor...</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Marca subjetiva de como os fatos, acontecimentos são descritos no texto. </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Situações simples, com número reduzido de personagens e diálogos.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634953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A970F-0CDB-9C9B-1F7C-589A00BCF1A7}"/>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7AE2B53-F6E1-AD63-296E-82DFFA1E94E5}"/>
              </a:ext>
            </a:extLst>
          </p:cNvPr>
          <p:cNvGraphicFramePr>
            <a:graphicFrameLocks noGrp="1"/>
          </p:cNvGraphicFramePr>
          <p:nvPr>
            <p:extLst>
              <p:ext uri="{D42A27DB-BD31-4B8C-83A1-F6EECF244321}">
                <p14:modId xmlns:p14="http://schemas.microsoft.com/office/powerpoint/2010/main" val="1665239921"/>
              </p:ext>
            </p:extLst>
          </p:nvPr>
        </p:nvGraphicFramePr>
        <p:xfrm>
          <a:off x="376518" y="675128"/>
          <a:ext cx="11445094" cy="3109786"/>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a:lnSpc>
                          <a:spcPct val="114000"/>
                        </a:lnSpc>
                      </a:pPr>
                      <a:endParaRPr lang="pt-BR" sz="800" b="0" kern="1200" dirty="0">
                        <a:solidFill>
                          <a:schemeClr val="tx1"/>
                        </a:solidFill>
                        <a:effectLst/>
                        <a:latin typeface="Arial Narrow" panose="020B0606020202030204" pitchFamily="34" charset="0"/>
                        <a:ea typeface="+mn-ea"/>
                        <a:cs typeface="+mn-cs"/>
                      </a:endParaRPr>
                    </a:p>
                    <a:p>
                      <a:pPr marL="342900" lvl="0" indent="-342900" algn="just">
                        <a:lnSpc>
                          <a:spcPct val="115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Apresenta uma conclusão que, geralmente, abre para um novo pensamento crítico.</a:t>
                      </a:r>
                      <a:endParaRPr lang="pt-BR" sz="2000" b="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indent="282575" algn="just">
                        <a:lnSpc>
                          <a:spcPct val="115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 leitor, ao ler uma crônica argumentativa, precisa se sentir provocado por determinado pensamento, reflexão, assunto. Ainda que a ideia seja divertir – afinal, o humor é um elemento importante nesse gênero textual - a finalidade (objetivo) da crônica argumentativa é provocar a reflexão, convencer, persuadir o leitor sobre um ponto de vista específico a respeito de um fato cotidiano ou tema social relevante. </a:t>
                      </a:r>
                      <a:endParaRPr lang="pt-BR" sz="2000" b="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r">
                        <a:lnSpc>
                          <a:spcPct val="100000"/>
                        </a:lnSpc>
                      </a:pPr>
                      <a:r>
                        <a:rPr lang="pt-BR" sz="1000" b="0" kern="1200" dirty="0">
                          <a:solidFill>
                            <a:schemeClr val="tx1"/>
                          </a:solidFill>
                          <a:effectLst/>
                          <a:latin typeface="+mn-lt"/>
                          <a:ea typeface="+mn-ea"/>
                          <a:cs typeface="+mn-cs"/>
                        </a:rPr>
                        <a:t>Disponível em: </a:t>
                      </a:r>
                      <a:r>
                        <a:rPr lang="pt-BR" sz="1000" b="0" u="none" strike="noStrike" kern="1200" dirty="0">
                          <a:solidFill>
                            <a:schemeClr val="tx1"/>
                          </a:solidFill>
                          <a:effectLst/>
                          <a:latin typeface="+mn-lt"/>
                          <a:ea typeface="+mn-ea"/>
                          <a:cs typeface="+mn-cs"/>
                        </a:rPr>
                        <a:t>https://brasilescola.uol.com.br/</a:t>
                      </a:r>
                      <a:r>
                        <a:rPr lang="pt-BR" sz="1000" b="0" u="none" strike="noStrike" kern="1200" dirty="0" err="1">
                          <a:solidFill>
                            <a:schemeClr val="tx1"/>
                          </a:solidFill>
                          <a:effectLst/>
                          <a:latin typeface="+mn-lt"/>
                          <a:ea typeface="+mn-ea"/>
                          <a:cs typeface="+mn-cs"/>
                        </a:rPr>
                        <a:t>redacao</a:t>
                      </a:r>
                      <a:r>
                        <a:rPr lang="pt-BR" sz="1000" b="0" u="none" strike="noStrike" kern="1200" dirty="0">
                          <a:solidFill>
                            <a:schemeClr val="tx1"/>
                          </a:solidFill>
                          <a:effectLst/>
                          <a:latin typeface="+mn-lt"/>
                          <a:ea typeface="+mn-ea"/>
                          <a:cs typeface="+mn-cs"/>
                        </a:rPr>
                        <a:t>/a-cronica-argumentativa.htm</a:t>
                      </a:r>
                      <a:r>
                        <a:rPr lang="pt-BR" sz="1000" b="0" kern="1200" dirty="0">
                          <a:solidFill>
                            <a:schemeClr val="tx1"/>
                          </a:solidFill>
                          <a:effectLst/>
                          <a:latin typeface="+mn-lt"/>
                          <a:ea typeface="+mn-ea"/>
                          <a:cs typeface="+mn-cs"/>
                        </a:rPr>
                        <a:t>. Acesso em: 9 abr. 2026. (Adaptado).</a:t>
                      </a:r>
                      <a:endParaRPr lang="pt-BR" sz="100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2" name="CaixaDeTexto 1">
            <a:extLst>
              <a:ext uri="{FF2B5EF4-FFF2-40B4-BE49-F238E27FC236}">
                <a16:creationId xmlns:a16="http://schemas.microsoft.com/office/drawing/2014/main" id="{D5C92783-B5B6-4F84-962D-715D3A7C224F}"/>
              </a:ext>
            </a:extLst>
          </p:cNvPr>
          <p:cNvSpPr txBox="1"/>
          <p:nvPr/>
        </p:nvSpPr>
        <p:spPr>
          <a:xfrm>
            <a:off x="373453" y="4912660"/>
            <a:ext cx="11445094" cy="1569660"/>
          </a:xfrm>
          <a:prstGeom prst="rect">
            <a:avLst/>
          </a:prstGeom>
          <a:solidFill>
            <a:schemeClr val="accent6">
              <a:lumMod val="20000"/>
              <a:lumOff val="80000"/>
            </a:schemeClr>
          </a:solidFill>
          <a:ln w="12700">
            <a:solidFill>
              <a:schemeClr val="tx1"/>
            </a:solidFill>
          </a:ln>
        </p:spPr>
        <p:txBody>
          <a:bodyPr wrap="square" rtlCol="0">
            <a:spAutoFit/>
          </a:bodyPr>
          <a:lstStyle/>
          <a:p>
            <a:pPr algn="just"/>
            <a:r>
              <a:rPr lang="pt-BR" sz="2400" b="1" kern="100" dirty="0">
                <a:latin typeface="Arial Narrow" panose="020B0606020202030204" pitchFamily="34" charset="0"/>
                <a:ea typeface="Calibri" panose="020F0502020204030204" pitchFamily="34" charset="0"/>
                <a:cs typeface="Arial" panose="020B0604020202020204" pitchFamily="34" charset="0"/>
              </a:rPr>
              <a:t>A crônica argumentativa no Enem </a:t>
            </a:r>
            <a:r>
              <a:rPr lang="pt-BR" sz="2400" kern="100" dirty="0">
                <a:latin typeface="Arial Narrow" panose="020B0606020202030204" pitchFamily="34" charset="0"/>
                <a:ea typeface="Calibri" panose="020F0502020204030204" pitchFamily="34" charset="0"/>
                <a:cs typeface="Arial" panose="020B0604020202020204" pitchFamily="34" charset="0"/>
              </a:rPr>
              <a:t>é cobrada, principalmente, na prova de Linguagens, Códigos e suas Tecnologias, focando na capacidade do(a) estudante de identificar a mistura de narrativa com argumentação, ironia e temas cotidianos. A crônica argumentativa aparece em questões de múltipla escolha para analisar a função social e estrutural do texto.</a:t>
            </a:r>
          </a:p>
        </p:txBody>
      </p:sp>
      <p:pic>
        <p:nvPicPr>
          <p:cNvPr id="4" name="Imagem 3" descr="Interface gráfica do usuário, Texto, Aplicativo&#10;&#10;O conteúdo gerado por IA pode estar incorreto.">
            <a:extLst>
              <a:ext uri="{FF2B5EF4-FFF2-40B4-BE49-F238E27FC236}">
                <a16:creationId xmlns:a16="http://schemas.microsoft.com/office/drawing/2014/main" id="{9B5F3D5F-3E2D-1C5B-9A1B-2A8E744987F1}"/>
              </a:ext>
            </a:extLst>
          </p:cNvPr>
          <p:cNvPicPr>
            <a:picLocks noChangeAspect="1"/>
          </p:cNvPicPr>
          <p:nvPr/>
        </p:nvPicPr>
        <p:blipFill rotWithShape="1">
          <a:blip r:embed="rId2">
            <a:extLst>
              <a:ext uri="{28A0092B-C50C-407E-A947-70E740481C1C}">
                <a14:useLocalDpi xmlns:a14="http://schemas.microsoft.com/office/drawing/2010/main" val="0"/>
              </a:ext>
            </a:extLst>
          </a:blip>
          <a:srcRect t="10040" b="9240"/>
          <a:stretch>
            <a:fillRect/>
          </a:stretch>
        </p:blipFill>
        <p:spPr bwMode="auto">
          <a:xfrm>
            <a:off x="373453" y="4160595"/>
            <a:ext cx="2133022" cy="85245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24371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9486C-6392-82B0-A0BE-B79B5D8705F7}"/>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9C7CEEEE-D281-5536-FD85-53ABEBB98200}"/>
              </a:ext>
            </a:extLst>
          </p:cNvPr>
          <p:cNvGraphicFramePr>
            <a:graphicFrameLocks noGrp="1"/>
          </p:cNvGraphicFramePr>
          <p:nvPr>
            <p:extLst>
              <p:ext uri="{D42A27DB-BD31-4B8C-83A1-F6EECF244321}">
                <p14:modId xmlns:p14="http://schemas.microsoft.com/office/powerpoint/2010/main" val="2634292357"/>
              </p:ext>
            </p:extLst>
          </p:nvPr>
        </p:nvGraphicFramePr>
        <p:xfrm>
          <a:off x="376518" y="675128"/>
          <a:ext cx="11445094" cy="1325817"/>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indent="270510" algn="just">
                        <a:lnSpc>
                          <a:spcPct val="115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iniciaremos nosso trabalho com o gênero textual “Crônica Argumentativa”, do Campo de Atuação Jornalístico-Midiático. Nesse caminho, vamos aproveitar a oportunidade para ler, interpretar, analisar, refletir, debater sobre o texto jornalístico. Contamos com você!  </a:t>
                      </a:r>
                      <a:endParaRPr lang="pt-BR" sz="2000" b="1"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2" name="CaixaDeTexto 1">
            <a:extLst>
              <a:ext uri="{FF2B5EF4-FFF2-40B4-BE49-F238E27FC236}">
                <a16:creationId xmlns:a16="http://schemas.microsoft.com/office/drawing/2014/main" id="{09F20031-7EB5-3953-6766-B8ACDF2A17D0}"/>
              </a:ext>
            </a:extLst>
          </p:cNvPr>
          <p:cNvSpPr txBox="1"/>
          <p:nvPr/>
        </p:nvSpPr>
        <p:spPr>
          <a:xfrm>
            <a:off x="376518" y="2474260"/>
            <a:ext cx="11445094" cy="4154984"/>
          </a:xfrm>
          <a:prstGeom prst="rect">
            <a:avLst/>
          </a:prstGeom>
          <a:solidFill>
            <a:schemeClr val="accent6">
              <a:lumMod val="20000"/>
              <a:lumOff val="80000"/>
            </a:schemeClr>
          </a:solidFill>
          <a:ln w="12700">
            <a:solidFill>
              <a:schemeClr val="tx1"/>
            </a:solidFill>
          </a:ln>
        </p:spPr>
        <p:txBody>
          <a:bodyPr wrap="square" rtlCol="0">
            <a:spAutoFit/>
          </a:bodyPr>
          <a:lstStyle/>
          <a:p>
            <a:r>
              <a:rPr lang="pt-BR" sz="2400" dirty="0">
                <a:latin typeface="Arial Narrow" panose="020B0606020202030204" pitchFamily="34" charset="0"/>
              </a:rPr>
              <a:t>Leia o texto. </a:t>
            </a:r>
          </a:p>
          <a:p>
            <a:r>
              <a:rPr lang="pt-BR" sz="2400" b="1" dirty="0">
                <a:latin typeface="Arial Narrow" panose="020B0606020202030204" pitchFamily="34" charset="0"/>
              </a:rPr>
              <a:t>Texto I</a:t>
            </a:r>
          </a:p>
          <a:p>
            <a:endParaRPr lang="pt-BR" sz="2400" dirty="0">
              <a:latin typeface="Arial Narrow" panose="020B0606020202030204" pitchFamily="34" charset="0"/>
            </a:endParaRPr>
          </a:p>
          <a:p>
            <a:pPr algn="ctr"/>
            <a:r>
              <a:rPr lang="pt-BR" sz="2400" b="1" dirty="0">
                <a:latin typeface="Arial Narrow" panose="020B0606020202030204" pitchFamily="34" charset="0"/>
              </a:rPr>
              <a:t>Tecnologia</a:t>
            </a:r>
            <a:endParaRPr lang="pt-BR" sz="2400" dirty="0">
              <a:latin typeface="Arial Narrow" panose="020B0606020202030204" pitchFamily="34" charset="0"/>
            </a:endParaRPr>
          </a:p>
          <a:p>
            <a:pPr algn="r"/>
            <a:r>
              <a:rPr lang="pt-BR" sz="2400" dirty="0">
                <a:latin typeface="Arial Narrow" panose="020B0606020202030204" pitchFamily="34" charset="0"/>
              </a:rPr>
              <a:t>Luís Fernando Veríssimo</a:t>
            </a:r>
          </a:p>
          <a:p>
            <a:pPr algn="just"/>
            <a:r>
              <a:rPr lang="pt-BR" sz="2400" dirty="0">
                <a:latin typeface="Arial Narrow" panose="020B0606020202030204" pitchFamily="34" charset="0"/>
              </a:rPr>
              <a:t>Para começar, ele nos olha na cara. Não é como a máquina de escrever, que a gente olha de cima, com superioridade. Com ele é olho no olho ou tela no olho. Ele nos desafia. Parece estar dizendo: vamos lá, seu desprezível </a:t>
            </a:r>
            <a:r>
              <a:rPr lang="pt-BR" sz="2400" dirty="0" err="1">
                <a:latin typeface="Arial Narrow" panose="020B0606020202030204" pitchFamily="34" charset="0"/>
              </a:rPr>
              <a:t>pré</a:t>
            </a:r>
            <a:r>
              <a:rPr lang="pt-BR" sz="2400" dirty="0">
                <a:latin typeface="Arial Narrow" panose="020B0606020202030204" pitchFamily="34" charset="0"/>
              </a:rPr>
              <a:t>-eletrônico, mostre o que você sabe fazer. A máquina de escrever faz tudo que você manda, mesmo que seja a tapa. Com o computador é diferente. Você faz tudo que ele manda. Ou precisa fazer tudo ao modo dele, senão ele não aceita. Simplesmente ignora você. Mas se apenas ignorasse ainda seria suportável. </a:t>
            </a:r>
            <a:endParaRPr lang="pt-BR" sz="2400" kern="100" dirty="0">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32997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40659" y="702178"/>
            <a:ext cx="11510682" cy="5755422"/>
          </a:xfrm>
          <a:prstGeom prst="rect">
            <a:avLst/>
          </a:prstGeom>
          <a:solidFill>
            <a:schemeClr val="accent6">
              <a:lumMod val="20000"/>
              <a:lumOff val="80000"/>
            </a:schemeClr>
          </a:solidFill>
        </p:spPr>
        <p:txBody>
          <a:bodyPr wrap="square">
            <a:spAutoFit/>
          </a:bodyPr>
          <a:lstStyle/>
          <a:p>
            <a:pPr algn="just"/>
            <a:r>
              <a:rPr lang="pt-BR" sz="2300" dirty="0">
                <a:latin typeface="Arial Narrow" panose="020B0606020202030204" pitchFamily="34" charset="0"/>
              </a:rPr>
              <a:t>Ele responde. Repreende. Corrige. Uma tela vazia, muda, nenhuma reação aos nossos comandos digitais, tudo bem. Quer dizer, você se sente como aquele cara que cantou a secretária eletrônica. É um vexame privado. Mas quando você o manda fazer alguma coisa, mas manda errado, ele diz “Errado”. Não diz “Burro”, mas está implícito. É pior, muito pior. Às vezes, quando a gente erra, ele faz “bip”. Assim, para todo mundo ouvir. Comecei a usar o computador na redação do jornal e volta e meia errava. E lá vinha ele: “Bip!” “Olha aqui, pessoal: ele errou.” “O burro errou!”</a:t>
            </a:r>
          </a:p>
          <a:p>
            <a:pPr algn="just"/>
            <a:r>
              <a:rPr lang="pt-BR" sz="2300" dirty="0">
                <a:latin typeface="Arial Narrow" panose="020B0606020202030204" pitchFamily="34" charset="0"/>
              </a:rPr>
              <a:t>Outra coisa: ele é mais inteligente que você. Sabe muito mais coisa e não tem nenhum pudor em dizer que sabe. Esse negócio de que qualquer máquina só é tão inteligente quanto quem a usa não vale com ele. Está subentendido, nas suas relações com o computador, que você jamais aproveitará metade das coisas que ele tem para oferecer. Que ele só desenvolverá todo o seu potencial quando outro igual a ele o estiver programando. A máquina de escrever podia ter recursos que você nunca usaria, mas não tinha a mesma empáfia, o mesmo ar de quem só aguentava os humanos por falta de coisa melhor, no momento. E a máquina, mesmo nos seus instantes de maior impaciência conosco, jamais faria “bip” em público.</a:t>
            </a:r>
          </a:p>
          <a:p>
            <a:pPr algn="just"/>
            <a:r>
              <a:rPr lang="pt-BR" sz="2300" dirty="0">
                <a:latin typeface="Arial Narrow" panose="020B0606020202030204" pitchFamily="34" charset="0"/>
              </a:rPr>
              <a:t>Dito isto, é preciso dizer também que quem provou pela primeira vez suas letrinhas dificilmente voltará à máquina de escrever sem a sensação de que está desembarcando de uma Mercedes e voltando à carroça. </a:t>
            </a:r>
          </a:p>
        </p:txBody>
      </p:sp>
    </p:spTree>
    <p:extLst>
      <p:ext uri="{BB962C8B-B14F-4D97-AF65-F5344CB8AC3E}">
        <p14:creationId xmlns:p14="http://schemas.microsoft.com/office/powerpoint/2010/main" val="1555415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63072" y="632773"/>
            <a:ext cx="11510682" cy="4431983"/>
          </a:xfrm>
          <a:prstGeom prst="rect">
            <a:avLst/>
          </a:prstGeom>
          <a:solidFill>
            <a:schemeClr val="accent6">
              <a:lumMod val="20000"/>
              <a:lumOff val="80000"/>
            </a:schemeClr>
          </a:solidFill>
        </p:spPr>
        <p:txBody>
          <a:bodyPr wrap="square">
            <a:spAutoFit/>
          </a:bodyPr>
          <a:lstStyle/>
          <a:p>
            <a:pPr algn="just"/>
            <a:r>
              <a:rPr lang="pt-BR" sz="2400" dirty="0">
                <a:latin typeface="Arial Narrow" panose="020B0606020202030204" pitchFamily="34" charset="0"/>
              </a:rPr>
              <a:t>Está certo, jamais teremos com ele a mesma confortável cumplicidade que tínhamos com a velha máquina. É outro tipo de relacionamento, mais formal e exigente. Mas é fascinante. Agora compreendo o entusiasmo de gente como Millôr Fernandes e Fernando Sabino, que dividem a sua vida profissional em antes dele e depois dele. Sinto falta do papel e da fiel Bic, sempre pronta a inserir entre uma linha e outra a palavra que faltou na hora, e que nele foi substituída por um botão, que, além de mais rápido, jamais nos sujará os dedos, mas acho que estou sucumbindo. Sei que nunca seremos íntimos, mesmo porque ele não ia querer se rebaixar a ser meu amigo, mas retiro tudo o que pensei sobre ele. Claro que você pode concluir que eu só estou querendo agradá-lo, precavidamente, mas juro que é sincero.</a:t>
            </a:r>
          </a:p>
          <a:p>
            <a:pPr algn="just"/>
            <a:r>
              <a:rPr lang="pt-BR" sz="2400" dirty="0">
                <a:latin typeface="Arial Narrow" panose="020B0606020202030204" pitchFamily="34" charset="0"/>
              </a:rPr>
              <a:t>Quando saí da redação do jornal depois de usar o computador pela primeira vez, cheguei em casa e bati na minha máquina. Sabendo que ela aguentaria sem reclamar, como sempre, a pobrezinha.</a:t>
            </a:r>
          </a:p>
          <a:p>
            <a:r>
              <a:rPr lang="pt-BR" dirty="0">
                <a:latin typeface="Arial Narrow" panose="020B0606020202030204" pitchFamily="34" charset="0"/>
              </a:rPr>
              <a:t> Disponível em: https://maaquinoleitura.blogspot.com/p/essa-cronica-muito-divertida-e-realista.html. Acesso em: 21 jan. 2026.</a:t>
            </a:r>
          </a:p>
        </p:txBody>
      </p:sp>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3357111860"/>
              </p:ext>
            </p:extLst>
          </p:nvPr>
        </p:nvGraphicFramePr>
        <p:xfrm>
          <a:off x="363072" y="5224766"/>
          <a:ext cx="11510682" cy="118872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Estudante, identificar o tema de uma crônica argumentativa é essencial para compreender o ponto de vista e os argumentos defendidos pelo autor/cronista. No ENEM, essa habilidade ajuda na interpretação global do texto e na análise crítica das ideias apresentadas.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27637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2075183"/>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00" b="1"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a:latin typeface="Arial Narrow" panose="020B0606020202030204" pitchFamily="34" charset="0"/>
              </a:rPr>
              <a:t>A crônica argumentativa</a:t>
            </a:r>
            <a:r>
              <a:rPr lang="pt-BR" sz="2400" b="1" dirty="0">
                <a:latin typeface="Arial Narrow" panose="020B0606020202030204" pitchFamily="34" charset="0"/>
              </a:rPr>
              <a:t> </a:t>
            </a:r>
            <a:r>
              <a:rPr lang="pt-BR" sz="2400" dirty="0">
                <a:latin typeface="Arial Narrow" panose="020B0606020202030204" pitchFamily="34" charset="0"/>
              </a:rPr>
              <a:t>é um texto que</a:t>
            </a:r>
            <a:r>
              <a:rPr lang="pt-BR" sz="2400" b="1" dirty="0">
                <a:latin typeface="Arial Narrow" panose="020B0606020202030204" pitchFamily="34" charset="0"/>
              </a:rPr>
              <a:t> </a:t>
            </a:r>
            <a:r>
              <a:rPr lang="pt-BR" sz="2400" dirty="0">
                <a:latin typeface="Arial Narrow" panose="020B0606020202030204" pitchFamily="34" charset="0"/>
              </a:rPr>
              <a:t>aborda fatos cotidianos, pessoais em uma perspectiva reflexiva. Assim, é um gênero híbrido que une a leveza do cotidiano à reflexão crítica, defendendo um ponto de vista, geralmente, com ironia, criatividade e humor. Qual é o tema/assunto abordado na crônica? </a:t>
            </a:r>
          </a:p>
          <a:p>
            <a:pPr algn="just">
              <a:lnSpc>
                <a:spcPct val="110000"/>
              </a:lnSpc>
            </a:pPr>
            <a:endParaRPr lang="pt-BR" sz="2300" dirty="0">
              <a:effectLst/>
              <a:latin typeface="Arial Narrow" panose="020B0606020202030204" pitchFamily="34" charset="0"/>
              <a:ea typeface="Aptos" panose="020B0004020202020204" pitchFamily="34" charset="0"/>
              <a:cs typeface="Arial" panose="020B0604020202020204" pitchFamily="34" charset="0"/>
            </a:endParaRPr>
          </a:p>
        </p:txBody>
      </p:sp>
      <p:graphicFrame>
        <p:nvGraphicFramePr>
          <p:cNvPr id="3" name="Tabela 2">
            <a:extLst>
              <a:ext uri="{FF2B5EF4-FFF2-40B4-BE49-F238E27FC236}">
                <a16:creationId xmlns:a16="http://schemas.microsoft.com/office/drawing/2014/main" id="{2289AFAE-0905-61CD-3F0B-3C17B33C3B90}"/>
              </a:ext>
            </a:extLst>
          </p:cNvPr>
          <p:cNvGraphicFramePr>
            <a:graphicFrameLocks noGrp="1"/>
          </p:cNvGraphicFramePr>
          <p:nvPr>
            <p:extLst>
              <p:ext uri="{D42A27DB-BD31-4B8C-83A1-F6EECF244321}">
                <p14:modId xmlns:p14="http://schemas.microsoft.com/office/powerpoint/2010/main" val="2469278721"/>
              </p:ext>
            </p:extLst>
          </p:nvPr>
        </p:nvGraphicFramePr>
        <p:xfrm>
          <a:off x="358589" y="2834640"/>
          <a:ext cx="11510682" cy="118872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Estudante, identificar o tema de uma crônica argumentativa é essencial para compreender o ponto de vista e os argumentos defendidos pelo autor/cronista. No ENEM, essa habilidade ajuda na interpretação global do texto e na análise crítica das ideias apresentadas.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graphicFrame>
        <p:nvGraphicFramePr>
          <p:cNvPr id="6" name="Tabela 5">
            <a:extLst>
              <a:ext uri="{FF2B5EF4-FFF2-40B4-BE49-F238E27FC236}">
                <a16:creationId xmlns:a16="http://schemas.microsoft.com/office/drawing/2014/main" id="{73E5108F-CB7B-BD87-01CE-3BC453D9D796}"/>
              </a:ext>
            </a:extLst>
          </p:cNvPr>
          <p:cNvGraphicFramePr>
            <a:graphicFrameLocks noGrp="1"/>
          </p:cNvGraphicFramePr>
          <p:nvPr>
            <p:extLst>
              <p:ext uri="{D42A27DB-BD31-4B8C-83A1-F6EECF244321}">
                <p14:modId xmlns:p14="http://schemas.microsoft.com/office/powerpoint/2010/main" val="2083165906"/>
              </p:ext>
            </p:extLst>
          </p:nvPr>
        </p:nvGraphicFramePr>
        <p:xfrm>
          <a:off x="358589" y="4480696"/>
          <a:ext cx="11510682" cy="192024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just"/>
                      <a:r>
                        <a:rPr lang="pt-BR" sz="2400" b="0" kern="1200" dirty="0">
                          <a:solidFill>
                            <a:schemeClr val="tx1"/>
                          </a:solidFill>
                          <a:effectLst/>
                          <a:latin typeface="Arial Narrow" panose="020B0606020202030204" pitchFamily="34" charset="0"/>
                          <a:ea typeface="+mn-ea"/>
                          <a:cs typeface="+mn-cs"/>
                        </a:rPr>
                        <a:t>As questões do </a:t>
                      </a:r>
                      <a:r>
                        <a:rPr lang="pt-BR" sz="2400" b="1" kern="1200" dirty="0">
                          <a:solidFill>
                            <a:schemeClr val="tx1"/>
                          </a:solidFill>
                          <a:effectLst/>
                          <a:latin typeface="Arial Narrow" panose="020B0606020202030204" pitchFamily="34" charset="0"/>
                          <a:ea typeface="+mn-ea"/>
                          <a:cs typeface="+mn-cs"/>
                        </a:rPr>
                        <a:t>Enem</a:t>
                      </a:r>
                      <a:r>
                        <a:rPr lang="pt-BR" sz="2400" b="0" kern="1200" dirty="0">
                          <a:solidFill>
                            <a:schemeClr val="tx1"/>
                          </a:solidFill>
                          <a:effectLst/>
                          <a:latin typeface="Arial Narrow" panose="020B0606020202030204" pitchFamily="34" charset="0"/>
                          <a:ea typeface="+mn-ea"/>
                          <a:cs typeface="+mn-cs"/>
                        </a:rPr>
                        <a:t> sobre “</a:t>
                      </a:r>
                      <a:r>
                        <a:rPr lang="pt-BR" sz="2400" b="1" kern="1200" dirty="0">
                          <a:solidFill>
                            <a:schemeClr val="tx1"/>
                          </a:solidFill>
                          <a:effectLst/>
                          <a:latin typeface="Arial Narrow" panose="020B0606020202030204" pitchFamily="34" charset="0"/>
                          <a:ea typeface="+mn-ea"/>
                          <a:cs typeface="+mn-cs"/>
                        </a:rPr>
                        <a:t>fato e opinião</a:t>
                      </a:r>
                      <a:r>
                        <a:rPr lang="pt-BR" sz="2400" b="0" kern="1200" dirty="0">
                          <a:solidFill>
                            <a:schemeClr val="tx1"/>
                          </a:solidFill>
                          <a:effectLst/>
                          <a:latin typeface="Arial Narrow" panose="020B0606020202030204" pitchFamily="34" charset="0"/>
                          <a:ea typeface="+mn-ea"/>
                          <a:cs typeface="+mn-cs"/>
                        </a:rPr>
                        <a:t>” exigem distinguir um acontecimento objetivo (comprovável) de uma interpretação subjetiva (julgamento de valor). Geralmente, esse objeto de conhecimento é mais cobrado em gêneros textuais como artigo de opinião, editorial, crônica argumentativa e notícia. Nessas questões, é avaliado se o(a) candidato(a) identifica opiniões interligadas aos fatos.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5934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1E10F-FEF7-9CF0-8350-40F099896D8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51989B0-9714-149F-5C42-255A6DEE75DE}"/>
              </a:ext>
            </a:extLst>
          </p:cNvPr>
          <p:cNvSpPr txBox="1"/>
          <p:nvPr/>
        </p:nvSpPr>
        <p:spPr>
          <a:xfrm>
            <a:off x="336176" y="650206"/>
            <a:ext cx="11519647" cy="4524315"/>
          </a:xfrm>
          <a:prstGeom prst="rect">
            <a:avLst/>
          </a:prstGeom>
          <a:noFill/>
        </p:spPr>
        <p:txBody>
          <a:bodyPr wrap="square">
            <a:spAutoFit/>
          </a:bodyPr>
          <a:lstStyle/>
          <a:p>
            <a:r>
              <a:rPr lang="pt-BR" sz="24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b="1" dirty="0">
                <a:latin typeface="Arial Narrow" panose="020B0606020202030204" pitchFamily="34" charset="0"/>
              </a:rPr>
              <a:t>Fato </a:t>
            </a:r>
            <a:r>
              <a:rPr lang="pt-BR" sz="2400" dirty="0">
                <a:latin typeface="Arial Narrow" panose="020B0606020202030204" pitchFamily="34" charset="0"/>
              </a:rPr>
              <a:t>é uma informação que pode ser provada ou verificada como verdadeira, com base em evidências ou provas concretas. Já a </a:t>
            </a:r>
            <a:r>
              <a:rPr lang="pt-BR" sz="2400" b="1" dirty="0">
                <a:latin typeface="Arial Narrow" panose="020B0606020202030204" pitchFamily="34" charset="0"/>
              </a:rPr>
              <a:t>opinião</a:t>
            </a:r>
            <a:r>
              <a:rPr lang="pt-BR" sz="2400" dirty="0">
                <a:latin typeface="Arial Narrow" panose="020B0606020202030204" pitchFamily="34" charset="0"/>
              </a:rPr>
              <a:t> é um julgamento pessoal ou avaliação sobre um fato ou assunto, que pode variar de pessoa para pessoa e não é, necessariamente, comprovável. Considere os trechos a seguir e identifique em quais predominam fato (F) e em quais predominam opinião (O).</a:t>
            </a:r>
          </a:p>
          <a:p>
            <a:r>
              <a:rPr lang="pt-BR" sz="2400" dirty="0">
                <a:latin typeface="Arial Narrow" panose="020B0606020202030204" pitchFamily="34" charset="0"/>
              </a:rPr>
              <a:t>(   ) “Comecei a usar o computador na redação do jornal...”</a:t>
            </a:r>
          </a:p>
          <a:p>
            <a:r>
              <a:rPr lang="pt-BR" sz="2400" dirty="0">
                <a:latin typeface="Arial Narrow" panose="020B0606020202030204" pitchFamily="34" charset="0"/>
              </a:rPr>
              <a:t>(   ) “Esse negócio de que qualquer máquina só é tão inteligente quanto quem a usa não vale com ele.”</a:t>
            </a:r>
          </a:p>
          <a:p>
            <a:r>
              <a:rPr lang="pt-BR" sz="2400" dirty="0">
                <a:latin typeface="Arial Narrow" panose="020B0606020202030204" pitchFamily="34" charset="0"/>
              </a:rPr>
              <a:t>(   ) “Ele é mais inteligente que você.” </a:t>
            </a:r>
          </a:p>
          <a:p>
            <a:r>
              <a:rPr lang="pt-BR" sz="2400" dirty="0">
                <a:latin typeface="Arial Narrow" panose="020B0606020202030204" pitchFamily="34" charset="0"/>
              </a:rPr>
              <a:t>(   ) “Quando saí da redação do jornal... cheguei em casa...”</a:t>
            </a:r>
            <a:br>
              <a:rPr lang="pt-BR" sz="2400" dirty="0">
                <a:latin typeface="Arial Narrow" panose="020B0606020202030204" pitchFamily="34" charset="0"/>
              </a:rPr>
            </a:br>
            <a:r>
              <a:rPr lang="pt-BR" sz="2400" dirty="0">
                <a:latin typeface="Arial Narrow" panose="020B0606020202030204" pitchFamily="34" charset="0"/>
              </a:rPr>
              <a:t>(   ) “Mas é fascinante.” </a:t>
            </a:r>
          </a:p>
          <a:p>
            <a:r>
              <a:rPr lang="pt-BR" sz="2400" dirty="0">
                <a:latin typeface="Arial Narrow" panose="020B0606020202030204" pitchFamily="34" charset="0"/>
              </a:rPr>
              <a:t>(   ) “Jamais teremos com ele a mesma confortável cumplicidade...”</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8741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4154984"/>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a:latin typeface="Arial Narrow" panose="020B0606020202030204" pitchFamily="34" charset="0"/>
              </a:rPr>
              <a:t>No decorrer do texto, o autor emite sua opinião sobre o tema abordado. Assim, ele </a:t>
            </a:r>
          </a:p>
          <a:p>
            <a:r>
              <a:rPr lang="pt-BR" sz="2400" dirty="0">
                <a:latin typeface="Arial Narrow" panose="020B0606020202030204" pitchFamily="34" charset="0"/>
              </a:rPr>
              <a:t>(A) apresenta o computador como perfeito, sem apontar aspectos negativos.</a:t>
            </a:r>
          </a:p>
          <a:p>
            <a:r>
              <a:rPr lang="pt-BR" sz="2400" dirty="0">
                <a:latin typeface="Arial Narrow" panose="020B0606020202030204" pitchFamily="34" charset="0"/>
              </a:rPr>
              <a:t>(B) considera o computador inferior à máquina de escrever em todos os aspectos.</a:t>
            </a:r>
          </a:p>
          <a:p>
            <a:pPr algn="just"/>
            <a:r>
              <a:rPr lang="pt-BR" sz="2400" dirty="0">
                <a:latin typeface="Arial Narrow" panose="020B0606020202030204" pitchFamily="34" charset="0"/>
              </a:rPr>
              <a:t>(C) rejeita totalmente o uso do computador, considerando-o inútil para as atividades diárias de um escritor.</a:t>
            </a:r>
          </a:p>
          <a:p>
            <a:pPr algn="just"/>
            <a:r>
              <a:rPr lang="pt-BR" sz="2400" dirty="0">
                <a:latin typeface="Arial Narrow" panose="020B0606020202030204" pitchFamily="34" charset="0"/>
              </a:rPr>
              <a:t>(D) defende que o computador deve substituir completamente qualquer forma de escrita manual.</a:t>
            </a:r>
          </a:p>
          <a:p>
            <a:pPr algn="just"/>
            <a:r>
              <a:rPr lang="pt-BR" sz="2400" dirty="0">
                <a:latin typeface="Arial Narrow" panose="020B0606020202030204" pitchFamily="34" charset="0"/>
              </a:rPr>
              <a:t>(E) demonstra uma visão ambígua (duplo sentido), isto é, ao mesmo tempo em que critica o computador, reconhece sua eficiência e fascínio. </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5. </a:t>
            </a:r>
            <a:r>
              <a:rPr lang="pt-BR" sz="2400" dirty="0">
                <a:latin typeface="Arial Narrow" panose="020B0606020202030204" pitchFamily="34" charset="0"/>
              </a:rPr>
              <a:t>Na crônica argumentativa, o autor traz uma opinião ambígua. Retire do texto trechos dessa opinião que comprovem essa ambiguidade.</a:t>
            </a:r>
          </a:p>
        </p:txBody>
      </p:sp>
      <p:graphicFrame>
        <p:nvGraphicFramePr>
          <p:cNvPr id="2" name="Tabela 1">
            <a:extLst>
              <a:ext uri="{FF2B5EF4-FFF2-40B4-BE49-F238E27FC236}">
                <a16:creationId xmlns:a16="http://schemas.microsoft.com/office/drawing/2014/main" id="{EA381748-5876-BA61-2E7E-B27DE86B80BE}"/>
              </a:ext>
            </a:extLst>
          </p:cNvPr>
          <p:cNvGraphicFramePr>
            <a:graphicFrameLocks noGrp="1"/>
          </p:cNvGraphicFramePr>
          <p:nvPr>
            <p:extLst>
              <p:ext uri="{D42A27DB-BD31-4B8C-83A1-F6EECF244321}">
                <p14:modId xmlns:p14="http://schemas.microsoft.com/office/powerpoint/2010/main" val="4120638524"/>
              </p:ext>
            </p:extLst>
          </p:nvPr>
        </p:nvGraphicFramePr>
        <p:xfrm>
          <a:off x="331694" y="5342762"/>
          <a:ext cx="11528612" cy="771398"/>
        </p:xfrm>
        <a:graphic>
          <a:graphicData uri="http://schemas.openxmlformats.org/drawingml/2006/table">
            <a:tbl>
              <a:tblPr firstRow="1" firstCol="1" bandRow="1">
                <a:tableStyleId>{5C22544A-7EE6-4342-B048-85BDC9FD1C3A}</a:tableStyleId>
              </a:tblPr>
              <a:tblGrid>
                <a:gridCol w="11528612">
                  <a:extLst>
                    <a:ext uri="{9D8B030D-6E8A-4147-A177-3AD203B41FA5}">
                      <a16:colId xmlns:a16="http://schemas.microsoft.com/office/drawing/2014/main" val="3383103726"/>
                    </a:ext>
                  </a:extLst>
                </a:gridCol>
              </a:tblGrid>
              <a:tr h="0">
                <a:tc>
                  <a:txBody>
                    <a:bodyPr/>
                    <a:lstStyle/>
                    <a:p>
                      <a:pPr algn="just">
                        <a:lnSpc>
                          <a:spcPct val="110000"/>
                        </a:lnSpc>
                        <a:spcAft>
                          <a:spcPts val="800"/>
                        </a:spcAft>
                        <a:buNone/>
                      </a:pPr>
                      <a:r>
                        <a:rPr lang="pt-BR" sz="2400" kern="100" dirty="0">
                          <a:solidFill>
                            <a:schemeClr val="tx1"/>
                          </a:solidFill>
                          <a:effectLst/>
                          <a:latin typeface="Arial Narrow" panose="020B0606020202030204" pitchFamily="34" charset="0"/>
                        </a:rPr>
                        <a:t>As questões do Enem, que cobram “finalidade” de gêneros textuais, focalizam no “objetivo comunicativo” (para que serve o texto, o texto foi escrito para quê) e na “intenção do autor”. </a:t>
                      </a:r>
                      <a:endParaRPr lang="pt-BR" sz="24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solidFill>
                      <a:srgbClr val="FFE5FF"/>
                    </a:solidFill>
                  </a:tcPr>
                </a:tc>
                <a:extLst>
                  <a:ext uri="{0D108BD9-81ED-4DB2-BD59-A6C34878D82A}">
                    <a16:rowId xmlns:a16="http://schemas.microsoft.com/office/drawing/2014/main" val="960959440"/>
                  </a:ext>
                </a:extLst>
              </a:tr>
            </a:tbl>
          </a:graphicData>
        </a:graphic>
      </p:graphicFrame>
    </p:spTree>
    <p:extLst>
      <p:ext uri="{BB962C8B-B14F-4D97-AF65-F5344CB8AC3E}">
        <p14:creationId xmlns:p14="http://schemas.microsoft.com/office/powerpoint/2010/main" val="716802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976254980"/>
              </p:ext>
            </p:extLst>
          </p:nvPr>
        </p:nvGraphicFramePr>
        <p:xfrm>
          <a:off x="358591" y="1226509"/>
          <a:ext cx="11501717" cy="18059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50" b="0" kern="1200" dirty="0">
                          <a:solidFill>
                            <a:schemeClr val="tx1"/>
                          </a:solidFill>
                          <a:effectLst/>
                          <a:latin typeface="Arial Narrow" panose="020B0606020202030204" pitchFamily="34" charset="0"/>
                          <a:ea typeface="+mn-ea"/>
                          <a:cs typeface="+mn-cs"/>
                        </a:rPr>
                        <a:t>O </a:t>
                      </a:r>
                      <a:r>
                        <a:rPr lang="pt-BR" sz="2250" b="1" kern="1200" dirty="0">
                          <a:solidFill>
                            <a:schemeClr val="tx1"/>
                          </a:solidFill>
                          <a:effectLst/>
                          <a:latin typeface="Arial Narrow" panose="020B0606020202030204" pitchFamily="34" charset="0"/>
                          <a:ea typeface="+mn-ea"/>
                          <a:cs typeface="+mn-cs"/>
                        </a:rPr>
                        <a:t>foco narrativo</a:t>
                      </a:r>
                      <a:r>
                        <a:rPr lang="pt-BR" sz="2250" b="0" kern="1200" dirty="0">
                          <a:solidFill>
                            <a:schemeClr val="tx1"/>
                          </a:solidFill>
                          <a:effectLst/>
                          <a:latin typeface="Arial Narrow" panose="020B0606020202030204" pitchFamily="34" charset="0"/>
                          <a:ea typeface="+mn-ea"/>
                          <a:cs typeface="+mn-cs"/>
                        </a:rPr>
                        <a:t>, n</a:t>
                      </a:r>
                      <a:r>
                        <a:rPr lang="pt-BR" sz="2250" b="0" kern="1200" dirty="0">
                          <a:solidFill>
                            <a:schemeClr val="tx1"/>
                          </a:solidFill>
                          <a:effectLst/>
                          <a:highlight>
                            <a:srgbClr val="FFFF00"/>
                          </a:highlight>
                          <a:latin typeface="Arial Narrow" panose="020B0606020202030204" pitchFamily="34" charset="0"/>
                          <a:ea typeface="+mn-ea"/>
                          <a:cs typeface="+mn-cs"/>
                        </a:rPr>
                        <a:t>as narrativas de enigma, pode ser em 1ª ou 3ª pessoa. A escolha pelo foco em 1ª pessoa é o que acontece com mais frequência nesse gênero textual, pois o narrador assume a condição de personagem, envolvendo-se com a história. É ele quem se coloca na posição de detetive, apresentando ao leitor os detalhes sobre os acontecimentos, ou, ainda, dando pistas concretas que um narrador observador, por exemplo, não percebe.</a:t>
                      </a:r>
                      <a:endParaRPr lang="pt-BR" sz="2250" b="0" dirty="0">
                        <a:solidFill>
                          <a:schemeClr val="tx1"/>
                        </a:solidFill>
                        <a:highlight>
                          <a:srgbClr val="FFFF00"/>
                        </a:highlight>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5669A28-816E-D1CD-55F5-4BAA663D3903}"/>
              </a:ext>
            </a:extLst>
          </p:cNvPr>
          <p:cNvSpPr txBox="1"/>
          <p:nvPr/>
        </p:nvSpPr>
        <p:spPr>
          <a:xfrm>
            <a:off x="345141" y="3184293"/>
            <a:ext cx="11501717" cy="3416320"/>
          </a:xfrm>
          <a:prstGeom prst="rect">
            <a:avLst/>
          </a:prstGeom>
          <a:noFill/>
        </p:spPr>
        <p:txBody>
          <a:bodyPr wrap="square">
            <a:spAutoFit/>
          </a:bodyPr>
          <a:lstStyle/>
          <a:p>
            <a:r>
              <a:rPr lang="pt-BR" sz="2400" b="1" dirty="0">
                <a:latin typeface="Arial Narrow" panose="020B0606020202030204" pitchFamily="34" charset="0"/>
              </a:rPr>
              <a:t>6.</a:t>
            </a:r>
            <a:r>
              <a:rPr lang="pt-BR" sz="2400" dirty="0">
                <a:latin typeface="Arial Narrow" panose="020B0606020202030204" pitchFamily="34" charset="0"/>
              </a:rPr>
              <a:t> A crônica argumentativa é um texto que tem por objetivo/finalidade apresentar reflexões sobre fatos/acontecimentos/problemas do cotidiano, defendendo um ponto de vista. Qual é a finalidade da crônica argumentativa “Tecnologia”, de Luís Fernando Veríssimo?</a:t>
            </a:r>
          </a:p>
          <a:p>
            <a:r>
              <a:rPr lang="pt-BR" sz="2400" dirty="0">
                <a:latin typeface="Arial Narrow" panose="020B0606020202030204" pitchFamily="34" charset="0"/>
              </a:rPr>
              <a:t>(A) Instruir o leitor sobre como usar o computador e seus benefícios.</a:t>
            </a:r>
          </a:p>
          <a:p>
            <a:r>
              <a:rPr lang="pt-BR" sz="2400" dirty="0">
                <a:latin typeface="Arial Narrow" panose="020B0606020202030204" pitchFamily="34" charset="0"/>
              </a:rPr>
              <a:t>(B) Criticar os avanços da tecnologia e o uso da máquina de escrever.</a:t>
            </a:r>
          </a:p>
          <a:p>
            <a:r>
              <a:rPr lang="pt-BR" sz="2400" dirty="0">
                <a:latin typeface="Arial Narrow" panose="020B0606020202030204" pitchFamily="34" charset="0"/>
              </a:rPr>
              <a:t>(C) Descrever o uso e a relação entre o homem, a máquina de escrever e o computador.</a:t>
            </a:r>
          </a:p>
          <a:p>
            <a:r>
              <a:rPr lang="pt-BR" sz="2400" dirty="0">
                <a:latin typeface="Arial Narrow" panose="020B0606020202030204" pitchFamily="34" charset="0"/>
              </a:rPr>
              <a:t>(D) Sensibilizar o leitor ao descrever as dificuldades do autor em relação ao uso do computador. </a:t>
            </a:r>
          </a:p>
          <a:p>
            <a:r>
              <a:rPr lang="pt-BR" sz="2400" dirty="0">
                <a:latin typeface="Arial Narrow" panose="020B0606020202030204" pitchFamily="34" charset="0"/>
              </a:rPr>
              <a:t>(E) Refletir, de forma crítica e bem-humorada, sobre o avanço da tecnologia e a dificuldade que muitas pessoas têm em se adaptar a ela. </a:t>
            </a:r>
          </a:p>
        </p:txBody>
      </p:sp>
    </p:spTree>
    <p:extLst>
      <p:ext uri="{BB962C8B-B14F-4D97-AF65-F5344CB8AC3E}">
        <p14:creationId xmlns:p14="http://schemas.microsoft.com/office/powerpoint/2010/main" val="2611949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45142" y="581578"/>
            <a:ext cx="11501716" cy="120032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a:latin typeface="Arial Narrow" panose="020B0606020202030204" pitchFamily="34" charset="0"/>
              </a:rPr>
              <a:t>As crônicas argumentativas costumam partir de fatos do cotidiano para desenvolver reflexões e opiniões. Qual fato vivenciado pelo autor deu origem à temática abordada nessa crônica argumentativa? Transcreva um trecho que comprove sua resposta. </a:t>
            </a:r>
          </a:p>
        </p:txBody>
      </p:sp>
      <p:pic>
        <p:nvPicPr>
          <p:cNvPr id="5" name="Imagem 4" descr="Interface gráfica do usuário, Texto, Aplicativo&#10;&#10;O conteúdo gerado por IA pode estar incorreto.">
            <a:extLst>
              <a:ext uri="{FF2B5EF4-FFF2-40B4-BE49-F238E27FC236}">
                <a16:creationId xmlns:a16="http://schemas.microsoft.com/office/drawing/2014/main" id="{E0EE1DBA-0B74-8BFC-EBF2-CD8B84C5F8E9}"/>
              </a:ext>
            </a:extLst>
          </p:cNvPr>
          <p:cNvPicPr>
            <a:picLocks noChangeAspect="1"/>
          </p:cNvPicPr>
          <p:nvPr/>
        </p:nvPicPr>
        <p:blipFill rotWithShape="1">
          <a:blip r:embed="rId3">
            <a:extLst>
              <a:ext uri="{28A0092B-C50C-407E-A947-70E740481C1C}">
                <a14:useLocalDpi xmlns:a14="http://schemas.microsoft.com/office/drawing/2010/main" val="0"/>
              </a:ext>
            </a:extLst>
          </a:blip>
          <a:srcRect l="3046" t="9936" b="9530"/>
          <a:stretch>
            <a:fillRect/>
          </a:stretch>
        </p:blipFill>
        <p:spPr bwMode="auto">
          <a:xfrm>
            <a:off x="345141" y="1781907"/>
            <a:ext cx="2366091" cy="964672"/>
          </a:xfrm>
          <a:prstGeom prst="rect">
            <a:avLst/>
          </a:prstGeom>
          <a:noFill/>
          <a:ln>
            <a:noFill/>
          </a:ln>
          <a:extLst>
            <a:ext uri="{53640926-AAD7-44D8-BBD7-CCE9431645EC}">
              <a14:shadowObscured xmlns:a14="http://schemas.microsoft.com/office/drawing/2010/main"/>
            </a:ext>
          </a:extLst>
        </p:spPr>
      </p:pic>
      <p:graphicFrame>
        <p:nvGraphicFramePr>
          <p:cNvPr id="8" name="Tabela 7">
            <a:extLst>
              <a:ext uri="{FF2B5EF4-FFF2-40B4-BE49-F238E27FC236}">
                <a16:creationId xmlns:a16="http://schemas.microsoft.com/office/drawing/2014/main" id="{E66428E6-99F9-6C06-D8FA-5FB176E55382}"/>
              </a:ext>
            </a:extLst>
          </p:cNvPr>
          <p:cNvGraphicFramePr>
            <a:graphicFrameLocks noGrp="1"/>
          </p:cNvGraphicFramePr>
          <p:nvPr>
            <p:extLst>
              <p:ext uri="{D42A27DB-BD31-4B8C-83A1-F6EECF244321}">
                <p14:modId xmlns:p14="http://schemas.microsoft.com/office/powerpoint/2010/main" val="1473801621"/>
              </p:ext>
            </p:extLst>
          </p:nvPr>
        </p:nvGraphicFramePr>
        <p:xfrm>
          <a:off x="345141" y="2831191"/>
          <a:ext cx="11501717" cy="35966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Estudante, </a:t>
                      </a:r>
                      <a:r>
                        <a:rPr lang="pt-BR" sz="2300" b="1" u="sng" kern="1200" dirty="0">
                          <a:solidFill>
                            <a:schemeClr val="tx1"/>
                          </a:solidFill>
                          <a:effectLst/>
                          <a:latin typeface="Arial Narrow" panose="020B0606020202030204" pitchFamily="34" charset="0"/>
                          <a:ea typeface="+mn-ea"/>
                          <a:cs typeface="+mn-cs"/>
                        </a:rPr>
                        <a:t>Variação Linguística</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é a existência de múltiplas formas de falar dentro de uma mesma língua, tornando essa língua heterogênea. Cada variante (regional, social, situacional ou histórica) tem lógica gramatical e uso legítimo pelos falantes. Por exemplo, a variação histórica ocorre quando uma palavra, grafia ou expressão sofre alterações na língua devido ao tempo. Reconhecer as variações linguísticas melhora a comunicação, permite a alternância de registros de acordo com o contexto e combate o preconceito linguístico entre outros aspectos. Há variações por regiões, grupos sociais, situação de fala, fatores linguísticos, sociais e de contato que determinam quando e como cada variante é usada. O Exame Nacional do Ensino Médio (Enem) aborda a variação linguística enfatizando que não existem formas "certas" ou "erradas", mas sim variedades adequadas a diferentes contextos sociais, regionais e históricos. A prova cobra também, questões sobre preconceito linguístico.</a:t>
                      </a:r>
                      <a:endParaRPr lang="pt-BR" sz="2300" b="0" dirty="0">
                        <a:solidFill>
                          <a:schemeClr val="tx1"/>
                        </a:solidFill>
                        <a:latin typeface="Arial Narrow" panose="020B0606020202030204" pitchFamily="34" charset="0"/>
                      </a:endParaRP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51402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B413-7B85-DFB3-6A53-833C2197038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AA368BD5-D386-91AD-1197-F88E3A365AFF}"/>
              </a:ext>
            </a:extLst>
          </p:cNvPr>
          <p:cNvSpPr txBox="1"/>
          <p:nvPr/>
        </p:nvSpPr>
        <p:spPr>
          <a:xfrm>
            <a:off x="340659" y="536754"/>
            <a:ext cx="11501716" cy="3416320"/>
          </a:xfrm>
          <a:prstGeom prst="rect">
            <a:avLst/>
          </a:prstGeom>
          <a:noFill/>
        </p:spPr>
        <p:txBody>
          <a:bodyPr wrap="square">
            <a:spAutoFit/>
          </a:bodyPr>
          <a:lstStyle/>
          <a:p>
            <a:r>
              <a:rPr lang="pt-BR" sz="2400" b="1" dirty="0">
                <a:latin typeface="Arial Narrow" panose="020B0606020202030204" pitchFamily="34" charset="0"/>
              </a:rPr>
              <a:t>8. </a:t>
            </a:r>
            <a:r>
              <a:rPr lang="pt-BR" sz="2400" dirty="0">
                <a:latin typeface="Arial Narrow" panose="020B0606020202030204" pitchFamily="34" charset="0"/>
              </a:rPr>
              <a:t>A linguagem utilizada em crônicas argumentativas apresenta, muitas vezes, uma linguagem mais próxima do cotidiano, marcada pela informalidade, humor e ironia, com o objetivo de aproximar o leitor e tornar a crítica mais acessível. Nessa crônica, o autor prioriza esse tipo de linguagem. Identifique qual(</a:t>
            </a:r>
            <a:r>
              <a:rPr lang="pt-BR" sz="2400" dirty="0" err="1">
                <a:latin typeface="Arial Narrow" panose="020B0606020202030204" pitchFamily="34" charset="0"/>
              </a:rPr>
              <a:t>is</a:t>
            </a:r>
            <a:r>
              <a:rPr lang="pt-BR" sz="2400" dirty="0">
                <a:latin typeface="Arial Narrow" panose="020B0606020202030204" pitchFamily="34" charset="0"/>
              </a:rPr>
              <a:t>) trecho(s) apresenta(m), de forma predominante, humor e ironia. </a:t>
            </a:r>
          </a:p>
          <a:p>
            <a:r>
              <a:rPr lang="pt-BR" sz="2400" dirty="0">
                <a:latin typeface="Arial Narrow" panose="020B0606020202030204" pitchFamily="34" charset="0"/>
              </a:rPr>
              <a:t>(  ) “Não diz ‘Burro’, mas está implícito.” </a:t>
            </a:r>
          </a:p>
          <a:p>
            <a:r>
              <a:rPr lang="pt-BR" sz="2400" dirty="0">
                <a:latin typeface="Arial Narrow" panose="020B0606020202030204" pitchFamily="34" charset="0"/>
              </a:rPr>
              <a:t>(  ) “Com o computador é diferente. Você faz tudo que ele manda.”</a:t>
            </a:r>
          </a:p>
          <a:p>
            <a:r>
              <a:rPr lang="pt-BR" sz="2400" dirty="0">
                <a:latin typeface="Arial Narrow" panose="020B0606020202030204" pitchFamily="34" charset="0"/>
              </a:rPr>
              <a:t>(  ) “A máquina de escrever faz tudo que você manda, mesmo que seja a tapa.”</a:t>
            </a:r>
          </a:p>
          <a:p>
            <a:r>
              <a:rPr lang="pt-BR" sz="2400" dirty="0">
                <a:latin typeface="Arial Narrow" panose="020B0606020202030204" pitchFamily="34" charset="0"/>
              </a:rPr>
              <a:t>(  ) “Agora compreendo o entusiasmo de gente como Millôr Fernandes e Fernando Sabino, que dividem a sua vida profissional em antes dele e depois dele.”</a:t>
            </a:r>
          </a:p>
        </p:txBody>
      </p:sp>
      <p:graphicFrame>
        <p:nvGraphicFramePr>
          <p:cNvPr id="3" name="Tabela 2">
            <a:extLst>
              <a:ext uri="{FF2B5EF4-FFF2-40B4-BE49-F238E27FC236}">
                <a16:creationId xmlns:a16="http://schemas.microsoft.com/office/drawing/2014/main" id="{6CD98DAF-EA37-B287-EEC7-47E5C59013CB}"/>
              </a:ext>
            </a:extLst>
          </p:cNvPr>
          <p:cNvGraphicFramePr>
            <a:graphicFrameLocks noGrp="1"/>
          </p:cNvGraphicFramePr>
          <p:nvPr>
            <p:extLst>
              <p:ext uri="{D42A27DB-BD31-4B8C-83A1-F6EECF244321}">
                <p14:modId xmlns:p14="http://schemas.microsoft.com/office/powerpoint/2010/main" val="3215664484"/>
              </p:ext>
            </p:extLst>
          </p:nvPr>
        </p:nvGraphicFramePr>
        <p:xfrm>
          <a:off x="349625" y="3953074"/>
          <a:ext cx="11510682" cy="265176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Estudante, você já observou que as palavras/expressões podem apresentar variados sentidos (significados) a depender do contexto comunicativo e da intencionalidade do autor (do texto)? Por exemplo, nessa crônica, no trecho: </a:t>
                      </a:r>
                      <a:r>
                        <a:rPr lang="pt-BR" sz="2400" b="1" i="1" kern="1200" dirty="0">
                          <a:solidFill>
                            <a:schemeClr val="tx1"/>
                          </a:solidFill>
                          <a:effectLst/>
                          <a:latin typeface="Arial Narrow" panose="020B0606020202030204" pitchFamily="34" charset="0"/>
                          <a:ea typeface="+mn-ea"/>
                          <a:cs typeface="+mn-cs"/>
                        </a:rPr>
                        <a:t>“Não diz “Burro”, mas está implícito.”</a:t>
                      </a:r>
                      <a:r>
                        <a:rPr lang="pt-BR" sz="2400" b="1" kern="1200" dirty="0">
                          <a:solidFill>
                            <a:schemeClr val="tx1"/>
                          </a:solidFill>
                          <a:effectLst/>
                          <a:latin typeface="Arial Narrow" panose="020B0606020202030204" pitchFamily="34" charset="0"/>
                          <a:ea typeface="+mn-ea"/>
                          <a:cs typeface="+mn-cs"/>
                        </a:rPr>
                        <a:t>, o autor não se refere ao animal “burro” e sim a uma pessoa “desprovida de inteligência”. No ENEM, compreender os sentidos das palavras/expressões no contexto é essencial para interpretar corretamente os textos e identificar os efeitos de sentido produzidos pelo autor. Agora é a sua vez!</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650609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B1870-DF98-EDB8-36E3-61B5E6A3542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D8BDB855-B8DB-69D4-197A-05A236BA9784}"/>
              </a:ext>
            </a:extLst>
          </p:cNvPr>
          <p:cNvSpPr txBox="1"/>
          <p:nvPr/>
        </p:nvSpPr>
        <p:spPr>
          <a:xfrm>
            <a:off x="345142" y="635366"/>
            <a:ext cx="11501716" cy="6124754"/>
          </a:xfrm>
          <a:prstGeom prst="rect">
            <a:avLst/>
          </a:prstGeom>
          <a:noFill/>
        </p:spPr>
        <p:txBody>
          <a:bodyPr wrap="square">
            <a:spAutoFit/>
          </a:bodyPr>
          <a:lstStyle/>
          <a:p>
            <a:pPr algn="just"/>
            <a:r>
              <a:rPr lang="pt-BR" sz="2300" b="1" dirty="0">
                <a:latin typeface="Arial Narrow" panose="020B0606020202030204" pitchFamily="34" charset="0"/>
              </a:rPr>
              <a:t>9.</a:t>
            </a:r>
            <a:r>
              <a:rPr lang="pt-BR" sz="2300" dirty="0">
                <a:latin typeface="Arial Narrow" panose="020B0606020202030204" pitchFamily="34" charset="0"/>
              </a:rPr>
              <a:t> As palavras podem assumir diferentes significados de acordo com o contexto em que são utilizadas. Por isso, é importante observar não apenas o significado literal das palavras, mas também o sentido que elas adquirem no contexto (texto). Agora, faça o que se pede.</a:t>
            </a:r>
          </a:p>
          <a:p>
            <a:pPr marL="457200" indent="-457200">
              <a:buAutoNum type="alphaLcParenR"/>
            </a:pPr>
            <a:r>
              <a:rPr lang="pt-BR" sz="2300" dirty="0">
                <a:latin typeface="Arial Narrow" panose="020B0606020202030204" pitchFamily="34" charset="0"/>
              </a:rPr>
              <a:t>Pesquise o significado da palavra “bater”. </a:t>
            </a:r>
          </a:p>
          <a:p>
            <a:endParaRPr lang="pt-BR" sz="2300" dirty="0">
              <a:latin typeface="Arial Narrow" panose="020B0606020202030204" pitchFamily="34" charset="0"/>
            </a:endParaRPr>
          </a:p>
          <a:p>
            <a:pPr algn="just"/>
            <a:r>
              <a:rPr lang="pt-BR" sz="2300" dirty="0">
                <a:latin typeface="Arial Narrow" panose="020B0606020202030204" pitchFamily="34" charset="0"/>
              </a:rPr>
              <a:t>b) No trecho “Quando saí da redação do jornal depois de usar o computador pela primeira vez, cheguei em casa e bati na minha máquina.”, a palavra “bati” significa o quê nesse contexto?  Explique.</a:t>
            </a:r>
          </a:p>
          <a:p>
            <a:pPr algn="just"/>
            <a:endParaRPr lang="pt-BR" sz="2400" dirty="0">
              <a:latin typeface="Arial Narrow" panose="020B0606020202030204" pitchFamily="34" charset="0"/>
            </a:endParaRPr>
          </a:p>
          <a:p>
            <a:r>
              <a:rPr lang="pt-BR" sz="2300" b="1" dirty="0">
                <a:latin typeface="Arial Narrow" panose="020B0606020202030204" pitchFamily="34" charset="0"/>
              </a:rPr>
              <a:t>10.</a:t>
            </a:r>
            <a:r>
              <a:rPr lang="pt-BR" sz="2300" dirty="0">
                <a:latin typeface="Arial Narrow" panose="020B0606020202030204" pitchFamily="34" charset="0"/>
              </a:rPr>
              <a:t> No trecho “Quando saí da redação do jornal depois de usar o computador pela primeira vez, cheguei em casa e bati na minha máquina.”, a expressão </a:t>
            </a:r>
            <a:r>
              <a:rPr lang="pt-BR" sz="2300" b="1" dirty="0">
                <a:latin typeface="Arial Narrow" panose="020B0606020202030204" pitchFamily="34" charset="0"/>
              </a:rPr>
              <a:t>“bati na minha máquina”</a:t>
            </a:r>
            <a:r>
              <a:rPr lang="pt-BR" sz="2300" dirty="0">
                <a:latin typeface="Arial Narrow" panose="020B0606020202030204" pitchFamily="34" charset="0"/>
              </a:rPr>
              <a:t> pode ser interpretada como uma</a:t>
            </a:r>
          </a:p>
          <a:p>
            <a:r>
              <a:rPr lang="pt-BR" sz="2300" dirty="0">
                <a:latin typeface="Arial Narrow" panose="020B0606020202030204" pitchFamily="34" charset="0"/>
              </a:rPr>
              <a:t>(A) tentativa de consertar um defeito no equipamento.</a:t>
            </a:r>
          </a:p>
          <a:p>
            <a:r>
              <a:rPr lang="pt-BR" sz="2300" dirty="0">
                <a:latin typeface="Arial Narrow" panose="020B0606020202030204" pitchFamily="34" charset="0"/>
              </a:rPr>
              <a:t>(B) forma de testar se a máquina ainda funcionava corretamente.</a:t>
            </a:r>
          </a:p>
          <a:p>
            <a:r>
              <a:rPr lang="pt-BR" sz="2300" dirty="0">
                <a:latin typeface="Arial Narrow" panose="020B0606020202030204" pitchFamily="34" charset="0"/>
              </a:rPr>
              <a:t>(C) manifestação de raiva do autor ao agredir fisicamente a máquina de escrever.</a:t>
            </a:r>
          </a:p>
          <a:p>
            <a:r>
              <a:rPr lang="pt-BR" sz="2300" dirty="0">
                <a:latin typeface="Arial Narrow" panose="020B0606020202030204" pitchFamily="34" charset="0"/>
              </a:rPr>
              <a:t>(D) atitude carinhosa e simbólica, indicando apego e nostalgia pela máquina de escrever.</a:t>
            </a:r>
          </a:p>
          <a:p>
            <a:r>
              <a:rPr lang="pt-BR" sz="2300" dirty="0">
                <a:latin typeface="Arial Narrow" panose="020B0606020202030204" pitchFamily="34" charset="0"/>
              </a:rPr>
              <a:t>(E) demonstração de indiferença em relação à máquina de escrever, pois o autor não pretendia mais usá-la.</a:t>
            </a:r>
            <a:endParaRPr lang="pt-BR" sz="2400" dirty="0">
              <a:latin typeface="Arial Narrow" panose="020B0606020202030204" pitchFamily="34" charset="0"/>
            </a:endParaRPr>
          </a:p>
        </p:txBody>
      </p:sp>
    </p:spTree>
    <p:extLst>
      <p:ext uri="{BB962C8B-B14F-4D97-AF65-F5344CB8AC3E}">
        <p14:creationId xmlns:p14="http://schemas.microsoft.com/office/powerpoint/2010/main" val="537661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32E0-0357-D63E-F352-31F7BC4C5AEB}"/>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7EF7AAD-D413-2BAF-19A6-2487512C8D91}"/>
              </a:ext>
            </a:extLst>
          </p:cNvPr>
          <p:cNvGraphicFramePr>
            <a:graphicFrameLocks noGrp="1"/>
          </p:cNvGraphicFramePr>
          <p:nvPr>
            <p:extLst>
              <p:ext uri="{D42A27DB-BD31-4B8C-83A1-F6EECF244321}">
                <p14:modId xmlns:p14="http://schemas.microsoft.com/office/powerpoint/2010/main" val="1226017849"/>
              </p:ext>
            </p:extLst>
          </p:nvPr>
        </p:nvGraphicFramePr>
        <p:xfrm>
          <a:off x="358591" y="1226509"/>
          <a:ext cx="11501717" cy="1920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u="sng" kern="1200" dirty="0">
                          <a:solidFill>
                            <a:schemeClr val="tx1"/>
                          </a:solidFill>
                          <a:effectLst/>
                          <a:latin typeface="Arial Narrow" panose="020B0606020202030204" pitchFamily="34" charset="0"/>
                          <a:ea typeface="+mn-ea"/>
                          <a:cs typeface="+mn-cs"/>
                        </a:rPr>
                        <a:t>Inferência</a:t>
                      </a:r>
                      <a:endParaRPr lang="pt-BR" sz="2400" b="1" kern="1200" dirty="0">
                        <a:solidFill>
                          <a:schemeClr val="tx1"/>
                        </a:solidFill>
                        <a:effectLst/>
                        <a:latin typeface="Arial Narrow" panose="020B0606020202030204" pitchFamily="34" charset="0"/>
                        <a:ea typeface="+mn-ea"/>
                        <a:cs typeface="+mn-cs"/>
                      </a:endParaRPr>
                    </a:p>
                    <a:p>
                      <a:r>
                        <a:rPr lang="pt-BR" sz="2400" b="0" kern="1200" dirty="0">
                          <a:solidFill>
                            <a:schemeClr val="tx1"/>
                          </a:solidFill>
                          <a:effectLst/>
                          <a:latin typeface="Arial Narrow" panose="020B0606020202030204" pitchFamily="34" charset="0"/>
                          <a:ea typeface="+mn-ea"/>
                          <a:cs typeface="+mn-cs"/>
                        </a:rPr>
                        <a:t>Inferir informações é a capacidade de deduzir sentidos implícitos em um texto ou contexto, indo além do que está escrito explicitamente. Envolve ler as pistas que o autor coloca no texto e o conhecimento prévio que o leitor já tem para concluir informações subentendidas (implícitas), sendo um processo de raciocínio lógico e interpretação, não de adivinhação.</a:t>
                      </a:r>
                      <a:endParaRPr lang="pt-BR" sz="24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1F51BBBD-15FC-A852-9306-1A4E326C9BE5}"/>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7D249749-FA42-19FC-6D08-CB00645C31D5}"/>
              </a:ext>
            </a:extLst>
          </p:cNvPr>
          <p:cNvSpPr txBox="1"/>
          <p:nvPr/>
        </p:nvSpPr>
        <p:spPr>
          <a:xfrm>
            <a:off x="345141" y="3693460"/>
            <a:ext cx="11501717" cy="1200329"/>
          </a:xfrm>
          <a:prstGeom prst="rect">
            <a:avLst/>
          </a:prstGeom>
          <a:noFill/>
        </p:spPr>
        <p:txBody>
          <a:bodyPr wrap="square">
            <a:spAutoFit/>
          </a:bodyPr>
          <a:lstStyle/>
          <a:p>
            <a:pPr algn="just"/>
            <a:r>
              <a:rPr lang="pt-BR" sz="2400" b="1" dirty="0">
                <a:latin typeface="Arial Narrow" panose="020B0606020202030204" pitchFamily="34" charset="0"/>
              </a:rPr>
              <a:t>11.</a:t>
            </a:r>
            <a:r>
              <a:rPr lang="pt-BR" sz="2400" dirty="0">
                <a:latin typeface="Arial Narrow" panose="020B0606020202030204" pitchFamily="34" charset="0"/>
              </a:rPr>
              <a:t> Leia o trecho “Parece estar dizendo: vamos lá, </a:t>
            </a:r>
            <a:r>
              <a:rPr lang="pt-BR" sz="2400" b="1" u="sng" dirty="0">
                <a:latin typeface="Arial Narrow" panose="020B0606020202030204" pitchFamily="34" charset="0"/>
              </a:rPr>
              <a:t>seu desprezível </a:t>
            </a:r>
            <a:r>
              <a:rPr lang="pt-BR" sz="2400" b="1" u="sng" dirty="0" err="1">
                <a:latin typeface="Arial Narrow" panose="020B0606020202030204" pitchFamily="34" charset="0"/>
              </a:rPr>
              <a:t>pré</a:t>
            </a:r>
            <a:r>
              <a:rPr lang="pt-BR" sz="2400" b="1" u="sng" dirty="0">
                <a:latin typeface="Arial Narrow" panose="020B0606020202030204" pitchFamily="34" charset="0"/>
              </a:rPr>
              <a:t>-eletrônico</a:t>
            </a:r>
            <a:r>
              <a:rPr lang="pt-BR" sz="2400" dirty="0">
                <a:latin typeface="Arial Narrow" panose="020B0606020202030204" pitchFamily="34" charset="0"/>
              </a:rPr>
              <a:t>, mostre o que você sabe fazer.”. Nesse trecho, a expressão destacada sugere, implicitamente, o que nesse contexto comunicativo?</a:t>
            </a:r>
          </a:p>
        </p:txBody>
      </p:sp>
    </p:spTree>
    <p:extLst>
      <p:ext uri="{BB962C8B-B14F-4D97-AF65-F5344CB8AC3E}">
        <p14:creationId xmlns:p14="http://schemas.microsoft.com/office/powerpoint/2010/main" val="1823786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71218-02E6-F818-A9F4-F89E828C1C1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C3E25F8-8F50-F503-FD20-214EF97972E0}"/>
              </a:ext>
            </a:extLst>
          </p:cNvPr>
          <p:cNvSpPr txBox="1"/>
          <p:nvPr/>
        </p:nvSpPr>
        <p:spPr>
          <a:xfrm>
            <a:off x="345142" y="635366"/>
            <a:ext cx="11501716" cy="6109365"/>
          </a:xfrm>
          <a:prstGeom prst="rect">
            <a:avLst/>
          </a:prstGeom>
          <a:noFill/>
        </p:spPr>
        <p:txBody>
          <a:bodyPr wrap="square">
            <a:spAutoFit/>
          </a:bodyPr>
          <a:lstStyle/>
          <a:p>
            <a:r>
              <a:rPr lang="pt-BR" sz="2300" b="1" dirty="0">
                <a:latin typeface="Arial Narrow" panose="020B0606020202030204" pitchFamily="34" charset="0"/>
              </a:rPr>
              <a:t>12.</a:t>
            </a:r>
            <a:r>
              <a:rPr lang="pt-BR" sz="2300" dirty="0">
                <a:latin typeface="Arial Narrow" panose="020B0606020202030204" pitchFamily="34" charset="0"/>
              </a:rPr>
              <a:t> Quando o autor diz que quem utilizar o computador pela primeira vez, dificilmente retornará à máquina de escrever sem sentir que está desembarcando de uma Mercedes e voltando à carroça, pode-se inferir que ele </a:t>
            </a:r>
          </a:p>
          <a:p>
            <a:r>
              <a:rPr lang="pt-BR" sz="2300" dirty="0">
                <a:latin typeface="Arial Narrow" panose="020B0606020202030204" pitchFamily="34" charset="0"/>
              </a:rPr>
              <a:t>(A) considera o computador mais moderno e eficiente em comparação à máquina de escrever.</a:t>
            </a:r>
          </a:p>
          <a:p>
            <a:r>
              <a:rPr lang="pt-BR" sz="2300" dirty="0">
                <a:latin typeface="Arial Narrow" panose="020B0606020202030204" pitchFamily="34" charset="0"/>
              </a:rPr>
              <a:t>(B) acredita que a máquina de escrever ainda é superior ao computador em praticidade.</a:t>
            </a:r>
          </a:p>
          <a:p>
            <a:r>
              <a:rPr lang="pt-BR" sz="2300" dirty="0">
                <a:latin typeface="Arial Narrow" panose="020B0606020202030204" pitchFamily="34" charset="0"/>
              </a:rPr>
              <a:t>(C) defende que o computador e a máquina de escrever possuem a mesma utilidade.</a:t>
            </a:r>
          </a:p>
          <a:p>
            <a:r>
              <a:rPr lang="pt-BR" sz="2300" dirty="0">
                <a:latin typeface="Arial Narrow" panose="020B0606020202030204" pitchFamily="34" charset="0"/>
              </a:rPr>
              <a:t>(D) demonstra indiferença em relação às mudanças tecnológicas.</a:t>
            </a:r>
          </a:p>
          <a:p>
            <a:r>
              <a:rPr lang="pt-BR" sz="2300" dirty="0">
                <a:latin typeface="Arial Narrow" panose="020B0606020202030204" pitchFamily="34" charset="0"/>
              </a:rPr>
              <a:t>(E) critica o uso excessivo de tecnologias no cotidiano.</a:t>
            </a:r>
          </a:p>
          <a:p>
            <a:endParaRPr lang="pt-BR" sz="2300" dirty="0">
              <a:latin typeface="Arial Narrow" panose="020B0606020202030204" pitchFamily="34" charset="0"/>
            </a:endParaRPr>
          </a:p>
          <a:p>
            <a:r>
              <a:rPr lang="pt-BR" sz="2300" b="1" dirty="0">
                <a:latin typeface="Arial Narrow" panose="020B0606020202030204" pitchFamily="34" charset="0"/>
              </a:rPr>
              <a:t>13. </a:t>
            </a:r>
            <a:r>
              <a:rPr lang="pt-BR" sz="2300" dirty="0">
                <a:latin typeface="Arial Narrow" panose="020B0606020202030204" pitchFamily="34" charset="0"/>
              </a:rPr>
              <a:t>Na crônica, o autor (cronista) descreve sua experiência com o computador, evidenciando diferentes percepções sobre essa relação. A partir da leitura do texto, a relação entre o homem e o computador é vista como</a:t>
            </a:r>
          </a:p>
          <a:p>
            <a:r>
              <a:rPr lang="pt-BR" sz="2300" dirty="0">
                <a:latin typeface="Arial Narrow" panose="020B0606020202030204" pitchFamily="34" charset="0"/>
              </a:rPr>
              <a:t>(A) equilibrada, baseada na cooperação entre usuário e máquina.</a:t>
            </a:r>
            <a:br>
              <a:rPr lang="pt-BR" sz="2300" dirty="0">
                <a:latin typeface="Arial Narrow" panose="020B0606020202030204" pitchFamily="34" charset="0"/>
              </a:rPr>
            </a:br>
            <a:r>
              <a:rPr lang="pt-BR" sz="2300" dirty="0">
                <a:latin typeface="Arial Narrow" panose="020B0606020202030204" pitchFamily="34" charset="0"/>
              </a:rPr>
              <a:t>(B) indiferente, marcada pela ausência de impacto da tecnologia no cotidiano.</a:t>
            </a:r>
          </a:p>
          <a:p>
            <a:r>
              <a:rPr lang="pt-BR" sz="2300" dirty="0">
                <a:latin typeface="Arial Narrow" panose="020B0606020202030204" pitchFamily="34" charset="0"/>
              </a:rPr>
              <a:t>(C) conflituosa e desigual, mas também marcada por fascínio e adaptação do usuário.</a:t>
            </a:r>
          </a:p>
          <a:p>
            <a:r>
              <a:rPr lang="pt-BR" sz="2300" dirty="0">
                <a:latin typeface="Arial Narrow" panose="020B0606020202030204" pitchFamily="34" charset="0"/>
              </a:rPr>
              <a:t>(D) ultrapassada, pois o narrador defende o abandono completo das tecnologias digitais. </a:t>
            </a:r>
          </a:p>
          <a:p>
            <a:r>
              <a:rPr lang="pt-BR" sz="2300" dirty="0">
                <a:latin typeface="Arial Narrow" panose="020B0606020202030204" pitchFamily="34" charset="0"/>
              </a:rPr>
              <a:t>(E) harmoniosa, em que o computador atende plenamente às necessidades humanas sem dificuldades.</a:t>
            </a:r>
          </a:p>
        </p:txBody>
      </p:sp>
    </p:spTree>
    <p:extLst>
      <p:ext uri="{BB962C8B-B14F-4D97-AF65-F5344CB8AC3E}">
        <p14:creationId xmlns:p14="http://schemas.microsoft.com/office/powerpoint/2010/main" val="1880338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9852F-81E7-86AD-DAF8-5C616085EBE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75545C6-3638-71FA-3100-18D2CEB5253F}"/>
              </a:ext>
            </a:extLst>
          </p:cNvPr>
          <p:cNvGraphicFramePr>
            <a:graphicFrameLocks noGrp="1"/>
          </p:cNvGraphicFramePr>
          <p:nvPr>
            <p:extLst>
              <p:ext uri="{D42A27DB-BD31-4B8C-83A1-F6EECF244321}">
                <p14:modId xmlns:p14="http://schemas.microsoft.com/office/powerpoint/2010/main" val="336727828"/>
              </p:ext>
            </p:extLst>
          </p:nvPr>
        </p:nvGraphicFramePr>
        <p:xfrm>
          <a:off x="331692" y="1514139"/>
          <a:ext cx="11501717" cy="25603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Estrutura da Crônica Argumentativa</a:t>
                      </a:r>
                    </a:p>
                    <a:p>
                      <a:pPr algn="just"/>
                      <a:r>
                        <a:rPr lang="pt-BR" sz="2300" b="0" kern="1200" dirty="0">
                          <a:solidFill>
                            <a:schemeClr val="tx1"/>
                          </a:solidFill>
                          <a:effectLst/>
                          <a:latin typeface="Arial Narrow" panose="020B0606020202030204" pitchFamily="34" charset="0"/>
                          <a:ea typeface="+mn-ea"/>
                          <a:cs typeface="+mn-cs"/>
                        </a:rPr>
                        <a:t>Estruturalmente, a crônica argumentativa organiza-se em: </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Introdução</a:t>
                      </a:r>
                      <a:r>
                        <a:rPr lang="pt-BR" sz="2300" b="0" kern="1200" dirty="0">
                          <a:solidFill>
                            <a:schemeClr val="tx1"/>
                          </a:solidFill>
                          <a:effectLst/>
                          <a:latin typeface="Arial Narrow" panose="020B0606020202030204" pitchFamily="34" charset="0"/>
                          <a:ea typeface="+mn-ea"/>
                          <a:cs typeface="+mn-cs"/>
                        </a:rPr>
                        <a:t>: momento em que, geralmente, o autor apresenta o tema ao seu leitor, contextualizando-o.</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Desenvolvimento</a:t>
                      </a:r>
                      <a:r>
                        <a:rPr lang="pt-BR" sz="2300" b="0" kern="1200" dirty="0">
                          <a:solidFill>
                            <a:schemeClr val="tx1"/>
                          </a:solidFill>
                          <a:effectLst/>
                          <a:latin typeface="Arial Narrow" panose="020B0606020202030204" pitchFamily="34" charset="0"/>
                          <a:ea typeface="+mn-ea"/>
                          <a:cs typeface="+mn-cs"/>
                        </a:rPr>
                        <a:t>: o autor desenvolve seu ponto de vista utilizando argumentos para convencer o seu interlocutor.</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Conclusão</a:t>
                      </a:r>
                      <a:r>
                        <a:rPr lang="pt-BR" sz="2300" b="0" kern="1200" dirty="0">
                          <a:solidFill>
                            <a:schemeClr val="tx1"/>
                          </a:solidFill>
                          <a:effectLst/>
                          <a:latin typeface="Arial Narrow" panose="020B0606020202030204" pitchFamily="34" charset="0"/>
                          <a:ea typeface="+mn-ea"/>
                          <a:cs typeface="+mn-cs"/>
                        </a:rPr>
                        <a:t>: é a última etapa da crônica argumentativa; nela, o autor faz uma síntese ou reflexão acerca do tema abordado.</a:t>
                      </a:r>
                      <a:endParaRPr lang="pt-BR" sz="2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7C6A6FA9-F263-31BB-6E89-5641381A929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584054"/>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FDE89B30-2D4F-9139-3056-61B7FCBC728B}"/>
              </a:ext>
            </a:extLst>
          </p:cNvPr>
          <p:cNvSpPr txBox="1"/>
          <p:nvPr/>
        </p:nvSpPr>
        <p:spPr>
          <a:xfrm>
            <a:off x="331691" y="4404379"/>
            <a:ext cx="11501717" cy="1938992"/>
          </a:xfrm>
          <a:prstGeom prst="rect">
            <a:avLst/>
          </a:prstGeom>
          <a:noFill/>
        </p:spPr>
        <p:txBody>
          <a:bodyPr wrap="square">
            <a:spAutoFit/>
          </a:bodyPr>
          <a:lstStyle/>
          <a:p>
            <a:pPr algn="just"/>
            <a:r>
              <a:rPr lang="pt-BR" sz="2400" b="1" dirty="0">
                <a:latin typeface="Arial Narrow" panose="020B0606020202030204" pitchFamily="34" charset="0"/>
              </a:rPr>
              <a:t>14.</a:t>
            </a:r>
            <a:r>
              <a:rPr lang="pt-BR" sz="2400" dirty="0">
                <a:latin typeface="Arial Narrow" panose="020B0606020202030204" pitchFamily="34" charset="0"/>
              </a:rPr>
              <a:t> A crônica argumentativa é estruturada considerando aspectos narrativos (literários) e argumentativos (justificativas, reflexões). </a:t>
            </a:r>
          </a:p>
          <a:p>
            <a:pPr marL="342900" indent="-342900">
              <a:buAutoNum type="alphaLcParenR"/>
            </a:pPr>
            <a:r>
              <a:rPr lang="pt-BR" sz="2400" dirty="0">
                <a:latin typeface="Arial Narrow" panose="020B0606020202030204" pitchFamily="34" charset="0"/>
              </a:rPr>
              <a:t>Retire do primeiro parágrafo um trecho em que predomina a narrativa.</a:t>
            </a:r>
          </a:p>
          <a:p>
            <a:endParaRPr lang="pt-BR" sz="2400" dirty="0">
              <a:latin typeface="Arial Narrow" panose="020B0606020202030204" pitchFamily="34" charset="0"/>
            </a:endParaRPr>
          </a:p>
          <a:p>
            <a:r>
              <a:rPr lang="pt-BR" sz="2400" dirty="0">
                <a:latin typeface="Arial Narrow" panose="020B0606020202030204" pitchFamily="34" charset="0"/>
              </a:rPr>
              <a:t>b) Retire do segundo parágrafo trechos que predominam a argumentação.</a:t>
            </a:r>
          </a:p>
        </p:txBody>
      </p:sp>
    </p:spTree>
    <p:extLst>
      <p:ext uri="{BB962C8B-B14F-4D97-AF65-F5344CB8AC3E}">
        <p14:creationId xmlns:p14="http://schemas.microsoft.com/office/powerpoint/2010/main" val="1663610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0A48-B843-F47D-A22A-C29F60B89E01}"/>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BB09E45E-848B-D414-3340-5AC10D5AADE2}"/>
              </a:ext>
            </a:extLst>
          </p:cNvPr>
          <p:cNvSpPr txBox="1"/>
          <p:nvPr/>
        </p:nvSpPr>
        <p:spPr>
          <a:xfrm>
            <a:off x="345142" y="635366"/>
            <a:ext cx="11501716" cy="5755422"/>
          </a:xfrm>
          <a:prstGeom prst="rect">
            <a:avLst/>
          </a:prstGeom>
          <a:noFill/>
        </p:spPr>
        <p:txBody>
          <a:bodyPr wrap="square">
            <a:spAutoFit/>
          </a:bodyPr>
          <a:lstStyle/>
          <a:p>
            <a:pPr algn="just"/>
            <a:r>
              <a:rPr lang="pt-BR" sz="2300" b="1" dirty="0">
                <a:latin typeface="Arial Narrow" panose="020B0606020202030204" pitchFamily="34" charset="0"/>
              </a:rPr>
              <a:t>15.</a:t>
            </a:r>
            <a:r>
              <a:rPr lang="pt-BR" sz="2300" dirty="0">
                <a:latin typeface="Arial Narrow" panose="020B0606020202030204" pitchFamily="34" charset="0"/>
              </a:rPr>
              <a:t> Na crônica argumentativa em estudo, o autor organiza o texto apresentando o tema, desenvolvendo reflexões e concluindo com uma percepção sobre a relação entre o homem e a tecnologia. Considerando a estrutura desse gênero textual, pode-se afirmar que a função do desenvolvimento na crônica é</a:t>
            </a:r>
          </a:p>
          <a:p>
            <a:r>
              <a:rPr lang="pt-BR" sz="2300" dirty="0">
                <a:latin typeface="Arial Narrow" panose="020B0606020202030204" pitchFamily="34" charset="0"/>
              </a:rPr>
              <a:t>(  ) apresentar apenas informações técnicas sobre o computador e sua evolução histórica. </a:t>
            </a:r>
          </a:p>
          <a:p>
            <a:r>
              <a:rPr lang="pt-BR" sz="2300" dirty="0">
                <a:latin typeface="Arial Narrow" panose="020B0606020202030204" pitchFamily="34" charset="0"/>
              </a:rPr>
              <a:t>(  ) relatar fatos sem expressar posicionamentos ou opiniões do narrador.</a:t>
            </a:r>
          </a:p>
          <a:p>
            <a:r>
              <a:rPr lang="pt-BR" sz="2300" dirty="0">
                <a:latin typeface="Arial Narrow" panose="020B0606020202030204" pitchFamily="34" charset="0"/>
              </a:rPr>
              <a:t>(  ) desenvolver o ponto de vista do autor por meio de exemplos, críticas e reflexões sobre o uso da tecnologia. </a:t>
            </a:r>
          </a:p>
          <a:p>
            <a:r>
              <a:rPr lang="pt-BR" sz="2300" dirty="0">
                <a:latin typeface="Arial Narrow" panose="020B0606020202030204" pitchFamily="34" charset="0"/>
              </a:rPr>
              <a:t>(   ) resumir os acontecimentos narrados sem aprofundar as ideias discutidas no texto.</a:t>
            </a:r>
          </a:p>
          <a:p>
            <a:r>
              <a:rPr lang="pt-BR" sz="2300" dirty="0">
                <a:latin typeface="Arial Narrow" panose="020B0606020202030204" pitchFamily="34" charset="0"/>
              </a:rPr>
              <a:t>(  ) introduzir personagens fictícios para construir uma narrativa exclusivamente humorística.</a:t>
            </a:r>
          </a:p>
          <a:p>
            <a:endParaRPr lang="pt-BR" sz="2300" dirty="0">
              <a:latin typeface="Arial Narrow" panose="020B0606020202030204" pitchFamily="34" charset="0"/>
            </a:endParaRPr>
          </a:p>
          <a:p>
            <a:pPr algn="just"/>
            <a:r>
              <a:rPr lang="pt-BR" sz="2300" b="1" dirty="0">
                <a:latin typeface="Arial Narrow" panose="020B0606020202030204" pitchFamily="34" charset="0"/>
              </a:rPr>
              <a:t>16.</a:t>
            </a:r>
            <a:r>
              <a:rPr lang="pt-BR" sz="2300" dirty="0">
                <a:latin typeface="Arial Narrow" panose="020B0606020202030204" pitchFamily="34" charset="0"/>
              </a:rPr>
              <a:t> Ao concluir um texto argumentativo, o autor costuma retomar a ideia defendida ao longo do texto e apresentar uma reflexão final sobre o tema discutido. Considerando essa característica, releia um trecho do penúltimo parágrafo: “Está certo, jamais teremos com ele a mesma confortável cumplicidade que tínhamos com a velha máquina. É outro tipo de relacionamento, mais formal e exigente. Mas é fascinante.”. Explique de que forma o autor retoma a ideia defendida ao longo da crônica e qual reflexão ele apresenta sobre os avanços tecnológicos na conclusão do texto.</a:t>
            </a:r>
          </a:p>
        </p:txBody>
      </p:sp>
    </p:spTree>
    <p:extLst>
      <p:ext uri="{BB962C8B-B14F-4D97-AF65-F5344CB8AC3E}">
        <p14:creationId xmlns:p14="http://schemas.microsoft.com/office/powerpoint/2010/main" val="549777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7806B-5C13-7F88-B07F-D0D6B2D7DB6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19225C6D-40C7-48A6-7419-036DBE4A12A1}"/>
              </a:ext>
            </a:extLst>
          </p:cNvPr>
          <p:cNvSpPr txBox="1"/>
          <p:nvPr/>
        </p:nvSpPr>
        <p:spPr>
          <a:xfrm>
            <a:off x="345142" y="635366"/>
            <a:ext cx="11501716" cy="769441"/>
          </a:xfrm>
          <a:prstGeom prst="rect">
            <a:avLst/>
          </a:prstGeom>
          <a:noFill/>
        </p:spPr>
        <p:txBody>
          <a:bodyPr wrap="square">
            <a:spAutoFit/>
          </a:bodyPr>
          <a:lstStyle/>
          <a:p>
            <a:r>
              <a:rPr lang="pt-BR" sz="2200" b="1" dirty="0">
                <a:latin typeface="Arial Narrow" panose="020B0606020202030204" pitchFamily="34" charset="0"/>
              </a:rPr>
              <a:t>17.</a:t>
            </a:r>
            <a:r>
              <a:rPr lang="pt-BR" sz="2200" dirty="0">
                <a:latin typeface="Arial Narrow" panose="020B0606020202030204" pitchFamily="34" charset="0"/>
              </a:rPr>
              <a:t> Relacione as partes que estruturam a crônica argumentativa (introdução, desenvolvimento e conclusão) aos trechos correspondentes.</a:t>
            </a:r>
          </a:p>
        </p:txBody>
      </p:sp>
      <p:graphicFrame>
        <p:nvGraphicFramePr>
          <p:cNvPr id="3" name="Tabela 2">
            <a:extLst>
              <a:ext uri="{FF2B5EF4-FFF2-40B4-BE49-F238E27FC236}">
                <a16:creationId xmlns:a16="http://schemas.microsoft.com/office/drawing/2014/main" id="{EBBC2596-1283-B3EF-E4CC-D66AAB90F770}"/>
              </a:ext>
            </a:extLst>
          </p:cNvPr>
          <p:cNvGraphicFramePr>
            <a:graphicFrameLocks noGrp="1"/>
          </p:cNvGraphicFramePr>
          <p:nvPr>
            <p:extLst>
              <p:ext uri="{D42A27DB-BD31-4B8C-83A1-F6EECF244321}">
                <p14:modId xmlns:p14="http://schemas.microsoft.com/office/powerpoint/2010/main" val="1641264745"/>
              </p:ext>
            </p:extLst>
          </p:nvPr>
        </p:nvGraphicFramePr>
        <p:xfrm>
          <a:off x="345142" y="1655185"/>
          <a:ext cx="11501716" cy="4814667"/>
        </p:xfrm>
        <a:graphic>
          <a:graphicData uri="http://schemas.openxmlformats.org/drawingml/2006/table">
            <a:tbl>
              <a:tblPr firstRow="1" firstCol="1" bandRow="1"/>
              <a:tblGrid>
                <a:gridCol w="2380129">
                  <a:extLst>
                    <a:ext uri="{9D8B030D-6E8A-4147-A177-3AD203B41FA5}">
                      <a16:colId xmlns:a16="http://schemas.microsoft.com/office/drawing/2014/main" val="815388269"/>
                    </a:ext>
                  </a:extLst>
                </a:gridCol>
                <a:gridCol w="9121587">
                  <a:extLst>
                    <a:ext uri="{9D8B030D-6E8A-4147-A177-3AD203B41FA5}">
                      <a16:colId xmlns:a16="http://schemas.microsoft.com/office/drawing/2014/main" val="3048715114"/>
                    </a:ext>
                  </a:extLst>
                </a:gridCol>
              </a:tblGrid>
              <a:tr h="460534">
                <a:tc>
                  <a:txBody>
                    <a:bodyPr/>
                    <a:lstStyle/>
                    <a:p>
                      <a:pPr algn="ctr">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Estrutura da crônica argumentativa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Trechos do texto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0125037"/>
                  </a:ext>
                </a:extLst>
              </a:tr>
              <a:tr h="1905455">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 Introdução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Encerra o texto com uma síntese/reflexão sobre o impacto do computador na vida das pessoas. Observa-se que no penúltimo parágrafo, essa conclusão já é iniciada provocando o leitor a refletir sobre a temática abordada.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“Agora compreendo o entusiasmo de gente como Millôr Fernandes e Fernando Sabino, que dividem a sua vida profissional em antes dele e depois dele.”.</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1496602"/>
                  </a:ext>
                </a:extLst>
              </a:tr>
              <a:tr h="916661">
                <a:tc>
                  <a:txBody>
                    <a:bodyPr/>
                    <a:lstStyle/>
                    <a:p>
                      <a:pPr algn="just">
                        <a:lnSpc>
                          <a:spcPct val="115000"/>
                        </a:lnSpc>
                        <a:spcAft>
                          <a:spcPts val="800"/>
                        </a:spcAft>
                        <a:buNone/>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(2) Desenvolvimento</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Apresenta o tema da crônica, contextualizando a experiência inicial do narrador com o computador.  “Comecei a usar o computador na redação do jornal e volta e meia errava.”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13574"/>
                  </a:ext>
                </a:extLst>
              </a:tr>
              <a:tr h="1068687">
                <a:tc>
                  <a:txBody>
                    <a:bodyPr/>
                    <a:lstStyle/>
                    <a:p>
                      <a:pPr algn="just">
                        <a:lnSpc>
                          <a:spcPct val="115000"/>
                        </a:lnSpc>
                        <a:spcAft>
                          <a:spcPts val="800"/>
                        </a:spcAft>
                        <a:buNone/>
                      </a:pPr>
                      <a:r>
                        <a:rPr lang="pt-BR" sz="22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(3) Conclusão</a:t>
                      </a:r>
                      <a:endParaRPr lang="pt-BR" sz="2200" kern="10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Desenvolve o ponto de vista com humor, ironia e reflexões sobre a relação entre homem e tecnologia. Além disso, argumenta e reflete sobre a temática apresentada. “Não diz ‘Burro’, mas está implícito.”.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7185" marR="7185" marT="7185" marB="71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6247182"/>
                  </a:ext>
                </a:extLst>
              </a:tr>
            </a:tbl>
          </a:graphicData>
        </a:graphic>
      </p:graphicFrame>
    </p:spTree>
    <p:extLst>
      <p:ext uri="{BB962C8B-B14F-4D97-AF65-F5344CB8AC3E}">
        <p14:creationId xmlns:p14="http://schemas.microsoft.com/office/powerpoint/2010/main" val="831123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97E3-ADD6-3C44-4CFF-88F057A52241}"/>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FED3C2D-8240-F8B5-00E1-C2FE61AAE0EF}"/>
              </a:ext>
            </a:extLst>
          </p:cNvPr>
          <p:cNvSpPr txBox="1"/>
          <p:nvPr/>
        </p:nvSpPr>
        <p:spPr>
          <a:xfrm>
            <a:off x="340659" y="626401"/>
            <a:ext cx="11501716" cy="1200329"/>
          </a:xfrm>
          <a:prstGeom prst="rect">
            <a:avLst/>
          </a:prstGeom>
          <a:noFill/>
        </p:spPr>
        <p:txBody>
          <a:bodyPr wrap="square">
            <a:spAutoFit/>
          </a:bodyPr>
          <a:lstStyle/>
          <a:p>
            <a:pPr algn="just"/>
            <a:r>
              <a:rPr lang="pt-BR" sz="2400" b="1" dirty="0">
                <a:latin typeface="Arial Narrow" panose="020B0606020202030204" pitchFamily="34" charset="0"/>
              </a:rPr>
              <a:t>18.</a:t>
            </a:r>
            <a:r>
              <a:rPr lang="pt-BR" sz="2400" dirty="0">
                <a:latin typeface="Arial Narrow" panose="020B0606020202030204" pitchFamily="34" charset="0"/>
              </a:rPr>
              <a:t> O narrador (autor), além de não descartar a possibilidade de vir a ser usuário do computador, reconhece-se rendido a ele. Retire do texto um trecho que comprova essa afirmação (a subjetividade do cronista).</a:t>
            </a:r>
          </a:p>
        </p:txBody>
      </p:sp>
      <p:graphicFrame>
        <p:nvGraphicFramePr>
          <p:cNvPr id="3" name="Tabela 2">
            <a:extLst>
              <a:ext uri="{FF2B5EF4-FFF2-40B4-BE49-F238E27FC236}">
                <a16:creationId xmlns:a16="http://schemas.microsoft.com/office/drawing/2014/main" id="{892FE628-0717-EBC4-9F18-673ADD20DD04}"/>
              </a:ext>
            </a:extLst>
          </p:cNvPr>
          <p:cNvGraphicFramePr>
            <a:graphicFrameLocks noGrp="1"/>
          </p:cNvGraphicFramePr>
          <p:nvPr>
            <p:extLst>
              <p:ext uri="{D42A27DB-BD31-4B8C-83A1-F6EECF244321}">
                <p14:modId xmlns:p14="http://schemas.microsoft.com/office/powerpoint/2010/main" val="1556438938"/>
              </p:ext>
            </p:extLst>
          </p:nvPr>
        </p:nvGraphicFramePr>
        <p:xfrm>
          <a:off x="340659" y="2070485"/>
          <a:ext cx="11510682" cy="192024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Estudante, os elementos articuladores são palavras e expressões que ajudam a conectar as ideias do texto, tornando a leitura mais clara e organizada. Em uma crônica argumentativa, eles são essenciais para apresentar opiniões, desenvolver argumentos e construir conclusões. Saber identificá-los e utilizá-los é uma habilidade importante para a interpretação de textos e para a produção escrita.</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1CE32472-1B79-0543-1121-FC9E6D10EDA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403415" y="4089254"/>
            <a:ext cx="2572868" cy="1032526"/>
          </a:xfrm>
          <a:prstGeom prst="rect">
            <a:avLst/>
          </a:prstGeom>
          <a:noFill/>
          <a:ln>
            <a:noFill/>
          </a:ln>
          <a:extLst>
            <a:ext uri="{53640926-AAD7-44D8-BBD7-CCE9431645EC}">
              <a14:shadowObscured xmlns:a14="http://schemas.microsoft.com/office/drawing/2010/main"/>
            </a:ext>
          </a:extLst>
        </p:spPr>
      </p:pic>
      <p:graphicFrame>
        <p:nvGraphicFramePr>
          <p:cNvPr id="6" name="Tabela 5">
            <a:extLst>
              <a:ext uri="{FF2B5EF4-FFF2-40B4-BE49-F238E27FC236}">
                <a16:creationId xmlns:a16="http://schemas.microsoft.com/office/drawing/2014/main" id="{86E5C610-47A7-4FE3-4721-F617358701E3}"/>
              </a:ext>
            </a:extLst>
          </p:cNvPr>
          <p:cNvGraphicFramePr>
            <a:graphicFrameLocks noGrp="1"/>
          </p:cNvGraphicFramePr>
          <p:nvPr>
            <p:extLst>
              <p:ext uri="{D42A27DB-BD31-4B8C-83A1-F6EECF244321}">
                <p14:modId xmlns:p14="http://schemas.microsoft.com/office/powerpoint/2010/main" val="3547680044"/>
              </p:ext>
            </p:extLst>
          </p:nvPr>
        </p:nvGraphicFramePr>
        <p:xfrm>
          <a:off x="349624" y="5088947"/>
          <a:ext cx="11501717" cy="118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Os elementos articuladores nas crônicas argumentativas</a:t>
                      </a:r>
                    </a:p>
                    <a:p>
                      <a:pPr algn="just"/>
                      <a:r>
                        <a:rPr lang="pt-BR" sz="2400" b="0" kern="1200" dirty="0">
                          <a:solidFill>
                            <a:schemeClr val="tx1"/>
                          </a:solidFill>
                          <a:effectLst/>
                          <a:latin typeface="Arial Narrow" panose="020B0606020202030204" pitchFamily="34" charset="0"/>
                          <a:ea typeface="+mn-ea"/>
                          <a:cs typeface="+mn-cs"/>
                        </a:rPr>
                        <a:t>Os elementos articuladores são palavras ou expressões que ligam ideias, frases e parágrafos, garantindo a coesão e a progressão do texto. </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174740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C7DAC-59A9-74A0-5B1A-F5FC50A84B82}"/>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AE08292B-9F0E-FC8C-7C3C-0321E3094C01}"/>
              </a:ext>
            </a:extLst>
          </p:cNvPr>
          <p:cNvGraphicFramePr>
            <a:graphicFrameLocks noGrp="1"/>
          </p:cNvGraphicFramePr>
          <p:nvPr>
            <p:extLst>
              <p:ext uri="{D42A27DB-BD31-4B8C-83A1-F6EECF244321}">
                <p14:modId xmlns:p14="http://schemas.microsoft.com/office/powerpoint/2010/main" val="1029427426"/>
              </p:ext>
            </p:extLst>
          </p:nvPr>
        </p:nvGraphicFramePr>
        <p:xfrm>
          <a:off x="345141" y="687276"/>
          <a:ext cx="11501717" cy="59283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0">
                <a:tc>
                  <a:txBody>
                    <a:bodyPr/>
                    <a:lstStyle/>
                    <a:p>
                      <a:pPr algn="just"/>
                      <a:r>
                        <a:rPr lang="pt-BR" sz="2400" b="0" kern="1200" dirty="0">
                          <a:solidFill>
                            <a:schemeClr val="tx1"/>
                          </a:solidFill>
                          <a:effectLst/>
                          <a:latin typeface="Arial Narrow" panose="020B0606020202030204" pitchFamily="34" charset="0"/>
                          <a:ea typeface="+mn-ea"/>
                          <a:cs typeface="+mn-cs"/>
                        </a:rPr>
                        <a:t>Os elementos articuladores são palavras ou expressões que ligam ideias, frases e parágrafos, garantindo a coesão e a progressão do texto. Nas crônicas argumentativas, eles são fundamentais para organizar os argumentos e tornar o ponto de vista do autor mais claro para o leitor. Eles ajudam a apresentar opiniões, introduzir argumentos, explicar causas e consequências, estabelecer comparações, indicar oposição ou contraste e concluir uma ideia. Os elementos articuladores podem indicar, também, circunstância de tempo, lugar, modo, negação entre outros.                            </a:t>
                      </a:r>
                    </a:p>
                    <a:p>
                      <a:pPr algn="just"/>
                      <a:r>
                        <a:rPr lang="pt-BR" sz="2400" b="1" kern="1200" dirty="0">
                          <a:solidFill>
                            <a:schemeClr val="tx1"/>
                          </a:solidFill>
                          <a:effectLst/>
                          <a:latin typeface="Arial Narrow" panose="020B0606020202030204" pitchFamily="34" charset="0"/>
                          <a:ea typeface="+mn-ea"/>
                          <a:cs typeface="+mn-cs"/>
                        </a:rPr>
                        <a:t>1. Adição </a:t>
                      </a:r>
                      <a:r>
                        <a:rPr lang="pt-BR" sz="2400" b="0" kern="1200" dirty="0">
                          <a:solidFill>
                            <a:schemeClr val="tx1"/>
                          </a:solidFill>
                          <a:effectLst/>
                          <a:latin typeface="Arial Narrow" panose="020B0606020202030204" pitchFamily="34" charset="0"/>
                          <a:ea typeface="+mn-ea"/>
                          <a:cs typeface="+mn-cs"/>
                        </a:rPr>
                        <a:t>– Acrescentam informações ou argumentos. Exemplos: </a:t>
                      </a:r>
                      <a:r>
                        <a:rPr lang="pt-BR" sz="2400" b="0" i="1" kern="1200" dirty="0">
                          <a:solidFill>
                            <a:schemeClr val="tx1"/>
                          </a:solidFill>
                          <a:effectLst/>
                          <a:latin typeface="Arial Narrow" panose="020B0606020202030204" pitchFamily="34" charset="0"/>
                          <a:ea typeface="+mn-ea"/>
                          <a:cs typeface="+mn-cs"/>
                        </a:rPr>
                        <a:t>e, também, além disso, ainda, bem como.</a:t>
                      </a:r>
                      <a:endParaRPr lang="pt-BR" sz="2400" b="0" kern="1200" dirty="0">
                        <a:solidFill>
                          <a:schemeClr val="tx1"/>
                        </a:solidFill>
                        <a:effectLst/>
                        <a:latin typeface="Arial Narrow" panose="020B0606020202030204" pitchFamily="34" charset="0"/>
                        <a:ea typeface="+mn-ea"/>
                        <a:cs typeface="+mn-cs"/>
                      </a:endParaRPr>
                    </a:p>
                    <a:p>
                      <a:pPr algn="just"/>
                      <a:r>
                        <a:rPr lang="pt-BR" sz="2400" b="1" kern="1200" dirty="0">
                          <a:solidFill>
                            <a:schemeClr val="tx1"/>
                          </a:solidFill>
                          <a:effectLst/>
                          <a:latin typeface="Arial Narrow" panose="020B0606020202030204" pitchFamily="34" charset="0"/>
                          <a:ea typeface="+mn-ea"/>
                          <a:cs typeface="+mn-cs"/>
                        </a:rPr>
                        <a:t>2. Oposição ou contraste </a:t>
                      </a:r>
                      <a:r>
                        <a:rPr lang="pt-BR" sz="2400" b="0" kern="1200" dirty="0">
                          <a:solidFill>
                            <a:schemeClr val="tx1"/>
                          </a:solidFill>
                          <a:effectLst/>
                          <a:latin typeface="Arial Narrow" panose="020B0606020202030204" pitchFamily="34" charset="0"/>
                          <a:ea typeface="+mn-ea"/>
                          <a:cs typeface="+mn-cs"/>
                        </a:rPr>
                        <a:t>– Apresentam ideias contrárias.</a:t>
                      </a:r>
                    </a:p>
                    <a:p>
                      <a:pPr algn="just"/>
                      <a:r>
                        <a:rPr lang="pt-BR" sz="2400" b="0" kern="1200" dirty="0">
                          <a:solidFill>
                            <a:schemeClr val="tx1"/>
                          </a:solidFill>
                          <a:effectLst/>
                          <a:latin typeface="Arial Narrow" panose="020B0606020202030204" pitchFamily="34" charset="0"/>
                          <a:ea typeface="+mn-ea"/>
                          <a:cs typeface="+mn-cs"/>
                        </a:rPr>
                        <a:t>Exemplos: </a:t>
                      </a:r>
                      <a:r>
                        <a:rPr lang="pt-BR" sz="2400" b="0" i="1" kern="1200" dirty="0">
                          <a:solidFill>
                            <a:schemeClr val="tx1"/>
                          </a:solidFill>
                          <a:effectLst/>
                          <a:latin typeface="Arial Narrow" panose="020B0606020202030204" pitchFamily="34" charset="0"/>
                          <a:ea typeface="+mn-ea"/>
                          <a:cs typeface="+mn-cs"/>
                        </a:rPr>
                        <a:t>mas, porém, contudo, entretanto, no entanto.</a:t>
                      </a:r>
                      <a:endParaRPr lang="pt-BR" sz="2400" b="0" kern="1200" dirty="0">
                        <a:solidFill>
                          <a:schemeClr val="tx1"/>
                        </a:solidFill>
                        <a:effectLst/>
                        <a:latin typeface="Arial Narrow" panose="020B0606020202030204" pitchFamily="34" charset="0"/>
                        <a:ea typeface="+mn-ea"/>
                        <a:cs typeface="+mn-cs"/>
                      </a:endParaRPr>
                    </a:p>
                    <a:p>
                      <a:pPr algn="just"/>
                      <a:r>
                        <a:rPr lang="pt-BR" sz="2400" b="1" kern="1200" dirty="0">
                          <a:solidFill>
                            <a:schemeClr val="tx1"/>
                          </a:solidFill>
                          <a:effectLst/>
                          <a:latin typeface="Arial Narrow" panose="020B0606020202030204" pitchFamily="34" charset="0"/>
                          <a:ea typeface="+mn-ea"/>
                          <a:cs typeface="+mn-cs"/>
                        </a:rPr>
                        <a:t>3. Causa </a:t>
                      </a:r>
                      <a:r>
                        <a:rPr lang="pt-BR" sz="2400" b="0" kern="1200" dirty="0">
                          <a:solidFill>
                            <a:schemeClr val="tx1"/>
                          </a:solidFill>
                          <a:effectLst/>
                          <a:latin typeface="Arial Narrow" panose="020B0606020202030204" pitchFamily="34" charset="0"/>
                          <a:ea typeface="+mn-ea"/>
                          <a:cs typeface="+mn-cs"/>
                        </a:rPr>
                        <a:t>– Indicam o motivo de um fato. Exemplos: porque, pois, já que, visto que.</a:t>
                      </a:r>
                    </a:p>
                    <a:p>
                      <a:pPr algn="just"/>
                      <a:r>
                        <a:rPr lang="pt-BR" sz="2400" b="1" kern="1200" dirty="0">
                          <a:solidFill>
                            <a:schemeClr val="tx1"/>
                          </a:solidFill>
                          <a:effectLst/>
                          <a:latin typeface="Arial Narrow" panose="020B0606020202030204" pitchFamily="34" charset="0"/>
                          <a:ea typeface="+mn-ea"/>
                          <a:cs typeface="+mn-cs"/>
                        </a:rPr>
                        <a:t>4. Consequência </a:t>
                      </a:r>
                      <a:r>
                        <a:rPr lang="pt-BR" sz="2400" b="0" kern="1200" dirty="0">
                          <a:solidFill>
                            <a:schemeClr val="tx1"/>
                          </a:solidFill>
                          <a:effectLst/>
                          <a:latin typeface="Arial Narrow" panose="020B0606020202030204" pitchFamily="34" charset="0"/>
                          <a:ea typeface="+mn-ea"/>
                          <a:cs typeface="+mn-cs"/>
                        </a:rPr>
                        <a:t>– </a:t>
                      </a:r>
                      <a:r>
                        <a:rPr lang="pt-BR" sz="2400" b="0" i="1" kern="1200" dirty="0">
                          <a:solidFill>
                            <a:schemeClr val="tx1"/>
                          </a:solidFill>
                          <a:effectLst/>
                          <a:latin typeface="Arial Narrow" panose="020B0606020202030204" pitchFamily="34" charset="0"/>
                          <a:ea typeface="+mn-ea"/>
                          <a:cs typeface="+mn-cs"/>
                        </a:rPr>
                        <a:t>Mostram o resultado de uma ação.</a:t>
                      </a:r>
                      <a:r>
                        <a:rPr lang="pt-BR" sz="2400" b="0" kern="1200" dirty="0">
                          <a:solidFill>
                            <a:schemeClr val="tx1"/>
                          </a:solidFill>
                          <a:effectLst/>
                          <a:latin typeface="Arial Narrow" panose="020B0606020202030204" pitchFamily="34" charset="0"/>
                          <a:ea typeface="+mn-ea"/>
                          <a:cs typeface="+mn-cs"/>
                        </a:rPr>
                        <a:t> Exemplos: </a:t>
                      </a:r>
                      <a:r>
                        <a:rPr lang="pt-BR" sz="2400" b="0" i="1" kern="1200" dirty="0">
                          <a:solidFill>
                            <a:schemeClr val="tx1"/>
                          </a:solidFill>
                          <a:effectLst/>
                          <a:latin typeface="Arial Narrow" panose="020B0606020202030204" pitchFamily="34" charset="0"/>
                          <a:ea typeface="+mn-ea"/>
                          <a:cs typeface="+mn-cs"/>
                        </a:rPr>
                        <a:t>por isso, portanto, assim, desse modo.</a:t>
                      </a:r>
                      <a:endParaRPr lang="pt-BR" sz="2400" b="0" kern="1200" dirty="0">
                        <a:solidFill>
                          <a:schemeClr val="tx1"/>
                        </a:solidFill>
                        <a:effectLst/>
                        <a:latin typeface="Arial Narrow" panose="020B0606020202030204" pitchFamily="34" charset="0"/>
                        <a:ea typeface="+mn-ea"/>
                        <a:cs typeface="+mn-cs"/>
                      </a:endParaRPr>
                    </a:p>
                    <a:p>
                      <a:pPr algn="just"/>
                      <a:r>
                        <a:rPr lang="pt-BR" sz="2400" b="1" kern="1200" dirty="0">
                          <a:solidFill>
                            <a:schemeClr val="tx1"/>
                          </a:solidFill>
                          <a:effectLst/>
                          <a:latin typeface="Arial Narrow" panose="020B0606020202030204" pitchFamily="34" charset="0"/>
                          <a:ea typeface="+mn-ea"/>
                          <a:cs typeface="+mn-cs"/>
                        </a:rPr>
                        <a:t>5. Condição </a:t>
                      </a:r>
                      <a:r>
                        <a:rPr lang="pt-BR" sz="2400" b="0" kern="1200" dirty="0">
                          <a:solidFill>
                            <a:schemeClr val="tx1"/>
                          </a:solidFill>
                          <a:effectLst/>
                          <a:latin typeface="Arial Narrow" panose="020B0606020202030204" pitchFamily="34" charset="0"/>
                          <a:ea typeface="+mn-ea"/>
                          <a:cs typeface="+mn-cs"/>
                        </a:rPr>
                        <a:t>– Indicam uma hipótese ou condição. Exemplos: </a:t>
                      </a:r>
                      <a:r>
                        <a:rPr lang="pt-BR" sz="2400" b="0" i="1" kern="1200" dirty="0">
                          <a:solidFill>
                            <a:schemeClr val="tx1"/>
                          </a:solidFill>
                          <a:effectLst/>
                          <a:latin typeface="Arial Narrow" panose="020B0606020202030204" pitchFamily="34" charset="0"/>
                          <a:ea typeface="+mn-ea"/>
                          <a:cs typeface="+mn-cs"/>
                        </a:rPr>
                        <a:t>se, caso, desde que.</a:t>
                      </a:r>
                      <a:endParaRPr lang="pt-BR" sz="2400" b="0" kern="1200" dirty="0">
                        <a:solidFill>
                          <a:schemeClr val="tx1"/>
                        </a:solidFill>
                        <a:effectLst/>
                        <a:latin typeface="Arial Narrow" panose="020B0606020202030204" pitchFamily="34" charset="0"/>
                        <a:ea typeface="+mn-ea"/>
                        <a:cs typeface="+mn-cs"/>
                      </a:endParaRPr>
                    </a:p>
                    <a:p>
                      <a:pPr algn="just"/>
                      <a:r>
                        <a:rPr lang="pt-BR" sz="2400" b="1" kern="1200" dirty="0">
                          <a:solidFill>
                            <a:schemeClr val="tx1"/>
                          </a:solidFill>
                          <a:effectLst/>
                          <a:latin typeface="Arial Narrow" panose="020B0606020202030204" pitchFamily="34" charset="0"/>
                          <a:ea typeface="+mn-ea"/>
                          <a:cs typeface="+mn-cs"/>
                        </a:rPr>
                        <a:t>6. Conclusão </a:t>
                      </a:r>
                      <a:r>
                        <a:rPr lang="pt-BR" sz="2400" b="0" kern="1200" dirty="0">
                          <a:solidFill>
                            <a:schemeClr val="tx1"/>
                          </a:solidFill>
                          <a:effectLst/>
                          <a:latin typeface="Arial Narrow" panose="020B0606020202030204" pitchFamily="34" charset="0"/>
                          <a:ea typeface="+mn-ea"/>
                          <a:cs typeface="+mn-cs"/>
                        </a:rPr>
                        <a:t>– Encerram uma argumentação. Exemplos: </a:t>
                      </a:r>
                      <a:r>
                        <a:rPr lang="pt-BR" sz="2400" b="0" i="1" kern="1200" dirty="0">
                          <a:solidFill>
                            <a:schemeClr val="tx1"/>
                          </a:solidFill>
                          <a:effectLst/>
                          <a:latin typeface="Arial Narrow" panose="020B0606020202030204" pitchFamily="34" charset="0"/>
                          <a:ea typeface="+mn-ea"/>
                          <a:cs typeface="+mn-cs"/>
                        </a:rPr>
                        <a:t>Portanto, logo, enfim, em conclusão.</a:t>
                      </a:r>
                      <a:endParaRPr lang="pt-BR" sz="2400" b="0" kern="1200" dirty="0">
                        <a:solidFill>
                          <a:schemeClr val="tx1"/>
                        </a:solidFill>
                        <a:effectLst/>
                        <a:latin typeface="Arial Narrow" panose="020B0606020202030204" pitchFamily="34" charset="0"/>
                        <a:ea typeface="+mn-ea"/>
                        <a:cs typeface="+mn-cs"/>
                      </a:endParaRPr>
                    </a:p>
                    <a:p>
                      <a:pPr algn="just"/>
                      <a:endParaRPr lang="pt-BR" sz="230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570792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77362-3295-38DA-2C6E-CD241EDBD69A}"/>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98ED3D8D-C52C-A1DB-0C95-A06628032F8B}"/>
              </a:ext>
            </a:extLst>
          </p:cNvPr>
          <p:cNvGraphicFramePr>
            <a:graphicFrameLocks noGrp="1"/>
          </p:cNvGraphicFramePr>
          <p:nvPr>
            <p:extLst>
              <p:ext uri="{D42A27DB-BD31-4B8C-83A1-F6EECF244321}">
                <p14:modId xmlns:p14="http://schemas.microsoft.com/office/powerpoint/2010/main" val="2250696272"/>
              </p:ext>
            </p:extLst>
          </p:nvPr>
        </p:nvGraphicFramePr>
        <p:xfrm>
          <a:off x="345141" y="687276"/>
          <a:ext cx="11501717" cy="118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0">
                <a:tc>
                  <a:txBody>
                    <a:bodyPr/>
                    <a:lstStyle/>
                    <a:p>
                      <a:pPr algn="just"/>
                      <a:r>
                        <a:rPr lang="pt-BR" sz="2400" b="1" kern="1200" dirty="0">
                          <a:solidFill>
                            <a:schemeClr val="tx1"/>
                          </a:solidFill>
                          <a:effectLst/>
                          <a:latin typeface="Arial Narrow" panose="020B0606020202030204" pitchFamily="34" charset="0"/>
                          <a:ea typeface="+mn-ea"/>
                          <a:cs typeface="+mn-cs"/>
                        </a:rPr>
                        <a:t>▪ Tempo: </a:t>
                      </a:r>
                      <a:r>
                        <a:rPr lang="pt-BR" sz="2400" b="0" kern="1200" dirty="0">
                          <a:solidFill>
                            <a:schemeClr val="tx1"/>
                          </a:solidFill>
                          <a:effectLst/>
                          <a:latin typeface="Arial Narrow" panose="020B0606020202030204" pitchFamily="34" charset="0"/>
                          <a:ea typeface="+mn-ea"/>
                          <a:cs typeface="+mn-cs"/>
                        </a:rPr>
                        <a:t>Organizam a ordem dos fatos narrados. Exemplos: </a:t>
                      </a:r>
                      <a:r>
                        <a:rPr lang="pt-BR" sz="2400" b="0" i="1" kern="1200" dirty="0">
                          <a:solidFill>
                            <a:schemeClr val="tx1"/>
                          </a:solidFill>
                          <a:effectLst/>
                          <a:latin typeface="Arial Narrow" panose="020B0606020202030204" pitchFamily="34" charset="0"/>
                          <a:ea typeface="+mn-ea"/>
                          <a:cs typeface="+mn-cs"/>
                        </a:rPr>
                        <a:t>quando, enquanto, depois, antes, então, logo, naquele momento, mais tarde.</a:t>
                      </a:r>
                      <a:endParaRPr lang="pt-BR" sz="2400" b="0" kern="1200" dirty="0">
                        <a:solidFill>
                          <a:schemeClr val="tx1"/>
                        </a:solidFill>
                        <a:effectLst/>
                        <a:latin typeface="Arial Narrow" panose="020B0606020202030204" pitchFamily="34" charset="0"/>
                        <a:ea typeface="+mn-ea"/>
                        <a:cs typeface="+mn-cs"/>
                      </a:endParaRPr>
                    </a:p>
                    <a:p>
                      <a:pPr algn="just"/>
                      <a:r>
                        <a:rPr lang="pt-BR" sz="2400" b="1" kern="1200" dirty="0">
                          <a:solidFill>
                            <a:schemeClr val="tx1"/>
                          </a:solidFill>
                          <a:effectLst/>
                          <a:latin typeface="Arial Narrow" panose="020B0606020202030204" pitchFamily="34" charset="0"/>
                          <a:ea typeface="+mn-ea"/>
                          <a:cs typeface="+mn-cs"/>
                        </a:rPr>
                        <a:t>▪ Espaço/lugar: </a:t>
                      </a:r>
                      <a:r>
                        <a:rPr lang="pt-BR" sz="2400" b="0" kern="1200" dirty="0">
                          <a:solidFill>
                            <a:schemeClr val="tx1"/>
                          </a:solidFill>
                          <a:effectLst/>
                          <a:latin typeface="Arial Narrow" panose="020B0606020202030204" pitchFamily="34" charset="0"/>
                          <a:ea typeface="+mn-ea"/>
                          <a:cs typeface="+mn-cs"/>
                        </a:rPr>
                        <a:t>Localizam as ações. Exemplos: </a:t>
                      </a:r>
                      <a:r>
                        <a:rPr lang="pt-BR" sz="2400" b="0" i="1" kern="1200" dirty="0">
                          <a:solidFill>
                            <a:schemeClr val="tx1"/>
                          </a:solidFill>
                          <a:effectLst/>
                          <a:latin typeface="Arial Narrow" panose="020B0606020202030204" pitchFamily="34" charset="0"/>
                          <a:ea typeface="+mn-ea"/>
                          <a:cs typeface="+mn-cs"/>
                        </a:rPr>
                        <a:t>ali, aqui, lá, naquele lugar, ao lado, dentro, fora.</a:t>
                      </a:r>
                      <a:endParaRPr lang="pt-BR" sz="240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10" name="CaixaDeTexto 9">
            <a:extLst>
              <a:ext uri="{FF2B5EF4-FFF2-40B4-BE49-F238E27FC236}">
                <a16:creationId xmlns:a16="http://schemas.microsoft.com/office/drawing/2014/main" id="{36A45CEF-E607-02E1-CB70-BC30B6B05B80}"/>
              </a:ext>
            </a:extLst>
          </p:cNvPr>
          <p:cNvSpPr txBox="1"/>
          <p:nvPr/>
        </p:nvSpPr>
        <p:spPr>
          <a:xfrm>
            <a:off x="345142" y="2383484"/>
            <a:ext cx="11501716" cy="3416320"/>
          </a:xfrm>
          <a:prstGeom prst="rect">
            <a:avLst/>
          </a:prstGeom>
          <a:noFill/>
        </p:spPr>
        <p:txBody>
          <a:bodyPr wrap="square">
            <a:spAutoFit/>
          </a:bodyPr>
          <a:lstStyle/>
          <a:p>
            <a:pPr algn="just"/>
            <a:r>
              <a:rPr lang="pt-BR" sz="2400" b="1" dirty="0">
                <a:latin typeface="Arial Narrow" panose="020B0606020202030204" pitchFamily="34" charset="0"/>
              </a:rPr>
              <a:t>19. </a:t>
            </a:r>
            <a:r>
              <a:rPr lang="pt-BR" sz="2400" dirty="0">
                <a:latin typeface="Arial Narrow" panose="020B0606020202030204" pitchFamily="34" charset="0"/>
              </a:rPr>
              <a:t>Na construção dos sentidos do texto, a articulação é necessária pois conecta palavras, frases e parágrafos, estabelecendo relações lógicas entre as ideias. Dessa forma, o texto torna-se mais coeso, organizado e compreensível para o leitor, facilitando a compreensão dos argumentos e do ponto de vista defendido pelo autor. Agora responda.</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a) No trecho “Não diz ‘Burro’, mas está implícito.”, qual é o elemento articulador presente nesse trecho? </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b) Que relação de sentido ele estabelece entre as ideias?</a:t>
            </a:r>
          </a:p>
        </p:txBody>
      </p:sp>
    </p:spTree>
    <p:extLst>
      <p:ext uri="{BB962C8B-B14F-4D97-AF65-F5344CB8AC3E}">
        <p14:creationId xmlns:p14="http://schemas.microsoft.com/office/powerpoint/2010/main" val="3465177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5707C-E078-24F8-12E9-295B3E309758}"/>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5C26B74D-BFB4-DF93-97AD-67CA58FA68D8}"/>
              </a:ext>
            </a:extLst>
          </p:cNvPr>
          <p:cNvGraphicFramePr>
            <a:graphicFrameLocks noGrp="1"/>
          </p:cNvGraphicFramePr>
          <p:nvPr>
            <p:extLst>
              <p:ext uri="{D42A27DB-BD31-4B8C-83A1-F6EECF244321}">
                <p14:modId xmlns:p14="http://schemas.microsoft.com/office/powerpoint/2010/main" val="1326146141"/>
              </p:ext>
            </p:extLst>
          </p:nvPr>
        </p:nvGraphicFramePr>
        <p:xfrm>
          <a:off x="336176" y="628366"/>
          <a:ext cx="11510682" cy="143256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just"/>
                      <a:r>
                        <a:rPr lang="pt-BR" sz="2200" b="1" kern="1200" dirty="0">
                          <a:solidFill>
                            <a:schemeClr val="tx1"/>
                          </a:solidFill>
                          <a:effectLst/>
                          <a:latin typeface="Arial Narrow" panose="020B0606020202030204" pitchFamily="34" charset="0"/>
                          <a:ea typeface="+mn-ea"/>
                          <a:cs typeface="+mn-cs"/>
                        </a:rPr>
                        <a:t>Estudante, fique atento que alguns elementos articuladores podem estabelecer diferentes relações de sentido dependendo do contexto em que são utilizados. Por isso, é importante analisar a função que desempenham no trecho em que aparecem, pois uma mesma palavra pode indicar, por exemplo, tempo, condição, causa ou consequência.</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D17B7C4C-1D2C-AF92-6C1F-6C6CBC45B93F}"/>
              </a:ext>
            </a:extLst>
          </p:cNvPr>
          <p:cNvSpPr txBox="1"/>
          <p:nvPr/>
        </p:nvSpPr>
        <p:spPr>
          <a:xfrm>
            <a:off x="345142" y="2159367"/>
            <a:ext cx="11501716" cy="4616648"/>
          </a:xfrm>
          <a:prstGeom prst="rect">
            <a:avLst/>
          </a:prstGeom>
          <a:noFill/>
        </p:spPr>
        <p:txBody>
          <a:bodyPr wrap="square">
            <a:spAutoFit/>
          </a:bodyPr>
          <a:lstStyle/>
          <a:p>
            <a:pPr algn="just"/>
            <a:r>
              <a:rPr lang="pt-BR" sz="2100" b="1" dirty="0">
                <a:latin typeface="Arial Narrow" panose="020B0606020202030204" pitchFamily="34" charset="0"/>
              </a:rPr>
              <a:t>20.</a:t>
            </a:r>
            <a:r>
              <a:rPr lang="pt-BR" sz="2100" dirty="0">
                <a:latin typeface="Arial Narrow" panose="020B0606020202030204" pitchFamily="34" charset="0"/>
              </a:rPr>
              <a:t> Na construção dos sentidos do texto, a articulação é necessária. Nesse sentido, o uso de conjunções, advérbios e expressões adverbiais ajudam a estabelecer relações lógico-discursivas (conexões que estabelecem sentido entre diferentes partes de um texto). Enquanto uma conjunção articula termos e orações formando relações lógicas (ideias), o advérbio modifica verbos ou adjetivos atribuindo-lhes um valor circunstancial (de tempo, lugar, modo etc.) - em conformidade com o contexto em que estão inseridos. No trecho “Que ele só desenvolverá todo o seu potencial quando outro igual a ele o estiver programando.”, a palavra </a:t>
            </a:r>
            <a:r>
              <a:rPr lang="pt-BR" sz="2100" b="1" dirty="0">
                <a:latin typeface="Arial Narrow" panose="020B0606020202030204" pitchFamily="34" charset="0"/>
              </a:rPr>
              <a:t>“quando”</a:t>
            </a:r>
            <a:r>
              <a:rPr lang="pt-BR" sz="2100" dirty="0">
                <a:latin typeface="Arial Narrow" panose="020B0606020202030204" pitchFamily="34" charset="0"/>
              </a:rPr>
              <a:t> estabelece, simultaneamente, uma relação (ideia) de</a:t>
            </a:r>
          </a:p>
          <a:p>
            <a:r>
              <a:rPr lang="pt-BR" sz="2100" dirty="0">
                <a:latin typeface="Arial Narrow" panose="020B0606020202030204" pitchFamily="34" charset="0"/>
              </a:rPr>
              <a:t>(A) conclusão e causa, pois expressa o resultado da ação anterior, concluindo a ideia.</a:t>
            </a:r>
          </a:p>
          <a:p>
            <a:r>
              <a:rPr lang="pt-BR" sz="2100" dirty="0">
                <a:latin typeface="Arial Narrow" panose="020B0606020202030204" pitchFamily="34" charset="0"/>
              </a:rPr>
              <a:t>(B) adição e comparação, já que acrescenta e compara uma nova informação ao texto.</a:t>
            </a:r>
          </a:p>
          <a:p>
            <a:r>
              <a:rPr lang="pt-BR" sz="2100" dirty="0">
                <a:latin typeface="Arial Narrow" panose="020B0606020202030204" pitchFamily="34" charset="0"/>
              </a:rPr>
              <a:t>(C) oposição e adição, porque contrapõe e adiciona duas ideias presentes no trecho.</a:t>
            </a:r>
          </a:p>
          <a:p>
            <a:r>
              <a:rPr lang="pt-BR" sz="2100" dirty="0">
                <a:latin typeface="Arial Narrow" panose="020B0606020202030204" pitchFamily="34" charset="0"/>
              </a:rPr>
              <a:t>(D) causa e consequência, pois indica o motivo de o computador desenvolver seu potencial, bem como seu resultado.</a:t>
            </a:r>
          </a:p>
          <a:p>
            <a:r>
              <a:rPr lang="pt-BR" sz="2100" dirty="0">
                <a:latin typeface="Arial Narrow" panose="020B0606020202030204" pitchFamily="34" charset="0"/>
              </a:rPr>
              <a:t>(E) condição e tempo, uma vez que apresenta uma circunstância necessária para que o fato aconteça, num determinado momento.</a:t>
            </a:r>
          </a:p>
        </p:txBody>
      </p:sp>
    </p:spTree>
    <p:extLst>
      <p:ext uri="{BB962C8B-B14F-4D97-AF65-F5344CB8AC3E}">
        <p14:creationId xmlns:p14="http://schemas.microsoft.com/office/powerpoint/2010/main" val="2713542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59309-C3F9-ADC5-CBFB-BFD6987416B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D5349A8-F1B2-2E3B-B65F-EEFD579EDF35}"/>
              </a:ext>
            </a:extLst>
          </p:cNvPr>
          <p:cNvSpPr txBox="1"/>
          <p:nvPr/>
        </p:nvSpPr>
        <p:spPr>
          <a:xfrm>
            <a:off x="282389" y="707084"/>
            <a:ext cx="11501716" cy="3908762"/>
          </a:xfrm>
          <a:prstGeom prst="rect">
            <a:avLst/>
          </a:prstGeom>
          <a:noFill/>
        </p:spPr>
        <p:txBody>
          <a:bodyPr wrap="square">
            <a:spAutoFit/>
          </a:bodyPr>
          <a:lstStyle/>
          <a:p>
            <a:pPr algn="just"/>
            <a:r>
              <a:rPr lang="pt-BR" sz="2300" b="1" dirty="0">
                <a:latin typeface="Arial Narrow" panose="020B0606020202030204" pitchFamily="34" charset="0"/>
              </a:rPr>
              <a:t>21.</a:t>
            </a:r>
            <a:r>
              <a:rPr lang="pt-BR" sz="2300" dirty="0">
                <a:latin typeface="Arial Narrow" panose="020B0606020202030204" pitchFamily="34" charset="0"/>
              </a:rPr>
              <a:t> No trecho “</a:t>
            </a:r>
            <a:r>
              <a:rPr lang="pt-BR" sz="2300" b="1" u="sng" dirty="0">
                <a:latin typeface="Arial Narrow" panose="020B0606020202030204" pitchFamily="34" charset="0"/>
              </a:rPr>
              <a:t>Às vezes</a:t>
            </a:r>
            <a:r>
              <a:rPr lang="pt-BR" sz="2300" dirty="0">
                <a:latin typeface="Arial Narrow" panose="020B0606020202030204" pitchFamily="34" charset="0"/>
              </a:rPr>
              <a:t>, quando a gente erra, ele faz ‘bip’.”, a expressão destacada estabelece uma circunstância, contribuindo para o sentido do texto. Qual é essa circunstância? Explique.</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22.</a:t>
            </a:r>
            <a:r>
              <a:rPr lang="pt-BR" sz="2300" dirty="0">
                <a:latin typeface="Arial Narrow" panose="020B0606020202030204" pitchFamily="34" charset="0"/>
              </a:rPr>
              <a:t> Leia o trecho da crônica: “Sabe muito mais coisa e não tem nenhum pudor em dizer que sabe.”. A palavra </a:t>
            </a:r>
            <a:r>
              <a:rPr lang="pt-BR" sz="2300" b="1" dirty="0">
                <a:latin typeface="Arial Narrow" panose="020B0606020202030204" pitchFamily="34" charset="0"/>
              </a:rPr>
              <a:t>“muito”</a:t>
            </a:r>
            <a:r>
              <a:rPr lang="pt-BR" sz="2300" dirty="0">
                <a:latin typeface="Arial Narrow" panose="020B0606020202030204" pitchFamily="34" charset="0"/>
              </a:rPr>
              <a:t> é um elemento que contribui para a construção dos sentidos do texto. Explique qual é o sentido expresso por essa palavra no trecho e como ela ajuda o autor a caracterizar o computador.</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23. </a:t>
            </a:r>
            <a:r>
              <a:rPr lang="pt-BR" sz="2300" dirty="0">
                <a:latin typeface="Arial Narrow" panose="020B0606020202030204" pitchFamily="34" charset="0"/>
              </a:rPr>
              <a:t>Leia o trecho a seguir “Está certo, </a:t>
            </a:r>
            <a:r>
              <a:rPr lang="pt-BR" sz="2300" b="1" u="sng" dirty="0">
                <a:latin typeface="Arial Narrow" panose="020B0606020202030204" pitchFamily="34" charset="0"/>
              </a:rPr>
              <a:t>jamais</a:t>
            </a:r>
            <a:r>
              <a:rPr lang="pt-BR" sz="2300" dirty="0">
                <a:latin typeface="Arial Narrow" panose="020B0606020202030204" pitchFamily="34" charset="0"/>
              </a:rPr>
              <a:t> teremos com ele a mesma confortável cumplicidade que tínhamos com a velha máquina.”. Explique o sentido que a palavra destacada expressa nesse contexto e como ela reforça a opinião do autor.</a:t>
            </a:r>
          </a:p>
          <a:p>
            <a:endParaRPr lang="pt-BR" dirty="0"/>
          </a:p>
        </p:txBody>
      </p:sp>
    </p:spTree>
    <p:extLst>
      <p:ext uri="{BB962C8B-B14F-4D97-AF65-F5344CB8AC3E}">
        <p14:creationId xmlns:p14="http://schemas.microsoft.com/office/powerpoint/2010/main" val="2618219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675528" y="698719"/>
            <a:ext cx="4958471" cy="63788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32677"/>
            <a:ext cx="5196482" cy="1100356"/>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3891818801"/>
              </p:ext>
            </p:extLst>
          </p:nvPr>
        </p:nvGraphicFramePr>
        <p:xfrm>
          <a:off x="342331" y="2162880"/>
          <a:ext cx="11507337" cy="4273780"/>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4273780">
                <a:tc>
                  <a:txBody>
                    <a:bodyPr/>
                    <a:lstStyle/>
                    <a:p>
                      <a:pPr>
                        <a:lnSpc>
                          <a:spcPct val="114000"/>
                        </a:lnSpc>
                      </a:pPr>
                      <a:r>
                        <a:rPr lang="pt-BR" sz="2100" b="1" kern="1200" dirty="0">
                          <a:solidFill>
                            <a:schemeClr val="tx1"/>
                          </a:solidFill>
                          <a:effectLst/>
                          <a:latin typeface="Arial Narrow" panose="020B0606020202030204" pitchFamily="34" charset="0"/>
                          <a:ea typeface="+mn-ea"/>
                          <a:cs typeface="+mn-cs"/>
                        </a:rPr>
                        <a:t>Etapa 2</a:t>
                      </a: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360034" y="2666991"/>
            <a:ext cx="8615057" cy="3647152"/>
          </a:xfrm>
          <a:prstGeom prst="rect">
            <a:avLst/>
          </a:prstGeom>
          <a:noFill/>
        </p:spPr>
        <p:txBody>
          <a:bodyPr wrap="square">
            <a:spAutoFit/>
          </a:bodyPr>
          <a:lstStyle/>
          <a:p>
            <a:r>
              <a:rPr lang="pt-BR" sz="2100" b="1" dirty="0">
                <a:latin typeface="Arial Narrow" panose="020B0606020202030204" pitchFamily="34" charset="0"/>
              </a:rPr>
              <a:t>1. </a:t>
            </a:r>
            <a:r>
              <a:rPr lang="pt-BR" sz="2100" dirty="0">
                <a:latin typeface="Arial Narrow" panose="020B0606020202030204" pitchFamily="34" charset="0"/>
              </a:rPr>
              <a:t>Vamos continuar conversando?</a:t>
            </a:r>
          </a:p>
          <a:p>
            <a:r>
              <a:rPr lang="pt-BR" sz="2100" dirty="0">
                <a:latin typeface="Arial Narrow" panose="020B0606020202030204" pitchFamily="34" charset="0"/>
              </a:rPr>
              <a:t>- Você gostou da crônica argumentativa “</a:t>
            </a:r>
            <a:r>
              <a:rPr lang="pt-BR" sz="2100" b="1" dirty="0">
                <a:latin typeface="Arial Narrow" panose="020B0606020202030204" pitchFamily="34" charset="0"/>
              </a:rPr>
              <a:t>Tecnologia”, </a:t>
            </a:r>
            <a:r>
              <a:rPr lang="pt-BR" sz="2100" dirty="0">
                <a:latin typeface="Arial Narrow" panose="020B0606020202030204" pitchFamily="34" charset="0"/>
              </a:rPr>
              <a:t>de Luís Fernando Veríssimo?</a:t>
            </a:r>
          </a:p>
          <a:p>
            <a:r>
              <a:rPr lang="pt-BR" sz="2100" dirty="0">
                <a:latin typeface="Arial Narrow" panose="020B0606020202030204" pitchFamily="34" charset="0"/>
              </a:rPr>
              <a:t>- Você percebeu que o autor defende seu ponto de vista usando humor e ironia? Você gosta de textos nesse formato?</a:t>
            </a:r>
          </a:p>
          <a:p>
            <a:r>
              <a:rPr lang="pt-BR" sz="2100" dirty="0">
                <a:latin typeface="Arial Narrow" panose="020B0606020202030204" pitchFamily="34" charset="0"/>
              </a:rPr>
              <a:t>- O cronista consegue convencer o leitor de seu ponto de vista? Como? </a:t>
            </a:r>
          </a:p>
          <a:p>
            <a:r>
              <a:rPr lang="pt-BR" sz="2100" dirty="0">
                <a:latin typeface="Arial Narrow" panose="020B0606020202030204" pitchFamily="34" charset="0"/>
              </a:rPr>
              <a:t>- Considerando que se trata de um texto argumentativo, o que o autor defende? Qual o ponto de vista?</a:t>
            </a:r>
          </a:p>
          <a:p>
            <a:r>
              <a:rPr lang="pt-BR" sz="2100" dirty="0">
                <a:latin typeface="Arial Narrow" panose="020B0606020202030204" pitchFamily="34" charset="0"/>
              </a:rPr>
              <a:t>- Você identificou, no texto, algum argumento que sustenta essa defesa? Qual/quais?</a:t>
            </a:r>
          </a:p>
          <a:p>
            <a:r>
              <a:rPr lang="pt-BR" sz="2100" dirty="0">
                <a:latin typeface="Arial Narrow" panose="020B0606020202030204" pitchFamily="34" charset="0"/>
              </a:rPr>
              <a:t>- Que sentimentos ou reflexões esse texto, provavelmente, desperta no leitor? E em você?</a:t>
            </a:r>
          </a:p>
          <a:p>
            <a:r>
              <a:rPr lang="pt-BR" sz="2100" dirty="0">
                <a:latin typeface="Arial Narrow" panose="020B0606020202030204" pitchFamily="34" charset="0"/>
              </a:rPr>
              <a:t>- Qual é a principal reflexão que o leitor leva consigo após a leitura da crônica? </a:t>
            </a:r>
          </a:p>
        </p:txBody>
      </p:sp>
      <p:sp>
        <p:nvSpPr>
          <p:cNvPr id="10" name="CaixaDeTexto 9">
            <a:extLst>
              <a:ext uri="{FF2B5EF4-FFF2-40B4-BE49-F238E27FC236}">
                <a16:creationId xmlns:a16="http://schemas.microsoft.com/office/drawing/2014/main" id="{FDD49EA5-42FB-F4DC-23B5-F1FAA0152342}"/>
              </a:ext>
            </a:extLst>
          </p:cNvPr>
          <p:cNvSpPr txBox="1"/>
          <p:nvPr/>
        </p:nvSpPr>
        <p:spPr>
          <a:xfrm>
            <a:off x="8863851" y="3998260"/>
            <a:ext cx="2817683" cy="323165"/>
          </a:xfrm>
          <a:prstGeom prst="rect">
            <a:avLst/>
          </a:prstGeom>
          <a:noFill/>
        </p:spPr>
        <p:txBody>
          <a:bodyPr wrap="square">
            <a:spAutoFit/>
          </a:bodyPr>
          <a:lstStyle/>
          <a:p>
            <a:pPr algn="r"/>
            <a:r>
              <a:rPr lang="pt-BR" sz="1500" dirty="0">
                <a:effectLst/>
                <a:latin typeface="Arial Narrow" panose="020B0606020202030204" pitchFamily="34" charset="0"/>
                <a:ea typeface="Aptos" panose="020B0004020202020204" pitchFamily="34" charset="0"/>
                <a:cs typeface="Times New Roman" panose="02020603050405020304" pitchFamily="18" charset="0"/>
              </a:rPr>
              <a:t>Imagem criada pela IA.</a:t>
            </a:r>
            <a:endParaRPr lang="pt-BR" sz="1500" dirty="0"/>
          </a:p>
        </p:txBody>
      </p:sp>
      <p:pic>
        <p:nvPicPr>
          <p:cNvPr id="8" name="Imagem 7">
            <a:extLst>
              <a:ext uri="{FF2B5EF4-FFF2-40B4-BE49-F238E27FC236}">
                <a16:creationId xmlns:a16="http://schemas.microsoft.com/office/drawing/2014/main" id="{B642704D-84FE-47BD-D9B3-B1D2BD1848F0}"/>
              </a:ext>
            </a:extLst>
          </p:cNvPr>
          <p:cNvPicPr>
            <a:picLocks noChangeAspect="1"/>
          </p:cNvPicPr>
          <p:nvPr/>
        </p:nvPicPr>
        <p:blipFill>
          <a:blip r:embed="rId5"/>
          <a:stretch>
            <a:fillRect/>
          </a:stretch>
        </p:blipFill>
        <p:spPr>
          <a:xfrm>
            <a:off x="9108343" y="2477002"/>
            <a:ext cx="2573191" cy="1521258"/>
          </a:xfrm>
          <a:prstGeom prst="rect">
            <a:avLst/>
          </a:prstGeom>
        </p:spPr>
      </p:pic>
    </p:spTree>
    <p:extLst>
      <p:ext uri="{BB962C8B-B14F-4D97-AF65-F5344CB8AC3E}">
        <p14:creationId xmlns:p14="http://schemas.microsoft.com/office/powerpoint/2010/main" val="2003936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04800" y="3324646"/>
            <a:ext cx="11456894" cy="2266005"/>
          </a:xfrm>
          <a:prstGeom prst="rect">
            <a:avLst/>
          </a:prstGeom>
          <a:noFill/>
        </p:spPr>
        <p:txBody>
          <a:bodyPr wrap="square">
            <a:spAutoFit/>
          </a:bodyPr>
          <a:lstStyle/>
          <a:p>
            <a:pPr algn="just">
              <a:lnSpc>
                <a:spcPct val="12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2.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Em uma crônica argumentativa, o autor apresenta um ponto de vista sobre situações do cotidiano, em torno de uma ideia principal (defesa do ponto de vista) que orienta todo o texto, sustentada por argumentos/justificativas. Nessa crônica, Luís Fernando Veríssimo descreve sua relação com o computador, destacando aspectos positivos e negativos dessa experiência. Com base nisso, qual é o ponto de vista defendido pelo autor?</a:t>
            </a:r>
          </a:p>
        </p:txBody>
      </p:sp>
      <p:graphicFrame>
        <p:nvGraphicFramePr>
          <p:cNvPr id="2" name="Tabela 1">
            <a:extLst>
              <a:ext uri="{FF2B5EF4-FFF2-40B4-BE49-F238E27FC236}">
                <a16:creationId xmlns:a16="http://schemas.microsoft.com/office/drawing/2014/main" id="{AAD039A8-3BE5-E4A0-F565-ED2531B6EBDE}"/>
              </a:ext>
            </a:extLst>
          </p:cNvPr>
          <p:cNvGraphicFramePr>
            <a:graphicFrameLocks noGrp="1"/>
          </p:cNvGraphicFramePr>
          <p:nvPr>
            <p:extLst>
              <p:ext uri="{D42A27DB-BD31-4B8C-83A1-F6EECF244321}">
                <p14:modId xmlns:p14="http://schemas.microsoft.com/office/powerpoint/2010/main" val="192069080"/>
              </p:ext>
            </p:extLst>
          </p:nvPr>
        </p:nvGraphicFramePr>
        <p:xfrm>
          <a:off x="340659" y="762836"/>
          <a:ext cx="11510682" cy="219456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Estudante, na crônica argumentativa, a argumentação é essencial, pois é por meio dos argumentos que o autor sustenta seu ponto de vista e busca convencer o leitor. Ao ler ou escrever uma crônica argumentativa, observe como os argumentos sustentam a opinião do autor. Quanto mais claros e consistentes forem os argumentos, maior será o poder de convencimento do texto. No ENEM, essa habilidade é muito importante para interpretar textos, identificar posicionamentos críticos e construir uma redação bem argumentada. </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184723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98004345"/>
              </p:ext>
            </p:extLst>
          </p:nvPr>
        </p:nvGraphicFramePr>
        <p:xfrm>
          <a:off x="358591" y="2131944"/>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l"/>
                      <a:r>
                        <a:rPr lang="pt-BR" sz="2300" b="1" kern="1200" dirty="0">
                          <a:solidFill>
                            <a:srgbClr val="FF0000"/>
                          </a:solidFill>
                          <a:effectLst/>
                          <a:latin typeface="Arial Narrow" panose="020B0606020202030204" pitchFamily="34" charset="0"/>
                          <a:ea typeface="+mn-ea"/>
                          <a:cs typeface="+mn-cs"/>
                        </a:rPr>
                        <a:t>Atenção! </a:t>
                      </a:r>
                    </a:p>
                    <a:p>
                      <a:pPr algn="just"/>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argumentação</a:t>
                      </a:r>
                      <a:r>
                        <a:rPr lang="pt-BR" sz="2300" b="0" kern="1200" dirty="0">
                          <a:solidFill>
                            <a:schemeClr val="tx1"/>
                          </a:solidFill>
                          <a:effectLst/>
                          <a:latin typeface="Arial Narrow" panose="020B0606020202030204" pitchFamily="34" charset="0"/>
                          <a:ea typeface="+mn-ea"/>
                          <a:cs typeface="+mn-cs"/>
                        </a:rPr>
                        <a:t>,</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também presente no </a:t>
                      </a:r>
                      <a:r>
                        <a:rPr lang="pt-BR" sz="2300" b="1" kern="1200" dirty="0">
                          <a:solidFill>
                            <a:schemeClr val="tx1"/>
                          </a:solidFill>
                          <a:effectLst/>
                          <a:latin typeface="Arial Narrow" panose="020B0606020202030204" pitchFamily="34" charset="0"/>
                          <a:ea typeface="+mn-ea"/>
                          <a:cs typeface="+mn-cs"/>
                        </a:rPr>
                        <a:t>gênero textual “crônica argumentativa</a:t>
                      </a:r>
                      <a:r>
                        <a:rPr lang="pt-BR" sz="2300" b="0" kern="1200" dirty="0">
                          <a:solidFill>
                            <a:schemeClr val="tx1"/>
                          </a:solidFill>
                          <a:effectLst/>
                          <a:latin typeface="Arial Narrow" panose="020B0606020202030204" pitchFamily="34" charset="0"/>
                          <a:ea typeface="+mn-ea"/>
                          <a:cs typeface="+mn-cs"/>
                        </a:rPr>
                        <a:t>”, é fundamental porque é por meio das justificativas </a:t>
                      </a:r>
                      <a:r>
                        <a:rPr lang="pt-BR" sz="2300" b="1" kern="1200" dirty="0">
                          <a:solidFill>
                            <a:schemeClr val="tx1"/>
                          </a:solidFill>
                          <a:effectLst/>
                          <a:latin typeface="Arial Narrow" panose="020B0606020202030204" pitchFamily="34" charset="0"/>
                          <a:ea typeface="+mn-ea"/>
                          <a:cs typeface="+mn-cs"/>
                        </a:rPr>
                        <a:t>(argumentos) </a:t>
                      </a:r>
                      <a:r>
                        <a:rPr lang="pt-BR" sz="2300" b="0" kern="1200" dirty="0">
                          <a:solidFill>
                            <a:schemeClr val="tx1"/>
                          </a:solidFill>
                          <a:effectLst/>
                          <a:latin typeface="Arial Narrow" panose="020B0606020202030204" pitchFamily="34" charset="0"/>
                          <a:ea typeface="+mn-ea"/>
                          <a:cs typeface="+mn-cs"/>
                        </a:rPr>
                        <a:t>que o ponto de vista é sustentado em um texto. Para convencer/persuadir o leitor sobre a ideia defendida é necessário utilizar uma argumentação firme, consistente, bem elaborada. A argumentação é utilizada em diversas situações do dia a dia, como em conversas (debates) formais e informais ou mesmo em situações familiares. Assim, a </a:t>
                      </a:r>
                      <a:r>
                        <a:rPr lang="pt-BR" sz="2300" b="1" kern="1200" dirty="0">
                          <a:solidFill>
                            <a:schemeClr val="tx1"/>
                          </a:solidFill>
                          <a:effectLst/>
                          <a:latin typeface="Arial Narrow" panose="020B0606020202030204" pitchFamily="34" charset="0"/>
                          <a:ea typeface="+mn-ea"/>
                          <a:cs typeface="+mn-cs"/>
                        </a:rPr>
                        <a:t>“argumentação” </a:t>
                      </a:r>
                      <a:r>
                        <a:rPr lang="pt-BR" sz="2300" b="0" kern="1200" dirty="0">
                          <a:solidFill>
                            <a:schemeClr val="tx1"/>
                          </a:solidFill>
                          <a:effectLst/>
                          <a:latin typeface="Arial Narrow" panose="020B0606020202030204" pitchFamily="34" charset="0"/>
                          <a:ea typeface="+mn-ea"/>
                          <a:cs typeface="+mn-cs"/>
                        </a:rPr>
                        <a:t>é uma atividade discursiva (falada ou escrita). Existem diversos tipos de argumentos, como de autoridade, de comprovação, comparação, exemplificação, enumeração, causa e consequência, alusão histórica...</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100842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67553" y="931070"/>
            <a:ext cx="11456894" cy="4038926"/>
          </a:xfrm>
          <a:prstGeom prst="rect">
            <a:avLst/>
          </a:prstGeom>
          <a:noFill/>
        </p:spPr>
        <p:txBody>
          <a:bodyPr wrap="square">
            <a:spAutoFit/>
          </a:bodyPr>
          <a:lstStyle/>
          <a:p>
            <a:pPr algn="just">
              <a:lnSpc>
                <a:spcPct val="120000"/>
              </a:lnSpc>
            </a:pP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Na crônica, o narrador defende uma ideia, ponto de vista. Para sustentar esse ponto de vista, o autor utiliza predominantemente</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argumentos de autoridade, citando especialistas em tecnologia para validar seu ponto de vista.</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argumentos de exemplificação e experiência pessoal, relatando situações vividas com humor.</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argumentos de comprovação, baseados em dados estatísticos, apresentando números sobre o uso de computadores.</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argumentos por analogia, comparando sua relação com a antiga máquina de escrever com o computador, evidenciando as diferenças entre as duas tecnologias e os impactos dessas mudanças em sua experiência de escrita. </a:t>
            </a:r>
          </a:p>
        </p:txBody>
      </p:sp>
    </p:spTree>
    <p:extLst>
      <p:ext uri="{BB962C8B-B14F-4D97-AF65-F5344CB8AC3E}">
        <p14:creationId xmlns:p14="http://schemas.microsoft.com/office/powerpoint/2010/main" val="1439477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FF859-9870-4F68-608F-10FF794C52A5}"/>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9479B287-54E9-8459-EF12-E70152AAD279}"/>
              </a:ext>
            </a:extLst>
          </p:cNvPr>
          <p:cNvSpPr txBox="1"/>
          <p:nvPr/>
        </p:nvSpPr>
        <p:spPr>
          <a:xfrm>
            <a:off x="367553" y="931070"/>
            <a:ext cx="11456894" cy="5492145"/>
          </a:xfrm>
          <a:prstGeom prst="rect">
            <a:avLst/>
          </a:prstGeom>
          <a:noFill/>
        </p:spPr>
        <p:txBody>
          <a:bodyPr wrap="square">
            <a:spAutoFit/>
          </a:bodyPr>
          <a:lstStyle/>
          <a:p>
            <a:pPr algn="just">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4.</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Leia o trecho a seguir para responder às questões “a” e “b”: “Agora compreendo o entusiasmo de gente como Millôr Fernandes e Fernando Sabino, que dividem a sua vida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profissional em antes dele e depois dele.”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just">
              <a:lnSpc>
                <a:spcPct val="115000"/>
              </a:lnSpc>
              <a:spcAft>
                <a:spcPts val="800"/>
              </a:spcAft>
              <a:buAutoNum type="alphaLcParen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Identifique o tipo de argumento predominante nesse trecho e justifique sua resposta.  </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Arial" panose="020B0604020202020204" pitchFamily="34" charset="0"/>
              </a:rPr>
              <a:t>b) No trecho, alguns elementos articuladores que podem substituir o elemento “como” são: </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Arial" panose="020B0604020202020204" pitchFamily="34" charset="0"/>
              </a:rPr>
              <a:t>(  ) “tais como”, </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Arial" panose="020B0604020202020204" pitchFamily="34" charset="0"/>
              </a:rPr>
              <a:t>(   ) “portanto”</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Arial" panose="020B0604020202020204" pitchFamily="34" charset="0"/>
              </a:rPr>
              <a:t>(   )“a exemplo de”, </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Arial" panose="020B0604020202020204" pitchFamily="34" charset="0"/>
              </a:rPr>
              <a:t>(   ) “como é o caso de”. </a:t>
            </a:r>
          </a:p>
          <a:p>
            <a:pPr algn="just">
              <a:lnSpc>
                <a:spcPct val="115000"/>
              </a:lnSpc>
              <a:spcAft>
                <a:spcPts val="800"/>
              </a:spcAft>
            </a:pPr>
            <a:r>
              <a:rPr lang="pt-BR" sz="2400" kern="100" dirty="0">
                <a:latin typeface="Arial Narrow" panose="020B0606020202030204" pitchFamily="34" charset="0"/>
                <a:ea typeface="Calibri" panose="020F0502020204030204" pitchFamily="34" charset="0"/>
                <a:cs typeface="Arial" panose="020B0604020202020204" pitchFamily="34" charset="0"/>
              </a:rPr>
              <a:t>(   ) “assim”.</a:t>
            </a:r>
          </a:p>
        </p:txBody>
      </p:sp>
    </p:spTree>
    <p:extLst>
      <p:ext uri="{BB962C8B-B14F-4D97-AF65-F5344CB8AC3E}">
        <p14:creationId xmlns:p14="http://schemas.microsoft.com/office/powerpoint/2010/main" val="2755314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245522413"/>
              </p:ext>
            </p:extLst>
          </p:nvPr>
        </p:nvGraphicFramePr>
        <p:xfrm>
          <a:off x="345141" y="930674"/>
          <a:ext cx="11501717" cy="1143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Estudante, as </a:t>
                      </a:r>
                      <a:r>
                        <a:rPr lang="pt-BR" sz="2300" b="1" i="1" u="sng" kern="1200" dirty="0">
                          <a:solidFill>
                            <a:schemeClr val="tx1"/>
                          </a:solidFill>
                          <a:effectLst/>
                          <a:latin typeface="Arial Narrow" panose="020B0606020202030204" pitchFamily="34" charset="0"/>
                          <a:ea typeface="+mn-ea"/>
                          <a:cs typeface="+mn-cs"/>
                        </a:rPr>
                        <a:t>figuras de linguagem</a:t>
                      </a:r>
                      <a:r>
                        <a:rPr lang="pt-BR" sz="2300" b="1" i="1" u="none"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ajudam a deixar os textos mais expressivos, criativos e críticos. No Enem, compreender recursos como ironia, metáfora e personificação é fundamental para interpretar os efeitos de sentido construídos pelo autor no texto. </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5B30EDE4-6B9A-8015-305D-61DDDCA7075F}"/>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2218658"/>
            <a:ext cx="2799611" cy="1123521"/>
          </a:xfrm>
          <a:prstGeom prst="rect">
            <a:avLst/>
          </a:prstGeom>
          <a:noFill/>
          <a:ln>
            <a:noFill/>
          </a:ln>
          <a:extLst>
            <a:ext uri="{53640926-AAD7-44D8-BBD7-CCE9431645EC}">
              <a14:shadowObscured xmlns:a14="http://schemas.microsoft.com/office/drawing/2010/main"/>
            </a:ext>
          </a:extLst>
        </p:spPr>
      </p:pic>
      <p:graphicFrame>
        <p:nvGraphicFramePr>
          <p:cNvPr id="6" name="Tabela 5">
            <a:extLst>
              <a:ext uri="{FF2B5EF4-FFF2-40B4-BE49-F238E27FC236}">
                <a16:creationId xmlns:a16="http://schemas.microsoft.com/office/drawing/2014/main" id="{A1D3C6A6-43AC-6ADF-6BD9-EC50214C59DD}"/>
              </a:ext>
            </a:extLst>
          </p:cNvPr>
          <p:cNvGraphicFramePr>
            <a:graphicFrameLocks noGrp="1"/>
          </p:cNvGraphicFramePr>
          <p:nvPr>
            <p:extLst>
              <p:ext uri="{D42A27DB-BD31-4B8C-83A1-F6EECF244321}">
                <p14:modId xmlns:p14="http://schemas.microsoft.com/office/powerpoint/2010/main" val="2267665818"/>
              </p:ext>
            </p:extLst>
          </p:nvPr>
        </p:nvGraphicFramePr>
        <p:xfrm>
          <a:off x="345140" y="3291218"/>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Figuras de linguagem</a:t>
                      </a:r>
                    </a:p>
                    <a:p>
                      <a:pPr algn="just"/>
                      <a:r>
                        <a:rPr lang="pt-BR" sz="2300" b="1" kern="1200" dirty="0">
                          <a:solidFill>
                            <a:schemeClr val="tx1"/>
                          </a:solidFill>
                          <a:effectLst/>
                          <a:latin typeface="Arial Narrow" panose="020B0606020202030204" pitchFamily="34" charset="0"/>
                          <a:ea typeface="+mn-ea"/>
                          <a:cs typeface="+mn-cs"/>
                        </a:rPr>
                        <a:t>Figuras de linguagem </a:t>
                      </a:r>
                      <a:r>
                        <a:rPr lang="pt-BR" sz="2300" b="0" kern="1200" dirty="0">
                          <a:solidFill>
                            <a:schemeClr val="tx1"/>
                          </a:solidFill>
                          <a:effectLst/>
                          <a:latin typeface="Arial Narrow" panose="020B0606020202030204" pitchFamily="34" charset="0"/>
                          <a:ea typeface="+mn-ea"/>
                          <a:cs typeface="+mn-cs"/>
                        </a:rPr>
                        <a:t>são recursos usados na linguagem para </a:t>
                      </a:r>
                      <a:r>
                        <a:rPr lang="pt-BR" sz="2300" b="1" kern="1200" dirty="0">
                          <a:solidFill>
                            <a:schemeClr val="tx1"/>
                          </a:solidFill>
                          <a:effectLst/>
                          <a:latin typeface="Arial Narrow" panose="020B0606020202030204" pitchFamily="34" charset="0"/>
                          <a:ea typeface="+mn-ea"/>
                          <a:cs typeface="+mn-cs"/>
                        </a:rPr>
                        <a:t>tornar a comunicação mais expressiva, interessante e significativa</a:t>
                      </a:r>
                      <a:r>
                        <a:rPr lang="pt-BR" sz="2300" b="0" kern="1200" dirty="0">
                          <a:solidFill>
                            <a:schemeClr val="tx1"/>
                          </a:solidFill>
                          <a:effectLst/>
                          <a:latin typeface="Arial Narrow" panose="020B0606020202030204" pitchFamily="34" charset="0"/>
                          <a:ea typeface="+mn-ea"/>
                          <a:cs typeface="+mn-cs"/>
                        </a:rPr>
                        <a:t>, indo além do sentido literal das palavras.</a:t>
                      </a:r>
                    </a:p>
                    <a:p>
                      <a:pPr algn="just"/>
                      <a:r>
                        <a:rPr lang="pt-BR" sz="2300" b="0" kern="1200" dirty="0">
                          <a:solidFill>
                            <a:schemeClr val="tx1"/>
                          </a:solidFill>
                          <a:effectLst/>
                          <a:latin typeface="Arial Narrow" panose="020B0606020202030204" pitchFamily="34" charset="0"/>
                          <a:ea typeface="+mn-ea"/>
                          <a:cs typeface="+mn-cs"/>
                        </a:rPr>
                        <a:t>Elas ajudam a criar efeitos de sentido, como emoção, humor, intensidade ou comparação, enriquecendo a forma como nos expressamos. Eis alguns exemplos:</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pt-BR" sz="2300" b="1" kern="1200" dirty="0">
                          <a:solidFill>
                            <a:schemeClr val="tx1"/>
                          </a:solidFill>
                          <a:effectLst/>
                          <a:latin typeface="Arial Narrow" panose="020B0606020202030204" pitchFamily="34" charset="0"/>
                          <a:ea typeface="+mn-ea"/>
                          <a:cs typeface="+mn-cs"/>
                        </a:rPr>
                        <a:t>Metáfora: </a:t>
                      </a:r>
                      <a:r>
                        <a:rPr lang="pt-BR" sz="2300" b="0" kern="1200" dirty="0">
                          <a:solidFill>
                            <a:schemeClr val="tx1"/>
                          </a:solidFill>
                          <a:effectLst/>
                          <a:latin typeface="Arial Narrow" panose="020B0606020202030204" pitchFamily="34" charset="0"/>
                          <a:ea typeface="+mn-ea"/>
                          <a:cs typeface="+mn-cs"/>
                        </a:rPr>
                        <a:t>É a figura que estabelece uma comparação (implícita), sem o uso de articuladores de comparação. Exemplo: “</a:t>
                      </a:r>
                      <a:r>
                        <a:rPr lang="pt-BR" sz="2300" b="0" i="1" kern="1200" dirty="0">
                          <a:solidFill>
                            <a:schemeClr val="tx1"/>
                          </a:solidFill>
                          <a:effectLst/>
                          <a:latin typeface="Arial Narrow" panose="020B0606020202030204" pitchFamily="34" charset="0"/>
                          <a:ea typeface="+mn-ea"/>
                          <a:cs typeface="+mn-cs"/>
                        </a:rPr>
                        <a:t>Seus olhos são estrelas</a:t>
                      </a:r>
                      <a:r>
                        <a:rPr lang="pt-BR" sz="2300" b="0" kern="1200" dirty="0">
                          <a:solidFill>
                            <a:schemeClr val="tx1"/>
                          </a:solidFill>
                          <a:effectLst/>
                          <a:latin typeface="Arial Narrow" panose="020B0606020202030204" pitchFamily="34" charset="0"/>
                          <a:ea typeface="+mn-ea"/>
                          <a:cs typeface="+mn-cs"/>
                        </a:rPr>
                        <a:t>.”</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pt-BR" sz="2300" b="1" dirty="0">
                          <a:solidFill>
                            <a:srgbClr val="000000"/>
                          </a:solidFill>
                          <a:effectLst/>
                          <a:latin typeface="Arial Narrow" panose="020B0606020202030204" pitchFamily="34" charset="0"/>
                          <a:ea typeface="Times New Roman" panose="02020603050405020304" pitchFamily="18" charset="0"/>
                        </a:rPr>
                        <a:t>Hipérbole:</a:t>
                      </a:r>
                      <a:r>
                        <a:rPr lang="pt-BR" sz="2300" dirty="0">
                          <a:solidFill>
                            <a:srgbClr val="000000"/>
                          </a:solidFill>
                          <a:effectLst/>
                          <a:latin typeface="Arial Narrow" panose="020B0606020202030204" pitchFamily="34" charset="0"/>
                          <a:ea typeface="Times New Roman" panose="02020603050405020304" pitchFamily="18" charset="0"/>
                        </a:rPr>
                        <a:t> </a:t>
                      </a:r>
                      <a:r>
                        <a:rPr lang="pt-BR" sz="2300" b="0" dirty="0">
                          <a:solidFill>
                            <a:srgbClr val="000000"/>
                          </a:solidFill>
                          <a:effectLst/>
                          <a:latin typeface="Arial Narrow" panose="020B0606020202030204" pitchFamily="34" charset="0"/>
                          <a:ea typeface="Times New Roman" panose="02020603050405020304" pitchFamily="18" charset="0"/>
                        </a:rPr>
                        <a:t>É a figura que expressa o exagero intencional para intensificar uma ideia, dar ênfase a uma situação. Exemplo: “</a:t>
                      </a:r>
                      <a:r>
                        <a:rPr lang="pt-BR" sz="2300" b="0" i="1" dirty="0">
                          <a:solidFill>
                            <a:srgbClr val="000000"/>
                          </a:solidFill>
                          <a:effectLst/>
                          <a:latin typeface="Arial Narrow" panose="020B0606020202030204" pitchFamily="34" charset="0"/>
                          <a:ea typeface="Times New Roman" panose="02020603050405020304" pitchFamily="18" charset="0"/>
                        </a:rPr>
                        <a:t>Estou morrendo de dor</a:t>
                      </a:r>
                      <a:r>
                        <a:rPr lang="pt-BR" sz="2300" b="0" dirty="0">
                          <a:solidFill>
                            <a:srgbClr val="000000"/>
                          </a:solidFill>
                          <a:effectLst/>
                          <a:latin typeface="Arial Narrow" panose="020B0606020202030204" pitchFamily="34" charset="0"/>
                          <a:ea typeface="Times New Roman" panose="02020603050405020304" pitchFamily="18" charset="0"/>
                        </a:rPr>
                        <a:t>".</a:t>
                      </a:r>
                      <a:endParaRPr lang="pt-BR" sz="2300" b="0" kern="1200" dirty="0">
                        <a:solidFill>
                          <a:schemeClr val="tx1"/>
                        </a:solidFill>
                        <a:effectLst/>
                        <a:latin typeface="Arial Narrow" panose="020B0606020202030204" pitchFamily="34" charset="0"/>
                        <a:ea typeface="+mn-ea"/>
                        <a:cs typeface="+mn-cs"/>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35141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96911-B1AD-FDFE-FFCB-8D856CFEB26C}"/>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9D623691-88E7-7E81-BA9C-27815B60B822}"/>
              </a:ext>
            </a:extLst>
          </p:cNvPr>
          <p:cNvGraphicFramePr>
            <a:graphicFrameLocks noGrp="1"/>
          </p:cNvGraphicFramePr>
          <p:nvPr>
            <p:extLst>
              <p:ext uri="{D42A27DB-BD31-4B8C-83A1-F6EECF244321}">
                <p14:modId xmlns:p14="http://schemas.microsoft.com/office/powerpoint/2010/main" val="1420637177"/>
              </p:ext>
            </p:extLst>
          </p:nvPr>
        </p:nvGraphicFramePr>
        <p:xfrm>
          <a:off x="345141" y="682489"/>
          <a:ext cx="11501717" cy="31089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342900" lvl="0" indent="-342900" fontAlgn="base">
                        <a:buFont typeface="Wingdings" panose="05000000000000000000" pitchFamily="2" charset="2"/>
                        <a:buChar char="Ø"/>
                      </a:pPr>
                      <a:r>
                        <a:rPr lang="pt-BR" sz="2200" b="1" kern="1200" dirty="0">
                          <a:solidFill>
                            <a:schemeClr val="tx1"/>
                          </a:solidFill>
                          <a:effectLst/>
                          <a:latin typeface="Arial Narrow" panose="020B0606020202030204" pitchFamily="34" charset="0"/>
                          <a:ea typeface="+mn-ea"/>
                          <a:cs typeface="+mn-cs"/>
                        </a:rPr>
                        <a:t>Antítese: </a:t>
                      </a:r>
                      <a:r>
                        <a:rPr lang="pt-BR" sz="2200" b="0" kern="1200" dirty="0">
                          <a:solidFill>
                            <a:schemeClr val="tx1"/>
                          </a:solidFill>
                          <a:effectLst/>
                          <a:latin typeface="Arial Narrow" panose="020B0606020202030204" pitchFamily="34" charset="0"/>
                          <a:ea typeface="+mn-ea"/>
                          <a:cs typeface="+mn-cs"/>
                        </a:rPr>
                        <a:t>É a figura que estabelece a aproximação de palavras ou ideias de sentidos opostos. Exemplo: “</a:t>
                      </a:r>
                      <a:r>
                        <a:rPr lang="pt-BR" sz="2200" b="0" i="1" kern="1200" dirty="0">
                          <a:solidFill>
                            <a:schemeClr val="tx1"/>
                          </a:solidFill>
                          <a:effectLst/>
                          <a:latin typeface="Arial Narrow" panose="020B0606020202030204" pitchFamily="34" charset="0"/>
                          <a:ea typeface="+mn-ea"/>
                          <a:cs typeface="+mn-cs"/>
                        </a:rPr>
                        <a:t>Ele vive entre o amor e o ódio</a:t>
                      </a:r>
                      <a:r>
                        <a:rPr lang="pt-BR" sz="2200" b="0" kern="1200" dirty="0">
                          <a:solidFill>
                            <a:schemeClr val="tx1"/>
                          </a:solidFill>
                          <a:effectLst/>
                          <a:latin typeface="Arial Narrow" panose="020B0606020202030204" pitchFamily="34" charset="0"/>
                          <a:ea typeface="+mn-ea"/>
                          <a:cs typeface="+mn-cs"/>
                        </a:rPr>
                        <a:t>.”</a:t>
                      </a:r>
                    </a:p>
                    <a:p>
                      <a:pPr marL="342900" lvl="0" indent="-342900" fontAlgn="base">
                        <a:buFont typeface="Wingdings" panose="05000000000000000000" pitchFamily="2" charset="2"/>
                        <a:buChar char="Ø"/>
                      </a:pPr>
                      <a:r>
                        <a:rPr lang="pt-BR" sz="2200" b="1" kern="1200" dirty="0">
                          <a:solidFill>
                            <a:schemeClr val="tx1"/>
                          </a:solidFill>
                          <a:effectLst/>
                          <a:latin typeface="Arial Narrow" panose="020B0606020202030204" pitchFamily="34" charset="0"/>
                          <a:ea typeface="+mn-ea"/>
                          <a:cs typeface="+mn-cs"/>
                        </a:rPr>
                        <a:t>Personificação (ou prosopopeia</a:t>
                      </a:r>
                      <a:r>
                        <a:rPr lang="pt-BR" sz="2200" b="0" kern="1200" dirty="0">
                          <a:solidFill>
                            <a:schemeClr val="tx1"/>
                          </a:solidFill>
                          <a:effectLst/>
                          <a:latin typeface="Arial Narrow" panose="020B0606020202030204" pitchFamily="34" charset="0"/>
                          <a:ea typeface="+mn-ea"/>
                          <a:cs typeface="+mn-cs"/>
                        </a:rPr>
                        <a:t>): É a figura que atribui qualidades/características humanas a seres não humanos. Exemplo: “</a:t>
                      </a:r>
                      <a:r>
                        <a:rPr lang="pt-BR" sz="2200" b="0" i="1" kern="1200" dirty="0">
                          <a:solidFill>
                            <a:schemeClr val="tx1"/>
                          </a:solidFill>
                          <a:effectLst/>
                          <a:latin typeface="Arial Narrow" panose="020B0606020202030204" pitchFamily="34" charset="0"/>
                          <a:ea typeface="+mn-ea"/>
                          <a:cs typeface="+mn-cs"/>
                        </a:rPr>
                        <a:t>O vento sussurrava na janela.</a:t>
                      </a:r>
                      <a:r>
                        <a:rPr lang="pt-BR" sz="2200" b="0" kern="1200" dirty="0">
                          <a:solidFill>
                            <a:schemeClr val="tx1"/>
                          </a:solidFill>
                          <a:effectLst/>
                          <a:latin typeface="Arial Narrow" panose="020B0606020202030204" pitchFamily="34" charset="0"/>
                          <a:ea typeface="+mn-ea"/>
                          <a:cs typeface="+mn-cs"/>
                        </a:rPr>
                        <a:t>”</a:t>
                      </a:r>
                    </a:p>
                    <a:p>
                      <a:pPr marL="342900" lvl="0" indent="-342900" fontAlgn="base">
                        <a:buFont typeface="Wingdings" panose="05000000000000000000" pitchFamily="2" charset="2"/>
                        <a:buChar char="Ø"/>
                      </a:pPr>
                      <a:r>
                        <a:rPr lang="pt-BR" sz="2200" b="1" kern="1200" dirty="0">
                          <a:solidFill>
                            <a:schemeClr val="tx1"/>
                          </a:solidFill>
                          <a:effectLst/>
                          <a:latin typeface="Arial Narrow" panose="020B0606020202030204" pitchFamily="34" charset="0"/>
                          <a:ea typeface="+mn-ea"/>
                          <a:cs typeface="+mn-cs"/>
                        </a:rPr>
                        <a:t>Gradação: </a:t>
                      </a:r>
                      <a:r>
                        <a:rPr lang="pt-BR" sz="2200" b="0" kern="1200" dirty="0">
                          <a:solidFill>
                            <a:schemeClr val="tx1"/>
                          </a:solidFill>
                          <a:effectLst/>
                          <a:latin typeface="Arial Narrow" panose="020B0606020202030204" pitchFamily="34" charset="0"/>
                          <a:ea typeface="+mn-ea"/>
                          <a:cs typeface="+mn-cs"/>
                        </a:rPr>
                        <a:t>É a figura que apresenta uma sequência de ideias organizadas em ordem crescente ou decrescente de intensidade. Exemplo: “</a:t>
                      </a:r>
                      <a:r>
                        <a:rPr lang="pt-BR" sz="2200" b="0" i="1" kern="1200" dirty="0">
                          <a:solidFill>
                            <a:schemeClr val="tx1"/>
                          </a:solidFill>
                          <a:effectLst/>
                          <a:latin typeface="Arial Narrow" panose="020B0606020202030204" pitchFamily="34" charset="0"/>
                          <a:ea typeface="+mn-ea"/>
                          <a:cs typeface="+mn-cs"/>
                        </a:rPr>
                        <a:t>Ele sussurrou, falou, gritou.</a:t>
                      </a:r>
                      <a:r>
                        <a:rPr lang="pt-BR" sz="2200" b="0" kern="1200" dirty="0">
                          <a:solidFill>
                            <a:schemeClr val="tx1"/>
                          </a:solidFill>
                          <a:effectLst/>
                          <a:latin typeface="Arial Narrow" panose="020B0606020202030204" pitchFamily="34" charset="0"/>
                          <a:ea typeface="+mn-ea"/>
                          <a:cs typeface="+mn-cs"/>
                        </a:rPr>
                        <a:t>”</a:t>
                      </a:r>
                    </a:p>
                    <a:p>
                      <a:pPr marL="342900" indent="-342900">
                        <a:buFont typeface="Wingdings" panose="05000000000000000000" pitchFamily="2" charset="2"/>
                        <a:buChar char="Ø"/>
                      </a:pPr>
                      <a:r>
                        <a:rPr lang="pt-BR" sz="2200" b="1" kern="1200" dirty="0">
                          <a:solidFill>
                            <a:schemeClr val="tx1"/>
                          </a:solidFill>
                          <a:effectLst/>
                          <a:latin typeface="Arial Narrow" panose="020B0606020202030204" pitchFamily="34" charset="0"/>
                          <a:ea typeface="+mn-ea"/>
                          <a:cs typeface="+mn-cs"/>
                        </a:rPr>
                        <a:t>Ironia: </a:t>
                      </a:r>
                      <a:r>
                        <a:rPr lang="pt-BR" sz="2200" b="0" kern="1200" dirty="0">
                          <a:solidFill>
                            <a:schemeClr val="tx1"/>
                          </a:solidFill>
                          <a:effectLst/>
                          <a:latin typeface="Arial Narrow" panose="020B0606020202030204" pitchFamily="34" charset="0"/>
                          <a:ea typeface="+mn-ea"/>
                          <a:cs typeface="+mn-cs"/>
                        </a:rPr>
                        <a:t>É a figura que se diz o oposto do que realmente se pensa, ou se quer transmitir, com o objetivo de fazer uma crítica, expressar deboche ou gerar humor. Exemplo: “</a:t>
                      </a:r>
                      <a:r>
                        <a:rPr lang="pt-BR" sz="2200" b="0" i="1" kern="1200" dirty="0">
                          <a:solidFill>
                            <a:schemeClr val="tx1"/>
                          </a:solidFill>
                          <a:effectLst/>
                          <a:latin typeface="Arial Narrow" panose="020B0606020202030204" pitchFamily="34" charset="0"/>
                          <a:ea typeface="+mn-ea"/>
                          <a:cs typeface="+mn-cs"/>
                        </a:rPr>
                        <a:t>Que inteligência! Preencheu todo o formulário com erros.</a:t>
                      </a:r>
                      <a:r>
                        <a:rPr lang="pt-BR" sz="2200" b="0" kern="1200" dirty="0">
                          <a:solidFill>
                            <a:schemeClr val="tx1"/>
                          </a:solidFill>
                          <a:effectLst/>
                          <a:latin typeface="Arial Narrow" panose="020B0606020202030204" pitchFamily="34" charset="0"/>
                          <a:ea typeface="+mn-ea"/>
                          <a:cs typeface="+mn-cs"/>
                        </a:rPr>
                        <a:t>”</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8" name="CaixaDeTexto 7">
            <a:extLst>
              <a:ext uri="{FF2B5EF4-FFF2-40B4-BE49-F238E27FC236}">
                <a16:creationId xmlns:a16="http://schemas.microsoft.com/office/drawing/2014/main" id="{B7E4D0AD-6714-22BB-9FD5-4BA6D4107B59}"/>
              </a:ext>
            </a:extLst>
          </p:cNvPr>
          <p:cNvSpPr txBox="1"/>
          <p:nvPr/>
        </p:nvSpPr>
        <p:spPr>
          <a:xfrm>
            <a:off x="345141" y="3943849"/>
            <a:ext cx="11456894" cy="2620717"/>
          </a:xfrm>
          <a:prstGeom prst="rect">
            <a:avLst/>
          </a:prstGeom>
          <a:noFill/>
        </p:spPr>
        <p:txBody>
          <a:bodyPr wrap="square">
            <a:spAutoFit/>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As figuras de linguagem são recursos expressivos que tornam o texto mais criativo e significativo ao atribuírem novos sentidos às palavras. Leia o trecho e responda. “</a:t>
            </a: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Para começar, ele nos olha na cara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Não é como a máquina de escrever, que a gente olha de cima, com superioridade.”</a:t>
            </a:r>
          </a:p>
          <a:p>
            <a:pPr marL="457200" indent="-457200" algn="just">
              <a:lnSpc>
                <a:spcPct val="110000"/>
              </a:lnSpc>
              <a:spcAft>
                <a:spcPts val="800"/>
              </a:spcAft>
              <a:buAutoNum type="alphaLcParenR"/>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Quem é o “ele” que o cronista cita?</a:t>
            </a:r>
          </a:p>
          <a:p>
            <a:pPr algn="just">
              <a:lnSpc>
                <a:spcPct val="115000"/>
              </a:lnSpc>
              <a:spcAft>
                <a:spcPts val="800"/>
              </a:spcAft>
            </a:pPr>
            <a:r>
              <a:rPr lang="pt-BR" sz="2200" dirty="0">
                <a:latin typeface="Arial Narrow" panose="020B0606020202030204" pitchFamily="34" charset="0"/>
              </a:rPr>
              <a:t>b) Nesse trecho, há uma figura de linguagem? Qual?</a:t>
            </a:r>
          </a:p>
          <a:p>
            <a:r>
              <a:rPr lang="pt-BR" sz="2200" dirty="0">
                <a:latin typeface="Arial Narrow" panose="020B0606020202030204" pitchFamily="34" charset="0"/>
              </a:rPr>
              <a:t>c) Justifique a resposta da questão anterior.</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03090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C362-96E4-14A0-25A4-576BDF47BF04}"/>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5B928EE5-F298-3215-3EE2-E1FA33142619}"/>
              </a:ext>
            </a:extLst>
          </p:cNvPr>
          <p:cNvGraphicFramePr>
            <a:graphicFrameLocks noGrp="1"/>
          </p:cNvGraphicFramePr>
          <p:nvPr>
            <p:extLst>
              <p:ext uri="{D42A27DB-BD31-4B8C-83A1-F6EECF244321}">
                <p14:modId xmlns:p14="http://schemas.microsoft.com/office/powerpoint/2010/main" val="2993756100"/>
              </p:ext>
            </p:extLst>
          </p:nvPr>
        </p:nvGraphicFramePr>
        <p:xfrm>
          <a:off x="345141" y="3429000"/>
          <a:ext cx="11501717" cy="27736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lvl="0" indent="0" algn="ctr"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Coesão Referencial</a:t>
                      </a:r>
                    </a:p>
                    <a:p>
                      <a:pPr marL="0" lvl="0" indent="0" fontAlgn="base">
                        <a:buFont typeface="Wingdings" panose="05000000000000000000" pitchFamily="2" charset="2"/>
                        <a:buNone/>
                      </a:pPr>
                      <a:r>
                        <a:rPr lang="pt-BR" sz="2200" b="0" kern="1200" dirty="0">
                          <a:solidFill>
                            <a:schemeClr val="tx1"/>
                          </a:solidFill>
                          <a:effectLst/>
                          <a:latin typeface="Arial Narrow" panose="020B0606020202030204" pitchFamily="34" charset="0"/>
                          <a:ea typeface="+mn-ea"/>
                          <a:cs typeface="+mn-cs"/>
                        </a:rPr>
                        <a:t>A </a:t>
                      </a:r>
                      <a:r>
                        <a:rPr lang="pt-BR" sz="2200" b="0" u="sng" kern="1200" dirty="0">
                          <a:solidFill>
                            <a:schemeClr val="tx1"/>
                          </a:solidFill>
                          <a:effectLst/>
                          <a:latin typeface="Arial Narrow" panose="020B0606020202030204" pitchFamily="34" charset="0"/>
                          <a:ea typeface="+mn-ea"/>
                          <a:cs typeface="+mn-cs"/>
                        </a:rPr>
                        <a:t>coesão referencial </a:t>
                      </a:r>
                      <a:r>
                        <a:rPr lang="pt-BR" sz="2200" b="0" kern="1200" dirty="0">
                          <a:solidFill>
                            <a:schemeClr val="tx1"/>
                          </a:solidFill>
                          <a:effectLst/>
                          <a:latin typeface="Arial Narrow" panose="020B0606020202030204" pitchFamily="34" charset="0"/>
                          <a:ea typeface="+mn-ea"/>
                          <a:cs typeface="+mn-cs"/>
                        </a:rPr>
                        <a:t>ocorre quando o texto usa pronomes, artigos ou expressões nominais para retomar um termo já mencionado (anáfora) e antecipar um termo que será explicado (catáfora), evitando repetições desnecessárias e mantendo a continuidade do sentido do texto.</a:t>
                      </a:r>
                    </a:p>
                    <a:p>
                      <a:pPr marL="0" lvl="0" indent="0"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1. Anáfora (retomada): </a:t>
                      </a:r>
                      <a:r>
                        <a:rPr lang="pt-BR" sz="2200" b="0" kern="1200" dirty="0">
                          <a:solidFill>
                            <a:schemeClr val="tx1"/>
                          </a:solidFill>
                          <a:effectLst/>
                          <a:latin typeface="Arial Narrow" panose="020B0606020202030204" pitchFamily="34" charset="0"/>
                          <a:ea typeface="+mn-ea"/>
                          <a:cs typeface="+mn-cs"/>
                        </a:rPr>
                        <a:t>Um termo refere-se a algo que já foi dito anteriormente. Exemplo: "A Maria comprou um livro. Ela adorou a história." ("Ela" retoma Maria).</a:t>
                      </a:r>
                    </a:p>
                    <a:p>
                      <a:pPr marL="0" lvl="0" indent="0"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2. Catáfora (antecipação): </a:t>
                      </a:r>
                      <a:r>
                        <a:rPr lang="pt-BR" sz="2200" b="0" kern="1200" dirty="0">
                          <a:solidFill>
                            <a:schemeClr val="tx1"/>
                          </a:solidFill>
                          <a:effectLst/>
                          <a:latin typeface="Arial Narrow" panose="020B0606020202030204" pitchFamily="34" charset="0"/>
                          <a:ea typeface="+mn-ea"/>
                          <a:cs typeface="+mn-cs"/>
                        </a:rPr>
                        <a:t>Um termo refere-se a algo que será dito posteriormente. Exemplo: "Só desejo isto: que sejam felizes." ("Isto" antecipa a oração seguinte).</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8" name="CaixaDeTexto 7">
            <a:extLst>
              <a:ext uri="{FF2B5EF4-FFF2-40B4-BE49-F238E27FC236}">
                <a16:creationId xmlns:a16="http://schemas.microsoft.com/office/drawing/2014/main" id="{2C9301B6-18BB-C13F-892A-233C3D9452B8}"/>
              </a:ext>
            </a:extLst>
          </p:cNvPr>
          <p:cNvSpPr txBox="1"/>
          <p:nvPr/>
        </p:nvSpPr>
        <p:spPr>
          <a:xfrm>
            <a:off x="264458" y="635873"/>
            <a:ext cx="11456894" cy="2462213"/>
          </a:xfrm>
          <a:prstGeom prst="rect">
            <a:avLst/>
          </a:prstGeom>
          <a:noFill/>
        </p:spPr>
        <p:txBody>
          <a:bodyPr wrap="square">
            <a:spAutoFit/>
          </a:bodyPr>
          <a:lstStyle/>
          <a:p>
            <a:pPr algn="jus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6.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Nessa crônica argumentativa, há outras figuras de linguagem. No trecho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 responde. Repreende. Corrige.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há uma figura de linguagem denominada</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personificação.</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catacrese.</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hipérbole.</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gradação.</a:t>
            </a:r>
          </a:p>
          <a:p>
            <a:pPr algn="jus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antítese.</a:t>
            </a:r>
          </a:p>
        </p:txBody>
      </p:sp>
    </p:spTree>
    <p:extLst>
      <p:ext uri="{BB962C8B-B14F-4D97-AF65-F5344CB8AC3E}">
        <p14:creationId xmlns:p14="http://schemas.microsoft.com/office/powerpoint/2010/main" val="2116083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7E038-507E-7085-D6CE-B406FD372F7C}"/>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26E088BD-0831-60D8-BF46-5FF5D9BB038D}"/>
              </a:ext>
            </a:extLst>
          </p:cNvPr>
          <p:cNvGraphicFramePr>
            <a:graphicFrameLocks noGrp="1"/>
          </p:cNvGraphicFramePr>
          <p:nvPr>
            <p:extLst>
              <p:ext uri="{D42A27DB-BD31-4B8C-83A1-F6EECF244321}">
                <p14:modId xmlns:p14="http://schemas.microsoft.com/office/powerpoint/2010/main" val="1096211567"/>
              </p:ext>
            </p:extLst>
          </p:nvPr>
        </p:nvGraphicFramePr>
        <p:xfrm>
          <a:off x="345141" y="827167"/>
          <a:ext cx="11501717" cy="1432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lvl="0" indent="0"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3. Substituição lexical (Sinônimos/Hiperônimos): </a:t>
                      </a:r>
                      <a:r>
                        <a:rPr lang="pt-BR" sz="2200" b="0" kern="1200" dirty="0">
                          <a:solidFill>
                            <a:schemeClr val="tx1"/>
                          </a:solidFill>
                          <a:effectLst/>
                          <a:latin typeface="Arial Narrow" panose="020B0606020202030204" pitchFamily="34" charset="0"/>
                          <a:ea typeface="+mn-ea"/>
                          <a:cs typeface="+mn-cs"/>
                        </a:rPr>
                        <a:t>Uso de palavras com sentido próximo ou mais abrangente para evitar repetição. Exemplo: "O cão latiu muito. O animal parecia bravo."</a:t>
                      </a:r>
                    </a:p>
                    <a:p>
                      <a:pPr marL="0" lvl="0" indent="0"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4. Pronomes Relativos: </a:t>
                      </a:r>
                      <a:r>
                        <a:rPr lang="pt-BR" sz="2200" b="0" kern="1200" dirty="0">
                          <a:solidFill>
                            <a:schemeClr val="tx1"/>
                          </a:solidFill>
                          <a:effectLst/>
                          <a:latin typeface="Arial Narrow" panose="020B0606020202030204" pitchFamily="34" charset="0"/>
                          <a:ea typeface="+mn-ea"/>
                          <a:cs typeface="+mn-cs"/>
                        </a:rPr>
                        <a:t>Conectam orações. Exemplo: "A camada, que se estende por quilômetros, é importante." (O pronome relativo "que" liga as informações</a:t>
                      </a:r>
                      <a:r>
                        <a:rPr lang="pt-BR" sz="2200" b="1" kern="1200" dirty="0">
                          <a:solidFill>
                            <a:schemeClr val="tx1"/>
                          </a:solidFill>
                          <a:effectLst/>
                          <a:latin typeface="Arial Narrow" panose="020B0606020202030204" pitchFamily="34" charset="0"/>
                          <a:ea typeface="+mn-ea"/>
                          <a:cs typeface="+mn-cs"/>
                        </a:rPr>
                        <a:t>).</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37FAB36B-ECCE-0882-033C-48A3674EA5DC}"/>
              </a:ext>
            </a:extLst>
          </p:cNvPr>
          <p:cNvSpPr txBox="1"/>
          <p:nvPr/>
        </p:nvSpPr>
        <p:spPr>
          <a:xfrm>
            <a:off x="331693" y="2579237"/>
            <a:ext cx="11528611" cy="3874522"/>
          </a:xfrm>
          <a:prstGeom prst="rect">
            <a:avLst/>
          </a:prstGeom>
          <a:noFill/>
        </p:spPr>
        <p:txBody>
          <a:bodyPr wrap="square">
            <a:spAutoFit/>
          </a:bodyPr>
          <a:lstStyle/>
          <a:p>
            <a:pPr algn="just">
              <a:lnSpc>
                <a:spcPct val="120000"/>
              </a:lnSpc>
              <a:tabLst>
                <a:tab pos="180340" algn="l"/>
              </a:tabLst>
            </a:pPr>
            <a:r>
              <a:rPr lang="pt-BR" sz="2300" b="1" dirty="0">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Nos textos, há muitos recursos linguísticos que têm a função de ligar, conectar, articular orações, parágrafos, ideias. Essa articulação contribui com a continuação de um texto fazendo com que ele não perca sentido/significado. Por meio desses recursos, é possível retomar, antecipar, substituir uma ideia, uma palavra, um parágrafo, o que está sendo dito no texto, reforçar um discurso (fala), entre outras possibilidades. Nos textos podemos ter “pronomes anafóricos”, isto é, aqueles que fazem referência a um termo/palavra/expressão/trecho que já foi mencionado no texto, fazendo uma retomada. </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Agora, considere o trecho a seguir para atender ao que se pede: “Com o computador é diferente. Você faz tudo que ele manda. Ou precisa fazer tudo ao modo dele, senão ele não aceita.”</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Retire do trecho os pronomes.</a:t>
            </a:r>
          </a:p>
        </p:txBody>
      </p:sp>
    </p:spTree>
    <p:extLst>
      <p:ext uri="{BB962C8B-B14F-4D97-AF65-F5344CB8AC3E}">
        <p14:creationId xmlns:p14="http://schemas.microsoft.com/office/powerpoint/2010/main" val="2251198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74AE-50F2-0D5A-1464-97A47B9BC52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888CE29-9BB4-DB9D-2358-6851B741A7AF}"/>
              </a:ext>
            </a:extLst>
          </p:cNvPr>
          <p:cNvSpPr txBox="1"/>
          <p:nvPr/>
        </p:nvSpPr>
        <p:spPr>
          <a:xfrm>
            <a:off x="331694" y="624931"/>
            <a:ext cx="11528611" cy="5573449"/>
          </a:xfrm>
          <a:prstGeom prst="rect">
            <a:avLst/>
          </a:prstGeom>
          <a:noFill/>
        </p:spPr>
        <p:txBody>
          <a:bodyPr wrap="square">
            <a:spAutoFit/>
          </a:bodyPr>
          <a:lstStyle/>
          <a:p>
            <a:pPr algn="just">
              <a:lnSpc>
                <a:spcPct val="120000"/>
              </a:lnSpc>
              <a:tabLst>
                <a:tab pos="180340" algn="l"/>
              </a:tabLst>
            </a:pPr>
            <a:r>
              <a:rPr lang="pt-BR" sz="2300" b="1" dirty="0">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Nos textos, há muitos recursos linguísticos que têm a função de ligar, conectar, articular orações, parágrafos, ideias. Essa articulação contribui com a continuação de um texto fazendo com que ele não perca sentido/significado. Por meio desses recursos, é possível retomar, antecipar, substituir uma ideia, uma palavra, um parágrafo, o que está sendo dito no texto, reforçar um discurso (fala), entre outras possibilidades. Nos textos podemos ter “pronomes anafóricos”, isto é, aqueles que fazem referência a um termo/palavra/expressão/trecho que já foi mencionado no texto, fazendo uma retomada. </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Agora, considere o trecho a seguir para atender ao que se pede: “Com o computador é diferente. Você faz tudo que ele manda. Ou precisa fazer tudo ao modo dele, senão ele não aceita.”</a:t>
            </a:r>
          </a:p>
          <a:p>
            <a:pPr marL="457200" indent="-457200" algn="just">
              <a:lnSpc>
                <a:spcPct val="120000"/>
              </a:lnSpc>
              <a:buAutoNum type="alphaLcParenR"/>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Retire do trecho os pronomes.</a:t>
            </a:r>
          </a:p>
          <a:p>
            <a:pPr marL="457200" indent="-457200" algn="just">
              <a:lnSpc>
                <a:spcPct val="120000"/>
              </a:lnSpc>
              <a:buAutoNum type="alphaLcParenR"/>
              <a:tabLst>
                <a:tab pos="180340" algn="l"/>
              </a:tabLst>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Quais desses pronomes retomam uma palavra dita anteriormente?</a:t>
            </a:r>
          </a:p>
          <a:p>
            <a:pPr algn="just">
              <a:lnSpc>
                <a:spcPct val="120000"/>
              </a:lnSpc>
              <a:tabLst>
                <a:tab pos="180340" algn="l"/>
              </a:tabLst>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Qual é o termo retomado?</a:t>
            </a:r>
          </a:p>
        </p:txBody>
      </p:sp>
    </p:spTree>
    <p:extLst>
      <p:ext uri="{BB962C8B-B14F-4D97-AF65-F5344CB8AC3E}">
        <p14:creationId xmlns:p14="http://schemas.microsoft.com/office/powerpoint/2010/main" val="424503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313764" y="840083"/>
            <a:ext cx="11528611" cy="5368521"/>
          </a:xfrm>
          <a:prstGeom prst="rect">
            <a:avLst/>
          </a:prstGeom>
          <a:noFill/>
        </p:spPr>
        <p:txBody>
          <a:bodyPr wrap="square">
            <a:spAutoFit/>
          </a:bodyPr>
          <a:lstStyle/>
          <a:p>
            <a:pPr algn="just">
              <a:lnSpc>
                <a:spcPct val="12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8.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No primeiro parágrafo, surge o pronome “ele”, que antecede um termo que será citado posteriormente. A coesão textual pode ser construída por diferentes mecanismos que contribuem para a progressão das ideias. Um desses mecanismos ocorre quando uma palavra antecipa uma informação que será apresentada posteriormente no texto, recurso denominado catáfora. No primeiro parágrafo da crônica, o autor utiliza esse recurso ao afirmar: “Ele nos olha na cara.” [...] “Ele nos desafia.”. </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Nesse contexto, o emprego do pronome “</a:t>
            </a:r>
            <a:r>
              <a:rPr lang="pt-BR" sz="2400" b="1" dirty="0">
                <a:effectLst/>
                <a:latin typeface="Arial Narrow" panose="020B0606020202030204" pitchFamily="34" charset="0"/>
                <a:ea typeface="Aptos" panose="020B0004020202020204" pitchFamily="34" charset="0"/>
                <a:cs typeface="Times New Roman" panose="02020603050405020304" pitchFamily="18" charset="0"/>
              </a:rPr>
              <a:t>ele</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tem a função de</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retomar uma informação já mencionada anteriormente no texto.</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substituir uma expressão repetida para evitar redundâncias.</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(C) antecipar o elemento que será identificado posteriormente pelo leitor.</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(D) indicar um interlocutor envolvido na situação comunicativa.</a:t>
            </a:r>
          </a:p>
          <a:p>
            <a:pPr algn="just">
              <a:lnSpc>
                <a:spcPct val="12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(E) estabelecer uma relação de comparação entre dois elementos do texto.</a:t>
            </a:r>
          </a:p>
        </p:txBody>
      </p:sp>
    </p:spTree>
    <p:extLst>
      <p:ext uri="{BB962C8B-B14F-4D97-AF65-F5344CB8AC3E}">
        <p14:creationId xmlns:p14="http://schemas.microsoft.com/office/powerpoint/2010/main" val="3707794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449000759"/>
              </p:ext>
            </p:extLst>
          </p:nvPr>
        </p:nvGraphicFramePr>
        <p:xfrm>
          <a:off x="358591" y="1226509"/>
          <a:ext cx="11501717" cy="11201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Humor na crônica argumentativa</a:t>
                      </a:r>
                    </a:p>
                    <a:p>
                      <a:pPr algn="just"/>
                      <a:r>
                        <a:rPr lang="pt-BR" sz="2250" b="0" kern="1200" dirty="0">
                          <a:solidFill>
                            <a:schemeClr val="tx1"/>
                          </a:solidFill>
                          <a:effectLst/>
                          <a:latin typeface="Arial Narrow" panose="020B0606020202030204" pitchFamily="34" charset="0"/>
                          <a:ea typeface="+mn-ea"/>
                          <a:cs typeface="+mn-cs"/>
                        </a:rPr>
                        <a:t>O humor na crônica argumentativa não serve apenas para divertir. Ele ajuda o autor a expressar opiniões, fazer críticas e levar o leitor à reflexão sobre situações do cotidiano de forma leve e interessante.</a:t>
                      </a:r>
                      <a:endParaRPr lang="pt-BR" sz="225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DAD72427-61C2-9827-ECBB-11F86C4D641B}"/>
              </a:ext>
            </a:extLst>
          </p:cNvPr>
          <p:cNvGraphicFramePr>
            <a:graphicFrameLocks noGrp="1"/>
          </p:cNvGraphicFramePr>
          <p:nvPr>
            <p:extLst>
              <p:ext uri="{D42A27DB-BD31-4B8C-83A1-F6EECF244321}">
                <p14:modId xmlns:p14="http://schemas.microsoft.com/office/powerpoint/2010/main" val="2678665688"/>
              </p:ext>
            </p:extLst>
          </p:nvPr>
        </p:nvGraphicFramePr>
        <p:xfrm>
          <a:off x="345141" y="2571215"/>
          <a:ext cx="11501718" cy="3963099"/>
        </p:xfrm>
        <a:graphic>
          <a:graphicData uri="http://schemas.openxmlformats.org/drawingml/2006/table">
            <a:tbl>
              <a:tblPr firstRow="1" bandRow="1">
                <a:tableStyleId>{5C22544A-7EE6-4342-B048-85BDC9FD1C3A}</a:tableStyleId>
              </a:tblPr>
              <a:tblGrid>
                <a:gridCol w="5051612">
                  <a:extLst>
                    <a:ext uri="{9D8B030D-6E8A-4147-A177-3AD203B41FA5}">
                      <a16:colId xmlns:a16="http://schemas.microsoft.com/office/drawing/2014/main" val="2638729088"/>
                    </a:ext>
                  </a:extLst>
                </a:gridCol>
                <a:gridCol w="6450106">
                  <a:extLst>
                    <a:ext uri="{9D8B030D-6E8A-4147-A177-3AD203B41FA5}">
                      <a16:colId xmlns:a16="http://schemas.microsoft.com/office/drawing/2014/main" val="2946746985"/>
                    </a:ext>
                  </a:extLst>
                </a:gridCol>
              </a:tblGrid>
              <a:tr h="370840">
                <a:tc>
                  <a:txBody>
                    <a:bodyPr/>
                    <a:lstStyle/>
                    <a:p>
                      <a:pPr marL="457200" algn="ctr">
                        <a:lnSpc>
                          <a:spcPct val="115000"/>
                        </a:lnSpc>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SARCASMO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pPr marL="457200" algn="ctr">
                        <a:lnSpc>
                          <a:spcPct val="11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IRONIA</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r h="370840">
                <a:tc>
                  <a:txBody>
                    <a:bodyPr/>
                    <a:lstStyle/>
                    <a:p>
                      <a:pPr marL="342900" lvl="0" indent="-342900" algn="just">
                        <a:lnSpc>
                          <a:spcPct val="115000"/>
                        </a:lnSpc>
                        <a:buFont typeface="Wingdings" panose="05000000000000000000" pitchFamily="2" charset="2"/>
                        <a:buChar char=""/>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Declaração ofensiva, em tom de zombaria.</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agressivo e provocador.</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mais explícito, tanto no conteúdo quanto na forma.</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mais malicioso.</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mais direto e pode ser percebido quase imediatamente.</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Pode ter excelentes resultados na comédia.</a:t>
                      </a:r>
                      <a:endParaRPr lang="pt-BR" sz="2300" kern="10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tc>
                  <a:txBody>
                    <a:bodyPr/>
                    <a:lstStyle/>
                    <a:p>
                      <a:pPr marL="342900" lvl="0" indent="-342900" algn="just">
                        <a:lnSpc>
                          <a:spcPct val="115000"/>
                        </a:lnSpc>
                        <a:buFont typeface="Wingdings" panose="05000000000000000000" pitchFamily="2" charset="2"/>
                        <a:buChar char=""/>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uma figura de linguagem que pode ser oral, dramática ou de situação.</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mais sutil.</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mais leve ou menos óbvia.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buFont typeface="Wingdings" panose="05000000000000000000" pitchFamily="2" charset="2"/>
                        <a:buChar char=""/>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Nem sempre o receptor da mensagem perceberá rapidamente a intenção da fala.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800"/>
                        </a:spcAft>
                        <a:buFont typeface="Wingdings" panose="05000000000000000000" pitchFamily="2" charset="2"/>
                        <a:buChar char=""/>
                      </a:pP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mais utilizada como uma crítica. A sutileza pode atrasar a percepção do verdadeiro sentido, o que pode aumentar o efeito da ironia.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982723956"/>
                  </a:ext>
                </a:extLst>
              </a:tr>
            </a:tbl>
          </a:graphicData>
        </a:graphic>
      </p:graphicFrame>
    </p:spTree>
    <p:extLst>
      <p:ext uri="{BB962C8B-B14F-4D97-AF65-F5344CB8AC3E}">
        <p14:creationId xmlns:p14="http://schemas.microsoft.com/office/powerpoint/2010/main" val="1535622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A1FB2FC-ED37-1057-3FAE-4AC04EF11D52}"/>
              </a:ext>
            </a:extLst>
          </p:cNvPr>
          <p:cNvSpPr txBox="1"/>
          <p:nvPr/>
        </p:nvSpPr>
        <p:spPr>
          <a:xfrm>
            <a:off x="255494" y="624295"/>
            <a:ext cx="11501716" cy="3700244"/>
          </a:xfrm>
          <a:prstGeom prst="rect">
            <a:avLst/>
          </a:prstGeom>
          <a:noFill/>
        </p:spPr>
        <p:txBody>
          <a:bodyPr wrap="square">
            <a:spAutoFit/>
          </a:bodyPr>
          <a:lstStyle/>
          <a:p>
            <a:pPr algn="just">
              <a:lnSpc>
                <a:spcPct val="110000"/>
              </a:lnSpc>
            </a:pPr>
            <a:r>
              <a:rPr lang="pt-BR" sz="2400" b="1" dirty="0">
                <a:latin typeface="Arial Narrow" panose="020B0606020202030204" pitchFamily="34" charset="0"/>
                <a:ea typeface="Aptos" panose="020B0004020202020204" pitchFamily="34" charset="0"/>
                <a:cs typeface="Times New Roman" panose="02020603050405020304" pitchFamily="18" charset="0"/>
              </a:rPr>
              <a:t>9</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Na crônica “Tecnologia”, há presença marcante de crítica acompanhada, predominantemente, de humor e ironia, características típicas da crônica argumentativa. O autor critica a relação entre o homem e o computador de forma bem-humorada, exagerando situações para provocar reflexão. Agora responda.</a:t>
            </a:r>
          </a:p>
          <a:p>
            <a:pPr algn="just">
              <a:lnSpc>
                <a:spcPct val="110000"/>
              </a:lnSpc>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No trecho “Com o computador é diferente. Você faz tudo que ele manda. Ou precisa fazer tudo ao modo dele, senão ele não aceita. Simplesmente ignora você.”, há ironia, humor ou sarcasmo? Justifique.</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5183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FFABFA-8880-C2B8-435C-82A0FDB4DB40}"/>
              </a:ext>
            </a:extLst>
          </p:cNvPr>
          <p:cNvSpPr txBox="1"/>
          <p:nvPr/>
        </p:nvSpPr>
        <p:spPr>
          <a:xfrm>
            <a:off x="367553" y="911888"/>
            <a:ext cx="11510682" cy="3954159"/>
          </a:xfrm>
          <a:prstGeom prst="rect">
            <a:avLst/>
          </a:prstGeom>
          <a:noFill/>
        </p:spPr>
        <p:txBody>
          <a:bodyPr wrap="square">
            <a:spAutoFit/>
          </a:bodyPr>
          <a:lstStyle/>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Leia o trecho da crônica “A máquina de escrever podia ter recursos que você nunca usaria, mas não tinha a mesma empáfia, o mesmo ar de quem só aguentava os humanos por falta de coisa melhor, no momento.”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Nesse trecho, predomina o recurso de linguagem denominado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ironia, pois o autor atribui ao computador características humanas para criticar, de forma bem-humorada, a relação entre as pessoas e a tecnologia.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eufemismo, pois o autor suaviza as dificuldades encontradas pelo usuário ao utilizar o computador, enfatizando as qualidades da máquina de escrever.</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comparação, pois o autor descreve objetivamente as diferenças técnicas entre a máquina de escrever e o computador.</a:t>
            </a:r>
          </a:p>
        </p:txBody>
      </p:sp>
    </p:spTree>
    <p:extLst>
      <p:ext uri="{BB962C8B-B14F-4D97-AF65-F5344CB8AC3E}">
        <p14:creationId xmlns:p14="http://schemas.microsoft.com/office/powerpoint/2010/main" val="3579594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58815-643B-1D2B-D166-B7D32D324DB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1AE26CD-F335-6839-2305-2633AA062697}"/>
              </a:ext>
            </a:extLst>
          </p:cNvPr>
          <p:cNvSpPr txBox="1"/>
          <p:nvPr/>
        </p:nvSpPr>
        <p:spPr>
          <a:xfrm>
            <a:off x="367553" y="911888"/>
            <a:ext cx="11510682" cy="3564822"/>
          </a:xfrm>
          <a:prstGeom prst="rect">
            <a:avLst/>
          </a:prstGeom>
          <a:noFill/>
        </p:spPr>
        <p:txBody>
          <a:bodyPr wrap="square">
            <a:spAutoFit/>
          </a:bodyPr>
          <a:lstStyle/>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No trecho “A máquina de escrever podia ter recursos que você nunca usaria, mas não tinha a mesma empáfia, o mesmo ar de quem só aguentava os humanos por falta de coisa melhor, no momento.”, a máquina de escrever é apresentada pelo autor como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uma tecnologia ultrapassada e sem utilidade.</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uma companheira mais próxima e compreensiva do usuário, em contraste com o computador.</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um equipamento mais moderno e eficiente que o computador.</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10.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Retorne ao texto, no segundo parágrafo, e retire um trecho em que predomina ironia ou humor ou ambos. Comente sobre o elemento que predomina.</a:t>
            </a:r>
          </a:p>
        </p:txBody>
      </p:sp>
    </p:spTree>
    <p:extLst>
      <p:ext uri="{BB962C8B-B14F-4D97-AF65-F5344CB8AC3E}">
        <p14:creationId xmlns:p14="http://schemas.microsoft.com/office/powerpoint/2010/main" val="83085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5BF23C-BF7D-0358-13C1-78B8F37E6F4E}"/>
              </a:ext>
            </a:extLst>
          </p:cNvPr>
          <p:cNvSpPr txBox="1"/>
          <p:nvPr/>
        </p:nvSpPr>
        <p:spPr>
          <a:xfrm>
            <a:off x="385481" y="910775"/>
            <a:ext cx="11412071" cy="839461"/>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Sua tarefa é relacionar os trechos em que há presença de humor/ironia com o seu significado/explicação na segunda coluna. Isso pode ser observado nos trechos a seguir. </a:t>
            </a:r>
          </a:p>
        </p:txBody>
      </p:sp>
      <p:graphicFrame>
        <p:nvGraphicFramePr>
          <p:cNvPr id="9" name="Tabela 8">
            <a:extLst>
              <a:ext uri="{FF2B5EF4-FFF2-40B4-BE49-F238E27FC236}">
                <a16:creationId xmlns:a16="http://schemas.microsoft.com/office/drawing/2014/main" id="{6B69048A-1393-94DD-BE80-E6E84C530B68}"/>
              </a:ext>
            </a:extLst>
          </p:cNvPr>
          <p:cNvGraphicFramePr>
            <a:graphicFrameLocks noGrp="1"/>
          </p:cNvGraphicFramePr>
          <p:nvPr>
            <p:extLst>
              <p:ext uri="{D42A27DB-BD31-4B8C-83A1-F6EECF244321}">
                <p14:modId xmlns:p14="http://schemas.microsoft.com/office/powerpoint/2010/main" val="700313684"/>
              </p:ext>
            </p:extLst>
          </p:nvPr>
        </p:nvGraphicFramePr>
        <p:xfrm>
          <a:off x="448235" y="1898592"/>
          <a:ext cx="11412071" cy="4048633"/>
        </p:xfrm>
        <a:graphic>
          <a:graphicData uri="http://schemas.openxmlformats.org/drawingml/2006/table">
            <a:tbl>
              <a:tblPr firstRow="1" firstCol="1" bandRow="1"/>
              <a:tblGrid>
                <a:gridCol w="5704874">
                  <a:extLst>
                    <a:ext uri="{9D8B030D-6E8A-4147-A177-3AD203B41FA5}">
                      <a16:colId xmlns:a16="http://schemas.microsoft.com/office/drawing/2014/main" val="2949622142"/>
                    </a:ext>
                  </a:extLst>
                </a:gridCol>
                <a:gridCol w="5707197">
                  <a:extLst>
                    <a:ext uri="{9D8B030D-6E8A-4147-A177-3AD203B41FA5}">
                      <a16:colId xmlns:a16="http://schemas.microsoft.com/office/drawing/2014/main" val="1679729520"/>
                    </a:ext>
                  </a:extLst>
                </a:gridCol>
              </a:tblGrid>
              <a:tr h="0">
                <a:tc>
                  <a:txBody>
                    <a:bodyPr/>
                    <a:lstStyle/>
                    <a:p>
                      <a:pPr algn="just">
                        <a:lnSpc>
                          <a:spcPct val="107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(1) “Não diz ‘Burro’, mas está implícito.”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Exagero na comparação, com efeito irônico, ao atribuir características humanas ao computador, deixando clara a superioridade do computador em relação ao usuário.</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081198"/>
                  </a:ext>
                </a:extLst>
              </a:tr>
              <a:tr h="0">
                <a:tc>
                  <a:txBody>
                    <a:bodyPr/>
                    <a:lstStyle/>
                    <a:p>
                      <a:pPr algn="just">
                        <a:lnSpc>
                          <a:spcPct val="107000"/>
                        </a:lnSpc>
                        <a:spcAft>
                          <a:spcPts val="800"/>
                        </a:spcAft>
                        <a:buNone/>
                      </a:pPr>
                      <a:r>
                        <a:rPr lang="pt-BR" sz="2300" kern="100">
                          <a:effectLst/>
                          <a:latin typeface="Arial Narrow" panose="020B0606020202030204" pitchFamily="34" charset="0"/>
                          <a:ea typeface="Calibri" panose="020F0502020204030204" pitchFamily="34" charset="0"/>
                          <a:cs typeface="Arial" panose="020B0604020202020204" pitchFamily="34" charset="0"/>
                        </a:rPr>
                        <a:t>(2) “</a:t>
                      </a:r>
                      <a:r>
                        <a:rPr lang="pt-BR" sz="2300" kern="100">
                          <a:solidFill>
                            <a:srgbClr val="000000"/>
                          </a:solidFill>
                          <a:effectLst/>
                          <a:latin typeface="Arial Narrow" panose="020B0606020202030204" pitchFamily="34" charset="0"/>
                          <a:ea typeface="Calibri" panose="020F0502020204030204" pitchFamily="34" charset="0"/>
                          <a:cs typeface="Arial" panose="020B0604020202020204" pitchFamily="34" charset="0"/>
                        </a:rPr>
                        <a:t>Às vezes, quando a gente erra, ele faz “bip”.”</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Há ironia ao sugerir que o computador “julga” o usuário, considerando-o “menos inteligente”.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8300342"/>
                  </a:ext>
                </a:extLst>
              </a:tr>
              <a:tr h="0">
                <a:tc>
                  <a:txBody>
                    <a:bodyPr/>
                    <a:lstStyle/>
                    <a:p>
                      <a:pPr algn="just">
                        <a:lnSpc>
                          <a:spcPct val="107000"/>
                        </a:lnSpc>
                        <a:spcAft>
                          <a:spcPts val="800"/>
                        </a:spcAft>
                        <a:buNone/>
                      </a:pPr>
                      <a:r>
                        <a:rPr lang="pt-BR" sz="2300" kern="100">
                          <a:effectLst/>
                          <a:latin typeface="Arial Narrow" panose="020B0606020202030204" pitchFamily="34" charset="0"/>
                          <a:ea typeface="Calibri" panose="020F0502020204030204" pitchFamily="34" charset="0"/>
                          <a:cs typeface="Arial" panose="020B0604020202020204" pitchFamily="34" charset="0"/>
                        </a:rPr>
                        <a:t>(3) “Ele é mais inteligente que você.”</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Tom irônico ao admitir a rendição do usuário à tecnologia.</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3120582"/>
                  </a:ext>
                </a:extLst>
              </a:tr>
              <a:tr h="0">
                <a:tc>
                  <a:txBody>
                    <a:bodyPr/>
                    <a:lstStyle/>
                    <a:p>
                      <a:pPr algn="just">
                        <a:lnSpc>
                          <a:spcPct val="107000"/>
                        </a:lnSpc>
                        <a:spcAft>
                          <a:spcPts val="800"/>
                        </a:spcAft>
                        <a:buNone/>
                      </a:pPr>
                      <a:r>
                        <a:rPr lang="pt-BR" sz="2300" kern="100">
                          <a:effectLst/>
                          <a:latin typeface="Arial Narrow" panose="020B0606020202030204" pitchFamily="34" charset="0"/>
                          <a:ea typeface="Calibri" panose="020F0502020204030204" pitchFamily="34" charset="0"/>
                          <a:cs typeface="Arial" panose="020B0604020202020204" pitchFamily="34" charset="0"/>
                        </a:rPr>
                        <a:t>(4) “...acho que estou sucumbindo.”</a:t>
                      </a:r>
                      <a:endParaRPr lang="pt-BR" sz="23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O humor surge da ideia de que, quando o usuário erra, o computador o denuncia, expondo-o publicamente.</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9472356"/>
                  </a:ext>
                </a:extLst>
              </a:tr>
            </a:tbl>
          </a:graphicData>
        </a:graphic>
      </p:graphicFrame>
    </p:spTree>
    <p:extLst>
      <p:ext uri="{BB962C8B-B14F-4D97-AF65-F5344CB8AC3E}">
        <p14:creationId xmlns:p14="http://schemas.microsoft.com/office/powerpoint/2010/main" val="1197781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86862-B184-A56E-BF16-3A6AE3E0155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92771F6-9C8F-7440-42FD-30255F582A96}"/>
              </a:ext>
            </a:extLst>
          </p:cNvPr>
          <p:cNvSpPr txBox="1"/>
          <p:nvPr/>
        </p:nvSpPr>
        <p:spPr>
          <a:xfrm>
            <a:off x="367553" y="911888"/>
            <a:ext cx="11510682" cy="4732834"/>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12.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Na crônica em estudo, o humor e a ironia podem ser observados no trecho: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 máquina de escrever faz tudo que você manda, mesmo que seja a tapa.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efeito de sentido produzido pelo uso de humor e ironia nesse trecho é</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sugerir a resistência ao uso da máquina de escrever pelo cronista.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ridicularizar a descrição técnica do funcionamento da máquina de escrever, enfatizando seu uso prático.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criticar, de forma bem-humorada, a relação de submissão da máquina de escrever em contraste com o computador.</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enfatizar que a máquina de escrever é superior ao computador por sua obediência às ordens do usuário, sem questionamentos ou exigências.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(E) ironizar que o narrador rejeita qualquer tipo de tecnologia, defendendo que nenhuma máquina deve ser utilizada no cotidiano humano.</a:t>
            </a:r>
          </a:p>
        </p:txBody>
      </p:sp>
    </p:spTree>
    <p:extLst>
      <p:ext uri="{BB962C8B-B14F-4D97-AF65-F5344CB8AC3E}">
        <p14:creationId xmlns:p14="http://schemas.microsoft.com/office/powerpoint/2010/main" val="3182828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558795976"/>
              </p:ext>
            </p:extLst>
          </p:nvPr>
        </p:nvGraphicFramePr>
        <p:xfrm>
          <a:off x="345141" y="625873"/>
          <a:ext cx="11501717" cy="1432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00" b="1" kern="1200" dirty="0">
                          <a:solidFill>
                            <a:schemeClr val="tx1"/>
                          </a:solidFill>
                          <a:effectLst/>
                          <a:latin typeface="Arial Narrow" panose="020B0606020202030204" pitchFamily="34" charset="0"/>
                          <a:ea typeface="+mn-ea"/>
                          <a:cs typeface="+mn-cs"/>
                        </a:rPr>
                        <a:t>Estudante, a análise comparativa de textos trata de uma estratégia de leitura cujo objetivo é comparar a linha de discussão realizada nos textos. Mesmo tratando do mesmo tema, os textos podem pertencer a gêneros textuais diferentes e possuir discussões semelhantes, complementares ou divergentes acerca de um determinado tema ou informação. Vamos ver como isso acontece???</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9876F862-B43C-3AC9-3EF9-AFB75E357EEF}"/>
              </a:ext>
            </a:extLst>
          </p:cNvPr>
          <p:cNvSpPr txBox="1"/>
          <p:nvPr/>
        </p:nvSpPr>
        <p:spPr>
          <a:xfrm>
            <a:off x="345141" y="2776954"/>
            <a:ext cx="1098178" cy="476028"/>
          </a:xfrm>
          <a:prstGeom prst="rect">
            <a:avLst/>
          </a:prstGeom>
          <a:noFill/>
        </p:spPr>
        <p:txBody>
          <a:bodyPr wrap="square">
            <a:spAutoFit/>
          </a:bodyPr>
          <a:lstStyle/>
          <a:p>
            <a:pPr algn="just">
              <a:lnSpc>
                <a:spcPct val="120000"/>
              </a:lnSpc>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Texto</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II</a:t>
            </a:r>
          </a:p>
        </p:txBody>
      </p:sp>
      <p:pic>
        <p:nvPicPr>
          <p:cNvPr id="6" name="Imagem 5">
            <a:extLst>
              <a:ext uri="{FF2B5EF4-FFF2-40B4-BE49-F238E27FC236}">
                <a16:creationId xmlns:a16="http://schemas.microsoft.com/office/drawing/2014/main" id="{79AF5762-E2DE-1462-3CCA-AF9EDA390E48}"/>
              </a:ext>
            </a:extLst>
          </p:cNvPr>
          <p:cNvPicPr>
            <a:picLocks noChangeAspect="1"/>
          </p:cNvPicPr>
          <p:nvPr/>
        </p:nvPicPr>
        <p:blipFill>
          <a:blip r:embed="rId3"/>
          <a:stretch>
            <a:fillRect/>
          </a:stretch>
        </p:blipFill>
        <p:spPr>
          <a:xfrm>
            <a:off x="3281083" y="2307498"/>
            <a:ext cx="4126322" cy="4037440"/>
          </a:xfrm>
          <a:prstGeom prst="rect">
            <a:avLst/>
          </a:prstGeom>
        </p:spPr>
      </p:pic>
      <p:sp>
        <p:nvSpPr>
          <p:cNvPr id="8" name="CaixaDeTexto 7">
            <a:extLst>
              <a:ext uri="{FF2B5EF4-FFF2-40B4-BE49-F238E27FC236}">
                <a16:creationId xmlns:a16="http://schemas.microsoft.com/office/drawing/2014/main" id="{C001F9B5-FC45-8932-6260-4E351AD391C4}"/>
              </a:ext>
            </a:extLst>
          </p:cNvPr>
          <p:cNvSpPr txBox="1"/>
          <p:nvPr/>
        </p:nvSpPr>
        <p:spPr>
          <a:xfrm>
            <a:off x="2660593" y="6470892"/>
            <a:ext cx="5367301" cy="246221"/>
          </a:xfrm>
          <a:prstGeom prst="rect">
            <a:avLst/>
          </a:prstGeom>
          <a:noFill/>
        </p:spPr>
        <p:txBody>
          <a:bodyPr wrap="square">
            <a:spAutoFit/>
          </a:bodyPr>
          <a:lstStyle/>
          <a:p>
            <a:r>
              <a:rPr lang="pt-BR" sz="1000" dirty="0">
                <a:latin typeface="Arial Narrow" panose="020B0606020202030204" pitchFamily="34" charset="0"/>
              </a:rPr>
              <a:t>Disponível em: https://grooeland.blogspot.com/2009/10/computador-e-phoda.html. Acesso em: 17 jun. 2026.</a:t>
            </a:r>
          </a:p>
        </p:txBody>
      </p:sp>
    </p:spTree>
    <p:extLst>
      <p:ext uri="{BB962C8B-B14F-4D97-AF65-F5344CB8AC3E}">
        <p14:creationId xmlns:p14="http://schemas.microsoft.com/office/powerpoint/2010/main" val="2917920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264458" y="622678"/>
            <a:ext cx="11501717" cy="4482124"/>
          </a:xfrm>
          <a:prstGeom prst="rect">
            <a:avLst/>
          </a:prstGeom>
          <a:noFill/>
        </p:spPr>
        <p:txBody>
          <a:bodyPr wrap="square">
            <a:spAutoFit/>
          </a:bodyPr>
          <a:lstStyle/>
          <a:p>
            <a:pPr algn="just">
              <a:lnSpc>
                <a:spcPct val="120000"/>
              </a:lnSpc>
            </a:pP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13.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o tema da charge (Texto II)?</a:t>
            </a:r>
          </a:p>
          <a:p>
            <a:pPr algn="just">
              <a:lnSpc>
                <a:spcPct val="120000"/>
              </a:lnSpc>
            </a:pPr>
            <a:endPar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14. </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texto “Tecnologia” (crônica argumentativa) e a Charge têm em comum o fato de</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defenderem que a tecnologia deve substituir completamente as atividades humanas.</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apresentarem dados técnicos sobre a evolução dos equipamentos tecnológicos. </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ensinarem procedimentos técnicos para recuperar arquivos perdidos em computadores.</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abordarem os impactos da tecnologia no cotidiano das pessoas, embora utilizem linguagens diferentes.</a:t>
            </a:r>
          </a:p>
          <a:p>
            <a:pPr algn="just">
              <a:lnSpc>
                <a:spcPct val="120000"/>
              </a:lnSpc>
            </a:pP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apresentarem histórias fictícias cujo objetivo principal é divertir o leitor, sem promover reflexões sobre a realidade.</a:t>
            </a:r>
          </a:p>
        </p:txBody>
      </p:sp>
    </p:spTree>
    <p:extLst>
      <p:ext uri="{BB962C8B-B14F-4D97-AF65-F5344CB8AC3E}">
        <p14:creationId xmlns:p14="http://schemas.microsoft.com/office/powerpoint/2010/main" val="410785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DEAF6F-E31E-2D24-3C4E-8F431343A511}"/>
              </a:ext>
            </a:extLst>
          </p:cNvPr>
          <p:cNvSpPr txBox="1"/>
          <p:nvPr/>
        </p:nvSpPr>
        <p:spPr>
          <a:xfrm>
            <a:off x="313765" y="896927"/>
            <a:ext cx="11564470" cy="2215991"/>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15.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Em relação ao tema abordado nos textos I e II, pode-se dizer que as ideias apresentadas são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complementares.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contraditórias.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semelhantes.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excludentes.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divergentes.</a:t>
            </a:r>
          </a:p>
        </p:txBody>
      </p:sp>
    </p:spTree>
    <p:extLst>
      <p:ext uri="{BB962C8B-B14F-4D97-AF65-F5344CB8AC3E}">
        <p14:creationId xmlns:p14="http://schemas.microsoft.com/office/powerpoint/2010/main" val="41854636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2257574266"/>
              </p:ext>
            </p:extLst>
          </p:nvPr>
        </p:nvGraphicFramePr>
        <p:xfrm>
          <a:off x="360786" y="2472611"/>
          <a:ext cx="11445305" cy="4215059"/>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4215059">
                <a:tc>
                  <a:txBody>
                    <a:bodyPr/>
                    <a:lstStyle/>
                    <a:p>
                      <a:r>
                        <a:rPr lang="pt-BR" sz="23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373346" y="3203057"/>
            <a:ext cx="8363644" cy="3277820"/>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que você aprendeu sobre o gênero textual “crônica argumentativa”? </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consegue explicar como o autor defende seu ponto de vista? </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Considerando a crônica argumentativa “Tecnologia”, de Luís Fernando Veríssimo, você concorda ou discorda da opinião defendida pelo cronista? Por quê?</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aprendeu o que são “argumentos”? </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 leitura desse tipo de crônica leva o leitor a refletir?  </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Qual é a principal reflexão que o leitor leva consigo após a leitura dessa crônica? </a:t>
            </a:r>
          </a:p>
        </p:txBody>
      </p:sp>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9977718" y="4160182"/>
            <a:ext cx="1642547" cy="292388"/>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Imagem criada por IA.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 name="Imagem 9">
            <a:extLst>
              <a:ext uri="{FF2B5EF4-FFF2-40B4-BE49-F238E27FC236}">
                <a16:creationId xmlns:a16="http://schemas.microsoft.com/office/drawing/2014/main" id="{F895F1B4-06B4-B5A3-CEDD-2CB784CB50B4}"/>
              </a:ext>
            </a:extLst>
          </p:cNvPr>
          <p:cNvPicPr>
            <a:picLocks noChangeAspect="1"/>
          </p:cNvPicPr>
          <p:nvPr/>
        </p:nvPicPr>
        <p:blipFill>
          <a:blip r:embed="rId5"/>
          <a:stretch>
            <a:fillRect/>
          </a:stretch>
        </p:blipFill>
        <p:spPr>
          <a:xfrm>
            <a:off x="8906167" y="2554148"/>
            <a:ext cx="2870715" cy="1606034"/>
          </a:xfrm>
          <a:prstGeom prst="rect">
            <a:avLst/>
          </a:prstGeom>
        </p:spPr>
      </p:pic>
    </p:spTree>
    <p:extLst>
      <p:ext uri="{BB962C8B-B14F-4D97-AF65-F5344CB8AC3E}">
        <p14:creationId xmlns:p14="http://schemas.microsoft.com/office/powerpoint/2010/main" val="25484194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1" y="719188"/>
            <a:ext cx="11501717" cy="1508105"/>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Olá, estudante! Chegou a hora de produzir seu texto. Para isso, leia atentamente os textos motivadores e a proposta de escrita. Observe as características e a estrutura do gênero, bem como relembre as explicações realizadas pelo(a) professor(a) durante o desenvolvimento das atividades. Boa escrita!!!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22D4BFD-E206-DD44-F0E8-9F06D450203E}"/>
              </a:ext>
            </a:extLst>
          </p:cNvPr>
          <p:cNvSpPr txBox="1"/>
          <p:nvPr/>
        </p:nvSpPr>
        <p:spPr>
          <a:xfrm>
            <a:off x="345140" y="2359435"/>
            <a:ext cx="11501717" cy="3908762"/>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Produção do gênero textual Crônica Argumentativa: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dirty="0">
                <a:effectLst/>
                <a:highlight>
                  <a:srgbClr val="FFFF00"/>
                </a:highlight>
                <a:latin typeface="Arial Narrow" panose="020B0606020202030204" pitchFamily="34" charset="0"/>
                <a:ea typeface="Aptos" panose="020B0004020202020204" pitchFamily="34" charset="0"/>
                <a:cs typeface="Times New Roman" panose="02020603050405020304" pitchFamily="18" charset="0"/>
              </a:rPr>
              <a:t> </a:t>
            </a:r>
            <a:endParaRPr lang="pt-BR"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crônica argumentativa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é um gênero textual que aborda temas do cotidiano, fatos comuns, comportamentos ou situações vividas pelas pessoas, apresentando a opinião do autor sobre o assunto. Para defender seu ponto de vista, o cronista utiliza argumentos, exemplos, comparações, humor, ironia e reflexões, buscando levar o leitor a pensar sobre o tema discutido. Por isso, a crônica argumentativa busca convencer ou persuadir o leitor, levando-o a refletir, também, sobre o assunto abordado e, dessa forma, ser provocado a ter o seu próprio ponto de vista.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As temáticas que, geralmente, inspiram as crônicas argumentativas são os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acontecimentos e elementos do cotidiano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como assunto de interesse social, críticas sociais, políticas, dilemas de comportamento, costumes urbanos, tecnologia e questões de cidadania. </a:t>
            </a:r>
          </a:p>
        </p:txBody>
      </p:sp>
    </p:spTree>
    <p:extLst>
      <p:ext uri="{BB962C8B-B14F-4D97-AF65-F5344CB8AC3E}">
        <p14:creationId xmlns:p14="http://schemas.microsoft.com/office/powerpoint/2010/main" val="2586866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87834"/>
            <a:ext cx="11501717" cy="4824654"/>
          </a:xfrm>
          <a:prstGeom prst="rect">
            <a:avLst/>
          </a:prstGeom>
          <a:noFill/>
        </p:spPr>
        <p:txBody>
          <a:bodyPr wrap="square">
            <a:spAutoFit/>
          </a:bodyPr>
          <a:lstStyle/>
          <a:p>
            <a:pPr algn="just">
              <a:lnSpc>
                <a:spcPct val="120000"/>
              </a:lnSpc>
            </a:pPr>
            <a:r>
              <a:rPr lang="pt-BR" sz="2350" b="1" dirty="0">
                <a:effectLst/>
                <a:latin typeface="Arial Narrow" panose="020B0606020202030204" pitchFamily="34" charset="0"/>
                <a:ea typeface="Aptos" panose="020B0004020202020204" pitchFamily="34" charset="0"/>
                <a:cs typeface="Times New Roman" panose="02020603050405020304" pitchFamily="18" charset="0"/>
              </a:rPr>
              <a:t>2. </a:t>
            </a:r>
            <a:r>
              <a:rPr lang="pt-BR" sz="2350" dirty="0">
                <a:effectLst/>
                <a:latin typeface="Arial Narrow" panose="020B0606020202030204" pitchFamily="34" charset="0"/>
                <a:ea typeface="Aptos" panose="020B0004020202020204" pitchFamily="34" charset="0"/>
                <a:cs typeface="Times New Roman" panose="02020603050405020304" pitchFamily="18" charset="0"/>
              </a:rPr>
              <a:t>Produção do gênero textual crônica argumentativa:</a:t>
            </a:r>
          </a:p>
          <a:p>
            <a:pPr algn="just">
              <a:lnSpc>
                <a:spcPct val="120000"/>
              </a:lnSpc>
            </a:pPr>
            <a:r>
              <a:rPr lang="pt-BR" sz="2350" dirty="0">
                <a:effectLst/>
                <a:latin typeface="Arial Narrow" panose="020B0606020202030204" pitchFamily="34" charset="0"/>
                <a:ea typeface="Aptos" panose="020B0004020202020204" pitchFamily="34" charset="0"/>
                <a:cs typeface="Times New Roman" panose="02020603050405020304" pitchFamily="18" charset="0"/>
              </a:rPr>
              <a:t>A partir do material de apoio e com base nos conhecimentos que você já tem sobre o gênero textual e sua vivência, escreva uma crônica argumentativa sobre o tema: “Pequenas atitudes, grandes consequências: a corrupção começa no cotidiano?”. Para isso, reflita sobre comportamentos comuns do dia a dia — como furar filas, desrespeitar regras, estacionar em vagas proibidas ou tentar obter vantagens indevidas — e discuta de que maneira essas ações contribuem para a manutenção da corrupção na sociedade brasileira. Além disso, argumente sobre a possibilidade de combater esse tipo de corrupção.</a:t>
            </a:r>
          </a:p>
          <a:p>
            <a:pPr algn="just">
              <a:lnSpc>
                <a:spcPct val="120000"/>
              </a:lnSpc>
            </a:pPr>
            <a:endParaRPr lang="pt-BR" sz="235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350" b="1" dirty="0">
                <a:effectLst/>
                <a:latin typeface="Arial Narrow" panose="020B0606020202030204" pitchFamily="34" charset="0"/>
                <a:ea typeface="Aptos" panose="020B0004020202020204" pitchFamily="34" charset="0"/>
                <a:cs typeface="Times New Roman" panose="02020603050405020304" pitchFamily="18" charset="0"/>
              </a:rPr>
              <a:t>3. </a:t>
            </a:r>
            <a:r>
              <a:rPr lang="pt-BR" sz="2350" dirty="0">
                <a:effectLst/>
                <a:latin typeface="Arial Narrow" panose="020B0606020202030204" pitchFamily="34" charset="0"/>
                <a:ea typeface="Aptos" panose="020B0004020202020204" pitchFamily="34" charset="0"/>
                <a:cs typeface="Times New Roman" panose="02020603050405020304" pitchFamily="18" charset="0"/>
              </a:rPr>
              <a:t>Leiam os textos motivadores.</a:t>
            </a:r>
          </a:p>
          <a:p>
            <a:pPr algn="just">
              <a:lnSpc>
                <a:spcPct val="120000"/>
              </a:lnSpc>
            </a:pPr>
            <a:endParaRPr lang="pt-BR" sz="235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5400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49624" y="571159"/>
            <a:ext cx="11483788" cy="1508105"/>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os textos motivadores: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Pense bem, pequena corrupta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8BD76C8-8B01-4E03-0486-33E9FBE70A01}"/>
              </a:ext>
            </a:extLst>
          </p:cNvPr>
          <p:cNvSpPr txBox="1"/>
          <p:nvPr/>
        </p:nvSpPr>
        <p:spPr>
          <a:xfrm>
            <a:off x="349624" y="2215836"/>
            <a:ext cx="11483788" cy="4324261"/>
          </a:xfrm>
          <a:prstGeom prst="rect">
            <a:avLst/>
          </a:prstGeom>
          <a:noFill/>
        </p:spPr>
        <p:txBody>
          <a:bodyPr wrap="square">
            <a:spAutoFit/>
          </a:bodyPr>
          <a:lstStyle/>
          <a:p>
            <a:pPr indent="538163" algn="r"/>
            <a:r>
              <a:rPr lang="pt-BR" sz="2200" dirty="0">
                <a:effectLst/>
                <a:latin typeface="Arial Narrow" panose="020B0606020202030204" pitchFamily="34" charset="0"/>
                <a:ea typeface="Aptos" panose="020B0004020202020204" pitchFamily="34" charset="0"/>
                <a:cs typeface="Times New Roman" panose="02020603050405020304" pitchFamily="18" charset="0"/>
              </a:rPr>
              <a:t>Ana Sophia Gil Zanetti, 05, 2ª</a:t>
            </a:r>
          </a:p>
          <a:p>
            <a:pPr algn="just" defTabSz="179388"/>
            <a:r>
              <a:rPr lang="pt-BR" sz="2300" dirty="0">
                <a:effectLst/>
                <a:latin typeface="Arial Narrow" panose="020B0606020202030204" pitchFamily="34" charset="0"/>
                <a:ea typeface="Aptos" panose="020B0004020202020204" pitchFamily="34" charset="0"/>
                <a:cs typeface="Times New Roman" panose="02020603050405020304" pitchFamily="18" charset="0"/>
              </a:rPr>
              <a:t>Estava voltando do colégio. Tínhamos feito prova de sociologia e, na perua escolar, todos comparavam suas respostas. Você sabe, aquela confusão de adolescente: “ A? Mas por que A? Eu pus a D!,” “Não, seu idiota! É a C!”, “Oba! Você também marcou a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Toca aqui!”. A cada alternativa correspondida um grito de alegria, a cada resposta distinta um choro dramático. E assim deixamos a capital paulista rumo ao ABC. Logo, porém, a comparação incessante deu lugar à conversa. </a:t>
            </a:r>
          </a:p>
          <a:p>
            <a:pPr algn="just" defTabSz="179388"/>
            <a:r>
              <a:rPr lang="pt-BR" sz="2300" dirty="0">
                <a:effectLst/>
                <a:latin typeface="Arial Narrow" panose="020B0606020202030204" pitchFamily="34" charset="0"/>
                <a:ea typeface="Aptos" panose="020B0004020202020204" pitchFamily="34" charset="0"/>
                <a:cs typeface="Times New Roman" panose="02020603050405020304" pitchFamily="18" charset="0"/>
              </a:rPr>
              <a:t>Pedro disse que iria para o Guaru naquele fim de semana, mas estava desanimado por conta das longas filas nos pedágios. Por mais que pedisse, seu pai, um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italianão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mão-de-vaca, não comprou o famoso “ Sem Parar “. Milene depois de exclamar o quão chique era Pedro, rindo, contou que não precisava disso. A única da família que tinha o aparelho era a tia. Então, bolaram um esquema. O carro do pai, sem o “ Sem Parar “, e o carro da tia, dotado do aparelho, passavam “ grudados “ pelo visor. Este capturava o código do aparelho e abria a cancela. </a:t>
            </a:r>
          </a:p>
        </p:txBody>
      </p:sp>
    </p:spTree>
    <p:extLst>
      <p:ext uri="{BB962C8B-B14F-4D97-AF65-F5344CB8AC3E}">
        <p14:creationId xmlns:p14="http://schemas.microsoft.com/office/powerpoint/2010/main" val="2392173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6" y="862166"/>
            <a:ext cx="11483788" cy="5724644"/>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carro do pai, que ficava na frente, passava direto e o da tia, na maioria das vezes, também. Caso a cancela fechasse, o carro parado seria o da tia, que logo seria liberado por conter o aparelho regulamentado.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Fiquei horrorizada. Sabe, tínhamos acabado de fazer uma prova cujo tema girava em torno de ética, valores morais, indivíduo e sociedade. Passei até a duvidar da afirmação do grande professor Salgado de que todo povo produz uma moral. Moral ali? Só se for uma bem corrompida. Uma moral podre e nojenta. Pelo visto, Milene valorizou mais o meio ponto que ganhou por acertar o teste do que a verdadeira essência da matéria.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pior de tudo é que são essas e muitas outras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Milenes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Pedros, Anas 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Murilos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que dizem querer mudar o Brasil. Só te digo uma coisa, a corrupção da qual você tanto reclama começa nas simples ações. Parar na vaga do idoso, furar a fila, não pagar o pedágio. Se você faz isso, não é menos corrupto que os apreendidos na Lava-Jato. Vocês, pais e mães de tantas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Milenes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deem o exemplo a seus filhos, reconstruam e fortaleçam essa moral. Deem os limites do certo e errado. E, quanto a você, Milene, não se orgulhe de tirar vantagem dos outros. Chique não é apenas viajar ao Guaru. Chique, Milene, é cidadania. Chique é aproveitar todo conhecimento ao qual você tem acesso. Pense bem, Milene.</a:t>
            </a:r>
          </a:p>
          <a:p>
            <a:pPr algn="r"/>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8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https://colband.net.br/2017/05/03/</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cronica</a:t>
            </a:r>
            <a:r>
              <a:rPr lang="pt-BR" sz="1300" dirty="0">
                <a:effectLst/>
                <a:latin typeface="Arial Narrow" panose="020B0606020202030204" pitchFamily="34" charset="0"/>
                <a:ea typeface="Aptos" panose="020B0004020202020204" pitchFamily="34" charset="0"/>
                <a:cs typeface="Times New Roman" panose="02020603050405020304" pitchFamily="18" charset="0"/>
              </a:rPr>
              <a:t>-argumentativa-pense-bem-pequena-corrupta/. Acesso em: 11 maio 2026.</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74489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F819B1-85E6-B25B-1226-1FBE1252F0BC}"/>
              </a:ext>
            </a:extLst>
          </p:cNvPr>
          <p:cNvSpPr txBox="1"/>
          <p:nvPr/>
        </p:nvSpPr>
        <p:spPr>
          <a:xfrm>
            <a:off x="331694" y="715043"/>
            <a:ext cx="11528612" cy="1154162"/>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p>
          <a:p>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DBC4300-B43C-A632-3C7E-309EEB62B1CD}"/>
              </a:ext>
            </a:extLst>
          </p:cNvPr>
          <p:cNvPicPr>
            <a:picLocks noChangeAspect="1"/>
          </p:cNvPicPr>
          <p:nvPr/>
        </p:nvPicPr>
        <p:blipFill>
          <a:blip r:embed="rId2"/>
          <a:stretch>
            <a:fillRect/>
          </a:stretch>
        </p:blipFill>
        <p:spPr>
          <a:xfrm>
            <a:off x="3971303" y="1299246"/>
            <a:ext cx="4631923" cy="5050524"/>
          </a:xfrm>
          <a:prstGeom prst="rect">
            <a:avLst/>
          </a:prstGeom>
        </p:spPr>
      </p:pic>
      <p:sp>
        <p:nvSpPr>
          <p:cNvPr id="7" name="CaixaDeTexto 6">
            <a:extLst>
              <a:ext uri="{FF2B5EF4-FFF2-40B4-BE49-F238E27FC236}">
                <a16:creationId xmlns:a16="http://schemas.microsoft.com/office/drawing/2014/main" id="{9B424E5F-CF42-7026-1B74-1690663507B7}"/>
              </a:ext>
            </a:extLst>
          </p:cNvPr>
          <p:cNvSpPr txBox="1"/>
          <p:nvPr/>
        </p:nvSpPr>
        <p:spPr>
          <a:xfrm>
            <a:off x="4428565" y="6349770"/>
            <a:ext cx="3657600" cy="246221"/>
          </a:xfrm>
          <a:prstGeom prst="rect">
            <a:avLst/>
          </a:prstGeom>
          <a:noFill/>
        </p:spPr>
        <p:txBody>
          <a:bodyPr wrap="square">
            <a:spAutoFit/>
          </a:bodyPr>
          <a:lstStyle/>
          <a:p>
            <a:r>
              <a:rPr lang="pt-BR" sz="1000" dirty="0">
                <a:latin typeface="Arial Narrow" panose="020B0606020202030204" pitchFamily="34" charset="0"/>
              </a:rPr>
              <a:t>Disponível em: https://encurtador.com.br/</a:t>
            </a:r>
            <a:r>
              <a:rPr lang="pt-BR" sz="1000" dirty="0" err="1">
                <a:latin typeface="Arial Narrow" panose="020B0606020202030204" pitchFamily="34" charset="0"/>
              </a:rPr>
              <a:t>RCfC</a:t>
            </a:r>
            <a:r>
              <a:rPr lang="pt-BR" sz="1000" dirty="0">
                <a:latin typeface="Arial Narrow" panose="020B0606020202030204" pitchFamily="34" charset="0"/>
              </a:rPr>
              <a:t>. Acesso em: 11 maio 2026</a:t>
            </a:r>
            <a:r>
              <a:rPr lang="pt-BR" sz="1000" dirty="0"/>
              <a:t>.</a:t>
            </a:r>
          </a:p>
        </p:txBody>
      </p:sp>
    </p:spTree>
    <p:extLst>
      <p:ext uri="{BB962C8B-B14F-4D97-AF65-F5344CB8AC3E}">
        <p14:creationId xmlns:p14="http://schemas.microsoft.com/office/powerpoint/2010/main" val="1603214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83DC9CF-59E9-408F-DF0B-8E335C36EE6A}"/>
              </a:ext>
            </a:extLst>
          </p:cNvPr>
          <p:cNvSpPr txBox="1"/>
          <p:nvPr/>
        </p:nvSpPr>
        <p:spPr>
          <a:xfrm>
            <a:off x="322730" y="851549"/>
            <a:ext cx="1272988" cy="446276"/>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III</a:t>
            </a:r>
          </a:p>
        </p:txBody>
      </p:sp>
      <p:pic>
        <p:nvPicPr>
          <p:cNvPr id="2" name="Imagem 1">
            <a:extLst>
              <a:ext uri="{FF2B5EF4-FFF2-40B4-BE49-F238E27FC236}">
                <a16:creationId xmlns:a16="http://schemas.microsoft.com/office/drawing/2014/main" id="{75264EE4-7BA4-B7C9-C1E7-5ED26FB969CA}"/>
              </a:ext>
            </a:extLst>
          </p:cNvPr>
          <p:cNvPicPr>
            <a:picLocks noChangeAspect="1"/>
          </p:cNvPicPr>
          <p:nvPr/>
        </p:nvPicPr>
        <p:blipFill>
          <a:blip r:embed="rId2"/>
          <a:stretch>
            <a:fillRect/>
          </a:stretch>
        </p:blipFill>
        <p:spPr>
          <a:xfrm>
            <a:off x="242279" y="1738106"/>
            <a:ext cx="8005249" cy="3424314"/>
          </a:xfrm>
          <a:prstGeom prst="rect">
            <a:avLst/>
          </a:prstGeom>
        </p:spPr>
      </p:pic>
      <p:pic>
        <p:nvPicPr>
          <p:cNvPr id="3" name="Imagem 2">
            <a:extLst>
              <a:ext uri="{FF2B5EF4-FFF2-40B4-BE49-F238E27FC236}">
                <a16:creationId xmlns:a16="http://schemas.microsoft.com/office/drawing/2014/main" id="{CBE56B7B-7747-9534-3469-545153CD8A81}"/>
              </a:ext>
            </a:extLst>
          </p:cNvPr>
          <p:cNvPicPr>
            <a:picLocks noChangeAspect="1"/>
          </p:cNvPicPr>
          <p:nvPr/>
        </p:nvPicPr>
        <p:blipFill>
          <a:blip r:embed="rId3"/>
          <a:stretch>
            <a:fillRect/>
          </a:stretch>
        </p:blipFill>
        <p:spPr>
          <a:xfrm>
            <a:off x="8180621" y="1755312"/>
            <a:ext cx="3616931" cy="3424313"/>
          </a:xfrm>
          <a:prstGeom prst="rect">
            <a:avLst/>
          </a:prstGeom>
        </p:spPr>
      </p:pic>
      <p:sp>
        <p:nvSpPr>
          <p:cNvPr id="6" name="CaixaDeTexto 5">
            <a:extLst>
              <a:ext uri="{FF2B5EF4-FFF2-40B4-BE49-F238E27FC236}">
                <a16:creationId xmlns:a16="http://schemas.microsoft.com/office/drawing/2014/main" id="{F37E37D7-3BA4-F7D2-186A-B0E48E026C1A}"/>
              </a:ext>
            </a:extLst>
          </p:cNvPr>
          <p:cNvSpPr txBox="1"/>
          <p:nvPr/>
        </p:nvSpPr>
        <p:spPr>
          <a:xfrm>
            <a:off x="8079603" y="5277975"/>
            <a:ext cx="3818965" cy="252057"/>
          </a:xfrm>
          <a:prstGeom prst="rect">
            <a:avLst/>
          </a:prstGeom>
          <a:noFill/>
        </p:spPr>
        <p:txBody>
          <a:bodyPr wrap="square">
            <a:spAutoFit/>
          </a:bodyPr>
          <a:lstStyle/>
          <a:p>
            <a:pPr algn="r">
              <a:lnSpc>
                <a:spcPct val="110000"/>
              </a:lnSpc>
              <a:spcAft>
                <a:spcPts val="800"/>
              </a:spcAft>
              <a:buNone/>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https://encurtador.com.br/</a:t>
            </a:r>
            <a:r>
              <a:rPr lang="pt-BR" sz="10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yUme</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11 maio 2026.</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170592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844947"/>
            <a:ext cx="11537577" cy="2215991"/>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colegas de uma correção/avaliação coletiva de uma crônica argumentativa. Essa é uma excelente oportunidade para o aprimoramento da escrita desse texto. Atente-se para os questionamentos de seu(sua) professor(a): O tema proposto foi abordado de forma clara ao longo de toda a crônica argumentativa? O título está adequado? É possível identificar a opinião do autor, a defesa de um ponto de vista?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5CED9D8-55CE-C224-4E81-767D5864098E}"/>
              </a:ext>
            </a:extLst>
          </p:cNvPr>
          <p:cNvSpPr txBox="1"/>
          <p:nvPr/>
        </p:nvSpPr>
        <p:spPr>
          <a:xfrm>
            <a:off x="331693" y="4107595"/>
            <a:ext cx="11537577" cy="1862048"/>
          </a:xfrm>
          <a:prstGeom prst="rect">
            <a:avLst/>
          </a:prstGeom>
          <a:solidFill>
            <a:schemeClr val="accent6">
              <a:lumMod val="20000"/>
              <a:lumOff val="80000"/>
            </a:schemeClr>
          </a:solidFill>
        </p:spPr>
        <p:txBody>
          <a:bodyPr wrap="square">
            <a:spAutoFit/>
          </a:bodyPr>
          <a:lstStyle/>
          <a:p>
            <a:pPr indent="270510"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após a escrita do texto, com a orientação do seu(sua) professor(a) e em parceria com seu grupo de trabalho, faça a reescrita. Esse momento é fundamental para a produção final do seu texto. Siga as orientações: leia o texto com muita atenção e vá procurando, dentro dele, os elementos apontados nas orientações e, à medida que for necessário, vá reescrevendo e aprimorando sua crônica argumentativa.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3836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670897582"/>
              </p:ext>
            </p:extLst>
          </p:nvPr>
        </p:nvGraphicFramePr>
        <p:xfrm>
          <a:off x="340659" y="913247"/>
          <a:ext cx="11492753" cy="554609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lnSpc>
                          <a:spcPct val="120000"/>
                        </a:lnSpc>
                        <a:spcAft>
                          <a:spcPts val="0"/>
                        </a:spcAft>
                      </a:pPr>
                      <a:r>
                        <a:rPr lang="pt-BR" sz="2350" kern="100" dirty="0">
                          <a:solidFill>
                            <a:schemeClr val="tx1"/>
                          </a:solidFill>
                          <a:effectLst/>
                          <a:latin typeface="Arial Narrow" panose="020B0606020202030204" pitchFamily="34" charset="0"/>
                        </a:rPr>
                        <a:t>Orientações para a reescrita do gênero textual “Crônica Argumentativa”</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crônica argumentativa que você escreveu parte da leitura dos textos motivadores, do tema e da orientação proposta para a escrita do texto?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Você colocou o leitor a par da contextualização do tema/assunto?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ponto de vista defendido pelo cronista faz o leitor também refletir sobre o assunto?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Você levou em consideração as estratégias de argumentação como fatos, exemplos e outros?</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foi escrito para um interlocutor? Quem?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texto consegue levar o leitor à reflexão sobre o tema discutido?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introdução apresenta/contextualiza adequadamente o tema e desperta o interesse do leitor?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desenvolvimento está organizado e contribui para sustentar a defesa do ponto de vista?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conclusão retoma a reflexão proposta e encerra o texto de forma coerente?</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texto reforça a temática e o seu posicionamento?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linguagem do seu texto é clara e acessível para alcançar o leitor?</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41148196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1825352514"/>
              </p:ext>
            </p:extLst>
          </p:nvPr>
        </p:nvGraphicFramePr>
        <p:xfrm>
          <a:off x="340659" y="913247"/>
          <a:ext cx="11492753" cy="339725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seu texto apresenta uma finalidade? Ou seja, está claro para o que ele foi escrito?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Utilizou elementos articuladores, como: Mas / Contudo / Dessa forma / Assim sendo / Portanto...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Utilizou a criatividade, a ironia, a crítica ou o humor?</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Verificou se a pontuação está correta?</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Corrigiu os erros ortográficos?</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Substituiu palavras que foram repetidas de modo desnecessário?</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Escreveu com letra legível para que todos possam entender?</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Elaborou um título criativo que desperta no leitor o desejo de ler o texto?</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39438591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380930"/>
            <a:ext cx="5514146" cy="1185193"/>
          </a:xfrm>
          <a:prstGeom prst="rect">
            <a:avLst/>
          </a:prstGeom>
          <a:noFill/>
          <a:ln>
            <a:noFill/>
          </a:ln>
        </p:spPr>
      </p:pic>
      <p:sp>
        <p:nvSpPr>
          <p:cNvPr id="5" name="CaixaDeTexto 4">
            <a:extLst>
              <a:ext uri="{FF2B5EF4-FFF2-40B4-BE49-F238E27FC236}">
                <a16:creationId xmlns:a16="http://schemas.microsoft.com/office/drawing/2014/main" id="{D3A889F3-A203-810D-C890-57429D0152BD}"/>
              </a:ext>
            </a:extLst>
          </p:cNvPr>
          <p:cNvSpPr txBox="1"/>
          <p:nvPr/>
        </p:nvSpPr>
        <p:spPr>
          <a:xfrm>
            <a:off x="349624" y="2682207"/>
            <a:ext cx="11537577" cy="2569934"/>
          </a:xfrm>
          <a:prstGeom prst="rect">
            <a:avLst/>
          </a:prstGeom>
          <a:solidFill>
            <a:schemeClr val="accent6">
              <a:lumMod val="20000"/>
              <a:lumOff val="80000"/>
            </a:schemeClr>
          </a:solidFill>
        </p:spPr>
        <p:txBody>
          <a:bodyPr wrap="square">
            <a:spAutoFit/>
          </a:bodyPr>
          <a:lstStyle/>
          <a:p>
            <a:pPr indent="270510"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vamos iniciar nossos estudos sobre o gênero textual Conto. Atente-se que o conto é um gênero narrativo relativamente breve, que se caracteriza pela concisão, pela intensidade e pelo foco em um único conflito. Vamos mergulhar nesse mundo de histórias, emoções, memórias e reflexões, observando como as personagens, o narrador, o tempo, o espaço e a linguagem se articulam para construir sentidos. Ao longo da leitura, procure interpretar não apenas os acontecimentos narrados, mas também as mensagens, os sentimentos e os efeitos de sentido produzidos pelo texto. Boa leitura e bons estudos!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D21A-AA31-8DA7-8BCB-99D8820CA74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314527DC-1598-18EC-1305-D331F363FE31}"/>
              </a:ext>
            </a:extLst>
          </p:cNvPr>
          <p:cNvSpPr txBox="1"/>
          <p:nvPr/>
        </p:nvSpPr>
        <p:spPr>
          <a:xfrm>
            <a:off x="349624" y="670160"/>
            <a:ext cx="11492752" cy="4343497"/>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gosta de ouvir histórias? E de ler?</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sabe o que são textos literários?</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já leu algum Conto?</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sabia que a linguagem dos textos literários, como a do conto, aceita mais de uma interpretação?</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acredita que um texto curto, de poucas páginas, pode transmitir emoções intensas ou mensagens profundas?</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já parou para pensar que muitas pessoas, memórias, lembranças marcam a nossa vida? </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tem lembranças/memórias de alguém que foi importante na sua vida? Poderia nos contar?</a:t>
            </a: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Se você lesse em algum lugar a expressão “olhos d’água”, que imagens ou ideias viriam a sua mente? </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211392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6" y="713011"/>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399797601"/>
              </p:ext>
            </p:extLst>
          </p:nvPr>
        </p:nvGraphicFramePr>
        <p:xfrm>
          <a:off x="370385" y="1230940"/>
          <a:ext cx="11463027" cy="11201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O </a:t>
                      </a:r>
                      <a:r>
                        <a:rPr lang="pt-BR" sz="2250" b="1" kern="1200" dirty="0">
                          <a:solidFill>
                            <a:schemeClr val="tx1"/>
                          </a:solidFill>
                          <a:effectLst/>
                          <a:latin typeface="Arial Narrow" panose="020B0606020202030204" pitchFamily="34" charset="0"/>
                          <a:ea typeface="+mn-ea"/>
                          <a:cs typeface="+mn-cs"/>
                        </a:rPr>
                        <a:t>gênero textual Conto </a:t>
                      </a:r>
                      <a:r>
                        <a:rPr lang="pt-BR" sz="2250" b="0" kern="1200" dirty="0">
                          <a:solidFill>
                            <a:schemeClr val="tx1"/>
                          </a:solidFill>
                          <a:effectLst/>
                          <a:latin typeface="Arial Narrow" panose="020B0606020202030204" pitchFamily="34" charset="0"/>
                          <a:ea typeface="+mn-ea"/>
                          <a:cs typeface="+mn-cs"/>
                        </a:rPr>
                        <a:t>é um texto literário que narra uma história que se desenvolve em torno de um conflito. A estrutura narrativa desse gênero é bastante resumida, apresentando, geralmente, poucas personagens, bem como um cenário delimitado com desfecho rápido, ou seja, a resolução do conflito. </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graphicFrame>
        <p:nvGraphicFramePr>
          <p:cNvPr id="4" name="Tabela 3">
            <a:extLst>
              <a:ext uri="{FF2B5EF4-FFF2-40B4-BE49-F238E27FC236}">
                <a16:creationId xmlns:a16="http://schemas.microsoft.com/office/drawing/2014/main" id="{D3991C0F-C11F-11B3-01FA-74F4927F64FE}"/>
              </a:ext>
            </a:extLst>
          </p:cNvPr>
          <p:cNvGraphicFramePr>
            <a:graphicFrameLocks noGrp="1"/>
          </p:cNvGraphicFramePr>
          <p:nvPr>
            <p:extLst>
              <p:ext uri="{D42A27DB-BD31-4B8C-83A1-F6EECF244321}">
                <p14:modId xmlns:p14="http://schemas.microsoft.com/office/powerpoint/2010/main" val="2608939066"/>
              </p:ext>
            </p:extLst>
          </p:nvPr>
        </p:nvGraphicFramePr>
        <p:xfrm>
          <a:off x="358584" y="2710117"/>
          <a:ext cx="11463027" cy="33299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ctr">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Principais características de um conto</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As principais características do conto são a presença dos elementos tradicionais da narrativa – personagens, tempo, espaço e enredo – em suas formas concisas.</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O conto pode ser definido como uma narrativa curta e com um único conflito. Isso significa que, nessas histórias, há poucas personagens, o tempo e o espaço são reduzidos ao essencial e, além disso, o enredo (a sequência de ações pelas quais os personagens passam) é marcado pela existência de um único acontecimento relevante. Dessa forma, em geral, os contos apresentam apenas um clímax (aquele momento de maior tensão da narrativa).</a:t>
                      </a:r>
                    </a:p>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p>
                      <a:pPr marL="0" indent="538163" algn="r">
                        <a:lnSpc>
                          <a:spcPct val="100000"/>
                        </a:lnSpc>
                        <a:spcBef>
                          <a:spcPts val="0"/>
                        </a:spcBef>
                        <a:spcAft>
                          <a:spcPts val="0"/>
                        </a:spcAft>
                      </a:pPr>
                      <a:r>
                        <a:rPr lang="pt-BR" sz="1000" b="0" kern="1200" dirty="0">
                          <a:solidFill>
                            <a:schemeClr val="tx1"/>
                          </a:solidFill>
                          <a:effectLst/>
                          <a:latin typeface="Arial Narrow" panose="020B0606020202030204" pitchFamily="34" charset="0"/>
                          <a:ea typeface="+mn-ea"/>
                          <a:cs typeface="+mn-cs"/>
                        </a:rPr>
                        <a:t>Disponível em: em: https://mundoeducacao.uol.com.br/</a:t>
                      </a:r>
                      <a:r>
                        <a:rPr lang="pt-BR" sz="1000" b="0" kern="1200" dirty="0" err="1">
                          <a:solidFill>
                            <a:schemeClr val="tx1"/>
                          </a:solidFill>
                          <a:effectLst/>
                          <a:latin typeface="Arial Narrow" panose="020B0606020202030204" pitchFamily="34" charset="0"/>
                          <a:ea typeface="+mn-ea"/>
                          <a:cs typeface="+mn-cs"/>
                        </a:rPr>
                        <a:t>redacao</a:t>
                      </a:r>
                      <a:r>
                        <a:rPr lang="pt-BR" sz="1000" b="0" kern="1200" dirty="0">
                          <a:solidFill>
                            <a:schemeClr val="tx1"/>
                          </a:solidFill>
                          <a:effectLst/>
                          <a:latin typeface="Arial Narrow" panose="020B0606020202030204" pitchFamily="34" charset="0"/>
                          <a:ea typeface="+mn-ea"/>
                          <a:cs typeface="+mn-cs"/>
                        </a:rPr>
                        <a:t>/conto.htm. Acesso em: 27 abr. 2026. (Adaptado).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384E4-C0FB-E991-458D-619008D13E29}"/>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3050F759-1CB1-EA63-FAD7-D4EBD54291F8}"/>
              </a:ext>
            </a:extLst>
          </p:cNvPr>
          <p:cNvGraphicFramePr>
            <a:graphicFrameLocks noGrp="1"/>
          </p:cNvGraphicFramePr>
          <p:nvPr>
            <p:extLst>
              <p:ext uri="{D42A27DB-BD31-4B8C-83A1-F6EECF244321}">
                <p14:modId xmlns:p14="http://schemas.microsoft.com/office/powerpoint/2010/main" val="842404658"/>
              </p:ext>
            </p:extLst>
          </p:nvPr>
        </p:nvGraphicFramePr>
        <p:xfrm>
          <a:off x="364486" y="1948117"/>
          <a:ext cx="11463027" cy="28346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No Brasil, o período </a:t>
                      </a:r>
                      <a:r>
                        <a:rPr lang="pt-BR" sz="2250" b="1" kern="1200" dirty="0">
                          <a:solidFill>
                            <a:schemeClr val="tx1"/>
                          </a:solidFill>
                          <a:effectLst/>
                          <a:latin typeface="Arial Narrow" panose="020B0606020202030204" pitchFamily="34" charset="0"/>
                          <a:ea typeface="+mn-ea"/>
                          <a:cs typeface="+mn-cs"/>
                        </a:rPr>
                        <a:t>Pós-modernismo</a:t>
                      </a:r>
                      <a:r>
                        <a:rPr lang="pt-BR" sz="2250" b="0" kern="1200" dirty="0">
                          <a:solidFill>
                            <a:schemeClr val="tx1"/>
                          </a:solidFill>
                          <a:effectLst/>
                          <a:latin typeface="Arial Narrow" panose="020B0606020202030204" pitchFamily="34" charset="0"/>
                          <a:ea typeface="+mn-ea"/>
                          <a:cs typeface="+mn-cs"/>
                        </a:rPr>
                        <a:t> (</a:t>
                      </a:r>
                      <a:r>
                        <a:rPr lang="pt-BR" sz="2250" b="0" i="1" kern="1200" dirty="0">
                          <a:solidFill>
                            <a:schemeClr val="tx1"/>
                          </a:solidFill>
                          <a:effectLst/>
                          <a:latin typeface="Arial Narrow" panose="020B0606020202030204" pitchFamily="34" charset="0"/>
                          <a:ea typeface="+mn-ea"/>
                          <a:cs typeface="+mn-cs"/>
                        </a:rPr>
                        <a:t>Movimento contemporâneo que modificou as artes e arquitetura</a:t>
                      </a:r>
                      <a:r>
                        <a:rPr lang="pt-BR" sz="2250" b="0" kern="1200" dirty="0">
                          <a:solidFill>
                            <a:schemeClr val="tx1"/>
                          </a:solidFill>
                          <a:effectLst/>
                          <a:latin typeface="Arial Narrow" panose="020B0606020202030204" pitchFamily="34" charset="0"/>
                          <a:ea typeface="+mn-ea"/>
                          <a:cs typeface="+mn-cs"/>
                        </a:rPr>
                        <a:t>) é um movimento artístico, filosófico e cultural da contemporaneidade e é caracterizado pelas mudanças científico-tecnológicas, disseminação dos meios de comunicação social e uso desenfreado das tecnologias. </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Nesse cenário, o gênero textual conto ganha força, surgindo alguns contistas importantes como: Marina Colasanti, Antônio Carlos Viana e Conceição Evaristo, a escritora que vamos trabalhar com ela, que é reconhecida pela "escrevivência", ou seja, pelos seus contos que abordam a vivência da mulher negra no Brasil com grande força narrativa.</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5" name="Imagem 4">
            <a:extLst>
              <a:ext uri="{FF2B5EF4-FFF2-40B4-BE49-F238E27FC236}">
                <a16:creationId xmlns:a16="http://schemas.microsoft.com/office/drawing/2014/main" id="{A8AE2F0F-2E4A-07F6-DAF1-AEAC903F30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4347" y="715178"/>
            <a:ext cx="3665562" cy="1140515"/>
          </a:xfrm>
          <a:prstGeom prst="rect">
            <a:avLst/>
          </a:prstGeom>
          <a:noFill/>
        </p:spPr>
      </p:pic>
    </p:spTree>
    <p:extLst>
      <p:ext uri="{BB962C8B-B14F-4D97-AF65-F5344CB8AC3E}">
        <p14:creationId xmlns:p14="http://schemas.microsoft.com/office/powerpoint/2010/main" val="28216659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19DCD-C8AC-8458-A5E9-822E75EE4D4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C1F62B62-BDBE-8107-8660-DA1E500FB8BB}"/>
              </a:ext>
            </a:extLst>
          </p:cNvPr>
          <p:cNvGraphicFramePr>
            <a:graphicFrameLocks noGrp="1"/>
          </p:cNvGraphicFramePr>
          <p:nvPr>
            <p:extLst>
              <p:ext uri="{D42A27DB-BD31-4B8C-83A1-F6EECF244321}">
                <p14:modId xmlns:p14="http://schemas.microsoft.com/office/powerpoint/2010/main" val="3822155296"/>
              </p:ext>
            </p:extLst>
          </p:nvPr>
        </p:nvGraphicFramePr>
        <p:xfrm>
          <a:off x="364486" y="693058"/>
          <a:ext cx="11463027" cy="43586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 narradora e protagonista reverencia suas ancestrais, identificando-se com elas a partir da representação simbólica da cor dos olhos. A leitura desse conto promove empatia, escuta e reflexão crítica.</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 história começa no meio da ação, assim como nos demais contos do livro. Essa técnica é chamada de in media res (latim para “no meio das coisas”). As personagens, cenários e conflitos são introduzidos por meio de flashback, em que são apresentados eventos passados. O tempo da enunciação é o presente. A narradora personagem conta que acordou numa noite, há tempos, sem saber ao certo onde estava, perturbada por um pensamento que tinha se tornado cada vez mais angustiante. O questionamento “De que cor eram os olhos de minha mãe?” repetia-se incessantemente em sua interioridade e a atormentava.</a:t>
                      </a:r>
                    </a:p>
                    <a:p>
                      <a:pPr algn="r"/>
                      <a:r>
                        <a:rPr lang="pt-BR" sz="1000" b="0" kern="1200" dirty="0">
                          <a:solidFill>
                            <a:schemeClr val="tx1"/>
                          </a:solidFill>
                          <a:effectLst/>
                          <a:latin typeface="Arial Narrow" panose="020B0606020202030204" pitchFamily="34" charset="0"/>
                          <a:ea typeface="+mn-ea"/>
                          <a:cs typeface="+mn-cs"/>
                        </a:rPr>
                        <a:t>Disponível em: em: https://colegiomonforte.com.br/images/atualidades/obra_unicamp_livro_analise_olhos_dagua.pdf. Acesso em: 27 abr. 2026. (Adaptado).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6B21E0AA-4C88-4F01-CF94-9968466D34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V="1">
            <a:off x="480086" y="777601"/>
            <a:ext cx="1810829" cy="1349165"/>
          </a:xfrm>
          <a:prstGeom prst="rect">
            <a:avLst/>
          </a:prstGeom>
        </p:spPr>
      </p:pic>
      <p:sp>
        <p:nvSpPr>
          <p:cNvPr id="5" name="CaixaDeTexto 4">
            <a:extLst>
              <a:ext uri="{FF2B5EF4-FFF2-40B4-BE49-F238E27FC236}">
                <a16:creationId xmlns:a16="http://schemas.microsoft.com/office/drawing/2014/main" id="{85165098-44A3-1634-A7FB-AA60F21D0031}"/>
              </a:ext>
            </a:extLst>
          </p:cNvPr>
          <p:cNvSpPr txBox="1"/>
          <p:nvPr/>
        </p:nvSpPr>
        <p:spPr>
          <a:xfrm>
            <a:off x="2290915" y="725943"/>
            <a:ext cx="9536598" cy="1477328"/>
          </a:xfrm>
          <a:prstGeom prst="rect">
            <a:avLst/>
          </a:prstGeom>
          <a:noFill/>
        </p:spPr>
        <p:txBody>
          <a:bodyPr wrap="square">
            <a:spAutoFit/>
          </a:bodyPr>
          <a:lstStyle/>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O </a:t>
            </a:r>
            <a:r>
              <a:rPr lang="pt-BR" sz="2250" b="1" kern="1200" dirty="0">
                <a:solidFill>
                  <a:schemeClr val="tx1"/>
                </a:solidFill>
                <a:effectLst/>
                <a:latin typeface="Arial Narrow" panose="020B0606020202030204" pitchFamily="34" charset="0"/>
                <a:ea typeface="+mn-ea"/>
                <a:cs typeface="+mn-cs"/>
              </a:rPr>
              <a:t>conto Olhos d’água</a:t>
            </a:r>
            <a:r>
              <a:rPr lang="pt-BR" sz="2250" b="0" kern="1200" dirty="0">
                <a:solidFill>
                  <a:schemeClr val="tx1"/>
                </a:solidFill>
                <a:effectLst/>
                <a:latin typeface="Arial Narrow" panose="020B0606020202030204" pitchFamily="34" charset="0"/>
                <a:ea typeface="+mn-ea"/>
                <a:cs typeface="+mn-cs"/>
              </a:rPr>
              <a:t>, de Conceição Evaristo, é o primeiro conto do livro em que foi publicado</a:t>
            </a:r>
            <a:r>
              <a:rPr lang="pt-BR" sz="2250" dirty="0">
                <a:latin typeface="Arial Narrow" panose="020B0606020202030204" pitchFamily="34" charset="0"/>
              </a:rPr>
              <a:t> </a:t>
            </a:r>
            <a:r>
              <a:rPr lang="pt-BR" sz="2250" b="0" kern="1200" dirty="0">
                <a:solidFill>
                  <a:schemeClr val="tx1"/>
                </a:solidFill>
                <a:effectLst/>
                <a:latin typeface="Arial Narrow" panose="020B0606020202030204" pitchFamily="34" charset="0"/>
                <a:ea typeface="+mn-ea"/>
                <a:cs typeface="+mn-cs"/>
              </a:rPr>
              <a:t>e o nomeia. O eu que narra, denuncia um contexto desfavorável, de sofrimento, mas também destaca a força da mulher negra, que resiste e inventa maneiras de sobreviver. </a:t>
            </a:r>
            <a:endParaRPr lang="pt-BR" dirty="0"/>
          </a:p>
        </p:txBody>
      </p:sp>
    </p:spTree>
    <p:extLst>
      <p:ext uri="{BB962C8B-B14F-4D97-AF65-F5344CB8AC3E}">
        <p14:creationId xmlns:p14="http://schemas.microsoft.com/office/powerpoint/2010/main" val="639743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97120-B585-4681-CD0D-1523DBDA8106}"/>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9C48F21B-6D5F-1994-E025-2411377AB901}"/>
              </a:ext>
            </a:extLst>
          </p:cNvPr>
          <p:cNvSpPr txBox="1"/>
          <p:nvPr/>
        </p:nvSpPr>
        <p:spPr>
          <a:xfrm>
            <a:off x="354106" y="594747"/>
            <a:ext cx="11483788" cy="5909310"/>
          </a:xfrm>
          <a:prstGeom prst="rect">
            <a:avLst/>
          </a:prstGeom>
          <a:solidFill>
            <a:schemeClr val="accent6">
              <a:lumMod val="20000"/>
              <a:lumOff val="80000"/>
            </a:schemeClr>
          </a:solidFill>
        </p:spPr>
        <p:txBody>
          <a:bodyPr wrap="square">
            <a:spAutoFit/>
          </a:bodyPr>
          <a:lstStyle/>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É Mestre em Literatura Brasileira pela PUC do Rio de Janeiro, com a dissertação Literatura Negra: uma poética de nossa </a:t>
            </a:r>
            <a:r>
              <a:rPr lang="pt-BR" sz="2300" dirty="0" err="1">
                <a:latin typeface="Arial Narrow" panose="020B0606020202030204" pitchFamily="34" charset="0"/>
              </a:rPr>
              <a:t>afro-brasilidade</a:t>
            </a:r>
            <a:r>
              <a:rPr lang="pt-BR" sz="2300" dirty="0">
                <a:latin typeface="Arial Narrow" panose="020B0606020202030204" pitchFamily="34" charset="0"/>
              </a:rPr>
              <a:t> (1996), e Doutora em Literatura Comparada na Universidade Federal Fluminense, com a tese Poemas malungos, cânticos irmãos (2011), na qual estuda as obras poéticas dos afro-brasileiros Nei Lopes e Edimilson de Almeida Pereira em confronto com a do angolano Agostinho Neto. Participante ativa dos movimentos de valorização da cultura negra em nosso país, estreou na literatura em 1990, quando passou a publicar seus contos e poemas na série Cadernos Negros. Escritora versátil, cultiva a poesia, a ficção e o ensaio. Desde então, seus textos vêm angariando cada vez mais leitores. A escritora participa de publicações na Alemanha, Inglaterra e Estados Unidos. Seus contos vêm sendo estudados em universidades brasileiras e do exterior, tendo, inclusive, sido objeto da tese de doutorado de Maria Aparecida Andrade Salgueiro, publicada em livro em 2004, que faz um estudo comparativo da autora com a americana Alice Walker.</a:t>
            </a:r>
          </a:p>
          <a:p>
            <a:pPr algn="just"/>
            <a:r>
              <a:rPr lang="pt-BR" sz="2300" dirty="0">
                <a:latin typeface="Arial Narrow" panose="020B0606020202030204" pitchFamily="34" charset="0"/>
              </a:rPr>
              <a:t>[...]</a:t>
            </a:r>
          </a:p>
          <a:p>
            <a:pPr algn="r"/>
            <a:r>
              <a:rPr lang="pt-BR" sz="1000" dirty="0">
                <a:latin typeface="Arial Narrow" panose="020B0606020202030204" pitchFamily="34" charset="0"/>
              </a:rPr>
              <a:t>Disponível em: https://www.letras.ufmg.br/</a:t>
            </a:r>
            <a:r>
              <a:rPr lang="pt-BR" sz="1000" dirty="0" err="1">
                <a:latin typeface="Arial Narrow" panose="020B0606020202030204" pitchFamily="34" charset="0"/>
              </a:rPr>
              <a:t>literafro</a:t>
            </a:r>
            <a:r>
              <a:rPr lang="pt-BR" sz="1000" dirty="0">
                <a:latin typeface="Arial Narrow" panose="020B0606020202030204" pitchFamily="34" charset="0"/>
              </a:rPr>
              <a:t>/autoras/188-conceicao-evaristo. Acesso em: 27 abr. 2026.</a:t>
            </a:r>
          </a:p>
        </p:txBody>
      </p:sp>
      <p:pic>
        <p:nvPicPr>
          <p:cNvPr id="8" name="Imagem 7">
            <a:extLst>
              <a:ext uri="{FF2B5EF4-FFF2-40B4-BE49-F238E27FC236}">
                <a16:creationId xmlns:a16="http://schemas.microsoft.com/office/drawing/2014/main" id="{30F13BFC-054A-6287-387E-4666EFA1003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945" y="594747"/>
            <a:ext cx="1505998" cy="1453531"/>
          </a:xfrm>
          <a:prstGeom prst="rect">
            <a:avLst/>
          </a:prstGeom>
          <a:noFill/>
        </p:spPr>
      </p:pic>
      <p:sp>
        <p:nvSpPr>
          <p:cNvPr id="4" name="CaixaDeTexto 3">
            <a:extLst>
              <a:ext uri="{FF2B5EF4-FFF2-40B4-BE49-F238E27FC236}">
                <a16:creationId xmlns:a16="http://schemas.microsoft.com/office/drawing/2014/main" id="{EF9EB85B-D65D-14CD-3112-F75483D04DD3}"/>
              </a:ext>
            </a:extLst>
          </p:cNvPr>
          <p:cNvSpPr txBox="1"/>
          <p:nvPr/>
        </p:nvSpPr>
        <p:spPr>
          <a:xfrm flipH="1">
            <a:off x="2289640" y="894116"/>
            <a:ext cx="9609232" cy="1154162"/>
          </a:xfrm>
          <a:prstGeom prst="rect">
            <a:avLst/>
          </a:prstGeom>
          <a:noFill/>
        </p:spPr>
        <p:txBody>
          <a:bodyPr wrap="square" rtlCol="0">
            <a:spAutoFit/>
          </a:bodyPr>
          <a:lstStyle/>
          <a:p>
            <a:r>
              <a:rPr lang="pt-BR" sz="2300" dirty="0">
                <a:latin typeface="Arial Narrow" panose="020B0606020202030204" pitchFamily="34" charset="0"/>
              </a:rPr>
              <a:t>Maria da Conceição Evaristo de Brito nasceu em Belo Horizonte, em 1946. De origem humilde, migrou para o Rio de Janeiro na década de 1970. Graduada em Letras pela UFRJ, trabalhou como professora da rede pública de ensino da capital fluminense.</a:t>
            </a:r>
            <a:endParaRPr lang="pt-BR" sz="2300" dirty="0"/>
          </a:p>
        </p:txBody>
      </p:sp>
    </p:spTree>
    <p:extLst>
      <p:ext uri="{BB962C8B-B14F-4D97-AF65-F5344CB8AC3E}">
        <p14:creationId xmlns:p14="http://schemas.microsoft.com/office/powerpoint/2010/main" val="20241477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2BA959B-3309-8071-60B0-6A9B347CCD69}"/>
              </a:ext>
            </a:extLst>
          </p:cNvPr>
          <p:cNvSpPr txBox="1"/>
          <p:nvPr/>
        </p:nvSpPr>
        <p:spPr>
          <a:xfrm>
            <a:off x="838200" y="365125"/>
            <a:ext cx="10515600" cy="1325563"/>
          </a:xfrm>
          <a:prstGeom prst="rect">
            <a:avLst/>
          </a:prstGeom>
        </p:spPr>
        <p:txBody>
          <a:bodyPr vert="horz" lIns="91440" tIns="45720" rIns="91440" bIns="45720" rtlCol="0" anchor="ctr">
            <a:noAutofit/>
          </a:bodyPr>
          <a:lstStyle/>
          <a:p>
            <a:pPr>
              <a:lnSpc>
                <a:spcPct val="90000"/>
              </a:lnSpc>
              <a:spcBef>
                <a:spcPct val="0"/>
              </a:spcBef>
              <a:spcAft>
                <a:spcPts val="600"/>
              </a:spcAft>
            </a:pPr>
            <a:r>
              <a:rPr lang="pt-BR" sz="2300" kern="1200" dirty="0">
                <a:effectLst/>
                <a:latin typeface="Arial Narrow" panose="020B0606020202030204" pitchFamily="34" charset="0"/>
                <a:ea typeface="+mj-ea"/>
                <a:cs typeface="+mj-cs"/>
              </a:rPr>
              <a:t>Leia o texto.</a:t>
            </a:r>
          </a:p>
          <a:p>
            <a:pPr>
              <a:lnSpc>
                <a:spcPct val="90000"/>
              </a:lnSpc>
              <a:spcBef>
                <a:spcPct val="0"/>
              </a:spcBef>
              <a:spcAft>
                <a:spcPts val="600"/>
              </a:spcAft>
            </a:pPr>
            <a:r>
              <a:rPr lang="pt-BR" sz="2300" kern="1200" dirty="0">
                <a:effectLst/>
                <a:latin typeface="Arial Narrow" panose="020B0606020202030204" pitchFamily="34" charset="0"/>
                <a:ea typeface="+mj-ea"/>
                <a:cs typeface="+mj-cs"/>
              </a:rPr>
              <a:t> </a:t>
            </a:r>
          </a:p>
          <a:p>
            <a:pPr>
              <a:lnSpc>
                <a:spcPct val="90000"/>
              </a:lnSpc>
              <a:spcBef>
                <a:spcPct val="0"/>
              </a:spcBef>
              <a:spcAft>
                <a:spcPts val="600"/>
              </a:spcAft>
            </a:pPr>
            <a:r>
              <a:rPr lang="pt-BR" sz="2300" b="1" kern="1200" dirty="0">
                <a:effectLst/>
                <a:latin typeface="Arial Narrow" panose="020B0606020202030204" pitchFamily="34" charset="0"/>
                <a:ea typeface="+mj-ea"/>
                <a:cs typeface="+mj-cs"/>
              </a:rPr>
              <a:t>“Olhos d’água”</a:t>
            </a:r>
          </a:p>
          <a:p>
            <a:pPr algn="r">
              <a:lnSpc>
                <a:spcPct val="90000"/>
              </a:lnSpc>
              <a:spcBef>
                <a:spcPct val="0"/>
              </a:spcBef>
              <a:spcAft>
                <a:spcPts val="600"/>
              </a:spcAft>
            </a:pPr>
            <a:r>
              <a:rPr lang="pt-BR" sz="2100" kern="1200" dirty="0">
                <a:effectLst/>
                <a:latin typeface="Arial Narrow" panose="020B0606020202030204" pitchFamily="34" charset="0"/>
                <a:ea typeface="+mj-ea"/>
                <a:cs typeface="+mj-cs"/>
              </a:rPr>
              <a:t>Conceição Evaristo</a:t>
            </a:r>
          </a:p>
        </p:txBody>
      </p:sp>
      <p:pic>
        <p:nvPicPr>
          <p:cNvPr id="2" name="Imagem 1">
            <a:extLst>
              <a:ext uri="{FF2B5EF4-FFF2-40B4-BE49-F238E27FC236}">
                <a16:creationId xmlns:a16="http://schemas.microsoft.com/office/drawing/2014/main" id="{0E4A3647-1E97-5DF1-29C3-5B898A75F6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031813"/>
            <a:ext cx="3368389" cy="4351338"/>
          </a:xfrm>
          <a:prstGeom prst="rect">
            <a:avLst/>
          </a:prstGeom>
          <a:noFill/>
          <a:ln w="3175">
            <a:solidFill>
              <a:sysClr val="windowText" lastClr="000000"/>
            </a:solidFill>
          </a:ln>
        </p:spPr>
      </p:pic>
      <p:sp>
        <p:nvSpPr>
          <p:cNvPr id="8" name="CaixaDeTexto 7">
            <a:extLst>
              <a:ext uri="{FF2B5EF4-FFF2-40B4-BE49-F238E27FC236}">
                <a16:creationId xmlns:a16="http://schemas.microsoft.com/office/drawing/2014/main" id="{C21BA2F2-D2BC-A2F1-E363-58CCBF13907F}"/>
              </a:ext>
            </a:extLst>
          </p:cNvPr>
          <p:cNvSpPr txBox="1"/>
          <p:nvPr/>
        </p:nvSpPr>
        <p:spPr>
          <a:xfrm>
            <a:off x="6172200" y="1825625"/>
            <a:ext cx="5181600" cy="4351338"/>
          </a:xfrm>
          <a:prstGeom prst="rect">
            <a:avLst/>
          </a:prstGeom>
        </p:spPr>
        <p:txBody>
          <a:bodyPr vert="horz" lIns="91440" tIns="45720" rIns="91440" bIns="45720" rtlCol="0">
            <a:normAutofit/>
          </a:bodyPr>
          <a:lstStyle/>
          <a:p>
            <a:pPr>
              <a:lnSpc>
                <a:spcPct val="90000"/>
              </a:lnSpc>
              <a:spcBef>
                <a:spcPts val="1000"/>
              </a:spcBef>
            </a:pPr>
            <a:endParaRPr lang="pt-BR" sz="2800" dirty="0">
              <a:effectLst/>
            </a:endParaRPr>
          </a:p>
        </p:txBody>
      </p:sp>
      <p:sp>
        <p:nvSpPr>
          <p:cNvPr id="4" name="CaixaDeTexto 3">
            <a:extLst>
              <a:ext uri="{FF2B5EF4-FFF2-40B4-BE49-F238E27FC236}">
                <a16:creationId xmlns:a16="http://schemas.microsoft.com/office/drawing/2014/main" id="{0E078EA1-3716-7850-E394-192F355E5199}"/>
              </a:ext>
            </a:extLst>
          </p:cNvPr>
          <p:cNvSpPr txBox="1"/>
          <p:nvPr/>
        </p:nvSpPr>
        <p:spPr>
          <a:xfrm>
            <a:off x="4455459" y="2043501"/>
            <a:ext cx="6560025" cy="4339650"/>
          </a:xfrm>
          <a:prstGeom prst="rect">
            <a:avLst/>
          </a:prstGeom>
          <a:solidFill>
            <a:schemeClr val="accent5">
              <a:lumMod val="20000"/>
              <a:lumOff val="80000"/>
            </a:schemeClr>
          </a:solidFill>
        </p:spPr>
        <p:txBody>
          <a:bodyPr wrap="square">
            <a:spAutoFit/>
          </a:bodyPr>
          <a:lstStyle/>
          <a:p>
            <a:pPr algn="just"/>
            <a:r>
              <a:rPr lang="pt-BR" sz="2300" dirty="0">
                <a:latin typeface="Arial Narrow" panose="020B0606020202030204" pitchFamily="34" charset="0"/>
              </a:rPr>
              <a:t>Uma noite, há anos, acordei bruscamente e uma estranha pergunta explodiu de minha boca. De que cor eram os olhos de minha mãe? Atordoada custei reconhecer o quarto da nova casa em que estava morando e não conseguia me lembrar como havia chegado até ali. E a insistente pergunta, martelando, martelando... De que cor eram os olhos de minha mãe? Aquela indagação havia surgido há dias, há meses, posso dizer. Entre um afazer e outro, eu me pegava pensando de que cor seriam os olhos de minha mãe. E o que a princípio tinha sido um mero pensamento interrogativo, naquela noite se transformou em uma dolorosa pergunta carregada de um tom acusatório. </a:t>
            </a:r>
          </a:p>
        </p:txBody>
      </p:sp>
    </p:spTree>
    <p:extLst>
      <p:ext uri="{BB962C8B-B14F-4D97-AF65-F5344CB8AC3E}">
        <p14:creationId xmlns:p14="http://schemas.microsoft.com/office/powerpoint/2010/main" val="22673530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755422"/>
          </a:xfrm>
          <a:prstGeom prst="rect">
            <a:avLst/>
          </a:prstGeom>
          <a:solidFill>
            <a:schemeClr val="accent5">
              <a:lumMod val="20000"/>
              <a:lumOff val="80000"/>
            </a:schemeClr>
          </a:solid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Então, eu não sabia de que cor eram os olhos de minha mãe? </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Sendo a primeira de sete filhas, desde cedo, busquei dar conta de minhas próprias dificuldades, cresci rápido, passando por uma breve adolescência. Sempre ao lado de minha mãe aprendi conhecê-la. Decifrava o seu silêncio nas horas de dificuldades, como também sabia reconhecer em seus gestos, prenúncios de possíveis alegrias. Naquele momento, entretanto, me descobria cheia de culpa, por não recordar de que cor seriam os seus olhos. Eu achava tudo muito estranho, pois me lembrava nitidamente de vários detalhes do corpo dela. Da unha encravada do dedo mindinho do pé esquerdo... Da verruga que se perdia no meio da cabeleira crespa e bela... Um dia, brincando de pentear boneca, alegria que a mãe nos dava quando, deixando por uns momentos 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lava-lava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passa-passa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das roupagens alheias, se tornava uma grande boneca negra para as filhas, descobrimos uma bolinha escondida bem no couro cabeludo dela. Pensamos que fosse carrapato. A mãe cochilava e uma de minhas irmãs aflita, querendo livrar a boneca-mãe daquele padecer, puxou rápido o bichinho. A mãe e nós rimos e rimos e rimos de nosso engano. A mãe riu tanto das lágrimas escorrerem. Mas, de que cor eram os olhos dela?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Eu me lembrava também de algumas histórias da infância de minha mãe. Ela havia nascido em um lugar perdido no interior de Minas. Ali, as crianças andavam nuas até bem grandinhas. As meninas, assim que os seios começavam a brotar, ganhavam roupas antes dos meninos.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11468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27212" y="702416"/>
            <a:ext cx="11537576" cy="5755422"/>
          </a:xfrm>
          <a:prstGeom prst="rect">
            <a:avLst/>
          </a:prstGeom>
          <a:solidFill>
            <a:schemeClr val="accent5">
              <a:lumMod val="20000"/>
              <a:lumOff val="80000"/>
            </a:schemeClr>
          </a:solid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Às vezes, as histórias da infância de minha mãe confundiam-se com as de minha própria infância. Lembro-me de que muitas vezes, quando a mãe cozinhava, da panela subia cheiro algum. Era como se cozinhasse ali, apenas o nosso desesperado desejo de alimento. As labaredas, sob a água solitária que fervia na panela cheia de fome, pareciam debochar do vazio do nosso estômago, ignorando nossas bocas infantis em que as línguas brincavam a salivar sonho de comida. E era justamente nos dias de parco ou nenhum alimento que ela mais brincava com as filhas. Nessas ocasiões a brincadeira preferida era aquela em que a mãe era a Senhora, a Rainha. Ela se assentava em seu trono, um pequeno banquinho de madeira. Felizes colhíamos flores cultivadas em um pequeno pedaço de terra que circundava o nosso barraco. Aquelas flores eram depois solenemente distribuídas por seus cabelos, braços e colo. E diante dela fazíamos reverências à Senhora. Postávamos deitadas no chão e batíamos cabeça para a Rainha. Nós, princesas, em volta dela, cantávamos, dançávamos, sorríamos. A mãe só ria, de uma maneira triste e com um sorriso molhado... Mas de que cor eram os olhos de minha mãe? Eu sabia, desde aquela época, que a mãe inventava esse e outros jogos para distrair a nossa fome. E a nossa fome se distraía.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Às vezes, no final da tarde, antes que a noite tomasse conta do tempo, ela se assentava na soleira da porta e juntas ficávamos contemplando as artes das nuvens no céu. Umas viravam carneirinhos; outras, cachorrinhos; algumas, gigantes adormecidos, e havia aquelas que eram só nuvens, algodão doce. </a:t>
            </a:r>
          </a:p>
        </p:txBody>
      </p:sp>
    </p:spTree>
    <p:extLst>
      <p:ext uri="{BB962C8B-B14F-4D97-AF65-F5344CB8AC3E}">
        <p14:creationId xmlns:p14="http://schemas.microsoft.com/office/powerpoint/2010/main" val="34778438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27212" y="720345"/>
            <a:ext cx="11537576" cy="5755422"/>
          </a:xfrm>
          <a:prstGeom prst="rect">
            <a:avLst/>
          </a:prstGeom>
          <a:solidFill>
            <a:schemeClr val="accent5">
              <a:lumMod val="20000"/>
              <a:lumOff val="80000"/>
            </a:schemeClr>
          </a:solid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mãe, então, espichava o braço que ia até o céu, colhia aquela nuvem, repartia em pedacinhos e enfiava rápido na boca de cada uma de nós. Tudo tinha de ser muito rápido, antes que a nuvem derretesse e com ela os nossos sonhos se esvaecessem também. Mas, de que cor eram os olhos de minha mãe?</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Lembro-me ainda do temor de minha mãe nos dias de fortes chuvas. Em cima da cama, agarrada a nós, ela nos protegia com seu abraço. E com os olhos alagados de pranto balbuciava rezas a Santa Bárbara, temendo que o nosso frágil barraco desabasse sobre nós. E eu não sei se o lamento-pranto de minha mãe, se o barulho da chuva... Sei que tudo me causava a sensação de que a nossa casa balançava ao vento. Nesses momentos os olhos de minha mãe se confundiam com os olhos da natureza. Chovia, chorava! Chorava, chovia! Então, porque eu não conseguia lembrar a cor dos olhos dela?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naquela noite a pergunta continuava me atormentando. Havia anos que eu estava fora de minha cidade natal. Saíra de minha casa em busca de melhor condição de vida para mim e para minha família: ela e minhas irmãs que tinham ficado para trás. Mas eu nunca esquecera a minha mãe. Reconhecia a importância dela na minha vida, não só dela, mas de minhas tias e todas a mulheres de minha família. E também, já naquela época, eu entoava cantos de louvor a todas nossas ancestrais, que desde a África vinham arando a terra da vida com as suas próprias mãos, palavras e sangue. </a:t>
            </a:r>
          </a:p>
        </p:txBody>
      </p:sp>
    </p:spTree>
    <p:extLst>
      <p:ext uri="{BB962C8B-B14F-4D97-AF65-F5344CB8AC3E}">
        <p14:creationId xmlns:p14="http://schemas.microsoft.com/office/powerpoint/2010/main" val="15602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27212" y="765169"/>
            <a:ext cx="11537576" cy="5755422"/>
          </a:xfrm>
          <a:prstGeom prst="rect">
            <a:avLst/>
          </a:prstGeom>
          <a:solidFill>
            <a:schemeClr val="accent5">
              <a:lumMod val="20000"/>
              <a:lumOff val="80000"/>
            </a:schemeClr>
          </a:solid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Não, eu não esqueço essas Senhoras, nossas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Yabás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donas de tantas sabedorias. Mas de que cor eram os olhos de minha mãe?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foi então que, tomada pelo desespero por não me lembrar de que cor seriam os olhos de minha mãe, naquele momento, resolvi deixar tudo e, no outro dia, voltar à cidade em que nasci. Eu precisava buscar o rosto de minha mãe, fixar o meu olhar no dela, para nunca mais esquecer a cor de seus olhos.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assim fiz. Voltei, aflita, mas satisfeita. Vivia a sensação de estar cumprindo um ritual, em que a oferenda aos Orixás deveria ser descoberta da cor dos olhos de minha mãe.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quando, após longos dias de viagem para chegar à minha terra, pude contemplar extasiada os olhos de minha mãe, sabem o que vi? Sabem o que vi?</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Vi só lágrimas e lágrimas. Entretanto, ela sorria feliz. Mas, eram tantas lágrimas, que eu me perguntei se minha mãe tinha olhos ou rios caudalosos sobre a face? E só então compreendi. Minha mãe trazia, serenamente em si, águas correntezas. Por isso, prantos e prantos a enfeitar o seu rosto. A cor dos olhos de minha mãe era cor de olhos d’água. Águas de Mamãe Oxum! Rios calmos, mas profundos e enganosos para quem contempla a vida apenas pela superfície. Sim, águas de Mamãe Oxum.</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Abracei a mãe, encostei meu rosto no dela e pedi proteção. Senti as lágrimas delas se misturarem às minhas.</a:t>
            </a:r>
          </a:p>
        </p:txBody>
      </p:sp>
    </p:spTree>
    <p:extLst>
      <p:ext uri="{BB962C8B-B14F-4D97-AF65-F5344CB8AC3E}">
        <p14:creationId xmlns:p14="http://schemas.microsoft.com/office/powerpoint/2010/main" val="4061513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3801041"/>
          </a:xfrm>
          <a:prstGeom prst="rect">
            <a:avLst/>
          </a:prstGeom>
          <a:solidFill>
            <a:schemeClr val="accent5">
              <a:lumMod val="20000"/>
              <a:lumOff val="80000"/>
            </a:schemeClr>
          </a:solid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Hoje, quando já alcancei a cor dos olhos de minha mãe, tento descobrir a cor dos olhos de minha filha. Faço a brincadeira em que os olhos de uma são o espelho dos olhos da outra. E um dia desses me surpreendi com um gesto de minha menina. Quando nós duas estávamos nesse doce jogo, ela tocou suavemente o meu rosto, me contemplando intensamente. E, enquanto jogava o olhar dela no meu, perguntou baixinho, mas tão baixinho como se fosse uma pergunta para ela mesma, ou como estivesse buscando e encontrando a revelação de um mistério ou de um grande segredo. Eu escutei, quando, sussurrando minha filha falou:</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Mãe, qual é a cor tão úmida de seus olhos?</a:t>
            </a:r>
          </a:p>
          <a:p>
            <a:pPr algn="r"/>
            <a:r>
              <a:rPr lang="pt-BR" sz="2100" dirty="0">
                <a:effectLst/>
                <a:latin typeface="Arial Narrow" panose="020B0606020202030204" pitchFamily="34" charset="0"/>
                <a:ea typeface="Aptos" panose="020B0004020202020204" pitchFamily="34" charset="0"/>
                <a:cs typeface="Times New Roman" panose="02020603050405020304" pitchFamily="18" charset="0"/>
              </a:rPr>
              <a:t>(In: Olhos d’água, p. 15-19)</a:t>
            </a:r>
          </a:p>
          <a:p>
            <a:pPr algn="r"/>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https://presencial.moodle.ufsc.br/</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pluginfile.php</a:t>
            </a:r>
            <a:r>
              <a:rPr lang="pt-BR" sz="1300" dirty="0">
                <a:effectLst/>
                <a:latin typeface="Arial Narrow" panose="020B0606020202030204" pitchFamily="34" charset="0"/>
                <a:ea typeface="Aptos" panose="020B0004020202020204" pitchFamily="34" charset="0"/>
                <a:cs typeface="Times New Roman" panose="02020603050405020304" pitchFamily="18" charset="0"/>
              </a:rPr>
              <a:t>/503043/</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mod_resource</a:t>
            </a:r>
            <a:r>
              <a:rPr lang="pt-BR" sz="1300" dirty="0">
                <a:effectLst/>
                <a:latin typeface="Arial Narrow" panose="020B0606020202030204" pitchFamily="34" charset="0"/>
                <a:ea typeface="Aptos" panose="020B0004020202020204" pitchFamily="34" charset="0"/>
                <a:cs typeface="Times New Roman" panose="02020603050405020304" pitchFamily="18" charset="0"/>
              </a:rPr>
              <a:t>/</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content</a:t>
            </a:r>
            <a:r>
              <a:rPr lang="pt-BR" sz="1300" dirty="0">
                <a:effectLst/>
                <a:latin typeface="Arial Narrow" panose="020B0606020202030204" pitchFamily="34" charset="0"/>
                <a:ea typeface="Aptos" panose="020B0004020202020204" pitchFamily="34" charset="0"/>
                <a:cs typeface="Times New Roman" panose="02020603050405020304" pitchFamily="18" charset="0"/>
              </a:rPr>
              <a:t>/1/EVARISTO%2C%20Conceic%CC%A7a%CC%83o%20-%20Olhos%20dagua.pdf. Acesso em: 27 abr. 2026.</a:t>
            </a:r>
          </a:p>
        </p:txBody>
      </p:sp>
      <p:sp>
        <p:nvSpPr>
          <p:cNvPr id="4" name="CaixaDeTexto 3">
            <a:extLst>
              <a:ext uri="{FF2B5EF4-FFF2-40B4-BE49-F238E27FC236}">
                <a16:creationId xmlns:a16="http://schemas.microsoft.com/office/drawing/2014/main" id="{77833B00-9384-94C4-5BCE-FCBDC0BC7DB6}"/>
              </a:ext>
            </a:extLst>
          </p:cNvPr>
          <p:cNvSpPr txBox="1"/>
          <p:nvPr/>
        </p:nvSpPr>
        <p:spPr>
          <a:xfrm>
            <a:off x="430307" y="4908970"/>
            <a:ext cx="11537575" cy="1508105"/>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Complete a afirmação a seguir: O gênero textual Conto é um texto narrativo, que tem por principal finalidade/objetivo/propósito comunicativo... </a:t>
            </a:r>
          </a:p>
          <a:p>
            <a:pPr algn="just"/>
            <a:endPar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endParaRPr>
          </a:p>
          <a:p>
            <a:pPr algn="just"/>
            <a:r>
              <a:rPr lang="pt-BR" sz="2300" b="1"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3.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Qual é a pergunta que aparece várias vezes no texto?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757335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E42FC4-31DE-2199-286E-4E1625F52CC5}"/>
              </a:ext>
            </a:extLst>
          </p:cNvPr>
          <p:cNvSpPr txBox="1"/>
          <p:nvPr/>
        </p:nvSpPr>
        <p:spPr>
          <a:xfrm>
            <a:off x="322729" y="816043"/>
            <a:ext cx="11528612" cy="5262979"/>
          </a:xfrm>
          <a:prstGeom prst="rect">
            <a:avLst/>
          </a:prstGeom>
          <a:noFill/>
        </p:spPr>
        <p:txBody>
          <a:bodyPr wrap="square">
            <a:spAutoFit/>
          </a:bodyPr>
          <a:lstStyle/>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4.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No texto, o que significa a expressão “olhos d’água”? </a:t>
            </a: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latin typeface="Arial Narrow" panose="020B0606020202030204" pitchFamily="34" charset="0"/>
                <a:ea typeface="Aptos" panose="020B0004020202020204" pitchFamily="34" charset="0"/>
                <a:cs typeface="Times New Roman" panose="02020603050405020304" pitchFamily="18" charset="0"/>
              </a:rPr>
              <a:t>5</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Considerando o conto “Olhos d’água”, de Conceição Evaristo, assinale a alternativa que indica a finalidade/objetivo desse conto.</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(A) Apresentar instruções e orientações sobre relações familiares e seus conflitos.</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 (B) Relatar as brincadeiras entre os membros de uma família em situação de pobreza. </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(C) Descrever, de forma objetiva, características físicas das personagens e suas relações familiares. </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(D) Contar a vivência da narradora (autora) e de mulheres da família, mostrando os laços afetivos, bem como a resistência e a ancestralidade do povo negro, simbolizado pelas personagens da obra. </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(E) Informar fatos e acontecimentos do cotidiano, com foco exclusivo nas ações das personagens, sem se apegar às emoções e sentimentos dessas personagens. </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6.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400" b="1" dirty="0">
                <a:effectLst/>
                <a:latin typeface="Arial Narrow" panose="020B0606020202030204" pitchFamily="34" charset="0"/>
                <a:ea typeface="Aptos" panose="020B0004020202020204" pitchFamily="34" charset="0"/>
                <a:cs typeface="Times New Roman" panose="02020603050405020304" pitchFamily="18" charset="0"/>
              </a:rPr>
              <a:t>tema</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de um texto corresponde à ideia central que orienta sua construção, ou seja, ao assunto desenvolvido ao longo da narrativa. Qual o tema do texto?</a:t>
            </a:r>
          </a:p>
        </p:txBody>
      </p:sp>
    </p:spTree>
    <p:extLst>
      <p:ext uri="{BB962C8B-B14F-4D97-AF65-F5344CB8AC3E}">
        <p14:creationId xmlns:p14="http://schemas.microsoft.com/office/powerpoint/2010/main" val="19689424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A4C18-4C47-13EC-B0F6-214558BD0CDF}"/>
              </a:ext>
            </a:extLst>
          </p:cNvPr>
          <p:cNvSpPr txBox="1"/>
          <p:nvPr/>
        </p:nvSpPr>
        <p:spPr>
          <a:xfrm>
            <a:off x="295835" y="640508"/>
            <a:ext cx="11600330" cy="3416320"/>
          </a:xfrm>
          <a:prstGeom prst="rect">
            <a:avLst/>
          </a:prstGeom>
          <a:noFill/>
        </p:spPr>
        <p:txBody>
          <a:bodyPr wrap="square">
            <a:spAutoFit/>
          </a:bodyPr>
          <a:lstStyle/>
          <a:p>
            <a:pPr algn="just">
              <a:tabLst>
                <a:tab pos="457200" algn="l"/>
              </a:tabLs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Fatos são acontecimentos que podem ser comprovados ou verificados no texto. Já, as opiniões, expressam sentimentos, julgamentos, impressões ou pontos de vista apresentados no texto. Marque as alternativas nas quais predominam uma opinião.</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 “Sendo a primeira de sete filhas, desde cedo, busquei dar conta de minhas próprias dificuldades.”</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 “Eu achava tudo muito estranho...”</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 “Minha mãe trazia, serenamente em si, águas correntezas.”</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 “Um dia, brincando de pentear boneca, ...”</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 “Da unha encravada do dedo mindinho do pé esquerdo...”</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 “A mãe só ria, de uma maneira triste...”</a:t>
            </a:r>
          </a:p>
        </p:txBody>
      </p:sp>
    </p:spTree>
    <p:extLst>
      <p:ext uri="{BB962C8B-B14F-4D97-AF65-F5344CB8AC3E}">
        <p14:creationId xmlns:p14="http://schemas.microsoft.com/office/powerpoint/2010/main" val="20632080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840C6-6A26-05C6-B191-0FC45AEE327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9CE090-A95B-4C76-B799-148238A324E7}"/>
              </a:ext>
            </a:extLst>
          </p:cNvPr>
          <p:cNvSpPr txBox="1"/>
          <p:nvPr/>
        </p:nvSpPr>
        <p:spPr>
          <a:xfrm>
            <a:off x="295835" y="640508"/>
            <a:ext cx="11600330" cy="4154984"/>
          </a:xfrm>
          <a:prstGeom prst="rect">
            <a:avLst/>
          </a:prstGeom>
          <a:noFill/>
        </p:spPr>
        <p:txBody>
          <a:bodyPr wrap="square">
            <a:spAutoFit/>
          </a:bodyPr>
          <a:lstStyle/>
          <a:p>
            <a:pPr algn="just">
              <a:tabLst>
                <a:tab pos="457200" algn="l"/>
              </a:tabLst>
            </a:pPr>
            <a:r>
              <a:rPr lang="pt-BR" sz="2400" b="1" dirty="0">
                <a:latin typeface="Arial Narrow" panose="020B0606020202030204" pitchFamily="34" charset="0"/>
                <a:ea typeface="Aptos" panose="020B0004020202020204" pitchFamily="34" charset="0"/>
                <a:cs typeface="Times New Roman" panose="02020603050405020304" pitchFamily="18" charset="0"/>
              </a:rPr>
              <a:t>8</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O título no conto é um elemento importante porque apresenta o tema, busca chamar a atenção do leitor e ajuda a orientar a interpretação do texto, criando expectativas sobre o assunto que será abordado. Considerando o título do conto em estudo “Olhos d`água”, marque a afirmação que mais reforça a importância desse título no conto.</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Indica apenas a presença constante da água nas lembranças da infância da narradora.</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Representa as dificuldades vividas pela família, limitando-se ao aspecto material da pobreza. </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(C) Destaca um detalhe físico da mãe, enfatizando a aparência como elemento principal da narrativa.</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(D) Apresenta um elemento da infância que serve apenas como recordação afetiva, sem relação com o sentido geral do texto.</a:t>
            </a:r>
          </a:p>
          <a:p>
            <a:pPr algn="just">
              <a:tabLst>
                <a:tab pos="45720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(E) Sugere, de forma simbólica, as lágrimas, a memória e a profundidade das experiências vividas, despertando no leitor o interesse para a leitura do conto.</a:t>
            </a:r>
          </a:p>
        </p:txBody>
      </p:sp>
    </p:spTree>
    <p:extLst>
      <p:ext uri="{BB962C8B-B14F-4D97-AF65-F5344CB8AC3E}">
        <p14:creationId xmlns:p14="http://schemas.microsoft.com/office/powerpoint/2010/main" val="16663914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graphicFrame>
        <p:nvGraphicFramePr>
          <p:cNvPr id="4" name="Tabela 3">
            <a:extLst>
              <a:ext uri="{FF2B5EF4-FFF2-40B4-BE49-F238E27FC236}">
                <a16:creationId xmlns:a16="http://schemas.microsoft.com/office/drawing/2014/main" id="{83423E6F-C0C1-8C29-234B-5E204DCD6E3F}"/>
              </a:ext>
            </a:extLst>
          </p:cNvPr>
          <p:cNvGraphicFramePr>
            <a:graphicFrameLocks noGrp="1"/>
          </p:cNvGraphicFramePr>
          <p:nvPr>
            <p:extLst>
              <p:ext uri="{D42A27DB-BD31-4B8C-83A1-F6EECF244321}">
                <p14:modId xmlns:p14="http://schemas.microsoft.com/office/powerpoint/2010/main" val="2637023481"/>
              </p:ext>
            </p:extLst>
          </p:nvPr>
        </p:nvGraphicFramePr>
        <p:xfrm>
          <a:off x="351870" y="2472602"/>
          <a:ext cx="11501717" cy="762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00" b="1" kern="1200" dirty="0">
                          <a:solidFill>
                            <a:schemeClr val="tx1"/>
                          </a:solidFill>
                          <a:effectLst/>
                          <a:latin typeface="Arial Narrow" panose="020B0606020202030204" pitchFamily="34" charset="0"/>
                          <a:ea typeface="+mn-ea"/>
                          <a:cs typeface="+mn-cs"/>
                        </a:rPr>
                        <a:t>Olá, estudante! Que tal continuarmos a análise do conto “Olhos d’água”, de Conceição Evaristo? Vamos lá?</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graphicFrame>
        <p:nvGraphicFramePr>
          <p:cNvPr id="5" name="Tabela 4">
            <a:extLst>
              <a:ext uri="{FF2B5EF4-FFF2-40B4-BE49-F238E27FC236}">
                <a16:creationId xmlns:a16="http://schemas.microsoft.com/office/drawing/2014/main" id="{FB75849F-976C-895B-572F-4E057F3B070A}"/>
              </a:ext>
            </a:extLst>
          </p:cNvPr>
          <p:cNvGraphicFramePr>
            <a:graphicFrameLocks noGrp="1"/>
          </p:cNvGraphicFramePr>
          <p:nvPr>
            <p:extLst>
              <p:ext uri="{D42A27DB-BD31-4B8C-83A1-F6EECF244321}">
                <p14:modId xmlns:p14="http://schemas.microsoft.com/office/powerpoint/2010/main" val="3500417050"/>
              </p:ext>
            </p:extLst>
          </p:nvPr>
        </p:nvGraphicFramePr>
        <p:xfrm>
          <a:off x="351870" y="4489662"/>
          <a:ext cx="11501717" cy="2194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ctr"/>
                      <a:r>
                        <a:rPr lang="pt-BR" sz="2300" b="1" kern="1200" dirty="0">
                          <a:solidFill>
                            <a:schemeClr val="tx1"/>
                          </a:solidFill>
                          <a:effectLst/>
                          <a:latin typeface="Arial Narrow" panose="020B0606020202030204" pitchFamily="34" charset="0"/>
                          <a:ea typeface="+mn-ea"/>
                          <a:cs typeface="+mn-cs"/>
                        </a:rPr>
                        <a:t>Elementos da Narrativa</a:t>
                      </a:r>
                    </a:p>
                    <a:p>
                      <a:pPr marL="0" indent="538163" algn="just"/>
                      <a:r>
                        <a:rPr lang="pt-BR" sz="2300" b="0" kern="1200" dirty="0">
                          <a:solidFill>
                            <a:schemeClr val="tx1"/>
                          </a:solidFill>
                          <a:effectLst/>
                          <a:latin typeface="Arial Narrow" panose="020B0606020202030204" pitchFamily="34" charset="0"/>
                          <a:ea typeface="+mn-ea"/>
                          <a:cs typeface="+mn-cs"/>
                        </a:rPr>
                        <a:t>Os </a:t>
                      </a:r>
                      <a:r>
                        <a:rPr lang="pt-BR" sz="2300" b="1" kern="1200" dirty="0">
                          <a:solidFill>
                            <a:schemeClr val="tx1"/>
                          </a:solidFill>
                          <a:effectLst/>
                          <a:latin typeface="Arial Narrow" panose="020B0606020202030204" pitchFamily="34" charset="0"/>
                          <a:ea typeface="+mn-ea"/>
                          <a:cs typeface="+mn-cs"/>
                        </a:rPr>
                        <a:t>elementos da narrativa </a:t>
                      </a:r>
                      <a:r>
                        <a:rPr lang="pt-BR" sz="2300" b="0" kern="1200" dirty="0">
                          <a:solidFill>
                            <a:schemeClr val="tx1"/>
                          </a:solidFill>
                          <a:effectLst/>
                          <a:latin typeface="Arial Narrow" panose="020B0606020202030204" pitchFamily="34" charset="0"/>
                          <a:ea typeface="+mn-ea"/>
                          <a:cs typeface="+mn-cs"/>
                        </a:rPr>
                        <a:t>são essenciais para fazer uma narração, contar uma história. São eles: enredo, narrador, personagens, tempo e espaço. O </a:t>
                      </a:r>
                      <a:r>
                        <a:rPr lang="pt-BR" sz="2300" b="1" kern="1200" dirty="0">
                          <a:solidFill>
                            <a:schemeClr val="tx1"/>
                          </a:solidFill>
                          <a:effectLst/>
                          <a:latin typeface="Arial Narrow" panose="020B0606020202030204" pitchFamily="34" charset="0"/>
                          <a:ea typeface="+mn-ea"/>
                          <a:cs typeface="+mn-cs"/>
                        </a:rPr>
                        <a:t>enredo</a:t>
                      </a:r>
                      <a:r>
                        <a:rPr lang="pt-BR" sz="2300" b="0" kern="1200" dirty="0">
                          <a:solidFill>
                            <a:schemeClr val="tx1"/>
                          </a:solidFill>
                          <a:effectLst/>
                          <a:latin typeface="Arial Narrow" panose="020B0606020202030204" pitchFamily="34" charset="0"/>
                          <a:ea typeface="+mn-ea"/>
                          <a:cs typeface="+mn-cs"/>
                        </a:rPr>
                        <a:t> é o conjunto de acontecimentos da narração. / O </a:t>
                      </a:r>
                      <a:r>
                        <a:rPr lang="pt-BR" sz="2300" b="1" kern="1200" dirty="0">
                          <a:solidFill>
                            <a:schemeClr val="tx1"/>
                          </a:solidFill>
                          <a:effectLst/>
                          <a:latin typeface="Arial Narrow" panose="020B0606020202030204" pitchFamily="34" charset="0"/>
                          <a:ea typeface="+mn-ea"/>
                          <a:cs typeface="+mn-cs"/>
                        </a:rPr>
                        <a:t>narrador</a:t>
                      </a:r>
                      <a:r>
                        <a:rPr lang="pt-BR" sz="2300" b="0" kern="1200" dirty="0">
                          <a:solidFill>
                            <a:schemeClr val="tx1"/>
                          </a:solidFill>
                          <a:effectLst/>
                          <a:latin typeface="Arial Narrow" panose="020B0606020202030204" pitchFamily="34" charset="0"/>
                          <a:ea typeface="+mn-ea"/>
                          <a:cs typeface="+mn-cs"/>
                        </a:rPr>
                        <a:t> (foco narrativo) é a voz que conta a história. O narrador se classifica em: </a:t>
                      </a:r>
                      <a:r>
                        <a:rPr lang="pt-BR" sz="2300" b="1" kern="1200" dirty="0">
                          <a:solidFill>
                            <a:schemeClr val="tx1"/>
                          </a:solidFill>
                          <a:effectLst/>
                          <a:latin typeface="Arial Narrow" panose="020B0606020202030204" pitchFamily="34" charset="0"/>
                          <a:ea typeface="+mn-ea"/>
                          <a:cs typeface="+mn-cs"/>
                        </a:rPr>
                        <a:t>Narrador personagem</a:t>
                      </a:r>
                      <a:r>
                        <a:rPr lang="pt-BR" sz="2300" b="0" kern="1200" dirty="0">
                          <a:solidFill>
                            <a:schemeClr val="tx1"/>
                          </a:solidFill>
                          <a:effectLst/>
                          <a:latin typeface="Arial Narrow" panose="020B0606020202030204" pitchFamily="34" charset="0"/>
                          <a:ea typeface="+mn-ea"/>
                          <a:cs typeface="+mn-cs"/>
                        </a:rPr>
                        <a:t> (1ª pessoa) ele pode ser personagem principal (protagonista) ou secundário – conta e participa da história). /</a:t>
                      </a: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7" name="Imagem 6">
            <a:extLst>
              <a:ext uri="{FF2B5EF4-FFF2-40B4-BE49-F238E27FC236}">
                <a16:creationId xmlns:a16="http://schemas.microsoft.com/office/drawing/2014/main" id="{9F5767B6-16F1-B319-D976-35E492903E23}"/>
              </a:ext>
            </a:extLst>
          </p:cNvPr>
          <p:cNvPicPr>
            <a:picLocks noChangeAspect="1"/>
          </p:cNvPicPr>
          <p:nvPr/>
        </p:nvPicPr>
        <p:blipFill>
          <a:blip r:embed="rId5"/>
          <a:stretch>
            <a:fillRect/>
          </a:stretch>
        </p:blipFill>
        <p:spPr>
          <a:xfrm>
            <a:off x="351870" y="3542600"/>
            <a:ext cx="2572735" cy="1036410"/>
          </a:xfrm>
          <a:prstGeom prst="rect">
            <a:avLst/>
          </a:prstGeom>
        </p:spPr>
      </p:pic>
    </p:spTree>
    <p:extLst>
      <p:ext uri="{BB962C8B-B14F-4D97-AF65-F5344CB8AC3E}">
        <p14:creationId xmlns:p14="http://schemas.microsoft.com/office/powerpoint/2010/main" val="15834263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070955042"/>
              </p:ext>
            </p:extLst>
          </p:nvPr>
        </p:nvGraphicFramePr>
        <p:xfrm>
          <a:off x="358591" y="1262368"/>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just"/>
                      <a:r>
                        <a:rPr lang="pt-BR" sz="2300" b="1" kern="1200" dirty="0">
                          <a:solidFill>
                            <a:schemeClr val="tx1"/>
                          </a:solidFill>
                          <a:effectLst/>
                          <a:latin typeface="Arial Narrow" panose="020B0606020202030204" pitchFamily="34" charset="0"/>
                          <a:ea typeface="+mn-ea"/>
                          <a:cs typeface="+mn-cs"/>
                        </a:rPr>
                        <a:t>Narrador observador </a:t>
                      </a:r>
                      <a:r>
                        <a:rPr lang="pt-BR" sz="2300" b="0" kern="1200" dirty="0">
                          <a:solidFill>
                            <a:schemeClr val="tx1"/>
                          </a:solidFill>
                          <a:effectLst/>
                          <a:latin typeface="Arial Narrow" panose="020B0606020202030204" pitchFamily="34" charset="0"/>
                          <a:ea typeface="+mn-ea"/>
                          <a:cs typeface="+mn-cs"/>
                        </a:rPr>
                        <a:t>(3ª pessoa) – conta o que vê na história, mas não narra sentimentos e nem pensamentos das personagens. / </a:t>
                      </a:r>
                      <a:r>
                        <a:rPr lang="pt-BR" sz="2300" b="1" kern="1200" dirty="0">
                          <a:solidFill>
                            <a:schemeClr val="tx1"/>
                          </a:solidFill>
                          <a:effectLst/>
                          <a:latin typeface="Arial Narrow" panose="020B0606020202030204" pitchFamily="34" charset="0"/>
                          <a:ea typeface="+mn-ea"/>
                          <a:cs typeface="+mn-cs"/>
                        </a:rPr>
                        <a:t>Narrador onisciente </a:t>
                      </a:r>
                      <a:r>
                        <a:rPr lang="pt-BR" sz="2300" b="0" kern="1200" dirty="0">
                          <a:solidFill>
                            <a:schemeClr val="tx1"/>
                          </a:solidFill>
                          <a:effectLst/>
                          <a:latin typeface="Arial Narrow" panose="020B0606020202030204" pitchFamily="34" charset="0"/>
                          <a:ea typeface="+mn-ea"/>
                          <a:cs typeface="+mn-cs"/>
                        </a:rPr>
                        <a:t>(3ª pessoa) e/ou narrador onipresente – ele narra a história e detalha tudo, inclusive pensamentos e sentimentos das personagens, podendo estar em todos os lugares. </a:t>
                      </a:r>
                      <a:r>
                        <a:rPr lang="pt-BR" sz="2300" b="1" kern="1200" dirty="0">
                          <a:solidFill>
                            <a:schemeClr val="tx1"/>
                          </a:solidFill>
                          <a:effectLst/>
                          <a:latin typeface="Arial Narrow" panose="020B0606020202030204" pitchFamily="34" charset="0"/>
                          <a:ea typeface="+mn-ea"/>
                          <a:cs typeface="+mn-cs"/>
                        </a:rPr>
                        <a:t>Personagens</a:t>
                      </a:r>
                      <a:r>
                        <a:rPr lang="pt-BR" sz="2300" b="0" kern="1200" dirty="0">
                          <a:solidFill>
                            <a:schemeClr val="tx1"/>
                          </a:solidFill>
                          <a:effectLst/>
                          <a:latin typeface="Arial Narrow" panose="020B0606020202030204" pitchFamily="34" charset="0"/>
                          <a:ea typeface="+mn-ea"/>
                          <a:cs typeface="+mn-cs"/>
                        </a:rPr>
                        <a:t> - são aqueles que têm ações na narrativa, falando, pensando, agindo. / </a:t>
                      </a:r>
                      <a:r>
                        <a:rPr lang="pt-BR" sz="2300" b="1" kern="1200" dirty="0">
                          <a:solidFill>
                            <a:schemeClr val="tx1"/>
                          </a:solidFill>
                          <a:effectLst/>
                          <a:latin typeface="Arial Narrow" panose="020B0606020202030204" pitchFamily="34" charset="0"/>
                          <a:ea typeface="+mn-ea"/>
                          <a:cs typeface="+mn-cs"/>
                        </a:rPr>
                        <a:t>Tempo</a:t>
                      </a:r>
                      <a:r>
                        <a:rPr lang="pt-BR" sz="2300" b="0" kern="1200" dirty="0">
                          <a:solidFill>
                            <a:schemeClr val="tx1"/>
                          </a:solidFill>
                          <a:effectLst/>
                          <a:latin typeface="Arial Narrow" panose="020B0606020202030204" pitchFamily="34" charset="0"/>
                          <a:ea typeface="+mn-ea"/>
                          <a:cs typeface="+mn-cs"/>
                        </a:rPr>
                        <a:t> - é o período em que a história se passa, considerando a época, a duração, a ordem da narração. O Tempo pode ser </a:t>
                      </a:r>
                      <a:r>
                        <a:rPr lang="pt-BR" sz="2300" b="1" kern="1200" dirty="0">
                          <a:solidFill>
                            <a:schemeClr val="tx1"/>
                          </a:solidFill>
                          <a:effectLst/>
                          <a:latin typeface="Arial Narrow" panose="020B0606020202030204" pitchFamily="34" charset="0"/>
                          <a:ea typeface="+mn-ea"/>
                          <a:cs typeface="+mn-cs"/>
                        </a:rPr>
                        <a:t>cronológico</a:t>
                      </a:r>
                      <a:r>
                        <a:rPr lang="pt-BR" sz="2300" b="0" kern="1200" dirty="0">
                          <a:solidFill>
                            <a:schemeClr val="tx1"/>
                          </a:solidFill>
                          <a:effectLst/>
                          <a:latin typeface="Arial Narrow" panose="020B0606020202030204" pitchFamily="34" charset="0"/>
                          <a:ea typeface="+mn-ea"/>
                          <a:cs typeface="+mn-cs"/>
                        </a:rPr>
                        <a:t>, quando segue uma ordem natural (início para o fim), marca, por exemplo, hora, mostra dia, noite, datas. O Tempo também pode ser </a:t>
                      </a:r>
                      <a:r>
                        <a:rPr lang="pt-BR" sz="2300" b="1" kern="1200" dirty="0">
                          <a:solidFill>
                            <a:schemeClr val="tx1"/>
                          </a:solidFill>
                          <a:effectLst/>
                          <a:latin typeface="Arial Narrow" panose="020B0606020202030204" pitchFamily="34" charset="0"/>
                          <a:ea typeface="+mn-ea"/>
                          <a:cs typeface="+mn-cs"/>
                        </a:rPr>
                        <a:t>psicológico</a:t>
                      </a:r>
                      <a:r>
                        <a:rPr lang="pt-BR" sz="2300" b="0" kern="1200" dirty="0">
                          <a:solidFill>
                            <a:schemeClr val="tx1"/>
                          </a:solidFill>
                          <a:effectLst/>
                          <a:latin typeface="Arial Narrow" panose="020B0606020202030204" pitchFamily="34" charset="0"/>
                          <a:ea typeface="+mn-ea"/>
                          <a:cs typeface="+mn-cs"/>
                        </a:rPr>
                        <a:t>, quando não segue uma ordem natural dos acontecimentos e mistura (passado, presente e futuro), podendo contar a história do (fim para o começo), por exemplo. / </a:t>
                      </a:r>
                      <a:r>
                        <a:rPr lang="pt-BR" sz="2300" b="1" kern="1200" dirty="0">
                          <a:solidFill>
                            <a:schemeClr val="tx1"/>
                          </a:solidFill>
                          <a:effectLst/>
                          <a:latin typeface="Arial Narrow" panose="020B0606020202030204" pitchFamily="34" charset="0"/>
                          <a:ea typeface="+mn-ea"/>
                          <a:cs typeface="+mn-cs"/>
                        </a:rPr>
                        <a:t>Espaço</a:t>
                      </a:r>
                      <a:r>
                        <a:rPr lang="pt-BR" sz="2300" b="0" kern="1200" dirty="0">
                          <a:solidFill>
                            <a:schemeClr val="tx1"/>
                          </a:solidFill>
                          <a:effectLst/>
                          <a:latin typeface="Arial Narrow" panose="020B0606020202030204" pitchFamily="34" charset="0"/>
                          <a:ea typeface="+mn-ea"/>
                          <a:cs typeface="+mn-cs"/>
                        </a:rPr>
                        <a:t> – é o local/lugar onde a narrativa se desenvolve. O espaço pode ser: “</a:t>
                      </a:r>
                      <a:r>
                        <a:rPr lang="pt-BR" sz="2300" b="1" kern="1200" dirty="0">
                          <a:solidFill>
                            <a:schemeClr val="tx1"/>
                          </a:solidFill>
                          <a:effectLst/>
                          <a:latin typeface="Arial Narrow" panose="020B0606020202030204" pitchFamily="34" charset="0"/>
                          <a:ea typeface="+mn-ea"/>
                          <a:cs typeface="+mn-cs"/>
                        </a:rPr>
                        <a:t>físico</a:t>
                      </a:r>
                      <a:r>
                        <a:rPr lang="pt-BR" sz="2300" b="0" kern="1200" dirty="0">
                          <a:solidFill>
                            <a:schemeClr val="tx1"/>
                          </a:solidFill>
                          <a:effectLst/>
                          <a:latin typeface="Arial Narrow" panose="020B0606020202030204" pitchFamily="34" charset="0"/>
                          <a:ea typeface="+mn-ea"/>
                          <a:cs typeface="+mn-cs"/>
                        </a:rPr>
                        <a:t>”, quando se passa a história, por exemplo, numa casa, ruas etc., o espaço também pode ser “</a:t>
                      </a:r>
                      <a:r>
                        <a:rPr lang="pt-BR" sz="2300" b="1" kern="1200" dirty="0">
                          <a:solidFill>
                            <a:schemeClr val="tx1"/>
                          </a:solidFill>
                          <a:effectLst/>
                          <a:latin typeface="Arial Narrow" panose="020B0606020202030204" pitchFamily="34" charset="0"/>
                          <a:ea typeface="+mn-ea"/>
                          <a:cs typeface="+mn-cs"/>
                        </a:rPr>
                        <a:t>psicológico</a:t>
                      </a:r>
                      <a:r>
                        <a:rPr lang="pt-BR" sz="2300" b="0" kern="1200" dirty="0">
                          <a:solidFill>
                            <a:schemeClr val="tx1"/>
                          </a:solidFill>
                          <a:effectLst/>
                          <a:latin typeface="Arial Narrow" panose="020B0606020202030204" pitchFamily="34" charset="0"/>
                          <a:ea typeface="+mn-ea"/>
                          <a:cs typeface="+mn-cs"/>
                        </a:rPr>
                        <a:t>”, quando não é revelado um espaço físico. Dentro do enredo há o “</a:t>
                      </a:r>
                      <a:r>
                        <a:rPr lang="pt-BR" sz="2300" b="1" kern="1200" dirty="0">
                          <a:solidFill>
                            <a:schemeClr val="tx1"/>
                          </a:solidFill>
                          <a:effectLst/>
                          <a:latin typeface="Arial Narrow" panose="020B0606020202030204" pitchFamily="34" charset="0"/>
                          <a:ea typeface="+mn-ea"/>
                          <a:cs typeface="+mn-cs"/>
                        </a:rPr>
                        <a:t>Clímax</a:t>
                      </a:r>
                      <a:r>
                        <a:rPr lang="pt-BR" sz="2300" b="0" kern="1200" dirty="0">
                          <a:solidFill>
                            <a:schemeClr val="tx1"/>
                          </a:solidFill>
                          <a:effectLst/>
                          <a:latin typeface="Arial Narrow" panose="020B0606020202030204" pitchFamily="34" charset="0"/>
                          <a:ea typeface="+mn-ea"/>
                          <a:cs typeface="+mn-cs"/>
                        </a:rPr>
                        <a:t>”, momento de maior tensão e o “</a:t>
                      </a:r>
                      <a:r>
                        <a:rPr lang="pt-BR" sz="2300" b="1" kern="1200" dirty="0">
                          <a:solidFill>
                            <a:schemeClr val="tx1"/>
                          </a:solidFill>
                          <a:effectLst/>
                          <a:latin typeface="Arial Narrow" panose="020B0606020202030204" pitchFamily="34" charset="0"/>
                          <a:ea typeface="+mn-ea"/>
                          <a:cs typeface="+mn-cs"/>
                        </a:rPr>
                        <a:t>Desfecho</a:t>
                      </a:r>
                      <a:r>
                        <a:rPr lang="pt-BR" sz="2300" b="0" kern="1200" dirty="0">
                          <a:solidFill>
                            <a:schemeClr val="tx1"/>
                          </a:solidFill>
                          <a:effectLst/>
                          <a:latin typeface="Arial Narrow" panose="020B0606020202030204" pitchFamily="34" charset="0"/>
                          <a:ea typeface="+mn-ea"/>
                          <a:cs typeface="+mn-cs"/>
                        </a:rPr>
                        <a:t>”, solução do conflito vivido pelas personagens. </a:t>
                      </a:r>
                    </a:p>
                    <a:p>
                      <a:pPr marL="0" indent="538163" algn="just"/>
                      <a:r>
                        <a:rPr lang="pt-BR" sz="2300" b="1" kern="1200" dirty="0">
                          <a:solidFill>
                            <a:srgbClr val="FF0000"/>
                          </a:solidFill>
                          <a:effectLst/>
                          <a:latin typeface="Arial Narrow" panose="020B0606020202030204" pitchFamily="34" charset="0"/>
                          <a:ea typeface="+mn-ea"/>
                          <a:cs typeface="+mn-cs"/>
                        </a:rPr>
                        <a:t>Atenção! </a:t>
                      </a:r>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Desfecho</a:t>
                      </a:r>
                      <a:r>
                        <a:rPr lang="pt-BR" sz="2300" b="0" kern="1200" dirty="0">
                          <a:solidFill>
                            <a:schemeClr val="tx1"/>
                          </a:solidFill>
                          <a:effectLst/>
                          <a:latin typeface="Arial Narrow" panose="020B0606020202030204" pitchFamily="34" charset="0"/>
                          <a:ea typeface="+mn-ea"/>
                          <a:cs typeface="+mn-cs"/>
                        </a:rPr>
                        <a:t> pode ocorrer no final do texto (na conclusão), ou em outra parte do texto.</a:t>
                      </a: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5235706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834246F7-3DE8-33FD-7F08-13FAADADFED8}"/>
              </a:ext>
            </a:extLst>
          </p:cNvPr>
          <p:cNvSpPr txBox="1"/>
          <p:nvPr/>
        </p:nvSpPr>
        <p:spPr>
          <a:xfrm>
            <a:off x="273422" y="583501"/>
            <a:ext cx="11501717" cy="1446550"/>
          </a:xfrm>
          <a:prstGeom prst="rect">
            <a:avLst/>
          </a:prstGeom>
          <a:noFill/>
        </p:spPr>
        <p:txBody>
          <a:bodyPr wrap="square">
            <a:spAutoFit/>
          </a:bodyPr>
          <a:lstStyle/>
          <a:p>
            <a:pPr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9.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Um dos elementos centrais de uma narrativa são as personagens. Agora responda.</a:t>
            </a:r>
          </a:p>
          <a:p>
            <a:pPr marL="457200" indent="-457200" algn="just">
              <a:buAutoNum type="alphaLcParenR"/>
            </a:pPr>
            <a:r>
              <a:rPr lang="pt-BR" sz="2200" dirty="0">
                <a:effectLst/>
                <a:latin typeface="Arial Narrow" panose="020B0606020202030204" pitchFamily="34" charset="0"/>
                <a:ea typeface="Aptos" panose="020B0004020202020204" pitchFamily="34" charset="0"/>
                <a:cs typeface="Times New Roman" panose="02020603050405020304" pitchFamily="18" charset="0"/>
              </a:rPr>
              <a:t>Quais são as personagens do conto “Olhos d’água”, de Conceição Evaristo? </a:t>
            </a:r>
          </a:p>
          <a:p>
            <a:pPr algn="just"/>
            <a:endParaRPr lang="pt-BR" sz="22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b) Qual personagem pode ser considerada principal (protagonista da história)? Por quê?</a:t>
            </a:r>
          </a:p>
        </p:txBody>
      </p:sp>
      <p:pic>
        <p:nvPicPr>
          <p:cNvPr id="4" name="Imagem 3">
            <a:extLst>
              <a:ext uri="{FF2B5EF4-FFF2-40B4-BE49-F238E27FC236}">
                <a16:creationId xmlns:a16="http://schemas.microsoft.com/office/drawing/2014/main" id="{74107F88-1A9E-CA97-B5A5-9D45FD064DC1}"/>
              </a:ext>
            </a:extLst>
          </p:cNvPr>
          <p:cNvPicPr>
            <a:picLocks noChangeAspect="1"/>
          </p:cNvPicPr>
          <p:nvPr/>
        </p:nvPicPr>
        <p:blipFill>
          <a:blip r:embed="rId3"/>
          <a:stretch>
            <a:fillRect/>
          </a:stretch>
        </p:blipFill>
        <p:spPr>
          <a:xfrm>
            <a:off x="528918" y="2087523"/>
            <a:ext cx="2317239" cy="933485"/>
          </a:xfrm>
          <a:prstGeom prst="rect">
            <a:avLst/>
          </a:prstGeom>
        </p:spPr>
      </p:pic>
      <p:graphicFrame>
        <p:nvGraphicFramePr>
          <p:cNvPr id="6" name="Tabela 5">
            <a:extLst>
              <a:ext uri="{FF2B5EF4-FFF2-40B4-BE49-F238E27FC236}">
                <a16:creationId xmlns:a16="http://schemas.microsoft.com/office/drawing/2014/main" id="{AC2F25F5-C5F6-63AF-C506-A9E12A22560D}"/>
              </a:ext>
            </a:extLst>
          </p:cNvPr>
          <p:cNvGraphicFramePr>
            <a:graphicFrameLocks noGrp="1"/>
          </p:cNvGraphicFramePr>
          <p:nvPr>
            <p:extLst>
              <p:ext uri="{D42A27DB-BD31-4B8C-83A1-F6EECF244321}">
                <p14:modId xmlns:p14="http://schemas.microsoft.com/office/powerpoint/2010/main" val="1189261591"/>
              </p:ext>
            </p:extLst>
          </p:nvPr>
        </p:nvGraphicFramePr>
        <p:xfrm>
          <a:off x="345141" y="3021008"/>
          <a:ext cx="11501717" cy="3779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ctr"/>
                      <a:r>
                        <a:rPr lang="pt-BR" sz="2200" b="1" kern="1200" dirty="0">
                          <a:solidFill>
                            <a:schemeClr val="tx1"/>
                          </a:solidFill>
                          <a:effectLst/>
                          <a:latin typeface="Arial Narrow" panose="020B0606020202030204" pitchFamily="34" charset="0"/>
                          <a:ea typeface="+mn-ea"/>
                          <a:cs typeface="+mn-cs"/>
                        </a:rPr>
                        <a:t>Descrição das personagens no Conto</a:t>
                      </a:r>
                    </a:p>
                    <a:p>
                      <a:pPr marL="0" indent="538163" algn="just"/>
                      <a:r>
                        <a:rPr lang="pt-BR" sz="2200" b="0" kern="1200" dirty="0">
                          <a:solidFill>
                            <a:schemeClr val="tx1"/>
                          </a:solidFill>
                          <a:effectLst/>
                          <a:latin typeface="Arial Narrow" panose="020B0606020202030204" pitchFamily="34" charset="0"/>
                          <a:ea typeface="+mn-ea"/>
                          <a:cs typeface="+mn-cs"/>
                        </a:rPr>
                        <a:t>No conto, a descrição das personagens divide-se fundamentalmente em física e psicológica. Dada a brevidade do gênero, essas características não costumam ser exaustivas, mas sim essenciais para revelar a essência da narrativa.</a:t>
                      </a:r>
                    </a:p>
                    <a:p>
                      <a:pPr marL="0" indent="538163" algn="just"/>
                      <a:r>
                        <a:rPr lang="pt-BR" sz="2200" b="0" kern="1200" dirty="0">
                          <a:solidFill>
                            <a:schemeClr val="tx1"/>
                          </a:solidFill>
                          <a:effectLst/>
                          <a:latin typeface="Arial Narrow" panose="020B0606020202030204" pitchFamily="34" charset="0"/>
                          <a:ea typeface="+mn-ea"/>
                          <a:cs typeface="+mn-cs"/>
                        </a:rPr>
                        <a:t>A caracterização no conto se estrutura da seguinte forma:</a:t>
                      </a:r>
                    </a:p>
                    <a:p>
                      <a:pPr marL="0" indent="538163" algn="just"/>
                      <a:r>
                        <a:rPr lang="pt-BR" sz="2200" b="1" kern="1200" dirty="0">
                          <a:solidFill>
                            <a:schemeClr val="tx1"/>
                          </a:solidFill>
                          <a:effectLst/>
                          <a:latin typeface="Arial Narrow" panose="020B0606020202030204" pitchFamily="34" charset="0"/>
                          <a:ea typeface="+mn-ea"/>
                          <a:cs typeface="+mn-cs"/>
                        </a:rPr>
                        <a:t>Descrição Física</a:t>
                      </a:r>
                      <a:r>
                        <a:rPr lang="pt-BR" sz="2200" b="0" kern="1200" dirty="0">
                          <a:solidFill>
                            <a:schemeClr val="tx1"/>
                          </a:solidFill>
                          <a:effectLst/>
                          <a:latin typeface="Arial Narrow" panose="020B0606020202030204" pitchFamily="34" charset="0"/>
                          <a:ea typeface="+mn-ea"/>
                          <a:cs typeface="+mn-cs"/>
                        </a:rPr>
                        <a:t>: Foca na aparência exterior. Detalhes como altura, peso, vestimentas, traços faciais e expressões. No conto, esses elementos são usados não apenas para dar um rosto à personagem, mas para antecipar traços de sua personalidade ou situação social. </a:t>
                      </a:r>
                    </a:p>
                    <a:p>
                      <a:pPr marL="0" indent="538163" algn="just"/>
                      <a:r>
                        <a:rPr lang="pt-BR" sz="2200" b="1" kern="1200" dirty="0">
                          <a:solidFill>
                            <a:schemeClr val="tx1"/>
                          </a:solidFill>
                          <a:effectLst/>
                          <a:latin typeface="Arial Narrow" panose="020B0606020202030204" pitchFamily="34" charset="0"/>
                          <a:ea typeface="+mn-ea"/>
                          <a:cs typeface="+mn-cs"/>
                        </a:rPr>
                        <a:t>Descrição Psicológica</a:t>
                      </a:r>
                      <a:r>
                        <a:rPr lang="pt-BR" sz="2200" b="0" kern="1200" dirty="0">
                          <a:solidFill>
                            <a:schemeClr val="tx1"/>
                          </a:solidFill>
                          <a:effectLst/>
                          <a:latin typeface="Arial Narrow" panose="020B0606020202030204" pitchFamily="34" charset="0"/>
                          <a:ea typeface="+mn-ea"/>
                          <a:cs typeface="+mn-cs"/>
                        </a:rPr>
                        <a:t>: Volta-se para o interior. Engloba sentimentos, pensamentos, medos, motivações e traços de personalidade. Como o conto é uma narrativa concisa, a descrição psicológica costuma ser mais valorizada e profunda do que a física. </a:t>
                      </a: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9666645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785AB19-9B09-55E6-6FA3-1B7AC91B676F}"/>
              </a:ext>
            </a:extLst>
          </p:cNvPr>
          <p:cNvSpPr txBox="1"/>
          <p:nvPr/>
        </p:nvSpPr>
        <p:spPr>
          <a:xfrm>
            <a:off x="304800" y="830017"/>
            <a:ext cx="11555506" cy="5122171"/>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gênero textual conto, as personagens são descritas, fundamentalmente, por algumas características físicas e/ou psicológicas. Considerando as descrições a seguir, identifique a personagem a que cada uma delas se refere.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Vive o conflito de não lembrar a cor dos olhos da mãe.</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Compartilham a infância com a protagonista, participando das brincadeiras.</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Representa a continuidade das gerações e da memória familiar.</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Figura central de afeto, marcada pela resistência diante das dificuldades.</a:t>
            </a:r>
          </a:p>
          <a:p>
            <a:pPr algn="just">
              <a:lnSpc>
                <a:spcPct val="110000"/>
              </a:lnSpc>
            </a:pPr>
            <a:r>
              <a:rPr lang="pt-BR" sz="23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tabLst>
                <a:tab pos="457200" algn="l"/>
              </a:tabLs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Em relação à descrição das personagens no conto, o que predomina: as características físicas ou as psicológicas das personagens? Justifique. </a:t>
            </a:r>
          </a:p>
        </p:txBody>
      </p:sp>
    </p:spTree>
    <p:extLst>
      <p:ext uri="{BB962C8B-B14F-4D97-AF65-F5344CB8AC3E}">
        <p14:creationId xmlns:p14="http://schemas.microsoft.com/office/powerpoint/2010/main" val="41386726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380D2-ECED-F7C0-FB9F-ADAB1F1A3A41}"/>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BBB7698-A1B8-9B18-FF6F-A18F0AE4EF3E}"/>
              </a:ext>
            </a:extLst>
          </p:cNvPr>
          <p:cNvSpPr txBox="1"/>
          <p:nvPr/>
        </p:nvSpPr>
        <p:spPr>
          <a:xfrm>
            <a:off x="304800" y="830017"/>
            <a:ext cx="11555506" cy="1228798"/>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12</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Ao longo do conto, a narradora relembra momentos vividos com a mãe e revela suas impressões sobre ela por meio de lembranças, sentimentos e descrições. Considerando essas informações, responda como a narradora vê a própria mãe. </a:t>
            </a:r>
          </a:p>
        </p:txBody>
      </p:sp>
      <p:graphicFrame>
        <p:nvGraphicFramePr>
          <p:cNvPr id="3" name="Tabela 2">
            <a:extLst>
              <a:ext uri="{FF2B5EF4-FFF2-40B4-BE49-F238E27FC236}">
                <a16:creationId xmlns:a16="http://schemas.microsoft.com/office/drawing/2014/main" id="{38388110-3E01-EEF5-3713-2840A00B09F3}"/>
              </a:ext>
            </a:extLst>
          </p:cNvPr>
          <p:cNvGraphicFramePr>
            <a:graphicFrameLocks noGrp="1"/>
          </p:cNvGraphicFramePr>
          <p:nvPr>
            <p:extLst>
              <p:ext uri="{D42A27DB-BD31-4B8C-83A1-F6EECF244321}">
                <p14:modId xmlns:p14="http://schemas.microsoft.com/office/powerpoint/2010/main" val="2610016190"/>
              </p:ext>
            </p:extLst>
          </p:nvPr>
        </p:nvGraphicFramePr>
        <p:xfrm>
          <a:off x="358589" y="3320301"/>
          <a:ext cx="11340353" cy="1844040"/>
        </p:xfrm>
        <a:graphic>
          <a:graphicData uri="http://schemas.openxmlformats.org/drawingml/2006/table">
            <a:tbl>
              <a:tblPr firstRow="1" bandRow="1">
                <a:tableStyleId>{5C22544A-7EE6-4342-B048-85BDC9FD1C3A}</a:tableStyleId>
              </a:tblPr>
              <a:tblGrid>
                <a:gridCol w="11340353">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Sentido denotativo e conotativo</a:t>
                      </a:r>
                    </a:p>
                    <a:p>
                      <a:pPr algn="just"/>
                      <a:r>
                        <a:rPr lang="pt-BR" sz="2300" b="0" kern="1200" dirty="0">
                          <a:solidFill>
                            <a:schemeClr val="tx1"/>
                          </a:solidFill>
                          <a:effectLst/>
                          <a:latin typeface="Arial Narrow" panose="020B0606020202030204" pitchFamily="34" charset="0"/>
                          <a:ea typeface="+mn-ea"/>
                          <a:cs typeface="+mn-cs"/>
                        </a:rPr>
                        <a:t>O</a:t>
                      </a:r>
                      <a:r>
                        <a:rPr lang="pt-BR" sz="2300" b="1" kern="1200" dirty="0">
                          <a:solidFill>
                            <a:schemeClr val="tx1"/>
                          </a:solidFill>
                          <a:effectLst/>
                          <a:latin typeface="Arial Narrow" panose="020B0606020202030204" pitchFamily="34" charset="0"/>
                          <a:ea typeface="+mn-ea"/>
                          <a:cs typeface="+mn-cs"/>
                        </a:rPr>
                        <a:t> sentido denotativo </a:t>
                      </a:r>
                      <a:r>
                        <a:rPr lang="pt-BR" sz="2300" b="0" kern="1200" dirty="0">
                          <a:solidFill>
                            <a:schemeClr val="tx1"/>
                          </a:solidFill>
                          <a:effectLst/>
                          <a:latin typeface="Arial Narrow" panose="020B0606020202030204" pitchFamily="34" charset="0"/>
                          <a:ea typeface="+mn-ea"/>
                          <a:cs typeface="+mn-cs"/>
                        </a:rPr>
                        <a:t>é o significado literal/real da palavra, usado para mostrar informações reais, que só aceitam uma interpretação. Já o </a:t>
                      </a:r>
                      <a:r>
                        <a:rPr lang="pt-BR" sz="2300" b="1" kern="1200" dirty="0">
                          <a:solidFill>
                            <a:schemeClr val="tx1"/>
                          </a:solidFill>
                          <a:effectLst/>
                          <a:latin typeface="Arial Narrow" panose="020B0606020202030204" pitchFamily="34" charset="0"/>
                          <a:ea typeface="+mn-ea"/>
                          <a:cs typeface="+mn-cs"/>
                        </a:rPr>
                        <a:t>sentido conotativo</a:t>
                      </a:r>
                      <a:r>
                        <a:rPr lang="pt-BR" sz="2300" b="0" kern="1200" dirty="0">
                          <a:solidFill>
                            <a:schemeClr val="tx1"/>
                          </a:solidFill>
                          <a:effectLst/>
                          <a:latin typeface="Arial Narrow" panose="020B0606020202030204" pitchFamily="34" charset="0"/>
                          <a:ea typeface="+mn-ea"/>
                          <a:cs typeface="+mn-cs"/>
                        </a:rPr>
                        <a:t>, é o significado figurado/subjetivo da palavra, usado para expressar ideias, sentimentos ou emoções de modo interpretativo. Em textos literários, o sentido conotativo é muito utilizado para tornar a linguagem mais expressiva e significativa.</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pic>
        <p:nvPicPr>
          <p:cNvPr id="6" name="Imagem 5">
            <a:extLst>
              <a:ext uri="{FF2B5EF4-FFF2-40B4-BE49-F238E27FC236}">
                <a16:creationId xmlns:a16="http://schemas.microsoft.com/office/drawing/2014/main" id="{24195FBB-9345-A9AC-95C0-570C52311D2D}"/>
              </a:ext>
            </a:extLst>
          </p:cNvPr>
          <p:cNvPicPr>
            <a:picLocks noChangeAspect="1"/>
          </p:cNvPicPr>
          <p:nvPr/>
        </p:nvPicPr>
        <p:blipFill>
          <a:blip r:embed="rId3"/>
          <a:stretch>
            <a:fillRect/>
          </a:stretch>
        </p:blipFill>
        <p:spPr>
          <a:xfrm>
            <a:off x="358589" y="2289988"/>
            <a:ext cx="2572735" cy="1030313"/>
          </a:xfrm>
          <a:prstGeom prst="rect">
            <a:avLst/>
          </a:prstGeom>
        </p:spPr>
      </p:pic>
    </p:spTree>
    <p:extLst>
      <p:ext uri="{BB962C8B-B14F-4D97-AF65-F5344CB8AC3E}">
        <p14:creationId xmlns:p14="http://schemas.microsoft.com/office/powerpoint/2010/main" val="1785875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CC9A907-78A3-1136-7ED2-A7256A27BB67}"/>
              </a:ext>
            </a:extLst>
          </p:cNvPr>
          <p:cNvSpPr txBox="1"/>
          <p:nvPr/>
        </p:nvSpPr>
        <p:spPr>
          <a:xfrm>
            <a:off x="345141" y="612064"/>
            <a:ext cx="11501717" cy="6109365"/>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No conto, a narradora afirma que a mãe tinha os “olhos d’água”. Explique o sentido denotativo da palavra “olhos” e indique a que parte do corpo ela se refere nesse contexto.</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14.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conto, a expressão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Olhos d’água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apresenta um significado que vai além do sentido literal das palavras.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Explique o sentido conotativo dessa expressão no contexto da narrativa.</a:t>
            </a: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15.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conto, a cor dos olhos da mãe é revelada de forma simbólica: são “cor de olhos d’água”. O que isso significa?</a:t>
            </a: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16.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gênero textual conto, a linguagem refere-se à forma como o autor utiliza as palavras para construir a narrativa, podendo ser mais simples ou elaborada, objetiva ou subjetiva, e, muitas vezes, marcada por recursos expressivos, como metáforas, repetições e imagens sensoriais, que contribuem para a construção de sentidos e emoções.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Considerando o conto “Olhos d’água”, de Conceição Evaristo, explique como a linguagem é utilizada no texto e qual efeito ela produz no leitor.</a:t>
            </a: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211095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4C568AE-C6D9-F43C-BE29-218FE7A4BE29}"/>
              </a:ext>
            </a:extLst>
          </p:cNvPr>
          <p:cNvSpPr txBox="1"/>
          <p:nvPr/>
        </p:nvSpPr>
        <p:spPr>
          <a:xfrm>
            <a:off x="331694" y="835767"/>
            <a:ext cx="11528612" cy="5047536"/>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Pesquise o significado real, literal (sentido denotativo) da palavra “martelar”.</a:t>
            </a:r>
          </a:p>
          <a:p>
            <a:pPr algn="just">
              <a:tabLst>
                <a:tab pos="270510" algn="l"/>
              </a:tabLst>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c) A linguagem conotativa é aquela em que as palavras são usadas em sentido figurado, expressando ideias além do significado literal/real (denotativo), isto é, aceitam mais de uma interpretação, de acordo com o contexto em que foram empregadas. No trecho “não conseguia me lembrar como havia chegado até ali. E a insistente pergunta, martelando, martelando...”, a palavra “</a:t>
            </a:r>
            <a:r>
              <a:rPr lang="pt-BR" sz="2300" b="1"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martelando</a:t>
            </a: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 foi utilizada em sentido conotativo. Qual é o significado dessa palavra no contexto?</a:t>
            </a: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(A) Bater repetidamente com um martelo. </a:t>
            </a: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(B) Surgir de forma rápida e logo desaparecer. </a:t>
            </a: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(C) Reforçar a ideia apenas em momentos específicos. </a:t>
            </a: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(D) Insistir continuamente no pensamento da narradora. </a:t>
            </a: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(E) Refletir sobre alguns momentos vividos pela narradora.</a:t>
            </a:r>
          </a:p>
          <a:p>
            <a:pPr algn="just">
              <a:tabLst>
                <a:tab pos="270510" algn="l"/>
              </a:tabLst>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28806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70452-29F7-8F12-5C3F-343937645942}"/>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B9BCD5A-83E0-2DF0-92FB-96C513EB8246}"/>
              </a:ext>
            </a:extLst>
          </p:cNvPr>
          <p:cNvSpPr txBox="1"/>
          <p:nvPr/>
        </p:nvSpPr>
        <p:spPr>
          <a:xfrm>
            <a:off x="331694" y="835767"/>
            <a:ext cx="11528612" cy="4693593"/>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No trecho “não conseguia me lembrar como havia chegado até ali. E a insistente pergunta, martelando, martelando... De que cor eram os olhos de minha mãe?”, a repetição da palavra “martelando”, nesse contexto literário, foi utilizada para </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enfatizar a intensidade e a persistência do pensamento da narradora, evidenciando sua angústia e sua preocupação constante em recordar a cor dos olhos da mãe.</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minimizar a importância da dúvida da narradora, sugerindo que a questão sobre a cor dos olhos da mãe era um detalhe sem relevância para a história.</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ironizar o esquecimento da narradora, produzindo um efeito de humor ao tratar de uma lembrança familiar significativa.</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Nesse contexto, a palavra “martelando” assume um sentido conotativo. Justifique.</a:t>
            </a:r>
          </a:p>
          <a:p>
            <a:pPr algn="just">
              <a:tabLst>
                <a:tab pos="270510" algn="l"/>
              </a:tabLst>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584474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EE1D0-656F-944D-57EA-342E9A27F41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D83988D-B45F-8416-9776-655519A9C88C}"/>
              </a:ext>
            </a:extLst>
          </p:cNvPr>
          <p:cNvSpPr txBox="1"/>
          <p:nvPr/>
        </p:nvSpPr>
        <p:spPr>
          <a:xfrm>
            <a:off x="331694" y="835767"/>
            <a:ext cx="11528612" cy="5401479"/>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17.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Nos gêneros narrativos, os acontecimentos são organizados, podendo seguir uma ordem linear, ou seja, a narrativa segue o início, meio e fim, podendo ser marcada pela cronologia (hora marcada, dia, mês, ano etc.). A narrativa também pode seguir uma ordem não linear, ou seja, ela pode começar pelo final, por exemplo, podendo ser marcada por aspectos psicológicos, como lembranças, reflexões, idas e vindas ao passado. Quanto ao elemento </a:t>
            </a: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tempo</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na narrativa, pode ser considerado o tempo cronológico, que é marcado por palavras/expressões-chave que indicam hora, dia, mês, ano etc. O tempo, também, pode ser psicológico, isto é, marcado por pensamentos, reflexões, lembranças etc. Agora, responda.</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No conto “Olhos d’água”, de Conceição Evaristo, predomina a organização dos acontecimentos de forma linear ou não linear? Justifique.</a:t>
            </a:r>
          </a:p>
          <a:p>
            <a:pPr algn="just">
              <a:tabLst>
                <a:tab pos="270510" algn="l"/>
              </a:tabLst>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b) Nesse conto predomina o tempo cronológico ou psicológico? Justifique.</a:t>
            </a:r>
          </a:p>
          <a:p>
            <a:pPr algn="just">
              <a:tabLst>
                <a:tab pos="270510" algn="l"/>
              </a:tabLst>
            </a:pPr>
            <a:endParaRPr lang="pt-BR" sz="2300" kern="100" dirty="0">
              <a:solidFill>
                <a:srgbClr val="000000"/>
              </a:solidFill>
              <a:latin typeface="Arial Narrow" panose="020B0606020202030204" pitchFamily="34" charset="0"/>
              <a:cs typeface="Times New Roman" panose="02020603050405020304" pitchFamily="18" charset="0"/>
            </a:endParaRP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c) Retire do texto um trecho que comprove a resposta atribuída à letra “b”.</a:t>
            </a: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533202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67890-FCAD-59FF-41C5-75BAB8EA185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37DAA84-C3EC-F766-235D-721832706D7D}"/>
              </a:ext>
            </a:extLst>
          </p:cNvPr>
          <p:cNvSpPr txBox="1"/>
          <p:nvPr/>
        </p:nvSpPr>
        <p:spPr>
          <a:xfrm>
            <a:off x="331694" y="835767"/>
            <a:ext cx="11528612" cy="4339650"/>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18.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“espaço/lugar” é um elemento da narrativa que indica lugares específicos onde os acontecimentos/ações se desenvolvem. Ele pode ser físico (casa, fazenda...), social ou psicológico, podendo apresentar espaços simbólicos relacionados às emoções e memórias das personagens, contribuindo para a construção de sentidos do texto. No conto “Olhos d’água”, os espaços são caracterizados como</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lugares concretos, limitados à descrição da nova casa da narradora no presente. </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espaços psicológicos, com referências específicas à vida adulta da narradora.</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espaços psicológicos urbanos, centrados em ambientes públicos e movimentados.</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ambientes físicos, como o barraco e a cidade natal, bem como psicológicos, com dimensões simbólicas ligadas à memória e aos afetos. </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espaços rurais que relembram a contemplação da natureza pelas personagens que viviam com simplicidade.</a:t>
            </a: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757977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575066"/>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33340" y="1108694"/>
            <a:ext cx="4945226" cy="1055537"/>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33340" y="2942436"/>
            <a:ext cx="11438538" cy="3425681"/>
          </a:xfrm>
          <a:prstGeom prst="rect">
            <a:avLst/>
          </a:prstGeom>
          <a:solidFill>
            <a:schemeClr val="accent6">
              <a:lumMod val="20000"/>
              <a:lumOff val="80000"/>
            </a:schemeClr>
          </a:solidFill>
        </p:spPr>
        <p:txBody>
          <a:bodyPr wrap="square">
            <a:spAutoFit/>
          </a:bodyPr>
          <a:lstStyle/>
          <a:p>
            <a:pPr indent="538163" algn="ctr">
              <a:lnSpc>
                <a:spcPct val="110000"/>
              </a:lnSpc>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Estrutura da narrativa no conto</a:t>
            </a:r>
          </a:p>
          <a:p>
            <a:pPr indent="538163" algn="just">
              <a:lnSpc>
                <a:spcPct val="11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estrutura da narrativa é composta,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de modo geral</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pelas seguintes partes:</a:t>
            </a:r>
          </a:p>
          <a:p>
            <a:pPr indent="538163" algn="just">
              <a:lnSpc>
                <a:spcPct val="110000"/>
              </a:lnSpc>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Situação inicial (ou apresentação):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momento em que, geralmente, são apresentadas as personagens, o espaço e a situação.</a:t>
            </a:r>
          </a:p>
          <a:p>
            <a:pPr indent="538163" algn="just">
              <a:lnSpc>
                <a:spcPct val="11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Desenvolvimento</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(ou complicação):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momento em que os acontecimentos se desenrolam (e que pode surgir o conflito).</a:t>
            </a:r>
          </a:p>
          <a:p>
            <a:pPr indent="538163" algn="just">
              <a:lnSpc>
                <a:spcPct val="11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Clímax</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ponto de maior tensão (obstáculo).</a:t>
            </a:r>
          </a:p>
          <a:p>
            <a:pPr indent="538163" algn="just">
              <a:lnSpc>
                <a:spcPct val="11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Desfecho</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resolução do conflito.</a:t>
            </a:r>
          </a:p>
          <a:p>
            <a:pPr indent="538163" algn="just">
              <a:lnSpc>
                <a:spcPct val="110000"/>
              </a:lnSpc>
            </a:pPr>
            <a:r>
              <a:rPr lang="pt-BR" sz="2200" b="1"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Atenção!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 desfecho pode estar no final da história ou em qualquer outro lugar dentro do texto.</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83547AB4-4539-0758-58AA-3BBB434D4A08}"/>
              </a:ext>
            </a:extLst>
          </p:cNvPr>
          <p:cNvPicPr>
            <a:picLocks noChangeAspect="1"/>
          </p:cNvPicPr>
          <p:nvPr/>
        </p:nvPicPr>
        <p:blipFill rotWithShape="1">
          <a:blip r:embed="rId5">
            <a:extLst>
              <a:ext uri="{28A0092B-C50C-407E-A947-70E740481C1C}">
                <a14:useLocalDpi xmlns:a14="http://schemas.microsoft.com/office/drawing/2010/main" val="0"/>
              </a:ext>
            </a:extLst>
          </a:blip>
          <a:srcRect t="8388" b="11433"/>
          <a:stretch>
            <a:fillRect/>
          </a:stretch>
        </p:blipFill>
        <p:spPr bwMode="auto">
          <a:xfrm>
            <a:off x="376730" y="2096593"/>
            <a:ext cx="2429223" cy="9509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81419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875747"/>
            <a:ext cx="11537577" cy="5755422"/>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19</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Na estrutura narrativa, a situação inicial é o momento em que, geralmente, há uma contextualização, apresentando as personagens, o espaço dentre outros elementos. Identifique a situação inicial do conto e descreva como ela é apresentada.</a:t>
            </a:r>
          </a:p>
          <a:p>
            <a:pPr algn="just"/>
            <a:r>
              <a:rPr lang="pt-BR" sz="2300" b="1" dirty="0">
                <a:solidFill>
                  <a:srgbClr val="EE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desenvolvimento corresponde ao momento em que os acontecimentos, e, principalmente, o conflito se desenvolvem. No texto, essa parte é marcada por alguns aspectos como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quando a narradora relembra sua infância, as dificuldades vividas e a relação com a mãe.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quando as memórias são aprofundadas pelo desenvolvimento do conflito, mostrando a importância da mãe e aumentando a angústia da narradora por não se lembrar a cor de seus olhos.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quando a narradora recorda as brincadeiras criadas pela mãe para amenizar a fome e as dificuldades enfrentadas pela família.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quando a narradora relembra o medo da mãe durante as fortes chuvas e a precariedade do barraco onde viviam.</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quando a narradora reflete sobre a importância de sua mãe, de suas tias e das mulheres ancestrais de sua família.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quando a narradora finalmente contempla os olhos da mãe e compreende seu significado.</a:t>
            </a:r>
          </a:p>
        </p:txBody>
      </p:sp>
    </p:spTree>
    <p:extLst>
      <p:ext uri="{BB962C8B-B14F-4D97-AF65-F5344CB8AC3E}">
        <p14:creationId xmlns:p14="http://schemas.microsoft.com/office/powerpoint/2010/main" val="15784466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5047536"/>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O clímax é o ponto de maior tensão da narrativa. No conto, esse momento ocorre quando a narradora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brinca com a filha no presente.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percebe a pobreza vivida na infância.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descreve o comportamento das irmãs.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recorda as histórias da infância da mãe.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reencontra a mãe e olha em seus olhos.</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Arial" panose="020B0604020202020204" pitchFamily="34" charset="0"/>
              </a:rPr>
              <a:t>22</a:t>
            </a:r>
            <a:r>
              <a:rPr lang="pt-BR" sz="2300" dirty="0">
                <a:effectLst/>
                <a:latin typeface="Arial Narrow" panose="020B0606020202030204" pitchFamily="34" charset="0"/>
                <a:ea typeface="Aptos" panose="020B0004020202020204" pitchFamily="34" charset="0"/>
                <a:cs typeface="Arial" panose="020B0604020202020204" pitchFamily="34" charset="0"/>
              </a:rPr>
              <a:t>. O desfecho corresponde à resolução do conflito apresentado na narrativa. No conto, o desfecho ocorre quando a narradora</a:t>
            </a: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(a) rompe a relação com sua família.</a:t>
            </a: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(B) decide não voltar mais à sua cidade natal.</a:t>
            </a: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(C) esquece novamente a cor dos olhos da mãe.</a:t>
            </a: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(D) passa a ignorar suas lembranças de infância.</a:t>
            </a: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(E) compreende o significado simbólico dos olhos da mãe.</a:t>
            </a:r>
          </a:p>
        </p:txBody>
      </p:sp>
    </p:spTree>
    <p:extLst>
      <p:ext uri="{BB962C8B-B14F-4D97-AF65-F5344CB8AC3E}">
        <p14:creationId xmlns:p14="http://schemas.microsoft.com/office/powerpoint/2010/main" val="11693619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9958A-CD1A-5E72-800A-011B6B40CF7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3422A43-37F1-91FF-45B2-2423C203CE2C}"/>
              </a:ext>
            </a:extLst>
          </p:cNvPr>
          <p:cNvSpPr txBox="1"/>
          <p:nvPr/>
        </p:nvSpPr>
        <p:spPr>
          <a:xfrm>
            <a:off x="345141" y="719188"/>
            <a:ext cx="11501717" cy="1508105"/>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vamos ver agora sobre os tipos de discurso presentes em textos narrativos. Ao aprender sobre os tipos de discurso, você vai perceber como o autor constrói diálogos, revela pensamentos e dá mais vida às personagens. Já, o foco narrativo, é a perspectiva de quem conta a história (narrador). Vamos lá?</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2D65D9A-1009-7159-56B9-2C7133CE48AF}"/>
              </a:ext>
            </a:extLst>
          </p:cNvPr>
          <p:cNvSpPr txBox="1"/>
          <p:nvPr/>
        </p:nvSpPr>
        <p:spPr>
          <a:xfrm>
            <a:off x="345140" y="3955152"/>
            <a:ext cx="11501717" cy="2215991"/>
          </a:xfrm>
          <a:prstGeom prst="rect">
            <a:avLst/>
          </a:prstGeom>
          <a:solidFill>
            <a:schemeClr val="accent1">
              <a:lumMod val="20000"/>
              <a:lumOff val="80000"/>
            </a:schemeClr>
          </a:solidFill>
        </p:spPr>
        <p:txBody>
          <a:bodyPr wrap="square">
            <a:spAutoFit/>
          </a:bodyPr>
          <a:lstStyle/>
          <a:p>
            <a:pPr algn="ct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Foco narrativo</a:t>
            </a:r>
          </a:p>
          <a:p>
            <a:pPr algn="just"/>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É a perspectiva (ponto de vista) de quem conta a história. Ele pode estar em:</a:t>
            </a:r>
          </a:p>
          <a:p>
            <a:pPr marL="342900" indent="-342900" algn="just">
              <a:buFont typeface="Wingdings" panose="05000000000000000000" pitchFamily="2" charset="2"/>
              <a:buChar char="Ø"/>
            </a:pP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1ª pessoa (narrador personagem):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participa da história. </a:t>
            </a:r>
          </a:p>
          <a:p>
            <a:pPr marL="342900" indent="-342900" algn="just">
              <a:buFont typeface="Wingdings" panose="05000000000000000000" pitchFamily="2" charset="2"/>
              <a:buChar char="Ø"/>
            </a:pP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3ª pessoa (narrador observador):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não participa da história, apenas relata sem contar pensamentos e sentimentos das personagens. </a:t>
            </a:r>
          </a:p>
          <a:p>
            <a:pPr marL="342900" indent="-342900" algn="just">
              <a:buFont typeface="Wingdings" panose="05000000000000000000" pitchFamily="2" charset="2"/>
              <a:buChar char="Ø"/>
            </a:pP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3ª pessoa (narrador onisciente):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conhece pensamentos e sentimentos das personagens. </a:t>
            </a:r>
          </a:p>
        </p:txBody>
      </p:sp>
      <p:pic>
        <p:nvPicPr>
          <p:cNvPr id="2" name="Imagem 1" descr="Interface gráfica do usuário, Texto, Aplicativo&#10;&#10;O conteúdo gerado por IA pode estar incorreto.">
            <a:extLst>
              <a:ext uri="{FF2B5EF4-FFF2-40B4-BE49-F238E27FC236}">
                <a16:creationId xmlns:a16="http://schemas.microsoft.com/office/drawing/2014/main" id="{C1292100-AC46-0577-1118-E4B6E74BBF44}"/>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79611" y="2778022"/>
            <a:ext cx="2469665" cy="9668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70213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BC19-7BE0-ABC3-863C-0B394BDC1AB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036642-22BD-F684-E4E6-24AC577BFA1B}"/>
              </a:ext>
            </a:extLst>
          </p:cNvPr>
          <p:cNvSpPr txBox="1"/>
          <p:nvPr/>
        </p:nvSpPr>
        <p:spPr>
          <a:xfrm>
            <a:off x="336176" y="956375"/>
            <a:ext cx="11519647" cy="2923877"/>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As histórias são contadas por um narrador. A perspectiva a partir da qual ele narra os acontecimentos recebe o nome de foco narrativo. O narrador pode participar da história (1ª pessoa) ou apenas observá-la e contá-la (3ª pessoa, observador ou onisciente). Agora, responda:</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Quem conta a história? Qual é o foco narrativo desse conto? </a:t>
            </a:r>
          </a:p>
          <a:p>
            <a:pPr algn="just"/>
            <a:endParaRPr lang="pt-BR" sz="2300" dirty="0">
              <a:effectLst/>
              <a:latin typeface="Arial Narrow" panose="020B0606020202030204" pitchFamily="34" charset="0"/>
              <a:ea typeface="Aptos" panose="020B0004020202020204" pitchFamily="34" charset="0"/>
              <a:cs typeface="Arial" panose="020B0604020202020204" pitchFamily="34" charset="0"/>
            </a:endParaRPr>
          </a:p>
          <a:p>
            <a:pPr algn="just"/>
            <a:r>
              <a:rPr lang="pt-BR" sz="2300" dirty="0">
                <a:effectLst/>
                <a:latin typeface="Arial Narrow" panose="020B0606020202030204" pitchFamily="34" charset="0"/>
                <a:ea typeface="Aptos" panose="020B0004020202020204" pitchFamily="34" charset="0"/>
                <a:cs typeface="Arial" panose="020B0604020202020204" pitchFamily="34" charset="0"/>
              </a:rPr>
              <a:t>b) Retire do texto trechos que comprovem o foco narrativo desse conto. (a) rompe a relação com sua família.</a:t>
            </a:r>
          </a:p>
        </p:txBody>
      </p:sp>
    </p:spTree>
    <p:extLst>
      <p:ext uri="{BB962C8B-B14F-4D97-AF65-F5344CB8AC3E}">
        <p14:creationId xmlns:p14="http://schemas.microsoft.com/office/powerpoint/2010/main" val="5190952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819DF-1898-E743-1510-E09514066D7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BA19C8A-85F0-2201-C2DD-1AF90E723AEB}"/>
              </a:ext>
            </a:extLst>
          </p:cNvPr>
          <p:cNvSpPr txBox="1"/>
          <p:nvPr/>
        </p:nvSpPr>
        <p:spPr>
          <a:xfrm>
            <a:off x="470646" y="1355387"/>
            <a:ext cx="11398625" cy="3277820"/>
          </a:xfrm>
          <a:prstGeom prst="rect">
            <a:avLst/>
          </a:prstGeom>
          <a:solidFill>
            <a:schemeClr val="accent1">
              <a:lumMod val="20000"/>
              <a:lumOff val="80000"/>
            </a:schemeClr>
          </a:solidFill>
        </p:spPr>
        <p:txBody>
          <a:bodyPr wrap="square">
            <a:spAutoFit/>
          </a:bodyPr>
          <a:lstStyle/>
          <a:p>
            <a:pPr algn="ct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Discursos na narrativa</a:t>
            </a:r>
          </a:p>
          <a:p>
            <a:pPr algn="just"/>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Os discursos na narrativa referem-se à forma como as falas e pensamentos das personagens aparecem no texto. Podem ser:</a:t>
            </a:r>
          </a:p>
          <a:p>
            <a:pPr marL="342900" indent="-342900" algn="just">
              <a:buFont typeface="Wingdings" panose="05000000000000000000" pitchFamily="2" charset="2"/>
              <a:buChar char="Ø"/>
            </a:pP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Discurso direto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reproduz fielmente a fala das personagens, geralmente com o uso de “dois pontos” / “travessão” / “aspas” e verbos de elocução, ou seja, verbos que indicam que alguém vai falar). </a:t>
            </a:r>
          </a:p>
          <a:p>
            <a:pPr marL="342900" indent="-342900" algn="just">
              <a:buFont typeface="Wingdings" panose="05000000000000000000" pitchFamily="2" charset="2"/>
              <a:buChar char="Ø"/>
            </a:pP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Discurso indireto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t>
            </a: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o narrador reproduz as falas das personagens com suas próprias palavras, geralmente, sem usar aspas/travessões entre outros.</a:t>
            </a:r>
          </a:p>
          <a:p>
            <a:pPr marL="342900" indent="-342900" algn="just">
              <a:buFont typeface="Wingdings" panose="05000000000000000000" pitchFamily="2" charset="2"/>
              <a:buChar char="Ø"/>
            </a:pP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Discurso indireto livre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mistura os dois discursos (direto/indireto), fundindo a voz/pensamento do narrador com a voz/pensamento da personagem.</a:t>
            </a:r>
          </a:p>
        </p:txBody>
      </p:sp>
      <p:pic>
        <p:nvPicPr>
          <p:cNvPr id="2" name="Imagem 1" descr="Interface gráfica do usuário, Texto, Aplicativo&#10;&#10;O conteúdo gerado por IA pode estar incorreto.">
            <a:extLst>
              <a:ext uri="{FF2B5EF4-FFF2-40B4-BE49-F238E27FC236}">
                <a16:creationId xmlns:a16="http://schemas.microsoft.com/office/drawing/2014/main" id="{FD1BBF9B-A000-60CD-2E36-2E93C1599A0B}"/>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70646" y="545810"/>
            <a:ext cx="2469665" cy="9668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52733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A239F-151A-6378-9BFA-7B789EC6071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B2AFFFA-184D-56B6-2757-5446910CEA20}"/>
              </a:ext>
            </a:extLst>
          </p:cNvPr>
          <p:cNvSpPr txBox="1"/>
          <p:nvPr/>
        </p:nvSpPr>
        <p:spPr>
          <a:xfrm>
            <a:off x="336176" y="956375"/>
            <a:ext cx="11519647" cy="3985706"/>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narrativa, o tipo de discurso refere-se à forma como as falas e pensamentos das personagens são apresentados, podendo ser direto, indireto ou indireto livre.</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No conto “Olhos d’água”, predomina o discurso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indireto, com predomínio de diálogos sem intervenção do narrador.</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direto e indireto, uma vez que predomina os diálogos entre as personagens.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indireto, com a fala das personagens reproduzidas fielmente pelo narrador.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direto, com falas das personagens marcadas por travessões e diálogo constante.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indireto livre, que mistura a voz da narradora com seus pensamentos e sentimentos e de outras personagens.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00577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CFE5-533C-ECBD-6A48-92A61B19B26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9021466-22DD-492C-749E-955073B3B308}"/>
              </a:ext>
            </a:extLst>
          </p:cNvPr>
          <p:cNvSpPr txBox="1"/>
          <p:nvPr/>
        </p:nvSpPr>
        <p:spPr>
          <a:xfrm>
            <a:off x="336176" y="678469"/>
            <a:ext cx="11519647" cy="5755422"/>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O discurso direto apresenta a fala da personagem exatamente como ela foi dita. Já o discurso indireto ocorre quando o narrador reproduz a fala, o pensamento ou o sentimento da personagem com suas próprias palavras.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Coloque “D” para discurso direto e “I” para discurso indireto.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“Atordoada custei reconhecer o quarto da nova casa em que estava morando e não conseguia me lembrar como havia chegado até ali.”</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“Eu precisava buscar o rosto de minha mãe, fixar o meu olhar no dela, para nunca mais esquecer a cor de seus olhos.”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“E foi então que, tomada pelo desespero por não me lembrar de que cor seriam os olhos de minha mãe, naquele momento, resolvi deixar tudo e, no outro dia, voltar à cidade em que nasci.”</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“Mãe, qual é a cor tão úmida de seus olhos?”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Leia o trecho “E com os olhos alagados de pranto balbuciava rezas a Santa Bárbara, temendo que o nosso frágil barraco desabasse sobre nós.”. Agora, considere a resposta da questão anterior e esse trecho para explicar o tipo de discurso (presente nesse trecho). Nesse trecho, predomina qual tipo de discurso? O que a narradora busca expressar? </a:t>
            </a:r>
          </a:p>
        </p:txBody>
      </p:sp>
    </p:spTree>
    <p:extLst>
      <p:ext uri="{BB962C8B-B14F-4D97-AF65-F5344CB8AC3E}">
        <p14:creationId xmlns:p14="http://schemas.microsoft.com/office/powerpoint/2010/main" val="31482225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62B60-2C1C-3E9C-48D6-B6965F69817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0E7C52C-8DC9-D704-6F4B-81D66A3CAB4B}"/>
              </a:ext>
            </a:extLst>
          </p:cNvPr>
          <p:cNvSpPr txBox="1"/>
          <p:nvPr/>
        </p:nvSpPr>
        <p:spPr>
          <a:xfrm>
            <a:off x="345141" y="719188"/>
            <a:ext cx="11501717" cy="800219"/>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é hora de explorar o poder das palavras! Você sabia que algumas palavras/expressões dão mais expressividade ao texto, criando diversos sentidos?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B768944B-9016-D7F7-9572-9FC1C2656B7C}"/>
              </a:ext>
            </a:extLst>
          </p:cNvPr>
          <p:cNvSpPr txBox="1"/>
          <p:nvPr/>
        </p:nvSpPr>
        <p:spPr>
          <a:xfrm>
            <a:off x="345141" y="1969387"/>
            <a:ext cx="11519647" cy="4339650"/>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25</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As palavras e expressões podem ser empregadas em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sentido denotativo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(literal) ou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conotativo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(figurado). Identifique o sentido predominante em cada trecho, colocando (D) para denotativo e (C) para conotativo.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“Uma noite, há anos, acordei bruscamente...”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“Felizes colhíamos flores cultivadas em um pequeno pedaço de terra...”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“...o nosso frágil barraco desabasse sobre nós.”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“Atordoada custei reconhecer o quarto da nova casa...”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 água solitária que fervia na panela cheia de fome.”</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26.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Elabore um parágrafo explicando a diferença entre sentido denotativo e sentido conotativo, utilizando um exemplo retirado do conto “Olhos d’água” ou criado por você.</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761545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21E7-511B-FA16-3054-CD0609498C5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1E4E378-516B-4606-4DCB-BBA5F044B8BB}"/>
              </a:ext>
            </a:extLst>
          </p:cNvPr>
          <p:cNvSpPr txBox="1"/>
          <p:nvPr/>
        </p:nvSpPr>
        <p:spPr>
          <a:xfrm>
            <a:off x="470646" y="1355387"/>
            <a:ext cx="11398625" cy="4693593"/>
          </a:xfrm>
          <a:prstGeom prst="rect">
            <a:avLst/>
          </a:prstGeom>
          <a:solidFill>
            <a:schemeClr val="bg1">
              <a:lumMod val="95000"/>
            </a:schemeClr>
          </a:solidFill>
        </p:spPr>
        <p:txBody>
          <a:bodyPr wrap="square">
            <a:spAutoFit/>
          </a:bodyPr>
          <a:lstStyle/>
          <a:p>
            <a:pPr algn="just"/>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As </a:t>
            </a: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figuras de linguagem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são recursos expressivos que alteram o uso comum das palavras (denotativo) para intensificar sentidos, emoções e imagens no texto (sentido conotativo das palavras). Elas tornam a linguagem mais criativa e significativa, especialmente em textos literários. </a:t>
            </a:r>
          </a:p>
          <a:p>
            <a:pPr algn="just"/>
            <a:r>
              <a:rPr lang="pt-BR" sz="2300" u="sng"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Algumas figuras de linguagem: </a:t>
            </a:r>
          </a:p>
          <a:p>
            <a:pPr algn="just"/>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Comparação: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é um recurso usado para comparar elementos, termos ou palavras. É uma comparação explícita em que são utilizados conectivos de comparação (como, assim, tal qual).  </a:t>
            </a:r>
          </a:p>
          <a:p>
            <a:pPr algn="just"/>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Metáfora: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ocorre quando uma palavra ou expressão é usada com sentido diferente do literal, estabelecendo uma comparação implícita, sem usar conectivos.</a:t>
            </a:r>
          </a:p>
          <a:p>
            <a:pPr algn="just"/>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Personificação (ou prosopopeia): </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acontece quando características humanas são atribuídas a animais, objetos ou ideias.</a:t>
            </a:r>
          </a:p>
          <a:p>
            <a:pPr algn="just"/>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Gradação</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consiste na apresentação de ideias ou palavras em sequência, organizadas de forma crescente ou decrescente, para reforçar um efeito de sentido.</a:t>
            </a:r>
          </a:p>
          <a:p>
            <a:pPr algn="just"/>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b="1"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Hipérbole</a:t>
            </a:r>
            <a:r>
              <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 é o exagero intencional de uma ideia para dar mais intensidade ao que se quer expressar.</a:t>
            </a:r>
          </a:p>
        </p:txBody>
      </p:sp>
      <p:pic>
        <p:nvPicPr>
          <p:cNvPr id="2" name="Imagem 1" descr="Interface gráfica do usuário, Texto, Aplicativo&#10;&#10;O conteúdo gerado por IA pode estar incorreto.">
            <a:extLst>
              <a:ext uri="{FF2B5EF4-FFF2-40B4-BE49-F238E27FC236}">
                <a16:creationId xmlns:a16="http://schemas.microsoft.com/office/drawing/2014/main" id="{73CF1D34-EF9B-06EA-44E6-F8F994792837}"/>
              </a:ext>
            </a:extLst>
          </p:cNvPr>
          <p:cNvPicPr>
            <a:picLocks noChangeAspect="1"/>
          </p:cNvPicPr>
          <p:nvPr/>
        </p:nvPicPr>
        <p:blipFill rotWithShape="1">
          <a:blip r:embed="rId2">
            <a:extLst>
              <a:ext uri="{28A0092B-C50C-407E-A947-70E740481C1C}">
                <a14:useLocalDpi xmlns:a14="http://schemas.microsoft.com/office/drawing/2010/main" val="0"/>
              </a:ext>
            </a:extLst>
          </a:blip>
          <a:srcRect t="8388" b="11433"/>
          <a:stretch>
            <a:fillRect/>
          </a:stretch>
        </p:blipFill>
        <p:spPr bwMode="auto">
          <a:xfrm>
            <a:off x="470646" y="545810"/>
            <a:ext cx="2469665" cy="9668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102243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35664-D7C0-B255-BA9C-C555501853C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B2D0351-1390-8A36-D573-E130139AAB48}"/>
              </a:ext>
            </a:extLst>
          </p:cNvPr>
          <p:cNvSpPr txBox="1"/>
          <p:nvPr/>
        </p:nvSpPr>
        <p:spPr>
          <a:xfrm>
            <a:off x="336176" y="678469"/>
            <a:ext cx="11519647" cy="4693593"/>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27.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Considere o trecho a seguir para atender ao que se pede: “As labaredas, sob a água solitária que fervia na panela cheia de fome, pareciam debochar do vazio do nosso estômago, ignorando nossas bocas infantis em que as línguas brincavam a salivar sonho de comida.”</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No trecho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na panela cheia de fome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expressão produz efeito de sentido pois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descreve literalmente a quantidade de comida na panela.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apresenta a forma como o alimento está sendo preparado.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indica que o alimento que está sendo preparado não mata a fome.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sugere, de forma figurada, a falta de alimento e a fome vivida pela família.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demonstra que a panela estava sendo utilizada para saciar a fome da família.</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Considerando o trecho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na panela cheia de fome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é possível identificar, predominantemente, qual figura de linguagem? Justifique.</a:t>
            </a:r>
          </a:p>
        </p:txBody>
      </p:sp>
    </p:spTree>
    <p:extLst>
      <p:ext uri="{BB962C8B-B14F-4D97-AF65-F5344CB8AC3E}">
        <p14:creationId xmlns:p14="http://schemas.microsoft.com/office/powerpoint/2010/main" val="25007715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FAEA6-80BA-B56A-179C-DFCBEEE1820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161D9C3-1829-1C5A-DD30-D9D2E202468F}"/>
              </a:ext>
            </a:extLst>
          </p:cNvPr>
          <p:cNvSpPr txBox="1"/>
          <p:nvPr/>
        </p:nvSpPr>
        <p:spPr>
          <a:xfrm>
            <a:off x="336176" y="678469"/>
            <a:ext cx="11488271" cy="4339650"/>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28.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Dados os trechos, identifique as figuras de linguagem presentes nas palavras/expressões destacadas.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“A cor dos olhos de minha mãe era cor de olhos d’água.”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Os olhos são comparados à água, (sem uso de conectivo) sugerindo lágrimas, emoção e profundidade.</a:t>
            </a: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Mas, eram tantas lágrimas, que eu me perguntei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se minha mãe tinha olhos ou rios caudalosos sobre a face?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Há uma comparação implícita entre os olhos e os rios caudalosos, reforçando a intensidade do sofrimento e da emoção.</a:t>
            </a: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“As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labaredas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pareciam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debochar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do vazio do nosso estômago”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As labaredas (fogo) são humanizadas (isto é, recebem características humanas), intensificando a sensação de sofrimento.</a:t>
            </a:r>
          </a:p>
        </p:txBody>
      </p:sp>
    </p:spTree>
    <p:extLst>
      <p:ext uri="{BB962C8B-B14F-4D97-AF65-F5344CB8AC3E}">
        <p14:creationId xmlns:p14="http://schemas.microsoft.com/office/powerpoint/2010/main" val="41309538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BF431-D438-B31E-1E74-1D8E7E28AE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85011D1-04B6-C997-7127-15F847B67392}"/>
              </a:ext>
            </a:extLst>
          </p:cNvPr>
          <p:cNvSpPr txBox="1"/>
          <p:nvPr/>
        </p:nvSpPr>
        <p:spPr>
          <a:xfrm>
            <a:off x="336176" y="678469"/>
            <a:ext cx="11488271" cy="3277820"/>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29.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conto Olhos d’água, a narradora relembra momentos da infância marcados pela pobreza e pela fome. Mesmo diante das dificuldades, a mãe procurava criar brincadeiras e momentos de imaginação para amenizar o sofrimento das filhas. Em uma dessas cenas, as nuvens são vistas pelas crianças como “algodão doce”.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Considerando esse contexto, explique o efeito de sentido da comparação entre as “nuvens” e o “algodão doce” na narrativa, isto é, o que essa comparação revela? </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30.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trecho “olhos alagados de pranto”, identifique a figura de linguagem predominante e explique o efeito produzido.</a:t>
            </a:r>
          </a:p>
        </p:txBody>
      </p:sp>
    </p:spTree>
    <p:extLst>
      <p:ext uri="{BB962C8B-B14F-4D97-AF65-F5344CB8AC3E}">
        <p14:creationId xmlns:p14="http://schemas.microsoft.com/office/powerpoint/2010/main" val="29634671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CEC30-BE50-4DEA-C60C-3AC1A411F0F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DC7313-B613-4F21-4A31-1D37BD4D65D6}"/>
              </a:ext>
            </a:extLst>
          </p:cNvPr>
          <p:cNvSpPr txBox="1"/>
          <p:nvPr/>
        </p:nvSpPr>
        <p:spPr>
          <a:xfrm>
            <a:off x="351864" y="1028093"/>
            <a:ext cx="11488271" cy="3631763"/>
          </a:xfrm>
          <a:prstGeom prst="rect">
            <a:avLst/>
          </a:prstGeom>
          <a:noFill/>
        </p:spPr>
        <p:txBody>
          <a:bodyPr wrap="square">
            <a:spAutoFit/>
          </a:bodyPr>
          <a:lstStyle/>
          <a:p>
            <a:pPr algn="just"/>
            <a:r>
              <a:rPr lang="pt-BR" sz="2300" b="1" dirty="0">
                <a:latin typeface="Arial Narrow" panose="020B0606020202030204" pitchFamily="34" charset="0"/>
                <a:ea typeface="Aptos" panose="020B0004020202020204" pitchFamily="34" charset="0"/>
                <a:cs typeface="Times New Roman" panose="02020603050405020304" pitchFamily="18" charset="0"/>
              </a:rPr>
              <a:t>31</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Ao escrever o conto Olhos d’água, Conceição Evaristo utiliza memórias, imagens simbólicas e sentimentos para construir a narrativa. Nesse contexto, podemos inferir que a autora, ao escrever o conto, busca emocionar e levar o leitor à reflexão sobre a/as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dificuldades das pessoas nas relações familiares.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memória, maternidade, ancestralidade e desigualdade social.</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lembranças da infância e como isso influencia a vida de algumas pessoas.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histórias das pessoas e sua importância para as futuras gerações.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religiosidade e os costumes das famílias negras do interior de Minas Gerais.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4329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6D746-F4E6-4CB6-E180-9B8E0822C0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E2D6612-B103-79D1-1628-DFCC61DF43D2}"/>
              </a:ext>
            </a:extLst>
          </p:cNvPr>
          <p:cNvSpPr txBox="1"/>
          <p:nvPr/>
        </p:nvSpPr>
        <p:spPr>
          <a:xfrm>
            <a:off x="336176" y="678469"/>
            <a:ext cx="11488271" cy="4693593"/>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32.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As relações lógico-discursivas e as circunstâncias são elementos que ajudam a construir os sentidos do texto, indicando ideias como tempo, modo, causa, conclusão, oposição entre outras.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Retorne ao primeiro parágrafo do conto “Olhos d’água” e sublinhe as palavras/expressões listadas a seguir e, após, indique as relações lógico-discursivas/circunstâncias estabelecidas no contexto da narrativa.</a:t>
            </a:r>
          </a:p>
          <a:p>
            <a:pPr marL="457200" indent="-457200" algn="just">
              <a:buAutoNum type="alphaLcParenR"/>
            </a:pPr>
            <a:r>
              <a:rPr lang="pt-BR" sz="2300" dirty="0">
                <a:effectLst/>
                <a:latin typeface="Arial Narrow" panose="020B0606020202030204" pitchFamily="34" charset="0"/>
                <a:ea typeface="Aptos" panose="020B0004020202020204" pitchFamily="34" charset="0"/>
                <a:cs typeface="Times New Roman" panose="02020603050405020304" pitchFamily="18" charset="0"/>
              </a:rPr>
              <a:t>“Uma noite, há anos”: </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b</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“bruscamente”: </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c</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“há dias, há meses”: </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d</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“Entre um afazer e outro”:</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 princípio”: </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f</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“naquela noite”:</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g</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“Então”:</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920620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9E6E0-5194-F795-9EF3-CB5D5B5BD72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1CB81CE-878A-A72D-EE51-33267FFE0900}"/>
              </a:ext>
            </a:extLst>
          </p:cNvPr>
          <p:cNvSpPr txBox="1"/>
          <p:nvPr/>
        </p:nvSpPr>
        <p:spPr>
          <a:xfrm>
            <a:off x="345141" y="719188"/>
            <a:ext cx="11501717" cy="2923877"/>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convidamos você a se preparar para o ENEM com dedicação, confiança e estratégia. Como o exame faz parte do caminho acadêmico de vocês, jovens, resolver e analisar questões do ENEM é uma excelente oportunidade para desenvolver habilidades de leitura, interpretação e raciocínio crítico, além de compreender melhor o estilo da prova. Ao observar com atenção os enunciados, as palavras-chave e as alternativas, você fortalece sua capacidade de argumentação e ganha mais segurança para o dia do exame. Cada questão analisada hoje representa um passo importante na construção dos seus resultados futuros. Conte com seu esforço, mantenha a constância nos estudos e siga avançando!</a:t>
            </a:r>
          </a:p>
        </p:txBody>
      </p:sp>
      <p:sp>
        <p:nvSpPr>
          <p:cNvPr id="6" name="CaixaDeTexto 5">
            <a:extLst>
              <a:ext uri="{FF2B5EF4-FFF2-40B4-BE49-F238E27FC236}">
                <a16:creationId xmlns:a16="http://schemas.microsoft.com/office/drawing/2014/main" id="{457E9725-1455-E64D-E7F8-DCD3C444727F}"/>
              </a:ext>
            </a:extLst>
          </p:cNvPr>
          <p:cNvSpPr txBox="1"/>
          <p:nvPr/>
        </p:nvSpPr>
        <p:spPr>
          <a:xfrm>
            <a:off x="345141" y="3855584"/>
            <a:ext cx="11488271" cy="2569934"/>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33.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Em textos narrativos, muitos acontecimentos estão ligados por relações de causa e consequência, ou seja, um fato acontece porque outro o provocou. Leia o trecho a seguir e responda ao que se pede.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E foi então que, tomada pelo desespero por não me lembrar de que cor seriam os olhos de minha mãe, naquele momento, resolvi deixar tudo e, no outro dia, voltar à cidade em que nasci</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Qual é a causa, isto é, o que levou a narradora tomar uma decisão? </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Qual é a consequência dessa causa (da decisão tomada)? </a:t>
            </a:r>
          </a:p>
        </p:txBody>
      </p:sp>
    </p:spTree>
    <p:extLst>
      <p:ext uri="{BB962C8B-B14F-4D97-AF65-F5344CB8AC3E}">
        <p14:creationId xmlns:p14="http://schemas.microsoft.com/office/powerpoint/2010/main" val="15053407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035F1-1ED4-120A-4AD8-71178709C86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A4F5AB2-790E-4407-9693-997ABACDF91D}"/>
              </a:ext>
            </a:extLst>
          </p:cNvPr>
          <p:cNvSpPr txBox="1"/>
          <p:nvPr/>
        </p:nvSpPr>
        <p:spPr>
          <a:xfrm>
            <a:off x="367553" y="1166843"/>
            <a:ext cx="11492753" cy="3277820"/>
          </a:xfrm>
          <a:prstGeom prst="rect">
            <a:avLst/>
          </a:prstGeom>
          <a:noFill/>
        </p:spPr>
        <p:txBody>
          <a:bodyPr wrap="square">
            <a:spAutoFit/>
          </a:bodyPr>
          <a:lstStyle/>
          <a:p>
            <a:pPr algn="just"/>
            <a:r>
              <a:rPr lang="pt-BR" sz="2300" b="1" dirty="0">
                <a:latin typeface="Arial Narrow" panose="020B0606020202030204" pitchFamily="34" charset="0"/>
              </a:rPr>
              <a:t>34. </a:t>
            </a:r>
            <a:r>
              <a:rPr lang="pt-BR" sz="2300" dirty="0">
                <a:latin typeface="Arial Narrow" panose="020B0606020202030204" pitchFamily="34" charset="0"/>
              </a:rPr>
              <a:t>Nos textos narrativos, os acontecimentos, geralmente, se encadeiam por relações de causa e consequência, contribuindo para o desenvolvimento do enredo. No trecho do conto Olhos d’água: “</a:t>
            </a:r>
            <a:r>
              <a:rPr lang="pt-BR" sz="2300" b="1" dirty="0">
                <a:latin typeface="Arial Narrow" panose="020B0606020202030204" pitchFamily="34" charset="0"/>
              </a:rPr>
              <a:t>Eu sabia, desde aquela época, que a mãe inventava esse e outros jogos para distrair a nossa fome. E a nossa fome se distraía</a:t>
            </a:r>
            <a:r>
              <a:rPr lang="pt-BR" sz="2300" dirty="0">
                <a:latin typeface="Arial Narrow" panose="020B0606020202030204" pitchFamily="34" charset="0"/>
              </a:rPr>
              <a:t>.”, a relação de causa e consequência presente nesse trecho é identificada em:</a:t>
            </a:r>
          </a:p>
          <a:p>
            <a:r>
              <a:rPr lang="pt-BR" sz="2300" dirty="0">
                <a:latin typeface="Arial Narrow" panose="020B0606020202030204" pitchFamily="34" charset="0"/>
              </a:rPr>
              <a:t>(A) A fome das crianças fazia a mãe abandonar as brincadeiras.</a:t>
            </a:r>
          </a:p>
          <a:p>
            <a:r>
              <a:rPr lang="pt-BR" sz="2300" dirty="0">
                <a:latin typeface="Arial Narrow" panose="020B0606020202030204" pitchFamily="34" charset="0"/>
              </a:rPr>
              <a:t>(B) As brincadeiras criadas pela mãe ajudavam as filhas a suportar a fome.</a:t>
            </a:r>
          </a:p>
          <a:p>
            <a:r>
              <a:rPr lang="pt-BR" sz="2300" dirty="0">
                <a:latin typeface="Arial Narrow" panose="020B0606020202030204" pitchFamily="34" charset="0"/>
              </a:rPr>
              <a:t>(C) As crianças deixavam de sentir fome porque recebiam mais alimentos.</a:t>
            </a:r>
          </a:p>
          <a:p>
            <a:r>
              <a:rPr lang="pt-BR" sz="2300" dirty="0">
                <a:latin typeface="Arial Narrow" panose="020B0606020202030204" pitchFamily="34" charset="0"/>
              </a:rPr>
              <a:t>(D) A mãe brincava com as filhas para ensiná-las a cultivar flores.</a:t>
            </a:r>
          </a:p>
          <a:p>
            <a:r>
              <a:rPr lang="pt-BR" sz="2300" dirty="0">
                <a:latin typeface="Arial Narrow" panose="020B0606020202030204" pitchFamily="34" charset="0"/>
              </a:rPr>
              <a:t>(E) As brincadeiras provocavam o aumento da fome das crianças.</a:t>
            </a:r>
          </a:p>
        </p:txBody>
      </p:sp>
    </p:spTree>
    <p:extLst>
      <p:ext uri="{BB962C8B-B14F-4D97-AF65-F5344CB8AC3E}">
        <p14:creationId xmlns:p14="http://schemas.microsoft.com/office/powerpoint/2010/main" val="30476210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65DD8-4CC8-1954-6C29-F4703AF529F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A4D4699-4C23-78B4-D9C0-A6C9217AEB0B}"/>
              </a:ext>
            </a:extLst>
          </p:cNvPr>
          <p:cNvSpPr txBox="1"/>
          <p:nvPr/>
        </p:nvSpPr>
        <p:spPr>
          <a:xfrm>
            <a:off x="349623" y="1765795"/>
            <a:ext cx="11492753" cy="5016758"/>
          </a:xfrm>
          <a:prstGeom prst="rect">
            <a:avLst/>
          </a:prstGeom>
          <a:noFill/>
        </p:spPr>
        <p:txBody>
          <a:bodyPr wrap="square">
            <a:spAutoFit/>
          </a:bodyPr>
          <a:lstStyle/>
          <a:p>
            <a:pPr algn="ctr"/>
            <a:r>
              <a:rPr lang="pt-BR" sz="2200" b="1" dirty="0">
                <a:latin typeface="Arial Narrow" panose="020B0606020202030204" pitchFamily="34" charset="0"/>
              </a:rPr>
              <a:t>O Discípulo</a:t>
            </a:r>
          </a:p>
          <a:p>
            <a:pPr algn="r"/>
            <a:r>
              <a:rPr lang="pt-BR" sz="2000" dirty="0">
                <a:latin typeface="Arial Narrow" panose="020B0606020202030204" pitchFamily="34" charset="0"/>
              </a:rPr>
              <a:t>Oscar Wilde</a:t>
            </a:r>
          </a:p>
          <a:p>
            <a:pPr algn="just"/>
            <a:r>
              <a:rPr lang="pt-BR" sz="2200" dirty="0">
                <a:latin typeface="Arial Narrow" panose="020B0606020202030204" pitchFamily="34" charset="0"/>
              </a:rPr>
              <a:t>Quando Narciso morreu o lago de seu prazer mudou de uma taça de águas doces para uma taça de lágrimas salgadas, e as </a:t>
            </a:r>
            <a:r>
              <a:rPr lang="pt-BR" sz="2200" dirty="0" err="1">
                <a:latin typeface="Arial Narrow" panose="020B0606020202030204" pitchFamily="34" charset="0"/>
              </a:rPr>
              <a:t>oréades</a:t>
            </a:r>
            <a:r>
              <a:rPr lang="pt-BR" sz="2200" dirty="0">
                <a:latin typeface="Arial Narrow" panose="020B0606020202030204" pitchFamily="34" charset="0"/>
              </a:rPr>
              <a:t> vieram chorando pela mata com a esperança de cantar e dar conforto ao lago.</a:t>
            </a:r>
          </a:p>
          <a:p>
            <a:pPr algn="just"/>
            <a:r>
              <a:rPr lang="pt-BR" sz="2200" dirty="0">
                <a:latin typeface="Arial Narrow" panose="020B0606020202030204" pitchFamily="34" charset="0"/>
              </a:rPr>
              <a:t>E quando elas viram que o lago havia mudado de uma taça de águas doces para uma taça de lágrimas salgadas, elas soltaram as verdes tranças de seus cabelos e clamaram: "Nós entendemos você chorar assim por Narciso, tão belo ele era."</a:t>
            </a:r>
          </a:p>
          <a:p>
            <a:pPr algn="just"/>
            <a:r>
              <a:rPr lang="pt-BR" sz="2200" dirty="0">
                <a:latin typeface="Arial Narrow" panose="020B0606020202030204" pitchFamily="34" charset="0"/>
              </a:rPr>
              <a:t>"E Narciso era belo?", disse o lago.</a:t>
            </a:r>
          </a:p>
          <a:p>
            <a:pPr algn="just"/>
            <a:r>
              <a:rPr lang="pt-BR" sz="2200" dirty="0">
                <a:latin typeface="Arial Narrow" panose="020B0606020202030204" pitchFamily="34" charset="0"/>
              </a:rPr>
              <a:t>"Quem pode sabê-lo melhor que você?", responderam as </a:t>
            </a:r>
            <a:r>
              <a:rPr lang="pt-BR" sz="2200" dirty="0" err="1">
                <a:latin typeface="Arial Narrow" panose="020B0606020202030204" pitchFamily="34" charset="0"/>
              </a:rPr>
              <a:t>oréades</a:t>
            </a:r>
            <a:r>
              <a:rPr lang="pt-BR" sz="2200" dirty="0">
                <a:latin typeface="Arial Narrow" panose="020B0606020202030204" pitchFamily="34" charset="0"/>
              </a:rPr>
              <a:t>. "Por nós ele mal passava, mas você ele procurava, e deitava em suas margens e olhava para você, e no espelho de suas águas ele refletia sua própria beleza."</a:t>
            </a:r>
          </a:p>
          <a:p>
            <a:pPr algn="just"/>
            <a:r>
              <a:rPr lang="pt-BR" sz="2200" dirty="0">
                <a:latin typeface="Arial Narrow" panose="020B0606020202030204" pitchFamily="34" charset="0"/>
              </a:rPr>
              <a:t>E o lago respondeu, "Mas eu amava Narciso porque, quando ele deitava em minhas margens e olhava para mim, no espelho de seus olhos eu via minha própria beleza refletida”.</a:t>
            </a:r>
          </a:p>
          <a:p>
            <a:pPr algn="r"/>
            <a:r>
              <a:rPr lang="pt-BR" dirty="0">
                <a:latin typeface="Arial Narrow" panose="020B0606020202030204" pitchFamily="34" charset="0"/>
              </a:rPr>
              <a:t>Oscar Wilde (1854 — 1900)</a:t>
            </a:r>
          </a:p>
          <a:p>
            <a:pPr algn="r"/>
            <a:r>
              <a:rPr lang="pt-BR" sz="1000" dirty="0">
                <a:latin typeface="Arial Narrow" panose="020B0606020202030204" pitchFamily="34" charset="0"/>
              </a:rPr>
              <a:t>Disponível: https://www.culturagenial.com/contos-curtos-para-ler-agora-mesmo/. Acesso: 25 maio 2026.</a:t>
            </a:r>
          </a:p>
        </p:txBody>
      </p:sp>
      <p:sp>
        <p:nvSpPr>
          <p:cNvPr id="12" name="Rectangle 11">
            <a:extLst>
              <a:ext uri="{FF2B5EF4-FFF2-40B4-BE49-F238E27FC236}">
                <a16:creationId xmlns:a16="http://schemas.microsoft.com/office/drawing/2014/main" id="{75D85824-7E34-49C8-87E1-5B4585341A15}"/>
              </a:ext>
            </a:extLst>
          </p:cNvPr>
          <p:cNvSpPr>
            <a:spLocks noChangeArrowheads="1"/>
          </p:cNvSpPr>
          <p:nvPr/>
        </p:nvSpPr>
        <p:spPr bwMode="auto">
          <a:xfrm>
            <a:off x="1712258" y="657799"/>
            <a:ext cx="10130117" cy="1107996"/>
          </a:xfrm>
          <a:prstGeom prst="rect">
            <a:avLst/>
          </a:prstGeom>
          <a:solidFill>
            <a:schemeClr val="accent2">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pt-BR" sz="2200" dirty="0">
                <a:latin typeface="Arial Narrow" panose="020B0606020202030204" pitchFamily="34" charset="0"/>
              </a:rPr>
              <a:t>Colaboração</a:t>
            </a:r>
          </a:p>
          <a:p>
            <a:r>
              <a:rPr lang="pt-BR" sz="2200" dirty="0">
                <a:latin typeface="Arial Narrow" panose="020B0606020202030204" pitchFamily="34" charset="0"/>
              </a:rPr>
              <a:t>Prof.ª </a:t>
            </a:r>
            <a:r>
              <a:rPr lang="pt-BR" sz="2200" dirty="0" err="1">
                <a:latin typeface="Arial Narrow" panose="020B0606020202030204" pitchFamily="34" charset="0"/>
              </a:rPr>
              <a:t>Lindamairy</a:t>
            </a:r>
            <a:r>
              <a:rPr lang="pt-BR" sz="2200" dirty="0">
                <a:latin typeface="Arial Narrow" panose="020B0606020202030204" pitchFamily="34" charset="0"/>
              </a:rPr>
              <a:t> Carvalho Guimarães</a:t>
            </a:r>
          </a:p>
          <a:p>
            <a:r>
              <a:rPr lang="pt-BR" sz="2200" dirty="0">
                <a:latin typeface="Arial Narrow" panose="020B0606020202030204" pitchFamily="34" charset="0"/>
              </a:rPr>
              <a:t>Colégio Estadual Professora Helena Luzia Rodrigues de Queiroz / CRE - Luziânia</a:t>
            </a:r>
          </a:p>
        </p:txBody>
      </p:sp>
      <p:pic>
        <p:nvPicPr>
          <p:cNvPr id="2058" name="Imagem 1" descr="Ícone&#10;&#10;O conteúdo gerado por IA pode estar incorreto.">
            <a:extLst>
              <a:ext uri="{FF2B5EF4-FFF2-40B4-BE49-F238E27FC236}">
                <a16:creationId xmlns:a16="http://schemas.microsoft.com/office/drawing/2014/main" id="{F0FF81B1-FDAF-FD2E-3E64-8666479AC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03" t="4221" b="-2"/>
          <a:stretch>
            <a:fillRect/>
          </a:stretch>
        </p:blipFill>
        <p:spPr bwMode="auto">
          <a:xfrm>
            <a:off x="499416" y="729266"/>
            <a:ext cx="979761" cy="96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5928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3B0DA-2837-25BE-19AF-9E7BF087511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D8078F9-6460-C927-DA19-51D2510A9D9C}"/>
              </a:ext>
            </a:extLst>
          </p:cNvPr>
          <p:cNvSpPr txBox="1"/>
          <p:nvPr/>
        </p:nvSpPr>
        <p:spPr>
          <a:xfrm>
            <a:off x="367553" y="1166843"/>
            <a:ext cx="11492753" cy="4693593"/>
          </a:xfrm>
          <a:prstGeom prst="rect">
            <a:avLst/>
          </a:prstGeom>
          <a:noFill/>
        </p:spPr>
        <p:txBody>
          <a:bodyPr wrap="square">
            <a:spAutoFit/>
          </a:bodyPr>
          <a:lstStyle/>
          <a:p>
            <a:pPr algn="just"/>
            <a:r>
              <a:rPr lang="pt-BR" sz="2300" b="1" dirty="0">
                <a:latin typeface="Arial Narrow" panose="020B0606020202030204" pitchFamily="34" charset="0"/>
              </a:rPr>
              <a:t>1. </a:t>
            </a:r>
            <a:r>
              <a:rPr lang="pt-BR" sz="2300" dirty="0">
                <a:latin typeface="Arial Narrow" panose="020B0606020202030204" pitchFamily="34" charset="0"/>
              </a:rPr>
              <a:t>No trecho “</a:t>
            </a:r>
            <a:r>
              <a:rPr lang="pt-BR" sz="2300" b="1" u="sng" dirty="0">
                <a:latin typeface="Arial Narrow" panose="020B0606020202030204" pitchFamily="34" charset="0"/>
              </a:rPr>
              <a:t>Mas</a:t>
            </a:r>
            <a:r>
              <a:rPr lang="pt-BR" sz="2300" dirty="0">
                <a:latin typeface="Arial Narrow" panose="020B0606020202030204" pitchFamily="34" charset="0"/>
              </a:rPr>
              <a:t> eu amava Narciso porque...”, a palavra destacada estabelece ideia de</a:t>
            </a:r>
          </a:p>
          <a:p>
            <a:pPr algn="just"/>
            <a:r>
              <a:rPr lang="pt-BR" sz="2300" dirty="0">
                <a:latin typeface="Arial Narrow" panose="020B0606020202030204" pitchFamily="34" charset="0"/>
              </a:rPr>
              <a:t>(A) comparação.</a:t>
            </a:r>
          </a:p>
          <a:p>
            <a:pPr algn="just"/>
            <a:r>
              <a:rPr lang="pt-BR" sz="2300" dirty="0">
                <a:latin typeface="Arial Narrow" panose="020B0606020202030204" pitchFamily="34" charset="0"/>
              </a:rPr>
              <a:t>(B) explicação.</a:t>
            </a:r>
          </a:p>
          <a:p>
            <a:pPr algn="just"/>
            <a:r>
              <a:rPr lang="pt-BR" sz="2300" dirty="0">
                <a:latin typeface="Arial Narrow" panose="020B0606020202030204" pitchFamily="34" charset="0"/>
              </a:rPr>
              <a:t>(C) finalidade.</a:t>
            </a:r>
          </a:p>
          <a:p>
            <a:pPr algn="just"/>
            <a:r>
              <a:rPr lang="pt-BR" sz="2300" dirty="0">
                <a:latin typeface="Arial Narrow" panose="020B0606020202030204" pitchFamily="34" charset="0"/>
              </a:rPr>
              <a:t>(D) conclusão.</a:t>
            </a:r>
          </a:p>
          <a:p>
            <a:pPr algn="just"/>
            <a:r>
              <a:rPr lang="pt-BR" sz="2300" dirty="0">
                <a:latin typeface="Arial Narrow" panose="020B0606020202030204" pitchFamily="34" charset="0"/>
              </a:rPr>
              <a:t>(E) oposição.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 </a:t>
            </a:r>
            <a:r>
              <a:rPr lang="pt-BR" sz="2300" dirty="0">
                <a:latin typeface="Arial Narrow" panose="020B0606020202030204" pitchFamily="34" charset="0"/>
              </a:rPr>
              <a:t>No trecho “Quem pode sabê-</a:t>
            </a:r>
            <a:r>
              <a:rPr lang="pt-BR" sz="2300" b="1" u="sng" dirty="0">
                <a:latin typeface="Arial Narrow" panose="020B0606020202030204" pitchFamily="34" charset="0"/>
              </a:rPr>
              <a:t>lo</a:t>
            </a:r>
            <a:r>
              <a:rPr lang="pt-BR" sz="2300" dirty="0">
                <a:latin typeface="Arial Narrow" panose="020B0606020202030204" pitchFamily="34" charset="0"/>
              </a:rPr>
              <a:t> melhor que você?”, o termo destacado faz referência a/ao  </a:t>
            </a:r>
          </a:p>
          <a:p>
            <a:pPr algn="just"/>
            <a:r>
              <a:rPr lang="pt-BR" sz="2300" dirty="0">
                <a:latin typeface="Arial Narrow" panose="020B0606020202030204" pitchFamily="34" charset="0"/>
              </a:rPr>
              <a:t>(A) lago.</a:t>
            </a:r>
          </a:p>
          <a:p>
            <a:pPr algn="just"/>
            <a:r>
              <a:rPr lang="pt-BR" sz="2300" dirty="0">
                <a:latin typeface="Arial Narrow" panose="020B0606020202030204" pitchFamily="34" charset="0"/>
              </a:rPr>
              <a:t>(B) prazer.</a:t>
            </a:r>
          </a:p>
          <a:p>
            <a:pPr algn="just"/>
            <a:r>
              <a:rPr lang="pt-BR" sz="2300" dirty="0">
                <a:latin typeface="Arial Narrow" panose="020B0606020202030204" pitchFamily="34" charset="0"/>
              </a:rPr>
              <a:t>(C) Narciso.</a:t>
            </a:r>
          </a:p>
          <a:p>
            <a:pPr algn="just"/>
            <a:r>
              <a:rPr lang="pt-BR" sz="2300" dirty="0">
                <a:latin typeface="Arial Narrow" panose="020B0606020202030204" pitchFamily="34" charset="0"/>
              </a:rPr>
              <a:t>(D) reflexo.</a:t>
            </a:r>
          </a:p>
          <a:p>
            <a:pPr algn="just"/>
            <a:r>
              <a:rPr lang="pt-BR" sz="2300" dirty="0">
                <a:latin typeface="Arial Narrow" panose="020B0606020202030204" pitchFamily="34" charset="0"/>
              </a:rPr>
              <a:t>(E) espelho.</a:t>
            </a:r>
          </a:p>
        </p:txBody>
      </p:sp>
    </p:spTree>
    <p:extLst>
      <p:ext uri="{BB962C8B-B14F-4D97-AF65-F5344CB8AC3E}">
        <p14:creationId xmlns:p14="http://schemas.microsoft.com/office/powerpoint/2010/main" val="5389231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B26FE-2659-4B89-0A0D-1ED1DD8F396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6FB8BDE-702D-1D29-2647-BB04804C7B5E}"/>
              </a:ext>
            </a:extLst>
          </p:cNvPr>
          <p:cNvSpPr txBox="1"/>
          <p:nvPr/>
        </p:nvSpPr>
        <p:spPr>
          <a:xfrm>
            <a:off x="349623" y="1602657"/>
            <a:ext cx="11492753" cy="1508105"/>
          </a:xfrm>
          <a:prstGeom prst="rect">
            <a:avLst/>
          </a:prstGeom>
          <a:solidFill>
            <a:schemeClr val="accent5">
              <a:lumMod val="20000"/>
              <a:lumOff val="80000"/>
            </a:schemeClr>
          </a:solidFill>
        </p:spPr>
        <p:txBody>
          <a:bodyPr wrap="square">
            <a:spAutoFit/>
          </a:bodyPr>
          <a:lstStyle/>
          <a:p>
            <a:pPr algn="just"/>
            <a:r>
              <a:rPr lang="pt-BR" sz="2300" b="1" dirty="0">
                <a:latin typeface="Arial Narrow" panose="020B0606020202030204" pitchFamily="34" charset="0"/>
              </a:rPr>
              <a:t>Estudante, vamos explorar algumas questões do Enem, analisando possíveis caminhos de leitura, interpretação e resolução. Ao longo dessa atividade, você terá a oportunidade de desenvolver estratégias que o(a) ajudarão a compreender melhor os textos, identificar informações importantes e fazer escolhas mais seguras na hora de responder às questões. Vamos começar?</a:t>
            </a:r>
          </a:p>
        </p:txBody>
      </p:sp>
      <p:pic>
        <p:nvPicPr>
          <p:cNvPr id="2" name="Imagem 1">
            <a:extLst>
              <a:ext uri="{FF2B5EF4-FFF2-40B4-BE49-F238E27FC236}">
                <a16:creationId xmlns:a16="http://schemas.microsoft.com/office/drawing/2014/main" id="{967BA954-479E-DA7C-75B5-F8BC1A2DD75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307" y="717426"/>
            <a:ext cx="2601085" cy="885231"/>
          </a:xfrm>
          <a:prstGeom prst="rect">
            <a:avLst/>
          </a:prstGeom>
          <a:noFill/>
          <a:ln>
            <a:noFill/>
          </a:ln>
        </p:spPr>
      </p:pic>
      <p:sp>
        <p:nvSpPr>
          <p:cNvPr id="5" name="CaixaDeTexto 4">
            <a:extLst>
              <a:ext uri="{FF2B5EF4-FFF2-40B4-BE49-F238E27FC236}">
                <a16:creationId xmlns:a16="http://schemas.microsoft.com/office/drawing/2014/main" id="{9AF9BDC0-A2BE-DBE6-262A-DA30964F43C5}"/>
              </a:ext>
            </a:extLst>
          </p:cNvPr>
          <p:cNvSpPr txBox="1"/>
          <p:nvPr/>
        </p:nvSpPr>
        <p:spPr>
          <a:xfrm>
            <a:off x="453307" y="3223669"/>
            <a:ext cx="2433328" cy="44999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131.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2013.</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984D99F9-7B0D-00AB-B0F8-E6A030EA7203}"/>
              </a:ext>
            </a:extLst>
          </p:cNvPr>
          <p:cNvSpPr txBox="1"/>
          <p:nvPr/>
        </p:nvSpPr>
        <p:spPr>
          <a:xfrm>
            <a:off x="349623" y="3786571"/>
            <a:ext cx="11492753" cy="2800767"/>
          </a:xfrm>
          <a:prstGeom prst="rect">
            <a:avLst/>
          </a:prstGeom>
          <a:solidFill>
            <a:srgbClr val="FFE5FF"/>
          </a:solid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Arial" panose="020B0604020202020204" pitchFamily="34" charset="0"/>
              </a:rPr>
              <a:t>Estudante, para chegar à resposta da questão do Enem, realize a leitura analítica do texto, considerando o gênero textual abordado, bem como o enunciado: “</a:t>
            </a:r>
            <a:r>
              <a:rPr lang="pt-BR" sz="2200" b="1" dirty="0">
                <a:effectLst/>
                <a:latin typeface="Arial Narrow" panose="020B0606020202030204" pitchFamily="34" charset="0"/>
                <a:ea typeface="Calibri" panose="020F0502020204030204" pitchFamily="34" charset="0"/>
                <a:cs typeface="Arial" panose="020B0604020202020204" pitchFamily="34" charset="0"/>
              </a:rPr>
              <a:t>A tirinha denota a postura assumida por seu produtor frente ao uso social da tecnologia para fins de interação e de informação. Tal posicionamento é expresso, de forma argumentativa, por meio de uma atitude</a:t>
            </a:r>
            <a:r>
              <a:rPr lang="pt-BR" sz="2200" dirty="0">
                <a:effectLst/>
                <a:latin typeface="Arial Narrow" panose="020B0606020202030204" pitchFamily="34" charset="0"/>
                <a:ea typeface="Calibri" panose="020F0502020204030204" pitchFamily="34" charset="0"/>
                <a:cs typeface="Arial" panose="020B0604020202020204" pitchFamily="34" charset="0"/>
              </a:rPr>
              <a:t>”. Observe que a tirinha utiliza humor e ironia para falar de comportamentos sociais ligados ao uso da tecnologia. O enunciado pede a postura do autor diante desse uso social, portanto é importante perceber o tom que o autor expressa e está presente nas imagens e falas. Observe ainda se há contradição entre o que é afirmado e o que realmente acontece na tirinha. Você percebeu o efeito irônico? O que ele revela?</a:t>
            </a:r>
            <a:endParaRPr lang="pt-BR" sz="2200" dirty="0"/>
          </a:p>
        </p:txBody>
      </p:sp>
    </p:spTree>
    <p:extLst>
      <p:ext uri="{BB962C8B-B14F-4D97-AF65-F5344CB8AC3E}">
        <p14:creationId xmlns:p14="http://schemas.microsoft.com/office/powerpoint/2010/main" val="19308811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BCC61FD-9273-3331-1B33-E8D7A735C3D1}"/>
              </a:ext>
            </a:extLst>
          </p:cNvPr>
          <p:cNvPicPr>
            <a:picLocks noChangeAspect="1"/>
          </p:cNvPicPr>
          <p:nvPr/>
        </p:nvPicPr>
        <p:blipFill>
          <a:blip r:embed="rId3"/>
          <a:stretch>
            <a:fillRect/>
          </a:stretch>
        </p:blipFill>
        <p:spPr>
          <a:xfrm>
            <a:off x="519953" y="603649"/>
            <a:ext cx="5277854" cy="3100645"/>
          </a:xfrm>
          <a:prstGeom prst="rect">
            <a:avLst/>
          </a:prstGeom>
        </p:spPr>
      </p:pic>
      <p:pic>
        <p:nvPicPr>
          <p:cNvPr id="4" name="Imagem 3">
            <a:extLst>
              <a:ext uri="{FF2B5EF4-FFF2-40B4-BE49-F238E27FC236}">
                <a16:creationId xmlns:a16="http://schemas.microsoft.com/office/drawing/2014/main" id="{72C4CC1E-7574-9A2D-511B-86F8BED4F912}"/>
              </a:ext>
            </a:extLst>
          </p:cNvPr>
          <p:cNvPicPr>
            <a:picLocks noChangeAspect="1"/>
          </p:cNvPicPr>
          <p:nvPr/>
        </p:nvPicPr>
        <p:blipFill>
          <a:blip r:embed="rId4"/>
          <a:stretch>
            <a:fillRect/>
          </a:stretch>
        </p:blipFill>
        <p:spPr>
          <a:xfrm>
            <a:off x="5961529" y="603649"/>
            <a:ext cx="2470804" cy="2960485"/>
          </a:xfrm>
          <a:prstGeom prst="rect">
            <a:avLst/>
          </a:prstGeom>
        </p:spPr>
      </p:pic>
      <p:sp>
        <p:nvSpPr>
          <p:cNvPr id="6" name="CaixaDeTexto 5">
            <a:extLst>
              <a:ext uri="{FF2B5EF4-FFF2-40B4-BE49-F238E27FC236}">
                <a16:creationId xmlns:a16="http://schemas.microsoft.com/office/drawing/2014/main" id="{8A83228A-ABD8-D53A-4D93-FB5315E6714A}"/>
              </a:ext>
            </a:extLst>
          </p:cNvPr>
          <p:cNvSpPr txBox="1"/>
          <p:nvPr/>
        </p:nvSpPr>
        <p:spPr>
          <a:xfrm>
            <a:off x="349623" y="3704294"/>
            <a:ext cx="11492753" cy="2616101"/>
          </a:xfrm>
          <a:prstGeom prst="rect">
            <a:avLst/>
          </a:prstGeom>
          <a:noFill/>
        </p:spPr>
        <p:txBody>
          <a:bodyPr wrap="square">
            <a:spAutoFit/>
          </a:bodyPr>
          <a:lstStyle/>
          <a:p>
            <a:pPr algn="just"/>
            <a:r>
              <a:rPr lang="pt-BR" sz="2200" dirty="0">
                <a:latin typeface="Arial Narrow" panose="020B0606020202030204" pitchFamily="34" charset="0"/>
              </a:rPr>
              <a:t>A tirinha denota a postura assumida por seu produtor frente ao uso social da tecnologia para fins de interação e de informação. Tal posicionamento é expresso, de forma argumentativa, por meio de uma atitude</a:t>
            </a:r>
          </a:p>
          <a:p>
            <a:pPr algn="just"/>
            <a:r>
              <a:rPr lang="pt-BR" sz="2200" dirty="0">
                <a:latin typeface="Arial Narrow" panose="020B0606020202030204" pitchFamily="34" charset="0"/>
              </a:rPr>
              <a:t>A) crítica, expressa pelas ironias.</a:t>
            </a:r>
          </a:p>
          <a:p>
            <a:pPr algn="just"/>
            <a:r>
              <a:rPr lang="pt-BR" sz="2200" dirty="0">
                <a:latin typeface="Arial Narrow" panose="020B0606020202030204" pitchFamily="34" charset="0"/>
              </a:rPr>
              <a:t>B) resignada, expressa pelas enumerações</a:t>
            </a:r>
          </a:p>
          <a:p>
            <a:pPr algn="just"/>
            <a:r>
              <a:rPr lang="pt-BR" sz="2200" dirty="0">
                <a:latin typeface="Arial Narrow" panose="020B0606020202030204" pitchFamily="34" charset="0"/>
              </a:rPr>
              <a:t>C) indignada, expressa pelos discursos diretos.</a:t>
            </a:r>
          </a:p>
          <a:p>
            <a:pPr algn="just"/>
            <a:r>
              <a:rPr lang="pt-BR" sz="2200" dirty="0">
                <a:latin typeface="Arial Narrow" panose="020B0606020202030204" pitchFamily="34" charset="0"/>
              </a:rPr>
              <a:t>D) agressiva, expressa pela contra-argumentação.</a:t>
            </a:r>
          </a:p>
          <a:p>
            <a:pPr algn="just"/>
            <a:r>
              <a:rPr lang="pt-BR" sz="2200" dirty="0">
                <a:latin typeface="Arial Narrow" panose="020B0606020202030204" pitchFamily="34" charset="0"/>
              </a:rPr>
              <a:t>E) alienada, expressa pela negação da realidade.</a:t>
            </a:r>
          </a:p>
          <a:p>
            <a:pPr algn="r"/>
            <a:r>
              <a:rPr lang="pt-BR" sz="1000" dirty="0">
                <a:latin typeface="Arial Narrow" panose="020B0606020202030204" pitchFamily="34" charset="0"/>
              </a:rPr>
              <a:t>Disponível em: https://download.inep.gov.br/</a:t>
            </a:r>
            <a:r>
              <a:rPr lang="pt-BR" sz="1000" dirty="0" err="1">
                <a:latin typeface="Arial Narrow" panose="020B0606020202030204" pitchFamily="34" charset="0"/>
              </a:rPr>
              <a:t>educacao_basica</a:t>
            </a:r>
            <a:r>
              <a:rPr lang="pt-BR" sz="1000" dirty="0">
                <a:latin typeface="Arial Narrow" panose="020B0606020202030204" pitchFamily="34" charset="0"/>
              </a:rPr>
              <a:t>/</a:t>
            </a:r>
            <a:r>
              <a:rPr lang="pt-BR" sz="1000" dirty="0" err="1">
                <a:latin typeface="Arial Narrow" panose="020B0606020202030204" pitchFamily="34" charset="0"/>
              </a:rPr>
              <a:t>enem</a:t>
            </a:r>
            <a:r>
              <a:rPr lang="pt-BR" sz="1000" dirty="0">
                <a:latin typeface="Arial Narrow" panose="020B0606020202030204" pitchFamily="34" charset="0"/>
              </a:rPr>
              <a:t>/provas/2013/caderno_enem2013_dom_azul.pdf. Acesso em: 12 maio 2026.</a:t>
            </a:r>
          </a:p>
        </p:txBody>
      </p:sp>
    </p:spTree>
    <p:extLst>
      <p:ext uri="{BB962C8B-B14F-4D97-AF65-F5344CB8AC3E}">
        <p14:creationId xmlns:p14="http://schemas.microsoft.com/office/powerpoint/2010/main" val="15690712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E1F29-FBDE-6CA5-4F13-F4E2177A24D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BB355C2-09D8-AB8F-21DD-DCF3976CE417}"/>
              </a:ext>
            </a:extLst>
          </p:cNvPr>
          <p:cNvSpPr txBox="1"/>
          <p:nvPr/>
        </p:nvSpPr>
        <p:spPr>
          <a:xfrm>
            <a:off x="349625" y="1425237"/>
            <a:ext cx="11492753" cy="2569934"/>
          </a:xfrm>
          <a:prstGeom prst="rect">
            <a:avLst/>
          </a:prstGeom>
          <a:solidFill>
            <a:schemeClr val="bg1">
              <a:lumMod val="85000"/>
            </a:schemeClr>
          </a:solidFill>
        </p:spPr>
        <p:txBody>
          <a:bodyPr wrap="square">
            <a:spAutoFit/>
          </a:bodyPr>
          <a:lstStyle/>
          <a:p>
            <a:pPr algn="just"/>
            <a:r>
              <a:rPr lang="pt-BR" sz="2300" dirty="0">
                <a:latin typeface="Arial Narrow" panose="020B0606020202030204" pitchFamily="34" charset="0"/>
              </a:rPr>
              <a:t>Estudante, para encontrar o gabarito, observe as características principais do gênero textual já informado no enunciado (crônica). Realize a leitura analítica do texto, bem como o enunciado: “</a:t>
            </a:r>
            <a:r>
              <a:rPr lang="pt-BR" sz="2300" b="1" dirty="0">
                <a:latin typeface="Arial Narrow" panose="020B0606020202030204" pitchFamily="34" charset="0"/>
              </a:rPr>
              <a:t>O fragmento acima, em que há referência a um fato sócio-histórico — o recenseamento —, apresenta característica marcante do gênero crônica ao:</a:t>
            </a:r>
            <a:r>
              <a:rPr lang="pt-BR" sz="2300" dirty="0">
                <a:latin typeface="Arial Narrow" panose="020B0606020202030204" pitchFamily="34" charset="0"/>
              </a:rPr>
              <a:t>”. Esse gênero textual costuma partir de situações específicas do cotidiano para levar o leitor à reflexão com o uso de linguagem literária. Atente-se que o enunciado pede a característica marcante desse gênero no fragmento, transformando essa característica em um texto com humor, sensibilidade e reflexão sobre a vida humana. </a:t>
            </a:r>
          </a:p>
        </p:txBody>
      </p:sp>
      <p:sp>
        <p:nvSpPr>
          <p:cNvPr id="5" name="CaixaDeTexto 4">
            <a:extLst>
              <a:ext uri="{FF2B5EF4-FFF2-40B4-BE49-F238E27FC236}">
                <a16:creationId xmlns:a16="http://schemas.microsoft.com/office/drawing/2014/main" id="{1FE0096B-FBE5-298A-9B3C-E5D2F8ACC7DB}"/>
              </a:ext>
            </a:extLst>
          </p:cNvPr>
          <p:cNvSpPr txBox="1"/>
          <p:nvPr/>
        </p:nvSpPr>
        <p:spPr>
          <a:xfrm>
            <a:off x="259975" y="786984"/>
            <a:ext cx="2433328" cy="459485"/>
          </a:xfrm>
          <a:prstGeom prst="rect">
            <a:avLst/>
          </a:prstGeom>
          <a:noFill/>
        </p:spPr>
        <p:txBody>
          <a:bodyPr wrap="square">
            <a:spAutoFit/>
          </a:bodyPr>
          <a:lstStyle/>
          <a:p>
            <a:pPr>
              <a:lnSpc>
                <a:spcPct val="110000"/>
              </a:lnSpc>
              <a:spcAft>
                <a:spcPts val="800"/>
              </a:spcAft>
              <a:buNone/>
            </a:pPr>
            <a:r>
              <a:rPr lang="pt-BR" sz="2300" b="1" kern="100" dirty="0">
                <a:latin typeface="Arial Narrow" panose="020B0606020202030204" pitchFamily="34" charset="0"/>
                <a:ea typeface="Calibri" panose="020F0502020204030204" pitchFamily="34" charset="0"/>
                <a:cs typeface="Arial" panose="020B0604020202020204" pitchFamily="34" charset="0"/>
              </a:rPr>
              <a:t>46</a:t>
            </a:r>
            <a:r>
              <a:rPr lang="pt-BR" sz="23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(ENEM) – 2008.</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03286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4E880-ADB3-6621-641E-517A8F399BFB}"/>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EB333F30-5442-F2A5-BB73-E5B4677E749B}"/>
              </a:ext>
            </a:extLst>
          </p:cNvPr>
          <p:cNvSpPr txBox="1"/>
          <p:nvPr/>
        </p:nvSpPr>
        <p:spPr>
          <a:xfrm>
            <a:off x="349623" y="852774"/>
            <a:ext cx="11492753" cy="5247590"/>
          </a:xfrm>
          <a:prstGeom prst="rect">
            <a:avLst/>
          </a:prstGeom>
          <a:noFill/>
        </p:spPr>
        <p:txBody>
          <a:bodyPr wrap="square">
            <a:spAutoFit/>
          </a:bodyPr>
          <a:lstStyle/>
          <a:p>
            <a:pPr algn="just"/>
            <a:r>
              <a:rPr lang="pt-BR" sz="2300" dirty="0">
                <a:latin typeface="Arial Narrow" panose="020B0606020202030204" pitchFamily="34" charset="0"/>
              </a:rPr>
              <a:t>São Paulo vai se recensear. O governo quer saber quantas pessoas governa. A indagação atingirá a fauna e a flora domesticadas. Bois, mulheres e algodoeiros serão reduzidos a números e invertidos em estatísticas. O homem do censo entrará pelos bangalôs, pelas pensões, pelas casas de barro e de cimento armado, pelo sobradinho e pelo apartamento, pelo cortiço e pelo hotel, perguntando: </a:t>
            </a:r>
          </a:p>
          <a:p>
            <a:pPr algn="just"/>
            <a:r>
              <a:rPr lang="pt-BR" sz="2300" dirty="0">
                <a:latin typeface="Arial Narrow" panose="020B0606020202030204" pitchFamily="34" charset="0"/>
              </a:rPr>
              <a:t>— Quantos são aqui? </a:t>
            </a:r>
          </a:p>
          <a:p>
            <a:pPr algn="just"/>
            <a:r>
              <a:rPr lang="pt-BR" sz="2300" dirty="0">
                <a:latin typeface="Arial Narrow" panose="020B0606020202030204" pitchFamily="34" charset="0"/>
              </a:rPr>
              <a:t>Pergunta triste, de resto. Um homem dirá: </a:t>
            </a:r>
          </a:p>
          <a:p>
            <a:pPr algn="just"/>
            <a:r>
              <a:rPr lang="pt-BR" sz="2300" dirty="0">
                <a:latin typeface="Arial Narrow" panose="020B0606020202030204" pitchFamily="34" charset="0"/>
              </a:rPr>
              <a:t>— Aqui havia mulheres e criancinhas. Agora, felizmente, só há pulgas e ratos. </a:t>
            </a:r>
          </a:p>
          <a:p>
            <a:pPr algn="just"/>
            <a:r>
              <a:rPr lang="pt-BR" sz="2300" dirty="0">
                <a:latin typeface="Arial Narrow" panose="020B0606020202030204" pitchFamily="34" charset="0"/>
              </a:rPr>
              <a:t>E outro: </a:t>
            </a:r>
          </a:p>
          <a:p>
            <a:pPr algn="just"/>
            <a:r>
              <a:rPr lang="pt-BR" sz="2300" dirty="0">
                <a:latin typeface="Arial Narrow" panose="020B0606020202030204" pitchFamily="34" charset="0"/>
              </a:rPr>
              <a:t>— Amigo, tenho aqui esta mulher, este papagaio, esta sogra e algumas baratas. Tome nota dos seus nomes, se quiser. Querendo levar todos, é favor... (...) </a:t>
            </a:r>
          </a:p>
          <a:p>
            <a:pPr algn="just"/>
            <a:r>
              <a:rPr lang="pt-BR" sz="2300" dirty="0">
                <a:latin typeface="Arial Narrow" panose="020B0606020202030204" pitchFamily="34" charset="0"/>
              </a:rPr>
              <a:t>E outro: </a:t>
            </a:r>
          </a:p>
          <a:p>
            <a:pPr algn="just"/>
            <a:r>
              <a:rPr lang="pt-BR" sz="2300" dirty="0">
                <a:latin typeface="Arial Narrow" panose="020B0606020202030204" pitchFamily="34" charset="0"/>
              </a:rPr>
              <a:t>— Dois, cidadão, somos dois. Naturalmente o sr. não a vê. Mas ela está aqui, está, está! A sua saudade jamais sairá de meu quarto e de meu peito! </a:t>
            </a:r>
          </a:p>
          <a:p>
            <a:pPr algn="just"/>
            <a:endParaRPr lang="pt-BR" dirty="0">
              <a:latin typeface="Arial Narrow" panose="020B0606020202030204" pitchFamily="34" charset="0"/>
            </a:endParaRPr>
          </a:p>
          <a:p>
            <a:pPr algn="r"/>
            <a:r>
              <a:rPr lang="pt-BR" dirty="0">
                <a:latin typeface="Arial Narrow" panose="020B0606020202030204" pitchFamily="34" charset="0"/>
              </a:rPr>
              <a:t>(Rubem Braga. Para gostar de ler. v. 3. São Paulo: Ática, 1998, p. 32-3 (fragmento).)</a:t>
            </a:r>
          </a:p>
        </p:txBody>
      </p:sp>
    </p:spTree>
    <p:extLst>
      <p:ext uri="{BB962C8B-B14F-4D97-AF65-F5344CB8AC3E}">
        <p14:creationId xmlns:p14="http://schemas.microsoft.com/office/powerpoint/2010/main" val="11144041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EE42-232F-310F-F234-CE174F69AA1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894E83E-6070-92D4-8EBB-5C6476055404}"/>
              </a:ext>
            </a:extLst>
          </p:cNvPr>
          <p:cNvSpPr txBox="1"/>
          <p:nvPr/>
        </p:nvSpPr>
        <p:spPr>
          <a:xfrm>
            <a:off x="349623" y="852774"/>
            <a:ext cx="11492753" cy="4139595"/>
          </a:xfrm>
          <a:prstGeom prst="rect">
            <a:avLst/>
          </a:prstGeom>
          <a:noFill/>
        </p:spPr>
        <p:txBody>
          <a:bodyPr wrap="square">
            <a:spAutoFit/>
          </a:bodyPr>
          <a:lstStyle/>
          <a:p>
            <a:pPr algn="just"/>
            <a:r>
              <a:rPr lang="pt-BR" sz="2300" dirty="0">
                <a:latin typeface="Arial Narrow" panose="020B0606020202030204" pitchFamily="34" charset="0"/>
              </a:rPr>
              <a:t>O fragmento acima, em que há referência a um fato sócio-histórico — o recenseamento —, apresenta característica marcante do gênero crônica ao:</a:t>
            </a:r>
          </a:p>
          <a:p>
            <a:pPr algn="just"/>
            <a:r>
              <a:rPr lang="pt-BR" sz="2300" dirty="0">
                <a:latin typeface="Arial Narrow" panose="020B0606020202030204" pitchFamily="34" charset="0"/>
              </a:rPr>
              <a:t>(A) expressar o tema de forma abstrata, evocando imagens e buscando apresentar a ideia de uma coisa por meio de outra.</a:t>
            </a:r>
          </a:p>
          <a:p>
            <a:pPr algn="just"/>
            <a:r>
              <a:rPr lang="pt-BR" sz="2300" dirty="0">
                <a:latin typeface="Arial Narrow" panose="020B0606020202030204" pitchFamily="34" charset="0"/>
              </a:rPr>
              <a:t>(B) manter-se fiel aos acontecimentos, retratando os personagens em um só tempo e um só espaço.</a:t>
            </a:r>
          </a:p>
          <a:p>
            <a:pPr algn="just"/>
            <a:r>
              <a:rPr lang="pt-BR" sz="2300" dirty="0">
                <a:latin typeface="Arial Narrow" panose="020B0606020202030204" pitchFamily="34" charset="0"/>
              </a:rPr>
              <a:t>(C) contar história centrada na solução de um enigma, construindo os personagens psicologicamente e revelando-os pouco a pouco.</a:t>
            </a:r>
          </a:p>
          <a:p>
            <a:pPr algn="just"/>
            <a:r>
              <a:rPr lang="pt-BR" sz="2300" dirty="0">
                <a:latin typeface="Arial Narrow" panose="020B0606020202030204" pitchFamily="34" charset="0"/>
              </a:rPr>
              <a:t>(D) evocar, de maneira satírica, a vida na cidade, visando transmitir ensinamentos práticos do cotidiano, para manter as pessoas informadas.</a:t>
            </a:r>
          </a:p>
          <a:p>
            <a:pPr algn="just"/>
            <a:r>
              <a:rPr lang="pt-BR" sz="2300" dirty="0">
                <a:latin typeface="Arial Narrow" panose="020B0606020202030204" pitchFamily="34" charset="0"/>
              </a:rPr>
              <a:t>(E) valer-se de tema do cotidiano como ponto de partida para a construção de texto que recebe tratamento estético.</a:t>
            </a:r>
          </a:p>
          <a:p>
            <a:pPr algn="r"/>
            <a:r>
              <a:rPr lang="pt-BR" sz="1000" dirty="0">
                <a:latin typeface="Arial Narrow" panose="020B0606020202030204" pitchFamily="34" charset="0"/>
              </a:rPr>
              <a:t>Disponível em: https://download.inep.gov.br/</a:t>
            </a:r>
            <a:r>
              <a:rPr lang="pt-BR" sz="1000" dirty="0" err="1">
                <a:latin typeface="Arial Narrow" panose="020B0606020202030204" pitchFamily="34" charset="0"/>
              </a:rPr>
              <a:t>educacao_basica</a:t>
            </a:r>
            <a:r>
              <a:rPr lang="pt-BR" sz="1000" dirty="0">
                <a:latin typeface="Arial Narrow" panose="020B0606020202030204" pitchFamily="34" charset="0"/>
              </a:rPr>
              <a:t>/</a:t>
            </a:r>
            <a:r>
              <a:rPr lang="pt-BR" sz="1000" dirty="0" err="1">
                <a:latin typeface="Arial Narrow" panose="020B0606020202030204" pitchFamily="34" charset="0"/>
              </a:rPr>
              <a:t>enem</a:t>
            </a:r>
            <a:r>
              <a:rPr lang="pt-BR" sz="1000" dirty="0">
                <a:latin typeface="Arial Narrow" panose="020B0606020202030204" pitchFamily="34" charset="0"/>
              </a:rPr>
              <a:t>/provas/2008/2008_amarela.pd. Acesso em: 13 fev. 2026.</a:t>
            </a:r>
            <a:endParaRPr lang="pt-BR" dirty="0">
              <a:latin typeface="Arial Narrow" panose="020B0606020202030204" pitchFamily="34" charset="0"/>
            </a:endParaRPr>
          </a:p>
        </p:txBody>
      </p:sp>
    </p:spTree>
    <p:extLst>
      <p:ext uri="{BB962C8B-B14F-4D97-AF65-F5344CB8AC3E}">
        <p14:creationId xmlns:p14="http://schemas.microsoft.com/office/powerpoint/2010/main" val="41284995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2FB45-6356-AFF5-97DD-DE9DB270C30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17BA824-CFA3-07F1-DC7B-BADDA28959D7}"/>
              </a:ext>
            </a:extLst>
          </p:cNvPr>
          <p:cNvSpPr txBox="1"/>
          <p:nvPr/>
        </p:nvSpPr>
        <p:spPr>
          <a:xfrm>
            <a:off x="349625" y="1425237"/>
            <a:ext cx="11492753" cy="1862048"/>
          </a:xfrm>
          <a:prstGeom prst="rect">
            <a:avLst/>
          </a:prstGeom>
          <a:solidFill>
            <a:schemeClr val="accent5">
              <a:lumMod val="20000"/>
              <a:lumOff val="80000"/>
            </a:schemeClr>
          </a:solidFill>
        </p:spPr>
        <p:txBody>
          <a:bodyPr wrap="square">
            <a:spAutoFit/>
          </a:bodyPr>
          <a:lstStyle/>
          <a:p>
            <a:pPr algn="just"/>
            <a:r>
              <a:rPr lang="pt-BR" sz="2300" dirty="0">
                <a:latin typeface="Arial Narrow" panose="020B0606020202030204" pitchFamily="34" charset="0"/>
              </a:rPr>
              <a:t>Estudante, para chegar à resposta da questão do Enem, observe que o texto discute a própria produção da crônica, refletindo sobre o papel do cronista diante dos fatos do cotidiano. O enunciado pergunta o que “cabe ao cronista”, portanto é necessário identificar a ideia principal defendida pelo autor. Expressões como “injetar um sangue novo” mostram que o cronista transforma acontecimentos comuns em algo novo e significativo por meio da escrita. </a:t>
            </a:r>
          </a:p>
        </p:txBody>
      </p:sp>
      <p:sp>
        <p:nvSpPr>
          <p:cNvPr id="5" name="CaixaDeTexto 4">
            <a:extLst>
              <a:ext uri="{FF2B5EF4-FFF2-40B4-BE49-F238E27FC236}">
                <a16:creationId xmlns:a16="http://schemas.microsoft.com/office/drawing/2014/main" id="{EBE6999B-17F1-C3D4-E4C8-1400A4EB7F59}"/>
              </a:ext>
            </a:extLst>
          </p:cNvPr>
          <p:cNvSpPr txBox="1"/>
          <p:nvPr/>
        </p:nvSpPr>
        <p:spPr>
          <a:xfrm>
            <a:off x="259975" y="786984"/>
            <a:ext cx="2433328" cy="459485"/>
          </a:xfrm>
          <a:prstGeom prst="rect">
            <a:avLst/>
          </a:prstGeom>
          <a:noFill/>
        </p:spPr>
        <p:txBody>
          <a:bodyPr wrap="square">
            <a:spAutoFit/>
          </a:bodyPr>
          <a:lstStyle/>
          <a:p>
            <a:pPr>
              <a:lnSpc>
                <a:spcPct val="110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(ENEM) – 2017.</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CBA8AB5C-B53C-D5B8-A2B4-64F19BA21146}"/>
              </a:ext>
            </a:extLst>
          </p:cNvPr>
          <p:cNvSpPr txBox="1"/>
          <p:nvPr/>
        </p:nvSpPr>
        <p:spPr>
          <a:xfrm>
            <a:off x="349623" y="3570716"/>
            <a:ext cx="11492753" cy="2816925"/>
          </a:xfrm>
          <a:prstGeom prst="rect">
            <a:avLst/>
          </a:prstGeom>
          <a:noFill/>
        </p:spPr>
        <p:txBody>
          <a:bodyPr wrap="square">
            <a:spAutoFit/>
          </a:bodyPr>
          <a:lstStyle/>
          <a:p>
            <a:pPr algn="ctr">
              <a:lnSpc>
                <a:spcPct val="107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O exercício da crônica</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defTabSz="538163">
              <a:lnSpc>
                <a:spcPct val="107000"/>
              </a:lnSpc>
              <a:spcAft>
                <a:spcPts val="800"/>
              </a:spcAft>
              <a:buNone/>
            </a:pPr>
            <a:r>
              <a:rPr lang="pt-BR" sz="2300" kern="100" dirty="0">
                <a:effectLst/>
                <a:latin typeface="Arial Narrow" panose="020B0606020202030204" pitchFamily="34" charset="0"/>
                <a:ea typeface="Calibri" panose="020F0502020204030204" pitchFamily="34" charset="0"/>
                <a:cs typeface="Arial" panose="020B0604020202020204" pitchFamily="34" charset="0"/>
              </a:rPr>
              <a:t>	Escrever prosa é uma arte ingrata. Eu digo prosa fiada, como faz um cronista; não a prosa de um ficcionista, na qual este é levado meio a tapas pelas personagens e situações que, azar dele, criou porque quis. Com um prosador do cotidiano, a coisa fia mais fino. Senta-se diante de sua máquina, acende um cigarro, olha através da janela e busca fundo em sua imaginação um fato qualquer, de preferência colhido no noticiário matutino, ou da véspera, em que, com as suas artimanhas peculiares, possa injetar um sangue novo. </a:t>
            </a:r>
          </a:p>
        </p:txBody>
      </p:sp>
    </p:spTree>
    <p:extLst>
      <p:ext uri="{BB962C8B-B14F-4D97-AF65-F5344CB8AC3E}">
        <p14:creationId xmlns:p14="http://schemas.microsoft.com/office/powerpoint/2010/main" val="9231859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B061-82A5-EB57-95E2-9C5F174B6B7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B87553A2-B574-6412-5916-0213EFC6093D}"/>
              </a:ext>
            </a:extLst>
          </p:cNvPr>
          <p:cNvSpPr txBox="1"/>
          <p:nvPr/>
        </p:nvSpPr>
        <p:spPr>
          <a:xfrm>
            <a:off x="349623" y="852774"/>
            <a:ext cx="11492753" cy="2877711"/>
          </a:xfrm>
          <a:prstGeom prst="rect">
            <a:avLst/>
          </a:prstGeom>
          <a:noFill/>
        </p:spPr>
        <p:txBody>
          <a:bodyPr wrap="square">
            <a:spAutoFit/>
          </a:bodyPr>
          <a:lstStyle/>
          <a:p>
            <a:pPr algn="just"/>
            <a:r>
              <a:rPr lang="pt-BR" sz="2300" dirty="0">
                <a:latin typeface="Arial Narrow" panose="020B0606020202030204" pitchFamily="34" charset="0"/>
              </a:rPr>
              <a:t>Nesse trecho, Vinicius de Moraes exercita a crônica para pensá-la como gênero e prática. Do ponto de vista dele, cabe ao cronista </a:t>
            </a:r>
          </a:p>
          <a:p>
            <a:pPr algn="just"/>
            <a:r>
              <a:rPr lang="pt-BR" sz="2300" dirty="0">
                <a:latin typeface="Arial Narrow" panose="020B0606020202030204" pitchFamily="34" charset="0"/>
              </a:rPr>
              <a:t>(A) criar fatos com a imaginação. </a:t>
            </a:r>
          </a:p>
          <a:p>
            <a:pPr algn="just"/>
            <a:r>
              <a:rPr lang="pt-BR" sz="2300" dirty="0">
                <a:latin typeface="Arial Narrow" panose="020B0606020202030204" pitchFamily="34" charset="0"/>
              </a:rPr>
              <a:t>(B) reproduzir as notícias dos jornais. </a:t>
            </a:r>
          </a:p>
          <a:p>
            <a:pPr algn="just"/>
            <a:r>
              <a:rPr lang="pt-BR" sz="2300" dirty="0">
                <a:latin typeface="Arial Narrow" panose="020B0606020202030204" pitchFamily="34" charset="0"/>
              </a:rPr>
              <a:t>(C) escrever em linguagem coloquial. </a:t>
            </a:r>
          </a:p>
          <a:p>
            <a:pPr algn="just"/>
            <a:r>
              <a:rPr lang="pt-BR" sz="2300" dirty="0">
                <a:latin typeface="Arial Narrow" panose="020B0606020202030204" pitchFamily="34" charset="0"/>
              </a:rPr>
              <a:t>(D) construir personagens verossímeis. </a:t>
            </a:r>
          </a:p>
          <a:p>
            <a:pPr algn="just"/>
            <a:r>
              <a:rPr lang="pt-BR" sz="2300" dirty="0">
                <a:latin typeface="Arial Narrow" panose="020B0606020202030204" pitchFamily="34" charset="0"/>
              </a:rPr>
              <a:t>(E) ressignificar o cotidiano pela escrita.</a:t>
            </a:r>
          </a:p>
          <a:p>
            <a:pPr algn="r"/>
            <a:r>
              <a:rPr lang="pt-BR" sz="1000" dirty="0">
                <a:latin typeface="Arial Narrow" panose="020B0606020202030204" pitchFamily="34" charset="0"/>
              </a:rPr>
              <a:t>Disponível em: https://download.inep.gov.br/</a:t>
            </a:r>
            <a:r>
              <a:rPr lang="pt-BR" sz="1000" dirty="0" err="1">
                <a:latin typeface="Arial Narrow" panose="020B0606020202030204" pitchFamily="34" charset="0"/>
              </a:rPr>
              <a:t>educacao_basica</a:t>
            </a:r>
            <a:r>
              <a:rPr lang="pt-BR" sz="1000" dirty="0">
                <a:latin typeface="Arial Narrow" panose="020B0606020202030204" pitchFamily="34" charset="0"/>
              </a:rPr>
              <a:t>/</a:t>
            </a:r>
            <a:r>
              <a:rPr lang="pt-BR" sz="1000" dirty="0" err="1">
                <a:latin typeface="Arial Narrow" panose="020B0606020202030204" pitchFamily="34" charset="0"/>
              </a:rPr>
              <a:t>enem</a:t>
            </a:r>
            <a:r>
              <a:rPr lang="pt-BR" sz="1000" dirty="0">
                <a:latin typeface="Arial Narrow" panose="020B0606020202030204" pitchFamily="34" charset="0"/>
              </a:rPr>
              <a:t>/provas/2017/P2_01_azul.pdf. Acesso em: 12 maio 2026.</a:t>
            </a:r>
          </a:p>
          <a:p>
            <a:pPr algn="r"/>
            <a:endParaRPr lang="pt-BR" sz="1000" dirty="0">
              <a:latin typeface="Arial Narrow" panose="020B0606020202030204" pitchFamily="34" charset="0"/>
            </a:endParaRPr>
          </a:p>
        </p:txBody>
      </p:sp>
    </p:spTree>
    <p:extLst>
      <p:ext uri="{BB962C8B-B14F-4D97-AF65-F5344CB8AC3E}">
        <p14:creationId xmlns:p14="http://schemas.microsoft.com/office/powerpoint/2010/main" val="20420506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4E99-DDA8-E120-CDA8-F8126162C84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4A283B2-B88D-EBA4-1B7D-B578C27B2768}"/>
              </a:ext>
            </a:extLst>
          </p:cNvPr>
          <p:cNvSpPr txBox="1"/>
          <p:nvPr/>
        </p:nvSpPr>
        <p:spPr>
          <a:xfrm>
            <a:off x="349622" y="1283521"/>
            <a:ext cx="11492753" cy="2569934"/>
          </a:xfrm>
          <a:prstGeom prst="rect">
            <a:avLst/>
          </a:prstGeom>
          <a:solidFill>
            <a:srgbClr val="FFE5FF"/>
          </a:solidFill>
        </p:spPr>
        <p:txBody>
          <a:bodyPr wrap="square">
            <a:spAutoFit/>
          </a:bodyPr>
          <a:lstStyle/>
          <a:p>
            <a:pPr algn="just"/>
            <a:r>
              <a:rPr lang="pt-BR" sz="2300" dirty="0">
                <a:latin typeface="Arial Narrow" panose="020B0606020202030204" pitchFamily="34" charset="0"/>
              </a:rPr>
              <a:t>Estudante, para chegar à questão do Enem, observe que o texto discute a suposta “crise da leitura” no Brasil e apresenta diferentes pontos de vista sobre esse tema. O enunciado pede o posicionamento da autora: “Os falantes, nos textos que produzem, sejam orais ou escritos, posicionam-se frente a assuntos que geram consenso ou despertam polêmica. No texto, a autora”. Portanto, é importante identificar a ideia defendida ao longo do texto. Expressões como “talvez não seja exatamente assim” e “brasileiros leem, sim” mostram que a autora faz questionamentos. Veja que ela relativiza a existência da crise de leitura com base em pesquisas acadêmicas.</a:t>
            </a:r>
          </a:p>
        </p:txBody>
      </p:sp>
      <p:sp>
        <p:nvSpPr>
          <p:cNvPr id="5" name="CaixaDeTexto 4">
            <a:extLst>
              <a:ext uri="{FF2B5EF4-FFF2-40B4-BE49-F238E27FC236}">
                <a16:creationId xmlns:a16="http://schemas.microsoft.com/office/drawing/2014/main" id="{E9A3ABE1-28FB-B5B3-DC26-86115C3E18F0}"/>
              </a:ext>
            </a:extLst>
          </p:cNvPr>
          <p:cNvSpPr txBox="1"/>
          <p:nvPr/>
        </p:nvSpPr>
        <p:spPr>
          <a:xfrm>
            <a:off x="349623" y="824036"/>
            <a:ext cx="2895601" cy="459485"/>
          </a:xfrm>
          <a:prstGeom prst="rect">
            <a:avLst/>
          </a:prstGeom>
          <a:noFill/>
        </p:spPr>
        <p:txBody>
          <a:bodyPr wrap="square">
            <a:spAutoFit/>
          </a:bodyPr>
          <a:lstStyle/>
          <a:p>
            <a:pPr>
              <a:lnSpc>
                <a:spcPct val="110000"/>
              </a:lnSpc>
              <a:spcAft>
                <a:spcPts val="800"/>
              </a:spcAft>
              <a:buNone/>
            </a:pPr>
            <a:r>
              <a:rPr lang="pt-BR" sz="2300" b="1" kern="100" dirty="0">
                <a:effectLst/>
                <a:latin typeface="Arial Narrow" panose="020B0606020202030204" pitchFamily="34" charset="0"/>
                <a:ea typeface="Calibri" panose="020F0502020204030204" pitchFamily="34" charset="0"/>
                <a:cs typeface="Arial" panose="020B0604020202020204" pitchFamily="34" charset="0"/>
              </a:rPr>
              <a:t>135.</a:t>
            </a:r>
            <a:r>
              <a:rPr lang="pt-BR" sz="2300" kern="100" dirty="0">
                <a:effectLst/>
                <a:latin typeface="Arial Narrow" panose="020B0606020202030204" pitchFamily="34" charset="0"/>
                <a:ea typeface="Calibri" panose="020F0502020204030204" pitchFamily="34" charset="0"/>
                <a:cs typeface="Arial" panose="020B0604020202020204" pitchFamily="34" charset="0"/>
              </a:rPr>
              <a:t> (ENEM) – 2014.</a:t>
            </a:r>
            <a:endParaRPr lang="pt-BR" sz="23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E6402836-279A-C4FC-BBE5-ABD43C3235CF}"/>
              </a:ext>
            </a:extLst>
          </p:cNvPr>
          <p:cNvSpPr txBox="1"/>
          <p:nvPr/>
        </p:nvSpPr>
        <p:spPr>
          <a:xfrm>
            <a:off x="349622" y="4041075"/>
            <a:ext cx="11492753" cy="1978683"/>
          </a:xfrm>
          <a:prstGeom prst="rect">
            <a:avLst/>
          </a:prstGeom>
          <a:noFill/>
        </p:spPr>
        <p:txBody>
          <a:bodyPr wrap="square">
            <a:spAutoFit/>
          </a:bodyPr>
          <a:lstStyle/>
          <a:p>
            <a:pPr algn="ctr">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Censura moralista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Há tempos que a leitura está em pauta. E, diz-se, em crise. Comenta-se esta crise, por exemplo, apontando a precariedade das práticas de leitura, lamentando a falta de familiaridade dos jovens com livros, reclamando da falta de bibliotecas em tantos municípios, do preço dos livros em livrarias, num nunca acabar de problemas e de carências. </a:t>
            </a:r>
          </a:p>
        </p:txBody>
      </p:sp>
    </p:spTree>
    <p:extLst>
      <p:ext uri="{BB962C8B-B14F-4D97-AF65-F5344CB8AC3E}">
        <p14:creationId xmlns:p14="http://schemas.microsoft.com/office/powerpoint/2010/main" val="4429640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F0561-91DF-BFD5-DF85-A430C97DA6E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9A04156-B78E-0BD2-B595-9A3125043786}"/>
              </a:ext>
            </a:extLst>
          </p:cNvPr>
          <p:cNvSpPr txBox="1"/>
          <p:nvPr/>
        </p:nvSpPr>
        <p:spPr>
          <a:xfrm>
            <a:off x="349623" y="598629"/>
            <a:ext cx="11492753" cy="5930470"/>
          </a:xfrm>
          <a:prstGeom prst="rect">
            <a:avLst/>
          </a:prstGeom>
          <a:noFill/>
        </p:spPr>
        <p:txBody>
          <a:bodyPr wrap="square">
            <a:spAutoFit/>
          </a:bodyPr>
          <a:lstStyle/>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Mas, de um tempo para cá, pesquisas acadêmicas vêm dizendo que talvez não seja exatamente assim, que brasileiros leem, sim, só que leem livros que as pesquisas tradicionais não levam em conta. E, também de um tempo para cá, políticas educacionais têm tomado a peito investir em livros e em leitura. </a:t>
            </a:r>
          </a:p>
          <a:p>
            <a:pPr algn="r" defTabSz="538163">
              <a:lnSpc>
                <a:spcPct val="107000"/>
              </a:lnSpc>
              <a:spcAft>
                <a:spcPts val="800"/>
              </a:spcAft>
              <a:buNone/>
            </a:pPr>
            <a:r>
              <a:rPr lang="pt-BR" kern="100" dirty="0">
                <a:effectLst/>
                <a:latin typeface="Arial Narrow" panose="020B0606020202030204" pitchFamily="34" charset="0"/>
                <a:ea typeface="Calibri" panose="020F0502020204030204" pitchFamily="34" charset="0"/>
                <a:cs typeface="Arial" panose="020B0604020202020204" pitchFamily="34" charset="0"/>
              </a:rPr>
              <a:t>LAJOLO, M. Disponível em: www.estadao.com.br. Acesso em: 2 dez. 2013 (fragmento). </a:t>
            </a:r>
          </a:p>
          <a:p>
            <a:pPr algn="just" defTabSz="538163">
              <a:lnSpc>
                <a:spcPct val="107000"/>
              </a:lnSpc>
              <a:spcAft>
                <a:spcPts val="800"/>
              </a:spcAf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Os falantes, nos textos que produzem, sejam orais ou escritos, posicionam-se frente a assuntos que geram consenso ou despertam polêmica.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texto, a autora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ressalta a importância de os professores incentivarem os jovens às práticas de leitura.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critica pesquisas tradicionais que atribuem a falta de leitura à precariedade de bibliotecas.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rebate a ideia de que as políticas educacionais são eficazes no combate à crise de leitura.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questiona a existência de uma crise de leitura com base nos dados de pesquisas acadêmicas.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atribui a crise da leitura à falta de incentivos e ao desinteresse dos jovens por livros de qualidade.</a:t>
            </a:r>
          </a:p>
          <a:p>
            <a:pPr algn="r" defTabSz="538163">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educacao_basica</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/provas/2014/2014_PV_impresso_D2_CD5.pdf. Acesso em: 12 maio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113788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236A-6CE9-59A8-FD63-4ACBA5DE2C7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93A3CD7-F09A-02F7-8AB6-5E5C6B1D19A2}"/>
              </a:ext>
            </a:extLst>
          </p:cNvPr>
          <p:cNvSpPr txBox="1"/>
          <p:nvPr/>
        </p:nvSpPr>
        <p:spPr>
          <a:xfrm>
            <a:off x="349622" y="1283521"/>
            <a:ext cx="11492753" cy="1785104"/>
          </a:xfrm>
          <a:prstGeom prst="rect">
            <a:avLst/>
          </a:prstGeom>
          <a:solidFill>
            <a:srgbClr val="FFE5FF"/>
          </a:solidFill>
        </p:spPr>
        <p:txBody>
          <a:bodyPr wrap="square">
            <a:spAutoFit/>
          </a:bodyPr>
          <a:lstStyle/>
          <a:p>
            <a:pPr algn="just"/>
            <a:r>
              <a:rPr lang="pt-BR" sz="2200" dirty="0">
                <a:latin typeface="Arial Narrow" panose="020B0606020202030204" pitchFamily="34" charset="0"/>
              </a:rPr>
              <a:t>Estudante, para chegar à resposta, realize a leitura analítica do texto, considerando o enunciado: “De acordo com o texto, o blog ultrapassou sua função inicial e vem se destacando como”. Observe que o texto explica como o blog mudou ao longo do tempo, assim, o enunciado pede justamente essa nova função assumida pelos blogs. Entender o que o enunciado pede, realizar a leitura analítica/reflexiva do texto e considerar o gênero textual e suas características são ações essenciais para se chegar ao gabarito da questão.</a:t>
            </a:r>
          </a:p>
        </p:txBody>
      </p:sp>
      <p:sp>
        <p:nvSpPr>
          <p:cNvPr id="5" name="CaixaDeTexto 4">
            <a:extLst>
              <a:ext uri="{FF2B5EF4-FFF2-40B4-BE49-F238E27FC236}">
                <a16:creationId xmlns:a16="http://schemas.microsoft.com/office/drawing/2014/main" id="{521F806A-9CB7-E993-CA4C-019591421D7E}"/>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107.</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2025.</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FF083DFF-32D9-86E7-DB4C-D6EEA863007C}"/>
              </a:ext>
            </a:extLst>
          </p:cNvPr>
          <p:cNvSpPr txBox="1"/>
          <p:nvPr/>
        </p:nvSpPr>
        <p:spPr>
          <a:xfrm>
            <a:off x="349621" y="3265848"/>
            <a:ext cx="11492753" cy="3325206"/>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Blog é concebido como um espaço onde o blogueiro é livre para expressar e discutir o que quiser na atividade da sua escrita, com a escolha de imagens e sons que compõem o todo do texto veiculado pela internet, por meio dos posts. Assim, essa ferramenta deixa de ter como única função a exposição de vida e/ou rotina de alguém ― como em um diário pessoal ―, função para qual serviu inicialmente e que o popularizou, permitindo também que seja um espaço para discussão de ideias, trocas e divulgação de informações. A produção dos blogs requer uma relação de troca, que acaba unindo pessoas em torno de um ponto de interesse comum. A força dos blogs está em possibilitar que qualquer pessoa, sem nenhum conhecimento técnico, publique suas ideias e opiniões na web e que milhões de outras pessoas publiquem comentários sobre o que foi escrito, criando um grande debate aberto a todos. </a:t>
            </a:r>
            <a:r>
              <a:rPr lang="pt-BR" sz="1000" kern="100" dirty="0">
                <a:effectLst/>
                <a:latin typeface="Arial Narrow" panose="020B0606020202030204" pitchFamily="34" charset="0"/>
                <a:ea typeface="Calibri" panose="020F0502020204030204" pitchFamily="34" charset="0"/>
                <a:cs typeface="Arial" panose="020B0604020202020204" pitchFamily="34" charset="0"/>
              </a:rPr>
              <a:t>LOPES, B. O. A linguagem dos blogs e as redes sociais. Disponível em: www.fateczl.edu.br. Acesso em: 29 abr. 2013 (adaptado)</a:t>
            </a:r>
          </a:p>
        </p:txBody>
      </p:sp>
    </p:spTree>
    <p:extLst>
      <p:ext uri="{BB962C8B-B14F-4D97-AF65-F5344CB8AC3E}">
        <p14:creationId xmlns:p14="http://schemas.microsoft.com/office/powerpoint/2010/main" val="15199148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24412-13BC-5D67-7ADD-1A4CBC19E48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C8BDB8E-0365-F6A8-C18C-41D1535B0A60}"/>
              </a:ext>
            </a:extLst>
          </p:cNvPr>
          <p:cNvSpPr txBox="1"/>
          <p:nvPr/>
        </p:nvSpPr>
        <p:spPr>
          <a:xfrm>
            <a:off x="349623" y="786888"/>
            <a:ext cx="11492753" cy="3033651"/>
          </a:xfrm>
          <a:prstGeom prst="rect">
            <a:avLst/>
          </a:prstGeom>
          <a:noFill/>
        </p:spPr>
        <p:txBody>
          <a:bodyPr wrap="square">
            <a:spAutoFit/>
          </a:bodyPr>
          <a:lstStyle/>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De acordo com o texto, o blog ultrapassou sua função inicial e vem se destacando como</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estratégia para estimular relações de amizade.</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espaço para exposição de opiniões e circulação de ideias.</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gênero discursivo substituto dos tradicionais diários pessoais.</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ferramenta para aperfeiçoamento da comunicação virtual escrita.</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recurso para incentivar a ajuda mútua e a divulgação da rotina diária.</a:t>
            </a:r>
          </a:p>
          <a:p>
            <a:pPr algn="r" defTabSz="538163">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educacao_basica</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/provas/2014/2014_PV_impresso_D2_CD7.pdf. Acesso em: 13 maio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4943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EF8A8-E84F-7865-521D-F5B6D8D47C5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5BEF9AE-C76F-1E19-C47D-388C8E9D0D92}"/>
              </a:ext>
            </a:extLst>
          </p:cNvPr>
          <p:cNvSpPr txBox="1"/>
          <p:nvPr/>
        </p:nvSpPr>
        <p:spPr>
          <a:xfrm>
            <a:off x="349622" y="1283521"/>
            <a:ext cx="11492753" cy="2462213"/>
          </a:xfrm>
          <a:prstGeom prst="rect">
            <a:avLst/>
          </a:prstGeom>
          <a:solidFill>
            <a:srgbClr val="FFE5FF"/>
          </a:solidFill>
        </p:spPr>
        <p:txBody>
          <a:bodyPr wrap="square">
            <a:spAutoFit/>
          </a:bodyPr>
          <a:lstStyle/>
          <a:p>
            <a:pPr algn="just"/>
            <a:r>
              <a:rPr lang="pt-BR" sz="2200" dirty="0">
                <a:latin typeface="Arial Narrow" panose="020B0606020202030204" pitchFamily="34" charset="0"/>
              </a:rPr>
              <a:t>Estudante, observe que o texto discute a maneira como devemos ler notícias na atualidade. O autor afirma que não basta apenas receber a informação: é necessário “investigar”, “procurar os elementos ocultos” e analisar diferentes pontos de vista. O enunciado pergunta o objetivo do autor (“</a:t>
            </a:r>
            <a:r>
              <a:rPr lang="pt-BR" sz="2200" b="1" dirty="0">
                <a:latin typeface="Arial Narrow" panose="020B0606020202030204" pitchFamily="34" charset="0"/>
              </a:rPr>
              <a:t>No texto, os argumentos apresentados permitem inferir que o objetivo do autor é convencer os leitores a</a:t>
            </a:r>
            <a:r>
              <a:rPr lang="pt-BR" sz="2200" dirty="0">
                <a:latin typeface="Arial Narrow" panose="020B0606020202030204" pitchFamily="34" charset="0"/>
              </a:rPr>
              <a:t>”), portanto é preciso identificar a ideia defendida ao longo do texto. Atente-se para as palavras/expressões-chave do enunciado: “argumentos” e “convencer o leitor”, pois elas, juntamente com a análise/compreensão do texto, o(a) levarão ao gabarito da questão.</a:t>
            </a:r>
          </a:p>
        </p:txBody>
      </p:sp>
      <p:sp>
        <p:nvSpPr>
          <p:cNvPr id="5" name="CaixaDeTexto 4">
            <a:extLst>
              <a:ext uri="{FF2B5EF4-FFF2-40B4-BE49-F238E27FC236}">
                <a16:creationId xmlns:a16="http://schemas.microsoft.com/office/drawing/2014/main" id="{19C731E9-C67D-5E35-A22E-7BCA364133D3}"/>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latin typeface="Arial Narrow" panose="020B0606020202030204" pitchFamily="34" charset="0"/>
                <a:ea typeface="Calibri" panose="020F0502020204030204" pitchFamily="34" charset="0"/>
                <a:cs typeface="Arial" panose="020B0604020202020204" pitchFamily="34" charset="0"/>
              </a:rPr>
              <a:t>29</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2014.</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F379596A-F731-A9E7-EF49-6CE28CB9421D}"/>
              </a:ext>
            </a:extLst>
          </p:cNvPr>
          <p:cNvSpPr txBox="1"/>
          <p:nvPr/>
        </p:nvSpPr>
        <p:spPr>
          <a:xfrm>
            <a:off x="349622" y="4072672"/>
            <a:ext cx="11492753" cy="2340962"/>
          </a:xfrm>
          <a:prstGeom prst="rect">
            <a:avLst/>
          </a:prstGeom>
          <a:noFill/>
        </p:spPr>
        <p:txBody>
          <a:bodyPr wrap="square">
            <a:spAutoFit/>
          </a:bodyPr>
          <a:lstStyle/>
          <a:p>
            <a:pPr algn="ctr">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Reaprender a ler notícias</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dá mais para ler um jornal, revista ou assistir a um telejornal da mesma forma que fazíamos até o surgimento da rede mundial de computadores. O Observatório da Imprensa antecipou isso lá nos idos de 1996 quando cunhou o slogan “Você nunca mais vai ler o jornal do mesmo jeito”. De fato, hoje já não basta mais ler o que está escrito ou falado para estar bem informado. É preciso conhecer as entrelinhas e saber que não há objetividade e nem isenção absolutas, porque cada ser humano vê o mundo de uma forma diferente. </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92262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C8A7E-FCDD-D3D8-59A6-86ABA77E04C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D5413A-1718-4199-14D9-FA93BD1ACA63}"/>
              </a:ext>
            </a:extLst>
          </p:cNvPr>
          <p:cNvSpPr txBox="1"/>
          <p:nvPr/>
        </p:nvSpPr>
        <p:spPr>
          <a:xfrm>
            <a:off x="349623" y="562770"/>
            <a:ext cx="11492753" cy="6074996"/>
          </a:xfrm>
          <a:prstGeom prst="rect">
            <a:avLst/>
          </a:prstGeom>
          <a:noFill/>
        </p:spPr>
        <p:txBody>
          <a:bodyPr wrap="square">
            <a:spAutoFit/>
          </a:bodyPr>
          <a:lstStyle/>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Ter um pé atrás passou a ser regra básica número um de quem passa os olhos por um primeiro página, capa de revista ou chamadas de um noticiário na TV.</a:t>
            </a:r>
          </a:p>
          <a:p>
            <a:pPr indent="358775"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Há uma diferença importante entre desconfiar de tudo e procurar ver o maior número possível de lados de um mesmo fato, dado ou evento. Apenas desconfiar não resolve porque se trata de um atitude passiva. É claro, tudo começa com a dúvida, mas a partir dela é necessário ser proativo, ou seja, investigar, estudar, procurar os elementos ocultos que sempre existem numa notícia. No começo é um esforço solitário que pode se tornar coletivo à medida que mais pessoas descobrem sua vulnerabilidade informativa.</a:t>
            </a:r>
          </a:p>
          <a:p>
            <a:pPr algn="r" defTabSz="538163">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www.observatoriodaimprensa.com.br. Acesso em: 30 set. 2015 (adaptado).</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texto, os argumentos apresentados permitem inferir que o objetivo do autor é convencer os leitores a</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buscarem fontes de informação comprometidas com a verdade.</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privilegiarem notícias veiculadas em jornais de grande circulação.</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adotarem uma postura crítica em relação às informações recebidas.</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questionarem a prática jornalística anterior ao surgimento da internet.</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valorizarem reportagem redigidas com imparcialidade diante dos fatos.</a:t>
            </a:r>
          </a:p>
          <a:p>
            <a:pPr algn="r" defTabSz="538163">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provas_e_gabaritos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/2021_PV_impresso_D1_CD1.pdf. Acesso em: 11 maio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001816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E0321-7CE6-137D-74B1-80C55C1089A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EDF74C0-1A1C-705B-C9FF-DA8FBED9277E}"/>
              </a:ext>
            </a:extLst>
          </p:cNvPr>
          <p:cNvSpPr txBox="1"/>
          <p:nvPr/>
        </p:nvSpPr>
        <p:spPr>
          <a:xfrm>
            <a:off x="349622" y="1283521"/>
            <a:ext cx="11492753" cy="2123658"/>
          </a:xfrm>
          <a:prstGeom prst="rect">
            <a:avLst/>
          </a:prstGeom>
          <a:solidFill>
            <a:schemeClr val="accent1">
              <a:lumMod val="20000"/>
              <a:lumOff val="80000"/>
            </a:schemeClr>
          </a:solidFill>
        </p:spPr>
        <p:txBody>
          <a:bodyPr wrap="square">
            <a:spAutoFit/>
          </a:bodyPr>
          <a:lstStyle/>
          <a:p>
            <a:pPr algn="just"/>
            <a:r>
              <a:rPr lang="pt-BR" sz="2200" dirty="0">
                <a:latin typeface="Arial Narrow" panose="020B0606020202030204" pitchFamily="34" charset="0"/>
              </a:rPr>
              <a:t>Estudante, para chegar à resposta da questão, realize uma leitura atenta do texto. Observe que o texto apresenta dados e argumentos sobre a violência no trânsito, mas o foco principal não é apenas informar. O autor utiliza expressões como “atenção pela vida”, “mais civilidade” e “respeito por si e pelo outro” para conscientizar o leitor sobre mudanças de comportamento. O enunciado pergunta o objetivo do texto (“</a:t>
            </a:r>
            <a:r>
              <a:rPr lang="pt-BR" sz="2200" b="1" dirty="0">
                <a:latin typeface="Arial Narrow" panose="020B0606020202030204" pitchFamily="34" charset="0"/>
              </a:rPr>
              <a:t>Considerando os procedimentos argumentativos utilizados, infere-se que o objetivo desse texto é</a:t>
            </a:r>
            <a:r>
              <a:rPr lang="pt-BR" sz="2200" dirty="0">
                <a:latin typeface="Arial Narrow" panose="020B0606020202030204" pitchFamily="34" charset="0"/>
              </a:rPr>
              <a:t>”), portanto é preciso identificar sua finalidade persuasiva.</a:t>
            </a:r>
          </a:p>
        </p:txBody>
      </p:sp>
      <p:sp>
        <p:nvSpPr>
          <p:cNvPr id="5" name="CaixaDeTexto 4">
            <a:extLst>
              <a:ext uri="{FF2B5EF4-FFF2-40B4-BE49-F238E27FC236}">
                <a16:creationId xmlns:a16="http://schemas.microsoft.com/office/drawing/2014/main" id="{3A907B83-633E-33CF-53F2-5C3B267DC685}"/>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2023.</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C2A1C9DD-47C9-491F-40B2-AFCAB625ADA8}"/>
              </a:ext>
            </a:extLst>
          </p:cNvPr>
          <p:cNvSpPr txBox="1"/>
          <p:nvPr/>
        </p:nvSpPr>
        <p:spPr>
          <a:xfrm>
            <a:off x="233081" y="3604402"/>
            <a:ext cx="11492753" cy="3168111"/>
          </a:xfrm>
          <a:prstGeom prst="rect">
            <a:avLst/>
          </a:prstGeom>
          <a:noFill/>
        </p:spPr>
        <p:txBody>
          <a:bodyPr wrap="square">
            <a:spAutoFit/>
          </a:bodyPr>
          <a:lstStyle/>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Maio foi colorido de amarelo, e o foi porque mundialmente amarelo é a cor convencionada para as advertências. No trânsito, essas advertências têm sido fatais. A estimativa, caso nada seja feito, é a de que se atinjam assustadoras 2,4 milhões de mortes no trânsito em 2030 em todo o mundo.</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pressa constante, o sentimento de invencibilidade, a certeza de invulnerabilidade, a necessidade de poder, a falta de civilidade, a certeza de impunidade, a ausência de solidariedade, a inexistência de compaixão e o desrespeito por si próprio são circunstâncias reais que, não raro, concorrem para o comportamento violento no trânsito. </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Maio Amarelo, que preconiza a atenção pela vida, é uma das iniciativas nesse sentido. </a:t>
            </a:r>
          </a:p>
        </p:txBody>
      </p:sp>
    </p:spTree>
    <p:extLst>
      <p:ext uri="{BB962C8B-B14F-4D97-AF65-F5344CB8AC3E}">
        <p14:creationId xmlns:p14="http://schemas.microsoft.com/office/powerpoint/2010/main" val="27461480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B2DEE-B5AA-6A3A-AA62-6DF619D2872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6D1B05A-0FB0-9E53-DA13-4AE179D5B4EF}"/>
              </a:ext>
            </a:extLst>
          </p:cNvPr>
          <p:cNvSpPr txBox="1"/>
          <p:nvPr/>
        </p:nvSpPr>
        <p:spPr>
          <a:xfrm>
            <a:off x="349623" y="562770"/>
            <a:ext cx="11492753" cy="5185779"/>
          </a:xfrm>
          <a:prstGeom prst="rect">
            <a:avLst/>
          </a:prstGeom>
          <a:noFill/>
        </p:spPr>
        <p:txBody>
          <a:bodyPr wrap="square">
            <a:spAutoFit/>
          </a:bodyPr>
          <a:lstStyle/>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é precisamente a atenção pela vida que está esquecida. Essa atenção, por certo, requer menos pressa, mais civilidade, limites assegurados, consciência de vulnerabilidade, solidariedade, compaixão e respeito por si e pelo outro. Reafirmar e praticar esses princípios e valores talvez seja um caminho mais seguro e menos violento, que garanta a vida e não celebre a morte.</a:t>
            </a:r>
          </a:p>
          <a:p>
            <a:pPr algn="r" defTabSz="538163">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http://portaldotransito.com.br. Acesso em: 11 dez. 2018 (adaptado).</a:t>
            </a:r>
          </a:p>
          <a:p>
            <a:pPr algn="just" defTabSz="538163">
              <a:lnSpc>
                <a:spcPct val="107000"/>
              </a:lnSpc>
              <a:spcAft>
                <a:spcPts val="800"/>
              </a:spcAft>
              <a:buNone/>
            </a:pPr>
            <a:endParaRPr lang="pt-BR" sz="1200" kern="100" dirty="0">
              <a:effectLst/>
              <a:latin typeface="Arial Narrow" panose="020B0606020202030204" pitchFamily="34" charset="0"/>
              <a:ea typeface="Calibri" panose="020F0502020204030204" pitchFamily="34" charset="0"/>
              <a:cs typeface="Arial" panose="020B0604020202020204" pitchFamily="34" charset="0"/>
            </a:endParaRP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Considerando os procedimentos argumentativos utilizados, infere-se que o objetivo desse texto é</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enumerar as causas determinantes da violência no trânsito.</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contextualizar a campanha de advertência no cenário mundial.</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divulgar dados numéricos alarmantes sobre acidentes de trânsito.</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sensibilizar o público para a importância de uma direção responsável.</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restringir os problemas da violência no trânsito a aspectos emocionais.</a:t>
            </a:r>
          </a:p>
          <a:p>
            <a:pPr algn="r" defTabSz="538163">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provas_e_gabaritos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/2023_PV_impresso_D1_CD1.pdf. Acesso em: 11 maio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557110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FA7E7-F98F-9D0C-ECC7-6F418891C20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4DFCC8C-A6D2-89B0-C242-2FD13CDAE940}"/>
              </a:ext>
            </a:extLst>
          </p:cNvPr>
          <p:cNvSpPr txBox="1"/>
          <p:nvPr/>
        </p:nvSpPr>
        <p:spPr>
          <a:xfrm>
            <a:off x="349621" y="1193874"/>
            <a:ext cx="11492753" cy="1785104"/>
          </a:xfrm>
          <a:prstGeom prst="rect">
            <a:avLst/>
          </a:prstGeom>
          <a:solidFill>
            <a:schemeClr val="accent1">
              <a:lumMod val="20000"/>
              <a:lumOff val="80000"/>
            </a:schemeClr>
          </a:solidFill>
        </p:spPr>
        <p:txBody>
          <a:bodyPr wrap="square">
            <a:spAutoFit/>
          </a:bodyPr>
          <a:lstStyle/>
          <a:p>
            <a:pPr algn="just"/>
            <a:r>
              <a:rPr lang="pt-BR" sz="2200" dirty="0">
                <a:latin typeface="Arial Narrow" panose="020B0606020202030204" pitchFamily="34" charset="0"/>
              </a:rPr>
              <a:t>Estudante, para chegar à resposta da questão, realize uma leitura analítica do texto considerando o gênero conto, já informado no enunciado: “</a:t>
            </a:r>
            <a:r>
              <a:rPr lang="pt-BR" sz="2200" b="1" dirty="0">
                <a:latin typeface="Arial Narrow" panose="020B0606020202030204" pitchFamily="34" charset="0"/>
              </a:rPr>
              <a:t>Nesse trecho do conto, o gosto dos moradores do povoado por ouvir a novela de rádio recontada por Soropita deve-se ao(à)</a:t>
            </a:r>
            <a:r>
              <a:rPr lang="pt-BR" sz="2200" dirty="0">
                <a:latin typeface="Arial Narrow" panose="020B0606020202030204" pitchFamily="34" charset="0"/>
              </a:rPr>
              <a:t>”.</a:t>
            </a:r>
            <a:r>
              <a:rPr lang="pt-BR" sz="2200" b="1" dirty="0">
                <a:latin typeface="Arial Narrow" panose="020B0606020202030204" pitchFamily="34" charset="0"/>
              </a:rPr>
              <a:t>  </a:t>
            </a:r>
            <a:r>
              <a:rPr lang="pt-BR" sz="2200" dirty="0">
                <a:latin typeface="Arial Narrow" panose="020B0606020202030204" pitchFamily="34" charset="0"/>
              </a:rPr>
              <a:t>Perceba que o autor descreve uma situação em que os moradores do povoado se reúnem para ouvir Soropita recontar o capítulo da novela do rádio. Por quê? Ao responder essa pergunta, chega-se ao gabarito.</a:t>
            </a:r>
          </a:p>
        </p:txBody>
      </p:sp>
      <p:sp>
        <p:nvSpPr>
          <p:cNvPr id="5" name="CaixaDeTexto 4">
            <a:extLst>
              <a:ext uri="{FF2B5EF4-FFF2-40B4-BE49-F238E27FC236}">
                <a16:creationId xmlns:a16="http://schemas.microsoft.com/office/drawing/2014/main" id="{75576DDE-F04D-C3F3-2230-AFA48A4E510E}"/>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14.</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2023.</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A48EC073-AAEB-440E-C9AB-AC3AD476BE31}"/>
              </a:ext>
            </a:extLst>
          </p:cNvPr>
          <p:cNvSpPr txBox="1"/>
          <p:nvPr/>
        </p:nvSpPr>
        <p:spPr>
          <a:xfrm>
            <a:off x="251011" y="3086554"/>
            <a:ext cx="11492753" cy="3168111"/>
          </a:xfrm>
          <a:prstGeom prst="rect">
            <a:avLst/>
          </a:prstGeom>
          <a:noFill/>
        </p:spPr>
        <p:txBody>
          <a:bodyPr wrap="square">
            <a:spAutoFit/>
          </a:bodyPr>
          <a:lstStyle/>
          <a:p>
            <a:pPr indent="358775" algn="ctr">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Dão </a:t>
            </a:r>
            <a:r>
              <a:rPr lang="pt-BR" sz="2200" b="1" kern="100" dirty="0" err="1">
                <a:effectLst/>
                <a:latin typeface="Arial Narrow" panose="020B0606020202030204" pitchFamily="34" charset="0"/>
                <a:ea typeface="Calibri" panose="020F0502020204030204" pitchFamily="34" charset="0"/>
                <a:cs typeface="Arial" panose="020B0604020202020204" pitchFamily="34" charset="0"/>
              </a:rPr>
              <a:t>Lalalão</a:t>
            </a:r>
            <a:endParaRPr lang="pt-BR" sz="2200" b="1" kern="100" dirty="0">
              <a:effectLst/>
              <a:latin typeface="Arial Narrow" panose="020B0606020202030204" pitchFamily="34" charset="0"/>
              <a:ea typeface="Calibri" panose="020F0502020204030204" pitchFamily="34" charset="0"/>
              <a:cs typeface="Arial" panose="020B0604020202020204" pitchFamily="34" charset="0"/>
            </a:endParaRP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Do povoado do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ou dos sítios perto, alguém precisava urgente de querer vir por escutar a novela do rádio. Ouvia-a, aprendia-a, guardava na ideia, e, retornado ao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dia seguinte, a repetia a outros. </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Assim estavam jantando, vinham os do povoado receber a nova parte da novela do rádio. Ouvir já tinham ouvido tudo, de uma vez, fugia da regra: falhara ali no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Ão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véspera, o caminhão de um comprador de galinhas e ovos,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seo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Abrãozinho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Buristém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que carregava um rádio pequeno, de pilhas, armara um fio no arame da cerca... Mas queriam escutar outra vez, por confirmação. — “A estória é estável de boa, mal que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acompridada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taca e não rende...” — explicava o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Zuz</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ao Dalberto. </a:t>
            </a:r>
          </a:p>
        </p:txBody>
      </p:sp>
    </p:spTree>
    <p:extLst>
      <p:ext uri="{BB962C8B-B14F-4D97-AF65-F5344CB8AC3E}">
        <p14:creationId xmlns:p14="http://schemas.microsoft.com/office/powerpoint/2010/main" val="10255585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6395B-9865-72B8-A97F-8C6FC139164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FC4A227-5891-EEE0-8571-D5D84C9730F6}"/>
              </a:ext>
            </a:extLst>
          </p:cNvPr>
          <p:cNvSpPr txBox="1"/>
          <p:nvPr/>
        </p:nvSpPr>
        <p:spPr>
          <a:xfrm>
            <a:off x="349623" y="562770"/>
            <a:ext cx="11492753" cy="5145255"/>
          </a:xfrm>
          <a:prstGeom prst="rect">
            <a:avLst/>
          </a:prstGeom>
          <a:noFill/>
        </p:spPr>
        <p:txBody>
          <a:bodyPr wrap="square">
            <a:spAutoFit/>
          </a:bodyPr>
          <a:lstStyle/>
          <a:p>
            <a:pPr algn="r"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Soropita começou a recontar o capítulo da novela. Sem trabalho, se recordava das palavras, até com clareza — disso se admirava. Contava com prazer de demorar, encher a sala com o poder de outros altos personagens. Tomar a atenção de todos, pudesse contar aquilo noite adiante. Era preciso trazer luz, nem uns enxergavam mais os outros; quando alguém ria, ria de muito longe. O capítulo da novela estava terminando. </a:t>
            </a:r>
            <a:r>
              <a:rPr lang="pt-BR" sz="1200" kern="100" dirty="0">
                <a:effectLst/>
                <a:latin typeface="Arial Narrow" panose="020B0606020202030204" pitchFamily="34" charset="0"/>
                <a:ea typeface="Calibri" panose="020F0502020204030204" pitchFamily="34" charset="0"/>
                <a:cs typeface="Arial" panose="020B0604020202020204" pitchFamily="34" charset="0"/>
              </a:rPr>
              <a:t>ROSA, J. G. Noites do sertão (Corpo de baile). São Paulo: Global, 2021.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Nesse trecho do conto, o gosto dos moradores do povoado por ouvir a novela de rádio recontada por Soropita deve-se ao(à)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qualidade do som do rádio.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estabilidade do enredo contado.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ineditismo do capítulo da novela.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jeito singular de falar aos ouvintes. </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dificuldade de compreensão da história.</a:t>
            </a:r>
          </a:p>
          <a:p>
            <a:pPr algn="r" defTabSz="538163">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provas_e_gabaritos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/2023_PV_impresso_D1_CD1.pdf. Acesso em: 11 maio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015758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E38C-B457-0B9B-9EE8-24C9BD910AC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6912981-AC25-5B4D-77F2-4F98A7CF39EC}"/>
              </a:ext>
            </a:extLst>
          </p:cNvPr>
          <p:cNvSpPr txBox="1"/>
          <p:nvPr/>
        </p:nvSpPr>
        <p:spPr>
          <a:xfrm>
            <a:off x="349621" y="1193874"/>
            <a:ext cx="11492753" cy="2462213"/>
          </a:xfrm>
          <a:prstGeom prst="rect">
            <a:avLst/>
          </a:prstGeom>
          <a:solidFill>
            <a:schemeClr val="accent1">
              <a:lumMod val="20000"/>
              <a:lumOff val="80000"/>
            </a:schemeClr>
          </a:solidFill>
        </p:spPr>
        <p:txBody>
          <a:bodyPr wrap="square">
            <a:spAutoFit/>
          </a:bodyPr>
          <a:lstStyle/>
          <a:p>
            <a:pPr algn="just"/>
            <a:r>
              <a:rPr lang="pt-BR" sz="2200" dirty="0">
                <a:latin typeface="Arial Narrow" panose="020B0606020202030204" pitchFamily="34" charset="0"/>
              </a:rPr>
              <a:t>Estudante, para chegar à resposta da questão, realize a leitura analítica do texto considerando o gênero textual, bem como o enunciado: “</a:t>
            </a:r>
            <a:r>
              <a:rPr lang="pt-BR" sz="2200" b="1" dirty="0">
                <a:latin typeface="Arial Narrow" panose="020B0606020202030204" pitchFamily="34" charset="0"/>
              </a:rPr>
              <a:t>A narradora, ao resgatar memórias da história de vida da avó, faz uso recorrente da locução “antes de”. Esse termo colabora para a progressão temática na medida em que</a:t>
            </a:r>
            <a:r>
              <a:rPr lang="pt-BR" sz="2200" dirty="0">
                <a:latin typeface="Arial Narrow" panose="020B0606020202030204" pitchFamily="34" charset="0"/>
              </a:rPr>
              <a:t>”. Atente-se para as expressões/palavras-chave que, aliados à análise do gênero textual, dão pistas importantes para se chegar ao gabarito da questão, tais como: ‘narradora’, ‘resgatar memórias´, ´antes de’, ´progressão temática’. Observe que a expressão “antes de” aparece várias vezes. Por quê? Lembre-se que a linguagem literária é plurissignificativa (várias interpretações).</a:t>
            </a:r>
          </a:p>
        </p:txBody>
      </p:sp>
      <p:sp>
        <p:nvSpPr>
          <p:cNvPr id="5" name="CaixaDeTexto 4">
            <a:extLst>
              <a:ext uri="{FF2B5EF4-FFF2-40B4-BE49-F238E27FC236}">
                <a16:creationId xmlns:a16="http://schemas.microsoft.com/office/drawing/2014/main" id="{06A31307-DDFD-5650-231A-3BD5D8677844}"/>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17.</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2025.</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FCAF8E1B-961C-1698-D6EA-F2050236FAE0}"/>
              </a:ext>
            </a:extLst>
          </p:cNvPr>
          <p:cNvSpPr txBox="1"/>
          <p:nvPr/>
        </p:nvSpPr>
        <p:spPr>
          <a:xfrm>
            <a:off x="349621" y="3763663"/>
            <a:ext cx="11492753" cy="2908425"/>
          </a:xfrm>
          <a:prstGeom prst="rect">
            <a:avLst/>
          </a:prstGeom>
          <a:noFill/>
        </p:spPr>
        <p:txBody>
          <a:bodyPr wrap="square">
            <a:spAutoFit/>
          </a:bodyPr>
          <a:lstStyle/>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Antes do inverno chegar.</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Ela tinha olhinhos brilhantes. Os mesmos de antes. Antes da fome. Antes das 17 mudanças de cidade. Dos sete filhos e dos muitos anos de trabalho dentro e fora de casa.</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Ela fazia ambrosia, bolo de fubá e pedacinhos de queijo. Antes do inverno, ela plantava flores novas e diferentes para nos esperar nas próximas férias de verão.</a:t>
            </a:r>
          </a:p>
          <a:p>
            <a:pPr indent="358775"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Ela tinha o jeito de menina. Menina sapeca, correndo na grama seca do cerrado. O mesmo jeito de antes. Antes do marido (e mesmo com o marido). Antes do cansaço dos anos. Antes da dureza do trato com a terra.</a:t>
            </a:r>
          </a:p>
        </p:txBody>
      </p:sp>
    </p:spTree>
    <p:extLst>
      <p:ext uri="{BB962C8B-B14F-4D97-AF65-F5344CB8AC3E}">
        <p14:creationId xmlns:p14="http://schemas.microsoft.com/office/powerpoint/2010/main" val="17694811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26BB-2CA3-1060-D70F-FD3ECBF6C06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0BD6F7E-4507-D33E-1543-FC2779289DD8}"/>
              </a:ext>
            </a:extLst>
          </p:cNvPr>
          <p:cNvSpPr txBox="1"/>
          <p:nvPr/>
        </p:nvSpPr>
        <p:spPr>
          <a:xfrm>
            <a:off x="349623" y="607593"/>
            <a:ext cx="11492753" cy="4988160"/>
          </a:xfrm>
          <a:prstGeom prst="rect">
            <a:avLst/>
          </a:prstGeom>
          <a:noFill/>
        </p:spPr>
        <p:txBody>
          <a:bodyPr wrap="square">
            <a:spAutoFit/>
          </a:bodyPr>
          <a:lstStyle/>
          <a:p>
            <a:pPr indent="358775"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Ela tinha histórias. Compridas, curtas, divertidas e verdadeiras. Mas isso foi antes. Antes das lembranças se bagunçarem feito bolas coloridas de Natal esperando para serem montadas na árvore.</a:t>
            </a:r>
          </a:p>
          <a:p>
            <a:pPr indent="358775"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Eu era sua neta. Antes do Alzheimer chegar, eu era sua neta. Mas ela é e sempre será minha avó.</a:t>
            </a:r>
          </a:p>
          <a:p>
            <a:pPr algn="r" defTabSz="538163">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PERSON, C. R. Borboletas no estômago: porque às vezes o título precisa ser adolescente e clichê, já que a vida exige sermos tão adultos. São Paulo: Ed. das Autoras, 2021.</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narradora, ao resgatar memórias da história de vida da avó, faz uso recorrente da locução “antes de”. Esse termo colabora para a progressão temática na medida em que</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relaciona eventos ocorridos simultaneamente.</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estabelece uma comparação entre as lembranças.</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ressalta fatos que ressignificam o momento presente.</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sinaliza uma sequência que denota ações consecutivas.</a:t>
            </a:r>
          </a:p>
          <a:p>
            <a:pPr algn="just" defTabSz="538163">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apresenta uma explicação para as memórias resgatadas.</a:t>
            </a:r>
          </a:p>
          <a:p>
            <a:pPr algn="r" defTabSz="538163">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provas_e_gabaritos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/2025_PV_impresso_D1_CD1.pdf. Acesso em: 13 maio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50292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0CF9D-99F7-F6D9-1A69-7083DCEA22A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3F1EA52-4FA7-2618-1ECD-784A4F5C6876}"/>
              </a:ext>
            </a:extLst>
          </p:cNvPr>
          <p:cNvSpPr txBox="1"/>
          <p:nvPr/>
        </p:nvSpPr>
        <p:spPr>
          <a:xfrm>
            <a:off x="349621" y="1086298"/>
            <a:ext cx="11492753" cy="2800767"/>
          </a:xfrm>
          <a:prstGeom prst="rect">
            <a:avLst/>
          </a:prstGeom>
          <a:solidFill>
            <a:schemeClr val="accent1">
              <a:lumMod val="20000"/>
              <a:lumOff val="80000"/>
            </a:schemeClr>
          </a:solidFill>
        </p:spPr>
        <p:txBody>
          <a:bodyPr wrap="square">
            <a:spAutoFit/>
          </a:bodyPr>
          <a:lstStyle/>
          <a:p>
            <a:pPr algn="just"/>
            <a:r>
              <a:rPr lang="pt-BR" sz="2200" dirty="0">
                <a:latin typeface="Arial Narrow" panose="020B0606020202030204" pitchFamily="34" charset="0"/>
              </a:rPr>
              <a:t>Estudante, para chegar à resposta da questão, realize a leitura analítica do texto considerando o gênero tirinha, bem como as características desse gênero. Considere o enunciado: “</a:t>
            </a:r>
            <a:r>
              <a:rPr lang="pt-BR" sz="2200" b="1" dirty="0">
                <a:latin typeface="Arial Narrow" panose="020B0606020202030204" pitchFamily="34" charset="0"/>
              </a:rPr>
              <a:t>Nessa tirinha, produzida na década de 1970, os recursos verbais e não verbais sinalizam a finalidade de</a:t>
            </a:r>
            <a:r>
              <a:rPr lang="pt-BR" sz="2200" dirty="0">
                <a:latin typeface="Arial Narrow" panose="020B0606020202030204" pitchFamily="34" charset="0"/>
              </a:rPr>
              <a:t>”, atentando-se para as expressões/palavras-chave como: ‘produzida na década de 1970’, ´recursos verbais e não verbais’, ‘finalidade’. Assim, considere o contexto histórico da década de 1970, período marcado pelas discussões sobre os direitos das mulheres. Perceba também o efeito de humor e ironia produzido pela situação apresentada. Depois, analise qual alternativa que melhor traduz a crítica social construída pelo autor em relação às relações entre homens e mulheres.</a:t>
            </a:r>
          </a:p>
        </p:txBody>
      </p:sp>
      <p:sp>
        <p:nvSpPr>
          <p:cNvPr id="5" name="CaixaDeTexto 4">
            <a:extLst>
              <a:ext uri="{FF2B5EF4-FFF2-40B4-BE49-F238E27FC236}">
                <a16:creationId xmlns:a16="http://schemas.microsoft.com/office/drawing/2014/main" id="{312FFC84-2B3B-AF51-57D2-D34FB40F3BA8}"/>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2012.</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a:extLst>
              <a:ext uri="{FF2B5EF4-FFF2-40B4-BE49-F238E27FC236}">
                <a16:creationId xmlns:a16="http://schemas.microsoft.com/office/drawing/2014/main" id="{3D77F03C-8F39-5241-EAAC-46FC4D4F853E}"/>
              </a:ext>
            </a:extLst>
          </p:cNvPr>
          <p:cNvPicPr>
            <a:picLocks noChangeAspect="1"/>
          </p:cNvPicPr>
          <p:nvPr/>
        </p:nvPicPr>
        <p:blipFill rotWithShape="1">
          <a:blip r:embed="rId3"/>
          <a:srcRect l="20582" r="2459"/>
          <a:stretch>
            <a:fillRect/>
          </a:stretch>
        </p:blipFill>
        <p:spPr bwMode="auto">
          <a:xfrm>
            <a:off x="415258" y="4061904"/>
            <a:ext cx="5680742" cy="2156578"/>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1AEB8DA7-DDC0-F264-C35A-559724293E6B}"/>
              </a:ext>
            </a:extLst>
          </p:cNvPr>
          <p:cNvPicPr>
            <a:picLocks noChangeAspect="1"/>
          </p:cNvPicPr>
          <p:nvPr/>
        </p:nvPicPr>
        <p:blipFill>
          <a:blip r:embed="rId4"/>
          <a:stretch>
            <a:fillRect/>
          </a:stretch>
        </p:blipFill>
        <p:spPr>
          <a:xfrm>
            <a:off x="6765458" y="4061904"/>
            <a:ext cx="3922206" cy="2244709"/>
          </a:xfrm>
          <a:prstGeom prst="rect">
            <a:avLst/>
          </a:prstGeom>
        </p:spPr>
      </p:pic>
    </p:spTree>
    <p:extLst>
      <p:ext uri="{BB962C8B-B14F-4D97-AF65-F5344CB8AC3E}">
        <p14:creationId xmlns:p14="http://schemas.microsoft.com/office/powerpoint/2010/main" val="6958331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C4DE0-1CA5-EE12-04E3-4F93C2D98850}"/>
            </a:ext>
          </a:extLst>
        </p:cNvPr>
        <p:cNvGrpSpPr/>
        <p:nvPr/>
      </p:nvGrpSpPr>
      <p:grpSpPr>
        <a:xfrm>
          <a:off x="0" y="0"/>
          <a:ext cx="0" cy="0"/>
          <a:chOff x="0" y="0"/>
          <a:chExt cx="0" cy="0"/>
        </a:xfrm>
      </p:grpSpPr>
      <p:pic>
        <p:nvPicPr>
          <p:cNvPr id="8" name="Imagem 7">
            <a:extLst>
              <a:ext uri="{FF2B5EF4-FFF2-40B4-BE49-F238E27FC236}">
                <a16:creationId xmlns:a16="http://schemas.microsoft.com/office/drawing/2014/main" id="{7EC4667E-E81D-8E16-BFD3-2FEDA595FDA3}"/>
              </a:ext>
            </a:extLst>
          </p:cNvPr>
          <p:cNvPicPr>
            <a:picLocks noChangeAspect="1"/>
          </p:cNvPicPr>
          <p:nvPr/>
        </p:nvPicPr>
        <p:blipFill>
          <a:blip r:embed="rId3"/>
          <a:stretch>
            <a:fillRect/>
          </a:stretch>
        </p:blipFill>
        <p:spPr>
          <a:xfrm>
            <a:off x="299241" y="594927"/>
            <a:ext cx="3722152" cy="2148279"/>
          </a:xfrm>
          <a:prstGeom prst="rect">
            <a:avLst/>
          </a:prstGeom>
        </p:spPr>
      </p:pic>
      <p:pic>
        <p:nvPicPr>
          <p:cNvPr id="3" name="Imagem 2">
            <a:extLst>
              <a:ext uri="{FF2B5EF4-FFF2-40B4-BE49-F238E27FC236}">
                <a16:creationId xmlns:a16="http://schemas.microsoft.com/office/drawing/2014/main" id="{87CAC4FF-FC5B-984C-E3F0-998545A0F9CD}"/>
              </a:ext>
            </a:extLst>
          </p:cNvPr>
          <p:cNvPicPr>
            <a:picLocks noChangeAspect="1"/>
          </p:cNvPicPr>
          <p:nvPr/>
        </p:nvPicPr>
        <p:blipFill>
          <a:blip r:embed="rId4"/>
          <a:stretch>
            <a:fillRect/>
          </a:stretch>
        </p:blipFill>
        <p:spPr>
          <a:xfrm>
            <a:off x="4316363" y="594927"/>
            <a:ext cx="3722153" cy="2126945"/>
          </a:xfrm>
          <a:prstGeom prst="rect">
            <a:avLst/>
          </a:prstGeom>
        </p:spPr>
      </p:pic>
      <p:sp>
        <p:nvSpPr>
          <p:cNvPr id="10" name="CaixaDeTexto 9">
            <a:extLst>
              <a:ext uri="{FF2B5EF4-FFF2-40B4-BE49-F238E27FC236}">
                <a16:creationId xmlns:a16="http://schemas.microsoft.com/office/drawing/2014/main" id="{9794709F-BC14-D35A-5AFA-AEBF31E8F5A7}"/>
              </a:ext>
            </a:extLst>
          </p:cNvPr>
          <p:cNvSpPr txBox="1"/>
          <p:nvPr/>
        </p:nvSpPr>
        <p:spPr>
          <a:xfrm>
            <a:off x="4021393" y="2743206"/>
            <a:ext cx="4063837" cy="248594"/>
          </a:xfrm>
          <a:prstGeom prst="rect">
            <a:avLst/>
          </a:prstGeom>
          <a:noFill/>
        </p:spPr>
        <p:txBody>
          <a:bodyPr wrap="square">
            <a:spAutoFit/>
          </a:bodyPr>
          <a:lstStyle/>
          <a:p>
            <a:pPr algn="just">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HENFIL. Disponível em: https://medium.com. Acesso em: 29 out. 2018 (</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adaptrado</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48214AAA-E4E6-E812-9CD0-A91929A1D4CE}"/>
              </a:ext>
            </a:extLst>
          </p:cNvPr>
          <p:cNvSpPr txBox="1"/>
          <p:nvPr/>
        </p:nvSpPr>
        <p:spPr>
          <a:xfrm>
            <a:off x="383602" y="3157512"/>
            <a:ext cx="11424795" cy="3033651"/>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Nessa tirinha, produzida na década de 1970, os recursos verbais e não verbais sinalizam a finalidade de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reforçar a luta por direitos civis.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explicitar a autonomia feminina.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ironizar as condições de igualdade.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estimular a abdicação da vida social.</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criticar as obrigações de maternidade.</a:t>
            </a: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provas_e_gabaritos</a:t>
            </a:r>
            <a:r>
              <a:rPr lang="pt-BR" sz="1000" kern="100" dirty="0">
                <a:effectLst/>
                <a:latin typeface="Arial Narrow" panose="020B0606020202030204" pitchFamily="34" charset="0"/>
                <a:ea typeface="Calibri" panose="020F0502020204030204" pitchFamily="34" charset="0"/>
                <a:cs typeface="Arial" panose="020B0604020202020204" pitchFamily="34" charset="0"/>
              </a:rPr>
              <a:t>/2021_PV_impresso_D1_CD1.pdf. Acesso em: 14 maio 2026.</a:t>
            </a:r>
          </a:p>
        </p:txBody>
      </p:sp>
    </p:spTree>
    <p:extLst>
      <p:ext uri="{BB962C8B-B14F-4D97-AF65-F5344CB8AC3E}">
        <p14:creationId xmlns:p14="http://schemas.microsoft.com/office/powerpoint/2010/main" val="42662981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B576-A12B-6E75-3514-C6F3146007A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5313ABA-973E-6AA2-3A18-43F9EE3C0D6E}"/>
              </a:ext>
            </a:extLst>
          </p:cNvPr>
          <p:cNvSpPr txBox="1"/>
          <p:nvPr/>
        </p:nvSpPr>
        <p:spPr>
          <a:xfrm>
            <a:off x="349621" y="1086298"/>
            <a:ext cx="11492753" cy="2462213"/>
          </a:xfrm>
          <a:prstGeom prst="rect">
            <a:avLst/>
          </a:prstGeom>
          <a:solidFill>
            <a:schemeClr val="accent1">
              <a:lumMod val="20000"/>
              <a:lumOff val="80000"/>
            </a:schemeClr>
          </a:solidFill>
        </p:spPr>
        <p:txBody>
          <a:bodyPr wrap="square">
            <a:spAutoFit/>
          </a:bodyPr>
          <a:lstStyle/>
          <a:p>
            <a:pPr algn="just"/>
            <a:r>
              <a:rPr lang="pt-BR" sz="2200" dirty="0">
                <a:latin typeface="Arial Narrow" panose="020B0606020202030204" pitchFamily="34" charset="0"/>
              </a:rPr>
              <a:t>Estudante, para chegar à resposta da questão, realize a leitura analítica do texto considerando o gênero textual, bem como o enunciado: “</a:t>
            </a:r>
            <a:r>
              <a:rPr lang="pt-BR" sz="2200" b="1" dirty="0">
                <a:latin typeface="Arial Narrow" panose="020B0606020202030204" pitchFamily="34" charset="0"/>
              </a:rPr>
              <a:t>No processo de modernização apresentado na tirinha, Mafalda depara-se com um contraponto entre</a:t>
            </a:r>
            <a:r>
              <a:rPr lang="pt-BR" sz="2200" dirty="0">
                <a:latin typeface="Arial Narrow" panose="020B0606020202030204" pitchFamily="34" charset="0"/>
              </a:rPr>
              <a:t>”. Atente-se para as expressões/palavras-chave que, aliados à análise do gênero textual, dão pistas importantes para se chegar ao gabarito da questão, tais como: ‘processo de modernização’, ‘contraponto´. Observe que a tirinha apresenta um contraste entre o avanço tecnológico e a permanência de certos papéis sociais. Portanto, é importante identificar duas ideias opostas presentes no texto, um contraste entre o avanço tecnológico e a permanência de certos papéis sociais. </a:t>
            </a:r>
          </a:p>
        </p:txBody>
      </p:sp>
      <p:sp>
        <p:nvSpPr>
          <p:cNvPr id="5" name="CaixaDeTexto 4">
            <a:extLst>
              <a:ext uri="{FF2B5EF4-FFF2-40B4-BE49-F238E27FC236}">
                <a16:creationId xmlns:a16="http://schemas.microsoft.com/office/drawing/2014/main" id="{8B9B2BFC-A624-FC4E-43C6-819F2EC6EE1F}"/>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latin typeface="Arial Narrow" panose="020B0606020202030204" pitchFamily="34" charset="0"/>
                <a:ea typeface="Calibri" panose="020F0502020204030204" pitchFamily="34" charset="0"/>
                <a:cs typeface="Arial" panose="020B0604020202020204" pitchFamily="34" charset="0"/>
              </a:rPr>
              <a:t>96</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2013.</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Imagem 2">
            <a:extLst>
              <a:ext uri="{FF2B5EF4-FFF2-40B4-BE49-F238E27FC236}">
                <a16:creationId xmlns:a16="http://schemas.microsoft.com/office/drawing/2014/main" id="{505BBF4E-E6A8-AF74-C2ED-A42749F568BD}"/>
              </a:ext>
            </a:extLst>
          </p:cNvPr>
          <p:cNvPicPr>
            <a:picLocks noChangeAspect="1"/>
          </p:cNvPicPr>
          <p:nvPr/>
        </p:nvPicPr>
        <p:blipFill>
          <a:blip r:embed="rId3"/>
          <a:stretch>
            <a:fillRect/>
          </a:stretch>
        </p:blipFill>
        <p:spPr>
          <a:xfrm>
            <a:off x="349620" y="3826498"/>
            <a:ext cx="5117115" cy="2757690"/>
          </a:xfrm>
          <a:prstGeom prst="rect">
            <a:avLst/>
          </a:prstGeom>
        </p:spPr>
      </p:pic>
      <p:pic>
        <p:nvPicPr>
          <p:cNvPr id="7" name="Imagem 6">
            <a:extLst>
              <a:ext uri="{FF2B5EF4-FFF2-40B4-BE49-F238E27FC236}">
                <a16:creationId xmlns:a16="http://schemas.microsoft.com/office/drawing/2014/main" id="{153C81F8-B189-5369-1871-FFA995A207AF}"/>
              </a:ext>
            </a:extLst>
          </p:cNvPr>
          <p:cNvPicPr>
            <a:picLocks noChangeAspect="1"/>
          </p:cNvPicPr>
          <p:nvPr/>
        </p:nvPicPr>
        <p:blipFill>
          <a:blip r:embed="rId4"/>
          <a:stretch>
            <a:fillRect/>
          </a:stretch>
        </p:blipFill>
        <p:spPr>
          <a:xfrm>
            <a:off x="5565969" y="3851704"/>
            <a:ext cx="5019244" cy="2732484"/>
          </a:xfrm>
          <a:prstGeom prst="rect">
            <a:avLst/>
          </a:prstGeom>
        </p:spPr>
      </p:pic>
    </p:spTree>
    <p:extLst>
      <p:ext uri="{BB962C8B-B14F-4D97-AF65-F5344CB8AC3E}">
        <p14:creationId xmlns:p14="http://schemas.microsoft.com/office/powerpoint/2010/main" val="6098858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C87BE-B8CB-415A-74BF-8873325A7628}"/>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E27EA652-6F77-CF16-DCE1-65EC65C0D852}"/>
              </a:ext>
            </a:extLst>
          </p:cNvPr>
          <p:cNvSpPr txBox="1"/>
          <p:nvPr/>
        </p:nvSpPr>
        <p:spPr>
          <a:xfrm>
            <a:off x="383602" y="710148"/>
            <a:ext cx="11424795" cy="4845044"/>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processo de modernização apresentado na tirinha, Mafalda depara-se com um contraponto entre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o domínio dos modos de produção e a geração de novas ferramentas com a tecnologia de informação e comunicação.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o acompanhamento das mudanças na sociedade e o surgimento de novas opções de vida e trabalho com a cibernética.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constatação do avanço da tecnologia e a proposição de reprodução de velhas práticas com novas máquinas.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a apresentação de novas perspectivas de vida e trabalho para a mulher com os avanços das tecnologias de informação.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 aplicação da cibernética e o descontentamento com a passividade do cotidiano das mulheres no trabalho de corte e costura.</a:t>
            </a: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educacao_basica</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/provas/2013/2013_PV_reaplicacao_PPL_D1_CD6.pdf. Acesso em: 14 maio 2026.</a:t>
            </a:r>
          </a:p>
        </p:txBody>
      </p:sp>
    </p:spTree>
    <p:extLst>
      <p:ext uri="{BB962C8B-B14F-4D97-AF65-F5344CB8AC3E}">
        <p14:creationId xmlns:p14="http://schemas.microsoft.com/office/powerpoint/2010/main" val="3958836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44821-D016-A135-5F2B-99FDBAC50F0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3AB64391-0300-5650-5A18-09A75403A0D8}"/>
              </a:ext>
            </a:extLst>
          </p:cNvPr>
          <p:cNvSpPr txBox="1"/>
          <p:nvPr/>
        </p:nvSpPr>
        <p:spPr>
          <a:xfrm>
            <a:off x="349621" y="1086298"/>
            <a:ext cx="11492753" cy="2800767"/>
          </a:xfrm>
          <a:prstGeom prst="rect">
            <a:avLst/>
          </a:prstGeom>
          <a:solidFill>
            <a:schemeClr val="accent1">
              <a:lumMod val="20000"/>
              <a:lumOff val="80000"/>
            </a:schemeClr>
          </a:solidFill>
        </p:spPr>
        <p:txBody>
          <a:bodyPr wrap="square">
            <a:spAutoFit/>
          </a:bodyPr>
          <a:lstStyle/>
          <a:p>
            <a:pPr algn="just"/>
            <a:r>
              <a:rPr lang="pt-BR" sz="2200" dirty="0">
                <a:latin typeface="Arial Narrow" panose="020B0606020202030204" pitchFamily="34" charset="0"/>
              </a:rPr>
              <a:t>Estudante, para chegar à resposta da questão, realize uma leitura analítica do texto considerando os recursos verbais e não verbais utilizados na construção da argumentação. Considere o enunciado: “</a:t>
            </a:r>
            <a:r>
              <a:rPr lang="pt-BR" sz="2200" b="1" dirty="0">
                <a:latin typeface="Arial Narrow" panose="020B0606020202030204" pitchFamily="34" charset="0"/>
              </a:rPr>
              <a:t>O texto apresentado emprega uma estratégia de argumentação baseada em recursos verbais e não verbais, com a intenção de</a:t>
            </a:r>
            <a:r>
              <a:rPr lang="pt-BR" sz="2200" dirty="0">
                <a:latin typeface="Arial Narrow" panose="020B0606020202030204" pitchFamily="34" charset="0"/>
              </a:rPr>
              <a:t>”, atentando-se para expressões/palavras-chave como: “estratégia de argumentação”, “recursos verbais e não verbais” e “intenção”. Observe o uso de termos como “vilão”, “culpado” e “</a:t>
            </a:r>
            <a:r>
              <a:rPr lang="pt-BR" sz="2200" dirty="0" err="1">
                <a:latin typeface="Arial Narrow" panose="020B0606020202030204" pitchFamily="34" charset="0"/>
              </a:rPr>
              <a:t>globesidade</a:t>
            </a:r>
            <a:r>
              <a:rPr lang="pt-BR" sz="2200" dirty="0">
                <a:latin typeface="Arial Narrow" panose="020B0606020202030204" pitchFamily="34" charset="0"/>
              </a:rPr>
              <a:t>”, bem como a associação visual do doce a um problema (qual?). Depois, analise qual alternativa melhor identifica o efeito de alerta e conscientização produzido pelo texto em relação aos impactos do consumo excessivo do “culpado” à saúde.</a:t>
            </a:r>
          </a:p>
        </p:txBody>
      </p:sp>
      <p:sp>
        <p:nvSpPr>
          <p:cNvPr id="5" name="CaixaDeTexto 4">
            <a:extLst>
              <a:ext uri="{FF2B5EF4-FFF2-40B4-BE49-F238E27FC236}">
                <a16:creationId xmlns:a16="http://schemas.microsoft.com/office/drawing/2014/main" id="{BE92A039-B843-092C-1BA5-28F7128C5044}"/>
              </a:ext>
            </a:extLst>
          </p:cNvPr>
          <p:cNvSpPr txBox="1"/>
          <p:nvPr/>
        </p:nvSpPr>
        <p:spPr>
          <a:xfrm>
            <a:off x="349621" y="626813"/>
            <a:ext cx="2895601" cy="459485"/>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108.</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(ENEM) – 2013.</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39670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DB61E-04CE-985B-52BE-A4A78964B166}"/>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82109CA-AEC4-DB16-329E-AA3E0B2B578A}"/>
              </a:ext>
            </a:extLst>
          </p:cNvPr>
          <p:cNvPicPr>
            <a:picLocks noChangeAspect="1"/>
          </p:cNvPicPr>
          <p:nvPr/>
        </p:nvPicPr>
        <p:blipFill>
          <a:blip r:embed="rId3"/>
          <a:stretch>
            <a:fillRect/>
          </a:stretch>
        </p:blipFill>
        <p:spPr>
          <a:xfrm>
            <a:off x="3751160" y="674430"/>
            <a:ext cx="5206028" cy="6065590"/>
          </a:xfrm>
          <a:prstGeom prst="rect">
            <a:avLst/>
          </a:prstGeom>
        </p:spPr>
      </p:pic>
    </p:spTree>
    <p:extLst>
      <p:ext uri="{BB962C8B-B14F-4D97-AF65-F5344CB8AC3E}">
        <p14:creationId xmlns:p14="http://schemas.microsoft.com/office/powerpoint/2010/main" val="30852692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3609E-241C-CC05-F4EF-645CC78ACDC0}"/>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2CE9B840-27E7-5AF7-2032-1CB7200ED3F2}"/>
              </a:ext>
            </a:extLst>
          </p:cNvPr>
          <p:cNvSpPr txBox="1"/>
          <p:nvPr/>
        </p:nvSpPr>
        <p:spPr>
          <a:xfrm>
            <a:off x="383602" y="710148"/>
            <a:ext cx="11424795" cy="4482766"/>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texto apresentado emprega uma estratégia de argumentação baseada em recursos verbais e não verbais, com a intenção de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desaconselhar a ingestão de biscoitos, taxados de “vilões”, inimigos de uma alimentação saudável.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associar a imagem da guloseima a um traço negativo, que se concretiza na utilização do termo “desafio”.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alertar para um problema mundial, como se prevê em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globesidade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relacionando o açúcar, representado pelo doce, a um vilão.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ironizar a importância do problema, por meio do tom dramático da linguagem empregada, como se vê no uso de “culpado” e “vilão”.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atestar a redução do consumo de alimentos calóricos, como o biscoito, desencadeada pelas recentes divulgações de pesquisas comprobatórias do malefício que eles fazem à saúde.</a:t>
            </a: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educacao_basica</a:t>
            </a:r>
            <a:r>
              <a:rPr lang="pt-BR" sz="1000" kern="100" dirty="0">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effectLst/>
                <a:latin typeface="Arial Narrow" panose="020B0606020202030204" pitchFamily="34" charset="0"/>
                <a:ea typeface="Calibri" panose="020F0502020204030204" pitchFamily="34" charset="0"/>
                <a:cs typeface="Arial" panose="020B0604020202020204" pitchFamily="34" charset="0"/>
              </a:rPr>
              <a:t>/provas/2013/2013_PV_reaplicacao_PPL_D1_CD6.pdf. Acesso em: 14 maio 2026.</a:t>
            </a:r>
          </a:p>
        </p:txBody>
      </p:sp>
    </p:spTree>
    <p:extLst>
      <p:ext uri="{BB962C8B-B14F-4D97-AF65-F5344CB8AC3E}">
        <p14:creationId xmlns:p14="http://schemas.microsoft.com/office/powerpoint/2010/main" val="6938347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E86DE-23D4-A26C-BD59-E2F1DC84C906}"/>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774CCD06-01B2-7A32-97DD-72D3517723A4}"/>
              </a:ext>
            </a:extLst>
          </p:cNvPr>
          <p:cNvSpPr txBox="1"/>
          <p:nvPr/>
        </p:nvSpPr>
        <p:spPr>
          <a:xfrm>
            <a:off x="383602" y="710148"/>
            <a:ext cx="11424795" cy="5909246"/>
          </a:xfrm>
          <a:prstGeom prst="rect">
            <a:avLst/>
          </a:prstGeom>
          <a:solidFill>
            <a:schemeClr val="bg1">
              <a:lumMod val="95000"/>
            </a:schemeClr>
          </a:solid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os textos. </a:t>
            </a:r>
          </a:p>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Texto I</a:t>
            </a:r>
          </a:p>
          <a:p>
            <a:pPr algn="ctr">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Tecnologia</a:t>
            </a:r>
          </a:p>
          <a:p>
            <a:pPr algn="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Luís Fernando Veríssimo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começar, ele nos olha na cara. Não é como a máquina de escrever, que a gente olha de cima, com superioridade. Com ele é olho no olho ou tela no olho. Ele nos desafia. Parece estar dizendo: vamos lá, seu desprezível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pré</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-eletrônico, mostre o que você sabe fazer. A máquina de escrever faz tudo que você manda, mesmo que seja a tapa. Com o computador é diferente. Você faz tudo que ele manda. Ou precisa fazer tudo ao modo dele, senão ele não aceita. Simplesmente ignora você. Mas se apenas ignorasse ainda seria suportável. Ele responde. Repreende. Corrige. Uma tela vazia, muda, nenhuma reação aos nossos comandos digitais, tudo bem. Quer dizer, você se sente como aquele cara que cantou a secretária eletrônica. É um vexame privado. Mas quando você o manda fazer alguma coisa, mas manda errado, ele diz “Errado”. Não diz “Burro”, mas está implícito. É pior, muito pior. Às vezes, quando a gente erra, ele faz “bip”. Assim, para todo mundo ouvir. Comecei a usar o computador na redação do jornal e volta e meia errava. E lá vinha ele: “Bip!” “Olha aqui, pessoal: ele errou.” “O burro errou!”</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86644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DD48E-F314-37B6-9BE5-245A50ACF9FE}"/>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95B8E0D6-FCCF-5B9E-B7A0-59C2C2AA739D}"/>
              </a:ext>
            </a:extLst>
          </p:cNvPr>
          <p:cNvSpPr txBox="1"/>
          <p:nvPr/>
        </p:nvSpPr>
        <p:spPr>
          <a:xfrm>
            <a:off x="383602" y="548784"/>
            <a:ext cx="11424795" cy="5963748"/>
          </a:xfrm>
          <a:prstGeom prst="rect">
            <a:avLst/>
          </a:prstGeom>
          <a:solidFill>
            <a:schemeClr val="bg1">
              <a:lumMod val="95000"/>
            </a:schemeClr>
          </a:solid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Outra coisa: ele é mais inteligente que você. Sabe muito mais coisa e não tem nenhum pudor em dizer que sabe. Esse negócio de que qualquer máquina só é tão inteligente quanto quem a usa não vale com ele. Está subentendido, nas suas relações com o computador, que você jamais aproveitará metade das coisas que ele tem para oferecer. Que ele só desenvolverá todo o seu potencial quando outro igual a ele o estiver programando. A máquina de escrever podia ter recursos que você nunca usaria, mas não tinha a mesma empáfia, o mesmo ar de quem só aguentava os humanos por falta de coisa melhor, no momento. E a máquina, mesmo nos seus instantes de maior impaciência conosco, jamais faria “bip” em público.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Dito isto, é preciso dizer também que quem provou pela primeira vez suas letrinhas dificilmente voltará à máquina de escrever sem a sensação de que está desembarcando de uma Mercedes e voltando à carroça. Está certo, jamais teremos com ele a mesma confortável cumplicidade que tínhamos com a velha máquina. É outro tipo de relacionamento, mais formal e exigente. Mas é fascinante. Agora compreendo o entusiasmo de gente como Millôr Fernandes e Fernando Sabino, que dividem a sua vida profissional em antes dele e depois dele. Sinto falta do papel e da fiel Bic, sempre pronta a inserir entre uma linha e outra a palavra que faltou na hora, e que nele foi substituída por um botão, que, além de mais rápido, jamais nos sujará os dedos, mas acho que estou sucumbindo. Sei que nunca seremos íntimos, mesmo porque ele não ia querer se rebaixar a ser meu amigo, mas retiro tudo o que pensei sobre ele.</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0471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930BE-7EB3-37B5-8271-538412B0B596}"/>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44B958C3-B714-3115-E218-F5255D0BC8E2}"/>
              </a:ext>
            </a:extLst>
          </p:cNvPr>
          <p:cNvSpPr txBox="1"/>
          <p:nvPr/>
        </p:nvSpPr>
        <p:spPr>
          <a:xfrm>
            <a:off x="383602" y="548784"/>
            <a:ext cx="11424795" cy="1536446"/>
          </a:xfrm>
          <a:prstGeom prst="rect">
            <a:avLst/>
          </a:prstGeom>
          <a:solidFill>
            <a:schemeClr val="bg1">
              <a:lumMod val="95000"/>
            </a:schemeClr>
          </a:solid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Claro que você pode concluir que eu só estou querendo agradá-lo, precavidamente, mas juro que é sincero.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Quando saí da redação do jornal depois de usar o computador pela primeira vez, cheguei em casa e bati na minha máquina. Sabendo que ela aguentaria sem reclamar, como sempre, a pobrezinha.</a:t>
            </a:r>
          </a:p>
          <a:p>
            <a:pPr algn="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https://maaquinoleitura.blogspot.com/p/essa-cronica-muito-divertida-e-realista.html. Acesso em: 21 jan. 2026.</a:t>
            </a:r>
          </a:p>
        </p:txBody>
      </p:sp>
      <p:sp>
        <p:nvSpPr>
          <p:cNvPr id="3" name="CaixaDeTexto 2">
            <a:extLst>
              <a:ext uri="{FF2B5EF4-FFF2-40B4-BE49-F238E27FC236}">
                <a16:creationId xmlns:a16="http://schemas.microsoft.com/office/drawing/2014/main" id="{2D6F4045-58BE-25E6-0C76-81CF910E53F9}"/>
              </a:ext>
            </a:extLst>
          </p:cNvPr>
          <p:cNvSpPr txBox="1"/>
          <p:nvPr/>
        </p:nvSpPr>
        <p:spPr>
          <a:xfrm>
            <a:off x="493058" y="2344088"/>
            <a:ext cx="1013012" cy="430887"/>
          </a:xfrm>
          <a:prstGeom prst="rect">
            <a:avLst/>
          </a:prstGeom>
          <a:noFill/>
        </p:spPr>
        <p:txBody>
          <a:bodyPr wrap="square">
            <a:spAutoFit/>
          </a:bodyPr>
          <a:lstStyle/>
          <a:p>
            <a:r>
              <a:rPr lang="pt-BR" sz="2200" b="1" dirty="0">
                <a:effectLst/>
                <a:latin typeface="Arial Narrow" panose="020B0606020202030204" pitchFamily="34" charset="0"/>
                <a:ea typeface="Calibri" panose="020F0502020204030204" pitchFamily="34" charset="0"/>
                <a:cs typeface="Arial" panose="020B0604020202020204" pitchFamily="34" charset="0"/>
              </a:rPr>
              <a:t>Texto II</a:t>
            </a:r>
            <a:endParaRPr lang="pt-BR" sz="2200" dirty="0"/>
          </a:p>
        </p:txBody>
      </p:sp>
      <p:pic>
        <p:nvPicPr>
          <p:cNvPr id="4" name="Imagem 3">
            <a:extLst>
              <a:ext uri="{FF2B5EF4-FFF2-40B4-BE49-F238E27FC236}">
                <a16:creationId xmlns:a16="http://schemas.microsoft.com/office/drawing/2014/main" id="{F540FC4C-1260-1F62-B914-2D2DA80EF877}"/>
              </a:ext>
            </a:extLst>
          </p:cNvPr>
          <p:cNvPicPr>
            <a:picLocks noChangeAspect="1"/>
          </p:cNvPicPr>
          <p:nvPr/>
        </p:nvPicPr>
        <p:blipFill>
          <a:blip r:embed="rId3"/>
          <a:stretch>
            <a:fillRect/>
          </a:stretch>
        </p:blipFill>
        <p:spPr>
          <a:xfrm>
            <a:off x="383602" y="2685295"/>
            <a:ext cx="5320282" cy="3125571"/>
          </a:xfrm>
          <a:prstGeom prst="rect">
            <a:avLst/>
          </a:prstGeom>
        </p:spPr>
      </p:pic>
      <p:pic>
        <p:nvPicPr>
          <p:cNvPr id="5" name="Imagem 4">
            <a:extLst>
              <a:ext uri="{FF2B5EF4-FFF2-40B4-BE49-F238E27FC236}">
                <a16:creationId xmlns:a16="http://schemas.microsoft.com/office/drawing/2014/main" id="{A90E7E4B-5AD8-A85B-DA8E-B8F63006310D}"/>
              </a:ext>
            </a:extLst>
          </p:cNvPr>
          <p:cNvPicPr>
            <a:picLocks noChangeAspect="1"/>
          </p:cNvPicPr>
          <p:nvPr/>
        </p:nvPicPr>
        <p:blipFill>
          <a:blip r:embed="rId4"/>
          <a:stretch>
            <a:fillRect/>
          </a:stretch>
        </p:blipFill>
        <p:spPr>
          <a:xfrm>
            <a:off x="5948514" y="2600804"/>
            <a:ext cx="2815019" cy="3372919"/>
          </a:xfrm>
          <a:prstGeom prst="rect">
            <a:avLst/>
          </a:prstGeom>
        </p:spPr>
      </p:pic>
      <p:pic>
        <p:nvPicPr>
          <p:cNvPr id="3073" name="Imagem 1">
            <a:extLst>
              <a:ext uri="{FF2B5EF4-FFF2-40B4-BE49-F238E27FC236}">
                <a16:creationId xmlns:a16="http://schemas.microsoft.com/office/drawing/2014/main" id="{52668592-2312-AF53-C99C-D9651E519F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0758" y="5759411"/>
            <a:ext cx="3124200" cy="1428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AAEAF449-2B36-4FBF-397C-B066E74E97D5}"/>
              </a:ext>
            </a:extLst>
          </p:cNvPr>
          <p:cNvSpPr>
            <a:spLocks noChangeArrowheads="1"/>
          </p:cNvSpPr>
          <p:nvPr/>
        </p:nvSpPr>
        <p:spPr bwMode="auto">
          <a:xfrm>
            <a:off x="4591664" y="58108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0707009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8B294-4E88-54F1-F8BF-8678AF78036E}"/>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FD670A43-0190-3CE0-8389-0EA74FF64168}"/>
              </a:ext>
            </a:extLst>
          </p:cNvPr>
          <p:cNvSpPr txBox="1"/>
          <p:nvPr/>
        </p:nvSpPr>
        <p:spPr>
          <a:xfrm>
            <a:off x="383602" y="710148"/>
            <a:ext cx="11424795" cy="5649560"/>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 crônica argumentativa “Tecnologia”, de Luís Fernando Veríssimo (Texto I), e a tirinha de Cury (Texto II), abordam o tema da tecnologia e seus impactos nas relações humanas. Entretanto, cada texto desenvolve essa temática de maneira diferente. Considerando a forma como os textos tratam o tema, podemos afirmar que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 tirinha utiliza linguagem literária para discutir os avanços tecnológicos, enquanto a crônica utiliza linguagem formal.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 tirinha utiliza humor visual e crítica social mais direta, enquanto a crônica constrói reflexão por meio de relato pessoal e ironia.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crônica apresenta argumentos diversos para explicar os problemas da tecnologia, ao passo que a tirinha não apresenta argumentos.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a crônica critica apenas os computadores antigos, enquanto a tirinha apresenta uma visão neutra sobre a tecnologia, ambos, por meio linguagem informal. </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 crônica defende o abandono da tecnologia por meio da linguagem literária, enquanto a tirinha valoriza totalmente o mundo digital utilizando a linguagem coloquial.</a:t>
            </a:r>
          </a:p>
        </p:txBody>
      </p:sp>
    </p:spTree>
    <p:extLst>
      <p:ext uri="{BB962C8B-B14F-4D97-AF65-F5344CB8AC3E}">
        <p14:creationId xmlns:p14="http://schemas.microsoft.com/office/powerpoint/2010/main" val="5495826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7A317-28CB-914A-84CC-B7AD7DB5EE21}"/>
            </a:ext>
          </a:extLst>
        </p:cNvPr>
        <p:cNvGrpSpPr/>
        <p:nvPr/>
      </p:nvGrpSpPr>
      <p:grpSpPr>
        <a:xfrm>
          <a:off x="0" y="0"/>
          <a:ext cx="0" cy="0"/>
          <a:chOff x="0" y="0"/>
          <a:chExt cx="0" cy="0"/>
        </a:xfrm>
      </p:grpSpPr>
      <p:sp>
        <p:nvSpPr>
          <p:cNvPr id="12" name="CaixaDeTexto 11">
            <a:extLst>
              <a:ext uri="{FF2B5EF4-FFF2-40B4-BE49-F238E27FC236}">
                <a16:creationId xmlns:a16="http://schemas.microsoft.com/office/drawing/2014/main" id="{6DF3A40D-11D8-96A8-D58F-FA82D3170F79}"/>
              </a:ext>
            </a:extLst>
          </p:cNvPr>
          <p:cNvSpPr txBox="1"/>
          <p:nvPr/>
        </p:nvSpPr>
        <p:spPr>
          <a:xfrm>
            <a:off x="383602" y="710148"/>
            <a:ext cx="11424795" cy="4200445"/>
          </a:xfrm>
          <a:prstGeom prst="rect">
            <a:avLst/>
          </a:prstGeom>
          <a:no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Nos textos apresentados, a tirinha e a crônica, os autores expressam pontos de vista sobre o uso da tecnologia no cotidiano. Ao comparar os dois textos, percebe-se que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 crônica apresenta somente elogios ao computador, enquanto a tirinha critica a tecnologia.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 crônica defende o abandono da tecnologia, enquanto a tirinha valoriza totalmente o mundo digital.</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crônica e a tirinha apresentam opiniões opostas, pois uma valoriza e a outra rejeita completamente a tecnologia.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a tirinha defende o uso consciente da tecnologia, enquanto a crônica rejeita totalmente o computador e a tecnologia.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a tirinha critica os comportamentos humanos intensificados pelo mundo digital, enquanto a crônica enfatiza a relação de dependência e fascínio do homem pela tecnologia (computador).</a:t>
            </a:r>
          </a:p>
        </p:txBody>
      </p:sp>
    </p:spTree>
    <p:extLst>
      <p:ext uri="{BB962C8B-B14F-4D97-AF65-F5344CB8AC3E}">
        <p14:creationId xmlns:p14="http://schemas.microsoft.com/office/powerpoint/2010/main" val="40181229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2099</TotalTime>
  <Words>22778</Words>
  <Application>Microsoft Office PowerPoint</Application>
  <PresentationFormat>Widescreen</PresentationFormat>
  <Paragraphs>940</Paragraphs>
  <Slides>133</Slides>
  <Notes>95</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133</vt:i4>
      </vt:variant>
    </vt:vector>
  </HeadingPairs>
  <TitlesOfParts>
    <vt:vector size="141" baseType="lpstr">
      <vt:lpstr>Aptos</vt: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MARIA APARECIDA OLIVEIRA PAULA</cp:lastModifiedBy>
  <cp:revision>30</cp:revision>
  <dcterms:created xsi:type="dcterms:W3CDTF">2024-02-02T11:27:21Z</dcterms:created>
  <dcterms:modified xsi:type="dcterms:W3CDTF">2026-07-30T17:23:38Z</dcterms:modified>
</cp:coreProperties>
</file>