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8" r:id="rId3"/>
    <p:sldId id="309" r:id="rId4"/>
    <p:sldId id="310" r:id="rId5"/>
    <p:sldId id="311" r:id="rId6"/>
    <p:sldId id="312" r:id="rId7"/>
    <p:sldId id="314" r:id="rId8"/>
    <p:sldId id="315" r:id="rId9"/>
    <p:sldId id="316" r:id="rId10"/>
    <p:sldId id="317" r:id="rId11"/>
    <p:sldId id="313" r:id="rId12"/>
    <p:sldId id="318" r:id="rId13"/>
    <p:sldId id="319" r:id="rId14"/>
    <p:sldId id="320" r:id="rId15"/>
    <p:sldId id="321" r:id="rId16"/>
    <p:sldId id="322" r:id="rId17"/>
    <p:sldId id="323" r:id="rId18"/>
    <p:sldId id="324" r:id="rId19"/>
    <p:sldId id="325" r:id="rId20"/>
    <p:sldId id="326" r:id="rId21"/>
    <p:sldId id="327" r:id="rId22"/>
    <p:sldId id="328" r:id="rId23"/>
    <p:sldId id="329" r:id="rId24"/>
    <p:sldId id="330" r:id="rId25"/>
    <p:sldId id="331" r:id="rId26"/>
    <p:sldId id="332" r:id="rId27"/>
    <p:sldId id="334" r:id="rId28"/>
    <p:sldId id="335" r:id="rId29"/>
    <p:sldId id="336" r:id="rId30"/>
    <p:sldId id="333" r:id="rId31"/>
    <p:sldId id="337" r:id="rId32"/>
    <p:sldId id="338" r:id="rId33"/>
    <p:sldId id="339" r:id="rId34"/>
    <p:sldId id="340" r:id="rId35"/>
    <p:sldId id="341" r:id="rId36"/>
    <p:sldId id="342" r:id="rId37"/>
    <p:sldId id="344" r:id="rId38"/>
    <p:sldId id="345" r:id="rId39"/>
    <p:sldId id="346" r:id="rId40"/>
    <p:sldId id="343" r:id="rId41"/>
    <p:sldId id="347" r:id="rId42"/>
    <p:sldId id="348" r:id="rId43"/>
    <p:sldId id="349" r:id="rId44"/>
    <p:sldId id="350" r:id="rId45"/>
    <p:sldId id="351" r:id="rId46"/>
    <p:sldId id="257" r:id="rId4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cxnSp>
        <p:nvCxnSpPr>
          <p:cNvPr id="6" name="Conector reto 5">
            <a:extLst>
              <a:ext uri="{FF2B5EF4-FFF2-40B4-BE49-F238E27FC236}">
                <a16:creationId xmlns:a16="http://schemas.microsoft.com/office/drawing/2014/main" id="{EA16CF3D-6E26-A46F-2236-610EAF39F837}"/>
              </a:ext>
            </a:extLst>
          </p:cNvPr>
          <p:cNvCxnSpPr>
            <a:cxnSpLocks/>
          </p:cNvCxnSpPr>
          <p:nvPr userDrawn="1"/>
        </p:nvCxnSpPr>
        <p:spPr>
          <a:xfrm>
            <a:off x="6017680" y="983412"/>
            <a:ext cx="0" cy="5365630"/>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6816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hyperlink" Target="https://nacoesunidas.org/direitoshumanos/"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politize.com.br/imposto-sobre-operacoes-financeiras/"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abre.ai/sFvJ"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hyperlink" Target="https://biblioteca.ibge.gov.br/visualizacao/livros/liv101681_informativo.pdf" TargetMode="Externa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https://br.web.img3.acsta.net/pictures/21/07/12/19/46/5943552.jpg" TargetMode="External"/><Relationship Id="rId3" Type="http://schemas.openxmlformats.org/officeDocument/2006/relationships/image" Target="../media/image18.png"/><Relationship Id="rId7" Type="http://schemas.openxmlformats.org/officeDocument/2006/relationships/image" Target="../media/image22.jpeg"/><Relationship Id="rId2" Type="http://schemas.openxmlformats.org/officeDocument/2006/relationships/image" Target="../media/image17.png"/><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hyperlink" Target="https://brasil.un.org/sites/default/files/2025-03/ONU_DireitosHumanos_DUDH_UNICRio_20250310.pdf" TargetMode="Externa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0C2A3735-3909-5C0E-E127-863ED0A194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337919" y="412320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467499" y="4980744"/>
            <a:ext cx="4713979"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História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93BC7DFC-C41E-BC97-14D9-7B064B828787}"/>
              </a:ext>
            </a:extLst>
          </p:cNvPr>
          <p:cNvSpPr txBox="1"/>
          <p:nvPr/>
        </p:nvSpPr>
        <p:spPr>
          <a:xfrm>
            <a:off x="373091" y="767751"/>
            <a:ext cx="5044297" cy="811504"/>
          </a:xfrm>
          <a:prstGeom prst="rect">
            <a:avLst/>
          </a:prstGeom>
          <a:noFill/>
        </p:spPr>
        <p:txBody>
          <a:bodyPr wrap="square">
            <a:spAutoFit/>
          </a:bodyPr>
          <a:lstStyle/>
          <a:p>
            <a:pPr>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2DF98372-9C90-C769-A855-8155F241705A}"/>
              </a:ext>
            </a:extLst>
          </p:cNvPr>
          <p:cNvSpPr txBox="1"/>
          <p:nvPr/>
        </p:nvSpPr>
        <p:spPr>
          <a:xfrm>
            <a:off x="261308" y="2001328"/>
            <a:ext cx="11669383" cy="3139321"/>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Direitos fundamentais e humanos marcam o texto constitucional de 1988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No Brasil, o período militar foi conturbado para os direitos humanos. O desrespeito a eles foi determinante para a inclusão das garantias individuais e sociais presentes na Constituição federal de 1988. O ex-ministro chefe da Controladoria-Geral da União (CGU) Jorge Hage, que participou da Assembleia Nacional Constituinte, recorda que o momento de elaboração da Carta “foi a de recuperação de direitos, sobretudo.”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Hager diz que não houve na história do país momento de maior entrosamento entre o parlamento e a sociedade. Estabeleceu-se uma relação direta importantíssima e inédita. Desconheço outro momento histórico em que isso tenha funcionado igual”, afirmou o ex-ministro-chefe da CGU, que também ressaltou que os direitos humanos e fundamentais inseridos no texto constitucional foram construídos pelo próprio povo, que ocupavam o parlamento, junto com os constituintes.</a:t>
            </a:r>
            <a:endParaRPr lang="pt-BR" dirty="0"/>
          </a:p>
        </p:txBody>
      </p:sp>
    </p:spTree>
    <p:extLst>
      <p:ext uri="{BB962C8B-B14F-4D97-AF65-F5344CB8AC3E}">
        <p14:creationId xmlns:p14="http://schemas.microsoft.com/office/powerpoint/2010/main" val="1389575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E2CC32B-0FAF-5F9E-349C-885A65F9BB91}"/>
              </a:ext>
            </a:extLst>
          </p:cNvPr>
          <p:cNvPicPr>
            <a:picLocks noChangeAspect="1"/>
          </p:cNvPicPr>
          <p:nvPr/>
        </p:nvPicPr>
        <p:blipFill>
          <a:blip r:embed="rId2"/>
          <a:stretch>
            <a:fillRect/>
          </a:stretch>
        </p:blipFill>
        <p:spPr>
          <a:xfrm>
            <a:off x="197786" y="1984076"/>
            <a:ext cx="5689416" cy="3382896"/>
          </a:xfrm>
          <a:prstGeom prst="rect">
            <a:avLst/>
          </a:prstGeom>
        </p:spPr>
      </p:pic>
      <p:sp>
        <p:nvSpPr>
          <p:cNvPr id="5" name="CaixaDeTexto 4">
            <a:extLst>
              <a:ext uri="{FF2B5EF4-FFF2-40B4-BE49-F238E27FC236}">
                <a16:creationId xmlns:a16="http://schemas.microsoft.com/office/drawing/2014/main" id="{BB062CA4-3141-216E-31A3-E27D94A231C9}"/>
              </a:ext>
            </a:extLst>
          </p:cNvPr>
          <p:cNvSpPr txBox="1"/>
          <p:nvPr/>
        </p:nvSpPr>
        <p:spPr>
          <a:xfrm>
            <a:off x="6096000" y="1820174"/>
            <a:ext cx="5979543" cy="3998787"/>
          </a:xfrm>
          <a:prstGeom prst="rect">
            <a:avLst/>
          </a:prstGeom>
          <a:noFill/>
        </p:spPr>
        <p:txBody>
          <a:bodyPr wrap="square">
            <a:spAutoFit/>
          </a:bodyPr>
          <a:lstStyle/>
          <a:p>
            <a:pPr algn="just">
              <a:lnSpc>
                <a:spcPct val="115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Pela Constituição de 1988, o homem se sobrepõe ao Estado. As garantias e os direitos fundamentais do cidadão aparecem logo nos primeiros artigos. No primeiro, por exemplo, é estabelecido o princípio da cidadania, da dignidade da pessoa humana e os valores sociais do trabalho. Direitos civis, políticos, econômicos, sociais e culturais dos cidadãos estão no texto constitucional. Resguardado pela Carta Magna, os direitos fundamentais colocam o Brasil como um dos países com o mais completo ordenamento jurídico em relação aos direitos humanos.</a:t>
            </a:r>
          </a:p>
          <a:p>
            <a:pPr algn="just">
              <a:lnSpc>
                <a:spcPct val="115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0533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CF1161F-B436-EB06-E3C8-C3CAC2934858}"/>
              </a:ext>
            </a:extLst>
          </p:cNvPr>
          <p:cNvSpPr txBox="1"/>
          <p:nvPr/>
        </p:nvSpPr>
        <p:spPr>
          <a:xfrm>
            <a:off x="74763" y="1224950"/>
            <a:ext cx="12042474" cy="4985980"/>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rPr>
              <a:t>Além das garantias fundamentais expostas na Constituição, que asseguram direitos aos cidadãos, as prerrogativas também são resguardadas pelos direitos humanos. Ambos possuem a mesma essência e finalidade, que é compor um conjunto de leis inerentes à dignidade da pessoa humana. Juntas, as legislações proporcionam, aos cidadãos, o direito à vida, ao trabalho, à educação e à liberdade de opinião e expressão. Todos, sem distinção, merecem as proteções.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direitos humanos são universais e resultam de lutas contra injustiças, sendo garantidos por tratados internacionais. Já os direitos fundamentais são aqueles reconhecidos e assegurados pela Constituição Federal de 1988.</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constitucionalista Cristiano Paixão, professor de Direito da Universidade de Brasília (UnB), explica que os direitos humanos e fundamentais possuem o mesmo status, a mesma hierarquia e a mesma força normativa. “São previstos em documentos internacionais e constituições e protegem o ser humano em diversas áreas”. Afirma.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Paixão ressalta ainda que os direitos garantem a democracia no país ao permitir que ideias de igualdade, liberdade, reconhecimento e justiça ganhem concretude. “Sem essa capacidade de garantir direitos de forma recíproca, individual e coletiva, nenhuma sociedade poderá se considerar democrática”.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panose="020B0604020202020204" pitchFamily="34" charset="0"/>
                <a:ea typeface="Calibri" panose="020F0502020204030204" pitchFamily="34" charset="0"/>
                <a:cs typeface="Times New Roman" panose="02020603050405020304" pitchFamily="18" charset="0"/>
              </a:rPr>
              <a:t>Fonte: Governo do Brasil, com informações da </a:t>
            </a:r>
            <a:r>
              <a:rPr lang="pt-BR" sz="10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ONU</a:t>
            </a:r>
            <a:r>
              <a:rPr lang="pt-BR" sz="10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panose="020B0604020202020204" pitchFamily="34" charset="0"/>
                <a:ea typeface="Calibri" panose="020F0502020204030204" pitchFamily="34" charset="0"/>
                <a:cs typeface="Times New Roman" panose="02020603050405020304" pitchFamily="18" charset="0"/>
              </a:rPr>
              <a:t>Disponível em: https://abre.ai/</a:t>
            </a:r>
            <a:r>
              <a:rPr lang="pt-BR" sz="1000" kern="100" dirty="0" err="1">
                <a:effectLst/>
                <a:latin typeface="Arial" panose="020B0604020202020204" pitchFamily="34" charset="0"/>
                <a:ea typeface="Calibri" panose="020F0502020204030204" pitchFamily="34" charset="0"/>
                <a:cs typeface="Times New Roman" panose="02020603050405020304" pitchFamily="18" charset="0"/>
              </a:rPr>
              <a:t>nxKF</a:t>
            </a:r>
            <a:r>
              <a:rPr lang="pt-BR" sz="10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000" kern="100" dirty="0">
                <a:effectLst/>
                <a:latin typeface="Arial" panose="020B0604020202020204" pitchFamily="34" charset="0"/>
                <a:ea typeface="Calibri" panose="020F0502020204030204" pitchFamily="34" charset="0"/>
                <a:cs typeface="Times New Roman" panose="02020603050405020304" pitchFamily="18" charset="0"/>
              </a:rPr>
              <a:t>Acesso em: 11 set. 2025.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2352945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A0770BF-08EC-BC5C-4681-B6C08FA200BC}"/>
              </a:ext>
            </a:extLst>
          </p:cNvPr>
          <p:cNvSpPr txBox="1"/>
          <p:nvPr/>
        </p:nvSpPr>
        <p:spPr>
          <a:xfrm>
            <a:off x="114300" y="862642"/>
            <a:ext cx="5561881"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DCB2110-CA85-122B-BCD6-B355F37E61A0}"/>
              </a:ext>
            </a:extLst>
          </p:cNvPr>
          <p:cNvSpPr txBox="1"/>
          <p:nvPr/>
        </p:nvSpPr>
        <p:spPr>
          <a:xfrm>
            <a:off x="0" y="1524508"/>
            <a:ext cx="5821392" cy="1061508"/>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De acordo com o texto, quais os principais valores destacados na Constituição de 1988 e como eles se relacionam com a dignidade da pessoa humana?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61E539F4-6D2A-0B0B-72DD-2DD278C5AF75}"/>
              </a:ext>
            </a:extLst>
          </p:cNvPr>
          <p:cNvSpPr txBox="1"/>
          <p:nvPr/>
        </p:nvSpPr>
        <p:spPr>
          <a:xfrm>
            <a:off x="0" y="3210478"/>
            <a:ext cx="5821392" cy="1061508"/>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Qual é a importância dos direitos humanos e fundamentais para a consolidação da democracia em uma sociedade, segundo Cristiano Paixão?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E28BA0D4-11BB-CEB4-EC45-FB3589C6D44C}"/>
              </a:ext>
            </a:extLst>
          </p:cNvPr>
          <p:cNvSpPr txBox="1"/>
          <p:nvPr/>
        </p:nvSpPr>
        <p:spPr>
          <a:xfrm>
            <a:off x="6096000" y="751796"/>
            <a:ext cx="5239827" cy="772712"/>
          </a:xfrm>
          <a:prstGeom prst="rect">
            <a:avLst/>
          </a:prstGeom>
          <a:noFill/>
        </p:spPr>
        <p:txBody>
          <a:bodyPr wrap="square">
            <a:spAutoFit/>
          </a:bodyPr>
          <a:lstStyle/>
          <a:p>
            <a:pPr algn="just">
              <a:lnSpc>
                <a:spcPct val="107000"/>
              </a:lnSpc>
              <a:spcAft>
                <a:spcPts val="800"/>
              </a:spcAft>
            </a:pP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r>
              <a:rPr lang="pt-PT"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Texto 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91C830D5-A103-5EA2-7982-50699CBE3829}"/>
              </a:ext>
            </a:extLst>
          </p:cNvPr>
          <p:cNvSpPr txBox="1"/>
          <p:nvPr/>
        </p:nvSpPr>
        <p:spPr>
          <a:xfrm>
            <a:off x="6096000" y="1708031"/>
            <a:ext cx="5902624" cy="4728026"/>
          </a:xfrm>
          <a:prstGeom prst="rect">
            <a:avLst/>
          </a:prstGeom>
          <a:noFill/>
        </p:spPr>
        <p:txBody>
          <a:bodyPr wrap="square">
            <a:spAutoFit/>
          </a:bodyPr>
          <a:lstStyle/>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 Nova República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 Nova República no Brasil, que se inicia a partir de 1985 com o fim do regime militar, marcou o retorno do Brasil à democracia e a busca pela reconstrução das instituições políticas, econômicas e sociais. Cada governo, tinha o grande desafio da concolidação da democracia e a efetivação dos direitos estabelecidos pela Constituição de 1988, visto que o país nos anos anteriores, foi responsavel por grandes violaçãos de diretos fundamentais para toda a sociedade. Ao fim da Ditadura militar, o Brasil estava imerso num grande contexto de crise econômica com a hiperinflação, o que afetou diretamente toda a socidade nos anos que se sucederam.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5241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7513706-6B60-4E2F-CACE-20BAC7410D76}"/>
              </a:ext>
            </a:extLst>
          </p:cNvPr>
          <p:cNvSpPr txBox="1"/>
          <p:nvPr/>
        </p:nvSpPr>
        <p:spPr>
          <a:xfrm>
            <a:off x="155274" y="1526874"/>
            <a:ext cx="11852695" cy="4340484"/>
          </a:xfrm>
          <a:prstGeom prst="rect">
            <a:avLst/>
          </a:prstGeom>
          <a:noFill/>
        </p:spPr>
        <p:txBody>
          <a:bodyPr wrap="square">
            <a:spAutoFit/>
          </a:bodyPr>
          <a:lstStyle/>
          <a:p>
            <a:pPr algn="just">
              <a:lnSpc>
                <a:spcPct val="107000"/>
              </a:lnSpc>
              <a:spcAft>
                <a:spcPts val="800"/>
              </a:spcAft>
            </a:pPr>
            <a:r>
              <a:rPr lang="pt-PT"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Governo José Sarney</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José Sarney foi o primeiro governo civil após anos de ditadura militar, o que vai marcar o início da chamada Nova República. Sarney chega à presidência de maneira indireta após a vitória da chapa de Tacredo e Sarney. Com o falecimento de Tancredo Neves, Sarney assume o mandato num processo de reconstrução democrática do país. Seu governo foi marcado por grande instabilidade política e econômica.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Na política, o maior marco do seu governo foi  apromulgação da Constituiçao de 1988. Já no campo econômico, Sarney enfrentou o grave problema da hiperinflação. Para tentar controlar a crise, foi lançado o </a:t>
            </a:r>
            <a:r>
              <a:rPr lang="pt-PT"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Plano Cruzado</a:t>
            </a: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em 1986, que instituiu uma nova moeda, congelou preços e salários e aumentou a esperança de estabilidade. Inicialmente o plano teve sucesso, mas logo a inflação voltou a suibr, o que o obrigou ao governo adotar outros programas, mas que também não foram bem sucedidos.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 final do seu governo foi marcado por extrema impopulardidade e grande crise econômica, ao qual omesmo não conseguu fazer sucessor nas eleiçõs de 1989.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9363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30DBB73-6498-6590-1091-A7A969A20C92}"/>
              </a:ext>
            </a:extLst>
          </p:cNvPr>
          <p:cNvPicPr>
            <a:picLocks noChangeAspect="1"/>
          </p:cNvPicPr>
          <p:nvPr/>
        </p:nvPicPr>
        <p:blipFill>
          <a:blip r:embed="rId2"/>
          <a:stretch>
            <a:fillRect/>
          </a:stretch>
        </p:blipFill>
        <p:spPr>
          <a:xfrm>
            <a:off x="1759790" y="612526"/>
            <a:ext cx="8626414" cy="6245474"/>
          </a:xfrm>
          <a:prstGeom prst="rect">
            <a:avLst/>
          </a:prstGeom>
        </p:spPr>
      </p:pic>
    </p:spTree>
    <p:extLst>
      <p:ext uri="{BB962C8B-B14F-4D97-AF65-F5344CB8AC3E}">
        <p14:creationId xmlns:p14="http://schemas.microsoft.com/office/powerpoint/2010/main" val="20106657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661D7C0-B283-F216-F66A-C6E29B2F5ED0}"/>
              </a:ext>
            </a:extLst>
          </p:cNvPr>
          <p:cNvSpPr txBox="1"/>
          <p:nvPr/>
        </p:nvSpPr>
        <p:spPr>
          <a:xfrm>
            <a:off x="130834" y="741871"/>
            <a:ext cx="11930332" cy="5909310"/>
          </a:xfrm>
          <a:prstGeom prst="rect">
            <a:avLst/>
          </a:prstGeom>
          <a:noFill/>
        </p:spPr>
        <p:txBody>
          <a:bodyPr wrap="square">
            <a:spAutoFit/>
          </a:bodyPr>
          <a:lstStyle/>
          <a:p>
            <a:pPr algn="just"/>
            <a:r>
              <a:rPr lang="pt-PT"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Governo Fernando Collor de Mello</a:t>
            </a: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Fernando Collor foi o primeiro presidente eleito por voto direto após anos de ditadura militar. Seu governo teve cmo prioridade o combate à grave crise econômica que o Brasil enfrentava no início da década de 1990, para isso Collor implementou um conjunto de medidas que ficaram conhecidas como Planos Collor, cujas ações tiveram grande impactos sobre a economia e a vida da população brasileira.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Nesse sentido, as principais medidas do plano foram</a:t>
            </a:r>
            <a:r>
              <a:rPr lang="pt-PT" kern="100" dirty="0">
                <a:solidFill>
                  <a:srgbClr val="000000"/>
                </a:solidFill>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pt-BR"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 troca da moeda brasileira de cruzado-novo para cruzeiro, mas sem corte de zero; os cruzados-novos bloqueados poderiam ser usados por 60 dias para pagamento de impostos, taxas, contribuições e obrigações previdenciárias e por 180 dias podiam ser transferidos entre pessoas físicas e jurídicas;</a:t>
            </a:r>
            <a:endParaRPr lang="pt-B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pt-BR"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Confisco da poupança: bloqueio de valores acima de 50 mil cruzeiros por 18 meses;</a:t>
            </a:r>
            <a:endParaRPr lang="pt-B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pt-BR"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Remoção de mecanismos que ajustavam automaticamente os preços à inflação para reduzir a inércia inflacionária;</a:t>
            </a:r>
            <a:endParaRPr lang="pt-B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pt-BR"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Abertura comercial: redução de tarifas de importação;</a:t>
            </a:r>
            <a:endParaRPr lang="pt-B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Criação do</a:t>
            </a:r>
            <a:r>
              <a:rPr lang="pt-BR" sz="1800" u="sng" kern="100" dirty="0">
                <a:solidFill>
                  <a:srgbClr val="DC5427"/>
                </a:solidFill>
                <a:effectLst/>
                <a:latin typeface="Arial" panose="020B0604020202020204" pitchFamily="34" charset="0"/>
                <a:ea typeface="Calibri" panose="020F0502020204030204" pitchFamily="34" charset="0"/>
                <a:cs typeface="Times New Roman" panose="02020603050405020304" pitchFamily="18" charset="0"/>
                <a:hlinkClick r:id="rId2"/>
              </a:rPr>
              <a:t> </a:t>
            </a:r>
            <a:r>
              <a:rPr lang="pt-BR" sz="1800" u="sng"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hlinkClick r:id="rId2"/>
              </a:rPr>
              <a:t>IOF</a:t>
            </a: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(Imposto sobre Operações Financeiras) com pagamento de 8%;</a:t>
            </a:r>
            <a:endParaRPr lang="pt-B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r>
              <a:rPr lang="pt-BR" sz="1800" kern="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Privatizações: início do programa de desestatização.</a:t>
            </a:r>
            <a:endParaRPr lang="pt-BR" sz="18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a:p>
            <a:pPr algn="just"/>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Apesar de todo o discurso de modernização e controle inflacionário, algumas medidas adotadas por Collor, principalmente o confisco da poupança, gerou grande insatisfição popular e acompanhado po denúncias de corrupção contra seu governo minaram ainda mais o seu apoio popular.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16438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EDE25F-AFF5-03AA-CACC-439959EE79BD}"/>
              </a:ext>
            </a:extLst>
          </p:cNvPr>
          <p:cNvSpPr txBox="1"/>
          <p:nvPr/>
        </p:nvSpPr>
        <p:spPr>
          <a:xfrm>
            <a:off x="165339" y="888520"/>
            <a:ext cx="5562600" cy="1764394"/>
          </a:xfrm>
          <a:prstGeom prst="rect">
            <a:avLst/>
          </a:prstGeom>
          <a:noFill/>
        </p:spPr>
        <p:txBody>
          <a:bodyPr wrap="square">
            <a:spAutoFit/>
          </a:bodyPr>
          <a:lstStyle/>
          <a:p>
            <a:pPr algn="just">
              <a:lnSpc>
                <a:spcPct val="107000"/>
              </a:lnSpc>
              <a:spcAft>
                <a:spcPts val="800"/>
              </a:spcAft>
            </a:pPr>
            <a:r>
              <a:rPr lang="pt-PT"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Movimento Caras-Pintadas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Manifestantes em frente ao congresso Nacional, em Brasília, setembro de 1992. Foto de Sergio Lima, da Agência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827580D3-7CD0-627C-F186-B054F48FB15B}"/>
              </a:ext>
            </a:extLst>
          </p:cNvPr>
          <p:cNvPicPr>
            <a:picLocks noChangeAspect="1"/>
          </p:cNvPicPr>
          <p:nvPr/>
        </p:nvPicPr>
        <p:blipFill>
          <a:blip r:embed="rId2"/>
          <a:stretch>
            <a:fillRect/>
          </a:stretch>
        </p:blipFill>
        <p:spPr>
          <a:xfrm>
            <a:off x="509628" y="2846647"/>
            <a:ext cx="4582164" cy="3562847"/>
          </a:xfrm>
          <a:prstGeom prst="rect">
            <a:avLst/>
          </a:prstGeom>
        </p:spPr>
      </p:pic>
      <p:pic>
        <p:nvPicPr>
          <p:cNvPr id="7" name="Imagem 6">
            <a:extLst>
              <a:ext uri="{FF2B5EF4-FFF2-40B4-BE49-F238E27FC236}">
                <a16:creationId xmlns:a16="http://schemas.microsoft.com/office/drawing/2014/main" id="{BB723D78-8B46-6EDF-EFFB-6BE61C5F33D3}"/>
              </a:ext>
            </a:extLst>
          </p:cNvPr>
          <p:cNvPicPr>
            <a:picLocks noChangeAspect="1"/>
          </p:cNvPicPr>
          <p:nvPr/>
        </p:nvPicPr>
        <p:blipFill>
          <a:blip r:embed="rId3"/>
          <a:stretch>
            <a:fillRect/>
          </a:stretch>
        </p:blipFill>
        <p:spPr>
          <a:xfrm>
            <a:off x="6464063" y="2416982"/>
            <a:ext cx="4871046" cy="3732096"/>
          </a:xfrm>
          <a:prstGeom prst="rect">
            <a:avLst/>
          </a:prstGeom>
        </p:spPr>
      </p:pic>
    </p:spTree>
    <p:extLst>
      <p:ext uri="{BB962C8B-B14F-4D97-AF65-F5344CB8AC3E}">
        <p14:creationId xmlns:p14="http://schemas.microsoft.com/office/powerpoint/2010/main" val="2409764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9F269C-FD5B-5242-9BEE-87A2C3A56749}"/>
              </a:ext>
            </a:extLst>
          </p:cNvPr>
          <p:cNvSpPr txBox="1"/>
          <p:nvPr/>
        </p:nvSpPr>
        <p:spPr>
          <a:xfrm>
            <a:off x="215661" y="871268"/>
            <a:ext cx="11628407" cy="5534573"/>
          </a:xfrm>
          <a:prstGeom prst="rect">
            <a:avLst/>
          </a:prstGeom>
          <a:noFill/>
        </p:spPr>
        <p:txBody>
          <a:bodyPr wrap="square">
            <a:spAutoFit/>
          </a:bodyPr>
          <a:lstStyle/>
          <a:p>
            <a:pPr algn="just">
              <a:lnSpc>
                <a:spcPct val="107000"/>
              </a:lnSpc>
              <a:spcAft>
                <a:spcPts val="800"/>
              </a:spcAft>
            </a:pP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Com todo o Escândalo, o governo Collor se tornou insustentável. Diversas mobilizações e protestos contrários a Collor, já em andamento, tiveram seu ápice nos meses de agosto e setembro de 1992. No dia 16 de agosto, preocupado, o presidente </a:t>
            </a:r>
            <a:r>
              <a:rPr lang="pt-BR" kern="100" dirty="0">
                <a:latin typeface="Arial" panose="020B0604020202020204" pitchFamily="34" charset="0"/>
                <a:ea typeface="Calibri" panose="020F0502020204030204" pitchFamily="34" charset="0"/>
                <a:cs typeface="Times New Roman" panose="02020603050405020304" pitchFamily="18" charset="0"/>
              </a:rPr>
              <a:t>discursou</a:t>
            </a: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pedindo para que a população saísse e apoiasse a manutenção do governo dele, utilizando as cores da bandeira do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Contudo, em vez disso, as pessoas protestaram contra a permanência de Collor na presidência.  No mesmo dia do discurso de Collor, 16 de agosto,  registrou-se protestos em diversas cidades do país. Nelas, os milhares que protestaram, saíram às ruas com os</a:t>
            </a:r>
            <a:r>
              <a:rPr lang="pt-BR"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rostos pintados de preto, verde e amarelo</a:t>
            </a: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e deram a simbologia e o nome da mobilização: </a:t>
            </a:r>
            <a:r>
              <a:rPr lang="pt-BR" sz="1800" b="1"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Movimento Caras-Pintadas.</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Essas manifestações tiveram continuidade por todo o mês de setembro até que, em 2 de outubro de 1992, Collor finalmente foi colocado frente à abertura de um processo de impeachment no Senado. </a:t>
            </a:r>
            <a:r>
              <a:rPr lang="pt-PT"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Em dezembro do mesmo ano, Collor renunciou na tentativa de evitar a cassação de seus direitos políticos. </a:t>
            </a:r>
            <a:r>
              <a:rPr lang="pt-BR" sz="1800" kern="1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 entanto, o Senado decidiu seguir com o julgamento e o declarou inelegível por oito anos, por crime de responsabilidade, uma infração cometida por autoridades públicas.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O movimento dos caras-pintadas, teve grande importância política e symbolics para o Brasil, pois ele respresentou a força da mobilização popular, especialmente da juventude, na defesa da consolidação da democracia e contra a corrupção.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3746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8BBB797-FDC4-CE83-48D8-44AC45617637}"/>
              </a:ext>
            </a:extLst>
          </p:cNvPr>
          <p:cNvSpPr txBox="1"/>
          <p:nvPr/>
        </p:nvSpPr>
        <p:spPr>
          <a:xfrm>
            <a:off x="232912" y="1362973"/>
            <a:ext cx="11697419" cy="4545668"/>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Além das políticas econômicas, foi também na Nova República, em especial durante o governo Collor, que foram criadas leis importantes para 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Algumas delas: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Código de Defesa do Comsumidor (CDC) –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Criado</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em 1990, estabeleceu direitos básicos aos consumidores e regulamentou relações de consumo.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Estatuto da Criança e do Adolescente (ECA) – Também de 1990, é a principal lei que assegura os direitos das crianças e adolescentes no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Lei do Sistema Único de Saúde (SUS) – Em 1990, foi a lei que regulamentou o SUS, garantindo o acesso universal e integral à Saúde.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Lei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Rouanet</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 Sancionada em 1991, instituiu mecanismos para o incentive à produção e ao consumo de bens culturais, como espetáculos e exposições.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Lei de Improbidade Administrativa – Promulgada em 1992, estabeleceu normas para combater a corrupção e a má conduta de agentes públicos.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84843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D68125-2961-E466-2F61-7F9CB6EF4A75}"/>
              </a:ext>
            </a:extLst>
          </p:cNvPr>
          <p:cNvSpPr txBox="1"/>
          <p:nvPr/>
        </p:nvSpPr>
        <p:spPr>
          <a:xfrm>
            <a:off x="103517" y="871268"/>
            <a:ext cx="11938958" cy="5732916"/>
          </a:xfrm>
          <a:prstGeom prst="rect">
            <a:avLst/>
          </a:prstGeom>
          <a:noFill/>
        </p:spPr>
        <p:txBody>
          <a:bodyPr wrap="square">
            <a:spAutoFit/>
          </a:bodyPr>
          <a:lstStyle/>
          <a:p>
            <a:pPr algn="just">
              <a:lnSpc>
                <a:spcPct val="107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Governo Itamar Franco e Fernando Henrique Cardoso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Itamar Franco assume a presidência após o impeachment de Fernando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Collor</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de Mello em 1992, num contexto de forte crise política. Esse cenário exigiu de Itamar grande habilidade para restabelecer a estabilidade política e a confiança da sociedade nas instituições democráticas.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Itamar adotou um modelo de governo conciliador, buscou dialogar com diferentes partidos e compor um governo de unidade nacional,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que ajudou a reduzir as tensões após o período turbulento que levou à queda de Collor. Essa postura foi fundamental para garantir a governabilidade e preservar a jovem democracia brasileira.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área econômica, Itamar enfrentou o grande desafio da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hiperinflação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que corroía o poder de compra da população. Sua principal medida foi a criação do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Plano Real (1994)</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elaborado por sua equipe econômica liderada por Fernando Henrique Cardoso, então ministro da Fazenda. O plano introduziu uma nova moeda,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Real</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estabeleceu mecanismos de controle da inflação. Foi um marco na história econômica do país, garantindo estabilidade monetária e abrindo caminho para um novo ciclo de desenvolvimento.</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No campo social, o governo de Itamar buscou fortalecer políticas públicas voltadas à redução das desigualdades. Houve avanços em programas de combate à fome e à pobreza, bem como investimentos em áreas como educação e saúde, ainda que de forma limitada devido à prioridade dada ao controle da inflação.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5578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83AC912-B057-8214-A266-56C2B883C574}"/>
              </a:ext>
            </a:extLst>
          </p:cNvPr>
          <p:cNvSpPr txBox="1"/>
          <p:nvPr/>
        </p:nvSpPr>
        <p:spPr>
          <a:xfrm>
            <a:off x="0" y="810882"/>
            <a:ext cx="12019472" cy="5909310"/>
          </a:xfrm>
          <a:prstGeom prst="rect">
            <a:avLst/>
          </a:prstGeom>
          <a:noFill/>
        </p:spPr>
        <p:txBody>
          <a:bodyPr wrap="square">
            <a:spAutoFit/>
          </a:bodyPr>
          <a:lstStyle/>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O governo de Itamar Franco, foi sucedido por Fernando Henrique Cardoso, que marcou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um dos períodos mais importantes da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Nova República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especialmente pela consolidação da estabilidade econômica alcançada com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Plano Real</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No campo político, seu governo aprovou uma emenda constitucional que permitiu a reeleição para cargos executivos, fazendo seu governo se estender por dois mandatos (1995 – 2002). Essa articulação, só foi possível a partir das alianças construídas no seu governo, que garantiram governabilidade.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economia, a manutenção do Plano real, conseguiu controlar a hiperinflação e trazer estabilidade monetária. Além disso, FHC promoveu uma política de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privatizações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vendendo empresas estatais em setores como telecomunicações, energia e mineração, com o objetivo de reduzir gastos públicos e atrair investimentos. Sua gestão também buscou alinhar o Brasil às práticas do mercado internacional, adotando políticas de abertura econômica e incentivo à globalização. No entanto, essas políticas enfrentaram fortes críticas da população e de setores políticos, principalmente pelo aumento da dívida pública e pela dependência de empréstimos internacionais. Essas políticas contribuíram para acentuar ainda mais as desigualdades sociais. FHC criou alguns programas de combate à pobreza, que serviu de base para políticas nos governos posteriores. Entre eles, destacam-se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Bolsa Escola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Bolsa Alimentação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Auxílio Gás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que mais tarde seriam unificados no Bolsa Família. Na educação, implementou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Fundo de Manutenção e Desenvolvimento do Ensino Fundamental (Fundef)</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que ampliou o financiamento da educação básica e contribuiu para o aumento da escolarização no país.</a:t>
            </a: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O governo de Fernando Henrique marcou um período importante de estabilidade política e econômica. Sua gestão foi fundamental para a consolidação da democracia. Porém, houve também um aprofundamento das desigualdades e o aumento da dívida, esses pontos forma temas centrais dos governos posteriores.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70133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B00DC79-28F1-B3BB-E3BF-C4ED1D86BF18}"/>
              </a:ext>
            </a:extLst>
          </p:cNvPr>
          <p:cNvSpPr txBox="1"/>
          <p:nvPr/>
        </p:nvSpPr>
        <p:spPr>
          <a:xfrm>
            <a:off x="109268" y="552090"/>
            <a:ext cx="11973464" cy="5909310"/>
          </a:xfrm>
          <a:prstGeom prst="rect">
            <a:avLst/>
          </a:prstGeom>
          <a:noFill/>
        </p:spPr>
        <p:txBody>
          <a:bodyPr wrap="square">
            <a:spAutoFit/>
          </a:bodyPr>
          <a:lstStyle/>
          <a:p>
            <a:pPr algn="just"/>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Governo Lula e Dilma</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O primero mandato do governo Lula (2003-2006) marcou uma nova fase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política brasileira, caracterizada pelo equilíbrio entre crescimento econômico, inclusão social e responsabilidade fiscal. No campo econômico, Lula manteve a estabilidade herdada do governo anterior, preservando o tripé macroeconômico baseado no câmbio flutuante, no superávit primário e no controle da inflação por meio da taxa de juros. Essa postura transmitiu confiança ao mercado e atraiu investimentos. Ao mesmo tempo, o governo apostou em políticas de desenvolvimento, como o fortalecimento da agricultura familiar, o incentivo às exportações e o programa de aceleração da infraestrutura.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área social, as políticas de combate à pobreza e à fome ganharam destaque.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Bolsa Família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criado em 2003, unificou programas de transferência de renda já existentes, garantindo auxílio financeiro a famílias de baixa renda, desde que cumprissem compromissos como manter os filhos na escola e com a vacinação em dia. Outro destaque foi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Fome Zero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iniciativa voltada a enfrentar a insegurança alimentar, além de programas de valorização do salário mínimo, que aumentaram o poder de compra das camadas mais pobres. Lula adotou políticas na educação, como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ProUNi (Programa Universidade para Todos)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a ampliação do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FIES (Fundo de Financiamento Estudantil)</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aumentou o acesso da população mais pobre ao ensino superior. Na saúde com a ampliação do SUS e o acesso a medicamentos, o que resultou em avanços significativos onde milhões de brasileiros saíram da linha da pobreza. Muitas dessa política só foram possíveis a partir do perfil político conciliatórios com alianças com diversos partidos de centro. Assim, o primeiro governo Lula consolidou a imagem do Brasil como um país em processo de crescimento econômico com maior justiça social. Porém, seu governo também foi palco em um dos maiores escândalos de corrupção,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o Mensalão.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8665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C3725E-B686-F12B-B8D3-16B2E072A834}"/>
              </a:ext>
            </a:extLst>
          </p:cNvPr>
          <p:cNvSpPr txBox="1"/>
          <p:nvPr/>
        </p:nvSpPr>
        <p:spPr>
          <a:xfrm>
            <a:off x="178279" y="888521"/>
            <a:ext cx="11835441" cy="5423344"/>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esquema consistia no pagamento regular de mesadas a parlamentares de diferentes partidos em troca de apoio político no Congresso Nacional. O escândalo gerou uma forte crise política, abalou a imagem do governo e colocou em xeque a confiança da população dos representantes eleitos.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2012, o Supremo Tribunal Federal (STF) julgou o caso condenando dirigentes políticos, empresários e figuras importantes do PT. Esse julgamento marcou a história política e jurídica do país por ser um dos primeiros a responsabilizar e punir autoridades de alto escalão por corrupção. Mesmo com o escândalo envolvendo seu governo, o presidente Lula conseguiu se manter no cargo e foi reeleito em 2006 e elegeu a sua candidata Dilma Rousseff.</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Primeira mulher a ser eleita presidenta da República do Brasil, governo de Dilma Rousseff representou continuidade do projeto político de Lula. Se primeiro mandato iniciou em 2011 com a promessa de manter os avanços sociais e econômicos obtidos nos anos anteriores, mas enfrentou um cenário mais instável, tanto interno quanto externo.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rPr>
              <a:t>No campo </a:t>
            </a:r>
            <a:r>
              <a:rPr lang="pt-BR" sz="1800" b="1" kern="100" dirty="0">
                <a:effectLst/>
                <a:latin typeface="Arial" panose="020B0604020202020204" pitchFamily="34" charset="0"/>
                <a:ea typeface="Calibri" panose="020F0502020204030204" pitchFamily="34" charset="0"/>
              </a:rPr>
              <a:t>econômico</a:t>
            </a:r>
            <a:r>
              <a:rPr lang="pt-BR" sz="1800" kern="100" dirty="0">
                <a:effectLst/>
                <a:latin typeface="Arial" panose="020B0604020202020204" pitchFamily="34" charset="0"/>
                <a:ea typeface="Calibri" panose="020F0502020204030204" pitchFamily="34" charset="0"/>
              </a:rPr>
              <a:t>, Dilma deu continuidade ao </a:t>
            </a:r>
            <a:r>
              <a:rPr lang="pt-BR" sz="1800" b="1" kern="100" dirty="0">
                <a:effectLst/>
                <a:latin typeface="Arial" panose="020B0604020202020204" pitchFamily="34" charset="0"/>
                <a:ea typeface="Calibri" panose="020F0502020204030204" pitchFamily="34" charset="0"/>
              </a:rPr>
              <a:t>Programa Bolsa Família</a:t>
            </a:r>
            <a:r>
              <a:rPr lang="pt-BR" sz="1800" kern="100" dirty="0">
                <a:effectLst/>
                <a:latin typeface="Arial" panose="020B0604020202020204" pitchFamily="34" charset="0"/>
                <a:ea typeface="Calibri" panose="020F0502020204030204" pitchFamily="34" charset="0"/>
              </a:rPr>
              <a:t> e ao </a:t>
            </a:r>
            <a:r>
              <a:rPr lang="pt-BR" sz="1800" b="1" kern="100" dirty="0">
                <a:effectLst/>
                <a:latin typeface="Arial" panose="020B0604020202020204" pitchFamily="34" charset="0"/>
                <a:ea typeface="Calibri" panose="020F0502020204030204" pitchFamily="34" charset="0"/>
              </a:rPr>
              <a:t>Programa de Aceleração do Crescimento (PAC)</a:t>
            </a:r>
            <a:r>
              <a:rPr lang="pt-BR" sz="1800" kern="100" dirty="0">
                <a:effectLst/>
                <a:latin typeface="Arial" panose="020B0604020202020204" pitchFamily="34" charset="0"/>
                <a:ea typeface="Calibri" panose="020F0502020204030204" pitchFamily="34" charset="0"/>
              </a:rPr>
              <a:t>, além de lançar programas de destaque, como o </a:t>
            </a:r>
            <a:r>
              <a:rPr lang="pt-BR" sz="1800" b="1" kern="100" dirty="0">
                <a:effectLst/>
                <a:latin typeface="Arial" panose="020B0604020202020204" pitchFamily="34" charset="0"/>
                <a:ea typeface="Calibri" panose="020F0502020204030204" pitchFamily="34" charset="0"/>
              </a:rPr>
              <a:t>Minha Casa Minha Vida</a:t>
            </a:r>
            <a:r>
              <a:rPr lang="pt-BR" sz="1800" kern="100" dirty="0">
                <a:effectLst/>
                <a:latin typeface="Arial" panose="020B0604020202020204" pitchFamily="34" charset="0"/>
                <a:ea typeface="Calibri" panose="020F0502020204030204" pitchFamily="34" charset="0"/>
              </a:rPr>
              <a:t>, voltado para habitação popular, e o </a:t>
            </a:r>
            <a:r>
              <a:rPr lang="pt-BR" sz="1800" b="1" kern="100" dirty="0">
                <a:effectLst/>
                <a:latin typeface="Arial" panose="020B0604020202020204" pitchFamily="34" charset="0"/>
                <a:ea typeface="Calibri" panose="020F0502020204030204" pitchFamily="34" charset="0"/>
              </a:rPr>
              <a:t>Ciência sem Fronteiras</a:t>
            </a:r>
            <a:r>
              <a:rPr lang="pt-BR" sz="1800" kern="100" dirty="0">
                <a:effectLst/>
                <a:latin typeface="Arial" panose="020B0604020202020204" pitchFamily="34" charset="0"/>
                <a:ea typeface="Calibri" panose="020F0502020204030204" pitchFamily="34" charset="0"/>
              </a:rPr>
              <a:t>, que ofereceu bolsas de estudo no exterior para estudantes brasileiros. Outro ponto importante foi o </a:t>
            </a:r>
            <a:r>
              <a:rPr lang="pt-BR" sz="1800" b="1" kern="100" dirty="0">
                <a:effectLst/>
                <a:latin typeface="Arial" panose="020B0604020202020204" pitchFamily="34" charset="0"/>
                <a:ea typeface="Calibri" panose="020F0502020204030204" pitchFamily="34" charset="0"/>
              </a:rPr>
              <a:t>Programa Mais Médicos</a:t>
            </a:r>
            <a:r>
              <a:rPr lang="pt-BR" sz="1800" kern="100" dirty="0">
                <a:effectLst/>
                <a:latin typeface="Arial" panose="020B0604020202020204" pitchFamily="34" charset="0"/>
                <a:ea typeface="Calibri" panose="020F0502020204030204" pitchFamily="34" charset="0"/>
              </a:rPr>
              <a:t>, criado em 2013 para ampliar o atendimento de saúde em regiões carentes, muitas vezes com a participação de médicos estrangeiros.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8520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28DFFEC-A61C-9286-A2C2-46AFC0805083}"/>
              </a:ext>
            </a:extLst>
          </p:cNvPr>
          <p:cNvSpPr txBox="1"/>
          <p:nvPr/>
        </p:nvSpPr>
        <p:spPr>
          <a:xfrm>
            <a:off x="165339" y="819510"/>
            <a:ext cx="11861321" cy="5909310"/>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Apesar desses avanços, a economia começou a apresentar sinais de enfraquecimento a partir de 2012, agravados pela crise internacional e por dificuldades estruturais do país. A partir de 2014, o Brasil entrou em uma profunda recessão econômica, com queda do PIB, aumento do desemprego e inflação em alta.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2013, grandes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manifestações populares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tomaram as ruas do país, inicialmente contra o aumento das tarifas de transporte, mas que rapidamente se ampliaram para críticas à corrupção, aos serviços públicos precários e aos altos gastos com a Copa do Mundo e a Operação Lava Jato, que revelou um amplo esquema de corrupção envolvendo a Petrobras, partidos políticos e grandes empreiteiras. Embora Dilma não tenha sido acusada diretamente de envolvimento, sua imagem e a de seu governo foram profundamente atingidas pelas denúncias. Essas manifestações revelaram um clima de insatisfação que se intensificou nos anos seguintes.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Reeleita em 2014 em uma disputa acirrada, Dilma enfrentou um Congresso hostil e crescentes pressões políticas. Em 2016, após acusações de crime de responsabilidade por manobras fiscais conhecidas como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“pedaladas fiscais”</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ela sofreu um processo de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impeachment</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sendo afastada do cargo. Seu vice, Michel Temer, assumiu a Presidência.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Mesmo garantida pela Constituição de 1988, a nossa democracia ainda é muito frágil e enfrenta muitos desafios. O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impeachment de Dilma Rousseff</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em 2016, mostrou bem essa fragilidade. Embora o processo esteja previsto em lei, muitos especialistas e parte da sociedade questionaram se realmente havia crime de responsabilidade ou se tudo foi resultado de disputas políticas e de interesses no Congresso. Esse episódio revelou que, no Brasil, a estabilidade de um governo pode depender mais de acordos políticos do que do respeito total às regras democráticas e à vontade do povo expressa nas eleições. Além disso, aumentou a desconfiança nas instituições e aprofundou a divisão na sociedade.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70639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37CD084-C3A8-AA06-69A8-56DA60715C7F}"/>
              </a:ext>
            </a:extLst>
          </p:cNvPr>
          <p:cNvSpPr txBox="1"/>
          <p:nvPr/>
        </p:nvSpPr>
        <p:spPr>
          <a:xfrm>
            <a:off x="207034" y="914400"/>
            <a:ext cx="11878574" cy="59022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Polarização Política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 o impeachment da presidenta Dilma Rousseff e a ascensão de seu vice, Michel Temer, à presidência, a polarização política no Brasil se intensificou de forma significativa. O embate entre as ideologias de esquerda e direita ganhou força e levou milhares de pessoas às ruas para defender seus projetos. As eleições de 2018 representaram o auge dessa disputa, com a candidatura de Jair Messias Bolsonaro e de Fernando Haddad, apoiado pelo ex-presidente Luiz Inácio Lula da Silva. Marcado por escândalos e pela disseminação de fake news, esse processo eleitoral evidenciou o papel central das redes sociais e da internet na formação de opiniões e no resultado das urnas, isso revelou um novo contexto político da sociedade brasileira, com a inserção das tecnologias e o uso das redes sociais por diferentes públicos.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O pleito de 2018 foi vencido por Jair Bolsonaro, que teve um governo marcado por forte polarização política e por debates intensos sobre os rumos do país. </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economia, seu governo retomou à agenda liberal dos governos de Collor e FHC, com foco em privatizações, reformas e redução do papel do Estado, sob a liderança do ministro da Economia, Paulo Guedes. A reforma da Previdência (2019) foi a principal medida aprovada nesse campo.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No campo social e político, o governo enfrentou muitas críticas pela condução da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pandemia da Covid-19</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As divergências em relação à vacinação, ao uso de máscaras, o incentivo do uso de medicações sem a devida comprovação científica e às medidas de isolamento geraram forte repercussão no Brasil e no exterior.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Texto elaborado para fins didáticos. NUREDI.</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1650956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0A582080-6603-CBDE-6161-D2EED1BBC2E7}"/>
              </a:ext>
            </a:extLst>
          </p:cNvPr>
          <p:cNvSpPr txBox="1"/>
          <p:nvPr/>
        </p:nvSpPr>
        <p:spPr>
          <a:xfrm>
            <a:off x="1438" y="619692"/>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O Terceiro governo Lula (2023-2026)</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m 6">
            <a:extLst>
              <a:ext uri="{FF2B5EF4-FFF2-40B4-BE49-F238E27FC236}">
                <a16:creationId xmlns:a16="http://schemas.microsoft.com/office/drawing/2014/main" id="{4C6C0585-1E99-6CC5-C4F0-3AE0223AB3E7}"/>
              </a:ext>
            </a:extLst>
          </p:cNvPr>
          <p:cNvPicPr>
            <a:picLocks noChangeAspect="1"/>
          </p:cNvPicPr>
          <p:nvPr/>
        </p:nvPicPr>
        <p:blipFill>
          <a:blip r:embed="rId2"/>
          <a:stretch>
            <a:fillRect/>
          </a:stretch>
        </p:blipFill>
        <p:spPr>
          <a:xfrm>
            <a:off x="1993224" y="1221791"/>
            <a:ext cx="7964011" cy="5363323"/>
          </a:xfrm>
          <a:prstGeom prst="rect">
            <a:avLst/>
          </a:prstGeom>
        </p:spPr>
      </p:pic>
    </p:spTree>
    <p:extLst>
      <p:ext uri="{BB962C8B-B14F-4D97-AF65-F5344CB8AC3E}">
        <p14:creationId xmlns:p14="http://schemas.microsoft.com/office/powerpoint/2010/main" val="25132176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BCC1C86-3B33-4463-EBA0-5907CDC0454A}"/>
              </a:ext>
            </a:extLst>
          </p:cNvPr>
          <p:cNvSpPr txBox="1"/>
          <p:nvPr/>
        </p:nvSpPr>
        <p:spPr>
          <a:xfrm>
            <a:off x="156713" y="1173193"/>
            <a:ext cx="11878573" cy="4665508"/>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Luiz Inácio Lula da Silva iniciou seu terceiro mandato como presidente da República em 1º de janeiro de 2023, após vencer as eleições de 2022 em uma disputa marcada por forte polarização política. Sua eleição ocorreu em um contexto de profundas divisões na sociedade brasileira, intensificadas durante os anos anteriores, especialmente em torno de diferentes concepções sobre democracia, economia, políticas sociais e papel do Estado. O novo governo assumiu também após os acontecimentos de 8 de janeiro de 2023, quando grupos que contestavam o resultado eleitoral invadiram e depredaram as sedes dos Três Poderes, em Brasília.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No campo político, o terceiro governo Lula teve como uma de suas principais características a tentativa de reconstruir o diálogo entre o governo federal, o Congresso Nacional, os governos estaduais, os municípios e diferentes setores da sociedade. Diferentemente dos dois primeiros mandatos de Lula, realizados em um período de maior predominância política do Partido dos Trabalhadores, o terceiro mandato ocorre em um cenário de maior fragmentação partidária e forte presença de forças políticas de oposição no Congresso.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A necessidade de construir uma ampla base de apoio levou o governo a estabelecer alianças com diferentes partidos e grupos políticos. Essa composição ampliou a capacidade de negociação do Executivo, mas também tornou a relação com o Congresso um dos principais desafios do mandato. A aprovação de projetos e reformas passou a depender de negociações constantes entre o governo e diferentes forças políticas.</a:t>
            </a:r>
            <a:endParaRPr lang="pt-BR" dirty="0"/>
          </a:p>
        </p:txBody>
      </p:sp>
    </p:spTree>
    <p:extLst>
      <p:ext uri="{BB962C8B-B14F-4D97-AF65-F5344CB8AC3E}">
        <p14:creationId xmlns:p14="http://schemas.microsoft.com/office/powerpoint/2010/main" val="122871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5034C26-31CC-4C78-F94B-987D7E462165}"/>
              </a:ext>
            </a:extLst>
          </p:cNvPr>
          <p:cNvSpPr txBox="1"/>
          <p:nvPr/>
        </p:nvSpPr>
        <p:spPr>
          <a:xfrm>
            <a:off x="152400" y="974786"/>
            <a:ext cx="11887200" cy="5632311"/>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política externa, o governo retomou uma atuação mais ativa do Brasil em organismos multilaterais, buscando ampliar relações com diferentes países e defender pautas relacionadas ao desenvolvimento sustentável, combate à fome, redução das desigualdades e reforma da governança internacional. Em 2026, a defesa da soberania nacional e dos interesses brasileiros em áreas estratégicas, como petróleo e minerais, também passou a ocupar espaço importante no discurso presidencial.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política do governo combina investimentos públicos (Novo PAC), transferência de renda, reformas estruturais (Reforma Tributária com </a:t>
            </a:r>
            <a:r>
              <a:rPr lang="pt-BR" sz="1800" i="1" kern="100" dirty="0" err="1">
                <a:effectLst/>
                <a:latin typeface="Arial" panose="020B0604020202020204" pitchFamily="34" charset="0"/>
                <a:ea typeface="Calibri" panose="020F0502020204030204" pitchFamily="34" charset="0"/>
                <a:cs typeface="Times New Roman" panose="02020603050405020304" pitchFamily="18" charset="0"/>
              </a:rPr>
              <a:t>cashback</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 ajustes na cesta básica) e foco no crescimento com responsabilidade fiscal. Economicamente, registram-se avanços como PIB de R$ 12,7 trilhões em 2025, crescimento acumulado do PIB de 1,9% (2º tri/2026), desemprego em 5,4% e inflação (IPCA) em 4,22% em 12 meses até agosto de 2026. No entanto, persistem desafios fiscais no controle da dívida, juros e gastos públicos.</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Na área social, o governo reestruturou e ampliou programas para combate à pobreza e inclusão, destacando-se a recriação do Bolsa Família e a retomada do Minha Casa, Minha Vida, além de novas iniciativas em educação e saúde. A despeito dos avanços apontados pela gestão pública, pesquisas como a Ipsos-Ipec (setembro/2026) revelam que a avaliação popular ainda é predominantemente crítica em setores como gastos públicos, inflação, saúde e segurança.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setembro de 2026, o Brasil vive um novo período de intensa disputa política em razão das eleições gerais previstas para outubro. O cenário permanece marcado pela polarização entre diferentes projetos políticos para o país.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Texto elaborado para fins didáticos. NUREDI.</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9067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C08FCE1-B5D8-BA52-57C5-A0164503C31E}"/>
              </a:ext>
            </a:extLst>
          </p:cNvPr>
          <p:cNvSpPr txBox="1"/>
          <p:nvPr/>
        </p:nvSpPr>
        <p:spPr>
          <a:xfrm>
            <a:off x="210268" y="1061200"/>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15C66D9-482C-1463-C81E-DF1413FE5A0E}"/>
              </a:ext>
            </a:extLst>
          </p:cNvPr>
          <p:cNvSpPr txBox="1"/>
          <p:nvPr/>
        </p:nvSpPr>
        <p:spPr>
          <a:xfrm>
            <a:off x="210268" y="2035834"/>
            <a:ext cx="11928176" cy="3760966"/>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Quais foram os principais desafios políticos enfrentados por Itamar Franco ao assumir a presidência em 1992, e de que forma ele buscou superá-los?</a:t>
            </a:r>
          </a:p>
          <a:p>
            <a:pPr algn="just">
              <a:lnSpc>
                <a:spcPct val="107000"/>
              </a:lnSpc>
              <a:spcAft>
                <a:spcPts val="800"/>
              </a:spcAft>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4.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Explique qual era o contexto político, quando José Sarney chega à presidência.</a:t>
            </a: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b="1" kern="100" dirty="0">
                <a:latin typeface="Arial" panose="020B0604020202020204" pitchFamily="34" charset="0"/>
                <a:ea typeface="Calibri" panose="020F0502020204030204" pitchFamily="34" charset="0"/>
                <a:cs typeface="Times New Roman" panose="02020603050405020304" pitchFamily="18" charset="0"/>
              </a:rPr>
              <a:t>5.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Analise a importância do movimento dos Caras-pintadas para o fortalecimento da democracia no país.</a:t>
            </a: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b="1" kern="100" dirty="0">
                <a:latin typeface="Arial" panose="020B0604020202020204" pitchFamily="34" charset="0"/>
                <a:ea typeface="Calibri" panose="020F0502020204030204" pitchFamily="34" charset="0"/>
                <a:cs typeface="Times New Roman" panose="02020603050405020304" pitchFamily="18" charset="0"/>
              </a:rPr>
              <a:t>6.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Quais foram as principais medidas econômicas adotadas por Fernando Collor de Mello e como elas afetaram a população brasileira?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3343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255D1CE-1225-0639-B916-93F5228E35FA}"/>
              </a:ext>
            </a:extLst>
          </p:cNvPr>
          <p:cNvSpPr txBox="1"/>
          <p:nvPr/>
        </p:nvSpPr>
        <p:spPr>
          <a:xfrm>
            <a:off x="166059" y="1043796"/>
            <a:ext cx="7899640"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Leia o texto e responda as duas questões a seguir.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A0F7F6BA-20CD-83BF-3B56-7E90DEC6C0FA}"/>
              </a:ext>
            </a:extLst>
          </p:cNvPr>
          <p:cNvSpPr txBox="1"/>
          <p:nvPr/>
        </p:nvSpPr>
        <p:spPr>
          <a:xfrm>
            <a:off x="84466" y="1923691"/>
            <a:ext cx="11867792" cy="3262432"/>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Voltei nos braços do povo. A campanha subterrânea dos grupos internacionais aliou-se à dos grupos nacionais (...) Quis criar a liberdade nacional na potencialização de nossas riquezas através da Petrobrás; mal ela começa a funcionar, a onda de agitação se avoluma. A Eletrobrás foi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obstaculada</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até o desespero. Não querem que o trabalhador seja livre. Não querem que o povo seja independente.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panose="020B0604020202020204" pitchFamily="34" charset="0"/>
                <a:ea typeface="Calibri" panose="020F0502020204030204" pitchFamily="34" charset="0"/>
                <a:cs typeface="Times New Roman" panose="02020603050405020304" pitchFamily="18" charset="0"/>
              </a:rPr>
              <a:t>Carta-testamento do presidente Getúlio Vargas, em 24 de agosto de 1954.</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panose="020B0604020202020204" pitchFamily="34" charset="0"/>
                <a:ea typeface="Calibri" panose="020F0502020204030204" pitchFamily="34" charset="0"/>
                <a:cs typeface="Times New Roman" panose="02020603050405020304" pitchFamily="18" charset="0"/>
              </a:rPr>
              <a:t>DEL PRIORE, Mary et L. “Documentos de história do Brasil: de Cabra aos anos 90”. São Paulo: Scipione, 1997. P. 98-99.</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O Estado começou a ser transformado para torna-se mais eficiente, evitar o desperdício e prestar serviços de melhor qualidade à população. (...) Fui escolhido pelo povo (...). para continuar a construir uma economia estável, moderna, aberta e competitiva. Para prosseguir com firmeza na privatização. Para apoiar os que produzem e geram empregos. E assim recolocar o país na trajetória de um crescimento sustentado, sustentável e com melhor distribuição de riquezas entre os brasileiros.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panose="020B0604020202020204" pitchFamily="34" charset="0"/>
                <a:ea typeface="Calibri" panose="020F0502020204030204" pitchFamily="34" charset="0"/>
                <a:cs typeface="Times New Roman" panose="02020603050405020304" pitchFamily="18" charset="0"/>
              </a:rPr>
              <a:t>Discurso de posse do Presidente Fernando Henrique Cardoso, em 2 de janeiro de 1999.</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panose="020B0604020202020204" pitchFamily="34" charset="0"/>
                <a:ea typeface="Calibri" panose="020F0502020204030204" pitchFamily="34" charset="0"/>
                <a:cs typeface="Times New Roman" panose="02020603050405020304" pitchFamily="18" charset="0"/>
              </a:rPr>
              <a:t>CARDOSO, F. H. Por um Brasil solidário. “O Estado de São Paulo”, 2 jan. 1999.</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84887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C98D09A-8864-20BC-F556-AA6F55A2AAF5}"/>
              </a:ext>
            </a:extLst>
          </p:cNvPr>
          <p:cNvSpPr txBox="1"/>
          <p:nvPr/>
        </p:nvSpPr>
        <p:spPr>
          <a:xfrm>
            <a:off x="60385" y="1406105"/>
            <a:ext cx="11930332" cy="3260786"/>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7.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pronunciamentos de Getúlio Vargas e Fernando Henrique Cardoso foram proferidos em momentos históricos diferentes.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Contudo, os dois governantes têm em comum o fato de</a:t>
            </a:r>
          </a:p>
          <a:p>
            <a:pPr algn="just"/>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sentiram-se pressionados pelas forças democráticas que adotara um modelo político capaz de assegurar a estabilidade das instituições políticas.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(B) obterem o apoio em massa dos trabalhadores para a implementação de suas respectivas políticas estatais.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 sofrerem campanhas contrárias às suas ações políticas, lideradas por movimentos nacionais com o apoio clandestino de grupos internacionais.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 referirem-se ao apoio popular para legitimar suas ações, uma vez que chegaram ao poder através 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voto direto.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 adotar a mesma política de privatizações de empresas estatais, que tem o apoio total da população.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46305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B80BE4-F8F7-1676-DB6F-2ED5FA0257C4}"/>
              </a:ext>
            </a:extLst>
          </p:cNvPr>
          <p:cNvSpPr txBox="1"/>
          <p:nvPr/>
        </p:nvSpPr>
        <p:spPr>
          <a:xfrm>
            <a:off x="181154" y="1138687"/>
            <a:ext cx="11783683" cy="4443076"/>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8.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forma de atuação do Estado no Brasil apresentou diferenças significativas entre os governos de Getúlio Vargas e de Fernando Henrique Cardoso (FHC), </a:t>
            </a: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uma vez que</a:t>
            </a:r>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para o governo Vargas, ao Estado cabia explorar as riquezas nacionais, base para a construção de uma nação forte; já no de FHC, ao Estado cabe estimular os investimentos privados, que inserem o país na economia internacional.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para Vargas, o Estado tinha a função de organizar os trabalhadores em sindicatos internacionais; para FHC, o Estado situa-se acima das classes sociais, estando assim impossibilitado de intervir nas questões trabalhistas.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Vargas concebia um Estado capaz de promover a aliança entre a burguesia nacional e a burguesia internacional; FHC concebe um Estado independente em relação aos diferentes grupos econômicos.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Vargas estimulou a criação de empresas privadas com capital nacional em substituição às empresas públicas; FHC defende a privatização das empresas estatais como meio de manter a estabilidade da economia.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Vargas entendia o Estado como um meio de ligação para a exploração da iniciativa privada; FHC defendia a autonomia total do Estado.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7484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38DF1A9-F445-9A92-20FF-D8857F69BDAD}"/>
              </a:ext>
            </a:extLst>
          </p:cNvPr>
          <p:cNvSpPr txBox="1"/>
          <p:nvPr/>
        </p:nvSpPr>
        <p:spPr>
          <a:xfrm>
            <a:off x="200564" y="983411"/>
            <a:ext cx="5699904" cy="5773632"/>
          </a:xfrm>
          <a:prstGeom prst="rect">
            <a:avLst/>
          </a:prstGeom>
          <a:noFill/>
        </p:spPr>
        <p:txBody>
          <a:bodyPr wrap="square">
            <a:spAutoFit/>
          </a:bodyPr>
          <a:lstStyle/>
          <a:p>
            <a:pPr algn="just"/>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9.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(FAG 2019) Na década de 1990, durante seu mandato como ministro da fazenda e posteriormente president da República dem dois pleitos consecutives até 1º de Janeiro de 2023, Fernando Henrique Cardoso implantou uma política que buscava, além da estabilidade econômica, uma maior aproximação do Brasil com o comércio internacional. Para muitos analistas o alicerce dessa política foi edificado sobre as ideias do neoliberalismo.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Pode ser considerado como uma das estratégias dessa política no Brasil</a:t>
            </a:r>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(A) a ampliação da participação do Estado no setor terciário.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(B) a privatização de empresas estatais pelo governo.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(C) o investimento maciço em infraestrutura de produção.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(D) a recuperação salarial da classe trabalhadora.</a:t>
            </a: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(E) o aumento do controle Estatal sobre a indústria nacional.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8B42157-7D08-FAAC-FC47-01B20D76A672}"/>
              </a:ext>
            </a:extLst>
          </p:cNvPr>
          <p:cNvSpPr txBox="1"/>
          <p:nvPr/>
        </p:nvSpPr>
        <p:spPr>
          <a:xfrm>
            <a:off x="6127630" y="1362974"/>
            <a:ext cx="5863806" cy="4801314"/>
          </a:xfrm>
          <a:prstGeom prst="rect">
            <a:avLst/>
          </a:prstGeom>
          <a:noFill/>
        </p:spPr>
        <p:txBody>
          <a:bodyPr wrap="square">
            <a:spAutoFit/>
          </a:bodyPr>
          <a:lstStyle/>
          <a:p>
            <a:pPr algn="just"/>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10.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Quais foram os principais programas sociais implementados no governo Lula e de que forma eles contruibuíram para a redução da pobreza e das desigualdades no Brasil?</a:t>
            </a:r>
          </a:p>
          <a:p>
            <a:pPr algn="just"/>
            <a:endParaRPr lang="en-US"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11.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Uma das marcas do governo Lula foi a adoção de políticas externas, </a:t>
            </a: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que eram voltadas para o (a)</a:t>
            </a:r>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(A) exclusive aproximação com os Estados Unidos.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(B) isolamento econômico em relação a países emergentes.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(C) redução da participação brasileira em organismos internacionais.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(D) fortalecimento das relações com a América Latina, </a:t>
            </a:r>
            <a:r>
              <a:rPr lang="en-US" sz="1800" kern="100" dirty="0" err="1">
                <a:effectLst/>
                <a:latin typeface="Arial" panose="020B0604020202020204" pitchFamily="34" charset="0"/>
                <a:ea typeface="Calibri" panose="020F0502020204030204" pitchFamily="34" charset="0"/>
                <a:cs typeface="Times New Roman" panose="02020603050405020304" pitchFamily="18" charset="0"/>
              </a:rPr>
              <a:t>África</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 e países do BRICS.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1800" kern="100" dirty="0">
                <a:effectLst/>
                <a:latin typeface="Arial" panose="020B0604020202020204" pitchFamily="34" charset="0"/>
                <a:ea typeface="Calibri" panose="020F0502020204030204" pitchFamily="34" charset="0"/>
                <a:cs typeface="Times New Roman" panose="02020603050405020304" pitchFamily="18" charset="0"/>
              </a:rPr>
              <a:t>(E) parceria apenas com países europeus, priorizando o comércio coom a União Europeia.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7503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AB06E63-F4FA-A7B1-1837-F6F325BFC552}"/>
              </a:ext>
            </a:extLst>
          </p:cNvPr>
          <p:cNvSpPr txBox="1"/>
          <p:nvPr/>
        </p:nvSpPr>
        <p:spPr>
          <a:xfrm>
            <a:off x="146649" y="1552755"/>
            <a:ext cx="11671539" cy="4353692"/>
          </a:xfrm>
          <a:prstGeom prst="rect">
            <a:avLst/>
          </a:prstGeom>
          <a:noFill/>
        </p:spPr>
        <p:txBody>
          <a:bodyPr wrap="square">
            <a:spAutoFit/>
          </a:bodyPr>
          <a:lstStyle/>
          <a:p>
            <a:pPr algn="just">
              <a:lnSpc>
                <a:spcPct val="107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12.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De que maneira o processo de impeachment de Dilma Rousseff contibuiu para aprofundar a polarização ideológica entre os defensores de projetos políticos de esquerda e direita no país?</a:t>
            </a:r>
          </a:p>
          <a:p>
            <a:pPr algn="just">
              <a:lnSpc>
                <a:spcPct val="107000"/>
              </a:lnSpc>
              <a:spcAft>
                <a:spcPts val="800"/>
              </a:spcAft>
            </a:pPr>
            <a:endParaRPr lang="en-US"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13. </a:t>
            </a:r>
            <a:r>
              <a:rPr lang="en-US" sz="1800" kern="100" dirty="0">
                <a:effectLst/>
                <a:latin typeface="Arial" panose="020B0604020202020204" pitchFamily="34" charset="0"/>
                <a:ea typeface="Calibri" panose="020F0502020204030204" pitchFamily="34" charset="0"/>
                <a:cs typeface="Times New Roman" panose="02020603050405020304" pitchFamily="18" charset="0"/>
              </a:rPr>
              <a:t>Como as manifestações populares, os movimentos sociais e o uso das redes sociais durante o impeachment de Dilma reforçaram a polarização e influenciaram a vida política do Brasil depois de 2016?</a:t>
            </a: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14.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apresenta diferentes políticas sociais implementadas ou retomadas durante o terceiro governo Lula. Explique de que maneira elas procuram enfrentar problemas sociais existentes no Brasil.</a:t>
            </a: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15.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apresenta diversos indicadores econômicos positivos (PIB, desemprego e inflação). Apesar desses avanços, quais são as principais contradições e desafios fiscais que o governo ainda enfrenta?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0130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m 25">
            <a:extLst>
              <a:ext uri="{FF2B5EF4-FFF2-40B4-BE49-F238E27FC236}">
                <a16:creationId xmlns:a16="http://schemas.microsoft.com/office/drawing/2014/main" id="{A07299E3-BBFA-9A29-0F01-020C0CC983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137" y="702089"/>
            <a:ext cx="1284287"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5F7C2186-DC57-5EC4-3D5D-6EB70414300E}"/>
              </a:ext>
            </a:extLst>
          </p:cNvPr>
          <p:cNvSpPr txBox="1"/>
          <p:nvPr/>
        </p:nvSpPr>
        <p:spPr>
          <a:xfrm>
            <a:off x="62541" y="1474761"/>
            <a:ext cx="6094562" cy="708912"/>
          </a:xfrm>
          <a:prstGeom prst="rect">
            <a:avLst/>
          </a:prstGeom>
          <a:noFill/>
        </p:spPr>
        <p:txBody>
          <a:bodyPr wrap="square">
            <a:spAutoFit/>
          </a:bodyPr>
          <a:lstStyle/>
          <a:p>
            <a:pPr>
              <a:lnSpc>
                <a:spcPct val="115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7D718363-1EA7-E163-5E22-94A447270E78}"/>
              </a:ext>
            </a:extLst>
          </p:cNvPr>
          <p:cNvSpPr txBox="1"/>
          <p:nvPr/>
        </p:nvSpPr>
        <p:spPr>
          <a:xfrm>
            <a:off x="224137" y="2297532"/>
            <a:ext cx="5234077" cy="390363"/>
          </a:xfrm>
          <a:prstGeom prst="rect">
            <a:avLst/>
          </a:prstGeom>
          <a:noFill/>
        </p:spPr>
        <p:txBody>
          <a:bodyPr wrap="square">
            <a:spAutoFit/>
          </a:bodyPr>
          <a:lstStyle/>
          <a:p>
            <a:pPr>
              <a:lnSpc>
                <a:spcPct val="115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1. Democracia em Vertigem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7" name="Imagem 1">
            <a:extLst>
              <a:ext uri="{FF2B5EF4-FFF2-40B4-BE49-F238E27FC236}">
                <a16:creationId xmlns:a16="http://schemas.microsoft.com/office/drawing/2014/main" id="{0B0990F7-0E3C-6DD7-4527-45F910CCF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624" y="2700835"/>
            <a:ext cx="1295400"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aixaDeTexto 6">
            <a:extLst>
              <a:ext uri="{FF2B5EF4-FFF2-40B4-BE49-F238E27FC236}">
                <a16:creationId xmlns:a16="http://schemas.microsoft.com/office/drawing/2014/main" id="{00E369E1-AC8D-9BA7-2056-D2334ED606AF}"/>
              </a:ext>
            </a:extLst>
          </p:cNvPr>
          <p:cNvSpPr txBox="1"/>
          <p:nvPr/>
        </p:nvSpPr>
        <p:spPr>
          <a:xfrm>
            <a:off x="224137" y="4545033"/>
            <a:ext cx="5150120" cy="390363"/>
          </a:xfrm>
          <a:prstGeom prst="rect">
            <a:avLst/>
          </a:prstGeom>
          <a:noFill/>
        </p:spPr>
        <p:txBody>
          <a:bodyPr wrap="square">
            <a:spAutoFit/>
          </a:bodyPr>
          <a:lstStyle/>
          <a:p>
            <a:pPr>
              <a:lnSpc>
                <a:spcPct val="115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2. Real – o plano pro Trás da história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Imagem 1">
            <a:extLst>
              <a:ext uri="{FF2B5EF4-FFF2-40B4-BE49-F238E27FC236}">
                <a16:creationId xmlns:a16="http://schemas.microsoft.com/office/drawing/2014/main" id="{627345FA-4249-055B-E105-07736DA62E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549" y="4935396"/>
            <a:ext cx="1260475" cy="174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aixaDeTexto 8">
            <a:extLst>
              <a:ext uri="{FF2B5EF4-FFF2-40B4-BE49-F238E27FC236}">
                <a16:creationId xmlns:a16="http://schemas.microsoft.com/office/drawing/2014/main" id="{7839628A-30B5-7F88-7707-14CACA10FB42}"/>
              </a:ext>
            </a:extLst>
          </p:cNvPr>
          <p:cNvSpPr txBox="1"/>
          <p:nvPr/>
        </p:nvSpPr>
        <p:spPr>
          <a:xfrm>
            <a:off x="6097438" y="702089"/>
            <a:ext cx="6094562"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Privatizações: a distopia do capital.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9" name="Imagem 1">
            <a:extLst>
              <a:ext uri="{FF2B5EF4-FFF2-40B4-BE49-F238E27FC236}">
                <a16:creationId xmlns:a16="http://schemas.microsoft.com/office/drawing/2014/main" id="{8419CEBB-8AE4-FC27-AE15-AEBC58B8A7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08927" y="1092452"/>
            <a:ext cx="1060168" cy="1331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aixaDeTexto 10">
            <a:extLst>
              <a:ext uri="{FF2B5EF4-FFF2-40B4-BE49-F238E27FC236}">
                <a16:creationId xmlns:a16="http://schemas.microsoft.com/office/drawing/2014/main" id="{3EAA226D-6C06-1077-D9B7-7749DB9A8973}"/>
              </a:ext>
            </a:extLst>
          </p:cNvPr>
          <p:cNvSpPr txBox="1"/>
          <p:nvPr/>
        </p:nvSpPr>
        <p:spPr>
          <a:xfrm>
            <a:off x="6153163" y="2537882"/>
            <a:ext cx="6094562" cy="390043"/>
          </a:xfrm>
          <a:prstGeom prst="rect">
            <a:avLst/>
          </a:prstGeom>
          <a:noFill/>
        </p:spPr>
        <p:txBody>
          <a:bodyPr wrap="square">
            <a:spAutoFit/>
          </a:bodyPr>
          <a:lstStyle/>
          <a:p>
            <a:pPr>
              <a:lnSpc>
                <a:spcPct val="115000"/>
              </a:lnSpc>
              <a:spcAft>
                <a:spcPts val="800"/>
              </a:spcAft>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4. Alvorada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0" name="Imagem 1">
            <a:extLst>
              <a:ext uri="{FF2B5EF4-FFF2-40B4-BE49-F238E27FC236}">
                <a16:creationId xmlns:a16="http://schemas.microsoft.com/office/drawing/2014/main" id="{F9EE6B3A-72D9-FC93-74AD-B015576328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7026" y="2946656"/>
            <a:ext cx="1022069" cy="1404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aixaDeTexto 12">
            <a:extLst>
              <a:ext uri="{FF2B5EF4-FFF2-40B4-BE49-F238E27FC236}">
                <a16:creationId xmlns:a16="http://schemas.microsoft.com/office/drawing/2014/main" id="{1BFB978E-987F-78C6-5F08-6DF4CD615A8B}"/>
              </a:ext>
            </a:extLst>
          </p:cNvPr>
          <p:cNvSpPr txBox="1"/>
          <p:nvPr/>
        </p:nvSpPr>
        <p:spPr>
          <a:xfrm>
            <a:off x="6067246" y="4509281"/>
            <a:ext cx="6124754" cy="390043"/>
          </a:xfrm>
          <a:prstGeom prst="rect">
            <a:avLst/>
          </a:prstGeom>
          <a:noFill/>
        </p:spPr>
        <p:txBody>
          <a:bodyPr wrap="square">
            <a:spAutoFit/>
          </a:bodyPr>
          <a:lstStyle/>
          <a:p>
            <a:pPr>
              <a:lnSpc>
                <a:spcPct val="115000"/>
              </a:lnSpc>
              <a:spcAft>
                <a:spcPts val="800"/>
              </a:spcAft>
            </a:pPr>
            <a:r>
              <a:rPr lang="en-US" sz="1800" b="1" kern="100" dirty="0">
                <a:effectLst/>
                <a:latin typeface="Arial Narrow" panose="020B0606020202030204" pitchFamily="34" charset="0"/>
                <a:ea typeface="Calibri" panose="020F0502020204030204" pitchFamily="34" charset="0"/>
                <a:cs typeface="Times New Roman" panose="02020603050405020304" pitchFamily="18" charset="0"/>
              </a:rPr>
              <a:t>5. Apocalipse nos Trópicos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1" name="Imagem 1">
            <a:extLst>
              <a:ext uri="{FF2B5EF4-FFF2-40B4-BE49-F238E27FC236}">
                <a16:creationId xmlns:a16="http://schemas.microsoft.com/office/drawing/2014/main" id="{12F5E0BE-EE73-3E41-ECFA-3123CA5476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47026" y="4935396"/>
            <a:ext cx="1187568" cy="162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6263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3C0C221-5440-23D6-2080-ECF0725230DB}"/>
              </a:ext>
            </a:extLst>
          </p:cNvPr>
          <p:cNvPicPr>
            <a:picLocks noChangeAspect="1"/>
          </p:cNvPicPr>
          <p:nvPr/>
        </p:nvPicPr>
        <p:blipFill>
          <a:blip r:embed="rId2"/>
          <a:stretch>
            <a:fillRect/>
          </a:stretch>
        </p:blipFill>
        <p:spPr>
          <a:xfrm>
            <a:off x="142563" y="742675"/>
            <a:ext cx="6586041" cy="1068821"/>
          </a:xfrm>
          <a:prstGeom prst="rect">
            <a:avLst/>
          </a:prstGeom>
        </p:spPr>
      </p:pic>
      <p:sp>
        <p:nvSpPr>
          <p:cNvPr id="5" name="CaixaDeTexto 4">
            <a:extLst>
              <a:ext uri="{FF2B5EF4-FFF2-40B4-BE49-F238E27FC236}">
                <a16:creationId xmlns:a16="http://schemas.microsoft.com/office/drawing/2014/main" id="{220F59FE-54DE-07C0-FD77-CED9E820508A}"/>
              </a:ext>
            </a:extLst>
          </p:cNvPr>
          <p:cNvSpPr txBox="1"/>
          <p:nvPr/>
        </p:nvSpPr>
        <p:spPr>
          <a:xfrm>
            <a:off x="0" y="1725282"/>
            <a:ext cx="12049437" cy="5035802"/>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Leia o texto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Texto III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Leia abaixo a introdução e cinco artigos da Declaração dos Direitos do Homem e do Cidadão onde é possível identificar o “nascimento” dos direitos humanos.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DECLARAÇÃO DOS DIREITOS DO HOMEM E DO CIDADÃO DE 1789</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Os representantes do povo francês, constituídos em ASSEMBLEIA NACIONAL, considerando que a ignorância, o esquecimento ou o desprezo dos direitos do homem são as únicas causas das desgraças públicas e da corrupção dos Governos, resolveram expor em declaração solene os direitos naturais, inalienáveis e sagrados do Homem, a fim de que esta declaração, constantemente presente em todos os membros do corpo social, lhes lembre sem cessar os seus direitos e os seus deveres; a fim de que os actos do Poder legislativo e do Poder executivo, a instituição política, sejam por isso mais respeitados; a fim de que as reclamações dos cidadãos, doravante fundadas em princípios simples e incontestáveis, se dirijam sempre à conservação da Constituição e à felicidade geral. Por consequência, a ASSEMBLEIA NACIONAL reconhece e declara, na presença e sob os auspícios do Ser Supremo, os seguintes direitos do Homem e do Cidadão: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26259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97C0D9F-D84C-BCEE-91F3-84FD817784DF}"/>
              </a:ext>
            </a:extLst>
          </p:cNvPr>
          <p:cNvSpPr txBox="1"/>
          <p:nvPr/>
        </p:nvSpPr>
        <p:spPr>
          <a:xfrm>
            <a:off x="0" y="690112"/>
            <a:ext cx="12051102" cy="6252674"/>
          </a:xfrm>
          <a:prstGeom prst="rect">
            <a:avLst/>
          </a:prstGeom>
          <a:noFill/>
        </p:spPr>
        <p:txBody>
          <a:bodyPr wrap="square">
            <a:spAutoFit/>
          </a:bodyPr>
          <a:lstStyle/>
          <a:p>
            <a:pPr algn="just">
              <a:lnSpc>
                <a:spcPct val="107000"/>
              </a:lnSpc>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Por consequência, a ASSEMBLEIA NACIONAL reconhece e declara, na presença e sob os auspícios do Ser Supremo, os seguintes direitos do Homem e do Cidadão: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Artigo 1º</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Os homens nascem e são livres e iguais em direitos. As distinções sociais só</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podem fundar-se na utilidade comum.</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Artigo 2º</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O fim de toda a associação política é a conservação dos direitos naturais e imprescritíveis do homem. Esses Direitos são a liberdade. a propriedade, a segurança e 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resistência à opressão.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Artigo 4º</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 liberdade consiste em poder fazer tudo aquilo que não prejudique outrem: assim, o exercício dos direitos naturais de cada homem não tem por limites senão os que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asseguram aos outros membros da sociedade o gozo dos mesmos direitos. Estes limites apenas podem ser determinados pela Lei.</a:t>
            </a:r>
          </a:p>
          <a:p>
            <a:pPr algn="just">
              <a:lnSpc>
                <a:spcPct val="107000"/>
              </a:lnSpc>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Artigo 11º</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 livre comunicação dos pensamentos e das opiniões é um dos mais preciosos direitos do Homem; todo o cidadão pode, portanto, falar, escrever, imprimir livremente, respondendo, todavia, pelos abusos desta liberdade nos termos previstos na Lei.</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Artigo 12º</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 garantia dos direitos do Homem e do Cidadão carece de uma força pública; esta força é, pois, instituída para vantagem de todos, e não para utilidade particular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daqueles a quem é confiada.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Disponível em: </a:t>
            </a:r>
            <a:r>
              <a:rPr lang="pt-BR" sz="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https://abre.ai/</a:t>
            </a:r>
            <a:r>
              <a:rPr lang="pt-BR" sz="800" u="sng" kern="100" dirty="0" err="1">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sFvJ</a:t>
            </a:r>
            <a:r>
              <a:rPr lang="pt-BR" sz="800" kern="100" dirty="0">
                <a:effectLst/>
                <a:latin typeface="Arial" panose="020B0604020202020204" pitchFamily="34" charset="0"/>
                <a:ea typeface="Calibri" panose="020F0502020204030204" pitchFamily="34" charset="0"/>
                <a:cs typeface="Times New Roman" panose="02020603050405020304" pitchFamily="18" charset="0"/>
              </a:rPr>
              <a:t>.</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Times New Roman" panose="02020603050405020304" pitchFamily="18" charset="0"/>
              </a:rPr>
              <a:t>Acesso em: 06 jun. 2026.</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34215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E7AEE7A-0ED4-E2D6-55C7-4C3BBEAB4D53}"/>
              </a:ext>
            </a:extLst>
          </p:cNvPr>
          <p:cNvSpPr txBox="1"/>
          <p:nvPr/>
        </p:nvSpPr>
        <p:spPr>
          <a:xfrm>
            <a:off x="1438" y="673662"/>
            <a:ext cx="6094562" cy="369332"/>
          </a:xfrm>
          <a:prstGeom prst="rect">
            <a:avLst/>
          </a:prstGeom>
          <a:noFill/>
        </p:spPr>
        <p:txBody>
          <a:bodyPr wrap="square">
            <a:spAutoFit/>
          </a:bodyPr>
          <a:lstStyle/>
          <a:p>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ATIVIDADES</a:t>
            </a:r>
            <a:endParaRPr lang="pt-BR" dirty="0"/>
          </a:p>
        </p:txBody>
      </p:sp>
      <p:sp>
        <p:nvSpPr>
          <p:cNvPr id="7" name="CaixaDeTexto 6">
            <a:extLst>
              <a:ext uri="{FF2B5EF4-FFF2-40B4-BE49-F238E27FC236}">
                <a16:creationId xmlns:a16="http://schemas.microsoft.com/office/drawing/2014/main" id="{71FD1ACA-6309-6023-0925-8AB4E263B3B2}"/>
              </a:ext>
            </a:extLst>
          </p:cNvPr>
          <p:cNvSpPr txBox="1"/>
          <p:nvPr/>
        </p:nvSpPr>
        <p:spPr>
          <a:xfrm>
            <a:off x="-474454" y="1259457"/>
            <a:ext cx="12430663" cy="665310"/>
          </a:xfrm>
          <a:prstGeom prst="rect">
            <a:avLst/>
          </a:prstGeom>
          <a:noFill/>
        </p:spPr>
        <p:txBody>
          <a:bodyPr wrap="square">
            <a:spAutoFit/>
          </a:bodyPr>
          <a:lstStyle/>
          <a:p>
            <a:pPr marL="457200" algn="just">
              <a:lnSpc>
                <a:spcPct val="106000"/>
              </a:lnSpc>
              <a:spcAft>
                <a:spcPts val="800"/>
              </a:spcAft>
            </a:pPr>
            <a:r>
              <a:rPr lang="pt-BR" sz="1800" b="1" dirty="0">
                <a:effectLst/>
                <a:latin typeface="Arial" panose="020B0604020202020204" pitchFamily="34" charset="0"/>
                <a:ea typeface="Calibri" panose="020F0502020204030204" pitchFamily="34" charset="0"/>
                <a:cs typeface="Times New Roman" panose="02020603050405020304" pitchFamily="18" charset="0"/>
              </a:rPr>
              <a:t>14. </a:t>
            </a:r>
            <a:r>
              <a:rPr lang="pt-BR" sz="1800" dirty="0">
                <a:effectLst/>
                <a:latin typeface="Arial" panose="020B0604020202020204" pitchFamily="34" charset="0"/>
                <a:ea typeface="Calibri" panose="020F0502020204030204" pitchFamily="34" charset="0"/>
                <a:cs typeface="Times New Roman" panose="02020603050405020304" pitchFamily="18" charset="0"/>
              </a:rPr>
              <a:t>Diante dos trechos extraídos da Declaração dos Direitos do Homem e do Cidadão (1789), assinale a alternativa que melhor justifica a elaboração desse documento.</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2288270-E1FE-4B06-A4F5-C93FF13B4F77}"/>
              </a:ext>
            </a:extLst>
          </p:cNvPr>
          <p:cNvSpPr txBox="1"/>
          <p:nvPr/>
        </p:nvSpPr>
        <p:spPr>
          <a:xfrm>
            <a:off x="1" y="2320507"/>
            <a:ext cx="11654286" cy="2858668"/>
          </a:xfrm>
          <a:prstGeom prst="rect">
            <a:avLst/>
          </a:prstGeom>
          <a:noFill/>
        </p:spPr>
        <p:txBody>
          <a:bodyPr wrap="square">
            <a:spAutoFit/>
          </a:bodyPr>
          <a:lstStyle/>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 declaração foi produzida para fortalecer e legitimar o governo monárquico existente na França.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O documento defendia os princípios do Antigo Regime e valorizava a atuação dos déspotas esclarecidos.</a:t>
            </a:r>
            <a:endParaRPr lang="pt-BR"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Arial" panose="020B0604020202020204" pitchFamily="34" charset="0"/>
                <a:ea typeface="Calibri" panose="020F0502020204030204" pitchFamily="34" charset="0"/>
                <a:cs typeface="Times New Roman" panose="02020603050405020304" pitchFamily="18" charset="0"/>
              </a:rPr>
              <a:t>(C) As ideias presentes na declaração demonstram a manutenção da estrutura política do Antigo Regime e a continuidade do absolutismo monárquico francês em 1789.</a:t>
            </a: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Arial" panose="020B0604020202020204" pitchFamily="34" charset="0"/>
                <a:ea typeface="Calibri" panose="020F0502020204030204" pitchFamily="34" charset="0"/>
                <a:cs typeface="Times New Roman" panose="02020603050405020304" pitchFamily="18" charset="0"/>
              </a:rPr>
              <a:t>(D) A elaboração da declaração baseou-se na necessidade de promover mudanças na estrutura política e social, garantindo direitos e liberdades aos cidadãos.</a:t>
            </a:r>
            <a:endParaRPr lang="pt-BR"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Arial" panose="020B0604020202020204" pitchFamily="34" charset="0"/>
                <a:ea typeface="Calibri" panose="020F0502020204030204" pitchFamily="34" charset="0"/>
                <a:cs typeface="Times New Roman" panose="02020603050405020304" pitchFamily="18" charset="0"/>
              </a:rPr>
              <a:t>(E) Os direitos apresentados asseguravam a participação política de todos os cidadãos franceses, sem qualquer restrição.</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0500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48BDBF5-FCA3-3986-89A9-C0867C917A80}"/>
              </a:ext>
            </a:extLst>
          </p:cNvPr>
          <p:cNvSpPr txBox="1"/>
          <p:nvPr/>
        </p:nvSpPr>
        <p:spPr>
          <a:xfrm>
            <a:off x="-373811" y="1570008"/>
            <a:ext cx="12292641" cy="3307765"/>
          </a:xfrm>
          <a:prstGeom prst="rect">
            <a:avLst/>
          </a:prstGeom>
          <a:noFill/>
        </p:spPr>
        <p:txBody>
          <a:bodyPr wrap="square">
            <a:spAutoFit/>
          </a:bodyPr>
          <a:lstStyle/>
          <a:p>
            <a:pPr marL="457200" algn="just">
              <a:lnSpc>
                <a:spcPct val="106000"/>
              </a:lnSpc>
            </a:pPr>
            <a:r>
              <a:rPr lang="pt-BR" sz="1800" b="1" dirty="0">
                <a:effectLst/>
                <a:latin typeface="Arial" panose="020B0604020202020204" pitchFamily="34" charset="0"/>
                <a:ea typeface="Calibri" panose="020F0502020204030204" pitchFamily="34" charset="0"/>
                <a:cs typeface="Times New Roman" panose="02020603050405020304" pitchFamily="18" charset="0"/>
              </a:rPr>
              <a:t>15. </a:t>
            </a:r>
            <a:r>
              <a:rPr lang="pt-BR" sz="1800" dirty="0">
                <a:effectLst/>
                <a:latin typeface="Arial" panose="020B0604020202020204" pitchFamily="34" charset="0"/>
                <a:ea typeface="Calibri" panose="020F0502020204030204" pitchFamily="34" charset="0"/>
                <a:cs typeface="Times New Roman" panose="02020603050405020304" pitchFamily="18" charset="0"/>
              </a:rPr>
              <a:t>A partir da leitura dos trechos da Declaração dos Direitos do Homem e do Cidadão (1789), é possível afirmar que:</a:t>
            </a:r>
            <a:endParaRPr lang="pt-BR" dirty="0">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pPr>
            <a:r>
              <a:rPr lang="pt-BR" sz="1800" dirty="0">
                <a:effectLst/>
                <a:latin typeface="Arial" panose="020B0604020202020204" pitchFamily="34" charset="0"/>
                <a:ea typeface="Calibri" panose="020F0502020204030204" pitchFamily="34" charset="0"/>
                <a:cs typeface="Times New Roman" panose="02020603050405020304" pitchFamily="18" charset="0"/>
              </a:rPr>
              <a:t>(A) A declaração defendia a igualdade de direitos entre todos os indivíduos, independentemente de sua condição social.</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pPr>
            <a:r>
              <a:rPr lang="pt-BR" sz="1800" dirty="0">
                <a:effectLst/>
                <a:latin typeface="Arial" panose="020B0604020202020204" pitchFamily="34" charset="0"/>
                <a:ea typeface="Calibri" panose="020F0502020204030204" pitchFamily="34" charset="0"/>
                <a:cs typeface="Times New Roman" panose="02020603050405020304" pitchFamily="18" charset="0"/>
              </a:rPr>
              <a:t>(B) Embora proclamasse direitos universais, a declaração não garantia, na prática, a participação política das mulheres, evidenciando limites em sua aplicação.</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pPr>
            <a:r>
              <a:rPr lang="pt-BR" sz="1800" dirty="0">
                <a:effectLst/>
                <a:latin typeface="Arial" panose="020B0604020202020204" pitchFamily="34" charset="0"/>
                <a:ea typeface="Calibri" panose="020F0502020204030204" pitchFamily="34" charset="0"/>
                <a:cs typeface="Times New Roman" panose="02020603050405020304" pitchFamily="18" charset="0"/>
              </a:rPr>
              <a:t>(C) O documento tinha como principal objetivo fortalecer o poder absoluto do rei e restringir as liberdades individuais.</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r>
              <a:rPr lang="pt-BR" sz="1800" dirty="0">
                <a:effectLst/>
                <a:latin typeface="Arial" panose="020B0604020202020204" pitchFamily="34" charset="0"/>
                <a:ea typeface="Calibri" panose="020F0502020204030204" pitchFamily="34" charset="0"/>
                <a:cs typeface="Times New Roman" panose="02020603050405020304" pitchFamily="18" charset="0"/>
              </a:rPr>
              <a:t>(D) A declaração reafirmava os privilégios da nobreza e do clero, preservando as características do Antigo Regime.</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6000"/>
              </a:lnSpc>
              <a:spcAft>
                <a:spcPts val="800"/>
              </a:spcAft>
            </a:pPr>
            <a:r>
              <a:rPr lang="pt-BR" sz="1800" dirty="0">
                <a:effectLst/>
                <a:latin typeface="Arial" panose="020B0604020202020204" pitchFamily="34" charset="0"/>
                <a:ea typeface="Calibri" panose="020F0502020204030204" pitchFamily="34" charset="0"/>
                <a:cs typeface="Times New Roman" panose="02020603050405020304" pitchFamily="18" charset="0"/>
              </a:rPr>
              <a:t>(E) Os direitos apresentados beneficiavam exclusivamente a burguesia, excluindo todos os demais grupos sociais.</a:t>
            </a:r>
            <a:endParaRPr lang="pt-B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248704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CAC366C-29AE-5F5B-6B92-A88032F725C2}"/>
              </a:ext>
            </a:extLst>
          </p:cNvPr>
          <p:cNvSpPr txBox="1"/>
          <p:nvPr/>
        </p:nvSpPr>
        <p:spPr>
          <a:xfrm>
            <a:off x="130833" y="612476"/>
            <a:ext cx="11930333" cy="6153095"/>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rPr>
              <a:t>16. </a:t>
            </a:r>
            <a:r>
              <a:rPr lang="pt-BR" sz="1800" kern="100" dirty="0">
                <a:effectLst/>
                <a:latin typeface="Arial" panose="020B0604020202020204" pitchFamily="34" charset="0"/>
                <a:ea typeface="Calibri" panose="020F0502020204030204" pitchFamily="34" charset="0"/>
              </a:rPr>
              <a:t>Leia o texto a seguir.</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“Foi justamente no governo Vargas que se puderam observar as primeiras tentativas do Estado de ordenar o uso dos recursos naturais. No período </a:t>
            </a:r>
            <a:r>
              <a:rPr lang="pt-BR" sz="1800" kern="100" dirty="0" err="1">
                <a:effectLst/>
                <a:latin typeface="Arial" panose="020B0604020202020204" pitchFamily="34" charset="0"/>
                <a:ea typeface="Calibri" panose="020F0502020204030204" pitchFamily="34" charset="0"/>
                <a:cs typeface="Times New Roman" panose="02020603050405020304" pitchFamily="18" charset="0"/>
              </a:rPr>
              <a:t>pré</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-Vargas, o que se constata pela análise historiográfica, é que as preocupações ambientais são caracterizadas por ciclos de exploração dos recursos visando à demanda externa, sendo que nestes espaços de tempo, o Estado atribuía importância ao recurso natural sempre associado prioritariamente ao aspecto econômico, desconsiderando os impactos ambientais dessa exploração”.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err="1">
                <a:effectLst/>
                <a:latin typeface="Arial" panose="020B0604020202020204" pitchFamily="34" charset="0"/>
                <a:ea typeface="Calibri" panose="020F0502020204030204" pitchFamily="34" charset="0"/>
              </a:rPr>
              <a:t>Priscyla</a:t>
            </a:r>
            <a:r>
              <a:rPr lang="pt-BR" sz="800" kern="100" dirty="0">
                <a:effectLst/>
                <a:latin typeface="Arial" panose="020B0604020202020204" pitchFamily="34" charset="0"/>
                <a:ea typeface="Calibri" panose="020F0502020204030204" pitchFamily="34" charset="0"/>
              </a:rPr>
              <a:t> Christine </a:t>
            </a:r>
            <a:r>
              <a:rPr lang="pt-BR" sz="800" kern="100" dirty="0" err="1">
                <a:effectLst/>
                <a:latin typeface="Arial" panose="020B0604020202020204" pitchFamily="34" charset="0"/>
                <a:ea typeface="Calibri" panose="020F0502020204030204" pitchFamily="34" charset="0"/>
              </a:rPr>
              <a:t>Hammerl</a:t>
            </a:r>
            <a:r>
              <a:rPr lang="pt-BR" sz="800" kern="100" dirty="0">
                <a:effectLst/>
                <a:latin typeface="Arial" panose="020B0604020202020204" pitchFamily="34" charset="0"/>
                <a:ea typeface="Calibri" panose="020F0502020204030204" pitchFamily="34" charset="0"/>
              </a:rPr>
              <a:t>. Política ambiental e o turismo na Era Vargas: análise do caso de Campos do Jordão-SP. XXVII Simpósio Nacional de História. Conhecimento histórico e diálogo social. ANPUH, Natal, Rio Grande do Norte. 2013. Acesso: 06 de jun. 2026.</a:t>
            </a: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partir das informações apresentadas no texto sobre a política ambiental durante o governo Vargas, podemos identificar que:</a:t>
            </a:r>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O governo de Getúlio Vargas possuía uma política totalmente voltada para a preservação ambiental.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O texto evidencia a valorização dos recursos naturais principalmente como instrumento para o desenvolvimento econômico do país.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Antes do governo Vargas, a exploração dos recursos naturais ocorria de forma sustentável e com forte preocupação ambiental.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Durante o governo Vargas, a exploração dos recursos naturais foi completamente proibida para evitar impactos ambientais.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O texto demonstra que as questões ambientais eram mais importantes que as questões econômicas durante todo o período analisado.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6676628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22D45D4-67BF-CC07-144C-5F547A5EFE42}"/>
              </a:ext>
            </a:extLst>
          </p:cNvPr>
          <p:cNvSpPr txBox="1"/>
          <p:nvPr/>
        </p:nvSpPr>
        <p:spPr>
          <a:xfrm>
            <a:off x="71167" y="669370"/>
            <a:ext cx="11928176" cy="1477328"/>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rPr>
              <a:t>17. </a:t>
            </a:r>
            <a:r>
              <a:rPr lang="pt-BR" sz="1800" kern="100" dirty="0">
                <a:effectLst/>
                <a:latin typeface="Arial" panose="020B0604020202020204" pitchFamily="34" charset="0"/>
                <a:ea typeface="Calibri" panose="020F0502020204030204" pitchFamily="34" charset="0"/>
              </a:rPr>
              <a:t>O </a:t>
            </a:r>
            <a:r>
              <a:rPr lang="pt-BR" sz="1800" i="1" kern="100" dirty="0">
                <a:effectLst/>
                <a:latin typeface="Arial" panose="020B0604020202020204" pitchFamily="34" charset="0"/>
                <a:ea typeface="Calibri" panose="020F0502020204030204" pitchFamily="34" charset="0"/>
              </a:rPr>
              <a:t>Jornal da Baixada</a:t>
            </a:r>
            <a:r>
              <a:rPr lang="pt-BR" sz="1800" kern="100" dirty="0">
                <a:effectLst/>
                <a:latin typeface="Arial" panose="020B0604020202020204" pitchFamily="34" charset="0"/>
                <a:ea typeface="Calibri" panose="020F0502020204030204" pitchFamily="34" charset="0"/>
              </a:rPr>
              <a:t> foi um periódico da Baixada Fluminense cuja primeira edição data de maio de 1979. Em suas oito páginas, editadas por Alceu Nogueira da Gama, o jornal apresentava reportagens sobre a realidade social, econômica e política vivida pela população brasileira durante o período da Ditadura Militar. Observe a charge publicada na capa do </a:t>
            </a:r>
            <a:r>
              <a:rPr lang="pt-BR" sz="1800" i="1" kern="100" dirty="0">
                <a:effectLst/>
                <a:latin typeface="Arial" panose="020B0604020202020204" pitchFamily="34" charset="0"/>
                <a:ea typeface="Calibri" panose="020F0502020204030204" pitchFamily="34" charset="0"/>
              </a:rPr>
              <a:t>Jornal da Baixada</a:t>
            </a:r>
            <a:r>
              <a:rPr lang="pt-BR" sz="1800" kern="100" dirty="0">
                <a:effectLst/>
                <a:latin typeface="Arial" panose="020B0604020202020204" pitchFamily="34" charset="0"/>
                <a:ea typeface="Calibri" panose="020F0502020204030204" pitchFamily="34" charset="0"/>
              </a:rPr>
              <a:t> (1979). Nela, um médico examina um paciente debilitado e afirma: "Caso perdido! Tá com </a:t>
            </a:r>
            <a:r>
              <a:rPr lang="pt-BR" sz="1800" kern="100" dirty="0" err="1">
                <a:effectLst/>
                <a:latin typeface="Arial" panose="020B0604020202020204" pitchFamily="34" charset="0"/>
                <a:ea typeface="Calibri" panose="020F0502020204030204" pitchFamily="34" charset="0"/>
              </a:rPr>
              <a:t>salariomínimo</a:t>
            </a:r>
            <a:r>
              <a:rPr lang="pt-BR" sz="1800" kern="100" dirty="0">
                <a:effectLst/>
                <a:latin typeface="Arial" panose="020B0604020202020204" pitchFamily="34" charset="0"/>
                <a:ea typeface="Calibri" panose="020F0502020204030204" pitchFamily="34" charset="0"/>
              </a:rPr>
              <a:t>!"</a:t>
            </a:r>
            <a:endParaRPr lang="pt-BR" dirty="0"/>
          </a:p>
        </p:txBody>
      </p:sp>
      <p:pic>
        <p:nvPicPr>
          <p:cNvPr id="5" name="Imagem 4">
            <a:extLst>
              <a:ext uri="{FF2B5EF4-FFF2-40B4-BE49-F238E27FC236}">
                <a16:creationId xmlns:a16="http://schemas.microsoft.com/office/drawing/2014/main" id="{E6FAFE22-9AB8-075A-76A4-6FF9EBE9A86D}"/>
              </a:ext>
            </a:extLst>
          </p:cNvPr>
          <p:cNvPicPr>
            <a:picLocks noChangeAspect="1"/>
          </p:cNvPicPr>
          <p:nvPr/>
        </p:nvPicPr>
        <p:blipFill>
          <a:blip r:embed="rId2"/>
          <a:stretch>
            <a:fillRect/>
          </a:stretch>
        </p:blipFill>
        <p:spPr>
          <a:xfrm>
            <a:off x="183752" y="2330467"/>
            <a:ext cx="2715004" cy="3858163"/>
          </a:xfrm>
          <a:prstGeom prst="rect">
            <a:avLst/>
          </a:prstGeom>
        </p:spPr>
      </p:pic>
      <p:sp>
        <p:nvSpPr>
          <p:cNvPr id="7" name="CaixaDeTexto 6">
            <a:extLst>
              <a:ext uri="{FF2B5EF4-FFF2-40B4-BE49-F238E27FC236}">
                <a16:creationId xmlns:a16="http://schemas.microsoft.com/office/drawing/2014/main" id="{2B060193-4C0B-E87A-0F3A-ED25AE4A8102}"/>
              </a:ext>
            </a:extLst>
          </p:cNvPr>
          <p:cNvSpPr txBox="1"/>
          <p:nvPr/>
        </p:nvSpPr>
        <p:spPr>
          <a:xfrm>
            <a:off x="3243532" y="2294627"/>
            <a:ext cx="8870830" cy="4278094"/>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Ao analisar a charge e o contexto histórico em que ela foi produzida, é possível afirmar que o/a</a:t>
            </a:r>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 charge critica a falta de assistência do governo durante a crise econômica do final da Ditadura Militar, evidenciando problemas sociais que contrastavam com a imagem de prosperidade associada ao chamado "Milagre Econômico Brasileiro".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(B) charge demonstra que a população brasileira vivia um período de prosperidade econômica, com ampla oferta de empregos e acesso aos serviços públicos de saúde, refletindo os resultados positivos das políticas implementadas durante o período do chamado "Milagre Econômico Brasileiro".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 documento apresenta uma defesa das políticas econômicas do regime militar, destacando os avanços</a:t>
            </a:r>
            <a:r>
              <a:rPr lang="pt-BR" sz="2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sociais alcançados pela população mais pobre.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(D) charge evidencia que os problemas sociais estavam restritos à Baixada Fluminense, não afetando outras regiões do Brasil.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 objetivo da charge é exaltar o crescimento econômico brasileiro, demonstrando que a crise econômica havia sido completamente superada.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74884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4275D2-5824-0848-2103-375340AF00DA}"/>
              </a:ext>
            </a:extLst>
          </p:cNvPr>
          <p:cNvSpPr txBox="1"/>
          <p:nvPr/>
        </p:nvSpPr>
        <p:spPr>
          <a:xfrm>
            <a:off x="79794" y="653183"/>
            <a:ext cx="6094562" cy="703591"/>
          </a:xfrm>
          <a:prstGeom prst="rect">
            <a:avLst/>
          </a:prstGeom>
          <a:noFill/>
        </p:spPr>
        <p:txBody>
          <a:bodyPr wrap="square">
            <a:spAutoFit/>
          </a:bodyPr>
          <a:lstStyle/>
          <a:p>
            <a:pPr algn="just">
              <a:lnSpc>
                <a:spcPct val="115000"/>
              </a:lnSpc>
            </a:pPr>
            <a:r>
              <a:rPr lang="pt-BR" sz="1800" b="1" dirty="0">
                <a:solidFill>
                  <a:srgbClr val="000000"/>
                </a:solidFill>
                <a:effectLst/>
                <a:latin typeface="Arial" panose="020B0604020202020204" pitchFamily="34" charset="0"/>
                <a:ea typeface="Times New Roman" panose="02020603050405020304" pitchFamily="18" charset="0"/>
              </a:rPr>
              <a:t>Leia o texto </a:t>
            </a:r>
            <a:endParaRPr lang="pt-BR" sz="2000" dirty="0">
              <a:effectLst/>
              <a:latin typeface="Times New Roman" panose="02020603050405020304" pitchFamily="18" charset="0"/>
              <a:ea typeface="Times New Roman" panose="02020603050405020304" pitchFamily="18" charset="0"/>
            </a:endParaRPr>
          </a:p>
          <a:p>
            <a:pPr algn="just">
              <a:lnSpc>
                <a:spcPct val="115000"/>
              </a:lnSpc>
            </a:pPr>
            <a:r>
              <a:rPr lang="pt-BR" sz="1800" b="1" dirty="0">
                <a:solidFill>
                  <a:srgbClr val="000000"/>
                </a:solidFill>
                <a:effectLst/>
                <a:latin typeface="Arial" panose="020B0604020202020204" pitchFamily="34" charset="0"/>
                <a:ea typeface="Times New Roman" panose="02020603050405020304" pitchFamily="18" charset="0"/>
              </a:rPr>
              <a:t>Texto IV</a:t>
            </a:r>
            <a:endParaRPr lang="pt-BR" sz="2000" dirty="0">
              <a:effectLst/>
              <a:latin typeface="Times New Roman" panose="02020603050405020304" pitchFamily="18" charset="0"/>
              <a:ea typeface="Times New Roman" panose="02020603050405020304" pitchFamily="18" charset="0"/>
            </a:endParaRPr>
          </a:p>
        </p:txBody>
      </p:sp>
      <p:sp>
        <p:nvSpPr>
          <p:cNvPr id="5" name="CaixaDeTexto 4">
            <a:extLst>
              <a:ext uri="{FF2B5EF4-FFF2-40B4-BE49-F238E27FC236}">
                <a16:creationId xmlns:a16="http://schemas.microsoft.com/office/drawing/2014/main" id="{3993ECD7-4AB1-72FE-411B-8F1F944DBB55}"/>
              </a:ext>
            </a:extLst>
          </p:cNvPr>
          <p:cNvSpPr txBox="1"/>
          <p:nvPr/>
        </p:nvSpPr>
        <p:spPr>
          <a:xfrm>
            <a:off x="79794" y="1934744"/>
            <a:ext cx="11936802" cy="3109617"/>
          </a:xfrm>
          <a:prstGeom prst="rect">
            <a:avLst/>
          </a:prstGeom>
          <a:noFill/>
        </p:spPr>
        <p:txBody>
          <a:bodyPr wrap="square">
            <a:spAutoFit/>
          </a:bodyPr>
          <a:lstStyle/>
          <a:p>
            <a:pPr>
              <a:lnSpc>
                <a:spcPct val="150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Desigualdade racial no Brasil: uma realidade atual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Você sabia que, segundo a Política Nacional de Saúde Integral da População Negra, de 2015, a renda média das pessoas pretas e partas (que configuram a população negra do país) equivale a apenas 59,2% da renda média das pessoas brancas? E, além disso, de acordo com o Fórum Brasileiro de Segurança Pública, o risco de um negro ser vítima de homicídio, é 2,7 vezes maior do que um branco.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Esses números evidenciam a dura realidade brasileira: determinados grupos étnico-raciais ainda enfrentam discriminação e grandes obstáculos para conquistar igualdade de oportunidades e plena inserção na sociedade. Essa exclusão social é fruto de uma construção histórica baseada na escravização e marginalização desses grupos, que por muito tempo não tiveram acesso a direitos básicos.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0579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BF863BF-80AF-E689-30BB-A7393C2089DB}"/>
              </a:ext>
            </a:extLst>
          </p:cNvPr>
          <p:cNvSpPr txBox="1"/>
          <p:nvPr/>
        </p:nvSpPr>
        <p:spPr>
          <a:xfrm>
            <a:off x="198408" y="750498"/>
            <a:ext cx="11775056" cy="6186309"/>
          </a:xfrm>
          <a:prstGeom prst="rect">
            <a:avLst/>
          </a:prstGeom>
          <a:noFill/>
        </p:spPr>
        <p:txBody>
          <a:bodyPr wrap="square">
            <a:spAutoFit/>
          </a:bodyPr>
          <a:lstStyle/>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As origens históricas da desigualdade racial.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Para compreender a desigualdade racial no Brasil, é preciso considerar seu contexto histórico. Durante todo o período colonial brasileiro (1500 – 1822), a </a:t>
            </a:r>
            <a:r>
              <a:rPr lang="pt-BR" kern="100" dirty="0">
                <a:latin typeface="Arial" panose="020B0604020202020204" pitchFamily="34" charset="0"/>
                <a:ea typeface="Calibri" panose="020F0502020204030204" pitchFamily="34" charset="0"/>
                <a:cs typeface="Times New Roman" panose="02020603050405020304" pitchFamily="18" charset="0"/>
              </a:rPr>
              <a:t>escravidão</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se fez presente como a base de sustentação do sistema econômico e social da época. A mão de obra escrava era composta por indígenas e negros, que eram explorados e submetidos a condições desumanas de vida por ordem dos colonizadores.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A maioria dos colonizadores, vindos de Portugal e da Espanha, acreditava que os povos indígenas e africanos eram inferiores e que precisavam ser “educados” de acordo com os costumes europeus. No Brasil, a primeira forma de exploração aconteceu com os povos indígenas, que já viviam aqui quando os colonizadores chegaram.</a:t>
            </a: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escravização negra se deu em um segundo momento, quando os africanos, que também sofriam com a colonização em seu continente, foram traficados e enviados em navios para o continente americano. Estima-se que ao longo desses três séculos, cerca de 4 milhões de africanos foram enviados ao Brasil para serem escravizados.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1822, o Brasil conquistou sua independência, mas ainda assim, a escravidão continuou legitimada pelo Estado. Os indígenas por sua vez, por meio do estabelecimento do Diretório dos Indígenas de 1757, adquiriram certas liberdades com contrapartidas, como ter que seguir o modelo cultural de vida dos colonizadores.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abolição da escravidão no Brasil aconteceu de forma lenta e gradual, por meio de leis aprovadas ao longo do tempo, até chegar à Lei Áurea, em 1888, que pôs fim definitivo à escravidão no país. Porém, apesar da “liberdade” formal, não lhes foi garantido diversos direitos fundamentais e não os reconhecia como cidadãos.  Assim, a abolição não resultou na inserção da população negra na sociedade, que permaneceram sofrendo com a discriminação e os preconceitos sociais, fundamentados no racismo.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dirty="0"/>
          </a:p>
        </p:txBody>
      </p:sp>
    </p:spTree>
    <p:extLst>
      <p:ext uri="{BB962C8B-B14F-4D97-AF65-F5344CB8AC3E}">
        <p14:creationId xmlns:p14="http://schemas.microsoft.com/office/powerpoint/2010/main" val="856509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E066874-16FB-7A06-D883-09E809D4CED3}"/>
              </a:ext>
            </a:extLst>
          </p:cNvPr>
          <p:cNvSpPr txBox="1"/>
          <p:nvPr/>
        </p:nvSpPr>
        <p:spPr>
          <a:xfrm>
            <a:off x="129396" y="664234"/>
            <a:ext cx="11904453" cy="6029279"/>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evolução dos direitos antidiscriminatório e a promulgação da Constituição de 1988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Como resultado da pressão dos movimentos e mobilizações, em 1951 foi promulgada a Lei Afonso Arinos (Lei nº 1.390/1951), que determinou o racismo como contravenção penal, isto é, uma infração penal de menor gravidade. Foi a primeira lei na legislação a condenar práticas discriminatórias em razão de raça, como negar emprego, impedir entrada em estabelecimento e recusar hospedagem em hotel, prevendo multa e até um ano de prisão. </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Contudo, alguns anos depois com a ditadura militar (1964-1985), que foi marcada pela retirada de diversos direitos sociais, principalmente em relação às liberdades individuais e coletivas, tanto a população negra quando a indígena sofreram o aprofundamento das desigualdades socio racial no Brasil. O movimento negro, por exemplo, foi desmobilizado e desarticulado, vivendo numa espécie de semiclandestinidade, em que a discussão pública sobre questões raciais foi quase banida.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Assim, apenas com a redemocratização em 1985, que resultou na promulgação da Constituição Federal de 1988, que s direitos fundamentais, como saúde, educação, trabalho, segurança, igualdade e justiça passaram a ser garantidos a todos, sem discriminação de origem, raça, sexo, cor e 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Além disso, o documento é o primeiro na história a reconhecer aos indígenas o direito de manter a sua própria cultura e, em seu art. 5º, determina que o racismo é um crime inafiançável e imprescritível. Porém, ainda com muitos avanços, o Brasil registra a difícil marca de ser um dos países mais desiguais para a população negra.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39691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751E9FA-97FF-04D1-ECEE-32BBA66635EC}"/>
              </a:ext>
            </a:extLst>
          </p:cNvPr>
          <p:cNvSpPr txBox="1"/>
          <p:nvPr/>
        </p:nvSpPr>
        <p:spPr>
          <a:xfrm>
            <a:off x="345056" y="698740"/>
            <a:ext cx="11714671" cy="5881738"/>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 realidade atual da desigualdade racial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As conquistas por direitos que visam proteger os grupos étnico-raciais vulnerabilizados no país, apesar de representarem um grande avanço, são recentes e insuficientes para eliminar a desigualdade racial no Brasil. Todo o contexto histórico, produziu efeitos que são sentidos até os dias de hoje e evidenciam a vulnerabilidade socioeconômica desses grupos.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Olhando para a população negra (pretos e pardos), temos que ela compõe 75% das pessoas que vivem em situação de pobreza no país, mesmo sendo a maior parcela da população nacional (54,9%), segundo o </a:t>
            </a:r>
            <a:r>
              <a:rPr lang="pt-BR" sz="1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IBGE</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As mulheres negras, por exemplo, recebem em média menos da metade do salário de um homem branco, mesmo exercendo funções similares ou iguais. E, ainda de acordo com o </a:t>
            </a:r>
            <a:r>
              <a:rPr lang="pt-BR" sz="1800" u="sng" kern="100" dirty="0">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2"/>
              </a:rPr>
              <a:t>IBGE</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entre os 10% da população com os maiores rendimentos, apenas 27,7% são pretos ou pardos, sendo que estes também correspondem a 64% dos desempregados no Brasil.</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Além de tudo, a desigualdade racial não é exclusiva aos aspectos econômicos e financeiros, mas também possui efeitos em áreas como saúde e segurança. De acordo com o anuário Brasileiro de Segurança Pública, no ano de 2019, 66,6% das mulheres que sofreram violência doméstica e sexual eram negras.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rPr>
              <a:t>No aspecto da saúde, a desigualdade racial no Brasil se inicia ainda no útero. Dados de 2019 do Ministério da Saúde, indica que, 2 em cada 3 mortes maternas são de mulheres negras e a mortalidade no primeiro ano de vida é de 22,5% maior entre a população negra.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29639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5BE025B-A3F1-1CAD-6037-BD9AC72E40DC}"/>
              </a:ext>
            </a:extLst>
          </p:cNvPr>
          <p:cNvSpPr txBox="1"/>
          <p:nvPr/>
        </p:nvSpPr>
        <p:spPr>
          <a:xfrm>
            <a:off x="278921" y="992038"/>
            <a:ext cx="11913079" cy="5647059"/>
          </a:xfrm>
          <a:prstGeom prst="rect">
            <a:avLst/>
          </a:prstGeom>
          <a:noFill/>
        </p:spPr>
        <p:txBody>
          <a:bodyPr wrap="square">
            <a:spAutoFit/>
          </a:bodyPr>
          <a:lstStyle/>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A pandemia da COVID-19 acentuou ainda mais essas desigualdades no país. Segundo os dados do Ministério de Saúde, o vírus apresentou maior letalidade entre a população negra brasileira.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Importante ressaltar que a desigualdade racial não afeta apenas a população negra, mas também os indígenas e quilombolas no país. Estes, por exemplo, devido às distâncias e à dispersão dos seus povos, encontram dificuldades de acesso aos serviços de saúde.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Negros, indígenas e quilombolas, viveram e ainda vivem situações de vulnerabilidade em diferentes áreas da sociedade brasileira.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Como diz o grupo de rap brasileiro Racionais Mc’s: “500 anos de Brasil e o Brasil aqui nada mudou”. É claro que retirando a licença poética da frase, vimos que muitos direitos foram previstos e avanços obtidos durante todo esse tempo, mas realmente algumas coisas ainda não mudaram, como as desvantagens e mazelas enfrentadas por determinados grupos étnico-raciais. Isso não é apenas fruto de um longo período de exploração e escravização, mas também de um preconceito social que acaba efetivando a desigualdade.</a:t>
            </a: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Por isso, hoje não há como falarmos em democracia no Brasil sem que o racismo, a discriminação e a igualdade não façam parte do debate público. Nós como cidadãos devemos ter consciência dessa realidade e solicitar ao Poder Público que políticas que visem combater a desigualdade racial sejam efetivadas. Além disso, individualmente podemos melhorar o nosso próprio comportamento, eliminando preconceitos e estereótipos que ainda se fazem presentes na sociedade de maneira estrutural.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panose="020B0604020202020204" pitchFamily="34" charset="0"/>
                <a:ea typeface="Calibri" panose="020F0502020204030204" pitchFamily="34" charset="0"/>
                <a:cs typeface="Arial" panose="020B0604020202020204" pitchFamily="34" charset="0"/>
              </a:rPr>
              <a:t>Texto de Eduardo de Rê, Isabela Campos, Julia Reis, João Pedro e Leonardo Gabriel. Adaptado.</a:t>
            </a:r>
          </a:p>
          <a:p>
            <a:pPr algn="r"/>
            <a:r>
              <a:rPr lang="pt-BR" sz="800" kern="100" dirty="0">
                <a:effectLst/>
                <a:latin typeface="Arial" panose="020B0604020202020204" pitchFamily="34" charset="0"/>
                <a:ea typeface="Calibri" panose="020F0502020204030204" pitchFamily="34" charset="0"/>
                <a:cs typeface="Arial" panose="020B0604020202020204" pitchFamily="34" charset="0"/>
              </a:rPr>
              <a:t>Disponível em: https://www.politize.com.br/equidade/desigualdade-racial-no-brasil/.</a:t>
            </a:r>
          </a:p>
          <a:p>
            <a:pPr algn="r"/>
            <a:r>
              <a:rPr lang="pt-BR" sz="800" kern="100" dirty="0">
                <a:effectLst/>
                <a:latin typeface="Arial" panose="020B0604020202020204" pitchFamily="34" charset="0"/>
                <a:ea typeface="Calibri" panose="020F0502020204030204" pitchFamily="34" charset="0"/>
                <a:cs typeface="Arial" panose="020B0604020202020204" pitchFamily="34" charset="0"/>
              </a:rPr>
              <a:t>Acesso em: 21 set. 2025.</a:t>
            </a:r>
          </a:p>
          <a:p>
            <a:pPr algn="just"/>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1293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FCEBA5-C609-284A-D835-532B9DC9C216}"/>
              </a:ext>
            </a:extLst>
          </p:cNvPr>
          <p:cNvSpPr txBox="1"/>
          <p:nvPr/>
        </p:nvSpPr>
        <p:spPr>
          <a:xfrm>
            <a:off x="250166" y="1001380"/>
            <a:ext cx="11818188" cy="4855240"/>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ATIVIDADES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18.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Como o contexto histórico do período colonial, contribuiu para a formação das desigualdades raciais no Brasil atual?</a:t>
            </a:r>
          </a:p>
          <a:p>
            <a:pPr algn="just">
              <a:lnSpc>
                <a:spcPct val="107000"/>
              </a:lnSpc>
              <a:spcAft>
                <a:spcPts val="800"/>
              </a:spcAft>
            </a:pPr>
            <a:endParaRPr lang="pt-BR" sz="1800" kern="100" dirty="0">
              <a:effectLst/>
              <a:latin typeface="Arial"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19.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Explique o porquê a liberdade conquistada a partir da abolição da escravidão, não significou igualdade social.</a:t>
            </a: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20.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Analise a importância dos dados ao evidenciarem a desigualdade racial no Brasil hoje e de que forma eles refletem os efeitos do passado escravocrata.</a:t>
            </a: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21.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Como a pandemia de COVID-19 impactou a população negra e o que esse dado revela sobre as desigualdades estruturais no país?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5497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1812691-E9E5-324D-C7F2-364ACC07DE75}"/>
              </a:ext>
            </a:extLst>
          </p:cNvPr>
          <p:cNvSpPr txBox="1"/>
          <p:nvPr/>
        </p:nvSpPr>
        <p:spPr>
          <a:xfrm>
            <a:off x="346494" y="1016512"/>
            <a:ext cx="11499012" cy="4824975"/>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22. </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Superar a história da escravidão como principal marca da trajetória do negro no país tem sido uma tônica daqueles que se dedicam a pesquisar as heranças de origem afro à cultura brasileira. A esse esforço de reconstrução da própria história do país, alia-se agora a criação da plataforma digital Ancestralidades. “A história do negro no Brasil vai continuar sendo contada, e cada passo que a gente dá para trás é um passo que a gente avança”, diz Márcio Black, idealizador da plataforma, sobre o estudo de figuras ainda encobertas pela perspectiva histórica imposta pelos colonizadores da América.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FIORATI, G. Projeto joga luz sobre negros e revê perspectiva histórica. Disponível em: www1.folha.uol.com.br. Acesso em: 10 nov. 2021 (adaptado).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Em relação ao conhecimento sobre a formação cultural brasileira, iniciativas como a descrita no texto favorecem o(a)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recuperação do tradicionalismo.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estímulo ao antropocentrismo.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reforço do etnocentrismo.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resgate do teocentrismo.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(E) crítica ao eurocentrismo.</a:t>
            </a:r>
            <a:endParaRPr lang="pt-BR" dirty="0"/>
          </a:p>
        </p:txBody>
      </p:sp>
    </p:spTree>
    <p:extLst>
      <p:ext uri="{BB962C8B-B14F-4D97-AF65-F5344CB8AC3E}">
        <p14:creationId xmlns:p14="http://schemas.microsoft.com/office/powerpoint/2010/main" val="2228014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8A71B2B-8DED-3518-E558-3E951CB2F418}"/>
              </a:ext>
            </a:extLst>
          </p:cNvPr>
          <p:cNvSpPr>
            <a:spLocks noChangeArrowheads="1"/>
          </p:cNvSpPr>
          <p:nvPr/>
        </p:nvSpPr>
        <p:spPr bwMode="auto">
          <a:xfrm>
            <a:off x="232914" y="75049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1025" name="Picture 1">
            <a:extLst>
              <a:ext uri="{FF2B5EF4-FFF2-40B4-BE49-F238E27FC236}">
                <a16:creationId xmlns:a16="http://schemas.microsoft.com/office/drawing/2014/main" id="{6FFCDD21-57A3-7D5C-7C72-D45729F49F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914" y="750498"/>
            <a:ext cx="1295400" cy="666750"/>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30118CD6-FDF4-9B8B-B184-9CEA7046A95C}"/>
              </a:ext>
            </a:extLst>
          </p:cNvPr>
          <p:cNvSpPr txBox="1"/>
          <p:nvPr/>
        </p:nvSpPr>
        <p:spPr>
          <a:xfrm>
            <a:off x="0" y="1425884"/>
            <a:ext cx="5745192" cy="708912"/>
          </a:xfrm>
          <a:prstGeom prst="rect">
            <a:avLst/>
          </a:prstGeom>
          <a:noFill/>
        </p:spPr>
        <p:txBody>
          <a:bodyPr wrap="square">
            <a:spAutoFit/>
          </a:bodyPr>
          <a:lstStyle/>
          <a:p>
            <a:pPr algn="just">
              <a:lnSpc>
                <a:spcPct val="115000"/>
              </a:lnSpc>
              <a:spcAft>
                <a:spcPts val="800"/>
              </a:spcAft>
            </a:pPr>
            <a:r>
              <a:rPr lang="en-US" sz="1800" b="1" kern="100" dirty="0">
                <a:effectLst/>
                <a:latin typeface="Arial" panose="020B0604020202020204" pitchFamily="34" charset="0"/>
                <a:ea typeface="Calibri" panose="020F0502020204030204" pitchFamily="34" charset="0"/>
                <a:cs typeface="Times New Roman" panose="02020603050405020304" pitchFamily="18" charset="0"/>
              </a:rPr>
              <a:t>Sugestões de Filmes para contextualização com o período estudado e para contribuir com o Tema: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52DC6FA2-475B-B8CA-591F-C2C4FEB679B7}"/>
              </a:ext>
            </a:extLst>
          </p:cNvPr>
          <p:cNvSpPr txBox="1"/>
          <p:nvPr/>
        </p:nvSpPr>
        <p:spPr>
          <a:xfrm>
            <a:off x="118614" y="2307566"/>
            <a:ext cx="4927839" cy="390363"/>
          </a:xfrm>
          <a:prstGeom prst="rect">
            <a:avLst/>
          </a:prstGeom>
          <a:noFill/>
        </p:spPr>
        <p:txBody>
          <a:bodyPr wrap="square">
            <a:spAutoFit/>
          </a:bodyPr>
          <a:lstStyle/>
          <a:p>
            <a:pPr marL="342900" lvl="0" indent="-342900" algn="just">
              <a:lnSpc>
                <a:spcPct val="115000"/>
              </a:lnSpc>
              <a:spcAft>
                <a:spcPts val="800"/>
              </a:spcAft>
              <a:buFont typeface="+mj-lt"/>
              <a:buAutoNum type="arabicPeriod"/>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Medida Provisória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7" name="Imagem 1">
            <a:extLst>
              <a:ext uri="{FF2B5EF4-FFF2-40B4-BE49-F238E27FC236}">
                <a16:creationId xmlns:a16="http://schemas.microsoft.com/office/drawing/2014/main" id="{7534472F-D077-8367-54C6-071323025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420" y="2810181"/>
            <a:ext cx="1077913"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aixaDeTexto 7">
            <a:extLst>
              <a:ext uri="{FF2B5EF4-FFF2-40B4-BE49-F238E27FC236}">
                <a16:creationId xmlns:a16="http://schemas.microsoft.com/office/drawing/2014/main" id="{6EEFFD87-722A-69F6-64E7-4372A462DD2D}"/>
              </a:ext>
            </a:extLst>
          </p:cNvPr>
          <p:cNvSpPr txBox="1"/>
          <p:nvPr/>
        </p:nvSpPr>
        <p:spPr>
          <a:xfrm>
            <a:off x="118614" y="4723205"/>
            <a:ext cx="5083114"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 M-8 Quando a Morte Socorre a Vida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Imagem 1">
            <a:extLst>
              <a:ext uri="{FF2B5EF4-FFF2-40B4-BE49-F238E27FC236}">
                <a16:creationId xmlns:a16="http://schemas.microsoft.com/office/drawing/2014/main" id="{2D619505-A7B2-6D81-E3C6-EE667911C2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420" y="5113568"/>
            <a:ext cx="1152525" cy="152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aixaDeTexto 9">
            <a:extLst>
              <a:ext uri="{FF2B5EF4-FFF2-40B4-BE49-F238E27FC236}">
                <a16:creationId xmlns:a16="http://schemas.microsoft.com/office/drawing/2014/main" id="{E69583A9-4958-1C2C-A6A9-C7056F6D3544}"/>
              </a:ext>
            </a:extLst>
          </p:cNvPr>
          <p:cNvSpPr txBox="1"/>
          <p:nvPr/>
        </p:nvSpPr>
        <p:spPr>
          <a:xfrm>
            <a:off x="6071560" y="723126"/>
            <a:ext cx="6120440"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Cores e Botas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9" name="Imagem 1">
            <a:extLst>
              <a:ext uri="{FF2B5EF4-FFF2-40B4-BE49-F238E27FC236}">
                <a16:creationId xmlns:a16="http://schemas.microsoft.com/office/drawing/2014/main" id="{42453F01-AA70-F669-A8B9-150698E40B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14559" y="1140861"/>
            <a:ext cx="869651" cy="1509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aixaDeTexto 11">
            <a:extLst>
              <a:ext uri="{FF2B5EF4-FFF2-40B4-BE49-F238E27FC236}">
                <a16:creationId xmlns:a16="http://schemas.microsoft.com/office/drawing/2014/main" id="{D6D982EE-FDBE-5E88-9F3E-F0C4118E7DC3}"/>
              </a:ext>
            </a:extLst>
          </p:cNvPr>
          <p:cNvSpPr txBox="1"/>
          <p:nvPr/>
        </p:nvSpPr>
        <p:spPr>
          <a:xfrm>
            <a:off x="6071560" y="2715951"/>
            <a:ext cx="4722961"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4. Que Horas Ela Volta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0" name="Imagem 1">
            <a:extLst>
              <a:ext uri="{FF2B5EF4-FFF2-40B4-BE49-F238E27FC236}">
                <a16:creationId xmlns:a16="http://schemas.microsoft.com/office/drawing/2014/main" id="{680948A5-F66C-3209-D53C-2F8B5C794C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4559" y="3093549"/>
            <a:ext cx="1077913" cy="14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aixaDeTexto 13">
            <a:extLst>
              <a:ext uri="{FF2B5EF4-FFF2-40B4-BE49-F238E27FC236}">
                <a16:creationId xmlns:a16="http://schemas.microsoft.com/office/drawing/2014/main" id="{56E4062D-655D-BB45-9BF8-701CD991F69A}"/>
              </a:ext>
            </a:extLst>
          </p:cNvPr>
          <p:cNvSpPr txBox="1"/>
          <p:nvPr/>
        </p:nvSpPr>
        <p:spPr>
          <a:xfrm>
            <a:off x="6096000" y="4650638"/>
            <a:ext cx="6133380" cy="390363"/>
          </a:xfrm>
          <a:prstGeom prst="rect">
            <a:avLst/>
          </a:prstGeom>
          <a:noFill/>
        </p:spPr>
        <p:txBody>
          <a:bodyPr wrap="square">
            <a:spAutoFit/>
          </a:bodyPr>
          <a:lstStyle/>
          <a:p>
            <a:pPr algn="just">
              <a:lnSpc>
                <a:spcPct val="115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5. Doutor Gama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31" name="Picture 7" descr="Doutor Gama - Filme 2021 - AdoroCinema">
            <a:extLst>
              <a:ext uri="{FF2B5EF4-FFF2-40B4-BE49-F238E27FC236}">
                <a16:creationId xmlns:a16="http://schemas.microsoft.com/office/drawing/2014/main" id="{1C1802EF-3D8F-5E9E-9C8B-299B27FB38DB}"/>
              </a:ext>
            </a:extLst>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6514559" y="5067675"/>
            <a:ext cx="107950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93977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FB1C9D9B-6FC5-4A48-4990-A931A869D2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02" y="772514"/>
            <a:ext cx="26574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9310189E-2AB9-B1B3-078E-211341F4C8BC}"/>
              </a:ext>
            </a:extLst>
          </p:cNvPr>
          <p:cNvSpPr txBox="1"/>
          <p:nvPr/>
        </p:nvSpPr>
        <p:spPr>
          <a:xfrm>
            <a:off x="174685" y="1861895"/>
            <a:ext cx="6094562" cy="373757"/>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1. (ENEM PPL 2018)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C2F42E82-F210-D6A3-70A0-9E2683BC1664}"/>
              </a:ext>
            </a:extLst>
          </p:cNvPr>
          <p:cNvPicPr>
            <a:picLocks noChangeAspect="1"/>
          </p:cNvPicPr>
          <p:nvPr/>
        </p:nvPicPr>
        <p:blipFill>
          <a:blip r:embed="rId3"/>
          <a:stretch>
            <a:fillRect/>
          </a:stretch>
        </p:blipFill>
        <p:spPr>
          <a:xfrm>
            <a:off x="755261" y="2458258"/>
            <a:ext cx="4058279" cy="2868783"/>
          </a:xfrm>
          <a:prstGeom prst="rect">
            <a:avLst/>
          </a:prstGeom>
        </p:spPr>
      </p:pic>
      <p:sp>
        <p:nvSpPr>
          <p:cNvPr id="7" name="CaixaDeTexto 6">
            <a:extLst>
              <a:ext uri="{FF2B5EF4-FFF2-40B4-BE49-F238E27FC236}">
                <a16:creationId xmlns:a16="http://schemas.microsoft.com/office/drawing/2014/main" id="{DFE9CCC3-4A32-58CC-E612-C65092952E70}"/>
              </a:ext>
            </a:extLst>
          </p:cNvPr>
          <p:cNvSpPr txBox="1"/>
          <p:nvPr/>
        </p:nvSpPr>
        <p:spPr>
          <a:xfrm>
            <a:off x="6096000" y="2363639"/>
            <a:ext cx="5921315" cy="2733908"/>
          </a:xfrm>
          <a:prstGeom prst="rect">
            <a:avLst/>
          </a:prstGeom>
          <a:noFill/>
        </p:spPr>
        <p:txBody>
          <a:bodyPr wrap="square">
            <a:spAutoFit/>
          </a:bodyPr>
          <a:lstStyle/>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Considerando o funcionamento do regime democrático, o episódio retratado na imagem está associado ao (à)</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(A) legalidade dos partidos políticos.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(B) legitimidade da mobilização popular.</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(C) esgotamento do movimento sindical.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(D) Valorização das políticas afirmativas.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kern="100" dirty="0">
                <a:effectLst/>
                <a:latin typeface="Arial" panose="020B0604020202020204" pitchFamily="34" charset="0"/>
                <a:ea typeface="Calibri" panose="020F0502020204030204" pitchFamily="34" charset="0"/>
                <a:cs typeface="Times New Roman" panose="02020603050405020304" pitchFamily="18" charset="0"/>
              </a:rPr>
              <a:t>(E) emergência das organizações não governamentais.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65540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57A6295-C3E8-1E95-506A-87CD19CA1ABA}"/>
              </a:ext>
            </a:extLst>
          </p:cNvPr>
          <p:cNvSpPr txBox="1"/>
          <p:nvPr/>
        </p:nvSpPr>
        <p:spPr>
          <a:xfrm>
            <a:off x="235069" y="1173192"/>
            <a:ext cx="5613640" cy="5006114"/>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2. (ENEM 2017)</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Com a Lei de Terras de 1850, o acesso à terra só passou a ser possível por meio da compra com pagamento em dinheiro. Isso limitava, ou mesmo praticamente impedia, o acesso à terra para os trabalhadores escravos que conquistavam a liberdade.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OLIVEIRA, A. U. Agricultura brasileira: transformações recentes. In: ROSS, J. L. S. Geografia do Brasil. São Paulo: Edusp, 2009.</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fato legal evidenciado no texto acentuou o processo 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reforma agrária.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expansão mercantil.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concentração fundiária.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desruralização da elite.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kern="100" dirty="0">
                <a:effectLst/>
                <a:latin typeface="Arial" panose="020B0604020202020204" pitchFamily="34" charset="0"/>
                <a:ea typeface="Calibri" panose="020F0502020204030204" pitchFamily="34" charset="0"/>
              </a:rPr>
              <a:t>(E) mecanização da produção.</a:t>
            </a:r>
            <a:endParaRPr lang="pt-BR" dirty="0"/>
          </a:p>
        </p:txBody>
      </p:sp>
      <p:sp>
        <p:nvSpPr>
          <p:cNvPr id="5" name="CaixaDeTexto 4">
            <a:extLst>
              <a:ext uri="{FF2B5EF4-FFF2-40B4-BE49-F238E27FC236}">
                <a16:creationId xmlns:a16="http://schemas.microsoft.com/office/drawing/2014/main" id="{C77241B3-B329-21DF-F766-0CBD175321C8}"/>
              </a:ext>
            </a:extLst>
          </p:cNvPr>
          <p:cNvSpPr txBox="1"/>
          <p:nvPr/>
        </p:nvSpPr>
        <p:spPr>
          <a:xfrm>
            <a:off x="6248402" y="1173192"/>
            <a:ext cx="5768915" cy="5422125"/>
          </a:xfrm>
          <a:prstGeom prst="rect">
            <a:avLst/>
          </a:prstGeom>
          <a:noFill/>
        </p:spPr>
        <p:txBody>
          <a:bodyPr wrap="square">
            <a:spAutoFit/>
          </a:bodyPr>
          <a:lstStyle/>
          <a:p>
            <a:pPr algn="just">
              <a:lnSpc>
                <a:spcPct val="107000"/>
              </a:lnSpc>
              <a:spcAft>
                <a:spcPts val="800"/>
              </a:spcAft>
            </a:pPr>
            <a:r>
              <a:rPr lang="pt-BR" sz="1800" b="1" kern="100" dirty="0">
                <a:effectLst/>
                <a:latin typeface="Arial" panose="020B0604020202020204" pitchFamily="34" charset="0"/>
                <a:ea typeface="Calibri" panose="020F0502020204030204" pitchFamily="34" charset="0"/>
                <a:cs typeface="Times New Roman" panose="02020603050405020304" pitchFamily="18" charset="0"/>
              </a:rPr>
              <a:t>3. (ENEM 2022</a:t>
            </a:r>
            <a:r>
              <a:rPr lang="pt-BR" sz="1800" kern="100" dirty="0">
                <a:effectLst/>
                <a:latin typeface="Arial" panose="020B0604020202020204" pitchFamily="34" charset="0"/>
                <a:ea typeface="Calibri" panose="020F0502020204030204" pitchFamily="34" charset="0"/>
                <a:cs typeface="Times New Roman" panose="02020603050405020304" pitchFamily="18" charset="0"/>
              </a:rPr>
              <a:t>) Eu estava pagando o sapateiro e conversando com um preto que estava lendo um jornal. Ele estava revoltado com um guarda civil que espancou um preto e amarrou numa árvore. O guarda civil é branco. E há certos brancos que transforma preto em bode expiatório. Quem sabe se guarda civil ignora que já foi extinta a escravidão e ainda estamos no regime da chibata?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100" kern="100" dirty="0">
                <a:effectLst/>
                <a:latin typeface="Arial" panose="020B0604020202020204" pitchFamily="34" charset="0"/>
                <a:ea typeface="Calibri" panose="020F0502020204030204" pitchFamily="34" charset="0"/>
                <a:cs typeface="Times New Roman" panose="02020603050405020304" pitchFamily="18" charset="0"/>
              </a:rPr>
              <a:t>JESUS, C. M. Quarto de despejo: diário de uma favelada. São Paulo: Ática, 2014.</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O texto, que guarda a grafia original da autora, expõe uma característica da sociedade brasileira, que é o(a):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(A) Racismo estrutural.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(B) Desemprego latente.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(C) Concentração de renda.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(D) Exclusão informacional.</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kern="100" dirty="0">
                <a:effectLst/>
                <a:latin typeface="Arial" panose="020B0604020202020204" pitchFamily="34" charset="0"/>
                <a:ea typeface="Calibri" panose="020F0502020204030204" pitchFamily="34" charset="0"/>
                <a:cs typeface="Times New Roman" panose="02020603050405020304" pitchFamily="18" charset="0"/>
              </a:rPr>
              <a:t>(E) Precariedade da educação.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30477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B6E159F-948C-7110-19B9-A89C0E0A13E3}"/>
              </a:ext>
            </a:extLst>
          </p:cNvPr>
          <p:cNvSpPr txBox="1"/>
          <p:nvPr/>
        </p:nvSpPr>
        <p:spPr>
          <a:xfrm>
            <a:off x="103518" y="733244"/>
            <a:ext cx="5805578" cy="5647700"/>
          </a:xfrm>
          <a:prstGeom prst="rect">
            <a:avLst/>
          </a:prstGeom>
          <a:noFill/>
        </p:spPr>
        <p:txBody>
          <a:bodyPr wrap="square">
            <a:spAutoFit/>
          </a:bodyPr>
          <a:lstStyle/>
          <a:p>
            <a:pPr algn="just"/>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Leia o texto a seguir e responda as questões 4 e 5.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Declaração Universal dos Direitos Humanos – 1948</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Artigo 1º</a:t>
            </a: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 “Todos os seres humanos nascem livres e iguais em dignidade e em direitos. São dotados de razão e consciência e devem agir uns para com os outros em espírito de fraternidade.”</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Artigo 2º</a:t>
            </a: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 “Todo ser humano tem capacidade para gozar os direitos e as liberdades estabelecidos nesta Declaração, sem distinção de qualquer espécie, seja de raça, cor, sexo, idioma, religião, opinião política ou de outra natureza, origem nacional ou social, posição econômica, nascimento ou qualquer outra condição.”</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Artigo 23º</a:t>
            </a: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 – “Toda pessoa tem direito ao trabalho, à livre escolha de emprego, a condições justas e favoráveis de trabalho [...]” e “Todos têm direito, sem discriminação alguma, a salário igual por trabalho igual.”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Disponível em: </a:t>
            </a:r>
            <a:r>
              <a:rPr lang="pt-BR" sz="800" u="sng"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hlinkClick r:id="rId2"/>
              </a:rPr>
              <a:t>https://brasil.un.org/sites/default/files/2025-03/ONU_DireitosHumanos_DUDH_UNICRio_20250310.pdf</a:t>
            </a:r>
            <a:r>
              <a:rPr lang="pt-BR" sz="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Acesso em: 08 set. 2026</a:t>
            </a:r>
            <a:r>
              <a:rPr lang="pt-BR" sz="11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E764AEB-E673-DA28-690F-BBEB19E3DBAA}"/>
              </a:ext>
            </a:extLst>
          </p:cNvPr>
          <p:cNvSpPr txBox="1"/>
          <p:nvPr/>
        </p:nvSpPr>
        <p:spPr>
          <a:xfrm>
            <a:off x="6282905" y="836762"/>
            <a:ext cx="5667554" cy="5909310"/>
          </a:xfrm>
          <a:prstGeom prst="rect">
            <a:avLst/>
          </a:prstGeom>
          <a:noFill/>
        </p:spPr>
        <p:txBody>
          <a:bodyPr wrap="square">
            <a:spAutoFit/>
          </a:bodyPr>
          <a:lstStyle/>
          <a:p>
            <a:pPr algn="just"/>
            <a:r>
              <a:rPr lang="pt-BR" sz="1800" b="1"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4. </a:t>
            </a:r>
            <a:r>
              <a:rPr lang="pt-BR" sz="1800"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Considerando os desafios contemporâneos para a concretização dos princípios propostos na Declaração Universal dos Direitos Humanos, </a:t>
            </a:r>
            <a:r>
              <a:rPr lang="pt-BR" sz="1800" b="1"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uma ação coerente com a perspectiva apresentada seria</a:t>
            </a:r>
            <a:endParaRPr lang="pt-BR" sz="1800" kern="100" dirty="0">
              <a:effectLst/>
              <a:latin typeface="Arial" panose="020B0604020202020204" pitchFamily="34" charset="0"/>
              <a:ea typeface="Calibri" panose="020F0502020204030204" pitchFamily="34" charset="0"/>
              <a:cs typeface="Arial" panose="020B0604020202020204" pitchFamily="34" charset="0"/>
            </a:endParaRPr>
          </a:p>
          <a:p>
            <a:pPr algn="just"/>
            <a:r>
              <a:rPr lang="pt-BR" sz="1800"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(A) promover ações que enfrentem situações de discriminação e desigualdade, ampliando as condições de acesso aos direitos e respeitando a identidade dos diferentes grupos sociais.</a:t>
            </a:r>
            <a:endParaRPr lang="pt-BR" sz="1800" kern="100" dirty="0">
              <a:effectLst/>
              <a:latin typeface="Arial" panose="020B0604020202020204" pitchFamily="34" charset="0"/>
              <a:ea typeface="Calibri" panose="020F0502020204030204" pitchFamily="34" charset="0"/>
              <a:cs typeface="Arial" panose="020B0604020202020204" pitchFamily="34" charset="0"/>
            </a:endParaRPr>
          </a:p>
          <a:p>
            <a:pPr algn="just"/>
            <a:r>
              <a:rPr lang="pt-BR" sz="1800"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(B) considerar que a garantia dos direitos humanos depende exclusivamente das escolhas individuais, sem necessidade de intervenção coletiva ou estatal.</a:t>
            </a:r>
            <a:endParaRPr lang="pt-BR" sz="1800" kern="100" dirty="0">
              <a:effectLst/>
              <a:latin typeface="Arial" panose="020B0604020202020204" pitchFamily="34" charset="0"/>
              <a:ea typeface="Calibri" panose="020F0502020204030204" pitchFamily="34" charset="0"/>
              <a:cs typeface="Arial" panose="020B0604020202020204" pitchFamily="34" charset="0"/>
            </a:endParaRPr>
          </a:p>
          <a:p>
            <a:pPr algn="just"/>
            <a:r>
              <a:rPr lang="pt-BR" sz="1800"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(C) priorizar políticas públicas destinadas exclusivamente aos grupos que já possuem melhores condições de acesso aos direitos sociais.</a:t>
            </a:r>
            <a:endParaRPr lang="pt-BR" sz="1800" kern="100" dirty="0">
              <a:effectLst/>
              <a:latin typeface="Arial" panose="020B0604020202020204" pitchFamily="34" charset="0"/>
              <a:ea typeface="Calibri" panose="020F0502020204030204" pitchFamily="34" charset="0"/>
              <a:cs typeface="Arial" panose="020B0604020202020204" pitchFamily="34" charset="0"/>
            </a:endParaRPr>
          </a:p>
          <a:p>
            <a:pPr algn="just"/>
            <a:r>
              <a:rPr lang="pt-BR" sz="1800"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(D) estabelecer critérios diferenciados de acesso aos direitos fundamentais de acordo com a origem social e econômica dos indivíduos.</a:t>
            </a:r>
            <a:endParaRPr lang="pt-BR" sz="1800" kern="100" dirty="0">
              <a:effectLst/>
              <a:latin typeface="Arial" panose="020B0604020202020204" pitchFamily="34" charset="0"/>
              <a:ea typeface="Calibri" panose="020F0502020204030204" pitchFamily="34" charset="0"/>
              <a:cs typeface="Arial" panose="020B0604020202020204" pitchFamily="34" charset="0"/>
            </a:endParaRPr>
          </a:p>
          <a:p>
            <a:pPr algn="just"/>
            <a:r>
              <a:rPr lang="pt-BR" sz="1800" kern="100" dirty="0">
                <a:solidFill>
                  <a:srgbClr val="333333"/>
                </a:solidFill>
                <a:effectLst/>
                <a:latin typeface="Arial" panose="020B0604020202020204" pitchFamily="34" charset="0"/>
                <a:ea typeface="Calibri" panose="020F0502020204030204" pitchFamily="34" charset="0"/>
                <a:cs typeface="Arial" panose="020B0604020202020204" pitchFamily="34" charset="0"/>
              </a:rPr>
              <a:t>(E) limitar a participação dos grupos socialmente vulnerabilizados nas decisões públicas, evitando conflitos entre diferentes interesses.</a:t>
            </a:r>
            <a:endParaRPr lang="pt-BR" sz="18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31883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FBEE50-47E2-3BDB-3E00-777529B3D590}"/>
              </a:ext>
            </a:extLst>
          </p:cNvPr>
          <p:cNvSpPr txBox="1"/>
          <p:nvPr/>
        </p:nvSpPr>
        <p:spPr>
          <a:xfrm>
            <a:off x="310551" y="1104181"/>
            <a:ext cx="11205714" cy="5044458"/>
          </a:xfrm>
          <a:prstGeom prst="rect">
            <a:avLst/>
          </a:prstGeom>
          <a:noFill/>
        </p:spPr>
        <p:txBody>
          <a:bodyPr wrap="square">
            <a:spAutoFit/>
          </a:bodyPr>
          <a:lstStyle/>
          <a:p>
            <a:pPr algn="just">
              <a:lnSpc>
                <a:spcPct val="115000"/>
              </a:lnSpc>
              <a:spcAft>
                <a:spcPts val="800"/>
              </a:spcAft>
            </a:pPr>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5. </a:t>
            </a: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 partir da leitura do documento, </a:t>
            </a:r>
            <a:r>
              <a:rPr lang="pt-BR" sz="1800" b="1"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assinale a alternativa que relaciona o contexto histórico de sua elaboração aos seus fundamentos filosóficos e sociológicos.</a:t>
            </a:r>
            <a:endParaRPr lang="pt-BR" sz="18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(A) A DUDH foi elaborada com o objetivo exclusivo de regular as relações diplomáticas entre as grandes potências vencedoras da Segunda Guerra Mundial, sem interferir na legislação interna dos Estados nacionais.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(B)</a:t>
            </a:r>
            <a:r>
              <a:rPr lang="pt-BR"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O documento surge como uma resposta institucional aos horrores do nazifascismo e do conflito mundial, buscando afirmar a universalidade dos direitos e superar o relativismo ético e as violações decorrentes de regimes autoritários.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(C) A incorporação da "fraternidade" no Artigo 1º refletia a hegemonia dos países do bloco socialista no processo de redação, os quais priorizavam as liberdades individuais em detrimento dos direitos sociais.</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(D) A declaração teve como principal inovação a superação total dos ideais Iluministas da Revolução Francesa, propondo uma nova ordem ética desvinculada dos conceitos de razão e consciência.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800" kern="100" dirty="0">
                <a:solidFill>
                  <a:srgbClr val="333333"/>
                </a:solidFill>
                <a:effectLst/>
                <a:latin typeface="Arial" panose="020B0604020202020204" pitchFamily="34" charset="0"/>
                <a:ea typeface="Calibri" panose="020F0502020204030204" pitchFamily="34" charset="0"/>
                <a:cs typeface="Times New Roman" panose="02020603050405020304" pitchFamily="18" charset="0"/>
              </a:rPr>
              <a:t>(E) A aprovação do texto em 1948 garantiu a aplicação imediata e homogênea dos direitos humanos em todas as colônias europeias na África e Ásia, erradicando o imperialismo no pós-guerra.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445860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6920</TotalTime>
  <Words>8928</Words>
  <Application>Microsoft Office PowerPoint</Application>
  <PresentationFormat>Widescreen</PresentationFormat>
  <Paragraphs>298</Paragraphs>
  <Slides>46</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46</vt:i4>
      </vt:variant>
    </vt:vector>
  </HeadingPairs>
  <TitlesOfParts>
    <vt:vector size="54" baseType="lpstr">
      <vt:lpstr>Arial</vt:lpstr>
      <vt:lpstr>Arial Narrow</vt:lpstr>
      <vt:lpstr>Calibri</vt:lpstr>
      <vt:lpstr>Calibri Light</vt:lpstr>
      <vt:lpstr>Symbol</vt:lpstr>
      <vt:lpstr>Times New Roman</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50</cp:revision>
  <dcterms:created xsi:type="dcterms:W3CDTF">2024-02-02T11:27:21Z</dcterms:created>
  <dcterms:modified xsi:type="dcterms:W3CDTF">2026-09-25T13:14:08Z</dcterms:modified>
</cp:coreProperties>
</file>