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168" r:id="rId2"/>
    <p:sldId id="261" r:id="rId3"/>
    <p:sldId id="2169" r:id="rId4"/>
    <p:sldId id="2123" r:id="rId5"/>
    <p:sldId id="2186" r:id="rId6"/>
    <p:sldId id="2070" r:id="rId7"/>
    <p:sldId id="2064" r:id="rId8"/>
    <p:sldId id="2170" r:id="rId9"/>
    <p:sldId id="2071" r:id="rId10"/>
    <p:sldId id="2171" r:id="rId11"/>
    <p:sldId id="2156" r:id="rId12"/>
    <p:sldId id="2172" r:id="rId13"/>
    <p:sldId id="2066" r:id="rId14"/>
    <p:sldId id="2173" r:id="rId15"/>
    <p:sldId id="2174" r:id="rId16"/>
    <p:sldId id="2124" r:id="rId17"/>
    <p:sldId id="2072" r:id="rId18"/>
    <p:sldId id="2125" r:id="rId19"/>
    <p:sldId id="2079" r:id="rId20"/>
    <p:sldId id="2126" r:id="rId21"/>
    <p:sldId id="2160" r:id="rId22"/>
    <p:sldId id="2175" r:id="rId23"/>
    <p:sldId id="2091" r:id="rId24"/>
    <p:sldId id="2131" r:id="rId25"/>
    <p:sldId id="2093" r:id="rId26"/>
    <p:sldId id="2176" r:id="rId27"/>
    <p:sldId id="2129" r:id="rId28"/>
    <p:sldId id="2177" r:id="rId29"/>
    <p:sldId id="2081" r:id="rId30"/>
    <p:sldId id="2099" r:id="rId31"/>
    <p:sldId id="2100" r:id="rId32"/>
    <p:sldId id="2137" r:id="rId33"/>
    <p:sldId id="2178" r:id="rId34"/>
    <p:sldId id="2179" r:id="rId35"/>
    <p:sldId id="2145" r:id="rId36"/>
    <p:sldId id="2180" r:id="rId37"/>
    <p:sldId id="2181" r:id="rId38"/>
    <p:sldId id="2182" r:id="rId39"/>
    <p:sldId id="2096" r:id="rId40"/>
    <p:sldId id="2147" r:id="rId41"/>
    <p:sldId id="2102" r:id="rId42"/>
    <p:sldId id="2183" r:id="rId43"/>
    <p:sldId id="2184" r:id="rId44"/>
    <p:sldId id="2185" r:id="rId45"/>
    <p:sldId id="2098" r:id="rId46"/>
    <p:sldId id="2110" r:id="rId47"/>
    <p:sldId id="523" r:id="rId4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B61989-E6DA-4666-B723-9AE376C040E1}" v="112" dt="2026-09-03T14:44:24.501"/>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92" autoAdjust="0"/>
    <p:restoredTop sz="96247" autoAdjust="0"/>
  </p:normalViewPr>
  <p:slideViewPr>
    <p:cSldViewPr snapToGrid="0">
      <p:cViewPr varScale="1">
        <p:scale>
          <a:sx n="88" d="100"/>
          <a:sy n="88" d="100"/>
        </p:scale>
        <p:origin x="360"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LDO AVELINO GOMES FILHO" userId="cb76a2c3-1493-4a8f-a814-6303474fc5e1" providerId="ADAL" clId="{3065BF21-82F2-4C94-B2B8-4F172F1AE4B5}"/>
    <pc:docChg chg="undo custSel addSld delSld modSld sldOrd">
      <pc:chgData name="GERALDO AVELINO GOMES FILHO" userId="cb76a2c3-1493-4a8f-a814-6303474fc5e1" providerId="ADAL" clId="{3065BF21-82F2-4C94-B2B8-4F172F1AE4B5}" dt="2026-09-03T17:49:13.141" v="2009" actId="255"/>
      <pc:docMkLst>
        <pc:docMk/>
      </pc:docMkLst>
      <pc:sldChg chg="delSp modSp mod">
        <pc:chgData name="GERALDO AVELINO GOMES FILHO" userId="cb76a2c3-1493-4a8f-a814-6303474fc5e1" providerId="ADAL" clId="{3065BF21-82F2-4C94-B2B8-4F172F1AE4B5}" dt="2026-09-03T14:00:19.538" v="1887" actId="20577"/>
        <pc:sldMkLst>
          <pc:docMk/>
          <pc:sldMk cId="1810656863" sldId="261"/>
        </pc:sldMkLst>
        <pc:spChg chg="mod">
          <ac:chgData name="GERALDO AVELINO GOMES FILHO" userId="cb76a2c3-1493-4a8f-a814-6303474fc5e1" providerId="ADAL" clId="{3065BF21-82F2-4C94-B2B8-4F172F1AE4B5}" dt="2026-09-03T14:00:19.538" v="1887" actId="20577"/>
          <ac:spMkLst>
            <pc:docMk/>
            <pc:sldMk cId="1810656863" sldId="261"/>
            <ac:spMk id="5" creationId="{AD485459-1049-CDBC-86CA-47C05F83DBB6}"/>
          </ac:spMkLst>
        </pc:spChg>
      </pc:sldChg>
      <pc:sldChg chg="modSp mod">
        <pc:chgData name="GERALDO AVELINO GOMES FILHO" userId="cb76a2c3-1493-4a8f-a814-6303474fc5e1" providerId="ADAL" clId="{3065BF21-82F2-4C94-B2B8-4F172F1AE4B5}" dt="2026-08-31T13:10:09.677" v="1180" actId="1076"/>
        <pc:sldMkLst>
          <pc:docMk/>
          <pc:sldMk cId="1872310031" sldId="2064"/>
        </pc:sldMkLst>
        <pc:spChg chg="mod">
          <ac:chgData name="GERALDO AVELINO GOMES FILHO" userId="cb76a2c3-1493-4a8f-a814-6303474fc5e1" providerId="ADAL" clId="{3065BF21-82F2-4C94-B2B8-4F172F1AE4B5}" dt="2026-08-31T13:10:09.677" v="1180" actId="1076"/>
          <ac:spMkLst>
            <pc:docMk/>
            <pc:sldMk cId="1872310031" sldId="2064"/>
            <ac:spMk id="5" creationId="{C8C3CA2B-B85D-4299-F698-F3B811964BE3}"/>
          </ac:spMkLst>
        </pc:spChg>
      </pc:sldChg>
      <pc:sldChg chg="addSp delSp modSp mod">
        <pc:chgData name="GERALDO AVELINO GOMES FILHO" userId="cb76a2c3-1493-4a8f-a814-6303474fc5e1" providerId="ADAL" clId="{3065BF21-82F2-4C94-B2B8-4F172F1AE4B5}" dt="2026-08-31T13:21:31.826" v="1282" actId="20577"/>
        <pc:sldMkLst>
          <pc:docMk/>
          <pc:sldMk cId="1501206753" sldId="2066"/>
        </pc:sldMkLst>
        <pc:spChg chg="add mod">
          <ac:chgData name="GERALDO AVELINO GOMES FILHO" userId="cb76a2c3-1493-4a8f-a814-6303474fc5e1" providerId="ADAL" clId="{3065BF21-82F2-4C94-B2B8-4F172F1AE4B5}" dt="2026-08-31T13:21:31.826" v="1282" actId="20577"/>
          <ac:spMkLst>
            <pc:docMk/>
            <pc:sldMk cId="1501206753" sldId="2066"/>
            <ac:spMk id="5" creationId="{CAD79BD0-90EF-2FAF-218F-78300B64F0CF}"/>
          </ac:spMkLst>
        </pc:spChg>
        <pc:graphicFrameChg chg="mod modGraphic">
          <ac:chgData name="GERALDO AVELINO GOMES FILHO" userId="cb76a2c3-1493-4a8f-a814-6303474fc5e1" providerId="ADAL" clId="{3065BF21-82F2-4C94-B2B8-4F172F1AE4B5}" dt="2026-08-31T13:16:53.996" v="1239" actId="14100"/>
          <ac:graphicFrameMkLst>
            <pc:docMk/>
            <pc:sldMk cId="1501206753" sldId="2066"/>
            <ac:graphicFrameMk id="2" creationId="{13C50F83-CC6A-BD4C-5756-115DC3BB55B2}"/>
          </ac:graphicFrameMkLst>
        </pc:graphicFrameChg>
      </pc:sldChg>
      <pc:sldChg chg="addSp delSp modSp mod">
        <pc:chgData name="GERALDO AVELINO GOMES FILHO" userId="cb76a2c3-1493-4a8f-a814-6303474fc5e1" providerId="ADAL" clId="{3065BF21-82F2-4C94-B2B8-4F172F1AE4B5}" dt="2026-09-03T14:09:22.782" v="1935" actId="1076"/>
        <pc:sldMkLst>
          <pc:docMk/>
          <pc:sldMk cId="3963215571" sldId="2070"/>
        </pc:sldMkLst>
        <pc:spChg chg="mod">
          <ac:chgData name="GERALDO AVELINO GOMES FILHO" userId="cb76a2c3-1493-4a8f-a814-6303474fc5e1" providerId="ADAL" clId="{3065BF21-82F2-4C94-B2B8-4F172F1AE4B5}" dt="2026-09-03T14:09:10.481" v="1934" actId="1076"/>
          <ac:spMkLst>
            <pc:docMk/>
            <pc:sldMk cId="3963215571" sldId="2070"/>
            <ac:spMk id="3" creationId="{B721929E-A1B6-9958-F4E8-AEA63215DEA9}"/>
          </ac:spMkLst>
        </pc:spChg>
        <pc:spChg chg="mod">
          <ac:chgData name="GERALDO AVELINO GOMES FILHO" userId="cb76a2c3-1493-4a8f-a814-6303474fc5e1" providerId="ADAL" clId="{3065BF21-82F2-4C94-B2B8-4F172F1AE4B5}" dt="2026-09-03T14:09:22.782" v="1935" actId="1076"/>
          <ac:spMkLst>
            <pc:docMk/>
            <pc:sldMk cId="3963215571" sldId="2070"/>
            <ac:spMk id="6" creationId="{98295909-EB86-3136-3A64-6531B2063FA5}"/>
          </ac:spMkLst>
        </pc:spChg>
        <pc:picChg chg="add mod">
          <ac:chgData name="GERALDO AVELINO GOMES FILHO" userId="cb76a2c3-1493-4a8f-a814-6303474fc5e1" providerId="ADAL" clId="{3065BF21-82F2-4C94-B2B8-4F172F1AE4B5}" dt="2026-09-03T14:09:03.433" v="1933" actId="1076"/>
          <ac:picMkLst>
            <pc:docMk/>
            <pc:sldMk cId="3963215571" sldId="2070"/>
            <ac:picMk id="4" creationId="{6AE69D55-700D-FCCD-3CF2-0AB3DE7AD9E1}"/>
          </ac:picMkLst>
        </pc:picChg>
      </pc:sldChg>
      <pc:sldChg chg="modSp mod">
        <pc:chgData name="GERALDO AVELINO GOMES FILHO" userId="cb76a2c3-1493-4a8f-a814-6303474fc5e1" providerId="ADAL" clId="{3065BF21-82F2-4C94-B2B8-4F172F1AE4B5}" dt="2026-09-03T14:10:14.643" v="1936" actId="20577"/>
        <pc:sldMkLst>
          <pc:docMk/>
          <pc:sldMk cId="2894214552" sldId="2071"/>
        </pc:sldMkLst>
        <pc:spChg chg="mod">
          <ac:chgData name="GERALDO AVELINO GOMES FILHO" userId="cb76a2c3-1493-4a8f-a814-6303474fc5e1" providerId="ADAL" clId="{3065BF21-82F2-4C94-B2B8-4F172F1AE4B5}" dt="2026-09-03T14:10:14.643" v="1936" actId="20577"/>
          <ac:spMkLst>
            <pc:docMk/>
            <pc:sldMk cId="2894214552" sldId="2071"/>
            <ac:spMk id="3" creationId="{37E32FA4-377A-86CE-563D-38948CADF1FF}"/>
          </ac:spMkLst>
        </pc:spChg>
      </pc:sldChg>
      <pc:sldChg chg="modSp mod">
        <pc:chgData name="GERALDO AVELINO GOMES FILHO" userId="cb76a2c3-1493-4a8f-a814-6303474fc5e1" providerId="ADAL" clId="{3065BF21-82F2-4C94-B2B8-4F172F1AE4B5}" dt="2026-08-31T13:27:33.669" v="1302" actId="6549"/>
        <pc:sldMkLst>
          <pc:docMk/>
          <pc:sldMk cId="4181706858" sldId="2072"/>
        </pc:sldMkLst>
        <pc:spChg chg="mod">
          <ac:chgData name="GERALDO AVELINO GOMES FILHO" userId="cb76a2c3-1493-4a8f-a814-6303474fc5e1" providerId="ADAL" clId="{3065BF21-82F2-4C94-B2B8-4F172F1AE4B5}" dt="2026-08-31T13:27:33.669" v="1302" actId="6549"/>
          <ac:spMkLst>
            <pc:docMk/>
            <pc:sldMk cId="4181706858" sldId="2072"/>
            <ac:spMk id="5" creationId="{7BE6592F-FB8A-4850-BAF4-59F539E663A7}"/>
          </ac:spMkLst>
        </pc:spChg>
      </pc:sldChg>
      <pc:sldChg chg="addSp modSp mod">
        <pc:chgData name="GERALDO AVELINO GOMES FILHO" userId="cb76a2c3-1493-4a8f-a814-6303474fc5e1" providerId="ADAL" clId="{3065BF21-82F2-4C94-B2B8-4F172F1AE4B5}" dt="2026-08-31T13:32:22.601" v="1399" actId="1076"/>
        <pc:sldMkLst>
          <pc:docMk/>
          <pc:sldMk cId="3734411625" sldId="2079"/>
        </pc:sldMkLst>
        <pc:spChg chg="mod">
          <ac:chgData name="GERALDO AVELINO GOMES FILHO" userId="cb76a2c3-1493-4a8f-a814-6303474fc5e1" providerId="ADAL" clId="{3065BF21-82F2-4C94-B2B8-4F172F1AE4B5}" dt="2026-08-31T13:31:09.266" v="1328"/>
          <ac:spMkLst>
            <pc:docMk/>
            <pc:sldMk cId="3734411625" sldId="2079"/>
            <ac:spMk id="3" creationId="{CBAA44F7-CEDA-0D89-0E65-90CBFFB5A1EC}"/>
          </ac:spMkLst>
        </pc:spChg>
        <pc:spChg chg="add mod">
          <ac:chgData name="GERALDO AVELINO GOMES FILHO" userId="cb76a2c3-1493-4a8f-a814-6303474fc5e1" providerId="ADAL" clId="{3065BF21-82F2-4C94-B2B8-4F172F1AE4B5}" dt="2026-08-31T13:32:22.601" v="1399" actId="1076"/>
          <ac:spMkLst>
            <pc:docMk/>
            <pc:sldMk cId="3734411625" sldId="2079"/>
            <ac:spMk id="5" creationId="{5B677DDF-01BC-55A5-0D65-3EE3C5958233}"/>
          </ac:spMkLst>
        </pc:spChg>
        <pc:picChg chg="add mod">
          <ac:chgData name="GERALDO AVELINO GOMES FILHO" userId="cb76a2c3-1493-4a8f-a814-6303474fc5e1" providerId="ADAL" clId="{3065BF21-82F2-4C94-B2B8-4F172F1AE4B5}" dt="2026-08-31T13:31:57.836" v="1397" actId="1076"/>
          <ac:picMkLst>
            <pc:docMk/>
            <pc:sldMk cId="3734411625" sldId="2079"/>
            <ac:picMk id="2" creationId="{51964367-16A8-6A67-2987-28E8A6E0A85A}"/>
          </ac:picMkLst>
        </pc:picChg>
      </pc:sldChg>
      <pc:sldChg chg="modSp mod">
        <pc:chgData name="GERALDO AVELINO GOMES FILHO" userId="cb76a2c3-1493-4a8f-a814-6303474fc5e1" providerId="ADAL" clId="{3065BF21-82F2-4C94-B2B8-4F172F1AE4B5}" dt="2026-09-03T11:48:04.076" v="1632" actId="255"/>
        <pc:sldMkLst>
          <pc:docMk/>
          <pc:sldMk cId="4000829574" sldId="2081"/>
        </pc:sldMkLst>
        <pc:spChg chg="mod">
          <ac:chgData name="GERALDO AVELINO GOMES FILHO" userId="cb76a2c3-1493-4a8f-a814-6303474fc5e1" providerId="ADAL" clId="{3065BF21-82F2-4C94-B2B8-4F172F1AE4B5}" dt="2026-09-03T11:48:04.076" v="1632" actId="255"/>
          <ac:spMkLst>
            <pc:docMk/>
            <pc:sldMk cId="4000829574" sldId="2081"/>
            <ac:spMk id="5" creationId="{21AE9544-DAE9-6F49-B73E-25DA104DAE18}"/>
          </ac:spMkLst>
        </pc:spChg>
      </pc:sldChg>
      <pc:sldChg chg="modSp mod">
        <pc:chgData name="GERALDO AVELINO GOMES FILHO" userId="cb76a2c3-1493-4a8f-a814-6303474fc5e1" providerId="ADAL" clId="{3065BF21-82F2-4C94-B2B8-4F172F1AE4B5}" dt="2026-09-03T11:13:00.826" v="1434" actId="6549"/>
        <pc:sldMkLst>
          <pc:docMk/>
          <pc:sldMk cId="4231785858" sldId="2091"/>
        </pc:sldMkLst>
        <pc:spChg chg="mod">
          <ac:chgData name="GERALDO AVELINO GOMES FILHO" userId="cb76a2c3-1493-4a8f-a814-6303474fc5e1" providerId="ADAL" clId="{3065BF21-82F2-4C94-B2B8-4F172F1AE4B5}" dt="2026-09-03T11:13:00.826" v="1434" actId="6549"/>
          <ac:spMkLst>
            <pc:docMk/>
            <pc:sldMk cId="4231785858" sldId="2091"/>
            <ac:spMk id="5" creationId="{EE4DDBC0-7EDE-6F24-647C-0ED12EFA81B4}"/>
          </ac:spMkLst>
        </pc:spChg>
      </pc:sldChg>
      <pc:sldChg chg="addSp modSp mod">
        <pc:chgData name="GERALDO AVELINO GOMES FILHO" userId="cb76a2c3-1493-4a8f-a814-6303474fc5e1" providerId="ADAL" clId="{3065BF21-82F2-4C94-B2B8-4F172F1AE4B5}" dt="2026-09-03T14:22:29.924" v="1956" actId="1076"/>
        <pc:sldMkLst>
          <pc:docMk/>
          <pc:sldMk cId="1991826270" sldId="2093"/>
        </pc:sldMkLst>
        <pc:spChg chg="mod">
          <ac:chgData name="GERALDO AVELINO GOMES FILHO" userId="cb76a2c3-1493-4a8f-a814-6303474fc5e1" providerId="ADAL" clId="{3065BF21-82F2-4C94-B2B8-4F172F1AE4B5}" dt="2026-09-03T14:22:20.393" v="1955" actId="255"/>
          <ac:spMkLst>
            <pc:docMk/>
            <pc:sldMk cId="1991826270" sldId="2093"/>
            <ac:spMk id="3" creationId="{A3903DAB-5EC8-A8C3-D100-8BA3A6E2D0D5}"/>
          </ac:spMkLst>
        </pc:spChg>
        <pc:spChg chg="mod">
          <ac:chgData name="GERALDO AVELINO GOMES FILHO" userId="cb76a2c3-1493-4a8f-a814-6303474fc5e1" providerId="ADAL" clId="{3065BF21-82F2-4C94-B2B8-4F172F1AE4B5}" dt="2026-09-03T14:22:07.519" v="1954" actId="255"/>
          <ac:spMkLst>
            <pc:docMk/>
            <pc:sldMk cId="1991826270" sldId="2093"/>
            <ac:spMk id="5" creationId="{4BFD1B36-0696-8697-B836-BD516EC035DC}"/>
          </ac:spMkLst>
        </pc:spChg>
        <pc:picChg chg="add mod">
          <ac:chgData name="GERALDO AVELINO GOMES FILHO" userId="cb76a2c3-1493-4a8f-a814-6303474fc5e1" providerId="ADAL" clId="{3065BF21-82F2-4C94-B2B8-4F172F1AE4B5}" dt="2026-09-03T14:22:29.924" v="1956" actId="1076"/>
          <ac:picMkLst>
            <pc:docMk/>
            <pc:sldMk cId="1991826270" sldId="2093"/>
            <ac:picMk id="4" creationId="{540CE68B-6DED-E2DD-0702-FFE806B10B9D}"/>
          </ac:picMkLst>
        </pc:picChg>
      </pc:sldChg>
      <pc:sldChg chg="modSp mod">
        <pc:chgData name="GERALDO AVELINO GOMES FILHO" userId="cb76a2c3-1493-4a8f-a814-6303474fc5e1" providerId="ADAL" clId="{3065BF21-82F2-4C94-B2B8-4F172F1AE4B5}" dt="2026-09-03T13:48:20.721" v="1813" actId="1076"/>
        <pc:sldMkLst>
          <pc:docMk/>
          <pc:sldMk cId="2175395105" sldId="2096"/>
        </pc:sldMkLst>
        <pc:spChg chg="mod">
          <ac:chgData name="GERALDO AVELINO GOMES FILHO" userId="cb76a2c3-1493-4a8f-a814-6303474fc5e1" providerId="ADAL" clId="{3065BF21-82F2-4C94-B2B8-4F172F1AE4B5}" dt="2026-09-03T13:48:20.721" v="1813" actId="1076"/>
          <ac:spMkLst>
            <pc:docMk/>
            <pc:sldMk cId="2175395105" sldId="2096"/>
            <ac:spMk id="5" creationId="{4B6AD766-446C-39A9-92F0-BBD2E053ACE7}"/>
          </ac:spMkLst>
        </pc:spChg>
      </pc:sldChg>
      <pc:sldChg chg="modSp mod">
        <pc:chgData name="GERALDO AVELINO GOMES FILHO" userId="cb76a2c3-1493-4a8f-a814-6303474fc5e1" providerId="ADAL" clId="{3065BF21-82F2-4C94-B2B8-4F172F1AE4B5}" dt="2026-09-03T17:49:06.287" v="2008" actId="255"/>
        <pc:sldMkLst>
          <pc:docMk/>
          <pc:sldMk cId="2286828914" sldId="2098"/>
        </pc:sldMkLst>
        <pc:spChg chg="mod">
          <ac:chgData name="GERALDO AVELINO GOMES FILHO" userId="cb76a2c3-1493-4a8f-a814-6303474fc5e1" providerId="ADAL" clId="{3065BF21-82F2-4C94-B2B8-4F172F1AE4B5}" dt="2026-09-03T17:49:06.287" v="2008" actId="255"/>
          <ac:spMkLst>
            <pc:docMk/>
            <pc:sldMk cId="2286828914" sldId="2098"/>
            <ac:spMk id="5" creationId="{C2F92400-ABF0-ADDC-F4D2-8AE27B63EB3A}"/>
          </ac:spMkLst>
        </pc:spChg>
      </pc:sldChg>
      <pc:sldChg chg="modSp mod">
        <pc:chgData name="GERALDO AVELINO GOMES FILHO" userId="cb76a2c3-1493-4a8f-a814-6303474fc5e1" providerId="ADAL" clId="{3065BF21-82F2-4C94-B2B8-4F172F1AE4B5}" dt="2026-09-03T11:47:56.689" v="1631" actId="255"/>
        <pc:sldMkLst>
          <pc:docMk/>
          <pc:sldMk cId="1534385888" sldId="2099"/>
        </pc:sldMkLst>
        <pc:spChg chg="mod">
          <ac:chgData name="GERALDO AVELINO GOMES FILHO" userId="cb76a2c3-1493-4a8f-a814-6303474fc5e1" providerId="ADAL" clId="{3065BF21-82F2-4C94-B2B8-4F172F1AE4B5}" dt="2026-09-03T11:47:56.689" v="1631" actId="255"/>
          <ac:spMkLst>
            <pc:docMk/>
            <pc:sldMk cId="1534385888" sldId="2099"/>
            <ac:spMk id="5" creationId="{C9D8B149-D06B-98D4-9A59-36B0995DC5AA}"/>
          </ac:spMkLst>
        </pc:spChg>
      </pc:sldChg>
      <pc:sldChg chg="addSp delSp modSp mod">
        <pc:chgData name="GERALDO AVELINO GOMES FILHO" userId="cb76a2c3-1493-4a8f-a814-6303474fc5e1" providerId="ADAL" clId="{3065BF21-82F2-4C94-B2B8-4F172F1AE4B5}" dt="2026-09-03T11:47:44.329" v="1630" actId="255"/>
        <pc:sldMkLst>
          <pc:docMk/>
          <pc:sldMk cId="1458134179" sldId="2100"/>
        </pc:sldMkLst>
        <pc:spChg chg="mod">
          <ac:chgData name="GERALDO AVELINO GOMES FILHO" userId="cb76a2c3-1493-4a8f-a814-6303474fc5e1" providerId="ADAL" clId="{3065BF21-82F2-4C94-B2B8-4F172F1AE4B5}" dt="2026-09-03T11:47:44.329" v="1630" actId="255"/>
          <ac:spMkLst>
            <pc:docMk/>
            <pc:sldMk cId="1458134179" sldId="2100"/>
            <ac:spMk id="3" creationId="{9CC4E041-83EE-E308-F629-50E552AB51E8}"/>
          </ac:spMkLst>
        </pc:spChg>
        <pc:spChg chg="mod">
          <ac:chgData name="GERALDO AVELINO GOMES FILHO" userId="cb76a2c3-1493-4a8f-a814-6303474fc5e1" providerId="ADAL" clId="{3065BF21-82F2-4C94-B2B8-4F172F1AE4B5}" dt="2026-09-03T11:45:00.587" v="1606" actId="1076"/>
          <ac:spMkLst>
            <pc:docMk/>
            <pc:sldMk cId="1458134179" sldId="2100"/>
            <ac:spMk id="4" creationId="{BFBE5CB0-AF28-31AE-D069-26B755762B95}"/>
          </ac:spMkLst>
        </pc:spChg>
        <pc:spChg chg="add mod">
          <ac:chgData name="GERALDO AVELINO GOMES FILHO" userId="cb76a2c3-1493-4a8f-a814-6303474fc5e1" providerId="ADAL" clId="{3065BF21-82F2-4C94-B2B8-4F172F1AE4B5}" dt="2026-09-03T11:47:38.282" v="1629" actId="255"/>
          <ac:spMkLst>
            <pc:docMk/>
            <pc:sldMk cId="1458134179" sldId="2100"/>
            <ac:spMk id="8" creationId="{E93BBE77-1C96-E7DE-EFAF-A67648AA59CA}"/>
          </ac:spMkLst>
        </pc:spChg>
        <pc:spChg chg="del">
          <ac:chgData name="GERALDO AVELINO GOMES FILHO" userId="cb76a2c3-1493-4a8f-a814-6303474fc5e1" providerId="ADAL" clId="{3065BF21-82F2-4C94-B2B8-4F172F1AE4B5}" dt="2026-09-03T11:46:57.605" v="1622" actId="478"/>
          <ac:spMkLst>
            <pc:docMk/>
            <pc:sldMk cId="1458134179" sldId="2100"/>
            <ac:spMk id="10" creationId="{4DE28BF0-2407-557D-1C26-701625CA1BC7}"/>
          </ac:spMkLst>
        </pc:spChg>
        <pc:spChg chg="add mod">
          <ac:chgData name="GERALDO AVELINO GOMES FILHO" userId="cb76a2c3-1493-4a8f-a814-6303474fc5e1" providerId="ADAL" clId="{3065BF21-82F2-4C94-B2B8-4F172F1AE4B5}" dt="2026-09-03T11:47:28.288" v="1627" actId="2711"/>
          <ac:spMkLst>
            <pc:docMk/>
            <pc:sldMk cId="1458134179" sldId="2100"/>
            <ac:spMk id="11" creationId="{B9152612-AC77-A6F2-9FF6-8C6FCEB248CC}"/>
          </ac:spMkLst>
        </pc:spChg>
        <pc:picChg chg="del">
          <ac:chgData name="GERALDO AVELINO GOMES FILHO" userId="cb76a2c3-1493-4a8f-a814-6303474fc5e1" providerId="ADAL" clId="{3065BF21-82F2-4C94-B2B8-4F172F1AE4B5}" dt="2026-09-03T11:45:24.605" v="1608" actId="478"/>
          <ac:picMkLst>
            <pc:docMk/>
            <pc:sldMk cId="1458134179" sldId="2100"/>
            <ac:picMk id="2" creationId="{C314A290-E46C-424A-0D32-62DAAFAB8A23}"/>
          </ac:picMkLst>
        </pc:picChg>
        <pc:picChg chg="add mod">
          <ac:chgData name="GERALDO AVELINO GOMES FILHO" userId="cb76a2c3-1493-4a8f-a814-6303474fc5e1" providerId="ADAL" clId="{3065BF21-82F2-4C94-B2B8-4F172F1AE4B5}" dt="2026-09-03T11:45:54.029" v="1615" actId="1076"/>
          <ac:picMkLst>
            <pc:docMk/>
            <pc:sldMk cId="1458134179" sldId="2100"/>
            <ac:picMk id="5" creationId="{FBF8BA2D-D5D2-12F0-BCD4-FD94AB4E089E}"/>
          </ac:picMkLst>
        </pc:picChg>
      </pc:sldChg>
      <pc:sldChg chg="delSp modSp mod">
        <pc:chgData name="GERALDO AVELINO GOMES FILHO" userId="cb76a2c3-1493-4a8f-a814-6303474fc5e1" providerId="ADAL" clId="{3065BF21-82F2-4C94-B2B8-4F172F1AE4B5}" dt="2026-09-03T13:52:40.652" v="1847" actId="21"/>
        <pc:sldMkLst>
          <pc:docMk/>
          <pc:sldMk cId="581682577" sldId="2102"/>
        </pc:sldMkLst>
        <pc:spChg chg="mod">
          <ac:chgData name="GERALDO AVELINO GOMES FILHO" userId="cb76a2c3-1493-4a8f-a814-6303474fc5e1" providerId="ADAL" clId="{3065BF21-82F2-4C94-B2B8-4F172F1AE4B5}" dt="2026-09-03T13:52:40.652" v="1847" actId="21"/>
          <ac:spMkLst>
            <pc:docMk/>
            <pc:sldMk cId="581682577" sldId="2102"/>
            <ac:spMk id="3" creationId="{5F3E3A67-9A27-FA69-ECAD-6156C2824B85}"/>
          </ac:spMkLst>
        </pc:spChg>
        <pc:spChg chg="del">
          <ac:chgData name="GERALDO AVELINO GOMES FILHO" userId="cb76a2c3-1493-4a8f-a814-6303474fc5e1" providerId="ADAL" clId="{3065BF21-82F2-4C94-B2B8-4F172F1AE4B5}" dt="2026-09-03T13:49:12.101" v="1817" actId="478"/>
          <ac:spMkLst>
            <pc:docMk/>
            <pc:sldMk cId="581682577" sldId="2102"/>
            <ac:spMk id="7" creationId="{E0ED5C24-44E5-4B83-E895-05D906300438}"/>
          </ac:spMkLst>
        </pc:spChg>
      </pc:sldChg>
      <pc:sldChg chg="modSp mod">
        <pc:chgData name="GERALDO AVELINO GOMES FILHO" userId="cb76a2c3-1493-4a8f-a814-6303474fc5e1" providerId="ADAL" clId="{3065BF21-82F2-4C94-B2B8-4F172F1AE4B5}" dt="2026-09-03T17:49:13.141" v="2009" actId="255"/>
        <pc:sldMkLst>
          <pc:docMk/>
          <pc:sldMk cId="2660892600" sldId="2110"/>
        </pc:sldMkLst>
        <pc:spChg chg="mod">
          <ac:chgData name="GERALDO AVELINO GOMES FILHO" userId="cb76a2c3-1493-4a8f-a814-6303474fc5e1" providerId="ADAL" clId="{3065BF21-82F2-4C94-B2B8-4F172F1AE4B5}" dt="2026-09-03T17:49:13.141" v="2009" actId="255"/>
          <ac:spMkLst>
            <pc:docMk/>
            <pc:sldMk cId="2660892600" sldId="2110"/>
            <ac:spMk id="5" creationId="{1B98FA24-1458-AFF9-7F2E-AC320A327E87}"/>
          </ac:spMkLst>
        </pc:spChg>
      </pc:sldChg>
      <pc:sldChg chg="addSp delSp modSp mod">
        <pc:chgData name="GERALDO AVELINO GOMES FILHO" userId="cb76a2c3-1493-4a8f-a814-6303474fc5e1" providerId="ADAL" clId="{3065BF21-82F2-4C94-B2B8-4F172F1AE4B5}" dt="2026-09-03T14:07:56.113" v="1927" actId="1076"/>
        <pc:sldMkLst>
          <pc:docMk/>
          <pc:sldMk cId="1267571079" sldId="2123"/>
        </pc:sldMkLst>
        <pc:spChg chg="add del mod">
          <ac:chgData name="GERALDO AVELINO GOMES FILHO" userId="cb76a2c3-1493-4a8f-a814-6303474fc5e1" providerId="ADAL" clId="{3065BF21-82F2-4C94-B2B8-4F172F1AE4B5}" dt="2026-09-03T14:05:52.379" v="1895" actId="478"/>
          <ac:spMkLst>
            <pc:docMk/>
            <pc:sldMk cId="1267571079" sldId="2123"/>
            <ac:spMk id="5" creationId="{12468D7F-F8FE-0B3B-EDFC-F898ED92BDD8}"/>
          </ac:spMkLst>
        </pc:spChg>
        <pc:spChg chg="add mod">
          <ac:chgData name="GERALDO AVELINO GOMES FILHO" userId="cb76a2c3-1493-4a8f-a814-6303474fc5e1" providerId="ADAL" clId="{3065BF21-82F2-4C94-B2B8-4F172F1AE4B5}" dt="2026-09-03T14:07:56.113" v="1927" actId="1076"/>
          <ac:spMkLst>
            <pc:docMk/>
            <pc:sldMk cId="1267571079" sldId="2123"/>
            <ac:spMk id="9" creationId="{C99F6ABB-2780-EEA8-A15A-50405AF3994C}"/>
          </ac:spMkLst>
        </pc:spChg>
        <pc:graphicFrameChg chg="mod modGraphic">
          <ac:chgData name="GERALDO AVELINO GOMES FILHO" userId="cb76a2c3-1493-4a8f-a814-6303474fc5e1" providerId="ADAL" clId="{3065BF21-82F2-4C94-B2B8-4F172F1AE4B5}" dt="2026-09-03T14:07:24.161" v="1920" actId="21"/>
          <ac:graphicFrameMkLst>
            <pc:docMk/>
            <pc:sldMk cId="1267571079" sldId="2123"/>
            <ac:graphicFrameMk id="2" creationId="{6F5883DC-322F-91BF-02EF-0AF79DEA4F03}"/>
          </ac:graphicFrameMkLst>
        </pc:graphicFrameChg>
        <pc:picChg chg="mod ord">
          <ac:chgData name="GERALDO AVELINO GOMES FILHO" userId="cb76a2c3-1493-4a8f-a814-6303474fc5e1" providerId="ADAL" clId="{3065BF21-82F2-4C94-B2B8-4F172F1AE4B5}" dt="2026-08-31T13:05:19.321" v="1148" actId="14100"/>
          <ac:picMkLst>
            <pc:docMk/>
            <pc:sldMk cId="1267571079" sldId="2123"/>
            <ac:picMk id="3" creationId="{F5AC2215-14F1-1ECF-AB54-659696164F13}"/>
          </ac:picMkLst>
        </pc:picChg>
        <pc:picChg chg="add mod">
          <ac:chgData name="GERALDO AVELINO GOMES FILHO" userId="cb76a2c3-1493-4a8f-a814-6303474fc5e1" providerId="ADAL" clId="{3065BF21-82F2-4C94-B2B8-4F172F1AE4B5}" dt="2026-09-03T14:06:29.398" v="1909" actId="1076"/>
          <ac:picMkLst>
            <pc:docMk/>
            <pc:sldMk cId="1267571079" sldId="2123"/>
            <ac:picMk id="7" creationId="{E88D9B35-A658-C330-E11D-3939A0CF22A8}"/>
          </ac:picMkLst>
        </pc:picChg>
      </pc:sldChg>
      <pc:sldChg chg="addSp delSp modSp mod ord">
        <pc:chgData name="GERALDO AVELINO GOMES FILHO" userId="cb76a2c3-1493-4a8f-a814-6303474fc5e1" providerId="ADAL" clId="{3065BF21-82F2-4C94-B2B8-4F172F1AE4B5}" dt="2026-09-03T14:14:21.583" v="1941" actId="1076"/>
        <pc:sldMkLst>
          <pc:docMk/>
          <pc:sldMk cId="2519342877" sldId="2124"/>
        </pc:sldMkLst>
        <pc:spChg chg="mod">
          <ac:chgData name="GERALDO AVELINO GOMES FILHO" userId="cb76a2c3-1493-4a8f-a814-6303474fc5e1" providerId="ADAL" clId="{3065BF21-82F2-4C94-B2B8-4F172F1AE4B5}" dt="2026-09-03T14:14:09.481" v="1938" actId="255"/>
          <ac:spMkLst>
            <pc:docMk/>
            <pc:sldMk cId="2519342877" sldId="2124"/>
            <ac:spMk id="3" creationId="{11D2BD84-7900-8AEF-68F7-CA5552CA3C2C}"/>
          </ac:spMkLst>
        </pc:spChg>
        <pc:spChg chg="mod">
          <ac:chgData name="GERALDO AVELINO GOMES FILHO" userId="cb76a2c3-1493-4a8f-a814-6303474fc5e1" providerId="ADAL" clId="{3065BF21-82F2-4C94-B2B8-4F172F1AE4B5}" dt="2026-09-03T14:14:05.298" v="1937" actId="255"/>
          <ac:spMkLst>
            <pc:docMk/>
            <pc:sldMk cId="2519342877" sldId="2124"/>
            <ac:spMk id="6" creationId="{862B157E-01EE-1CD7-E223-A0EBECFAF855}"/>
          </ac:spMkLst>
        </pc:spChg>
        <pc:picChg chg="add mod">
          <ac:chgData name="GERALDO AVELINO GOMES FILHO" userId="cb76a2c3-1493-4a8f-a814-6303474fc5e1" providerId="ADAL" clId="{3065BF21-82F2-4C94-B2B8-4F172F1AE4B5}" dt="2026-09-03T14:14:21.583" v="1941" actId="1076"/>
          <ac:picMkLst>
            <pc:docMk/>
            <pc:sldMk cId="2519342877" sldId="2124"/>
            <ac:picMk id="2" creationId="{7601A0C0-C6C9-E59A-A969-A7F7A6677C31}"/>
          </ac:picMkLst>
        </pc:picChg>
      </pc:sldChg>
      <pc:sldChg chg="modSp mod">
        <pc:chgData name="GERALDO AVELINO GOMES FILHO" userId="cb76a2c3-1493-4a8f-a814-6303474fc5e1" providerId="ADAL" clId="{3065BF21-82F2-4C94-B2B8-4F172F1AE4B5}" dt="2026-08-31T13:27:50.802" v="1304" actId="6549"/>
        <pc:sldMkLst>
          <pc:docMk/>
          <pc:sldMk cId="3893508236" sldId="2125"/>
        </pc:sldMkLst>
        <pc:spChg chg="mod">
          <ac:chgData name="GERALDO AVELINO GOMES FILHO" userId="cb76a2c3-1493-4a8f-a814-6303474fc5e1" providerId="ADAL" clId="{3065BF21-82F2-4C94-B2B8-4F172F1AE4B5}" dt="2026-08-31T13:27:50.802" v="1304" actId="6549"/>
          <ac:spMkLst>
            <pc:docMk/>
            <pc:sldMk cId="3893508236" sldId="2125"/>
            <ac:spMk id="5" creationId="{DC7E0691-326C-42F1-BA33-1938BEB2C07F}"/>
          </ac:spMkLst>
        </pc:spChg>
      </pc:sldChg>
      <pc:sldChg chg="addSp modSp mod">
        <pc:chgData name="GERALDO AVELINO GOMES FILHO" userId="cb76a2c3-1493-4a8f-a814-6303474fc5e1" providerId="ADAL" clId="{3065BF21-82F2-4C94-B2B8-4F172F1AE4B5}" dt="2026-08-31T13:32:52.613" v="1402" actId="20577"/>
        <pc:sldMkLst>
          <pc:docMk/>
          <pc:sldMk cId="3153760245" sldId="2126"/>
        </pc:sldMkLst>
        <pc:spChg chg="mod">
          <ac:chgData name="GERALDO AVELINO GOMES FILHO" userId="cb76a2c3-1493-4a8f-a814-6303474fc5e1" providerId="ADAL" clId="{3065BF21-82F2-4C94-B2B8-4F172F1AE4B5}" dt="2026-08-31T13:32:52.613" v="1402" actId="20577"/>
          <ac:spMkLst>
            <pc:docMk/>
            <pc:sldMk cId="3153760245" sldId="2126"/>
            <ac:spMk id="3" creationId="{FF0258A2-821A-B36D-67E5-3E5ABDC729C8}"/>
          </ac:spMkLst>
        </pc:spChg>
        <pc:spChg chg="add mod">
          <ac:chgData name="GERALDO AVELINO GOMES FILHO" userId="cb76a2c3-1493-4a8f-a814-6303474fc5e1" providerId="ADAL" clId="{3065BF21-82F2-4C94-B2B8-4F172F1AE4B5}" dt="2026-08-31T13:30:33.876" v="1324" actId="1076"/>
          <ac:spMkLst>
            <pc:docMk/>
            <pc:sldMk cId="3153760245" sldId="2126"/>
            <ac:spMk id="4" creationId="{51D0FA08-A04B-58A3-AD6C-47B782B296B8}"/>
          </ac:spMkLst>
        </pc:spChg>
      </pc:sldChg>
      <pc:sldChg chg="addSp delSp modSp mod">
        <pc:chgData name="GERALDO AVELINO GOMES FILHO" userId="cb76a2c3-1493-4a8f-a814-6303474fc5e1" providerId="ADAL" clId="{3065BF21-82F2-4C94-B2B8-4F172F1AE4B5}" dt="2026-09-03T11:34:31.089" v="1596" actId="20577"/>
        <pc:sldMkLst>
          <pc:docMk/>
          <pc:sldMk cId="3373481220" sldId="2129"/>
        </pc:sldMkLst>
        <pc:spChg chg="add del mod">
          <ac:chgData name="GERALDO AVELINO GOMES FILHO" userId="cb76a2c3-1493-4a8f-a814-6303474fc5e1" providerId="ADAL" clId="{3065BF21-82F2-4C94-B2B8-4F172F1AE4B5}" dt="2026-09-03T11:32:59.873" v="1519" actId="478"/>
          <ac:spMkLst>
            <pc:docMk/>
            <pc:sldMk cId="3373481220" sldId="2129"/>
            <ac:spMk id="5" creationId="{CC344033-870A-44FB-BDB0-02B9C5FD96DB}"/>
          </ac:spMkLst>
        </pc:spChg>
        <pc:graphicFrameChg chg="mod modGraphic">
          <ac:chgData name="GERALDO AVELINO GOMES FILHO" userId="cb76a2c3-1493-4a8f-a814-6303474fc5e1" providerId="ADAL" clId="{3065BF21-82F2-4C94-B2B8-4F172F1AE4B5}" dt="2026-09-03T11:34:31.089" v="1596" actId="20577"/>
          <ac:graphicFrameMkLst>
            <pc:docMk/>
            <pc:sldMk cId="3373481220" sldId="2129"/>
            <ac:graphicFrameMk id="2" creationId="{EBCB5FFA-7022-9E3B-D792-62B4DD1D8A07}"/>
          </ac:graphicFrameMkLst>
        </pc:graphicFrameChg>
      </pc:sldChg>
      <pc:sldChg chg="modSp mod">
        <pc:chgData name="GERALDO AVELINO GOMES FILHO" userId="cb76a2c3-1493-4a8f-a814-6303474fc5e1" providerId="ADAL" clId="{3065BF21-82F2-4C94-B2B8-4F172F1AE4B5}" dt="2026-09-03T11:24:39.291" v="1436" actId="6549"/>
        <pc:sldMkLst>
          <pc:docMk/>
          <pc:sldMk cId="4258575072" sldId="2131"/>
        </pc:sldMkLst>
        <pc:spChg chg="mod">
          <ac:chgData name="GERALDO AVELINO GOMES FILHO" userId="cb76a2c3-1493-4a8f-a814-6303474fc5e1" providerId="ADAL" clId="{3065BF21-82F2-4C94-B2B8-4F172F1AE4B5}" dt="2026-09-03T11:24:39.291" v="1436" actId="6549"/>
          <ac:spMkLst>
            <pc:docMk/>
            <pc:sldMk cId="4258575072" sldId="2131"/>
            <ac:spMk id="5" creationId="{48F1AE02-BB1B-45BE-61A5-939558DFAFBD}"/>
          </ac:spMkLst>
        </pc:spChg>
      </pc:sldChg>
      <pc:sldChg chg="modSp mod">
        <pc:chgData name="GERALDO AVELINO GOMES FILHO" userId="cb76a2c3-1493-4a8f-a814-6303474fc5e1" providerId="ADAL" clId="{3065BF21-82F2-4C94-B2B8-4F172F1AE4B5}" dt="2026-09-03T14:29:41.872" v="1963" actId="20577"/>
        <pc:sldMkLst>
          <pc:docMk/>
          <pc:sldMk cId="1467963213" sldId="2137"/>
        </pc:sldMkLst>
        <pc:spChg chg="mod">
          <ac:chgData name="GERALDO AVELINO GOMES FILHO" userId="cb76a2c3-1493-4a8f-a814-6303474fc5e1" providerId="ADAL" clId="{3065BF21-82F2-4C94-B2B8-4F172F1AE4B5}" dt="2026-09-03T14:29:41.872" v="1963" actId="20577"/>
          <ac:spMkLst>
            <pc:docMk/>
            <pc:sldMk cId="1467963213" sldId="2137"/>
            <ac:spMk id="3" creationId="{F349EFDF-BAA2-296D-5603-4E14295C45BB}"/>
          </ac:spMkLst>
        </pc:spChg>
      </pc:sldChg>
      <pc:sldChg chg="addSp modSp mod">
        <pc:chgData name="GERALDO AVELINO GOMES FILHO" userId="cb76a2c3-1493-4a8f-a814-6303474fc5e1" providerId="ADAL" clId="{3065BF21-82F2-4C94-B2B8-4F172F1AE4B5}" dt="2026-09-03T14:44:11.118" v="1983" actId="21"/>
        <pc:sldMkLst>
          <pc:docMk/>
          <pc:sldMk cId="2699362431" sldId="2145"/>
        </pc:sldMkLst>
        <pc:spChg chg="add mod">
          <ac:chgData name="GERALDO AVELINO GOMES FILHO" userId="cb76a2c3-1493-4a8f-a814-6303474fc5e1" providerId="ADAL" clId="{3065BF21-82F2-4C94-B2B8-4F172F1AE4B5}" dt="2026-09-03T14:44:11.118" v="1983" actId="21"/>
          <ac:spMkLst>
            <pc:docMk/>
            <pc:sldMk cId="2699362431" sldId="2145"/>
            <ac:spMk id="6" creationId="{ABBD5141-E240-21D7-80B7-F0C2CE918803}"/>
          </ac:spMkLst>
        </pc:spChg>
        <pc:graphicFrameChg chg="mod modGraphic">
          <ac:chgData name="GERALDO AVELINO GOMES FILHO" userId="cb76a2c3-1493-4a8f-a814-6303474fc5e1" providerId="ADAL" clId="{3065BF21-82F2-4C94-B2B8-4F172F1AE4B5}" dt="2026-09-03T14:43:34.743" v="1971" actId="1076"/>
          <ac:graphicFrameMkLst>
            <pc:docMk/>
            <pc:sldMk cId="2699362431" sldId="2145"/>
            <ac:graphicFrameMk id="2" creationId="{3028BD90-9E2C-CBB9-B23F-5A974EFFF09B}"/>
          </ac:graphicFrameMkLst>
        </pc:graphicFrameChg>
        <pc:picChg chg="add mod">
          <ac:chgData name="GERALDO AVELINO GOMES FILHO" userId="cb76a2c3-1493-4a8f-a814-6303474fc5e1" providerId="ADAL" clId="{3065BF21-82F2-4C94-B2B8-4F172F1AE4B5}" dt="2026-09-03T13:44:29.791" v="1788" actId="1076"/>
          <ac:picMkLst>
            <pc:docMk/>
            <pc:sldMk cId="2699362431" sldId="2145"/>
            <ac:picMk id="4" creationId="{028CD3B3-453D-92CF-B632-60731EA00835}"/>
          </ac:picMkLst>
        </pc:picChg>
      </pc:sldChg>
      <pc:sldChg chg="modSp mod">
        <pc:chgData name="GERALDO AVELINO GOMES FILHO" userId="cb76a2c3-1493-4a8f-a814-6303474fc5e1" providerId="ADAL" clId="{3065BF21-82F2-4C94-B2B8-4F172F1AE4B5}" dt="2026-09-03T13:48:42.859" v="1816" actId="20577"/>
        <pc:sldMkLst>
          <pc:docMk/>
          <pc:sldMk cId="3357841908" sldId="2147"/>
        </pc:sldMkLst>
        <pc:spChg chg="mod">
          <ac:chgData name="GERALDO AVELINO GOMES FILHO" userId="cb76a2c3-1493-4a8f-a814-6303474fc5e1" providerId="ADAL" clId="{3065BF21-82F2-4C94-B2B8-4F172F1AE4B5}" dt="2026-09-03T13:48:42.859" v="1816" actId="20577"/>
          <ac:spMkLst>
            <pc:docMk/>
            <pc:sldMk cId="3357841908" sldId="2147"/>
            <ac:spMk id="5" creationId="{BDDBF26C-84CE-CE6C-5393-4E2DEAA3B8CF}"/>
          </ac:spMkLst>
        </pc:spChg>
      </pc:sldChg>
      <pc:sldChg chg="addSp delSp modSp mod">
        <pc:chgData name="GERALDO AVELINO GOMES FILHO" userId="cb76a2c3-1493-4a8f-a814-6303474fc5e1" providerId="ADAL" clId="{3065BF21-82F2-4C94-B2B8-4F172F1AE4B5}" dt="2026-08-31T13:15:10.086" v="1222" actId="1076"/>
        <pc:sldMkLst>
          <pc:docMk/>
          <pc:sldMk cId="3676352220" sldId="2156"/>
        </pc:sldMkLst>
        <pc:spChg chg="mod">
          <ac:chgData name="GERALDO AVELINO GOMES FILHO" userId="cb76a2c3-1493-4a8f-a814-6303474fc5e1" providerId="ADAL" clId="{3065BF21-82F2-4C94-B2B8-4F172F1AE4B5}" dt="2026-08-31T13:14:12.587" v="1216" actId="20577"/>
          <ac:spMkLst>
            <pc:docMk/>
            <pc:sldMk cId="3676352220" sldId="2156"/>
            <ac:spMk id="3" creationId="{EDB71DD3-4EEE-6E71-F92E-1B78694288F3}"/>
          </ac:spMkLst>
        </pc:spChg>
        <pc:spChg chg="add mod">
          <ac:chgData name="GERALDO AVELINO GOMES FILHO" userId="cb76a2c3-1493-4a8f-a814-6303474fc5e1" providerId="ADAL" clId="{3065BF21-82F2-4C94-B2B8-4F172F1AE4B5}" dt="2026-08-31T13:13:55.673" v="1214" actId="1076"/>
          <ac:spMkLst>
            <pc:docMk/>
            <pc:sldMk cId="3676352220" sldId="2156"/>
            <ac:spMk id="6" creationId="{700C600D-4D2B-6E6B-7687-65FC1BA7261C}"/>
          </ac:spMkLst>
        </pc:spChg>
        <pc:picChg chg="add mod">
          <ac:chgData name="GERALDO AVELINO GOMES FILHO" userId="cb76a2c3-1493-4a8f-a814-6303474fc5e1" providerId="ADAL" clId="{3065BF21-82F2-4C94-B2B8-4F172F1AE4B5}" dt="2026-08-31T13:15:10.086" v="1222" actId="1076"/>
          <ac:picMkLst>
            <pc:docMk/>
            <pc:sldMk cId="3676352220" sldId="2156"/>
            <ac:picMk id="2" creationId="{6748D8A9-C3B6-FB6C-A66F-3BE5ADE5FFCB}"/>
          </ac:picMkLst>
        </pc:picChg>
      </pc:sldChg>
      <pc:sldChg chg="addSp delSp modSp mod ord">
        <pc:chgData name="GERALDO AVELINO GOMES FILHO" userId="cb76a2c3-1493-4a8f-a814-6303474fc5e1" providerId="ADAL" clId="{3065BF21-82F2-4C94-B2B8-4F172F1AE4B5}" dt="2026-09-03T14:18:02.854" v="1945" actId="1076"/>
        <pc:sldMkLst>
          <pc:docMk/>
          <pc:sldMk cId="2449803222" sldId="2160"/>
        </pc:sldMkLst>
        <pc:spChg chg="mod">
          <ac:chgData name="GERALDO AVELINO GOMES FILHO" userId="cb76a2c3-1493-4a8f-a814-6303474fc5e1" providerId="ADAL" clId="{3065BF21-82F2-4C94-B2B8-4F172F1AE4B5}" dt="2026-09-03T14:17:49.394" v="1943" actId="255"/>
          <ac:spMkLst>
            <pc:docMk/>
            <pc:sldMk cId="2449803222" sldId="2160"/>
            <ac:spMk id="3" creationId="{089AB145-7632-54A0-C717-0ED91A67C2F0}"/>
          </ac:spMkLst>
        </pc:spChg>
        <pc:spChg chg="mod">
          <ac:chgData name="GERALDO AVELINO GOMES FILHO" userId="cb76a2c3-1493-4a8f-a814-6303474fc5e1" providerId="ADAL" clId="{3065BF21-82F2-4C94-B2B8-4F172F1AE4B5}" dt="2026-09-03T14:17:44.357" v="1942" actId="255"/>
          <ac:spMkLst>
            <pc:docMk/>
            <pc:sldMk cId="2449803222" sldId="2160"/>
            <ac:spMk id="6" creationId="{E9B59056-EDE4-4BA8-69F0-5FA8A448A0C2}"/>
          </ac:spMkLst>
        </pc:spChg>
        <pc:picChg chg="add mod">
          <ac:chgData name="GERALDO AVELINO GOMES FILHO" userId="cb76a2c3-1493-4a8f-a814-6303474fc5e1" providerId="ADAL" clId="{3065BF21-82F2-4C94-B2B8-4F172F1AE4B5}" dt="2026-09-03T14:18:02.854" v="1945" actId="1076"/>
          <ac:picMkLst>
            <pc:docMk/>
            <pc:sldMk cId="2449803222" sldId="2160"/>
            <ac:picMk id="4" creationId="{166AA1F5-1568-FF9D-2D6B-B3B1709395DE}"/>
          </ac:picMkLst>
        </pc:picChg>
      </pc:sldChg>
      <pc:sldChg chg="del">
        <pc:chgData name="GERALDO AVELINO GOMES FILHO" userId="cb76a2c3-1493-4a8f-a814-6303474fc5e1" providerId="ADAL" clId="{3065BF21-82F2-4C94-B2B8-4F172F1AE4B5}" dt="2026-09-03T13:40:02.946" v="1721" actId="47"/>
        <pc:sldMkLst>
          <pc:docMk/>
          <pc:sldMk cId="1585869547" sldId="2161"/>
        </pc:sldMkLst>
      </pc:sldChg>
      <pc:sldChg chg="del">
        <pc:chgData name="GERALDO AVELINO GOMES FILHO" userId="cb76a2c3-1493-4a8f-a814-6303474fc5e1" providerId="ADAL" clId="{3065BF21-82F2-4C94-B2B8-4F172F1AE4B5}" dt="2026-09-03T13:40:38.779" v="1722" actId="47"/>
        <pc:sldMkLst>
          <pc:docMk/>
          <pc:sldMk cId="3744219721" sldId="2162"/>
        </pc:sldMkLst>
      </pc:sldChg>
      <pc:sldChg chg="del">
        <pc:chgData name="GERALDO AVELINO GOMES FILHO" userId="cb76a2c3-1493-4a8f-a814-6303474fc5e1" providerId="ADAL" clId="{3065BF21-82F2-4C94-B2B8-4F172F1AE4B5}" dt="2026-09-03T13:44:45.070" v="1789" actId="47"/>
        <pc:sldMkLst>
          <pc:docMk/>
          <pc:sldMk cId="1434376959" sldId="2163"/>
        </pc:sldMkLst>
      </pc:sldChg>
      <pc:sldChg chg="del">
        <pc:chgData name="GERALDO AVELINO GOMES FILHO" userId="cb76a2c3-1493-4a8f-a814-6303474fc5e1" providerId="ADAL" clId="{3065BF21-82F2-4C94-B2B8-4F172F1AE4B5}" dt="2026-09-03T13:45:33.193" v="1791" actId="47"/>
        <pc:sldMkLst>
          <pc:docMk/>
          <pc:sldMk cId="906569476" sldId="2164"/>
        </pc:sldMkLst>
      </pc:sldChg>
      <pc:sldChg chg="del">
        <pc:chgData name="GERALDO AVELINO GOMES FILHO" userId="cb76a2c3-1493-4a8f-a814-6303474fc5e1" providerId="ADAL" clId="{3065BF21-82F2-4C94-B2B8-4F172F1AE4B5}" dt="2026-09-03T13:53:12.426" v="1852" actId="47"/>
        <pc:sldMkLst>
          <pc:docMk/>
          <pc:sldMk cId="3034161551" sldId="2165"/>
        </pc:sldMkLst>
      </pc:sldChg>
      <pc:sldChg chg="del">
        <pc:chgData name="GERALDO AVELINO GOMES FILHO" userId="cb76a2c3-1493-4a8f-a814-6303474fc5e1" providerId="ADAL" clId="{3065BF21-82F2-4C94-B2B8-4F172F1AE4B5}" dt="2026-09-03T11:11:44.262" v="1431" actId="47"/>
        <pc:sldMkLst>
          <pc:docMk/>
          <pc:sldMk cId="1059685460" sldId="2166"/>
        </pc:sldMkLst>
      </pc:sldChg>
      <pc:sldChg chg="modSp add mod">
        <pc:chgData name="GERALDO AVELINO GOMES FILHO" userId="cb76a2c3-1493-4a8f-a814-6303474fc5e1" providerId="ADAL" clId="{3065BF21-82F2-4C94-B2B8-4F172F1AE4B5}" dt="2026-09-03T14:04:47.918" v="1890" actId="20577"/>
        <pc:sldMkLst>
          <pc:docMk/>
          <pc:sldMk cId="4104697128" sldId="2169"/>
        </pc:sldMkLst>
        <pc:spChg chg="mod">
          <ac:chgData name="GERALDO AVELINO GOMES FILHO" userId="cb76a2c3-1493-4a8f-a814-6303474fc5e1" providerId="ADAL" clId="{3065BF21-82F2-4C94-B2B8-4F172F1AE4B5}" dt="2026-08-31T13:02:52.028" v="1134" actId="14100"/>
          <ac:spMkLst>
            <pc:docMk/>
            <pc:sldMk cId="4104697128" sldId="2169"/>
            <ac:spMk id="4" creationId="{92B745D9-30FC-40B3-6DB5-786C1023218F}"/>
          </ac:spMkLst>
        </pc:spChg>
        <pc:spChg chg="mod">
          <ac:chgData name="GERALDO AVELINO GOMES FILHO" userId="cb76a2c3-1493-4a8f-a814-6303474fc5e1" providerId="ADAL" clId="{3065BF21-82F2-4C94-B2B8-4F172F1AE4B5}" dt="2026-09-03T14:04:47.918" v="1890" actId="20577"/>
          <ac:spMkLst>
            <pc:docMk/>
            <pc:sldMk cId="4104697128" sldId="2169"/>
            <ac:spMk id="5" creationId="{D1C0191F-E94B-3FB9-BE8A-0651CE13AB91}"/>
          </ac:spMkLst>
        </pc:spChg>
      </pc:sldChg>
      <pc:sldChg chg="modSp add mod">
        <pc:chgData name="GERALDO AVELINO GOMES FILHO" userId="cb76a2c3-1493-4a8f-a814-6303474fc5e1" providerId="ADAL" clId="{3065BF21-82F2-4C94-B2B8-4F172F1AE4B5}" dt="2026-08-31T13:10:06.578" v="1179" actId="1076"/>
        <pc:sldMkLst>
          <pc:docMk/>
          <pc:sldMk cId="649868827" sldId="2170"/>
        </pc:sldMkLst>
        <pc:spChg chg="mod">
          <ac:chgData name="GERALDO AVELINO GOMES FILHO" userId="cb76a2c3-1493-4a8f-a814-6303474fc5e1" providerId="ADAL" clId="{3065BF21-82F2-4C94-B2B8-4F172F1AE4B5}" dt="2026-08-31T13:10:06.578" v="1179" actId="1076"/>
          <ac:spMkLst>
            <pc:docMk/>
            <pc:sldMk cId="649868827" sldId="2170"/>
            <ac:spMk id="5" creationId="{6F8D4856-F99F-F285-0558-740C6A167348}"/>
          </ac:spMkLst>
        </pc:spChg>
      </pc:sldChg>
      <pc:sldChg chg="addSp modSp new mod">
        <pc:chgData name="GERALDO AVELINO GOMES FILHO" userId="cb76a2c3-1493-4a8f-a814-6303474fc5e1" providerId="ADAL" clId="{3065BF21-82F2-4C94-B2B8-4F172F1AE4B5}" dt="2026-08-31T13:12:20.029" v="1200" actId="1076"/>
        <pc:sldMkLst>
          <pc:docMk/>
          <pc:sldMk cId="3677976966" sldId="2171"/>
        </pc:sldMkLst>
        <pc:spChg chg="add mod">
          <ac:chgData name="GERALDO AVELINO GOMES FILHO" userId="cb76a2c3-1493-4a8f-a814-6303474fc5e1" providerId="ADAL" clId="{3065BF21-82F2-4C94-B2B8-4F172F1AE4B5}" dt="2026-08-31T13:12:20.029" v="1200" actId="1076"/>
          <ac:spMkLst>
            <pc:docMk/>
            <pc:sldMk cId="3677976966" sldId="2171"/>
            <ac:spMk id="4" creationId="{037CD697-2E65-E789-AC70-5A52B6D09ECC}"/>
          </ac:spMkLst>
        </pc:spChg>
        <pc:picChg chg="add mod">
          <ac:chgData name="GERALDO AVELINO GOMES FILHO" userId="cb76a2c3-1493-4a8f-a814-6303474fc5e1" providerId="ADAL" clId="{3065BF21-82F2-4C94-B2B8-4F172F1AE4B5}" dt="2026-08-31T13:11:43.524" v="1192" actId="1076"/>
          <ac:picMkLst>
            <pc:docMk/>
            <pc:sldMk cId="3677976966" sldId="2171"/>
            <ac:picMk id="2" creationId="{01254A30-3B58-32A9-766E-3E1F3D80CCE3}"/>
          </ac:picMkLst>
        </pc:picChg>
      </pc:sldChg>
      <pc:sldChg chg="delSp modSp add mod">
        <pc:chgData name="GERALDO AVELINO GOMES FILHO" userId="cb76a2c3-1493-4a8f-a814-6303474fc5e1" providerId="ADAL" clId="{3065BF21-82F2-4C94-B2B8-4F172F1AE4B5}" dt="2026-08-31T13:15:45.304" v="1227" actId="1076"/>
        <pc:sldMkLst>
          <pc:docMk/>
          <pc:sldMk cId="2072180618" sldId="2172"/>
        </pc:sldMkLst>
        <pc:spChg chg="mod">
          <ac:chgData name="GERALDO AVELINO GOMES FILHO" userId="cb76a2c3-1493-4a8f-a814-6303474fc5e1" providerId="ADAL" clId="{3065BF21-82F2-4C94-B2B8-4F172F1AE4B5}" dt="2026-08-31T13:15:24.271" v="1223" actId="20577"/>
          <ac:spMkLst>
            <pc:docMk/>
            <pc:sldMk cId="2072180618" sldId="2172"/>
            <ac:spMk id="3" creationId="{365128A8-A6E7-74CB-C739-B9F84E919579}"/>
          </ac:spMkLst>
        </pc:spChg>
        <pc:spChg chg="mod">
          <ac:chgData name="GERALDO AVELINO GOMES FILHO" userId="cb76a2c3-1493-4a8f-a814-6303474fc5e1" providerId="ADAL" clId="{3065BF21-82F2-4C94-B2B8-4F172F1AE4B5}" dt="2026-08-31T13:15:45.304" v="1227" actId="1076"/>
          <ac:spMkLst>
            <pc:docMk/>
            <pc:sldMk cId="2072180618" sldId="2172"/>
            <ac:spMk id="6" creationId="{4B31F3E0-0B3A-5CFB-6A83-DB6A7481D085}"/>
          </ac:spMkLst>
        </pc:spChg>
      </pc:sldChg>
      <pc:sldChg chg="addSp delSp modSp add mod">
        <pc:chgData name="GERALDO AVELINO GOMES FILHO" userId="cb76a2c3-1493-4a8f-a814-6303474fc5e1" providerId="ADAL" clId="{3065BF21-82F2-4C94-B2B8-4F172F1AE4B5}" dt="2026-08-31T13:20:23.534" v="1273" actId="1076"/>
        <pc:sldMkLst>
          <pc:docMk/>
          <pc:sldMk cId="3542272557" sldId="2173"/>
        </pc:sldMkLst>
        <pc:spChg chg="add mod">
          <ac:chgData name="GERALDO AVELINO GOMES FILHO" userId="cb76a2c3-1493-4a8f-a814-6303474fc5e1" providerId="ADAL" clId="{3065BF21-82F2-4C94-B2B8-4F172F1AE4B5}" dt="2026-08-31T13:20:23.534" v="1273" actId="1076"/>
          <ac:spMkLst>
            <pc:docMk/>
            <pc:sldMk cId="3542272557" sldId="2173"/>
            <ac:spMk id="7" creationId="{3FD6C615-8A75-9A1B-A097-9640FE94F1D8}"/>
          </ac:spMkLst>
        </pc:spChg>
        <pc:picChg chg="add mod">
          <ac:chgData name="GERALDO AVELINO GOMES FILHO" userId="cb76a2c3-1493-4a8f-a814-6303474fc5e1" providerId="ADAL" clId="{3065BF21-82F2-4C94-B2B8-4F172F1AE4B5}" dt="2026-08-31T13:19:28.225" v="1263" actId="1076"/>
          <ac:picMkLst>
            <pc:docMk/>
            <pc:sldMk cId="3542272557" sldId="2173"/>
            <ac:picMk id="4" creationId="{433820F8-3838-99F2-CCBF-57B2D646BAF1}"/>
          </ac:picMkLst>
        </pc:picChg>
      </pc:sldChg>
      <pc:sldChg chg="addSp modSp add mod">
        <pc:chgData name="GERALDO AVELINO GOMES FILHO" userId="cb76a2c3-1493-4a8f-a814-6303474fc5e1" providerId="ADAL" clId="{3065BF21-82F2-4C94-B2B8-4F172F1AE4B5}" dt="2026-08-31T13:21:46.312" v="1283" actId="20577"/>
        <pc:sldMkLst>
          <pc:docMk/>
          <pc:sldMk cId="812824739" sldId="2174"/>
        </pc:sldMkLst>
        <pc:spChg chg="mod">
          <ac:chgData name="GERALDO AVELINO GOMES FILHO" userId="cb76a2c3-1493-4a8f-a814-6303474fc5e1" providerId="ADAL" clId="{3065BF21-82F2-4C94-B2B8-4F172F1AE4B5}" dt="2026-08-31T13:21:46.312" v="1283" actId="20577"/>
          <ac:spMkLst>
            <pc:docMk/>
            <pc:sldMk cId="812824739" sldId="2174"/>
            <ac:spMk id="5" creationId="{D01013FC-4499-B96B-8699-B0C6FACA763C}"/>
          </ac:spMkLst>
        </pc:spChg>
        <pc:spChg chg="add mod">
          <ac:chgData name="GERALDO AVELINO GOMES FILHO" userId="cb76a2c3-1493-4a8f-a814-6303474fc5e1" providerId="ADAL" clId="{3065BF21-82F2-4C94-B2B8-4F172F1AE4B5}" dt="2026-08-31T13:21:02.503" v="1281" actId="1076"/>
          <ac:spMkLst>
            <pc:docMk/>
            <pc:sldMk cId="812824739" sldId="2174"/>
            <ac:spMk id="6" creationId="{2D305DFC-8D13-BFE0-AE2A-DB9C5AD1FBB6}"/>
          </ac:spMkLst>
        </pc:spChg>
      </pc:sldChg>
      <pc:sldChg chg="addSp delSp modSp add mod">
        <pc:chgData name="GERALDO AVELINO GOMES FILHO" userId="cb76a2c3-1493-4a8f-a814-6303474fc5e1" providerId="ADAL" clId="{3065BF21-82F2-4C94-B2B8-4F172F1AE4B5}" dt="2026-09-03T14:18:49.832" v="1953" actId="1076"/>
        <pc:sldMkLst>
          <pc:docMk/>
          <pc:sldMk cId="2674535628" sldId="2175"/>
        </pc:sldMkLst>
        <pc:spChg chg="mod">
          <ac:chgData name="GERALDO AVELINO GOMES FILHO" userId="cb76a2c3-1493-4a8f-a814-6303474fc5e1" providerId="ADAL" clId="{3065BF21-82F2-4C94-B2B8-4F172F1AE4B5}" dt="2026-09-03T14:18:45.505" v="1952" actId="14100"/>
          <ac:spMkLst>
            <pc:docMk/>
            <pc:sldMk cId="2674535628" sldId="2175"/>
            <ac:spMk id="3" creationId="{9E392DD0-455E-EEDA-D47A-70EADAE7327E}"/>
          </ac:spMkLst>
        </pc:spChg>
        <pc:spChg chg="mod">
          <ac:chgData name="GERALDO AVELINO GOMES FILHO" userId="cb76a2c3-1493-4a8f-a814-6303474fc5e1" providerId="ADAL" clId="{3065BF21-82F2-4C94-B2B8-4F172F1AE4B5}" dt="2026-09-03T14:18:24.181" v="1950" actId="255"/>
          <ac:spMkLst>
            <pc:docMk/>
            <pc:sldMk cId="2674535628" sldId="2175"/>
            <ac:spMk id="6" creationId="{00AB636C-B388-AD9E-97FB-33265FB5DC98}"/>
          </ac:spMkLst>
        </pc:spChg>
        <pc:picChg chg="add mod">
          <ac:chgData name="GERALDO AVELINO GOMES FILHO" userId="cb76a2c3-1493-4a8f-a814-6303474fc5e1" providerId="ADAL" clId="{3065BF21-82F2-4C94-B2B8-4F172F1AE4B5}" dt="2026-09-03T14:18:49.832" v="1953" actId="1076"/>
          <ac:picMkLst>
            <pc:docMk/>
            <pc:sldMk cId="2674535628" sldId="2175"/>
            <ac:picMk id="2" creationId="{219702CC-4FF0-4C8E-FF9D-95C5479F8B30}"/>
          </ac:picMkLst>
        </pc:picChg>
        <pc:picChg chg="del">
          <ac:chgData name="GERALDO AVELINO GOMES FILHO" userId="cb76a2c3-1493-4a8f-a814-6303474fc5e1" providerId="ADAL" clId="{3065BF21-82F2-4C94-B2B8-4F172F1AE4B5}" dt="2026-09-03T11:09:25.626" v="1423" actId="478"/>
          <ac:picMkLst>
            <pc:docMk/>
            <pc:sldMk cId="2674535628" sldId="2175"/>
            <ac:picMk id="4" creationId="{77CF8E5E-8914-34D8-5537-9A311B57D3D2}"/>
          </ac:picMkLst>
        </pc:picChg>
      </pc:sldChg>
      <pc:sldChg chg="addSp delSp modSp add mod">
        <pc:chgData name="GERALDO AVELINO GOMES FILHO" userId="cb76a2c3-1493-4a8f-a814-6303474fc5e1" providerId="ADAL" clId="{3065BF21-82F2-4C94-B2B8-4F172F1AE4B5}" dt="2026-09-03T11:27:45.442" v="1483" actId="1076"/>
        <pc:sldMkLst>
          <pc:docMk/>
          <pc:sldMk cId="1565558064" sldId="2176"/>
        </pc:sldMkLst>
        <pc:spChg chg="mod">
          <ac:chgData name="GERALDO AVELINO GOMES FILHO" userId="cb76a2c3-1493-4a8f-a814-6303474fc5e1" providerId="ADAL" clId="{3065BF21-82F2-4C94-B2B8-4F172F1AE4B5}" dt="2026-09-03T11:27:45.442" v="1483" actId="1076"/>
          <ac:spMkLst>
            <pc:docMk/>
            <pc:sldMk cId="1565558064" sldId="2176"/>
            <ac:spMk id="2" creationId="{17B53F04-D3D0-98DF-DFD4-6815600260A8}"/>
          </ac:spMkLst>
        </pc:spChg>
        <pc:spChg chg="mod">
          <ac:chgData name="GERALDO AVELINO GOMES FILHO" userId="cb76a2c3-1493-4a8f-a814-6303474fc5e1" providerId="ADAL" clId="{3065BF21-82F2-4C94-B2B8-4F172F1AE4B5}" dt="2026-09-03T11:27:04.299" v="1475" actId="20577"/>
          <ac:spMkLst>
            <pc:docMk/>
            <pc:sldMk cId="1565558064" sldId="2176"/>
            <ac:spMk id="3" creationId="{82B8C367-A55F-0154-5DF5-42B58C1663A8}"/>
          </ac:spMkLst>
        </pc:spChg>
        <pc:spChg chg="del">
          <ac:chgData name="GERALDO AVELINO GOMES FILHO" userId="cb76a2c3-1493-4a8f-a814-6303474fc5e1" providerId="ADAL" clId="{3065BF21-82F2-4C94-B2B8-4F172F1AE4B5}" dt="2026-09-03T11:26:41.275" v="1461" actId="478"/>
          <ac:spMkLst>
            <pc:docMk/>
            <pc:sldMk cId="1565558064" sldId="2176"/>
            <ac:spMk id="5" creationId="{D1A74CA4-68CD-9975-1E9A-070E731464C9}"/>
          </ac:spMkLst>
        </pc:spChg>
        <pc:spChg chg="add del mod">
          <ac:chgData name="GERALDO AVELINO GOMES FILHO" userId="cb76a2c3-1493-4a8f-a814-6303474fc5e1" providerId="ADAL" clId="{3065BF21-82F2-4C94-B2B8-4F172F1AE4B5}" dt="2026-09-03T11:27:19.736" v="1478" actId="478"/>
          <ac:spMkLst>
            <pc:docMk/>
            <pc:sldMk cId="1565558064" sldId="2176"/>
            <ac:spMk id="7" creationId="{E0944D99-F40F-DA66-8036-BAB47B9CEE25}"/>
          </ac:spMkLst>
        </pc:spChg>
        <pc:picChg chg="del">
          <ac:chgData name="GERALDO AVELINO GOMES FILHO" userId="cb76a2c3-1493-4a8f-a814-6303474fc5e1" providerId="ADAL" clId="{3065BF21-82F2-4C94-B2B8-4F172F1AE4B5}" dt="2026-09-03T11:26:39.300" v="1460" actId="478"/>
          <ac:picMkLst>
            <pc:docMk/>
            <pc:sldMk cId="1565558064" sldId="2176"/>
            <ac:picMk id="4" creationId="{81FE6265-0B67-B8C4-72A4-32AEFFD1F75D}"/>
          </ac:picMkLst>
        </pc:picChg>
      </pc:sldChg>
      <pc:sldChg chg="modSp add mod">
        <pc:chgData name="GERALDO AVELINO GOMES FILHO" userId="cb76a2c3-1493-4a8f-a814-6303474fc5e1" providerId="ADAL" clId="{3065BF21-82F2-4C94-B2B8-4F172F1AE4B5}" dt="2026-09-03T14:23:40.616" v="1958" actId="20577"/>
        <pc:sldMkLst>
          <pc:docMk/>
          <pc:sldMk cId="1230166431" sldId="2177"/>
        </pc:sldMkLst>
        <pc:spChg chg="mod">
          <ac:chgData name="GERALDO AVELINO GOMES FILHO" userId="cb76a2c3-1493-4a8f-a814-6303474fc5e1" providerId="ADAL" clId="{3065BF21-82F2-4C94-B2B8-4F172F1AE4B5}" dt="2026-09-03T11:33:52.515" v="1538" actId="1076"/>
          <ac:spMkLst>
            <pc:docMk/>
            <pc:sldMk cId="1230166431" sldId="2177"/>
            <ac:spMk id="5" creationId="{7B5CAEF1-0BED-34DC-B24D-EB5115519777}"/>
          </ac:spMkLst>
        </pc:spChg>
        <pc:graphicFrameChg chg="modGraphic">
          <ac:chgData name="GERALDO AVELINO GOMES FILHO" userId="cb76a2c3-1493-4a8f-a814-6303474fc5e1" providerId="ADAL" clId="{3065BF21-82F2-4C94-B2B8-4F172F1AE4B5}" dt="2026-09-03T14:23:40.616" v="1958" actId="20577"/>
          <ac:graphicFrameMkLst>
            <pc:docMk/>
            <pc:sldMk cId="1230166431" sldId="2177"/>
            <ac:graphicFrameMk id="2" creationId="{906FFEF9-E231-7338-39D0-4AA8D36C2C49}"/>
          </ac:graphicFrameMkLst>
        </pc:graphicFrameChg>
      </pc:sldChg>
      <pc:sldChg chg="addSp delSp modSp add mod">
        <pc:chgData name="GERALDO AVELINO GOMES FILHO" userId="cb76a2c3-1493-4a8f-a814-6303474fc5e1" providerId="ADAL" clId="{3065BF21-82F2-4C94-B2B8-4F172F1AE4B5}" dt="2026-09-03T14:29:33.161" v="1962"/>
        <pc:sldMkLst>
          <pc:docMk/>
          <pc:sldMk cId="2272147161" sldId="2178"/>
        </pc:sldMkLst>
        <pc:spChg chg="del mod">
          <ac:chgData name="GERALDO AVELINO GOMES FILHO" userId="cb76a2c3-1493-4a8f-a814-6303474fc5e1" providerId="ADAL" clId="{3065BF21-82F2-4C94-B2B8-4F172F1AE4B5}" dt="2026-09-03T13:00:29.871" v="1665"/>
          <ac:spMkLst>
            <pc:docMk/>
            <pc:sldMk cId="2272147161" sldId="2178"/>
            <ac:spMk id="3" creationId="{2BA3BA45-45FD-454F-554C-1286F4926735}"/>
          </ac:spMkLst>
        </pc:spChg>
        <pc:spChg chg="add mod">
          <ac:chgData name="GERALDO AVELINO GOMES FILHO" userId="cb76a2c3-1493-4a8f-a814-6303474fc5e1" providerId="ADAL" clId="{3065BF21-82F2-4C94-B2B8-4F172F1AE4B5}" dt="2026-09-03T14:29:33.161" v="1962"/>
          <ac:spMkLst>
            <pc:docMk/>
            <pc:sldMk cId="2272147161" sldId="2178"/>
            <ac:spMk id="4" creationId="{626B21D6-671B-AF42-7E10-78FD24E42FBC}"/>
          </ac:spMkLst>
        </pc:spChg>
        <pc:spChg chg="add del mod">
          <ac:chgData name="GERALDO AVELINO GOMES FILHO" userId="cb76a2c3-1493-4a8f-a814-6303474fc5e1" providerId="ADAL" clId="{3065BF21-82F2-4C94-B2B8-4F172F1AE4B5}" dt="2026-09-03T13:01:44.305" v="1678" actId="478"/>
          <ac:spMkLst>
            <pc:docMk/>
            <pc:sldMk cId="2272147161" sldId="2178"/>
            <ac:spMk id="6" creationId="{B5D8C9C9-E44A-A0BF-51FD-7FB1732502E8}"/>
          </ac:spMkLst>
        </pc:spChg>
      </pc:sldChg>
      <pc:sldChg chg="addSp modSp add mod">
        <pc:chgData name="GERALDO AVELINO GOMES FILHO" userId="cb76a2c3-1493-4a8f-a814-6303474fc5e1" providerId="ADAL" clId="{3065BF21-82F2-4C94-B2B8-4F172F1AE4B5}" dt="2026-09-03T13:05:37.137" v="1720" actId="1076"/>
        <pc:sldMkLst>
          <pc:docMk/>
          <pc:sldMk cId="3840331953" sldId="2179"/>
        </pc:sldMkLst>
        <pc:spChg chg="mod">
          <ac:chgData name="GERALDO AVELINO GOMES FILHO" userId="cb76a2c3-1493-4a8f-a814-6303474fc5e1" providerId="ADAL" clId="{3065BF21-82F2-4C94-B2B8-4F172F1AE4B5}" dt="2026-09-03T13:03:22.632" v="1692" actId="1076"/>
          <ac:spMkLst>
            <pc:docMk/>
            <pc:sldMk cId="3840331953" sldId="2179"/>
            <ac:spMk id="4" creationId="{104DA822-5EB3-6572-B0A5-CFFBBF094788}"/>
          </ac:spMkLst>
        </pc:spChg>
        <pc:spChg chg="add mod">
          <ac:chgData name="GERALDO AVELINO GOMES FILHO" userId="cb76a2c3-1493-4a8f-a814-6303474fc5e1" providerId="ADAL" clId="{3065BF21-82F2-4C94-B2B8-4F172F1AE4B5}" dt="2026-09-03T13:05:34.072" v="1719" actId="1076"/>
          <ac:spMkLst>
            <pc:docMk/>
            <pc:sldMk cId="3840331953" sldId="2179"/>
            <ac:spMk id="5" creationId="{08F40D7B-5697-0C14-ED7D-B1D51F69AFD8}"/>
          </ac:spMkLst>
        </pc:spChg>
        <pc:spChg chg="add mod">
          <ac:chgData name="GERALDO AVELINO GOMES FILHO" userId="cb76a2c3-1493-4a8f-a814-6303474fc5e1" providerId="ADAL" clId="{3065BF21-82F2-4C94-B2B8-4F172F1AE4B5}" dt="2026-09-03T13:05:37.137" v="1720" actId="1076"/>
          <ac:spMkLst>
            <pc:docMk/>
            <pc:sldMk cId="3840331953" sldId="2179"/>
            <ac:spMk id="7" creationId="{DCAE0DA6-3B6B-E96F-886C-C529DB6B0825}"/>
          </ac:spMkLst>
        </pc:spChg>
        <pc:spChg chg="add mod">
          <ac:chgData name="GERALDO AVELINO GOMES FILHO" userId="cb76a2c3-1493-4a8f-a814-6303474fc5e1" providerId="ADAL" clId="{3065BF21-82F2-4C94-B2B8-4F172F1AE4B5}" dt="2026-09-03T13:05:25.248" v="1716" actId="1076"/>
          <ac:spMkLst>
            <pc:docMk/>
            <pc:sldMk cId="3840331953" sldId="2179"/>
            <ac:spMk id="9" creationId="{ECABF727-B415-16AC-0063-66C7CB7E9883}"/>
          </ac:spMkLst>
        </pc:spChg>
        <pc:picChg chg="add mod">
          <ac:chgData name="GERALDO AVELINO GOMES FILHO" userId="cb76a2c3-1493-4a8f-a814-6303474fc5e1" providerId="ADAL" clId="{3065BF21-82F2-4C94-B2B8-4F172F1AE4B5}" dt="2026-09-03T13:05:30.516" v="1718" actId="1076"/>
          <ac:picMkLst>
            <pc:docMk/>
            <pc:sldMk cId="3840331953" sldId="2179"/>
            <ac:picMk id="2" creationId="{8CBAA570-56F1-4E56-6EAE-7EC00A9EA94A}"/>
          </ac:picMkLst>
        </pc:picChg>
      </pc:sldChg>
      <pc:sldChg chg="addSp modSp add mod">
        <pc:chgData name="GERALDO AVELINO GOMES FILHO" userId="cb76a2c3-1493-4a8f-a814-6303474fc5e1" providerId="ADAL" clId="{3065BF21-82F2-4C94-B2B8-4F172F1AE4B5}" dt="2026-09-03T14:44:54.527" v="1993" actId="20577"/>
        <pc:sldMkLst>
          <pc:docMk/>
          <pc:sldMk cId="1426044066" sldId="2180"/>
        </pc:sldMkLst>
        <pc:spChg chg="add mod">
          <ac:chgData name="GERALDO AVELINO GOMES FILHO" userId="cb76a2c3-1493-4a8f-a814-6303474fc5e1" providerId="ADAL" clId="{3065BF21-82F2-4C94-B2B8-4F172F1AE4B5}" dt="2026-09-03T14:44:54.527" v="1993" actId="20577"/>
          <ac:spMkLst>
            <pc:docMk/>
            <pc:sldMk cId="1426044066" sldId="2180"/>
            <ac:spMk id="5" creationId="{D7E9146E-D9D4-7D42-0C3C-6CD133D00AD6}"/>
          </ac:spMkLst>
        </pc:spChg>
        <pc:graphicFrameChg chg="mod modGraphic">
          <ac:chgData name="GERALDO AVELINO GOMES FILHO" userId="cb76a2c3-1493-4a8f-a814-6303474fc5e1" providerId="ADAL" clId="{3065BF21-82F2-4C94-B2B8-4F172F1AE4B5}" dt="2026-09-03T13:45:41.109" v="1792" actId="6549"/>
          <ac:graphicFrameMkLst>
            <pc:docMk/>
            <pc:sldMk cId="1426044066" sldId="2180"/>
            <ac:graphicFrameMk id="2" creationId="{EACE01EF-1D7B-E54F-77DB-01DE355C951A}"/>
          </ac:graphicFrameMkLst>
        </pc:graphicFrameChg>
      </pc:sldChg>
      <pc:sldChg chg="addSp delSp modSp add mod">
        <pc:chgData name="GERALDO AVELINO GOMES FILHO" userId="cb76a2c3-1493-4a8f-a814-6303474fc5e1" providerId="ADAL" clId="{3065BF21-82F2-4C94-B2B8-4F172F1AE4B5}" dt="2026-09-03T17:46:53.996" v="1996" actId="255"/>
        <pc:sldMkLst>
          <pc:docMk/>
          <pc:sldMk cId="1609952517" sldId="2181"/>
        </pc:sldMkLst>
        <pc:spChg chg="mod">
          <ac:chgData name="GERALDO AVELINO GOMES FILHO" userId="cb76a2c3-1493-4a8f-a814-6303474fc5e1" providerId="ADAL" clId="{3065BF21-82F2-4C94-B2B8-4F172F1AE4B5}" dt="2026-09-03T17:46:53.996" v="1996" actId="255"/>
          <ac:spMkLst>
            <pc:docMk/>
            <pc:sldMk cId="1609952517" sldId="2181"/>
            <ac:spMk id="3" creationId="{E4A4B1D1-6B48-2257-145D-5784D3AA0522}"/>
          </ac:spMkLst>
        </pc:spChg>
        <pc:spChg chg="mod">
          <ac:chgData name="GERALDO AVELINO GOMES FILHO" userId="cb76a2c3-1493-4a8f-a814-6303474fc5e1" providerId="ADAL" clId="{3065BF21-82F2-4C94-B2B8-4F172F1AE4B5}" dt="2026-09-03T17:46:39.257" v="1994" actId="255"/>
          <ac:spMkLst>
            <pc:docMk/>
            <pc:sldMk cId="1609952517" sldId="2181"/>
            <ac:spMk id="6" creationId="{F9416B2F-DF76-60E5-465E-8FFA69D575EA}"/>
          </ac:spMkLst>
        </pc:spChg>
        <pc:picChg chg="del">
          <ac:chgData name="GERALDO AVELINO GOMES FILHO" userId="cb76a2c3-1493-4a8f-a814-6303474fc5e1" providerId="ADAL" clId="{3065BF21-82F2-4C94-B2B8-4F172F1AE4B5}" dt="2026-09-03T13:46:35.724" v="1799" actId="478"/>
          <ac:picMkLst>
            <pc:docMk/>
            <pc:sldMk cId="1609952517" sldId="2181"/>
            <ac:picMk id="2" creationId="{C726EC37-CDDE-1FA9-C6BA-B17061B51372}"/>
          </ac:picMkLst>
        </pc:picChg>
        <pc:picChg chg="add mod">
          <ac:chgData name="GERALDO AVELINO GOMES FILHO" userId="cb76a2c3-1493-4a8f-a814-6303474fc5e1" providerId="ADAL" clId="{3065BF21-82F2-4C94-B2B8-4F172F1AE4B5}" dt="2026-09-03T17:46:49.282" v="1995" actId="1076"/>
          <ac:picMkLst>
            <pc:docMk/>
            <pc:sldMk cId="1609952517" sldId="2181"/>
            <ac:picMk id="4" creationId="{0B850703-7D7E-9041-4FB4-70D4E0566984}"/>
          </ac:picMkLst>
        </pc:picChg>
      </pc:sldChg>
      <pc:sldChg chg="addSp delSp modSp add mod">
        <pc:chgData name="GERALDO AVELINO GOMES FILHO" userId="cb76a2c3-1493-4a8f-a814-6303474fc5e1" providerId="ADAL" clId="{3065BF21-82F2-4C94-B2B8-4F172F1AE4B5}" dt="2026-09-03T17:47:29.558" v="2002" actId="1076"/>
        <pc:sldMkLst>
          <pc:docMk/>
          <pc:sldMk cId="2132473730" sldId="2182"/>
        </pc:sldMkLst>
        <pc:spChg chg="mod">
          <ac:chgData name="GERALDO AVELINO GOMES FILHO" userId="cb76a2c3-1493-4a8f-a814-6303474fc5e1" providerId="ADAL" clId="{3065BF21-82F2-4C94-B2B8-4F172F1AE4B5}" dt="2026-09-03T17:47:19.135" v="1999" actId="14100"/>
          <ac:spMkLst>
            <pc:docMk/>
            <pc:sldMk cId="2132473730" sldId="2182"/>
            <ac:spMk id="3" creationId="{5CA9C874-28AD-9796-1778-EED3836B5EF4}"/>
          </ac:spMkLst>
        </pc:spChg>
        <pc:spChg chg="mod">
          <ac:chgData name="GERALDO AVELINO GOMES FILHO" userId="cb76a2c3-1493-4a8f-a814-6303474fc5e1" providerId="ADAL" clId="{3065BF21-82F2-4C94-B2B8-4F172F1AE4B5}" dt="2026-09-03T17:47:11.531" v="1997" actId="255"/>
          <ac:spMkLst>
            <pc:docMk/>
            <pc:sldMk cId="2132473730" sldId="2182"/>
            <ac:spMk id="6" creationId="{DC066059-F9A3-E3BB-B89F-340A9D2B6795}"/>
          </ac:spMkLst>
        </pc:spChg>
        <pc:picChg chg="add mod">
          <ac:chgData name="GERALDO AVELINO GOMES FILHO" userId="cb76a2c3-1493-4a8f-a814-6303474fc5e1" providerId="ADAL" clId="{3065BF21-82F2-4C94-B2B8-4F172F1AE4B5}" dt="2026-09-03T17:47:29.558" v="2002" actId="1076"/>
          <ac:picMkLst>
            <pc:docMk/>
            <pc:sldMk cId="2132473730" sldId="2182"/>
            <ac:picMk id="2" creationId="{6A23EB72-A501-7C25-FEEE-B79A98ED10B6}"/>
          </ac:picMkLst>
        </pc:picChg>
        <pc:picChg chg="del">
          <ac:chgData name="GERALDO AVELINO GOMES FILHO" userId="cb76a2c3-1493-4a8f-a814-6303474fc5e1" providerId="ADAL" clId="{3065BF21-82F2-4C94-B2B8-4F172F1AE4B5}" dt="2026-09-03T13:47:20.223" v="1808" actId="478"/>
          <ac:picMkLst>
            <pc:docMk/>
            <pc:sldMk cId="2132473730" sldId="2182"/>
            <ac:picMk id="4" creationId="{78D4A828-6368-AF6A-2183-86A27F30C7F0}"/>
          </ac:picMkLst>
        </pc:picChg>
      </pc:sldChg>
      <pc:sldChg chg="addSp delSp modSp add mod">
        <pc:chgData name="GERALDO AVELINO GOMES FILHO" userId="cb76a2c3-1493-4a8f-a814-6303474fc5e1" providerId="ADAL" clId="{3065BF21-82F2-4C94-B2B8-4F172F1AE4B5}" dt="2026-09-03T13:52:56.060" v="1851" actId="20577"/>
        <pc:sldMkLst>
          <pc:docMk/>
          <pc:sldMk cId="3322400333" sldId="2183"/>
        </pc:sldMkLst>
        <pc:spChg chg="mod">
          <ac:chgData name="GERALDO AVELINO GOMES FILHO" userId="cb76a2c3-1493-4a8f-a814-6303474fc5e1" providerId="ADAL" clId="{3065BF21-82F2-4C94-B2B8-4F172F1AE4B5}" dt="2026-09-03T13:52:56.060" v="1851" actId="20577"/>
          <ac:spMkLst>
            <pc:docMk/>
            <pc:sldMk cId="3322400333" sldId="2183"/>
            <ac:spMk id="3" creationId="{A37701F9-1974-7976-10FF-7CF5FAC6CBF4}"/>
          </ac:spMkLst>
        </pc:spChg>
        <pc:spChg chg="add mod">
          <ac:chgData name="GERALDO AVELINO GOMES FILHO" userId="cb76a2c3-1493-4a8f-a814-6303474fc5e1" providerId="ADAL" clId="{3065BF21-82F2-4C94-B2B8-4F172F1AE4B5}" dt="2026-09-03T13:52:03.737" v="1843" actId="1076"/>
          <ac:spMkLst>
            <pc:docMk/>
            <pc:sldMk cId="3322400333" sldId="2183"/>
            <ac:spMk id="4" creationId="{1D746408-2EDD-C8CC-4763-E2B6B98AB7DE}"/>
          </ac:spMkLst>
        </pc:spChg>
        <pc:spChg chg="del">
          <ac:chgData name="GERALDO AVELINO GOMES FILHO" userId="cb76a2c3-1493-4a8f-a814-6303474fc5e1" providerId="ADAL" clId="{3065BF21-82F2-4C94-B2B8-4F172F1AE4B5}" dt="2026-09-03T13:51:27.792" v="1837" actId="478"/>
          <ac:spMkLst>
            <pc:docMk/>
            <pc:sldMk cId="3322400333" sldId="2183"/>
            <ac:spMk id="5" creationId="{C7447A78-0165-C52D-81C4-E91CE49F97BA}"/>
          </ac:spMkLst>
        </pc:spChg>
      </pc:sldChg>
      <pc:sldChg chg="addSp delSp modSp add mod">
        <pc:chgData name="GERALDO AVELINO GOMES FILHO" userId="cb76a2c3-1493-4a8f-a814-6303474fc5e1" providerId="ADAL" clId="{3065BF21-82F2-4C94-B2B8-4F172F1AE4B5}" dt="2026-09-03T13:54:53.986" v="1870" actId="6549"/>
        <pc:sldMkLst>
          <pc:docMk/>
          <pc:sldMk cId="4243750605" sldId="2184"/>
        </pc:sldMkLst>
        <pc:spChg chg="add mod">
          <ac:chgData name="GERALDO AVELINO GOMES FILHO" userId="cb76a2c3-1493-4a8f-a814-6303474fc5e1" providerId="ADAL" clId="{3065BF21-82F2-4C94-B2B8-4F172F1AE4B5}" dt="2026-09-03T13:54:53.986" v="1870" actId="6549"/>
          <ac:spMkLst>
            <pc:docMk/>
            <pc:sldMk cId="4243750605" sldId="2184"/>
            <ac:spMk id="6" creationId="{510D4329-C4D0-0A0D-BE2F-EB7023B4DD45}"/>
          </ac:spMkLst>
        </pc:spChg>
        <pc:graphicFrameChg chg="modGraphic">
          <ac:chgData name="GERALDO AVELINO GOMES FILHO" userId="cb76a2c3-1493-4a8f-a814-6303474fc5e1" providerId="ADAL" clId="{3065BF21-82F2-4C94-B2B8-4F172F1AE4B5}" dt="2026-09-03T13:53:35.029" v="1854" actId="6549"/>
          <ac:graphicFrameMkLst>
            <pc:docMk/>
            <pc:sldMk cId="4243750605" sldId="2184"/>
            <ac:graphicFrameMk id="2" creationId="{DF1CC9F4-AA7C-589F-235D-8D6FF4519541}"/>
          </ac:graphicFrameMkLst>
        </pc:graphicFrameChg>
        <pc:picChg chg="del">
          <ac:chgData name="GERALDO AVELINO GOMES FILHO" userId="cb76a2c3-1493-4a8f-a814-6303474fc5e1" providerId="ADAL" clId="{3065BF21-82F2-4C94-B2B8-4F172F1AE4B5}" dt="2026-09-03T13:53:37.813" v="1855" actId="478"/>
          <ac:picMkLst>
            <pc:docMk/>
            <pc:sldMk cId="4243750605" sldId="2184"/>
            <ac:picMk id="4" creationId="{D1D5C2FC-095F-ABD6-D13F-E0C5B0BF0999}"/>
          </ac:picMkLst>
        </pc:picChg>
      </pc:sldChg>
      <pc:sldChg chg="addSp delSp modSp add mod">
        <pc:chgData name="GERALDO AVELINO GOMES FILHO" userId="cb76a2c3-1493-4a8f-a814-6303474fc5e1" providerId="ADAL" clId="{3065BF21-82F2-4C94-B2B8-4F172F1AE4B5}" dt="2026-09-03T17:48:41.491" v="2007" actId="1076"/>
        <pc:sldMkLst>
          <pc:docMk/>
          <pc:sldMk cId="370732478" sldId="2185"/>
        </pc:sldMkLst>
        <pc:spChg chg="mod">
          <ac:chgData name="GERALDO AVELINO GOMES FILHO" userId="cb76a2c3-1493-4a8f-a814-6303474fc5e1" providerId="ADAL" clId="{3065BF21-82F2-4C94-B2B8-4F172F1AE4B5}" dt="2026-09-03T17:48:31.734" v="2004" actId="255"/>
          <ac:spMkLst>
            <pc:docMk/>
            <pc:sldMk cId="370732478" sldId="2185"/>
            <ac:spMk id="3" creationId="{DBF8EF3E-6760-B9FE-044F-256C37E7FD96}"/>
          </ac:spMkLst>
        </pc:spChg>
        <pc:spChg chg="mod">
          <ac:chgData name="GERALDO AVELINO GOMES FILHO" userId="cb76a2c3-1493-4a8f-a814-6303474fc5e1" providerId="ADAL" clId="{3065BF21-82F2-4C94-B2B8-4F172F1AE4B5}" dt="2026-09-03T17:48:26.582" v="2003" actId="255"/>
          <ac:spMkLst>
            <pc:docMk/>
            <pc:sldMk cId="370732478" sldId="2185"/>
            <ac:spMk id="6" creationId="{EB430972-690B-9A7F-9376-4256FE200602}"/>
          </ac:spMkLst>
        </pc:spChg>
        <pc:picChg chg="add mod">
          <ac:chgData name="GERALDO AVELINO GOMES FILHO" userId="cb76a2c3-1493-4a8f-a814-6303474fc5e1" providerId="ADAL" clId="{3065BF21-82F2-4C94-B2B8-4F172F1AE4B5}" dt="2026-09-03T17:48:41.491" v="2007" actId="1076"/>
          <ac:picMkLst>
            <pc:docMk/>
            <pc:sldMk cId="370732478" sldId="2185"/>
            <ac:picMk id="2" creationId="{0D893610-F5B1-DFC0-23B0-F88A8768F914}"/>
          </ac:picMkLst>
        </pc:picChg>
        <pc:picChg chg="del">
          <ac:chgData name="GERALDO AVELINO GOMES FILHO" userId="cb76a2c3-1493-4a8f-a814-6303474fc5e1" providerId="ADAL" clId="{3065BF21-82F2-4C94-B2B8-4F172F1AE4B5}" dt="2026-09-03T13:55:34.825" v="1872" actId="478"/>
          <ac:picMkLst>
            <pc:docMk/>
            <pc:sldMk cId="370732478" sldId="2185"/>
            <ac:picMk id="4" creationId="{2C9BF6D8-EA49-2779-978C-9A6DBAF0DF6B}"/>
          </ac:picMkLst>
        </pc:picChg>
      </pc:sldChg>
      <pc:sldChg chg="addSp modSp add mod">
        <pc:chgData name="GERALDO AVELINO GOMES FILHO" userId="cb76a2c3-1493-4a8f-a814-6303474fc5e1" providerId="ADAL" clId="{3065BF21-82F2-4C94-B2B8-4F172F1AE4B5}" dt="2026-09-03T14:08:22.081" v="1928" actId="14100"/>
        <pc:sldMkLst>
          <pc:docMk/>
          <pc:sldMk cId="2063339214" sldId="2186"/>
        </pc:sldMkLst>
        <pc:spChg chg="add mod">
          <ac:chgData name="GERALDO AVELINO GOMES FILHO" userId="cb76a2c3-1493-4a8f-a814-6303474fc5e1" providerId="ADAL" clId="{3065BF21-82F2-4C94-B2B8-4F172F1AE4B5}" dt="2026-09-03T14:08:22.081" v="1928" actId="14100"/>
          <ac:spMkLst>
            <pc:docMk/>
            <pc:sldMk cId="2063339214" sldId="2186"/>
            <ac:spMk id="6" creationId="{A283F35E-BDAA-DE50-E2CA-03647A8D388C}"/>
          </ac:spMkLst>
        </pc:spChg>
        <pc:graphicFrameChg chg="mod modGraphic">
          <ac:chgData name="GERALDO AVELINO GOMES FILHO" userId="cb76a2c3-1493-4a8f-a814-6303474fc5e1" providerId="ADAL" clId="{3065BF21-82F2-4C94-B2B8-4F172F1AE4B5}" dt="2026-09-03T14:06:50.284" v="1912" actId="21"/>
          <ac:graphicFrameMkLst>
            <pc:docMk/>
            <pc:sldMk cId="2063339214" sldId="2186"/>
            <ac:graphicFrameMk id="2" creationId="{0F19D1D2-3315-B98D-D9A9-7FCFD79CDC18}"/>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2</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6669D-CF35-1C79-3392-A1177C1C7C5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1292AFA-BE57-4C3B-AE83-6C170F9415E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C374B9C-F85B-E525-58C3-BB0827E758E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19623B5-9779-741D-1A6E-C572F1F932FB}"/>
              </a:ext>
            </a:extLst>
          </p:cNvPr>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1055007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AB77F-4534-566C-C15D-775C050F86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55D2276-46D1-09AE-9467-D715430A4E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9B2E10D-DEED-71F7-FCEB-5439F12CCF6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946333D-B16B-5997-3570-362E4D4E546F}"/>
              </a:ext>
            </a:extLst>
          </p:cNvPr>
          <p:cNvSpPr>
            <a:spLocks noGrp="1"/>
          </p:cNvSpPr>
          <p:nvPr>
            <p:ph type="sldNum" sz="quarter" idx="5"/>
          </p:nvPr>
        </p:nvSpPr>
        <p:spPr/>
        <p:txBody>
          <a:bodyPr/>
          <a:lstStyle/>
          <a:p>
            <a:fld id="{CE2D3722-B5ED-478C-B5AD-884992C969A5}" type="slidenum">
              <a:rPr lang="pt-BR" smtClean="0"/>
              <a:t>4</a:t>
            </a:fld>
            <a:endParaRPr lang="pt-BR"/>
          </a:p>
        </p:txBody>
      </p:sp>
    </p:spTree>
    <p:extLst>
      <p:ext uri="{BB962C8B-B14F-4D97-AF65-F5344CB8AC3E}">
        <p14:creationId xmlns:p14="http://schemas.microsoft.com/office/powerpoint/2010/main" val="3571995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4AFB-2B09-D9A5-595C-084369CBE85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1D1DCF0-F804-1A41-78B3-36F58CD9444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444314B-DC32-12CA-8332-874B5AB3A63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498D710-D29E-52C3-9CCD-625344003E1D}"/>
              </a:ext>
            </a:extLst>
          </p:cNvPr>
          <p:cNvSpPr>
            <a:spLocks noGrp="1"/>
          </p:cNvSpPr>
          <p:nvPr>
            <p:ph type="sldNum" sz="quarter" idx="5"/>
          </p:nvPr>
        </p:nvSpPr>
        <p:spPr/>
        <p:txBody>
          <a:bodyPr/>
          <a:lstStyle/>
          <a:p>
            <a:fld id="{CE2D3722-B5ED-478C-B5AD-884992C969A5}" type="slidenum">
              <a:rPr lang="pt-BR" smtClean="0"/>
              <a:t>5</a:t>
            </a:fld>
            <a:endParaRPr lang="pt-BR"/>
          </a:p>
        </p:txBody>
      </p:sp>
    </p:spTree>
    <p:extLst>
      <p:ext uri="{BB962C8B-B14F-4D97-AF65-F5344CB8AC3E}">
        <p14:creationId xmlns:p14="http://schemas.microsoft.com/office/powerpoint/2010/main" val="596308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D8BFC-6E0D-3D80-4B1D-7BA9DBCAD72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088D044-6113-3850-579C-5E5E7F41C4F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2E17DE0-3706-EDF5-D72C-34D6870C59F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FBB4EE-B700-0D08-3332-1A995BBF4F8D}"/>
              </a:ext>
            </a:extLst>
          </p:cNvPr>
          <p:cNvSpPr>
            <a:spLocks noGrp="1"/>
          </p:cNvSpPr>
          <p:nvPr>
            <p:ph type="sldNum" sz="quarter" idx="5"/>
          </p:nvPr>
        </p:nvSpPr>
        <p:spPr/>
        <p:txBody>
          <a:bodyPr/>
          <a:lstStyle/>
          <a:p>
            <a:fld id="{CE2D3722-B5ED-478C-B5AD-884992C969A5}" type="slidenum">
              <a:rPr lang="pt-BR" smtClean="0"/>
              <a:t>6</a:t>
            </a:fld>
            <a:endParaRPr lang="pt-BR"/>
          </a:p>
        </p:txBody>
      </p:sp>
    </p:spTree>
    <p:extLst>
      <p:ext uri="{BB962C8B-B14F-4D97-AF65-F5344CB8AC3E}">
        <p14:creationId xmlns:p14="http://schemas.microsoft.com/office/powerpoint/2010/main" val="691125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6CAC6-BBFE-2C6D-ADD4-ABAEA592F3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B8C1FD-D7F7-ABE4-BC2C-6C7FDAE2A6E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9EA5BA-9915-A0A6-7B79-CB77F9E8BD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CC2D1C6-3CEA-756F-2E88-9D42DF3F6B59}"/>
              </a:ext>
            </a:extLst>
          </p:cNvPr>
          <p:cNvSpPr>
            <a:spLocks noGrp="1"/>
          </p:cNvSpPr>
          <p:nvPr>
            <p:ph type="sldNum" sz="quarter" idx="5"/>
          </p:nvPr>
        </p:nvSpPr>
        <p:spPr/>
        <p:txBody>
          <a:bodyPr/>
          <a:lstStyle/>
          <a:p>
            <a:fld id="{CE2D3722-B5ED-478C-B5AD-884992C969A5}" type="slidenum">
              <a:rPr lang="pt-BR" smtClean="0"/>
              <a:t>7</a:t>
            </a:fld>
            <a:endParaRPr lang="pt-BR"/>
          </a:p>
        </p:txBody>
      </p:sp>
    </p:spTree>
    <p:extLst>
      <p:ext uri="{BB962C8B-B14F-4D97-AF65-F5344CB8AC3E}">
        <p14:creationId xmlns:p14="http://schemas.microsoft.com/office/powerpoint/2010/main" val="1491577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41ABB-3FD4-F6DD-FC28-366345994C8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4B4EDF6-A5EA-422C-32FB-5A4DE30FD58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9FE5C4C-592A-712A-97FE-D4965D688F5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D76D74C-D05E-2B44-9A4E-DEC11C02D441}"/>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203934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47C31-B55F-3BCA-8D06-06268B6291B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5A80AE5-FFE5-5090-CE1D-98AF9A3AEE7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FA024D2-C590-2E91-78E6-F75F77CF9A0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5F6AD8-CAF9-0F5B-6BAB-341B21552A70}"/>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955203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5333-253A-5816-582A-6CD2B41C2DB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490628-21A6-3583-F0E0-93C5E2FBC9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B979DDA-DA86-2291-BFD4-A8CB480BB6D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F94F942-0D44-6C4D-1584-9AC9E7AD66FD}"/>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4008205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F0D17-86B5-01A0-B080-73ABCB7098D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6340948-46F3-68CC-4D95-A690A1A0503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DF65B06-783E-EA28-5A41-F186A1E37E4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39338C1-2528-AB32-D8FA-8C5596A8D96A}"/>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879352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65E4B-0AC8-4AD4-E58E-1BB2A641277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B1CCC1E-2D01-2F09-DC7D-A2E65A1701A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2AA77C0-AA93-A3DB-422A-8A710942721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9865A50-E289-9324-8750-029E27868657}"/>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2236488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DE473-84EE-556C-6C29-0503CCC2756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EC68653-9B8A-4A19-D986-87FD52913D1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1896371-1B9D-DA13-A8A7-53E712444B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14EE827-7FC2-4FE5-2006-A4362301E065}"/>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3890869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9953A-8FC4-7748-1528-74D22A2C661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AA13A20-722F-2459-A51E-B093391FFF8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302F66E-16B8-04D0-B829-A603EF5FFEC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9CC29BB-F20F-24C0-7B04-87A161755BED}"/>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2809936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586A2-8BB1-F44B-E193-A75B08B39B6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079DB0A-D41B-E5B9-7CB4-AE8EB25034D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D1186A8-43AA-9184-0412-3DF3D6D7D4E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23E9870-99B3-0696-92E8-3E21A795B061}"/>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1649244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586F6-D798-5545-5E32-4A9F1979786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695986B-31B3-4CAC-909D-14C0D9D67B1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7758077-5495-D674-8A92-DD3ADD6008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5DD1BC3-995E-F9DA-454B-025D4ADF803C}"/>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460825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983F5-97E1-D7BE-5B99-A7E299B71FE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85B171-969A-7A5A-D113-C447101C835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405E683-10F7-76C3-8528-F8619D4FA4D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49F56E2-2635-ED60-996B-5AAA593CBE1B}"/>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2515337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ED8A0-12AB-E524-3AA7-3FCFA0031A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F2BC280-B7E9-9302-A2BE-ED01AB98B0F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AF465C0-4204-CA69-9F9C-FEA3EE30E58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34DF97F-B979-80C0-D6FE-456A84AEDF23}"/>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1232952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69946-66EF-FE7C-E355-E46C8FD8790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F4FB762-C0AE-96A3-ED0C-1BE978F30C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72C4447-09BD-0432-12E6-E23AD23394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939CA8C-9136-C2D5-A031-E2ED3851070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376321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E9286-D208-8C32-7E09-E282F0F60B6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F828790-0652-4456-5940-7BD251ED413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8FF9AC9-C276-8C40-1946-EE4DDB4D7A7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DCAFBD2-577B-0722-3695-C6F2AEEDBC65}"/>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3534556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30A0-FC02-89D1-BAA5-A0AF75769CE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AC1B7E2-4AC7-1629-FA90-7B4C721D1BA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078C0FC-6DCB-2C9F-ADD2-175EDEE518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8365C8B-0950-AB52-C581-F71D5EE7D02D}"/>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2942206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C83C4-919A-BE4C-BA82-4BCC10B5004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E819A3-AA78-8403-8B14-B303981EC0D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60054DA-31CE-9C50-C190-192F527092F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CB71E4-248E-D6C6-5F9D-1FE8FF04FFA1}"/>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30987134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939C7-C1C5-F359-95FD-7B34C4A717B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7DDB8FF-7456-8EF0-A1E9-F06BED06BC9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6A92AAC-FFAE-5E9F-94D1-5215A7B1AF5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52CE58A-8DE1-BA53-6500-82F5181AF6C4}"/>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3939550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BE0-5878-5DCF-4E17-E0D0A47FC6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296AB3-ACC8-9248-7CF5-CFE9E0BA37F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9CCEC71-1717-FCA1-3B00-7EF1AF48C73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D46EE6D-8583-ECC2-B48C-5DAB918926D8}"/>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431648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96916-6EAC-D5F9-556B-1B388E11B32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A9522F-B271-BAB8-7A8C-6F61CD2C725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E9B5DBE-E077-FA06-98C0-B296051C3C4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C11A672-AA2D-3BCC-31DC-19D99EF90D74}"/>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1983526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F9E54-897B-1E2C-5AE9-4E3EA90ADE5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295791E-4192-739F-A39F-2FFB05D1719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75A1C1F-EC08-5457-A852-C6BA78DE9FF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E6AA9EA-6C3B-773F-F4CC-6C26D6452D3E}"/>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3820312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8AAAA-88BD-9A27-A45F-6ABA7C2341E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C814F5F-8DC6-BDCC-F017-FACC9841E6C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D26C90A-2C41-6361-4B9D-AF4EBA4D02F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6B8D53F-E729-4D8D-81E5-1F76F4824973}"/>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1032137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FA916-0255-539D-27FC-952104DA026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BBFB2F5-295D-8306-AFB7-F601CDFBC89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5EB2B27-C78F-AC91-1592-E9609FB9423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65FF17-15F4-5E3D-FF60-5A6C9486C5D6}"/>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33721260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E5C70-AFAE-E925-148D-8CBB7BBFE4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E67D65C-29C5-26DA-0539-91DB6B19C3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F56C0C9-5BE4-2DB7-4137-0F488C1489A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2666AF2-F3DF-29C1-8D62-CE7F522ECFA0}"/>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935593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9E04-A940-0BBA-13D0-C286CDE524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3249E73-7E5F-E03B-0741-0525DF8F68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AB6BCB4-0B8F-017D-7343-0059D799199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C88A535-DA25-584A-D70A-949D9B50223C}"/>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2773464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FEE15-D225-0DA8-791A-7F0E9642943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41CD44-E3EE-FA12-26B7-B3334012DF4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2512C7D-A010-BEA9-6F46-01AAF06105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C70D24D-851F-B4A1-BD5E-79D0CB1DEEE8}"/>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6581683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C8A1E-7569-BD46-DF77-A30A400E0DC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2749516-EEED-BD7D-A0D2-BB6958A23B3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0FE1B86-7D8C-6675-8870-63396A84A6E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83AFB55-4431-722A-967A-76C29FE038E5}"/>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3502192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BA19B-9AEF-F1E4-D36B-3A8A7E8EB3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3FE2045-A8E2-CEA5-8418-0F789740A44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C90F43D-174D-1071-6C26-F17E2C392B0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47E1CDF-F383-C658-29ED-E8BCC8626346}"/>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3431426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1DF51-8210-037A-B8A8-08449E7398C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D27F133-B464-9E3F-8CA5-2F29D9D7DBB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21AFCF4-47CD-EC20-AB63-EBBD327E1B9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5A91C39-24D8-388C-EADD-C22721EEAC35}"/>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782969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7B1C5-85DE-13A4-B84F-42625D68C63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45A1344-5130-29B9-AF68-FBC827BCFB8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F6441ED-E459-0325-6175-E0ACC5EF5E1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B8B87E6-80A2-81EE-4F51-DBFFC8D5D8D1}"/>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6719912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F9BEB-21CB-DF4D-51F8-E6BAD19A93A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155E1FB-BA1C-0359-5ED0-9C739BE3A26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AF55443-D6B1-93BE-23C7-2C8151E4DE6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115773F-969D-342E-2DDE-7F27D7981B36}"/>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42143028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D10C2-6AA4-5A90-E0D5-7B7CCDDCBD9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BAC7375-9C08-DEAD-AD0F-3E9F94162AD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865B9BD-1B53-FD30-2C12-49A6EB80837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0199C0F-0045-8C07-E275-38EA11E1160E}"/>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26607969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D4ADE-97FF-6D3A-2E18-BDAF3B0D1F5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2AF7925-80CF-4FBF-C86F-3DAC7155E51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F543E38-30E8-7D97-E624-DE931F1AC1F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93BBF22-8D26-CF02-8362-6B2C5CCAEFBB}"/>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2629441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69F4-8334-6320-963F-F9C3268E1C9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4F24A6C-72A7-6C61-85EE-93B1C51C87D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5B3D2F1-C6CB-9839-09DB-DCA166464C1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A6050D9-5FC6-9B84-7312-F3E36BC679D8}"/>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3131732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B561C-DBF8-4F13-6BBA-6E02101B37A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80D8E7D-8ECD-F4BA-FF35-6E654233DC3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10BDD8C-3694-450E-ADC9-5214029EB30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208ECAF-1D6B-C67A-520B-AA2C8F668A7B}"/>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37464236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F2BA0-CEE0-AF79-A2F5-C5CAD43C28A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90B47A7-B941-628F-845D-DFC5E3DBF9C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FDD6B49-B8FE-13AB-F9C5-35203A2C06F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8736BBF-2BFA-7D26-E3B8-DFD404877EEE}"/>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18201777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5B7F4-ABFD-FE9F-6D6A-D6450BC1228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13EB7CF-4547-E3E7-2E7B-480742D2AB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EEA4D9C-0BF3-FAE1-9761-1B46A05DAAF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063A6DF-8E10-C137-1902-9B449DBC9C17}"/>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29396753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41202-D4F4-9A0A-7DFE-02570AE0EC5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36468D2-C9AA-BF2C-D9DB-5004C3BEDE1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3098A6D-9F8A-F8D4-4209-54292DB5B34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7D24962-0DCE-B088-1B75-9DF190FF845C}"/>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10787510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6C17B-FF5C-4975-1BD6-698296BB2B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885EA8-3D63-5030-AF49-92E6FA68F49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24E4AF0-2C0B-E978-B52E-E031B7D652D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E388FBA-82EE-E93C-C3BC-F69B35D63825}"/>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20267637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D9603-C13B-D485-9B77-CC31B2D2E55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246A12-CAD4-83FC-C657-2135F060811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9C5A14A-9577-05F5-94CF-0373C6F097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ECF1699-A2DF-D6E8-CF30-AA1FB19C9CAC}"/>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1661923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EB170ED3-EB75-58C3-7FB7-050253F37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aixaDeTexto 5">
            <a:extLst>
              <a:ext uri="{FF2B5EF4-FFF2-40B4-BE49-F238E27FC236}">
                <a16:creationId xmlns:a16="http://schemas.microsoft.com/office/drawing/2014/main" id="{FA14DE37-BE7E-504C-AF98-DDF1358A9EC0}"/>
              </a:ext>
            </a:extLst>
          </p:cNvPr>
          <p:cNvSpPr txBox="1"/>
          <p:nvPr/>
        </p:nvSpPr>
        <p:spPr>
          <a:xfrm>
            <a:off x="3342766" y="4104454"/>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9º ANO</a:t>
            </a:r>
          </a:p>
        </p:txBody>
      </p:sp>
      <p:sp>
        <p:nvSpPr>
          <p:cNvPr id="7" name="CaixaDeTexto 6">
            <a:extLst>
              <a:ext uri="{FF2B5EF4-FFF2-40B4-BE49-F238E27FC236}">
                <a16:creationId xmlns:a16="http://schemas.microsoft.com/office/drawing/2014/main" id="{88F29C24-3EEE-7D51-2699-A463B9F6DEC7}"/>
              </a:ext>
            </a:extLst>
          </p:cNvPr>
          <p:cNvSpPr txBox="1"/>
          <p:nvPr/>
        </p:nvSpPr>
        <p:spPr>
          <a:xfrm>
            <a:off x="3342766" y="4910364"/>
            <a:ext cx="4206483" cy="769441"/>
          </a:xfrm>
          <a:prstGeom prst="rect">
            <a:avLst/>
          </a:prstGeom>
          <a:noFill/>
        </p:spPr>
        <p:txBody>
          <a:bodyPr wrap="square" rtlCol="0">
            <a:spAutoFit/>
          </a:bodyPr>
          <a:lstStyle/>
          <a:p>
            <a:r>
              <a:rPr lang="pt-BR" sz="4400" b="1" dirty="0">
                <a:solidFill>
                  <a:schemeClr val="bg1"/>
                </a:solidFill>
                <a:ea typeface="Verdana" panose="020B0604030504040204" pitchFamily="34" charset="0"/>
                <a:cs typeface="ADLaM Display" panose="02010000000000000000" pitchFamily="2" charset="0"/>
              </a:rPr>
              <a:t>GEOGRAFIA</a:t>
            </a:r>
          </a:p>
        </p:txBody>
      </p:sp>
    </p:spTree>
    <p:extLst>
      <p:ext uri="{BB962C8B-B14F-4D97-AF65-F5344CB8AC3E}">
        <p14:creationId xmlns:p14="http://schemas.microsoft.com/office/powerpoint/2010/main" val="488619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D485459-1049-CDBC-86CA-47C05F83DBB6}"/>
              </a:ext>
            </a:extLst>
          </p:cNvPr>
          <p:cNvSpPr txBox="1"/>
          <p:nvPr/>
        </p:nvSpPr>
        <p:spPr>
          <a:xfrm>
            <a:off x="0" y="576370"/>
            <a:ext cx="12192000" cy="5509200"/>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I</a:t>
            </a:r>
          </a:p>
          <a:p>
            <a:pPr algn="ctr"/>
            <a:r>
              <a:rPr lang="pt-BR" sz="2200" b="1" dirty="0">
                <a:latin typeface="Arial Narrow" panose="020B0606020202030204" pitchFamily="34" charset="0"/>
                <a:ea typeface="Inter" panose="020B0604020202020204" charset="0"/>
                <a:cs typeface="Arial" panose="020B0604020202020204" pitchFamily="34" charset="0"/>
              </a:rPr>
              <a:t>Relevo, clima e uso da terra na Europa e na Ásia</a:t>
            </a:r>
          </a:p>
          <a:p>
            <a:pPr algn="ctr"/>
            <a:endParaRPr lang="pt-BR" sz="2200" b="1" dirty="0">
              <a:latin typeface="Arial Narrow" panose="020B0606020202030204" pitchFamily="34" charset="0"/>
              <a:ea typeface="Inter" panose="020B0604020202020204" charset="0"/>
              <a:cs typeface="Arial" panose="020B0604020202020204" pitchFamily="34" charset="0"/>
            </a:endParaRPr>
          </a:p>
          <a:p>
            <a:pPr algn="just"/>
            <a:r>
              <a:rPr lang="pt-BR" sz="2200" dirty="0">
                <a:latin typeface="Arial Narrow" panose="020B0606020202030204" pitchFamily="34" charset="0"/>
              </a:rPr>
              <a:t>	A ocupação do espaço geográfico é o resultado de uma interação constante entre as sociedades humanas e as condições oferecidas pela natureza. A Europa e a Ásia reúnem paisagens naturais extremamente diversas, e essa diversidade influencia diretamente a maneira como as populações ocupam o território e utilizam a terra. O relevo, o clima, a vegetação e a disponibilidade de água são elementos físico-naturais que condicionam, ainda hoje, onde as pessoas se fixam, quais atividades econômicas desenvolvem e como organizam o espaço geográfico.</a:t>
            </a:r>
          </a:p>
          <a:p>
            <a:pPr algn="just"/>
            <a:r>
              <a:rPr lang="pt-BR" sz="2200" dirty="0">
                <a:latin typeface="Arial Narrow" panose="020B0606020202030204" pitchFamily="34" charset="0"/>
              </a:rPr>
              <a:t>	Na Europa Ocidental, predominam áreas de planícies e planaltos de altitude moderada, com destaque para o clima temperado oceânico, caracterizado por temperaturas relativamente amenas e chuvas distribuídas ao longo do ano. Já no sul da Europa, destaca-se o clima mediterrâneo, marcado, em geral, por verões mais quentes e secos e invernos mais amenos e chuvosos. Essas condições físico-naturais, associadas a fatores históricos, econômicos e tecnológicos, contribuíram para diferentes formas de ocupação e uso da terra no continente. Já nas regiões montanhosas, como os Alpes e os Pireneus, o relevo acidentado dificulta a agricultura em larga escala e favorece atividades como o turismo associado às áreas montanhosas.</a:t>
            </a:r>
          </a:p>
        </p:txBody>
      </p:sp>
    </p:spTree>
    <p:extLst>
      <p:ext uri="{BB962C8B-B14F-4D97-AF65-F5344CB8AC3E}">
        <p14:creationId xmlns:p14="http://schemas.microsoft.com/office/powerpoint/2010/main" val="1810656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FBFAA-3D75-4891-549C-06105D25D55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1C0191F-E94B-3FB9-BE8A-0651CE13AB91}"/>
              </a:ext>
            </a:extLst>
          </p:cNvPr>
          <p:cNvSpPr txBox="1"/>
          <p:nvPr/>
        </p:nvSpPr>
        <p:spPr>
          <a:xfrm>
            <a:off x="0" y="576370"/>
            <a:ext cx="12192000" cy="5509200"/>
          </a:xfrm>
          <a:prstGeom prst="rect">
            <a:avLst/>
          </a:prstGeom>
          <a:noFill/>
        </p:spPr>
        <p:txBody>
          <a:bodyPr wrap="square">
            <a:spAutoFit/>
          </a:bodyPr>
          <a:lstStyle/>
          <a:p>
            <a:pPr algn="just"/>
            <a:r>
              <a:rPr lang="pt-BR" sz="2200" dirty="0">
                <a:latin typeface="Arial Narrow" panose="020B0606020202030204" pitchFamily="34" charset="0"/>
              </a:rPr>
              <a:t>	No norte do continente, países como Noruega, Suécia e Finlândia apresentam clima frio, com invernos rigorosos e presença de florestas boreais (taiga). Essas condições tornam a agricultura mais limitada e contribuem para a valorização de atividades ligadas aos recursos naturais e ao turismo associado às paisagens preservadas. </a:t>
            </a:r>
          </a:p>
          <a:p>
            <a:pPr algn="just"/>
            <a:r>
              <a:rPr lang="pt-BR" sz="2200" dirty="0">
                <a:latin typeface="Arial Narrow" panose="020B0606020202030204" pitchFamily="34" charset="0"/>
              </a:rPr>
              <a:t>	Na Ásia, a diversidade físico-natural é ainda maior. O Sul e o Sudeste Asiático, por exemplo, apresentam clima de monções, caracterizado pela alteração sazonal na direção dos ventos. Durante o verão, os ventos sopram predominantemente do oceano para o continente, transportam umidade e favorecem chuvas intensas; durante o inverno, sopram predominantemente do continente para o oceano, contribuindo para condições mais secas. Esse regime pluviométrico, associado à disponibilidade de água e à presença de planícies fluviais, favorece o desenvolvimento da agricultura, especialmente o cultivo de arroz irrigado em áreas associadas aos rios Ganges, na planície Indo-Gangética, e Mekong, no Sudeste Asiático, contribuindo para a concentração populacional.</a:t>
            </a:r>
          </a:p>
          <a:p>
            <a:pPr algn="just"/>
            <a:r>
              <a:rPr lang="pt-BR" sz="2200" dirty="0">
                <a:latin typeface="Arial Narrow" panose="020B0606020202030204" pitchFamily="34" charset="0"/>
              </a:rPr>
              <a:t>	Já a Ásia Central apresenta um cenário distinto, com clima marcado pela aridez e pela presença de estepes e desertos. Em áreas com pouca disponibilidade hídrica, a escassez de água limita a agricultura permanente e favorece atividades pastoris, praticadas tradicionalmente por povos da região.</a:t>
            </a:r>
          </a:p>
          <a:p>
            <a:pPr algn="just"/>
            <a:r>
              <a:rPr lang="pt-BR" sz="2200" dirty="0">
                <a:latin typeface="Arial Narrow" panose="020B0606020202030204" pitchFamily="34" charset="0"/>
              </a:rPr>
              <a:t>	Assim, observa-se que as características físico-naturais não determinam de forma rígida a ocupação humana, mas estabelecem condições que influenciam fortemente as escolhas econômicas e os padrões de uso da terra, seja pela agricultura, pela pecuária, pela exploração de recursos ou pela urbanização.</a:t>
            </a:r>
          </a:p>
        </p:txBody>
      </p:sp>
      <p:sp>
        <p:nvSpPr>
          <p:cNvPr id="4" name="CaixaDeTexto 3">
            <a:extLst>
              <a:ext uri="{FF2B5EF4-FFF2-40B4-BE49-F238E27FC236}">
                <a16:creationId xmlns:a16="http://schemas.microsoft.com/office/drawing/2014/main" id="{92B745D9-30FC-40B3-6DB5-786C1023218F}"/>
              </a:ext>
            </a:extLst>
          </p:cNvPr>
          <p:cNvSpPr txBox="1"/>
          <p:nvPr/>
        </p:nvSpPr>
        <p:spPr>
          <a:xfrm>
            <a:off x="-199178" y="5849094"/>
            <a:ext cx="12391177" cy="1046761"/>
          </a:xfrm>
          <a:prstGeom prst="rect">
            <a:avLst/>
          </a:prstGeom>
          <a:noFill/>
        </p:spPr>
        <p:txBody>
          <a:bodyPr wrap="square">
            <a:spAutoFit/>
          </a:bodyPr>
          <a:lstStyle/>
          <a:p>
            <a:pPr indent="449580" algn="r">
              <a:lnSpc>
                <a:spcPct val="107000"/>
              </a:lnSpc>
              <a:spcAft>
                <a:spcPts val="800"/>
              </a:spcAft>
              <a:buNone/>
            </a:pPr>
            <a:r>
              <a:rPr lang="pt-BR" sz="1000" kern="100" dirty="0">
                <a:latin typeface="Arial" panose="020B0604020202020204" pitchFamily="34" charset="0"/>
                <a:ea typeface="Calibri" panose="020F0502020204030204" pitchFamily="34" charset="0"/>
                <a:cs typeface="Times New Roman" panose="02020603050405020304" pitchFamily="18" charset="0"/>
              </a:rPr>
              <a:t>Referências:</a:t>
            </a:r>
          </a:p>
          <a:p>
            <a:pPr indent="449580" algn="r">
              <a:lnSpc>
                <a:spcPct val="107000"/>
              </a:lnSpc>
              <a:spcAft>
                <a:spcPts val="800"/>
              </a:spcAft>
              <a:buNone/>
            </a:pPr>
            <a:r>
              <a:rPr lang="pt-BR" sz="1000" kern="100" dirty="0">
                <a:latin typeface="Arial" panose="020B0604020202020204" pitchFamily="34" charset="0"/>
                <a:ea typeface="Calibri" panose="020F0502020204030204" pitchFamily="34" charset="0"/>
                <a:cs typeface="Times New Roman" panose="02020603050405020304" pitchFamily="18" charset="0"/>
              </a:rPr>
              <a:t>TODA MATÉRIA. Europa. Disponível em: https://www.todamateria.com.br/eu/. Acesso em: 06 ago. 2026.</a:t>
            </a:r>
          </a:p>
          <a:p>
            <a:pPr indent="449580" algn="r">
              <a:lnSpc>
                <a:spcPct val="107000"/>
              </a:lnSpc>
              <a:spcAft>
                <a:spcPts val="800"/>
              </a:spcAft>
              <a:buNone/>
            </a:pPr>
            <a:r>
              <a:rPr lang="pt-BR" sz="1000" kern="100" dirty="0">
                <a:latin typeface="Arial" panose="020B0604020202020204" pitchFamily="34" charset="0"/>
                <a:ea typeface="Calibri" panose="020F0502020204030204" pitchFamily="34" charset="0"/>
                <a:cs typeface="Times New Roman" panose="02020603050405020304" pitchFamily="18" charset="0"/>
              </a:rPr>
              <a:t>BRASIL ESCOLA. Monções. Disponível em: https://brasilescola.uol.com.br/geografia/moncoes.htm. Acesso em: 06 ago. 2026.</a:t>
            </a:r>
          </a:p>
          <a:p>
            <a:pPr indent="449580" algn="r">
              <a:lnSpc>
                <a:spcPct val="107000"/>
              </a:lnSpc>
              <a:spcAft>
                <a:spcPts val="800"/>
              </a:spcAft>
              <a:buNone/>
            </a:pPr>
            <a:r>
              <a:rPr lang="pt-BR" sz="1000" kern="100" dirty="0">
                <a:latin typeface="Arial" panose="020B0604020202020204" pitchFamily="34" charset="0"/>
                <a:ea typeface="Calibri" panose="020F0502020204030204" pitchFamily="34" charset="0"/>
                <a:cs typeface="Times New Roman" panose="02020603050405020304" pitchFamily="18" charset="0"/>
              </a:rPr>
              <a:t>BRASIL ESCOLA. Ásia Central. Disponível em: https://brasilescola.uol.com.br/geografia/asia-central.htm. Acesso em: 06 ago. 2026.</a:t>
            </a:r>
          </a:p>
        </p:txBody>
      </p:sp>
    </p:spTree>
    <p:extLst>
      <p:ext uri="{BB962C8B-B14F-4D97-AF65-F5344CB8AC3E}">
        <p14:creationId xmlns:p14="http://schemas.microsoft.com/office/powerpoint/2010/main" val="4104697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32943-3B0F-4FCE-7E98-D4B2FE22EBC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F5883DC-322F-91BF-02EF-0AF79DEA4F03}"/>
              </a:ext>
            </a:extLst>
          </p:cNvPr>
          <p:cNvGraphicFramePr>
            <a:graphicFrameLocks noGrp="1"/>
          </p:cNvGraphicFramePr>
          <p:nvPr>
            <p:extLst>
              <p:ext uri="{D42A27DB-BD31-4B8C-83A1-F6EECF244321}">
                <p14:modId xmlns:p14="http://schemas.microsoft.com/office/powerpoint/2010/main" val="4089075241"/>
              </p:ext>
            </p:extLst>
          </p:nvPr>
        </p:nvGraphicFramePr>
        <p:xfrm>
          <a:off x="197159" y="1372807"/>
          <a:ext cx="11797681" cy="5485193"/>
        </p:xfrm>
        <a:graphic>
          <a:graphicData uri="http://schemas.openxmlformats.org/drawingml/2006/table">
            <a:tbl>
              <a:tblPr firstRow="1" bandRow="1">
                <a:tableStyleId>{5C22544A-7EE6-4342-B048-85BDC9FD1C3A}</a:tableStyleId>
              </a:tblPr>
              <a:tblGrid>
                <a:gridCol w="11797681">
                  <a:extLst>
                    <a:ext uri="{9D8B030D-6E8A-4147-A177-3AD203B41FA5}">
                      <a16:colId xmlns:a16="http://schemas.microsoft.com/office/drawing/2014/main" val="2638729088"/>
                    </a:ext>
                  </a:extLst>
                </a:gridCol>
              </a:tblGrid>
              <a:tr h="5485193">
                <a:tc>
                  <a:txBody>
                    <a:bodyPr/>
                    <a:lstStyle/>
                    <a:p>
                      <a:pPr algn="ctr">
                        <a:lnSpc>
                          <a:spcPct val="107000"/>
                        </a:lnSpc>
                        <a:spcAft>
                          <a:spcPts val="800"/>
                        </a:spcAft>
                        <a:buNone/>
                      </a:pPr>
                      <a:r>
                        <a:rPr lang="pt-BR" sz="2200" b="1" dirty="0">
                          <a:solidFill>
                            <a:schemeClr val="tx1"/>
                          </a:solidFill>
                          <a:latin typeface="Arial Narrow" panose="020B0606020202030204" pitchFamily="34" charset="0"/>
                        </a:rPr>
                        <a:t>Os </a:t>
                      </a:r>
                      <a:r>
                        <a:rPr lang="pt-BR" sz="2200" b="1" dirty="0" err="1">
                          <a:solidFill>
                            <a:schemeClr val="tx1"/>
                          </a:solidFill>
                          <a:latin typeface="Arial Narrow" panose="020B0606020202030204" pitchFamily="34" charset="0"/>
                        </a:rPr>
                        <a:t>Pôlderes</a:t>
                      </a:r>
                      <a:r>
                        <a:rPr lang="pt-BR" sz="2200" b="1" dirty="0">
                          <a:solidFill>
                            <a:schemeClr val="tx1"/>
                          </a:solidFill>
                          <a:latin typeface="Arial Narrow" panose="020B0606020202030204" pitchFamily="34" charset="0"/>
                        </a:rPr>
                        <a:t>: a engenharia holandesa frente aos desafios climáticos</a:t>
                      </a:r>
                    </a:p>
                    <a:p>
                      <a:pPr algn="just">
                        <a:lnSpc>
                          <a:spcPct val="107000"/>
                        </a:lnSpc>
                        <a:spcAft>
                          <a:spcPts val="800"/>
                        </a:spcAft>
                        <a:buNone/>
                      </a:pPr>
                      <a:endParaRPr lang="pt-BR" sz="2200" b="0"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F5AC2215-14F1-1ECF-AB54-659696164F1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291543" cy="919627"/>
          </a:xfrm>
          <a:prstGeom prst="rect">
            <a:avLst/>
          </a:prstGeom>
          <a:noFill/>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E88D9B35-A658-C330-E11D-3939A0CF22A8}"/>
              </a:ext>
            </a:extLst>
          </p:cNvPr>
          <p:cNvPicPr>
            <a:picLocks noChangeAspect="1"/>
          </p:cNvPicPr>
          <p:nvPr/>
        </p:nvPicPr>
        <p:blipFill>
          <a:blip r:embed="rId4"/>
          <a:stretch>
            <a:fillRect/>
          </a:stretch>
        </p:blipFill>
        <p:spPr>
          <a:xfrm>
            <a:off x="3326967" y="1950757"/>
            <a:ext cx="5538066" cy="2956485"/>
          </a:xfrm>
          <a:prstGeom prst="rect">
            <a:avLst/>
          </a:prstGeom>
        </p:spPr>
      </p:pic>
      <p:sp>
        <p:nvSpPr>
          <p:cNvPr id="9" name="CaixaDeTexto 8">
            <a:extLst>
              <a:ext uri="{FF2B5EF4-FFF2-40B4-BE49-F238E27FC236}">
                <a16:creationId xmlns:a16="http://schemas.microsoft.com/office/drawing/2014/main" id="{C99F6ABB-2780-EEA8-A15A-50405AF3994C}"/>
              </a:ext>
            </a:extLst>
          </p:cNvPr>
          <p:cNvSpPr txBox="1"/>
          <p:nvPr/>
        </p:nvSpPr>
        <p:spPr>
          <a:xfrm>
            <a:off x="270588" y="5161929"/>
            <a:ext cx="11532231" cy="1513812"/>
          </a:xfrm>
          <a:prstGeom prst="rect">
            <a:avLst/>
          </a:prstGeom>
          <a:noFill/>
        </p:spPr>
        <p:txBody>
          <a:bodyPr wrap="square">
            <a:spAutoFit/>
          </a:bodyPr>
          <a:lstStyle/>
          <a:p>
            <a:pPr algn="just">
              <a:lnSpc>
                <a:spcPct val="107000"/>
              </a:lnSpc>
              <a:spcAft>
                <a:spcPts val="800"/>
              </a:spcAft>
              <a:buNone/>
            </a:pPr>
            <a:r>
              <a:rPr lang="pt-BR" sz="2200" b="0" dirty="0">
                <a:solidFill>
                  <a:schemeClr val="tx1"/>
                </a:solidFill>
                <a:latin typeface="Arial Narrow" panose="020B0606020202030204" pitchFamily="34" charset="0"/>
              </a:rPr>
              <a:t>	Um dos exemplos mais fascinantes de adaptação humana ao quadro físico-natural ocorre nos Países Baixos. Como cerca de 26% do território do país encontra-se abaixo do nível do mar, os holandeses desenvolveram a técnica dos </a:t>
            </a:r>
            <a:r>
              <a:rPr lang="pt-BR" sz="2200" b="0" dirty="0" err="1">
                <a:solidFill>
                  <a:schemeClr val="tx1"/>
                </a:solidFill>
                <a:latin typeface="Arial Narrow" panose="020B0606020202030204" pitchFamily="34" charset="0"/>
              </a:rPr>
              <a:t>pôlderes</a:t>
            </a:r>
            <a:r>
              <a:rPr lang="pt-BR" sz="2200" b="0" dirty="0">
                <a:solidFill>
                  <a:schemeClr val="tx1"/>
                </a:solidFill>
                <a:latin typeface="Arial Narrow" panose="020B0606020202030204" pitchFamily="34" charset="0"/>
              </a:rPr>
              <a:t>: áreas cercadas por diques onde a água é artificialmente removida para a conquista de terras e proteção das cidades.</a:t>
            </a:r>
          </a:p>
        </p:txBody>
      </p:sp>
    </p:spTree>
    <p:extLst>
      <p:ext uri="{BB962C8B-B14F-4D97-AF65-F5344CB8AC3E}">
        <p14:creationId xmlns:p14="http://schemas.microsoft.com/office/powerpoint/2010/main" val="1267571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70E38-57FC-5D54-9F83-52AB482CA27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F19D1D2-3315-B98D-D9A9-7FCFD79CDC18}"/>
              </a:ext>
            </a:extLst>
          </p:cNvPr>
          <p:cNvGraphicFramePr>
            <a:graphicFrameLocks noGrp="1"/>
          </p:cNvGraphicFramePr>
          <p:nvPr>
            <p:extLst>
              <p:ext uri="{D42A27DB-BD31-4B8C-83A1-F6EECF244321}">
                <p14:modId xmlns:p14="http://schemas.microsoft.com/office/powerpoint/2010/main" val="565949067"/>
              </p:ext>
            </p:extLst>
          </p:nvPr>
        </p:nvGraphicFramePr>
        <p:xfrm>
          <a:off x="197159" y="1372807"/>
          <a:ext cx="11797681" cy="5485193"/>
        </p:xfrm>
        <a:graphic>
          <a:graphicData uri="http://schemas.openxmlformats.org/drawingml/2006/table">
            <a:tbl>
              <a:tblPr firstRow="1" bandRow="1">
                <a:tableStyleId>{5C22544A-7EE6-4342-B048-85BDC9FD1C3A}</a:tableStyleId>
              </a:tblPr>
              <a:tblGrid>
                <a:gridCol w="11797681">
                  <a:extLst>
                    <a:ext uri="{9D8B030D-6E8A-4147-A177-3AD203B41FA5}">
                      <a16:colId xmlns:a16="http://schemas.microsoft.com/office/drawing/2014/main" val="2638729088"/>
                    </a:ext>
                  </a:extLst>
                </a:gridCol>
              </a:tblGrid>
              <a:tr h="5485193">
                <a:tc>
                  <a:txBody>
                    <a:bodyPr/>
                    <a:lstStyle/>
                    <a:p>
                      <a:pPr algn="just">
                        <a:lnSpc>
                          <a:spcPct val="107000"/>
                        </a:lnSpc>
                        <a:spcAft>
                          <a:spcPts val="800"/>
                        </a:spcAft>
                        <a:buNone/>
                      </a:pPr>
                      <a:endParaRPr lang="pt-BR" sz="2200" b="0"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F5EF6613-814C-A435-9850-4541661CE46B}"/>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291543" cy="919627"/>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806944D5-82A6-88D7-4223-2420212425FA}"/>
              </a:ext>
            </a:extLst>
          </p:cNvPr>
          <p:cNvSpPr txBox="1"/>
          <p:nvPr/>
        </p:nvSpPr>
        <p:spPr>
          <a:xfrm>
            <a:off x="5260064" y="6611779"/>
            <a:ext cx="6817259" cy="246221"/>
          </a:xfrm>
          <a:prstGeom prst="rect">
            <a:avLst/>
          </a:prstGeom>
          <a:noFill/>
        </p:spPr>
        <p:txBody>
          <a:bodyPr wrap="square">
            <a:spAutoFit/>
          </a:bodyPr>
          <a:lstStyle/>
          <a:p>
            <a:r>
              <a:rPr lang="pt-BR" sz="1000" dirty="0">
                <a:latin typeface="Arial Narrow" panose="020B0606020202030204" pitchFamily="34" charset="0"/>
              </a:rPr>
              <a:t>Disponível em: https://clickpetroleoegas.com.br/holanda-polders-subsidencia-elevacao-nivel-mar-dsca00/. Acesso em: 06 ago. 2026. Adaptado.</a:t>
            </a:r>
          </a:p>
        </p:txBody>
      </p:sp>
      <p:sp>
        <p:nvSpPr>
          <p:cNvPr id="6" name="CaixaDeTexto 5">
            <a:extLst>
              <a:ext uri="{FF2B5EF4-FFF2-40B4-BE49-F238E27FC236}">
                <a16:creationId xmlns:a16="http://schemas.microsoft.com/office/drawing/2014/main" id="{A283F35E-BDAA-DE50-E2CA-03647A8D388C}"/>
              </a:ext>
            </a:extLst>
          </p:cNvPr>
          <p:cNvSpPr txBox="1"/>
          <p:nvPr/>
        </p:nvSpPr>
        <p:spPr>
          <a:xfrm>
            <a:off x="197158" y="1768939"/>
            <a:ext cx="11797681" cy="2962927"/>
          </a:xfrm>
          <a:prstGeom prst="rect">
            <a:avLst/>
          </a:prstGeom>
          <a:noFill/>
        </p:spPr>
        <p:txBody>
          <a:bodyPr wrap="square">
            <a:spAutoFit/>
          </a:bodyPr>
          <a:lstStyle/>
          <a:p>
            <a:pPr algn="just">
              <a:lnSpc>
                <a:spcPct val="107000"/>
              </a:lnSpc>
              <a:spcAft>
                <a:spcPts val="800"/>
              </a:spcAft>
              <a:buNone/>
            </a:pPr>
            <a:r>
              <a:rPr lang="pt-BR" sz="2200" b="0" dirty="0">
                <a:solidFill>
                  <a:schemeClr val="tx1"/>
                </a:solidFill>
                <a:latin typeface="Arial Narrow" panose="020B0606020202030204" pitchFamily="34" charset="0"/>
              </a:rPr>
              <a:t>	No entanto, o sucesso dessa engenharia gerou novos desafios ambientais. A drenagem contínua pode provocar subsidência, isto é, o afundamento gradual do solo. Somada à elevação do nível do mar e ao aumento da ocorrência de chuvas intensas, essa subsidência amplia o risco de inundações. Por isso, a estratégia do país passou de “lutar contra a água” para “conviver com a água”. Medidas como as adotadas pelo programa “Room for </a:t>
            </a:r>
            <a:r>
              <a:rPr lang="pt-BR" sz="2200" b="0" dirty="0" err="1">
                <a:solidFill>
                  <a:schemeClr val="tx1"/>
                </a:solidFill>
                <a:latin typeface="Arial Narrow" panose="020B0606020202030204" pitchFamily="34" charset="0"/>
              </a:rPr>
              <a:t>the</a:t>
            </a:r>
            <a:r>
              <a:rPr lang="pt-BR" sz="2200" b="0" dirty="0">
                <a:solidFill>
                  <a:schemeClr val="tx1"/>
                </a:solidFill>
                <a:latin typeface="Arial Narrow" panose="020B0606020202030204" pitchFamily="34" charset="0"/>
              </a:rPr>
              <a:t> River” (Espaço para o Rio) ampliam a capacidade dos rios durante períodos de cheia, por meio do recuo de diques, da criação de canais de inundação e do rebaixamento de planícies aluviais. Essas estratégias mostram que a adaptação territorial pode combinar proteção contra enchentes, planejamento espacial e convivência mais segura com a dinâmica das águas. </a:t>
            </a:r>
          </a:p>
        </p:txBody>
      </p:sp>
    </p:spTree>
    <p:extLst>
      <p:ext uri="{BB962C8B-B14F-4D97-AF65-F5344CB8AC3E}">
        <p14:creationId xmlns:p14="http://schemas.microsoft.com/office/powerpoint/2010/main" val="2063339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F5735-1FDF-55E6-C29D-AB3B9642F369}"/>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6940E52B-BC59-B957-EF49-C4381DB83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03B97E4B-58F4-14B4-1BFD-0C19BF1CCF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B721929E-A1B6-9958-F4E8-AEA63215DEA9}"/>
              </a:ext>
            </a:extLst>
          </p:cNvPr>
          <p:cNvSpPr txBox="1"/>
          <p:nvPr/>
        </p:nvSpPr>
        <p:spPr>
          <a:xfrm>
            <a:off x="220530" y="3117566"/>
            <a:ext cx="2088382" cy="430887"/>
          </a:xfrm>
          <a:prstGeom prst="rect">
            <a:avLst/>
          </a:prstGeom>
          <a:noFill/>
        </p:spPr>
        <p:txBody>
          <a:bodyPr wrap="square">
            <a:spAutoFit/>
          </a:bodyPr>
          <a:lstStyle/>
          <a:p>
            <a:r>
              <a:rPr lang="pt-BR" sz="2200" b="1" dirty="0">
                <a:latin typeface="Arial Narrow" panose="020B0606020202030204" pitchFamily="34" charset="0"/>
              </a:rPr>
              <a:t>1. Everest (2015)</a:t>
            </a:r>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98295909-EB86-3136-3A64-6531B2063FA5}"/>
              </a:ext>
            </a:extLst>
          </p:cNvPr>
          <p:cNvSpPr txBox="1"/>
          <p:nvPr/>
        </p:nvSpPr>
        <p:spPr>
          <a:xfrm>
            <a:off x="2517141" y="3429000"/>
            <a:ext cx="9256142" cy="2462213"/>
          </a:xfrm>
          <a:prstGeom prst="rect">
            <a:avLst/>
          </a:prstGeom>
          <a:noFill/>
        </p:spPr>
        <p:txBody>
          <a:bodyPr wrap="square">
            <a:spAutoFit/>
          </a:bodyPr>
          <a:lstStyle/>
          <a:p>
            <a:pPr algn="just"/>
            <a:r>
              <a:rPr lang="pt-BR" sz="2200" b="1" dirty="0">
                <a:latin typeface="Arial Narrow" panose="020B0606020202030204" pitchFamily="34" charset="0"/>
              </a:rPr>
              <a:t>SINOPSE</a:t>
            </a:r>
            <a:r>
              <a:rPr lang="pt-BR" sz="2200" dirty="0">
                <a:latin typeface="Arial Narrow" panose="020B0606020202030204" pitchFamily="34" charset="0"/>
              </a:rPr>
              <a:t>: Classificação: 12 anos.</a:t>
            </a:r>
          </a:p>
          <a:p>
            <a:pPr algn="just"/>
            <a:r>
              <a:rPr lang="pt-BR" sz="2200" dirty="0">
                <a:latin typeface="Arial Narrow" panose="020B0606020202030204" pitchFamily="34" charset="0"/>
              </a:rPr>
              <a:t>O filme acompanha duas expedições distintas ao Monte Everest, a montanha mais alta do mundo, situada na cordilheira do Himalaia, na Ásia. A narrativa apresenta os desafios extremos impostos pela altitude, pelo relevo acidentado, pelo frio intenso e pelas condições climáticas severas, mostrando como as características físico-naturais do planeta condicionam — e, muitas vezes, limitam — a ocupação humana e a exploração de espaços de alta montanha.</a:t>
            </a:r>
          </a:p>
        </p:txBody>
      </p:sp>
      <p:pic>
        <p:nvPicPr>
          <p:cNvPr id="4" name="Imagem 3" descr="Qual a sua opinião sobre &quot;Everest (2015)&quot;? : r/Mountaineering">
            <a:extLst>
              <a:ext uri="{FF2B5EF4-FFF2-40B4-BE49-F238E27FC236}">
                <a16:creationId xmlns:a16="http://schemas.microsoft.com/office/drawing/2014/main" id="{6AE69D55-700D-FCCD-3CF2-0AB3DE7AD9E1}"/>
              </a:ext>
            </a:extLst>
          </p:cNvPr>
          <p:cNvPicPr>
            <a:picLocks noChangeAspect="1"/>
          </p:cNvPicPr>
          <p:nvPr/>
        </p:nvPicPr>
        <p:blipFill>
          <a:blip r:embed="rId5"/>
          <a:stretch>
            <a:fillRect/>
          </a:stretch>
        </p:blipFill>
        <p:spPr>
          <a:xfrm>
            <a:off x="292089" y="3939170"/>
            <a:ext cx="2161678" cy="1622140"/>
          </a:xfrm>
          <a:prstGeom prst="rect">
            <a:avLst/>
          </a:prstGeom>
        </p:spPr>
      </p:pic>
    </p:spTree>
    <p:extLst>
      <p:ext uri="{BB962C8B-B14F-4D97-AF65-F5344CB8AC3E}">
        <p14:creationId xmlns:p14="http://schemas.microsoft.com/office/powerpoint/2010/main" val="3963215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1540-02A3-BEDC-D8C6-D8BB179DA8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A2BEC1F-126B-A054-C4F5-04AF7ED0D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8C3CA2B-B85D-4299-F698-F3B811964BE3}"/>
              </a:ext>
            </a:extLst>
          </p:cNvPr>
          <p:cNvSpPr txBox="1"/>
          <p:nvPr/>
        </p:nvSpPr>
        <p:spPr>
          <a:xfrm>
            <a:off x="307982" y="1527271"/>
            <a:ext cx="11576034" cy="4431983"/>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1. De acordo com o box “Para saber mais!”, a técnica dos </a:t>
            </a:r>
            <a:r>
              <a:rPr lang="pt-BR" sz="2200" dirty="0" err="1">
                <a:latin typeface="Arial Narrow" panose="020B0606020202030204" pitchFamily="34" charset="0"/>
                <a:ea typeface="Inter" panose="020B0604020202020204" charset="0"/>
              </a:rPr>
              <a:t>pôlderes</a:t>
            </a:r>
            <a:r>
              <a:rPr lang="pt-BR" sz="2200" dirty="0">
                <a:latin typeface="Arial Narrow" panose="020B0606020202030204" pitchFamily="34" charset="0"/>
                <a:ea typeface="Inter" panose="020B0604020202020204" charset="0"/>
              </a:rPr>
              <a:t>, utilizada historicamente nos Países Baixos, demonstra que a</a:t>
            </a:r>
          </a:p>
          <a:p>
            <a:pPr algn="just"/>
            <a:r>
              <a:rPr lang="pt-BR" sz="2200" dirty="0">
                <a:latin typeface="Arial Narrow" panose="020B0606020202030204" pitchFamily="34" charset="0"/>
                <a:ea typeface="Inter" panose="020B0604020202020204" charset="0"/>
              </a:rPr>
              <a:t>(A) força oceânica impede a construção de obras de grande porte na zona costeira.</a:t>
            </a:r>
          </a:p>
          <a:p>
            <a:pPr algn="just"/>
            <a:r>
              <a:rPr lang="pt-BR" sz="2200" dirty="0">
                <a:latin typeface="Arial Narrow" panose="020B0606020202030204" pitchFamily="34" charset="0"/>
                <a:ea typeface="Inter" panose="020B0604020202020204" charset="0"/>
              </a:rPr>
              <a:t>(B) engenharia transformou o espaço, mas acabou criando novos riscos ambientais.</a:t>
            </a:r>
          </a:p>
          <a:p>
            <a:pPr algn="just"/>
            <a:r>
              <a:rPr lang="pt-BR" sz="2200" dirty="0">
                <a:latin typeface="Arial Narrow" panose="020B0606020202030204" pitchFamily="34" charset="0"/>
                <a:ea typeface="Inter" panose="020B0604020202020204" charset="0"/>
              </a:rPr>
              <a:t>(C) modernização tecnológica anulou os severos impactos do clima úmido litorâneo.</a:t>
            </a:r>
          </a:p>
          <a:p>
            <a:pPr algn="just"/>
            <a:r>
              <a:rPr lang="pt-BR" sz="2200" dirty="0">
                <a:latin typeface="Arial Narrow" panose="020B0606020202030204" pitchFamily="34" charset="0"/>
                <a:ea typeface="Inter" panose="020B0604020202020204" charset="0"/>
              </a:rPr>
              <a:t>(D) sociedade abandonou de vez as terras baixas por causa do afundamento do solo.</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 Explique como o relevo e o clima influenciam o uso da terra na Europa Ocidental e nas regiões montanhosas (Alpes e Pireneus).</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3. Por que as planícies dos rios Ganges e Mekong apresentam altas densidades populacionais?</a:t>
            </a:r>
            <a:r>
              <a:rPr lang="pt-BR" sz="2200" dirty="0">
                <a:latin typeface="Arial Narrow" panose="020B0606020202030204" pitchFamily="34" charset="0"/>
              </a:rPr>
              <a:t> </a:t>
            </a:r>
          </a:p>
          <a:p>
            <a:endParaRPr lang="pt-BR" sz="2200"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1872310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208BC-56B7-81B9-52B2-5736DBFC32E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169C8F0-14AC-16B5-C9C4-75AAEBE9B6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6F8D4856-F99F-F285-0558-740C6A167348}"/>
              </a:ext>
            </a:extLst>
          </p:cNvPr>
          <p:cNvSpPr txBox="1"/>
          <p:nvPr/>
        </p:nvSpPr>
        <p:spPr>
          <a:xfrm>
            <a:off x="307982" y="1735501"/>
            <a:ext cx="11576034" cy="3077766"/>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4. A escassez de água e o clima árido na Ásia Central favoreceram historicamente o</a:t>
            </a:r>
          </a:p>
          <a:p>
            <a:pPr algn="just"/>
            <a:r>
              <a:rPr lang="pt-BR" sz="2200" dirty="0">
                <a:latin typeface="Arial Narrow" panose="020B0606020202030204" pitchFamily="34" charset="0"/>
                <a:ea typeface="Inter" panose="020B0604020202020204" charset="0"/>
              </a:rPr>
              <a:t>(A) desenvolvimento intenso da agricultura comercial irrigada.</a:t>
            </a:r>
          </a:p>
          <a:p>
            <a:pPr algn="just"/>
            <a:r>
              <a:rPr lang="pt-BR" sz="2200" dirty="0">
                <a:latin typeface="Arial Narrow" panose="020B0606020202030204" pitchFamily="34" charset="0"/>
                <a:ea typeface="Inter" panose="020B0604020202020204" charset="0"/>
              </a:rPr>
              <a:t>(B) aproveitamento hidrelétrico de seus grandes rios perenes.</a:t>
            </a:r>
          </a:p>
          <a:p>
            <a:pPr algn="just"/>
            <a:r>
              <a:rPr lang="pt-BR" sz="2200" dirty="0">
                <a:latin typeface="Arial Narrow" panose="020B0606020202030204" pitchFamily="34" charset="0"/>
                <a:ea typeface="Inter" panose="020B0604020202020204" charset="0"/>
              </a:rPr>
              <a:t>(C) abandono imediato das vastas áreas de desertos secos.</a:t>
            </a:r>
          </a:p>
          <a:p>
            <a:pPr algn="just"/>
            <a:r>
              <a:rPr lang="pt-BR" sz="2200" dirty="0">
                <a:latin typeface="Arial Narrow" panose="020B0606020202030204" pitchFamily="34" charset="0"/>
                <a:ea typeface="Inter" panose="020B0604020202020204" charset="0"/>
              </a:rPr>
              <a:t>(D) pastoreio tradicional praticado por povos da região.</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5. Compare a influência das características físico-naturais no uso da terra no norte da Europa e na Ásia Central.</a:t>
            </a:r>
            <a:r>
              <a:rPr lang="pt-BR" sz="2200" dirty="0">
                <a:latin typeface="Arial Narrow" panose="020B0606020202030204" pitchFamily="34" charset="0"/>
              </a:rPr>
              <a:t> </a:t>
            </a:r>
          </a:p>
          <a:p>
            <a:endParaRPr lang="pt-BR" sz="2200"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649868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FE9B-EC59-219F-E590-1B597E44F18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E32FA4-377A-86CE-563D-38948CADF1FF}"/>
              </a:ext>
            </a:extLst>
          </p:cNvPr>
          <p:cNvSpPr txBox="1"/>
          <p:nvPr/>
        </p:nvSpPr>
        <p:spPr>
          <a:xfrm>
            <a:off x="0" y="628576"/>
            <a:ext cx="12192000" cy="6186309"/>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II</a:t>
            </a:r>
          </a:p>
          <a:p>
            <a:pPr algn="ctr"/>
            <a:r>
              <a:rPr lang="pt-BR" sz="2200" b="1" dirty="0">
                <a:latin typeface="Arial Narrow" panose="020B0606020202030204" pitchFamily="34" charset="0"/>
              </a:rPr>
              <a:t>Oceania: diversidade natural e desafios da ocupação humana</a:t>
            </a:r>
          </a:p>
          <a:p>
            <a:pPr algn="ctr"/>
            <a:endParaRPr lang="pt-BR" sz="2200" b="1" dirty="0">
              <a:latin typeface="Arial Narrow" panose="020B0606020202030204" pitchFamily="34" charset="0"/>
            </a:endParaRPr>
          </a:p>
          <a:p>
            <a:pPr algn="just"/>
            <a:r>
              <a:rPr lang="pt-BR" sz="2200" dirty="0">
                <a:latin typeface="Arial Narrow" panose="020B0606020202030204" pitchFamily="34" charset="0"/>
              </a:rPr>
              <a:t>	A Oceania apresenta características naturais marcadas por contrastes geológicos e climáticos que influenciam diretamente o uso da terra. O continente reúne a Austrália, que concentra a maior parcela de sua área terrestre, a Nova Zelândia e milhares de ilhas do Pacífico, distribuídas em regiões como Micronésia, Melanésia e Polinésia. Essas áreas possuem origens geológicas distintas: enquanto a Austrália apresenta terrenos antigos, estáveis e desgastados, muitas ilhas do Pacífico e a Nova Zelândia estão situadas no Círculo de Fogo do Pacífico, apresentando relevo montanhoso, vulcões ativos e intensa atividade tectônica.</a:t>
            </a:r>
          </a:p>
          <a:p>
            <a:pPr algn="just"/>
            <a:r>
              <a:rPr lang="pt-BR" sz="2200" dirty="0">
                <a:latin typeface="Arial Narrow" panose="020B0606020202030204" pitchFamily="34" charset="0"/>
              </a:rPr>
              <a:t>	Na Austrália, a ocupação humana é fortemente condicionada pelo clima e pelo relevo. A presença da Cordilheira Australiana, na porção leste, funciona como uma barreira para os ventos úmidos do Oceano Pacífico, o que, somado à grande distância do interior em relação aos oceanos, contribui para a formação de extensos desertos e áreas semiáridas no interior do país. Por essa razão, a maior parte da população concentra-se no litoral, enquanto em áreas do interior, destacam-se atividades como mineração em larga escala (ferro, carvão e ouro) e a pecuária extensiva, aproveitando os terrenos planos dos planaltos e das planícies. A imensidão árida e os solos avermelhados são as marcas visuais mais fortes desse interior, cenário de formações geológicas antigas e de grande atração turística.</a:t>
            </a:r>
          </a:p>
        </p:txBody>
      </p:sp>
    </p:spTree>
    <p:extLst>
      <p:ext uri="{BB962C8B-B14F-4D97-AF65-F5344CB8AC3E}">
        <p14:creationId xmlns:p14="http://schemas.microsoft.com/office/powerpoint/2010/main" val="2894214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estrada para o uluru monte no parque nacional uluru kata australia">
            <a:extLst>
              <a:ext uri="{FF2B5EF4-FFF2-40B4-BE49-F238E27FC236}">
                <a16:creationId xmlns:a16="http://schemas.microsoft.com/office/drawing/2014/main" id="{01254A30-3B58-32A9-766E-3E1F3D80CCE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8649" y="1144661"/>
            <a:ext cx="9934701" cy="4142562"/>
          </a:xfrm>
          <a:prstGeom prst="rect">
            <a:avLst/>
          </a:prstGeom>
          <a:noFill/>
          <a:ln>
            <a:noFill/>
          </a:ln>
        </p:spPr>
      </p:pic>
      <p:sp>
        <p:nvSpPr>
          <p:cNvPr id="4" name="CaixaDeTexto 3">
            <a:extLst>
              <a:ext uri="{FF2B5EF4-FFF2-40B4-BE49-F238E27FC236}">
                <a16:creationId xmlns:a16="http://schemas.microsoft.com/office/drawing/2014/main" id="{037CD697-2E65-E789-AC70-5A52B6D09ECC}"/>
              </a:ext>
            </a:extLst>
          </p:cNvPr>
          <p:cNvSpPr txBox="1"/>
          <p:nvPr/>
        </p:nvSpPr>
        <p:spPr>
          <a:xfrm>
            <a:off x="152399" y="5344007"/>
            <a:ext cx="11408876" cy="369332"/>
          </a:xfrm>
          <a:prstGeom prst="rect">
            <a:avLst/>
          </a:prstGeom>
          <a:noFill/>
        </p:spPr>
        <p:txBody>
          <a:bodyPr wrap="square">
            <a:spAutoFit/>
          </a:bodyPr>
          <a:lstStyle/>
          <a:p>
            <a:pPr indent="449580" algn="ctr">
              <a:lnSpc>
                <a:spcPct val="100000"/>
              </a:lnSpc>
              <a:spcAft>
                <a:spcPts val="800"/>
              </a:spcAft>
              <a:buNone/>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Estrada para o </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Uluru</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imenso monólito no Parque Nacional </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Uluru-Kata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Tjuta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na paisagem semiárida do Outback australiano.</a:t>
            </a:r>
            <a:endParaRPr lang="pt-BR" sz="11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7976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6B0D-5A06-C1E2-156D-0811BA8D8BA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DB71DD3-4EEE-6E71-F92E-1B78694288F3}"/>
              </a:ext>
            </a:extLst>
          </p:cNvPr>
          <p:cNvSpPr txBox="1"/>
          <p:nvPr/>
        </p:nvSpPr>
        <p:spPr>
          <a:xfrm>
            <a:off x="0" y="628576"/>
            <a:ext cx="12192000" cy="3816429"/>
          </a:xfrm>
          <a:prstGeom prst="rect">
            <a:avLst/>
          </a:prstGeom>
          <a:noFill/>
        </p:spPr>
        <p:txBody>
          <a:bodyPr wrap="square">
            <a:spAutoFit/>
          </a:bodyPr>
          <a:lstStyle/>
          <a:p>
            <a:pPr algn="just"/>
            <a:r>
              <a:rPr lang="pt-BR" sz="2200" dirty="0">
                <a:latin typeface="Arial Narrow" panose="020B0606020202030204" pitchFamily="34" charset="0"/>
              </a:rPr>
              <a:t>	A hidrografia do continente também reflete essas condições naturais. Na Austrália, muitos rios são temporários ou apresentam baixo volume de água durante parte do ano, o que dificulta a navegação. Entre os principais rios destacam-se Murray e Darling, fundamentais para a irrigação agrícola no sudeste do país. Já nas ilhas menores, a escassez de rios perenes exige estratégias criativas de armazenamento de água da chuva para o consumo humano e a agricultura de subsistência, evidenciando como a disponibilidade hídrica limita ou potencializa o uso do solo.</a:t>
            </a:r>
          </a:p>
          <a:p>
            <a:pPr algn="just"/>
            <a:r>
              <a:rPr lang="pt-BR" sz="2200" dirty="0">
                <a:latin typeface="Arial Narrow" panose="020B0606020202030204" pitchFamily="34" charset="0"/>
              </a:rPr>
              <a:t>	Além disso, a grande extensão latitudinal da Oceania permite a ocorrência de formações vegetais variadas. Nas áreas de clima tropical e equatorial, como em Papua-Nova Guiné, as florestas densas favorecem o extrativismo e o turismo, mas dificultam a urbanização. Essas áreas litorâneas, onde a exuberante floresta tropical encontra o oceano, ilustram bem a beleza natural que atrai visitantes, ao mesmo tempo que revelam os obstáculos naturais para a expansão das cidades e da infraestrutura.</a:t>
            </a:r>
          </a:p>
        </p:txBody>
      </p:sp>
      <p:pic>
        <p:nvPicPr>
          <p:cNvPr id="2" name="Imagem 1" descr="litoral de papua nova guiné oceania">
            <a:extLst>
              <a:ext uri="{FF2B5EF4-FFF2-40B4-BE49-F238E27FC236}">
                <a16:creationId xmlns:a16="http://schemas.microsoft.com/office/drawing/2014/main" id="{6748D8A9-C3B6-FB6C-A66F-3BE5ADE5FF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8564" y="4409788"/>
            <a:ext cx="3614872" cy="2171213"/>
          </a:xfrm>
          <a:prstGeom prst="rect">
            <a:avLst/>
          </a:prstGeom>
          <a:noFill/>
          <a:ln>
            <a:noFill/>
          </a:ln>
        </p:spPr>
      </p:pic>
      <p:sp>
        <p:nvSpPr>
          <p:cNvPr id="6" name="CaixaDeTexto 5">
            <a:extLst>
              <a:ext uri="{FF2B5EF4-FFF2-40B4-BE49-F238E27FC236}">
                <a16:creationId xmlns:a16="http://schemas.microsoft.com/office/drawing/2014/main" id="{700C600D-4D2B-6E6B-7687-65FC1BA7261C}"/>
              </a:ext>
            </a:extLst>
          </p:cNvPr>
          <p:cNvSpPr txBox="1"/>
          <p:nvPr/>
        </p:nvSpPr>
        <p:spPr>
          <a:xfrm>
            <a:off x="4345664" y="6581001"/>
            <a:ext cx="3069124" cy="276999"/>
          </a:xfrm>
          <a:prstGeom prst="rect">
            <a:avLst/>
          </a:prstGeom>
          <a:noFill/>
        </p:spPr>
        <p:txBody>
          <a:bodyPr wrap="square">
            <a:spAutoFit/>
          </a:bodyPr>
          <a:lstStyle/>
          <a:p>
            <a:pPr indent="449580" algn="ctr">
              <a:lnSpc>
                <a:spcPct val="100000"/>
              </a:lnSpc>
              <a:spcAft>
                <a:spcPts val="800"/>
              </a:spcAft>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Litoral de Papua-Nova Guiné – Oceania</a:t>
            </a:r>
          </a:p>
        </p:txBody>
      </p:sp>
    </p:spTree>
    <p:extLst>
      <p:ext uri="{BB962C8B-B14F-4D97-AF65-F5344CB8AC3E}">
        <p14:creationId xmlns:p14="http://schemas.microsoft.com/office/powerpoint/2010/main" val="367635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2F8D9-EB0F-8C15-6A4D-512EB1F7191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65128A8-A6E7-74CB-C739-B9F84E919579}"/>
              </a:ext>
            </a:extLst>
          </p:cNvPr>
          <p:cNvSpPr txBox="1"/>
          <p:nvPr/>
        </p:nvSpPr>
        <p:spPr>
          <a:xfrm>
            <a:off x="0" y="628576"/>
            <a:ext cx="12192000" cy="3477875"/>
          </a:xfrm>
          <a:prstGeom prst="rect">
            <a:avLst/>
          </a:prstGeom>
          <a:noFill/>
        </p:spPr>
        <p:txBody>
          <a:bodyPr wrap="square">
            <a:spAutoFit/>
          </a:bodyPr>
          <a:lstStyle/>
          <a:p>
            <a:pPr algn="just"/>
            <a:r>
              <a:rPr lang="pt-BR" sz="2200" dirty="0">
                <a:latin typeface="Arial Narrow" panose="020B0606020202030204" pitchFamily="34" charset="0"/>
              </a:rPr>
              <a:t>	Nas áreas de clima mediterrâneo da Austrália e nas áreas de clima temperado da Austrália e da Nova Zelândia, a vegetação original deu lugar a extensas áreas de cultivo e pastagens. Esse mosaico vegetal é o resultado da adaptação das atividades econômicas aos diferentes domínios climáticos, desde as savanas e estepes até as florestas de altitude.</a:t>
            </a:r>
          </a:p>
          <a:p>
            <a:pPr algn="just"/>
            <a:r>
              <a:rPr lang="pt-BR" sz="2200" dirty="0">
                <a:latin typeface="Arial Narrow" panose="020B0606020202030204" pitchFamily="34" charset="0"/>
              </a:rPr>
              <a:t>	Por fim, a Nova Zelândia destaca-se por um relevo montanhoso e vulcânico, com litoral recortado por fiordes e penínsulas. O uso da terra no país é marcado por uma agropecuária altamente produtiva e tecnológica, aproveitando os solos férteis e o clima úmido. Assim, a Oceania revela como a estabilidade geológica da Austrália e a intensa atividade vulcânica da Nova Zelândia e de várias ilhas do Pacífico criam diferentes formas de viver e produzir, onde a inovação tecnológica muitas vezes é necessária para superar as limitações impostas pelo isolamento geográfico e pelas condições naturais extremas.</a:t>
            </a:r>
          </a:p>
        </p:txBody>
      </p:sp>
      <p:sp>
        <p:nvSpPr>
          <p:cNvPr id="6" name="CaixaDeTexto 5">
            <a:extLst>
              <a:ext uri="{FF2B5EF4-FFF2-40B4-BE49-F238E27FC236}">
                <a16:creationId xmlns:a16="http://schemas.microsoft.com/office/drawing/2014/main" id="{4B31F3E0-0B3A-5CFB-6A83-DB6A7481D085}"/>
              </a:ext>
            </a:extLst>
          </p:cNvPr>
          <p:cNvSpPr txBox="1"/>
          <p:nvPr/>
        </p:nvSpPr>
        <p:spPr>
          <a:xfrm>
            <a:off x="5106155" y="6581001"/>
            <a:ext cx="7767872" cy="276999"/>
          </a:xfrm>
          <a:prstGeom prst="rect">
            <a:avLst/>
          </a:prstGeom>
          <a:noFill/>
        </p:spPr>
        <p:txBody>
          <a:bodyPr wrap="square">
            <a:spAutoFit/>
          </a:bodyPr>
          <a:lstStyle/>
          <a:p>
            <a:pPr indent="449580" algn="ctr">
              <a:lnSpc>
                <a:spcPct val="100000"/>
              </a:lnSpc>
              <a:spcAft>
                <a:spcPts val="800"/>
              </a:spcAft>
              <a:buNone/>
            </a:pPr>
            <a:r>
              <a:rPr lang="pt-BR" sz="1200" kern="100" dirty="0">
                <a:latin typeface="Arial Narrow" panose="020B0606020202030204" pitchFamily="34" charset="0"/>
                <a:ea typeface="Calibri" panose="020F0502020204030204" pitchFamily="34" charset="0"/>
                <a:cs typeface="Times New Roman" panose="02020603050405020304" pitchFamily="18" charset="0"/>
              </a:rPr>
              <a:t>Disponível em: https://geographia.com.br/quadro-</a:t>
            </a:r>
            <a:r>
              <a:rPr lang="pt-BR" sz="1200" kern="100" dirty="0" err="1">
                <a:latin typeface="Arial Narrow" panose="020B0606020202030204" pitchFamily="34" charset="0"/>
                <a:ea typeface="Calibri" panose="020F0502020204030204" pitchFamily="34" charset="0"/>
                <a:cs typeface="Times New Roman" panose="02020603050405020304" pitchFamily="18" charset="0"/>
              </a:rPr>
              <a:t>fisico</a:t>
            </a:r>
            <a:r>
              <a:rPr lang="pt-BR" sz="1200" kern="100" dirty="0">
                <a:latin typeface="Arial Narrow" panose="020B0606020202030204" pitchFamily="34" charset="0"/>
                <a:ea typeface="Calibri" panose="020F0502020204030204" pitchFamily="34" charset="0"/>
                <a:cs typeface="Times New Roman" panose="02020603050405020304" pitchFamily="18" charset="0"/>
              </a:rPr>
              <a:t>-da-</a:t>
            </a:r>
            <a:r>
              <a:rPr lang="pt-BR" sz="1200" kern="100" dirty="0" err="1">
                <a:latin typeface="Arial Narrow" panose="020B0606020202030204" pitchFamily="34" charset="0"/>
                <a:ea typeface="Calibri" panose="020F0502020204030204" pitchFamily="34" charset="0"/>
                <a:cs typeface="Times New Roman" panose="02020603050405020304" pitchFamily="18" charset="0"/>
              </a:rPr>
              <a:t>oceania</a:t>
            </a:r>
            <a:r>
              <a:rPr lang="pt-BR" sz="1200" kern="100" dirty="0">
                <a:latin typeface="Arial Narrow" panose="020B0606020202030204" pitchFamily="34" charset="0"/>
                <a:ea typeface="Calibri" panose="020F0502020204030204" pitchFamily="34" charset="0"/>
                <a:cs typeface="Times New Roman" panose="02020603050405020304" pitchFamily="18" charset="0"/>
              </a:rPr>
              <a:t>/. Acesso em: 06 ago. 2026. Adaptado.</a:t>
            </a:r>
          </a:p>
        </p:txBody>
      </p:sp>
    </p:spTree>
    <p:extLst>
      <p:ext uri="{BB962C8B-B14F-4D97-AF65-F5344CB8AC3E}">
        <p14:creationId xmlns:p14="http://schemas.microsoft.com/office/powerpoint/2010/main" val="2072180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679BB-53C1-16EE-3BAC-FFDCF9438C15}"/>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3C50F83-CC6A-BD4C-5756-115DC3BB55B2}"/>
              </a:ext>
            </a:extLst>
          </p:cNvPr>
          <p:cNvGraphicFramePr>
            <a:graphicFrameLocks noGrp="1"/>
          </p:cNvGraphicFramePr>
          <p:nvPr>
            <p:extLst>
              <p:ext uri="{D42A27DB-BD31-4B8C-83A1-F6EECF244321}">
                <p14:modId xmlns:p14="http://schemas.microsoft.com/office/powerpoint/2010/main" val="60498251"/>
              </p:ext>
            </p:extLst>
          </p:nvPr>
        </p:nvGraphicFramePr>
        <p:xfrm>
          <a:off x="132783" y="1590868"/>
          <a:ext cx="11935486" cy="5190177"/>
        </p:xfrm>
        <a:graphic>
          <a:graphicData uri="http://schemas.openxmlformats.org/drawingml/2006/table">
            <a:tbl>
              <a:tblPr firstRow="1" bandRow="1">
                <a:tableStyleId>{5C22544A-7EE6-4342-B048-85BDC9FD1C3A}</a:tableStyleId>
              </a:tblPr>
              <a:tblGrid>
                <a:gridCol w="11935486">
                  <a:extLst>
                    <a:ext uri="{9D8B030D-6E8A-4147-A177-3AD203B41FA5}">
                      <a16:colId xmlns:a16="http://schemas.microsoft.com/office/drawing/2014/main" val="2638729088"/>
                    </a:ext>
                  </a:extLst>
                </a:gridCol>
              </a:tblGrid>
              <a:tr h="5190177">
                <a:tc>
                  <a:txBody>
                    <a:bodyPr/>
                    <a:lstStyle/>
                    <a:p>
                      <a:pPr algn="ctr">
                        <a:lnSpc>
                          <a:spcPct val="107000"/>
                        </a:lnSpc>
                        <a:spcAft>
                          <a:spcPts val="800"/>
                        </a:spcAft>
                        <a:buNone/>
                      </a:pPr>
                      <a:r>
                        <a:rPr lang="pt-BR" sz="1000" b="0" dirty="0">
                          <a:solidFill>
                            <a:schemeClr val="tx1"/>
                          </a:solidFill>
                          <a:latin typeface="Arial Narrow" panose="020B0606020202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C11BA68-2930-6A73-4B66-AEC37856200C}"/>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CAD79BD0-90EF-2FAF-218F-78300B64F0CF}"/>
              </a:ext>
            </a:extLst>
          </p:cNvPr>
          <p:cNvSpPr txBox="1"/>
          <p:nvPr/>
        </p:nvSpPr>
        <p:spPr>
          <a:xfrm>
            <a:off x="202194" y="1970527"/>
            <a:ext cx="11787612" cy="2462213"/>
          </a:xfrm>
          <a:prstGeom prst="rect">
            <a:avLst/>
          </a:prstGeom>
          <a:noFill/>
        </p:spPr>
        <p:txBody>
          <a:bodyPr wrap="square">
            <a:spAutoFit/>
          </a:bodyPr>
          <a:lstStyle/>
          <a:p>
            <a:pPr algn="ctr"/>
            <a:r>
              <a:rPr lang="pt-BR" sz="2200" b="1" dirty="0">
                <a:latin typeface="Arial Narrow" panose="020B0606020202030204" pitchFamily="34" charset="0"/>
              </a:rPr>
              <a:t>Círculo de Fogo do Pacífico e a Oceania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O Círculo de Fogo do Pacífico, também chamado de Anel de Fogo, é uma faixa em forma de ferradura que acompanha as bordas do Oceano Pacífico, estendendo-se por cerca de 40 mil quilômetros, desde a Cordilheira dos Andes, passando pela costa oeste das Américas, até o Japão, o Sudeste Asiático e a Nova Zelândia. Essa região concentra grande parte da atividade sísmica e vulcânica do planeta. Cerca de 90% dos terremotos do mundo ocorrem no chamado Anel de Fogo do Pacífico.</a:t>
            </a:r>
          </a:p>
        </p:txBody>
      </p:sp>
    </p:spTree>
    <p:extLst>
      <p:ext uri="{BB962C8B-B14F-4D97-AF65-F5344CB8AC3E}">
        <p14:creationId xmlns:p14="http://schemas.microsoft.com/office/powerpoint/2010/main" val="1501206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45B66-BB8E-0C6C-9EFC-286E8759E65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8DCAFFB-EF87-69B0-FE10-DCC5B990368D}"/>
              </a:ext>
            </a:extLst>
          </p:cNvPr>
          <p:cNvGraphicFramePr>
            <a:graphicFrameLocks noGrp="1"/>
          </p:cNvGraphicFramePr>
          <p:nvPr/>
        </p:nvGraphicFramePr>
        <p:xfrm>
          <a:off x="132783" y="1590868"/>
          <a:ext cx="11935486" cy="5190177"/>
        </p:xfrm>
        <a:graphic>
          <a:graphicData uri="http://schemas.openxmlformats.org/drawingml/2006/table">
            <a:tbl>
              <a:tblPr firstRow="1" bandRow="1">
                <a:tableStyleId>{5C22544A-7EE6-4342-B048-85BDC9FD1C3A}</a:tableStyleId>
              </a:tblPr>
              <a:tblGrid>
                <a:gridCol w="11935486">
                  <a:extLst>
                    <a:ext uri="{9D8B030D-6E8A-4147-A177-3AD203B41FA5}">
                      <a16:colId xmlns:a16="http://schemas.microsoft.com/office/drawing/2014/main" val="2638729088"/>
                    </a:ext>
                  </a:extLst>
                </a:gridCol>
              </a:tblGrid>
              <a:tr h="5190177">
                <a:tc>
                  <a:txBody>
                    <a:bodyPr/>
                    <a:lstStyle/>
                    <a:p>
                      <a:pPr algn="ctr">
                        <a:lnSpc>
                          <a:spcPct val="107000"/>
                        </a:lnSpc>
                        <a:spcAft>
                          <a:spcPts val="800"/>
                        </a:spcAft>
                        <a:buNone/>
                      </a:pPr>
                      <a:r>
                        <a:rPr lang="pt-BR" sz="1000" b="0" dirty="0">
                          <a:solidFill>
                            <a:schemeClr val="tx1"/>
                          </a:solidFill>
                          <a:latin typeface="Arial Narrow" panose="020B0606020202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22E78106-99B7-73AC-827A-8FA5472C62FD}"/>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433820F8-3838-99F2-CCBF-57B2D646BAF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2856" y="1736702"/>
            <a:ext cx="6686287" cy="5014469"/>
          </a:xfrm>
          <a:prstGeom prst="rect">
            <a:avLst/>
          </a:prstGeom>
          <a:noFill/>
          <a:ln>
            <a:noFill/>
          </a:ln>
        </p:spPr>
      </p:pic>
      <p:sp>
        <p:nvSpPr>
          <p:cNvPr id="7" name="CaixaDeTexto 6">
            <a:extLst>
              <a:ext uri="{FF2B5EF4-FFF2-40B4-BE49-F238E27FC236}">
                <a16:creationId xmlns:a16="http://schemas.microsoft.com/office/drawing/2014/main" id="{3FD6C615-8A75-9A1B-A097-9640FE94F1D8}"/>
              </a:ext>
            </a:extLst>
          </p:cNvPr>
          <p:cNvSpPr txBox="1"/>
          <p:nvPr/>
        </p:nvSpPr>
        <p:spPr>
          <a:xfrm>
            <a:off x="9147773" y="6534824"/>
            <a:ext cx="3044227" cy="246221"/>
          </a:xfrm>
          <a:prstGeom prst="rect">
            <a:avLst/>
          </a:prstGeom>
          <a:noFill/>
        </p:spPr>
        <p:txBody>
          <a:bodyPr wrap="square">
            <a:spAutoFit/>
          </a:bodyPr>
          <a:lstStyle/>
          <a:p>
            <a:r>
              <a:rPr lang="pt-BR" sz="1000" dirty="0">
                <a:latin typeface="Arial Narrow" panose="020B0606020202030204" pitchFamily="34" charset="0"/>
              </a:rPr>
              <a:t>Disponível em: https://abre.ai/</a:t>
            </a:r>
            <a:r>
              <a:rPr lang="pt-BR" sz="1000" dirty="0" err="1">
                <a:latin typeface="Arial Narrow" panose="020B0606020202030204" pitchFamily="34" charset="0"/>
              </a:rPr>
              <a:t>sajh</a:t>
            </a:r>
            <a:r>
              <a:rPr lang="pt-BR" sz="1000" dirty="0">
                <a:latin typeface="Arial Narrow" panose="020B0606020202030204" pitchFamily="34" charset="0"/>
              </a:rPr>
              <a:t>. Acesso em: 06 ago. 2026.</a:t>
            </a:r>
          </a:p>
        </p:txBody>
      </p:sp>
    </p:spTree>
    <p:extLst>
      <p:ext uri="{BB962C8B-B14F-4D97-AF65-F5344CB8AC3E}">
        <p14:creationId xmlns:p14="http://schemas.microsoft.com/office/powerpoint/2010/main" val="3542272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F12E1-6EB0-92C8-D812-D990F3461C75}"/>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4B413D9-97F5-7F0B-C2AC-82A09ECBA918}"/>
              </a:ext>
            </a:extLst>
          </p:cNvPr>
          <p:cNvGraphicFramePr>
            <a:graphicFrameLocks noGrp="1"/>
          </p:cNvGraphicFramePr>
          <p:nvPr/>
        </p:nvGraphicFramePr>
        <p:xfrm>
          <a:off x="132783" y="1590868"/>
          <a:ext cx="11935486" cy="5190177"/>
        </p:xfrm>
        <a:graphic>
          <a:graphicData uri="http://schemas.openxmlformats.org/drawingml/2006/table">
            <a:tbl>
              <a:tblPr firstRow="1" bandRow="1">
                <a:tableStyleId>{5C22544A-7EE6-4342-B048-85BDC9FD1C3A}</a:tableStyleId>
              </a:tblPr>
              <a:tblGrid>
                <a:gridCol w="11935486">
                  <a:extLst>
                    <a:ext uri="{9D8B030D-6E8A-4147-A177-3AD203B41FA5}">
                      <a16:colId xmlns:a16="http://schemas.microsoft.com/office/drawing/2014/main" val="2638729088"/>
                    </a:ext>
                  </a:extLst>
                </a:gridCol>
              </a:tblGrid>
              <a:tr h="5190177">
                <a:tc>
                  <a:txBody>
                    <a:bodyPr/>
                    <a:lstStyle/>
                    <a:p>
                      <a:pPr algn="ctr">
                        <a:lnSpc>
                          <a:spcPct val="107000"/>
                        </a:lnSpc>
                        <a:spcAft>
                          <a:spcPts val="800"/>
                        </a:spcAft>
                        <a:buNone/>
                      </a:pPr>
                      <a:r>
                        <a:rPr lang="pt-BR" sz="1000" b="0" dirty="0">
                          <a:solidFill>
                            <a:schemeClr val="tx1"/>
                          </a:solidFill>
                          <a:latin typeface="Arial Narrow" panose="020B0606020202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C9C809AD-4ADC-F884-17EF-CEE3A75C9214}"/>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D01013FC-4499-B96B-8699-B0C6FACA763C}"/>
              </a:ext>
            </a:extLst>
          </p:cNvPr>
          <p:cNvSpPr txBox="1"/>
          <p:nvPr/>
        </p:nvSpPr>
        <p:spPr>
          <a:xfrm>
            <a:off x="202194" y="1970527"/>
            <a:ext cx="11787612" cy="2123658"/>
          </a:xfrm>
          <a:prstGeom prst="rect">
            <a:avLst/>
          </a:prstGeom>
          <a:noFill/>
        </p:spPr>
        <p:txBody>
          <a:bodyPr wrap="square">
            <a:spAutoFit/>
          </a:bodyPr>
          <a:lstStyle/>
          <a:p>
            <a:pPr algn="just"/>
            <a:r>
              <a:rPr lang="pt-BR" sz="2200" dirty="0">
                <a:latin typeface="Arial Narrow" panose="020B0606020202030204" pitchFamily="34" charset="0"/>
              </a:rPr>
              <a:t>	Essa intensa atividade geológica está diretamente relacionada à ocupação humana em partes da Oceania. A Nova Zelândia e diversas ilhas da Melanésia e da Polinésia, como Papua-Nova Guiné e Vanuatu, estão associadas a essa faixa de intensa atividade tectônica, o que significa que suas populações convivem com riscos permanentes de terremotos, erupções vulcânicas e tsunamis. Ao mesmo tempo, o solo vulcânico costuma ser muito fértil, favorecendo a agricultura em algumas dessas áreas, o que explica por que, apesar dos riscos, muitas comunidades permanecem estabelecidas nessas regiões há séculos.</a:t>
            </a:r>
          </a:p>
        </p:txBody>
      </p:sp>
      <p:sp>
        <p:nvSpPr>
          <p:cNvPr id="6" name="CaixaDeTexto 5">
            <a:extLst>
              <a:ext uri="{FF2B5EF4-FFF2-40B4-BE49-F238E27FC236}">
                <a16:creationId xmlns:a16="http://schemas.microsoft.com/office/drawing/2014/main" id="{2D305DFC-8D13-BFE0-AE2A-DB9C5AD1FBB6}"/>
              </a:ext>
            </a:extLst>
          </p:cNvPr>
          <p:cNvSpPr txBox="1"/>
          <p:nvPr/>
        </p:nvSpPr>
        <p:spPr>
          <a:xfrm>
            <a:off x="4937912" y="6534824"/>
            <a:ext cx="7254088" cy="246221"/>
          </a:xfrm>
          <a:prstGeom prst="rect">
            <a:avLst/>
          </a:prstGeom>
          <a:noFill/>
        </p:spPr>
        <p:txBody>
          <a:bodyPr wrap="square">
            <a:spAutoFit/>
          </a:bodyPr>
          <a:lstStyle/>
          <a:p>
            <a:r>
              <a:rPr lang="pt-BR" sz="1000" dirty="0">
                <a:latin typeface="Arial Narrow" panose="020B0606020202030204" pitchFamily="34" charset="0"/>
              </a:rPr>
              <a:t>Disponível em: https://exame.com/mundo/o-que-e-o-circulo-de-fogo-que-concentra-90-dos-terremotos-do-planeta/. Acesso em: 06 ago. 2026. Adaptado.</a:t>
            </a:r>
          </a:p>
        </p:txBody>
      </p:sp>
    </p:spTree>
    <p:extLst>
      <p:ext uri="{BB962C8B-B14F-4D97-AF65-F5344CB8AC3E}">
        <p14:creationId xmlns:p14="http://schemas.microsoft.com/office/powerpoint/2010/main" val="812824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A510F-2DA0-B310-1A75-114707E1E6C2}"/>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B7C11ADB-48A0-6E6C-0537-127D2D980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60C4D112-4F3C-BD2F-0197-B114D0D32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11D2BD84-7900-8AEF-68F7-CA5552CA3C2C}"/>
              </a:ext>
            </a:extLst>
          </p:cNvPr>
          <p:cNvSpPr txBox="1"/>
          <p:nvPr/>
        </p:nvSpPr>
        <p:spPr>
          <a:xfrm>
            <a:off x="609827" y="2998854"/>
            <a:ext cx="3835423" cy="430887"/>
          </a:xfrm>
          <a:prstGeom prst="rect">
            <a:avLst/>
          </a:prstGeom>
          <a:noFill/>
        </p:spPr>
        <p:txBody>
          <a:bodyPr wrap="square">
            <a:spAutoFit/>
          </a:bodyPr>
          <a:lstStyle/>
          <a:p>
            <a:r>
              <a:rPr lang="pt-BR" sz="2200" b="1" dirty="0">
                <a:latin typeface="Arial Narrow" panose="020B0606020202030204" pitchFamily="34" charset="0"/>
              </a:rPr>
              <a:t>2. Austrália (2008)</a:t>
            </a:r>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862B157E-01EE-1CD7-E223-A0EBECFAF855}"/>
              </a:ext>
            </a:extLst>
          </p:cNvPr>
          <p:cNvSpPr txBox="1"/>
          <p:nvPr/>
        </p:nvSpPr>
        <p:spPr>
          <a:xfrm>
            <a:off x="2453767" y="3489814"/>
            <a:ext cx="9256142" cy="2800767"/>
          </a:xfrm>
          <a:prstGeom prst="rect">
            <a:avLst/>
          </a:prstGeom>
          <a:noFill/>
        </p:spPr>
        <p:txBody>
          <a:bodyPr wrap="square">
            <a:spAutoFit/>
          </a:bodyPr>
          <a:lstStyle/>
          <a:p>
            <a:pPr algn="just"/>
            <a:r>
              <a:rPr lang="pt-BR" sz="2200" dirty="0">
                <a:latin typeface="Arial Narrow" panose="020B0606020202030204" pitchFamily="34" charset="0"/>
              </a:rPr>
              <a:t>SINOPSE: </a:t>
            </a:r>
          </a:p>
          <a:p>
            <a:pPr algn="just"/>
            <a:r>
              <a:rPr lang="pt-BR" sz="2200" dirty="0">
                <a:latin typeface="Arial Narrow" panose="020B0606020202030204" pitchFamily="34" charset="0"/>
              </a:rPr>
              <a:t>Classificação: 12 anos.</a:t>
            </a:r>
          </a:p>
          <a:p>
            <a:pPr algn="just"/>
            <a:r>
              <a:rPr lang="pt-BR" sz="2200" dirty="0">
                <a:latin typeface="Arial Narrow" panose="020B0606020202030204" pitchFamily="34" charset="0"/>
              </a:rPr>
              <a:t>Ambientado nos anos 1930, o filme percorre diferentes paisagens do território australiano, do norte ao interior do país, permitindo observar as características do Outback, as grandes distâncias, os ambientes de ocupação rarefeita e as atividades relacionadas à criação de gado. A narrativa evidencia como o clima árido, o relevo plano e a escassez hídrica do interior australiano influenciam diretamente os padrões de ocupação humana e os usos da terra no continente.</a:t>
            </a:r>
          </a:p>
        </p:txBody>
      </p:sp>
      <p:pic>
        <p:nvPicPr>
          <p:cNvPr id="2" name="Imagem 1">
            <a:extLst>
              <a:ext uri="{FF2B5EF4-FFF2-40B4-BE49-F238E27FC236}">
                <a16:creationId xmlns:a16="http://schemas.microsoft.com/office/drawing/2014/main" id="{7601A0C0-C6C9-E59A-A969-A7F7A6677C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325" y="3758258"/>
            <a:ext cx="1632901" cy="2263877"/>
          </a:xfrm>
          <a:prstGeom prst="rect">
            <a:avLst/>
          </a:prstGeom>
        </p:spPr>
      </p:pic>
    </p:spTree>
    <p:extLst>
      <p:ext uri="{BB962C8B-B14F-4D97-AF65-F5344CB8AC3E}">
        <p14:creationId xmlns:p14="http://schemas.microsoft.com/office/powerpoint/2010/main" val="2519342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777DF-1AA9-F5B5-0A87-0B4825C78B66}"/>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D7E81BB9-1981-9E2D-3DAD-3AB425B6D5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7BE6592F-FB8A-4850-BAF4-59F539E663A7}"/>
              </a:ext>
            </a:extLst>
          </p:cNvPr>
          <p:cNvSpPr txBox="1"/>
          <p:nvPr/>
        </p:nvSpPr>
        <p:spPr>
          <a:xfrm>
            <a:off x="94891" y="1520785"/>
            <a:ext cx="11844068" cy="3139321"/>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6. Explique por que a maior parte da população australiana se concentra no litoral.</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7. Como o Círculo de Fogo do Pacífico influencia a ocupação humana em partes da Oceania?</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8. O interior da Austrália, conhecido como Outback, apresenta usos da terra relacionados principalmente</a:t>
            </a:r>
          </a:p>
          <a:p>
            <a:pPr algn="just"/>
            <a:r>
              <a:rPr lang="pt-BR" sz="2200" dirty="0">
                <a:latin typeface="Arial Narrow" panose="020B0606020202030204" pitchFamily="34" charset="0"/>
                <a:ea typeface="Inter" panose="020B0604020202020204" charset="0"/>
              </a:rPr>
              <a:t>(A) à mineração e à pecuária extensiva em áreas de ocupação mais dispersa.</a:t>
            </a:r>
          </a:p>
          <a:p>
            <a:pPr algn="just"/>
            <a:r>
              <a:rPr lang="pt-BR" sz="2200" dirty="0">
                <a:latin typeface="Arial Narrow" panose="020B0606020202030204" pitchFamily="34" charset="0"/>
                <a:ea typeface="Inter" panose="020B0604020202020204" charset="0"/>
              </a:rPr>
              <a:t>(B) à agricultura intensiva baseada na elevada disponibilidade de água.</a:t>
            </a:r>
          </a:p>
          <a:p>
            <a:pPr algn="just"/>
            <a:r>
              <a:rPr lang="pt-BR" sz="2200" dirty="0">
                <a:latin typeface="Arial Narrow" panose="020B0606020202030204" pitchFamily="34" charset="0"/>
                <a:ea typeface="Inter" panose="020B0604020202020204" charset="0"/>
              </a:rPr>
              <a:t>(C) ao cultivo predominante de arroz nas extensas planícies fluviais.</a:t>
            </a:r>
          </a:p>
          <a:p>
            <a:pPr algn="just"/>
            <a:r>
              <a:rPr lang="pt-BR" sz="2200" dirty="0">
                <a:latin typeface="Arial Narrow" panose="020B0606020202030204" pitchFamily="34" charset="0"/>
                <a:ea typeface="Inter" panose="020B0604020202020204" charset="0"/>
              </a:rPr>
              <a:t>(D) à concentração de grandes áreas urbanas e industriais.</a:t>
            </a:r>
            <a:endParaRPr lang="pt-BR" dirty="0">
              <a:latin typeface="Arial Narrow" panose="020B0606020202030204" pitchFamily="34" charset="0"/>
            </a:endParaRPr>
          </a:p>
        </p:txBody>
      </p:sp>
    </p:spTree>
    <p:extLst>
      <p:ext uri="{BB962C8B-B14F-4D97-AF65-F5344CB8AC3E}">
        <p14:creationId xmlns:p14="http://schemas.microsoft.com/office/powerpoint/2010/main" val="4181706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5703-9E0B-E5E2-64BF-F3A26DFF9D9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6277066-A130-F1D2-B615-B1E0C2BFB5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C7E0691-326C-42F1-BA33-1938BEB2C07F}"/>
              </a:ext>
            </a:extLst>
          </p:cNvPr>
          <p:cNvSpPr txBox="1"/>
          <p:nvPr/>
        </p:nvSpPr>
        <p:spPr>
          <a:xfrm>
            <a:off x="94891" y="1459494"/>
            <a:ext cx="11844068" cy="4154984"/>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9. O solo vulcânico da Nova Zelândia e de ilhas como Vanuatu favorece a agricultura, apesar dos riscos associados a terremotos e erupções, porque ele</a:t>
            </a:r>
          </a:p>
          <a:p>
            <a:pPr algn="just"/>
            <a:r>
              <a:rPr lang="pt-BR" sz="2200" dirty="0">
                <a:latin typeface="Arial Narrow" panose="020B0606020202030204" pitchFamily="34" charset="0"/>
                <a:ea typeface="Inter" panose="020B0604020202020204" charset="0"/>
              </a:rPr>
              <a:t>(A) impede a erosão pluviométrica pela forte compactação dos tremores.</a:t>
            </a:r>
          </a:p>
          <a:p>
            <a:pPr algn="just"/>
            <a:r>
              <a:rPr lang="pt-BR" sz="2200" dirty="0">
                <a:latin typeface="Arial Narrow" panose="020B0606020202030204" pitchFamily="34" charset="0"/>
                <a:ea typeface="Inter" panose="020B0604020202020204" charset="0"/>
              </a:rPr>
              <a:t>(B) pode apresentar elevada fertilidade natural, favorecendo os cultivos.</a:t>
            </a:r>
          </a:p>
          <a:p>
            <a:pPr algn="just"/>
            <a:r>
              <a:rPr lang="pt-BR" sz="2200" dirty="0">
                <a:latin typeface="Arial Narrow" panose="020B0606020202030204" pitchFamily="34" charset="0"/>
                <a:ea typeface="Inter" panose="020B0604020202020204" charset="0"/>
              </a:rPr>
              <a:t>(C) elimina pragas agrícolas de modo natural pelas altas temperaturas.</a:t>
            </a:r>
          </a:p>
          <a:p>
            <a:pPr algn="just"/>
            <a:r>
              <a:rPr lang="pt-BR" sz="2200" dirty="0">
                <a:latin typeface="Arial Narrow" panose="020B0606020202030204" pitchFamily="34" charset="0"/>
                <a:ea typeface="Inter" panose="020B0604020202020204" charset="0"/>
              </a:rPr>
              <a:t>(D) funciona como sistema de irrigação por meio da lava vulcânica.</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10. De acordo com o Texto II, os rios Murray e Darling são importantes para a Austrália porque</a:t>
            </a:r>
          </a:p>
          <a:p>
            <a:pPr algn="just"/>
            <a:r>
              <a:rPr lang="pt-BR" sz="2200" dirty="0">
                <a:latin typeface="Arial Narrow" panose="020B0606020202030204" pitchFamily="34" charset="0"/>
                <a:ea typeface="Inter" panose="020B0604020202020204" charset="0"/>
              </a:rPr>
              <a:t>(A) abastecem as áreas desérticas localizadas no norte da Austrália.</a:t>
            </a:r>
          </a:p>
          <a:p>
            <a:pPr algn="just"/>
            <a:r>
              <a:rPr lang="pt-BR" sz="2200" dirty="0">
                <a:latin typeface="Arial Narrow" panose="020B0606020202030204" pitchFamily="34" charset="0"/>
                <a:ea typeface="Inter" panose="020B0604020202020204" charset="0"/>
              </a:rPr>
              <a:t>(B) conectam o interior australiano às principais ilhas da Oceania.</a:t>
            </a:r>
          </a:p>
          <a:p>
            <a:pPr algn="just"/>
            <a:r>
              <a:rPr lang="pt-BR" sz="2200" dirty="0">
                <a:latin typeface="Arial Narrow" panose="020B0606020202030204" pitchFamily="34" charset="0"/>
                <a:ea typeface="Inter" panose="020B0604020202020204" charset="0"/>
              </a:rPr>
              <a:t>(C) permitem intensa navegação em todo o território australiano.</a:t>
            </a:r>
          </a:p>
          <a:p>
            <a:pPr algn="just"/>
            <a:r>
              <a:rPr lang="pt-BR" sz="2200" dirty="0">
                <a:latin typeface="Arial Narrow" panose="020B0606020202030204" pitchFamily="34" charset="0"/>
                <a:ea typeface="Inter" panose="020B0604020202020204" charset="0"/>
              </a:rPr>
              <a:t>(D) favorecem a irrigação agrícola na região sudeste do país.</a:t>
            </a:r>
            <a:endParaRPr lang="pt-BR" dirty="0">
              <a:latin typeface="Arial Narrow" panose="020B0606020202030204" pitchFamily="34" charset="0"/>
            </a:endParaRPr>
          </a:p>
        </p:txBody>
      </p:sp>
    </p:spTree>
    <p:extLst>
      <p:ext uri="{BB962C8B-B14F-4D97-AF65-F5344CB8AC3E}">
        <p14:creationId xmlns:p14="http://schemas.microsoft.com/office/powerpoint/2010/main" val="3893508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7C998-553A-22C4-A168-97002C89D3D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AA44F7-CEDA-0D89-0E65-90CBFFB5A1EC}"/>
              </a:ext>
            </a:extLst>
          </p:cNvPr>
          <p:cNvSpPr txBox="1"/>
          <p:nvPr/>
        </p:nvSpPr>
        <p:spPr>
          <a:xfrm>
            <a:off x="217097" y="776252"/>
            <a:ext cx="11757805" cy="5509200"/>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Leia o texto.</a:t>
            </a:r>
          </a:p>
          <a:p>
            <a:pPr algn="just"/>
            <a:r>
              <a:rPr lang="pt-BR" sz="2200" b="1" dirty="0">
                <a:latin typeface="Arial Narrow" panose="020B0606020202030204" pitchFamily="34" charset="0"/>
                <a:ea typeface="Inter" panose="020B0604020202020204" charset="0"/>
                <a:cs typeface="Arial" panose="020B0604020202020204" pitchFamily="34" charset="0"/>
              </a:rPr>
              <a:t>Texto III</a:t>
            </a:r>
          </a:p>
          <a:p>
            <a:pPr algn="ctr"/>
            <a:r>
              <a:rPr lang="pt-BR" sz="2200" b="1" dirty="0">
                <a:latin typeface="Arial Narrow" panose="020B0606020202030204" pitchFamily="34" charset="0"/>
              </a:rPr>
              <a:t>Desenvolvimento industrial e tecnológico na Europa, Ásia e Oceania</a:t>
            </a:r>
          </a:p>
          <a:p>
            <a:pPr algn="ctr"/>
            <a:endParaRPr lang="pt-BR" sz="2200" b="1" dirty="0">
              <a:latin typeface="Arial Narrow" panose="020B0606020202030204" pitchFamily="34" charset="0"/>
            </a:endParaRPr>
          </a:p>
          <a:p>
            <a:pPr algn="just"/>
            <a:r>
              <a:rPr lang="pt-BR" sz="2200" dirty="0">
                <a:latin typeface="Arial Narrow" panose="020B0606020202030204" pitchFamily="34" charset="0"/>
              </a:rPr>
              <a:t>	O desenvolvimento industrial e tecnológico está concentrado em determinadas regiões do mundo, onde há investimentos em infraestrutura, educação, pesquisa científica, disponibilidade de energia e acesso a recursos naturais. Na Europa, na Ásia e na Oceania, esses fatores contribuíram para a formação de importantes centros industriais e tecnológicos.</a:t>
            </a:r>
          </a:p>
          <a:p>
            <a:pPr algn="just"/>
            <a:r>
              <a:rPr lang="pt-BR" sz="2200" dirty="0">
                <a:latin typeface="Arial Narrow" panose="020B0606020202030204" pitchFamily="34" charset="0"/>
              </a:rPr>
              <a:t>	Na Europa, destacam-se países como Alemanha, França, Reino Unido e Itália, que possuem indústrias modernas voltadas para os setores automobilístico, farmacêutico, químico, eletrônico e aeroespacial. A Alemanha é considerada uma das maiores potências industriais do mundo, destacando-se pela produção de automóveis, máquinas e equipamentos de alta tecnologia. Muitos desses países utilizam diferentes fontes de energia, como gás natural, energia nuclear, hidrelétrica, eólica e solar, buscando ampliar o uso de fontes renováveis para reduzir a emissão de gases poluentes.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a:t>
            </a:r>
          </a:p>
        </p:txBody>
      </p:sp>
      <p:pic>
        <p:nvPicPr>
          <p:cNvPr id="2" name="Imagem 1">
            <a:extLst>
              <a:ext uri="{FF2B5EF4-FFF2-40B4-BE49-F238E27FC236}">
                <a16:creationId xmlns:a16="http://schemas.microsoft.com/office/drawing/2014/main" id="{51964367-16A8-6A67-2987-28E8A6E0A85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7831" y="572548"/>
            <a:ext cx="1207770" cy="494665"/>
          </a:xfrm>
          <a:prstGeom prst="rect">
            <a:avLst/>
          </a:prstGeom>
          <a:noFill/>
        </p:spPr>
      </p:pic>
      <p:sp>
        <p:nvSpPr>
          <p:cNvPr id="5" name="CaixaDeTexto 4">
            <a:extLst>
              <a:ext uri="{FF2B5EF4-FFF2-40B4-BE49-F238E27FC236}">
                <a16:creationId xmlns:a16="http://schemas.microsoft.com/office/drawing/2014/main" id="{5B677DDF-01BC-55A5-0D65-3EE3C5958233}"/>
              </a:ext>
            </a:extLst>
          </p:cNvPr>
          <p:cNvSpPr txBox="1"/>
          <p:nvPr/>
        </p:nvSpPr>
        <p:spPr>
          <a:xfrm>
            <a:off x="7386306" y="834002"/>
            <a:ext cx="4805694" cy="625812"/>
          </a:xfrm>
          <a:prstGeom prst="rect">
            <a:avLst/>
          </a:prstGeom>
          <a:noFill/>
        </p:spPr>
        <p:txBody>
          <a:bodyPr wrap="square">
            <a:spAutoFit/>
          </a:bodyPr>
          <a:lstStyle/>
          <a:p>
            <a:pPr algn="just">
              <a:lnSpc>
                <a:spcPct val="100000"/>
              </a:lnSpc>
              <a:spcAft>
                <a:spcPts val="800"/>
              </a:spcAft>
              <a:buNone/>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Prof.ª </a:t>
            </a:r>
            <a:r>
              <a:rPr lang="pt-BR" sz="1400" kern="100" dirty="0" err="1">
                <a:effectLst/>
                <a:latin typeface="Arial Narrow" panose="020B0606020202030204" pitchFamily="34" charset="0"/>
                <a:ea typeface="Calibri" panose="020F0502020204030204" pitchFamily="34" charset="0"/>
                <a:cs typeface="Times New Roman" panose="02020603050405020304" pitchFamily="18" charset="0"/>
              </a:rPr>
              <a:t>Meiriele</a:t>
            </a: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 Malta Neves</a:t>
            </a:r>
          </a:p>
          <a:p>
            <a:pPr algn="just">
              <a:lnSpc>
                <a:spcPct val="100000"/>
              </a:lnSpc>
              <a:spcAft>
                <a:spcPts val="800"/>
              </a:spcAft>
              <a:buNone/>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Colégio Estadual Gabriel José de Moura – Santa Fé de Goiás.</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4411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62280-C836-A77F-EBD2-D0D2DF00F99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F0258A2-821A-B36D-67E5-3E5ABDC729C8}"/>
              </a:ext>
            </a:extLst>
          </p:cNvPr>
          <p:cNvSpPr txBox="1"/>
          <p:nvPr/>
        </p:nvSpPr>
        <p:spPr>
          <a:xfrm>
            <a:off x="36121" y="707006"/>
            <a:ext cx="12119758" cy="5909310"/>
          </a:xfrm>
          <a:prstGeom prst="rect">
            <a:avLst/>
          </a:prstGeom>
          <a:noFill/>
        </p:spPr>
        <p:txBody>
          <a:bodyPr wrap="square">
            <a:spAutoFit/>
          </a:bodyPr>
          <a:lstStyle/>
          <a:p>
            <a:pPr algn="just"/>
            <a:r>
              <a:rPr lang="pt-BR" sz="2100" dirty="0">
                <a:latin typeface="Arial Narrow" panose="020B0606020202030204" pitchFamily="34" charset="0"/>
              </a:rPr>
              <a:t>	Na Ásia, países como China, Japão, Coreia do Sul e Índia apresentam grande desenvolvimento industrial e tecnológico. A China é atualmente uma das maiores produtoras de bens industrializados do planeta, fabricando desde produtos eletrônicos até máquinas e veículos. O Japão e a Coreia do Sul são reconhecidos pelo avanço tecnológico, especialmente nas áreas de robótica, informática, telecomunicações e produção de equipamentos eletrônicos. Esses países dependem tanto de recursos naturais próprios quanto da importação de matérias-primas e de fontes de energia, como petróleo e gás natural, para manter suas indústrias funcionando.</a:t>
            </a:r>
          </a:p>
          <a:p>
            <a:pPr algn="just"/>
            <a:r>
              <a:rPr lang="pt-BR" sz="2100" dirty="0">
                <a:latin typeface="Arial Narrow" panose="020B0606020202030204" pitchFamily="34" charset="0"/>
              </a:rPr>
              <a:t>	Na Oceania, a Austrália é o principal destaque econômico. O país possui importantes reservas minerais, como minério de ferro, carvão mineral, ouro e bauxita, que abastecem tanto sua indústria quanto mercados internacionais. Além disso, investe no desenvolvimento de tecnologias relacionadas à mineração, agricultura e produção de energia limpa, especialmente por meio da energia solar e eólica.</a:t>
            </a:r>
          </a:p>
          <a:p>
            <a:pPr algn="just"/>
            <a:r>
              <a:rPr lang="pt-BR" sz="2100" dirty="0">
                <a:latin typeface="Arial Narrow" panose="020B0606020202030204" pitchFamily="34" charset="0"/>
              </a:rPr>
              <a:t>	Os recursos naturais são fundamentais para o desenvolvimento industrial, pois fornecem matérias-primas para a fabricação de produtos e fontes de energia para o funcionamento das fábricas. Entretanto, o crescimento industrial também traz desafios ambientais, como a exploração excessiva dos recursos naturais, a poluição e as mudanças climáticas. Por isso, muitos países têm investido em tecnologias mais sustentáveis e em fontes de energia renováveis para garantir o desenvolvimento econômico com menor impacto ambiental.</a:t>
            </a:r>
          </a:p>
          <a:p>
            <a:pPr algn="just"/>
            <a:r>
              <a:rPr lang="pt-BR" sz="2100" dirty="0">
                <a:latin typeface="Arial Narrow" panose="020B0606020202030204" pitchFamily="34" charset="0"/>
              </a:rPr>
              <a:t>	Assim, compreender a relação entre desenvolvimento industrial, tecnologia, recursos naturais e energia permite entender por que algumas regiões concentram maior produção industrial e quais são os desafios para promover um crescimento sustentável.</a:t>
            </a:r>
            <a:endParaRPr lang="pt-BR" sz="2200" dirty="0">
              <a:latin typeface="Arial Narrow" panose="020B0606020202030204" pitchFamily="34" charset="0"/>
            </a:endParaRPr>
          </a:p>
        </p:txBody>
      </p:sp>
      <p:sp>
        <p:nvSpPr>
          <p:cNvPr id="4" name="CaixaDeTexto 3">
            <a:extLst>
              <a:ext uri="{FF2B5EF4-FFF2-40B4-BE49-F238E27FC236}">
                <a16:creationId xmlns:a16="http://schemas.microsoft.com/office/drawing/2014/main" id="{51D0FA08-A04B-58A3-AD6C-47B782B296B8}"/>
              </a:ext>
            </a:extLst>
          </p:cNvPr>
          <p:cNvSpPr txBox="1"/>
          <p:nvPr/>
        </p:nvSpPr>
        <p:spPr>
          <a:xfrm>
            <a:off x="10363955" y="6581001"/>
            <a:ext cx="1912544" cy="276999"/>
          </a:xfrm>
          <a:prstGeom prst="rect">
            <a:avLst/>
          </a:prstGeom>
          <a:noFill/>
        </p:spPr>
        <p:txBody>
          <a:bodyPr wrap="square">
            <a:spAutoFit/>
          </a:bodyPr>
          <a:lstStyle/>
          <a:p>
            <a:r>
              <a:rPr lang="pt-BR" sz="1200" dirty="0">
                <a:latin typeface="Arial Narrow" panose="020B0606020202030204" pitchFamily="34" charset="0"/>
              </a:rPr>
              <a:t>Elaborado para fins didáticos.</a:t>
            </a:r>
          </a:p>
        </p:txBody>
      </p:sp>
    </p:spTree>
    <p:extLst>
      <p:ext uri="{BB962C8B-B14F-4D97-AF65-F5344CB8AC3E}">
        <p14:creationId xmlns:p14="http://schemas.microsoft.com/office/powerpoint/2010/main" val="3153760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EFD71-2F0B-5C87-EB0D-6281F5B4FCC4}"/>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01E68161-2A2D-A3DC-45D3-0E55B9323A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BCC95CF1-A591-FCB6-6FB7-63B23671C0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089AB145-7632-54A0-C717-0ED91A67C2F0}"/>
              </a:ext>
            </a:extLst>
          </p:cNvPr>
          <p:cNvSpPr txBox="1"/>
          <p:nvPr/>
        </p:nvSpPr>
        <p:spPr>
          <a:xfrm>
            <a:off x="483079" y="2887975"/>
            <a:ext cx="3835423" cy="430887"/>
          </a:xfrm>
          <a:prstGeom prst="rect">
            <a:avLst/>
          </a:prstGeom>
          <a:noFill/>
        </p:spPr>
        <p:txBody>
          <a:bodyPr wrap="square">
            <a:spAutoFit/>
          </a:bodyPr>
          <a:lstStyle/>
          <a:p>
            <a:r>
              <a:rPr lang="pt-BR" sz="2200" b="1" dirty="0">
                <a:latin typeface="Arial Narrow" panose="020B0606020202030204" pitchFamily="34" charset="0"/>
              </a:rPr>
              <a:t>3. Megafábricas (</a:t>
            </a:r>
            <a:r>
              <a:rPr lang="pt-BR" sz="2200" b="1" dirty="0" err="1">
                <a:latin typeface="Arial Narrow" panose="020B0606020202030204" pitchFamily="34" charset="0"/>
              </a:rPr>
              <a:t>Megafactories</a:t>
            </a:r>
            <a:r>
              <a:rPr lang="pt-BR" sz="2200" b="1" dirty="0">
                <a:latin typeface="Arial Narrow" panose="020B0606020202030204" pitchFamily="34" charset="0"/>
              </a:rPr>
              <a:t>)</a:t>
            </a:r>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E9B59056-EDE4-4BA8-69F0-5FA8A448A0C2}"/>
              </a:ext>
            </a:extLst>
          </p:cNvPr>
          <p:cNvSpPr txBox="1"/>
          <p:nvPr/>
        </p:nvSpPr>
        <p:spPr>
          <a:xfrm>
            <a:off x="2453767" y="3489814"/>
            <a:ext cx="9256142" cy="2462213"/>
          </a:xfrm>
          <a:prstGeom prst="rect">
            <a:avLst/>
          </a:prstGeom>
          <a:noFill/>
        </p:spPr>
        <p:txBody>
          <a:bodyPr wrap="square">
            <a:spAutoFit/>
          </a:bodyPr>
          <a:lstStyle/>
          <a:p>
            <a:pPr algn="just"/>
            <a:r>
              <a:rPr lang="pt-BR" sz="2200" dirty="0">
                <a:latin typeface="Arial Narrow" panose="020B0606020202030204" pitchFamily="34" charset="0"/>
              </a:rPr>
              <a:t>SINOPSE: </a:t>
            </a:r>
          </a:p>
          <a:p>
            <a:pPr algn="just"/>
            <a:r>
              <a:rPr lang="pt-BR" sz="2200" dirty="0">
                <a:latin typeface="Arial Narrow" panose="020B0606020202030204" pitchFamily="34" charset="0"/>
              </a:rPr>
              <a:t>Classificação: 10 anos.</a:t>
            </a:r>
          </a:p>
          <a:p>
            <a:pPr algn="just"/>
            <a:r>
              <a:rPr lang="pt-BR" sz="2200" dirty="0">
                <a:latin typeface="Arial Narrow" panose="020B0606020202030204" pitchFamily="34" charset="0"/>
              </a:rPr>
              <a:t>Série documental do </a:t>
            </a:r>
            <a:r>
              <a:rPr lang="pt-BR" sz="2200" dirty="0" err="1">
                <a:latin typeface="Arial Narrow" panose="020B0606020202030204" pitchFamily="34" charset="0"/>
              </a:rPr>
              <a:t>National</a:t>
            </a:r>
            <a:r>
              <a:rPr lang="pt-BR" sz="2200" dirty="0">
                <a:latin typeface="Arial Narrow" panose="020B0606020202030204" pitchFamily="34" charset="0"/>
              </a:rPr>
              <a:t> </a:t>
            </a:r>
            <a:r>
              <a:rPr lang="pt-BR" sz="2200" dirty="0" err="1">
                <a:latin typeface="Arial Narrow" panose="020B0606020202030204" pitchFamily="34" charset="0"/>
              </a:rPr>
              <a:t>Geographic</a:t>
            </a:r>
            <a:r>
              <a:rPr lang="pt-BR" sz="2200" dirty="0">
                <a:latin typeface="Arial Narrow" panose="020B0606020202030204" pitchFamily="34" charset="0"/>
              </a:rPr>
              <a:t> que apresenta os bastidores de grandes fábricas e os processos de fabricação de diferentes produtos. Os episódios evidenciam o uso de máquinas, automação, engenharia, organização produtiva e infraestrutura, permitindo discutir como tecnologia, conhecimento técnico e investimentos se articulam na formação e no funcionamento de polos industriais.</a:t>
            </a:r>
          </a:p>
        </p:txBody>
      </p:sp>
      <p:pic>
        <p:nvPicPr>
          <p:cNvPr id="4" name="Imagem 3">
            <a:extLst>
              <a:ext uri="{FF2B5EF4-FFF2-40B4-BE49-F238E27FC236}">
                <a16:creationId xmlns:a16="http://schemas.microsoft.com/office/drawing/2014/main" id="{166AA1F5-1568-FF9D-2D6B-B3B1709395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456" y="3489814"/>
            <a:ext cx="1692069" cy="2462213"/>
          </a:xfrm>
          <a:prstGeom prst="rect">
            <a:avLst/>
          </a:prstGeom>
        </p:spPr>
      </p:pic>
    </p:spTree>
    <p:extLst>
      <p:ext uri="{BB962C8B-B14F-4D97-AF65-F5344CB8AC3E}">
        <p14:creationId xmlns:p14="http://schemas.microsoft.com/office/powerpoint/2010/main" val="2449803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76315-89A8-1613-5B31-2DC0824347D8}"/>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FF22F38A-BD49-7E55-6123-07B9112275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A40B3620-824D-5FEC-1A86-CEEEA7C1E9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9E392DD0-455E-EEDA-D47A-70EADAE7327E}"/>
              </a:ext>
            </a:extLst>
          </p:cNvPr>
          <p:cNvSpPr txBox="1"/>
          <p:nvPr/>
        </p:nvSpPr>
        <p:spPr>
          <a:xfrm>
            <a:off x="483079" y="2887975"/>
            <a:ext cx="5962988" cy="430887"/>
          </a:xfrm>
          <a:prstGeom prst="rect">
            <a:avLst/>
          </a:prstGeom>
          <a:noFill/>
        </p:spPr>
        <p:txBody>
          <a:bodyPr wrap="square">
            <a:spAutoFit/>
          </a:bodyPr>
          <a:lstStyle/>
          <a:p>
            <a:r>
              <a:rPr lang="pt-BR" sz="2200" b="1" dirty="0">
                <a:latin typeface="Arial Narrow" panose="020B0606020202030204" pitchFamily="34" charset="0"/>
              </a:rPr>
              <a:t>4. A Batalha das Correntes (The </a:t>
            </a:r>
            <a:r>
              <a:rPr lang="pt-BR" sz="2200" b="1" dirty="0" err="1">
                <a:latin typeface="Arial Narrow" panose="020B0606020202030204" pitchFamily="34" charset="0"/>
              </a:rPr>
              <a:t>Current</a:t>
            </a:r>
            <a:r>
              <a:rPr lang="pt-BR" sz="2200" b="1" dirty="0">
                <a:latin typeface="Arial Narrow" panose="020B0606020202030204" pitchFamily="34" charset="0"/>
              </a:rPr>
              <a:t> War, 2017)</a:t>
            </a:r>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00AB636C-B388-AD9E-97FB-33265FB5DC98}"/>
              </a:ext>
            </a:extLst>
          </p:cNvPr>
          <p:cNvSpPr txBox="1"/>
          <p:nvPr/>
        </p:nvSpPr>
        <p:spPr>
          <a:xfrm>
            <a:off x="2453767" y="3489814"/>
            <a:ext cx="9256142" cy="2800767"/>
          </a:xfrm>
          <a:prstGeom prst="rect">
            <a:avLst/>
          </a:prstGeom>
          <a:noFill/>
        </p:spPr>
        <p:txBody>
          <a:bodyPr wrap="square">
            <a:spAutoFit/>
          </a:bodyPr>
          <a:lstStyle/>
          <a:p>
            <a:pPr algn="just"/>
            <a:r>
              <a:rPr lang="pt-BR" sz="2200" dirty="0">
                <a:latin typeface="Arial Narrow" panose="020B0606020202030204" pitchFamily="34" charset="0"/>
              </a:rPr>
              <a:t>SINOPSE: </a:t>
            </a:r>
          </a:p>
          <a:p>
            <a:pPr algn="just"/>
            <a:r>
              <a:rPr lang="pt-BR" sz="2200" dirty="0">
                <a:latin typeface="Arial Narrow" panose="020B0606020202030204" pitchFamily="34" charset="0"/>
              </a:rPr>
              <a:t>Classificação: 12 anos.</a:t>
            </a:r>
          </a:p>
          <a:p>
            <a:pPr algn="just"/>
            <a:r>
              <a:rPr lang="pt-BR" sz="2200" dirty="0">
                <a:latin typeface="Arial Narrow" panose="020B0606020202030204" pitchFamily="34" charset="0"/>
              </a:rPr>
              <a:t>Drama histórico que retrata a disputa entre Thomas Edison e George Westinghouse pela definição do sistema de distribuição de energia elétrica no final do século XIX, com Nikola Tesla associado ao desenvolvimento da corrente alternada ao lado de Westinghouse. O filme contextualiza a importância das fontes de energia e da infraestrutura para o desenvolvimento industrial e tecnológico, mostrando como o acesso à energia é fator determinante para a localização e o crescimento dos polos produtivos.</a:t>
            </a:r>
          </a:p>
        </p:txBody>
      </p:sp>
      <p:pic>
        <p:nvPicPr>
          <p:cNvPr id="2" name="Imagem 1" descr="Pôster de  A Batalha das Correntes">
            <a:extLst>
              <a:ext uri="{FF2B5EF4-FFF2-40B4-BE49-F238E27FC236}">
                <a16:creationId xmlns:a16="http://schemas.microsoft.com/office/drawing/2014/main" id="{219702CC-4FF0-4C8E-FF9D-95C5479F8B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3479" y="3709312"/>
            <a:ext cx="1742315" cy="2361770"/>
          </a:xfrm>
          <a:prstGeom prst="rect">
            <a:avLst/>
          </a:prstGeom>
          <a:noFill/>
          <a:ln>
            <a:noFill/>
          </a:ln>
        </p:spPr>
      </p:pic>
    </p:spTree>
    <p:extLst>
      <p:ext uri="{BB962C8B-B14F-4D97-AF65-F5344CB8AC3E}">
        <p14:creationId xmlns:p14="http://schemas.microsoft.com/office/powerpoint/2010/main" val="2674535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653A-E921-BC07-2CA0-52AC0DD540E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5EE2AB5-C26D-EA40-006F-75FA11C42F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EE4DDBC0-7EDE-6F24-647C-0ED12EFA81B4}"/>
              </a:ext>
            </a:extLst>
          </p:cNvPr>
          <p:cNvSpPr txBox="1"/>
          <p:nvPr/>
        </p:nvSpPr>
        <p:spPr>
          <a:xfrm>
            <a:off x="230037" y="1335021"/>
            <a:ext cx="11731924" cy="4832092"/>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11. De acordo com o texto, a Alemanha e a China são consideradas grandes potências no cenário global, destacando-se na produção de veículos, máquinas e equipamentos. Explique quais fatores fundamentais contribuíram para que esses e outros países formassem importantes centros industriais e tecnológicos.</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12. O Japão e a Coreia do Sul possuem forte desenvolvimento tecnológico mesmo dependendo da importação de parte das matérias-primas e das fontes de energia. O que isso demonstra sobre a formação de um polo industrial e tecnológico?</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13. De acordo com o Texto III, a ampliação do uso de fontes renováveis, como a solar e a eólica, pode contribuir para o desenvolvimento industrial porque</a:t>
            </a:r>
          </a:p>
          <a:p>
            <a:pPr algn="just"/>
            <a:r>
              <a:rPr lang="pt-BR" sz="2200" dirty="0">
                <a:latin typeface="Arial Narrow" panose="020B0606020202030204" pitchFamily="34" charset="0"/>
                <a:ea typeface="Inter" panose="020B0604020202020204" charset="0"/>
              </a:rPr>
              <a:t>(A) diversifica o abastecimento de energia e pode reduzir a dependência de combustíveis fósseis.</a:t>
            </a:r>
          </a:p>
          <a:p>
            <a:pPr algn="just"/>
            <a:r>
              <a:rPr lang="pt-BR" sz="2200" dirty="0">
                <a:latin typeface="Arial Narrow" panose="020B0606020202030204" pitchFamily="34" charset="0"/>
                <a:ea typeface="Inter" panose="020B0604020202020204" charset="0"/>
              </a:rPr>
              <a:t>(B) elimina completamente os impactos ambientais gerados pela produção industrial.</a:t>
            </a:r>
          </a:p>
          <a:p>
            <a:pPr algn="just"/>
            <a:r>
              <a:rPr lang="pt-BR" sz="2200" dirty="0">
                <a:latin typeface="Arial Narrow" panose="020B0606020202030204" pitchFamily="34" charset="0"/>
                <a:ea typeface="Inter" panose="020B0604020202020204" charset="0"/>
              </a:rPr>
              <a:t>(C) dispensa investimentos em infraestrutura, pesquisa e tecnologia.</a:t>
            </a:r>
          </a:p>
          <a:p>
            <a:pPr algn="just"/>
            <a:r>
              <a:rPr lang="pt-BR" sz="2200" dirty="0">
                <a:latin typeface="Arial Narrow" panose="020B0606020202030204" pitchFamily="34" charset="0"/>
                <a:ea typeface="Inter" panose="020B0604020202020204" charset="0"/>
              </a:rPr>
              <a:t>(D) torna desnecessário o uso de matérias-primas pelas indústrias. </a:t>
            </a:r>
          </a:p>
        </p:txBody>
      </p:sp>
    </p:spTree>
    <p:extLst>
      <p:ext uri="{BB962C8B-B14F-4D97-AF65-F5344CB8AC3E}">
        <p14:creationId xmlns:p14="http://schemas.microsoft.com/office/powerpoint/2010/main" val="4231785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C33A3-728D-0A0D-D672-BEC63EED6F67}"/>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F9CB011-C1E7-3A66-B2FE-E57F5735C6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48F1AE02-BB1B-45BE-61A5-939558DFAFBD}"/>
              </a:ext>
            </a:extLst>
          </p:cNvPr>
          <p:cNvSpPr txBox="1"/>
          <p:nvPr/>
        </p:nvSpPr>
        <p:spPr>
          <a:xfrm>
            <a:off x="230037" y="1389342"/>
            <a:ext cx="11731924" cy="4832092"/>
          </a:xfrm>
          <a:prstGeom prst="rect">
            <a:avLst/>
          </a:prstGeom>
          <a:noFill/>
        </p:spPr>
        <p:txBody>
          <a:bodyPr wrap="square">
            <a:spAutoFit/>
          </a:bodyPr>
          <a:lstStyle/>
          <a:p>
            <a:pPr algn="just"/>
            <a:r>
              <a:rPr lang="pt-BR" sz="2200" dirty="0">
                <a:latin typeface="Arial Narrow" panose="020B0606020202030204" pitchFamily="34" charset="0"/>
              </a:rPr>
              <a:t>14. Uma empresa pretende instalar uma fábrica de equipamentos eletrônicos e procura um país com elevado desenvolvimento tecnológico e destaque nas áreas de robótica, informática e produção de equipamentos eletrônicos. Qual país atende melhor a essas características?</a:t>
            </a:r>
          </a:p>
          <a:p>
            <a:pPr algn="just"/>
            <a:r>
              <a:rPr lang="pt-BR" sz="2200" dirty="0">
                <a:latin typeface="Arial Narrow" panose="020B0606020202030204" pitchFamily="34" charset="0"/>
              </a:rPr>
              <a:t>(A) Austrália.</a:t>
            </a:r>
          </a:p>
          <a:p>
            <a:pPr algn="just"/>
            <a:r>
              <a:rPr lang="pt-BR" sz="2200" dirty="0">
                <a:latin typeface="Arial Narrow" panose="020B0606020202030204" pitchFamily="34" charset="0"/>
              </a:rPr>
              <a:t>(B) Japão.</a:t>
            </a:r>
          </a:p>
          <a:p>
            <a:pPr algn="just"/>
            <a:r>
              <a:rPr lang="pt-BR" sz="2200" dirty="0">
                <a:latin typeface="Arial Narrow" panose="020B0606020202030204" pitchFamily="34" charset="0"/>
              </a:rPr>
              <a:t>(C) Índia.</a:t>
            </a:r>
          </a:p>
          <a:p>
            <a:pPr algn="just"/>
            <a:r>
              <a:rPr lang="pt-BR" sz="2200" dirty="0">
                <a:latin typeface="Arial Narrow" panose="020B0606020202030204" pitchFamily="34" charset="0"/>
              </a:rPr>
              <a:t>(D) Itália.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15. O setor mineral possui grande importância para a economia australiana. Ao mesmo tempo, o país tem ampliado os investimentos em fontes de energia renováveis. Essa combinação pode indicar uma busca por</a:t>
            </a:r>
          </a:p>
          <a:p>
            <a:pPr algn="just"/>
            <a:r>
              <a:rPr lang="pt-BR" sz="2200" dirty="0">
                <a:latin typeface="Arial Narrow" panose="020B0606020202030204" pitchFamily="34" charset="0"/>
              </a:rPr>
              <a:t>(A) manter o uso exclusivo do carvão para gerar energia sustentável.</a:t>
            </a:r>
          </a:p>
          <a:p>
            <a:pPr algn="just"/>
            <a:r>
              <a:rPr lang="pt-BR" sz="2200" dirty="0">
                <a:latin typeface="Arial Narrow" panose="020B0606020202030204" pitchFamily="34" charset="0"/>
              </a:rPr>
              <a:t>(B) paralisar o setor tecnológico devido à dependência das exportações.</a:t>
            </a:r>
          </a:p>
          <a:p>
            <a:pPr algn="just"/>
            <a:r>
              <a:rPr lang="pt-BR" sz="2200" dirty="0">
                <a:latin typeface="Arial Narrow" panose="020B0606020202030204" pitchFamily="34" charset="0"/>
              </a:rPr>
              <a:t>(C) conciliar a exploração mineral com alternativas de menor impacto ambiental.</a:t>
            </a:r>
          </a:p>
          <a:p>
            <a:pPr algn="just"/>
            <a:r>
              <a:rPr lang="pt-BR" sz="2200" dirty="0">
                <a:latin typeface="Arial Narrow" panose="020B0606020202030204" pitchFamily="34" charset="0"/>
              </a:rPr>
              <a:t>(D) substituir definitivamente a mineração pela expansão do agronegócio limpo.</a:t>
            </a:r>
          </a:p>
        </p:txBody>
      </p:sp>
    </p:spTree>
    <p:extLst>
      <p:ext uri="{BB962C8B-B14F-4D97-AF65-F5344CB8AC3E}">
        <p14:creationId xmlns:p14="http://schemas.microsoft.com/office/powerpoint/2010/main" val="4258575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4EE9-E315-4A4E-6A76-B5411268716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903DAB-5EC8-A8C3-D100-8BA3A6E2D0D5}"/>
              </a:ext>
            </a:extLst>
          </p:cNvPr>
          <p:cNvSpPr txBox="1"/>
          <p:nvPr/>
        </p:nvSpPr>
        <p:spPr>
          <a:xfrm>
            <a:off x="0" y="530841"/>
            <a:ext cx="12108570" cy="6478697"/>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Leia o texto.</a:t>
            </a:r>
          </a:p>
          <a:p>
            <a:pPr algn="just"/>
            <a:r>
              <a:rPr lang="pt-BR" sz="2200" b="1" dirty="0">
                <a:latin typeface="Arial Narrow" panose="020B0606020202030204" pitchFamily="34" charset="0"/>
                <a:ea typeface="Inter" panose="020B0604020202020204" charset="0"/>
                <a:cs typeface="Arial" panose="020B0604020202020204" pitchFamily="34" charset="0"/>
              </a:rPr>
              <a:t>Texto IV</a:t>
            </a:r>
          </a:p>
          <a:p>
            <a:pPr algn="just"/>
            <a:r>
              <a:rPr lang="pt-BR" sz="2200" dirty="0">
                <a:latin typeface="Arial Narrow" panose="020B0606020202030204" pitchFamily="34" charset="0"/>
              </a:rPr>
              <a:t>	</a:t>
            </a:r>
          </a:p>
          <a:p>
            <a:pPr algn="just"/>
            <a:r>
              <a:rPr lang="pt-BR" sz="1900" dirty="0">
                <a:latin typeface="Arial Narrow" panose="020B0606020202030204" pitchFamily="34" charset="0"/>
              </a:rPr>
              <a:t>	</a:t>
            </a:r>
          </a:p>
          <a:p>
            <a:pPr algn="just"/>
            <a:endParaRPr lang="pt-BR" sz="1900" dirty="0">
              <a:latin typeface="Arial Narrow" panose="020B0606020202030204" pitchFamily="34" charset="0"/>
            </a:endParaRPr>
          </a:p>
          <a:p>
            <a:pPr algn="just"/>
            <a:endParaRPr lang="pt-BR" sz="1900" dirty="0">
              <a:latin typeface="Arial Narrow" panose="020B0606020202030204" pitchFamily="34" charset="0"/>
            </a:endParaRPr>
          </a:p>
          <a:p>
            <a:pPr algn="just"/>
            <a:endParaRPr lang="pt-BR" sz="1900" dirty="0">
              <a:latin typeface="Arial Narrow" panose="020B0606020202030204" pitchFamily="34" charset="0"/>
            </a:endParaRPr>
          </a:p>
          <a:p>
            <a:pPr algn="just"/>
            <a:endParaRPr lang="pt-BR" sz="1900" dirty="0">
              <a:latin typeface="Arial Narrow" panose="020B0606020202030204" pitchFamily="34" charset="0"/>
            </a:endParaRPr>
          </a:p>
          <a:p>
            <a:pPr algn="just"/>
            <a:endParaRPr lang="pt-BR" sz="1900" dirty="0">
              <a:latin typeface="Arial Narrow" panose="020B0606020202030204" pitchFamily="34" charset="0"/>
            </a:endParaRPr>
          </a:p>
          <a:p>
            <a:pPr algn="just"/>
            <a:endParaRPr lang="pt-BR" sz="1900" dirty="0">
              <a:latin typeface="Arial Narrow" panose="020B0606020202030204" pitchFamily="34" charset="0"/>
            </a:endParaRPr>
          </a:p>
          <a:p>
            <a:pPr algn="just"/>
            <a:r>
              <a:rPr lang="pt-BR" sz="1900" dirty="0">
                <a:latin typeface="Arial Narrow" panose="020B0606020202030204" pitchFamily="34" charset="0"/>
              </a:rPr>
              <a:t>	</a:t>
            </a:r>
            <a:r>
              <a:rPr lang="pt-BR" sz="2200" dirty="0">
                <a:latin typeface="Arial Narrow" panose="020B0606020202030204" pitchFamily="34" charset="0"/>
              </a:rPr>
              <a:t>A China avança rapidamente na produção de semicondutores (chips), componentes essenciais para celulares, carros elétricos, inteligência artificial e supercomputadores. Até poucos anos atrás, o país dependia fortemente da importação de chips sofisticados. Hoje, por meio de investimentos bilionários do governo, da formação de milhares de engenheiros e da construção de grandes polos industriais, a China busca ampliar sua capacidade de produzir internamente diferentes tipos de chips, desde o projeto até etapas avançadas de fabricação. </a:t>
            </a:r>
          </a:p>
          <a:p>
            <a:pPr algn="just"/>
            <a:r>
              <a:rPr lang="pt-BR" sz="2200" dirty="0">
                <a:latin typeface="Arial Narrow" panose="020B0606020202030204" pitchFamily="34" charset="0"/>
              </a:rPr>
              <a:t>	Esse avanço não ocorre sem dificuldades. Restrições ao acesso a tecnologias estrangeiras levaram o país a reforçar sua própria indústria, adotando medidas relacionadas ao controle de minerais estratégicos e ampliando investimentos nacionais no setor. Empresas como a Huawei já conseguem produzir smartphones com chips fabricados no próprio país, algo que surpreendeu parte dos especialistas pela velocidade do progresso alcançado. </a:t>
            </a:r>
          </a:p>
          <a:p>
            <a:pPr algn="just"/>
            <a:r>
              <a:rPr lang="pt-BR" dirty="0">
                <a:latin typeface="Arial Narrow" panose="020B0606020202030204" pitchFamily="34" charset="0"/>
              </a:rPr>
              <a:t>	</a:t>
            </a:r>
            <a:endParaRPr lang="pt-BR" sz="1500" dirty="0">
              <a:latin typeface="Arial Narrow" panose="020B0606020202030204" pitchFamily="34" charset="0"/>
            </a:endParaRPr>
          </a:p>
        </p:txBody>
      </p:sp>
      <p:sp>
        <p:nvSpPr>
          <p:cNvPr id="5" name="CaixaDeTexto 4">
            <a:extLst>
              <a:ext uri="{FF2B5EF4-FFF2-40B4-BE49-F238E27FC236}">
                <a16:creationId xmlns:a16="http://schemas.microsoft.com/office/drawing/2014/main" id="{4BFD1B36-0696-8697-B836-BD516EC035DC}"/>
              </a:ext>
            </a:extLst>
          </p:cNvPr>
          <p:cNvSpPr txBox="1"/>
          <p:nvPr/>
        </p:nvSpPr>
        <p:spPr>
          <a:xfrm>
            <a:off x="2165663" y="965123"/>
            <a:ext cx="8444998" cy="430887"/>
          </a:xfrm>
          <a:prstGeom prst="rect">
            <a:avLst/>
          </a:prstGeom>
          <a:noFill/>
        </p:spPr>
        <p:txBody>
          <a:bodyPr wrap="square">
            <a:spAutoFit/>
          </a:bodyPr>
          <a:lstStyle/>
          <a:p>
            <a:pPr algn="ctr"/>
            <a:r>
              <a:rPr lang="pt-BR" sz="2200" b="1" dirty="0">
                <a:latin typeface="Arial Narrow" panose="020B0606020202030204" pitchFamily="34" charset="0"/>
              </a:rPr>
              <a:t>A corrida global pelos semicondutores e o protagonismo da Ásia</a:t>
            </a:r>
          </a:p>
        </p:txBody>
      </p:sp>
      <p:sp>
        <p:nvSpPr>
          <p:cNvPr id="2" name="CaixaDeTexto 1">
            <a:extLst>
              <a:ext uri="{FF2B5EF4-FFF2-40B4-BE49-F238E27FC236}">
                <a16:creationId xmlns:a16="http://schemas.microsoft.com/office/drawing/2014/main" id="{032F8F07-352B-C06D-6EB4-AC12CEC5767E}"/>
              </a:ext>
            </a:extLst>
          </p:cNvPr>
          <p:cNvSpPr txBox="1"/>
          <p:nvPr/>
        </p:nvSpPr>
        <p:spPr>
          <a:xfrm>
            <a:off x="8707171" y="6611779"/>
            <a:ext cx="3551221" cy="246221"/>
          </a:xfrm>
          <a:prstGeom prst="rect">
            <a:avLst/>
          </a:prstGeom>
          <a:noFill/>
        </p:spPr>
        <p:txBody>
          <a:bodyPr wrap="square">
            <a:spAutoFit/>
          </a:bodyPr>
          <a:lstStyle/>
          <a:p>
            <a:r>
              <a:rPr lang="pt-BR" sz="1000" dirty="0">
                <a:latin typeface="Arial Narrow" panose="020B0606020202030204" pitchFamily="34" charset="0"/>
              </a:rPr>
              <a:t>Disponível em: https://abre.ai/</a:t>
            </a:r>
            <a:r>
              <a:rPr lang="pt-BR" sz="1000" dirty="0" err="1">
                <a:latin typeface="Arial Narrow" panose="020B0606020202030204" pitchFamily="34" charset="0"/>
              </a:rPr>
              <a:t>piZO</a:t>
            </a:r>
            <a:r>
              <a:rPr lang="pt-BR" sz="1000" dirty="0">
                <a:latin typeface="Arial Narrow" panose="020B0606020202030204" pitchFamily="34" charset="0"/>
              </a:rPr>
              <a:t>. Acesso em: 18 mar. 2026. Adaptado.</a:t>
            </a:r>
          </a:p>
        </p:txBody>
      </p:sp>
      <p:pic>
        <p:nvPicPr>
          <p:cNvPr id="4" name="Imagem 3">
            <a:extLst>
              <a:ext uri="{FF2B5EF4-FFF2-40B4-BE49-F238E27FC236}">
                <a16:creationId xmlns:a16="http://schemas.microsoft.com/office/drawing/2014/main" id="{540CE68B-6DED-E2DD-0702-FFE806B10B9D}"/>
              </a:ext>
            </a:extLst>
          </p:cNvPr>
          <p:cNvPicPr>
            <a:picLocks noChangeAspect="1"/>
          </p:cNvPicPr>
          <p:nvPr/>
        </p:nvPicPr>
        <p:blipFill>
          <a:blip r:embed="rId3"/>
          <a:stretch>
            <a:fillRect/>
          </a:stretch>
        </p:blipFill>
        <p:spPr>
          <a:xfrm rot="5400000">
            <a:off x="5067177" y="1222542"/>
            <a:ext cx="1974215" cy="2602230"/>
          </a:xfrm>
          <a:prstGeom prst="rect">
            <a:avLst/>
          </a:prstGeom>
        </p:spPr>
      </p:pic>
    </p:spTree>
    <p:extLst>
      <p:ext uri="{BB962C8B-B14F-4D97-AF65-F5344CB8AC3E}">
        <p14:creationId xmlns:p14="http://schemas.microsoft.com/office/powerpoint/2010/main" val="1991826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7FF69-509A-7EC1-1E7E-D128CA3F6A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2B8C367-A55F-0154-5DF5-42B58C1663A8}"/>
              </a:ext>
            </a:extLst>
          </p:cNvPr>
          <p:cNvSpPr txBox="1"/>
          <p:nvPr/>
        </p:nvSpPr>
        <p:spPr>
          <a:xfrm>
            <a:off x="0" y="530841"/>
            <a:ext cx="12108570" cy="3816429"/>
          </a:xfrm>
          <a:prstGeom prst="rect">
            <a:avLst/>
          </a:prstGeom>
          <a:noFill/>
        </p:spPr>
        <p:txBody>
          <a:bodyPr wrap="square">
            <a:spAutoFit/>
          </a:bodyPr>
          <a:lstStyle/>
          <a:p>
            <a:pPr algn="just"/>
            <a:r>
              <a:rPr lang="pt-BR" sz="2200" dirty="0">
                <a:latin typeface="Arial Narrow" panose="020B0606020202030204" pitchFamily="34" charset="0"/>
              </a:rPr>
              <a:t>	Diante desse cenário, países da Ásia e da Europa também estão mudando suas estratégias. Japão, Coreia do Sul, Taiwan e Índia oferecem benefícios fiscais e criam políticas para atrair empresas de tecnologia e reduzir a dependência de fornecedores externos. A Europa, por sua vez, tenta recuperar espaço no setor por meio de investimentos em pesquisa, inovação e desenvolvimento industrial. Nesse contexto, a Austrália ganha importância como fornecedora de minerais críticos utilizados na produção de equipamentos tecnológicos e produtos industriais estratégicos. </a:t>
            </a:r>
          </a:p>
          <a:p>
            <a:pPr algn="just"/>
            <a:r>
              <a:rPr lang="pt-BR" sz="2200" dirty="0">
                <a:latin typeface="Arial Narrow" panose="020B0606020202030204" pitchFamily="34" charset="0"/>
              </a:rPr>
              <a:t>	A disputa por semicondutores deixou de ser apenas uma questão comercial para tornar-se uma questão de segurança e poder. Esse processo reorganiza a localização de investimentos, fábricas, centros de pesquisa e fornecedores estratégicos, modificando a organização do espaço geográfico mundial. A produção mundial de chips começa a se reorganizar em grupos de países com interesses distintos, afetando preços, abastecimento e o ritmo de desenvolvimento de novas tecnologias em todo o mundo.</a:t>
            </a:r>
          </a:p>
        </p:txBody>
      </p:sp>
      <p:sp>
        <p:nvSpPr>
          <p:cNvPr id="2" name="CaixaDeTexto 1">
            <a:extLst>
              <a:ext uri="{FF2B5EF4-FFF2-40B4-BE49-F238E27FC236}">
                <a16:creationId xmlns:a16="http://schemas.microsoft.com/office/drawing/2014/main" id="{17B53F04-D3D0-98DF-DFD4-6815600260A8}"/>
              </a:ext>
            </a:extLst>
          </p:cNvPr>
          <p:cNvSpPr txBox="1"/>
          <p:nvPr/>
        </p:nvSpPr>
        <p:spPr>
          <a:xfrm>
            <a:off x="941560" y="6581001"/>
            <a:ext cx="11325885" cy="276999"/>
          </a:xfrm>
          <a:prstGeom prst="rect">
            <a:avLst/>
          </a:prstGeom>
          <a:noFill/>
        </p:spPr>
        <p:txBody>
          <a:bodyPr wrap="square">
            <a:spAutoFit/>
          </a:bodyPr>
          <a:lstStyle/>
          <a:p>
            <a:r>
              <a:rPr lang="pt-BR" sz="1200" dirty="0"/>
              <a:t>Disponível em: https://www.ihu.unisinos.br/categorias/660683-corrida-global-por-chips-redefine-economia-tecnologia-e-poder-no-seculo-xxi. Acesso em: 06 ago. 2026. Adaptado.</a:t>
            </a:r>
          </a:p>
        </p:txBody>
      </p:sp>
    </p:spTree>
    <p:extLst>
      <p:ext uri="{BB962C8B-B14F-4D97-AF65-F5344CB8AC3E}">
        <p14:creationId xmlns:p14="http://schemas.microsoft.com/office/powerpoint/2010/main" val="1565558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0ED4-4705-A6EA-C1DD-7C45784D5ED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BCB5FFA-7022-9E3B-D792-62B4DD1D8A07}"/>
              </a:ext>
            </a:extLst>
          </p:cNvPr>
          <p:cNvGraphicFramePr>
            <a:graphicFrameLocks noGrp="1"/>
          </p:cNvGraphicFramePr>
          <p:nvPr>
            <p:extLst>
              <p:ext uri="{D42A27DB-BD31-4B8C-83A1-F6EECF244321}">
                <p14:modId xmlns:p14="http://schemas.microsoft.com/office/powerpoint/2010/main" val="2920561831"/>
              </p:ext>
            </p:extLst>
          </p:nvPr>
        </p:nvGraphicFramePr>
        <p:xfrm>
          <a:off x="270588" y="1372807"/>
          <a:ext cx="11650824" cy="5215255"/>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r>
                        <a:rPr lang="pt-BR" sz="2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Terras raras: elementos estratégicos para a tecnologia</a:t>
                      </a:r>
                    </a:p>
                    <a:p>
                      <a:pPr algn="just">
                        <a:lnSpc>
                          <a:spcPct val="100000"/>
                        </a:lnSpc>
                        <a:spcAft>
                          <a:spcPts val="0"/>
                        </a:spcAft>
                        <a:buNone/>
                      </a:pP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As chamadas terras raras são um grupo formado por 17 elementos químicos. Elas são utilizadas na fabricação de diversos produtos tecnológicos, como smartphones, computadores, carros elétricos, turbinas eólicas e motores elétricos. Por isso, esses elementos são considerados estratégicos para a indústria e para o desenvolvimento de novas tecnologias.</a:t>
                      </a:r>
                    </a:p>
                    <a:p>
                      <a:pPr algn="just">
                        <a:lnSpc>
                          <a:spcPct val="100000"/>
                        </a:lnSpc>
                        <a:spcAft>
                          <a:spcPts val="0"/>
                        </a:spcAft>
                        <a:buNone/>
                      </a:pP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Para serem utilizados, os elementos de terras raras precisam ser extraídos de minérios e passar por etapas de separação e processamento. A China possui grande destaque nessas atividades e ocupa uma posição importante na produção mundial. Países como Japão e Coreia do Sul também utilizam esses elementos em suas indústrias tecnológicas. A Austrália, por sua vez, destaca-se pela produção de minerais importantes para diferentes setores industriais.</a:t>
                      </a:r>
                    </a:p>
                    <a:p>
                      <a:pPr algn="just">
                        <a:lnSpc>
                          <a:spcPct val="100000"/>
                        </a:lnSpc>
                        <a:spcAft>
                          <a:spcPts val="0"/>
                        </a:spcAft>
                        <a:buNone/>
                      </a:pP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O domínio dessas etapas é estratégico porque muitos equipamentos modernos dependem das terras raras. Assim, países que possuem capacidade de extrair, processar ou utilizar esses elementos ganham importância nas cadeias de produção de tecnologias avançadas.</a:t>
                      </a: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DB284071-41CC-C2C8-A701-0D9143B7313A}"/>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98572" y="488887"/>
            <a:ext cx="2387421" cy="95810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3481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EC8F9-6129-FC78-275A-9BF710398215}"/>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06FFEF9-E231-7338-39D0-4AA8D36C2C49}"/>
              </a:ext>
            </a:extLst>
          </p:cNvPr>
          <p:cNvGraphicFramePr>
            <a:graphicFrameLocks noGrp="1"/>
          </p:cNvGraphicFramePr>
          <p:nvPr>
            <p:extLst>
              <p:ext uri="{D42A27DB-BD31-4B8C-83A1-F6EECF244321}">
                <p14:modId xmlns:p14="http://schemas.microsoft.com/office/powerpoint/2010/main" val="1801026174"/>
              </p:ext>
            </p:extLst>
          </p:nvPr>
        </p:nvGraphicFramePr>
        <p:xfrm>
          <a:off x="270588" y="1372807"/>
          <a:ext cx="11650824" cy="5425440"/>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just">
                        <a:lnSpc>
                          <a:spcPct val="100000"/>
                        </a:lnSpc>
                        <a:spcAft>
                          <a:spcPts val="0"/>
                        </a:spcAft>
                        <a:buNone/>
                      </a:pP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Entretanto, a extração e o processamento das terras raras também podem provocar impactos ambientais, como a geração de resíduos e a contaminação do solo e da água. Por isso, um dos desafios atuais é ampliar a produção de tecnologias sem aumentar os danos ao meio ambiente e às populações das áreas onde esses recursos são explorados.</a:t>
                      </a: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0"/>
                        </a:spcAft>
                        <a:buNone/>
                      </a:pPr>
                      <a:endParaRPr lang="pt-BR" sz="2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A145CB1F-77F8-649F-42A2-61183971805E}"/>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98572" y="488887"/>
            <a:ext cx="2387421" cy="958104"/>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7B5CAEF1-0BED-34DC-B24D-EB5115519777}"/>
              </a:ext>
            </a:extLst>
          </p:cNvPr>
          <p:cNvSpPr txBox="1"/>
          <p:nvPr/>
        </p:nvSpPr>
        <p:spPr>
          <a:xfrm>
            <a:off x="1806328" y="5657671"/>
            <a:ext cx="10115084" cy="1200329"/>
          </a:xfrm>
          <a:prstGeom prst="rect">
            <a:avLst/>
          </a:prstGeom>
          <a:noFill/>
        </p:spPr>
        <p:txBody>
          <a:bodyPr wrap="square">
            <a:spAutoFit/>
          </a:bodyPr>
          <a:lstStyle/>
          <a:p>
            <a:pPr algn="just"/>
            <a:r>
              <a:rPr lang="pt-BR" sz="1200" dirty="0"/>
              <a:t>Referências:</a:t>
            </a:r>
          </a:p>
          <a:p>
            <a:pPr algn="just"/>
            <a:r>
              <a:rPr lang="pt-BR" sz="1200" dirty="0"/>
              <a:t>AGÊNCIA NACIONAL DE MINERAÇÃO (ANM). Minerais Críticos e Estratégicos. Disponível em: https://www.gov.br/</a:t>
            </a:r>
            <a:r>
              <a:rPr lang="pt-BR" sz="1200" dirty="0" err="1"/>
              <a:t>anm</a:t>
            </a:r>
            <a:r>
              <a:rPr lang="pt-BR" sz="1200" dirty="0"/>
              <a:t>/</a:t>
            </a:r>
            <a:r>
              <a:rPr lang="pt-BR" sz="1200" dirty="0" err="1"/>
              <a:t>pt-br</a:t>
            </a:r>
            <a:r>
              <a:rPr lang="pt-BR" sz="1200" dirty="0"/>
              <a:t>/acesso-a-</a:t>
            </a:r>
            <a:r>
              <a:rPr lang="pt-BR" sz="1200" dirty="0" err="1"/>
              <a:t>informacao</a:t>
            </a:r>
            <a:r>
              <a:rPr lang="pt-BR" sz="1200" dirty="0"/>
              <a:t>/perguntas-frequentes/minerais-</a:t>
            </a:r>
            <a:r>
              <a:rPr lang="pt-BR" sz="1200" dirty="0" err="1"/>
              <a:t>criticos</a:t>
            </a:r>
            <a:r>
              <a:rPr lang="pt-BR" sz="1200" dirty="0"/>
              <a:t>-e-</a:t>
            </a:r>
            <a:r>
              <a:rPr lang="pt-BR" sz="1200" dirty="0" err="1"/>
              <a:t>estrategicos</a:t>
            </a:r>
            <a:r>
              <a:rPr lang="pt-BR" sz="1200" dirty="0"/>
              <a:t>. Acesso em: 19 ago. 2026.</a:t>
            </a:r>
          </a:p>
          <a:p>
            <a:pPr algn="just"/>
            <a:r>
              <a:rPr lang="pt-BR" sz="1200" dirty="0"/>
              <a:t>BRASIL. Ministério de Minas e Energia (MME). Estratégia Nacional de Terras Raras. Disponível em: https://www.gov.br/</a:t>
            </a:r>
            <a:r>
              <a:rPr lang="pt-BR" sz="1200" dirty="0" err="1"/>
              <a:t>mme</a:t>
            </a:r>
            <a:r>
              <a:rPr lang="pt-BR" sz="1200" dirty="0"/>
              <a:t>/</a:t>
            </a:r>
            <a:r>
              <a:rPr lang="pt-BR" sz="1200" dirty="0" err="1"/>
              <a:t>pt-br</a:t>
            </a:r>
            <a:r>
              <a:rPr lang="pt-BR" sz="1200" dirty="0"/>
              <a:t>/assuntos/noticias/2023-2026/estudo-liderado-pelo-mme-abre-caminho-para-estrategia-nacional-que-transforme-potencial-das-terras-raras-em-desenvolvimento-e-reindustrializacao/ENTR_Apresentao_LanamentoMME_CEBRIVALLYA_JUN_2026VF.pdf. Acesso em: 19 ago. 2026.</a:t>
            </a:r>
          </a:p>
        </p:txBody>
      </p:sp>
    </p:spTree>
    <p:extLst>
      <p:ext uri="{BB962C8B-B14F-4D97-AF65-F5344CB8AC3E}">
        <p14:creationId xmlns:p14="http://schemas.microsoft.com/office/powerpoint/2010/main" val="1230166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92D6-5C1F-0E0E-0312-A43A7EDB706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FAEBD52-E53A-E0DF-5027-C20CA512CF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21AE9544-DAE9-6F49-B73E-25DA104DAE18}"/>
              </a:ext>
            </a:extLst>
          </p:cNvPr>
          <p:cNvSpPr txBox="1"/>
          <p:nvPr/>
        </p:nvSpPr>
        <p:spPr>
          <a:xfrm>
            <a:off x="230037" y="1581304"/>
            <a:ext cx="11731924" cy="4047262"/>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16. Por que as terras raras são consideradas elementos estratégicos?</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17. No contexto da disputa global pela produção de semicondutores, a Austrália ganha importância estratégica porque ela</a:t>
            </a:r>
          </a:p>
          <a:p>
            <a:pPr algn="just"/>
            <a:r>
              <a:rPr lang="pt-BR" sz="2200" dirty="0">
                <a:latin typeface="Arial Narrow" panose="020B0606020202030204" pitchFamily="34" charset="0"/>
                <a:ea typeface="Inter" panose="020B0604020202020204" charset="0"/>
              </a:rPr>
              <a:t>(A) fornece minerais críticos utilizados em cadeias industriais e tecnológicas.</a:t>
            </a:r>
          </a:p>
          <a:p>
            <a:pPr algn="just"/>
            <a:r>
              <a:rPr lang="pt-BR" sz="2200" dirty="0">
                <a:latin typeface="Arial Narrow" panose="020B0606020202030204" pitchFamily="34" charset="0"/>
                <a:ea typeface="Inter" panose="020B0604020202020204" charset="0"/>
              </a:rPr>
              <a:t>(B) concentra a maior parte da fabricação mundial de semicondutores avançados.</a:t>
            </a:r>
          </a:p>
          <a:p>
            <a:pPr algn="just"/>
            <a:r>
              <a:rPr lang="pt-BR" sz="2200" dirty="0">
                <a:latin typeface="Arial Narrow" panose="020B0606020202030204" pitchFamily="34" charset="0"/>
                <a:ea typeface="Inter" panose="020B0604020202020204" charset="0"/>
              </a:rPr>
              <a:t>(C) utiliza principalmente seus próprios recursos minerais na fabricação de smartphones.</a:t>
            </a:r>
          </a:p>
          <a:p>
            <a:pPr algn="just"/>
            <a:r>
              <a:rPr lang="pt-BR" sz="2200" dirty="0">
                <a:latin typeface="Arial Narrow" panose="020B0606020202030204" pitchFamily="34" charset="0"/>
                <a:ea typeface="Inter" panose="020B0604020202020204" charset="0"/>
              </a:rPr>
              <a:t>(D) tornou-se um dos principais centros mundiais de processamento de chips avançados.</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18. Explique como a disputa global pela produção de semicondutores está reorganizando o espaço geográfico mundial. </a:t>
            </a:r>
          </a:p>
          <a:p>
            <a:pPr algn="just"/>
            <a:endParaRPr lang="pt-BR" sz="1500" dirty="0">
              <a:latin typeface="Arial Narrow" panose="020B0606020202030204" pitchFamily="34" charset="0"/>
            </a:endParaRPr>
          </a:p>
        </p:txBody>
      </p:sp>
    </p:spTree>
    <p:extLst>
      <p:ext uri="{BB962C8B-B14F-4D97-AF65-F5344CB8AC3E}">
        <p14:creationId xmlns:p14="http://schemas.microsoft.com/office/powerpoint/2010/main" val="4000829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7926F-4300-5530-C5A8-4AD7124B637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120382B-0A79-DA76-BE14-9BF00F2A93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9D8B149-D06B-98D4-9A59-36B0995DC5AA}"/>
              </a:ext>
            </a:extLst>
          </p:cNvPr>
          <p:cNvSpPr txBox="1"/>
          <p:nvPr/>
        </p:nvSpPr>
        <p:spPr>
          <a:xfrm>
            <a:off x="230037" y="1591712"/>
            <a:ext cx="11731924" cy="4401205"/>
          </a:xfrm>
          <a:prstGeom prst="rect">
            <a:avLst/>
          </a:prstGeom>
          <a:noFill/>
        </p:spPr>
        <p:txBody>
          <a:bodyPr wrap="square">
            <a:spAutoFit/>
          </a:bodyPr>
          <a:lstStyle/>
          <a:p>
            <a:pPr algn="just"/>
            <a:r>
              <a:rPr lang="pt-BR" sz="2200" dirty="0">
                <a:latin typeface="Arial Narrow" panose="020B0606020202030204" pitchFamily="34" charset="0"/>
              </a:rPr>
              <a:t>19. O destaque da China nas etapas de separação e processamento das terras raras contribui para</a:t>
            </a:r>
          </a:p>
          <a:p>
            <a:pPr algn="just"/>
            <a:r>
              <a:rPr lang="pt-BR" sz="2200" dirty="0">
                <a:latin typeface="Arial Narrow" panose="020B0606020202030204" pitchFamily="34" charset="0"/>
              </a:rPr>
              <a:t>(A) tornar desnecessário o uso de matérias-primas na produção tecnológica.</a:t>
            </a:r>
          </a:p>
          <a:p>
            <a:pPr algn="just"/>
            <a:r>
              <a:rPr lang="pt-BR" sz="2200" dirty="0">
                <a:latin typeface="Arial Narrow" panose="020B0606020202030204" pitchFamily="34" charset="0"/>
              </a:rPr>
              <a:t>(B) impedir o desenvolvimento tecnológico de outros países industrializados.</a:t>
            </a:r>
          </a:p>
          <a:p>
            <a:pPr algn="just"/>
            <a:r>
              <a:rPr lang="pt-BR" sz="2200" dirty="0">
                <a:latin typeface="Arial Narrow" panose="020B0606020202030204" pitchFamily="34" charset="0"/>
              </a:rPr>
              <a:t>(C) ampliar a importância estratégica do país nas cadeias de produção tecnológica.</a:t>
            </a:r>
          </a:p>
          <a:p>
            <a:pPr algn="just"/>
            <a:r>
              <a:rPr lang="pt-BR" sz="2200" dirty="0">
                <a:latin typeface="Arial Narrow" panose="020B0606020202030204" pitchFamily="34" charset="0"/>
              </a:rPr>
              <a:t>(D) eliminar os impactos ambientais relacionados à exploração desses elementos.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20. De acordo com o Texto IV, para enfrentar o rápido avanço da China na produção de chips, países como Japão, Coreia do Sul e Índia mudaram suas estratégias buscando</a:t>
            </a:r>
          </a:p>
          <a:p>
            <a:pPr algn="just"/>
            <a:r>
              <a:rPr lang="pt-BR" sz="2200" dirty="0">
                <a:latin typeface="Arial Narrow" panose="020B0606020202030204" pitchFamily="34" charset="0"/>
              </a:rPr>
              <a:t>(A) paralisar a inovação industrial e focar somente no setor agrícola.</a:t>
            </a:r>
          </a:p>
          <a:p>
            <a:pPr algn="just"/>
            <a:r>
              <a:rPr lang="pt-BR" sz="2200" dirty="0">
                <a:latin typeface="Arial Narrow" panose="020B0606020202030204" pitchFamily="34" charset="0"/>
              </a:rPr>
              <a:t>(B) proibir a instalação de empresas estrangeiras em seus territórios.</a:t>
            </a:r>
          </a:p>
          <a:p>
            <a:pPr algn="just"/>
            <a:r>
              <a:rPr lang="pt-BR" sz="2200" dirty="0">
                <a:latin typeface="Arial Narrow" panose="020B0606020202030204" pitchFamily="34" charset="0"/>
              </a:rPr>
              <a:t>(C) importar todos os chips avançados para evitar a poluição nacional.</a:t>
            </a:r>
          </a:p>
          <a:p>
            <a:pPr algn="just"/>
            <a:r>
              <a:rPr lang="pt-BR" sz="2200" dirty="0">
                <a:latin typeface="Arial Narrow" panose="020B0606020202030204" pitchFamily="34" charset="0"/>
              </a:rPr>
              <a:t>(D) atrair empresas de tecnologia por meio da concessão de benefícios fiscais.</a:t>
            </a:r>
          </a:p>
          <a:p>
            <a:pPr algn="just"/>
            <a:r>
              <a:rPr lang="pt-BR" sz="1600" dirty="0">
                <a:latin typeface="Arial Narrow" panose="020B0606020202030204" pitchFamily="34" charset="0"/>
                <a:ea typeface="Inter" panose="020B0604020202020204" charset="0"/>
              </a:rPr>
              <a:t> </a:t>
            </a:r>
            <a:endParaRPr lang="pt-BR" dirty="0">
              <a:latin typeface="Arial Narrow" panose="020B0606020202030204" pitchFamily="34" charset="0"/>
            </a:endParaRPr>
          </a:p>
        </p:txBody>
      </p:sp>
    </p:spTree>
    <p:extLst>
      <p:ext uri="{BB962C8B-B14F-4D97-AF65-F5344CB8AC3E}">
        <p14:creationId xmlns:p14="http://schemas.microsoft.com/office/powerpoint/2010/main" val="1534385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8DE6F-834B-88C5-A217-03EC0B2C4B5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CC4E041-83EE-E308-F629-50E552AB51E8}"/>
              </a:ext>
            </a:extLst>
          </p:cNvPr>
          <p:cNvSpPr txBox="1"/>
          <p:nvPr/>
        </p:nvSpPr>
        <p:spPr>
          <a:xfrm>
            <a:off x="163901" y="1361601"/>
            <a:ext cx="11792310" cy="1815882"/>
          </a:xfrm>
          <a:prstGeom prst="rect">
            <a:avLst/>
          </a:prstGeom>
          <a:noFill/>
        </p:spPr>
        <p:txBody>
          <a:bodyPr wrap="square">
            <a:spAutoFit/>
          </a:bodyPr>
          <a:lstStyle/>
          <a:p>
            <a:pPr algn="just"/>
            <a:r>
              <a:rPr lang="pt-BR" sz="2400" dirty="0">
                <a:latin typeface="Arial Narrow" panose="020B0606020202030204" pitchFamily="34" charset="0"/>
              </a:rPr>
              <a:t>	</a:t>
            </a:r>
            <a:r>
              <a:rPr lang="pt-BR" sz="2200" dirty="0">
                <a:latin typeface="Arial Narrow" panose="020B0606020202030204" pitchFamily="34" charset="0"/>
              </a:rPr>
              <a:t>As fontes de energia são recursos utilizados pelas sociedades humanas para obter energia destinada a diferentes usos. Essa energia é essencial para atividades cotidianas, como movimentar veículos, aquecer ambientes e produzir eletricidade para inúmeros usos.</a:t>
            </a:r>
          </a:p>
          <a:p>
            <a:pPr algn="just"/>
            <a:r>
              <a:rPr lang="pt-BR" sz="2200" dirty="0">
                <a:latin typeface="Arial Narrow" panose="020B0606020202030204" pitchFamily="34" charset="0"/>
              </a:rPr>
              <a:t>De acordo com sua disponibilidade e forma de utilização, as fontes de energia podem ser classificadas em renováveis ou não renováveis.</a:t>
            </a:r>
          </a:p>
        </p:txBody>
      </p:sp>
      <p:sp>
        <p:nvSpPr>
          <p:cNvPr id="7" name="CaixaDeTexto 6">
            <a:extLst>
              <a:ext uri="{FF2B5EF4-FFF2-40B4-BE49-F238E27FC236}">
                <a16:creationId xmlns:a16="http://schemas.microsoft.com/office/drawing/2014/main" id="{5ECCDB07-96F3-1CC5-4945-F143C5B2272B}"/>
              </a:ext>
            </a:extLst>
          </p:cNvPr>
          <p:cNvSpPr txBox="1"/>
          <p:nvPr/>
        </p:nvSpPr>
        <p:spPr>
          <a:xfrm>
            <a:off x="163901" y="506946"/>
            <a:ext cx="3554084" cy="769441"/>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V</a:t>
            </a:r>
          </a:p>
        </p:txBody>
      </p:sp>
      <p:sp>
        <p:nvSpPr>
          <p:cNvPr id="4" name="CaixaDeTexto 3">
            <a:extLst>
              <a:ext uri="{FF2B5EF4-FFF2-40B4-BE49-F238E27FC236}">
                <a16:creationId xmlns:a16="http://schemas.microsoft.com/office/drawing/2014/main" id="{BFBE5CB0-AF28-31AE-D069-26B755762B95}"/>
              </a:ext>
            </a:extLst>
          </p:cNvPr>
          <p:cNvSpPr txBox="1"/>
          <p:nvPr/>
        </p:nvSpPr>
        <p:spPr>
          <a:xfrm>
            <a:off x="5006567" y="899936"/>
            <a:ext cx="2372008" cy="461665"/>
          </a:xfrm>
          <a:prstGeom prst="rect">
            <a:avLst/>
          </a:prstGeom>
          <a:noFill/>
        </p:spPr>
        <p:txBody>
          <a:bodyPr wrap="square">
            <a:spAutoFit/>
          </a:bodyPr>
          <a:lstStyle/>
          <a:p>
            <a:pPr algn="ctr"/>
            <a:r>
              <a:rPr lang="pt-BR" sz="2400" b="1" dirty="0">
                <a:latin typeface="Arial Narrow" panose="020B0606020202030204" pitchFamily="34" charset="0"/>
              </a:rPr>
              <a:t>Fontes de energia</a:t>
            </a:r>
          </a:p>
        </p:txBody>
      </p:sp>
      <p:pic>
        <p:nvPicPr>
          <p:cNvPr id="5" name="image5.png" descr="Diferença entre energia renovável e não renovável">
            <a:extLst>
              <a:ext uri="{FF2B5EF4-FFF2-40B4-BE49-F238E27FC236}">
                <a16:creationId xmlns:a16="http://schemas.microsoft.com/office/drawing/2014/main" id="{FBF8BA2D-D5D2-12F0-BCD4-FD94AB4E089E}"/>
              </a:ext>
            </a:extLst>
          </p:cNvPr>
          <p:cNvPicPr/>
          <p:nvPr/>
        </p:nvPicPr>
        <p:blipFill>
          <a:blip r:embed="rId3"/>
          <a:srcRect/>
          <a:stretch>
            <a:fillRect/>
          </a:stretch>
        </p:blipFill>
        <p:spPr>
          <a:xfrm>
            <a:off x="4062466" y="2962018"/>
            <a:ext cx="4260209" cy="2759772"/>
          </a:xfrm>
          <a:prstGeom prst="rect">
            <a:avLst/>
          </a:prstGeom>
          <a:ln/>
        </p:spPr>
      </p:pic>
      <p:sp>
        <p:nvSpPr>
          <p:cNvPr id="8" name="CaixaDeTexto 7">
            <a:extLst>
              <a:ext uri="{FF2B5EF4-FFF2-40B4-BE49-F238E27FC236}">
                <a16:creationId xmlns:a16="http://schemas.microsoft.com/office/drawing/2014/main" id="{E93BBE77-1C96-E7DE-EFAF-A67648AA59CA}"/>
              </a:ext>
            </a:extLst>
          </p:cNvPr>
          <p:cNvSpPr txBox="1"/>
          <p:nvPr/>
        </p:nvSpPr>
        <p:spPr>
          <a:xfrm>
            <a:off x="36362" y="5370413"/>
            <a:ext cx="12119275" cy="1549142"/>
          </a:xfrm>
          <a:prstGeom prst="rect">
            <a:avLst/>
          </a:prstGeom>
          <a:noFill/>
        </p:spPr>
        <p:txBody>
          <a:bodyPr wrap="square">
            <a:spAutoFit/>
          </a:bodyPr>
          <a:lstStyle/>
          <a:p>
            <a:pPr algn="just">
              <a:lnSpc>
                <a:spcPct val="100000"/>
              </a:lnSpc>
              <a:spcAft>
                <a:spcPts val="800"/>
              </a:spcAft>
              <a:buNone/>
            </a:pPr>
            <a:r>
              <a:rPr lang="pt-BR" sz="2200" b="1" kern="100" dirty="0">
                <a:effectLst/>
                <a:latin typeface="Arial Narrow" panose="020B0606020202030204" pitchFamily="34" charset="0"/>
                <a:ea typeface="Arial" panose="020B0604020202020204" pitchFamily="34" charset="0"/>
                <a:cs typeface="Times New Roman" panose="02020603050405020304" pitchFamily="18" charset="0"/>
              </a:rPr>
              <a:t>Renováveis</a:t>
            </a: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800"/>
              </a:spcAft>
              <a:buNone/>
            </a:pPr>
            <a:r>
              <a:rPr lang="pt-BR" sz="2200" kern="100" dirty="0">
                <a:effectLst/>
                <a:latin typeface="Arial Narrow" panose="020B0606020202030204" pitchFamily="34" charset="0"/>
                <a:ea typeface="Arial" panose="020B0604020202020204" pitchFamily="34" charset="0"/>
                <a:cs typeface="Times New Roman" panose="02020603050405020304" pitchFamily="18" charset="0"/>
              </a:rPr>
              <a:t>São aquelas que se baseiam em processos naturais que se renovam continuamente, podendo ser aproveitadas pelo ser humano de forma sustentável, sem esgotamento definitivo. Entretanto, seu uso também pode provocar impactos ambientais e sociais, dependendo da forma e da escala de sua exploração.</a:t>
            </a:r>
            <a:endParaRPr lang="pt-BR" sz="2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B9152612-AC77-A6F2-9FF6-8C6FCEB248CC}"/>
              </a:ext>
            </a:extLst>
          </p:cNvPr>
          <p:cNvSpPr txBox="1"/>
          <p:nvPr/>
        </p:nvSpPr>
        <p:spPr>
          <a:xfrm>
            <a:off x="5463766" y="2898495"/>
            <a:ext cx="6129196" cy="276999"/>
          </a:xfrm>
          <a:prstGeom prst="rect">
            <a:avLst/>
          </a:prstGeom>
          <a:noFill/>
        </p:spPr>
        <p:txBody>
          <a:bodyPr wrap="square">
            <a:spAutoFit/>
          </a:bodyPr>
          <a:lstStyle/>
          <a:p>
            <a:pPr algn="ctr">
              <a:lnSpc>
                <a:spcPct val="100000"/>
              </a:lnSpc>
              <a:spcAft>
                <a:spcPts val="800"/>
              </a:spcAft>
              <a:buNone/>
            </a:pPr>
            <a:r>
              <a:rPr lang="pt-BR" sz="1200" kern="100" dirty="0">
                <a:effectLst/>
                <a:latin typeface="Arial Narrow" panose="020B0606020202030204" pitchFamily="34" charset="0"/>
                <a:ea typeface="Arial" panose="020B0604020202020204" pitchFamily="34" charset="0"/>
                <a:cs typeface="Times New Roman" panose="02020603050405020304" pitchFamily="18" charset="0"/>
              </a:rPr>
              <a:t>Disponível em: https://abre.ai/nw7S. Acesso em: 14 ago. 2026.</a:t>
            </a: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81341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91501-230F-4221-0EB6-414DCC4BEB6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349EFDF-BAA2-296D-5603-4E14295C45BB}"/>
              </a:ext>
            </a:extLst>
          </p:cNvPr>
          <p:cNvSpPr txBox="1"/>
          <p:nvPr/>
        </p:nvSpPr>
        <p:spPr>
          <a:xfrm>
            <a:off x="0" y="519630"/>
            <a:ext cx="12192000" cy="6186309"/>
          </a:xfrm>
          <a:prstGeom prst="rect">
            <a:avLst/>
          </a:prstGeom>
          <a:noFill/>
        </p:spPr>
        <p:txBody>
          <a:bodyPr wrap="square">
            <a:spAutoFit/>
          </a:bodyPr>
          <a:lstStyle/>
          <a:p>
            <a:pPr algn="just"/>
            <a:r>
              <a:rPr lang="pt-BR" sz="2200" dirty="0">
                <a:latin typeface="Arial Narrow" panose="020B0606020202030204" pitchFamily="34" charset="0"/>
              </a:rPr>
              <a:t>Exemplos:</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 Biocombustíveis e resíduos: </a:t>
            </a:r>
            <a:r>
              <a:rPr lang="pt-BR" sz="2200" dirty="0">
                <a:latin typeface="Arial Narrow" panose="020B0606020202030204" pitchFamily="34" charset="0"/>
              </a:rPr>
              <a:t>obtidos da queima ou transformação de matéria orgânica para produzir calor, eletricidade e combustíveis.</a:t>
            </a:r>
          </a:p>
          <a:p>
            <a:pPr algn="just"/>
            <a:r>
              <a:rPr lang="pt-BR" sz="2200" b="1" dirty="0">
                <a:latin typeface="Arial Narrow" panose="020B0606020202030204" pitchFamily="34" charset="0"/>
              </a:rPr>
              <a:t>• Energia hidrelétrica: </a:t>
            </a:r>
            <a:r>
              <a:rPr lang="pt-BR" sz="2200" dirty="0">
                <a:latin typeface="Arial Narrow" panose="020B0606020202030204" pitchFamily="34" charset="0"/>
              </a:rPr>
              <a:t>gerada a partir do aproveitamento do movimento das águas.</a:t>
            </a:r>
          </a:p>
          <a:p>
            <a:pPr algn="just"/>
            <a:r>
              <a:rPr lang="pt-BR" sz="2200" b="1" dirty="0">
                <a:latin typeface="Arial Narrow" panose="020B0606020202030204" pitchFamily="34" charset="0"/>
              </a:rPr>
              <a:t>• Energia solar: </a:t>
            </a:r>
            <a:r>
              <a:rPr lang="pt-BR" sz="2200" dirty="0">
                <a:latin typeface="Arial Narrow" panose="020B0606020202030204" pitchFamily="34" charset="0"/>
              </a:rPr>
              <a:t>captada por placas fotovoltaicas.</a:t>
            </a:r>
          </a:p>
          <a:p>
            <a:pPr algn="just"/>
            <a:r>
              <a:rPr lang="pt-BR" sz="2200" b="1" dirty="0">
                <a:latin typeface="Arial Narrow" panose="020B0606020202030204" pitchFamily="34" charset="0"/>
              </a:rPr>
              <a:t>• Energia eólica: </a:t>
            </a:r>
            <a:r>
              <a:rPr lang="pt-BR" sz="2200" dirty="0">
                <a:latin typeface="Arial Narrow" panose="020B0606020202030204" pitchFamily="34" charset="0"/>
              </a:rPr>
              <a:t>produzida pela força dos ventos.</a:t>
            </a:r>
          </a:p>
          <a:p>
            <a:pPr algn="just"/>
            <a:r>
              <a:rPr lang="pt-BR" sz="2200" b="1" dirty="0">
                <a:latin typeface="Arial Narrow" panose="020B0606020202030204" pitchFamily="34" charset="0"/>
              </a:rPr>
              <a:t>• Energia geotérmica: </a:t>
            </a:r>
            <a:r>
              <a:rPr lang="pt-BR" sz="2200" dirty="0">
                <a:latin typeface="Arial Narrow" panose="020B0606020202030204" pitchFamily="34" charset="0"/>
              </a:rPr>
              <a:t>obtida do calor interno da Terra.</a:t>
            </a:r>
          </a:p>
          <a:p>
            <a:pPr algn="just"/>
            <a:endParaRPr lang="pt-BR" sz="2200" b="1" dirty="0">
              <a:latin typeface="Arial Narrow" panose="020B0606020202030204" pitchFamily="34" charset="0"/>
            </a:endParaRPr>
          </a:p>
          <a:p>
            <a:pPr algn="just"/>
            <a:r>
              <a:rPr lang="pt-BR" sz="2200" b="1" dirty="0">
                <a:latin typeface="Arial Narrow" panose="020B0606020202030204" pitchFamily="34" charset="0"/>
              </a:rPr>
              <a:t>Não Renováveis: </a:t>
            </a:r>
          </a:p>
          <a:p>
            <a:pPr algn="just"/>
            <a:r>
              <a:rPr lang="pt-BR" sz="2200" dirty="0">
                <a:latin typeface="Arial Narrow" panose="020B0606020202030204" pitchFamily="34" charset="0"/>
              </a:rPr>
              <a:t>São fontes baseadas em recursos naturais finitos ou esgotáveis. Para a maioria delas, a reposição na natureza é muito lenta e ocorre ao longo de milhões de anos. Por isso, não são repostas na mesma velocidade em que são consumidas.</a:t>
            </a:r>
          </a:p>
          <a:p>
            <a:pPr algn="just"/>
            <a:r>
              <a:rPr lang="pt-BR" sz="2200" dirty="0">
                <a:latin typeface="Arial Narrow" panose="020B0606020202030204" pitchFamily="34" charset="0"/>
              </a:rPr>
              <a:t>Exemplos: </a:t>
            </a:r>
          </a:p>
          <a:p>
            <a:pPr algn="just"/>
            <a:r>
              <a:rPr lang="pt-BR" sz="2200" b="1" dirty="0">
                <a:latin typeface="Arial Narrow" panose="020B0606020202030204" pitchFamily="34" charset="0"/>
              </a:rPr>
              <a:t>• Petróleo: </a:t>
            </a:r>
            <a:r>
              <a:rPr lang="pt-BR" sz="2200" dirty="0">
                <a:latin typeface="Arial Narrow" panose="020B0606020202030204" pitchFamily="34" charset="0"/>
              </a:rPr>
              <a:t>combustível fóssil do qual são obtidos derivados como gasolina, diesel e querosene.</a:t>
            </a:r>
          </a:p>
          <a:p>
            <a:pPr algn="just"/>
            <a:r>
              <a:rPr lang="pt-BR" sz="2200" b="1" dirty="0">
                <a:latin typeface="Arial Narrow" panose="020B0606020202030204" pitchFamily="34" charset="0"/>
              </a:rPr>
              <a:t>• Carvão mineral: </a:t>
            </a:r>
            <a:r>
              <a:rPr lang="pt-BR" sz="2200" dirty="0">
                <a:latin typeface="Arial Narrow" panose="020B0606020202030204" pitchFamily="34" charset="0"/>
              </a:rPr>
              <a:t>combustível fóssil utilizado, entre outras finalidades, na geração de energia em usinas termelétricas.</a:t>
            </a:r>
          </a:p>
          <a:p>
            <a:pPr algn="just"/>
            <a:r>
              <a:rPr lang="pt-BR" sz="2200" b="1" dirty="0">
                <a:latin typeface="Arial Narrow" panose="020B0606020202030204" pitchFamily="34" charset="0"/>
              </a:rPr>
              <a:t>• Gás natural: </a:t>
            </a:r>
            <a:r>
              <a:rPr lang="pt-BR" sz="2200" dirty="0">
                <a:latin typeface="Arial Narrow" panose="020B0606020202030204" pitchFamily="34" charset="0"/>
              </a:rPr>
              <a:t>combustível fóssil utilizado em indústrias, residências e usinas termelétricas.</a:t>
            </a:r>
          </a:p>
        </p:txBody>
      </p:sp>
    </p:spTree>
    <p:extLst>
      <p:ext uri="{BB962C8B-B14F-4D97-AF65-F5344CB8AC3E}">
        <p14:creationId xmlns:p14="http://schemas.microsoft.com/office/powerpoint/2010/main" val="1467963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5B09B-575E-5840-68B1-ABE1385309E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26B21D6-671B-AF42-7E10-78FD24E42FBC}"/>
              </a:ext>
            </a:extLst>
          </p:cNvPr>
          <p:cNvSpPr txBox="1"/>
          <p:nvPr/>
        </p:nvSpPr>
        <p:spPr>
          <a:xfrm>
            <a:off x="0" y="579421"/>
            <a:ext cx="12192000" cy="5109091"/>
          </a:xfrm>
          <a:prstGeom prst="rect">
            <a:avLst/>
          </a:prstGeom>
          <a:noFill/>
        </p:spPr>
        <p:txBody>
          <a:bodyPr wrap="square">
            <a:spAutoFit/>
          </a:bodyPr>
          <a:lstStyle/>
          <a:p>
            <a:pPr algn="just"/>
            <a:r>
              <a:rPr lang="pt-BR" sz="2200" b="1" dirty="0">
                <a:latin typeface="Arial Narrow" panose="020B0606020202030204" pitchFamily="34" charset="0"/>
              </a:rPr>
              <a:t>• Nuclear: </a:t>
            </a:r>
            <a:r>
              <a:rPr lang="pt-BR" sz="2200" dirty="0">
                <a:latin typeface="Arial Narrow" panose="020B0606020202030204" pitchFamily="34" charset="0"/>
              </a:rPr>
              <a:t>utiliza principalmente o urânio como combustível e apresenta baixas emissões de CO₂ durante a geração de eletricidade, embora produza resíduos radioativos.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O uso dos combustíveis fósseis pode provocar diferentes impactos ambientais. Sua queima libera gases de efeito estufa, como o dióxido de carbono (CO₂), contribuindo para o aquecimento global e as mudanças climáticas. Além disso, a extração, o transporte e a queima desses combustíveis podem provocar diferentes formas de poluição ambiental.</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Agora que entendemos a diferença entre fontes de energia renováveis e não renováveis, o gráfico a seguir mostra sua distribuição no consumo global. A matriz energética mundial 2023 revela a predominância de fontes não renováveis, como petróleo e derivados (30,2%), carvão mineral (27,8%) e gás natural (22,7%), evidenciando a dependência de combustíveis fósseis e seus impactos ambientais. A energia nuclear representa cerca de 4,7% do consumo global. Já as fontes renováveis, como biocombustíveis e resíduos (8,8%) e energia hidráulica (2,4%), ainda representam uma parcela menor, destacando a necessidade de maior transição para alternativas mais sustentáveis. </a:t>
            </a:r>
          </a:p>
          <a:p>
            <a:endParaRPr lang="pt-BR" dirty="0"/>
          </a:p>
        </p:txBody>
      </p:sp>
    </p:spTree>
    <p:extLst>
      <p:ext uri="{BB962C8B-B14F-4D97-AF65-F5344CB8AC3E}">
        <p14:creationId xmlns:p14="http://schemas.microsoft.com/office/powerpoint/2010/main" val="2272147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CF497-53D2-D20C-8EDF-0E63102D524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04DA822-5EB3-6572-B0A5-CFFBBF094788}"/>
              </a:ext>
            </a:extLst>
          </p:cNvPr>
          <p:cNvSpPr txBox="1"/>
          <p:nvPr/>
        </p:nvSpPr>
        <p:spPr>
          <a:xfrm>
            <a:off x="4535787" y="633741"/>
            <a:ext cx="2100403" cy="707886"/>
          </a:xfrm>
          <a:prstGeom prst="rect">
            <a:avLst/>
          </a:prstGeom>
          <a:noFill/>
        </p:spPr>
        <p:txBody>
          <a:bodyPr wrap="square">
            <a:spAutoFit/>
          </a:bodyPr>
          <a:lstStyle/>
          <a:p>
            <a:pPr algn="just"/>
            <a:r>
              <a:rPr lang="pt-BR" sz="2200" b="1" dirty="0">
                <a:latin typeface="Arial Narrow" panose="020B0606020202030204" pitchFamily="34" charset="0"/>
              </a:rPr>
              <a:t>Matriz Energética</a:t>
            </a:r>
          </a:p>
          <a:p>
            <a:endParaRPr lang="pt-BR" dirty="0"/>
          </a:p>
        </p:txBody>
      </p:sp>
      <p:pic>
        <p:nvPicPr>
          <p:cNvPr id="2" name="Imagem 1">
            <a:extLst>
              <a:ext uri="{FF2B5EF4-FFF2-40B4-BE49-F238E27FC236}">
                <a16:creationId xmlns:a16="http://schemas.microsoft.com/office/drawing/2014/main" id="{8CBAA570-56F1-4E56-6EAE-7EC00A9EA94A}"/>
              </a:ext>
            </a:extLst>
          </p:cNvPr>
          <p:cNvPicPr>
            <a:picLocks noChangeAspect="1"/>
          </p:cNvPicPr>
          <p:nvPr/>
        </p:nvPicPr>
        <p:blipFill>
          <a:blip r:embed="rId3"/>
          <a:stretch>
            <a:fillRect/>
          </a:stretch>
        </p:blipFill>
        <p:spPr>
          <a:xfrm>
            <a:off x="3536316" y="1220272"/>
            <a:ext cx="5119368" cy="4086463"/>
          </a:xfrm>
          <a:prstGeom prst="rect">
            <a:avLst/>
          </a:prstGeom>
        </p:spPr>
      </p:pic>
      <p:sp>
        <p:nvSpPr>
          <p:cNvPr id="5" name="CaixaDeTexto 4">
            <a:extLst>
              <a:ext uri="{FF2B5EF4-FFF2-40B4-BE49-F238E27FC236}">
                <a16:creationId xmlns:a16="http://schemas.microsoft.com/office/drawing/2014/main" id="{08F40D7B-5697-0C14-ED7D-B1D51F69AFD8}"/>
              </a:ext>
            </a:extLst>
          </p:cNvPr>
          <p:cNvSpPr txBox="1"/>
          <p:nvPr/>
        </p:nvSpPr>
        <p:spPr>
          <a:xfrm>
            <a:off x="947530" y="5306735"/>
            <a:ext cx="8883713" cy="276999"/>
          </a:xfrm>
          <a:prstGeom prst="rect">
            <a:avLst/>
          </a:prstGeom>
          <a:noFill/>
        </p:spPr>
        <p:txBody>
          <a:bodyPr wrap="square">
            <a:spAutoFit/>
          </a:bodyPr>
          <a:lstStyle/>
          <a:p>
            <a:pPr algn="ctr">
              <a:lnSpc>
                <a:spcPct val="100000"/>
              </a:lnSpc>
              <a:spcAft>
                <a:spcPts val="800"/>
              </a:spcAft>
              <a:buNone/>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https://www.epe.gov.br/</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pt</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abcdenergia</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/matriz-</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energetica</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eletrica</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Acesso em: 12 ago. 2026.</a:t>
            </a:r>
          </a:p>
        </p:txBody>
      </p:sp>
      <p:sp>
        <p:nvSpPr>
          <p:cNvPr id="7" name="CaixaDeTexto 6">
            <a:extLst>
              <a:ext uri="{FF2B5EF4-FFF2-40B4-BE49-F238E27FC236}">
                <a16:creationId xmlns:a16="http://schemas.microsoft.com/office/drawing/2014/main" id="{DCAE0DA6-3B6B-E96F-886C-C529DB6B0825}"/>
              </a:ext>
            </a:extLst>
          </p:cNvPr>
          <p:cNvSpPr txBox="1"/>
          <p:nvPr/>
        </p:nvSpPr>
        <p:spPr>
          <a:xfrm>
            <a:off x="0" y="5701039"/>
            <a:ext cx="12192000" cy="1046440"/>
          </a:xfrm>
          <a:prstGeom prst="rect">
            <a:avLst/>
          </a:prstGeom>
          <a:noFill/>
        </p:spPr>
        <p:txBody>
          <a:bodyPr wrap="square">
            <a:spAutoFit/>
          </a:bodyPr>
          <a:lstStyle/>
          <a:p>
            <a:r>
              <a:rPr lang="pt-BR" sz="2200" dirty="0">
                <a:latin typeface="Arial Narrow" panose="020B0606020202030204" pitchFamily="34" charset="0"/>
              </a:rPr>
              <a:t>O uso das diferentes fontes de energia está associado a impactos ambientais distintos, que variam conforme a fonte utilizada, a tecnologia empregada e as características dos territórios onde os recursos são explorados.</a:t>
            </a:r>
          </a:p>
          <a:p>
            <a:endParaRPr lang="pt-BR" dirty="0"/>
          </a:p>
        </p:txBody>
      </p:sp>
      <p:sp>
        <p:nvSpPr>
          <p:cNvPr id="9" name="CaixaDeTexto 8">
            <a:extLst>
              <a:ext uri="{FF2B5EF4-FFF2-40B4-BE49-F238E27FC236}">
                <a16:creationId xmlns:a16="http://schemas.microsoft.com/office/drawing/2014/main" id="{ECABF727-B415-16AC-0063-66C7CB7E9883}"/>
              </a:ext>
            </a:extLst>
          </p:cNvPr>
          <p:cNvSpPr txBox="1"/>
          <p:nvPr/>
        </p:nvSpPr>
        <p:spPr>
          <a:xfrm>
            <a:off x="5966234" y="6581000"/>
            <a:ext cx="6319318" cy="277000"/>
          </a:xfrm>
          <a:prstGeom prst="rect">
            <a:avLst/>
          </a:prstGeom>
          <a:noFill/>
        </p:spPr>
        <p:txBody>
          <a:bodyPr wrap="square">
            <a:spAutoFit/>
          </a:bodyPr>
          <a:lstStyle/>
          <a:p>
            <a:r>
              <a:rPr lang="pt-BR" sz="1200" dirty="0">
                <a:latin typeface="Arial Narrow" panose="020B0606020202030204" pitchFamily="34" charset="0"/>
              </a:rPr>
              <a:t>Disponível em: https://www.epe.gov.br/</a:t>
            </a:r>
            <a:r>
              <a:rPr lang="pt-BR" sz="1200" dirty="0" err="1">
                <a:latin typeface="Arial Narrow" panose="020B0606020202030204" pitchFamily="34" charset="0"/>
              </a:rPr>
              <a:t>pt</a:t>
            </a:r>
            <a:r>
              <a:rPr lang="pt-BR" sz="1200" dirty="0">
                <a:latin typeface="Arial Narrow" panose="020B0606020202030204" pitchFamily="34" charset="0"/>
              </a:rPr>
              <a:t>/</a:t>
            </a:r>
            <a:r>
              <a:rPr lang="pt-BR" sz="1200" dirty="0" err="1">
                <a:latin typeface="Arial Narrow" panose="020B0606020202030204" pitchFamily="34" charset="0"/>
              </a:rPr>
              <a:t>abcdenergia</a:t>
            </a:r>
            <a:r>
              <a:rPr lang="pt-BR" sz="1200" dirty="0">
                <a:latin typeface="Arial Narrow" panose="020B0606020202030204" pitchFamily="34" charset="0"/>
              </a:rPr>
              <a:t>/fontes-de-energia. Acesso em: 12 ago. 2026. Adaptado.</a:t>
            </a:r>
          </a:p>
        </p:txBody>
      </p:sp>
    </p:spTree>
    <p:extLst>
      <p:ext uri="{BB962C8B-B14F-4D97-AF65-F5344CB8AC3E}">
        <p14:creationId xmlns:p14="http://schemas.microsoft.com/office/powerpoint/2010/main" val="3840331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90CF2-3885-2470-90C8-5A9A586BA91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028BD90-9E2C-CBB9-B23F-5A974EFFF09B}"/>
              </a:ext>
            </a:extLst>
          </p:cNvPr>
          <p:cNvGraphicFramePr>
            <a:graphicFrameLocks noGrp="1"/>
          </p:cNvGraphicFramePr>
          <p:nvPr>
            <p:extLst>
              <p:ext uri="{D42A27DB-BD31-4B8C-83A1-F6EECF244321}">
                <p14:modId xmlns:p14="http://schemas.microsoft.com/office/powerpoint/2010/main" val="3600487231"/>
              </p:ext>
            </p:extLst>
          </p:nvPr>
        </p:nvGraphicFramePr>
        <p:xfrm>
          <a:off x="192632" y="1381861"/>
          <a:ext cx="11806735" cy="5399185"/>
        </p:xfrm>
        <a:graphic>
          <a:graphicData uri="http://schemas.openxmlformats.org/drawingml/2006/table">
            <a:tbl>
              <a:tblPr firstRow="1" bandRow="1">
                <a:tableStyleId>{5C22544A-7EE6-4342-B048-85BDC9FD1C3A}</a:tableStyleId>
              </a:tblPr>
              <a:tblGrid>
                <a:gridCol w="11806735">
                  <a:extLst>
                    <a:ext uri="{9D8B030D-6E8A-4147-A177-3AD203B41FA5}">
                      <a16:colId xmlns:a16="http://schemas.microsoft.com/office/drawing/2014/main" val="2638729088"/>
                    </a:ext>
                  </a:extLst>
                </a:gridCol>
              </a:tblGrid>
              <a:tr h="5399185">
                <a:tc>
                  <a:txBody>
                    <a:bodyPr/>
                    <a:lstStyle/>
                    <a:p>
                      <a:pPr algn="ctr">
                        <a:lnSpc>
                          <a:spcPct val="107000"/>
                        </a:lnSpc>
                        <a:spcAft>
                          <a:spcPts val="800"/>
                        </a:spcAft>
                        <a:buNone/>
                      </a:pPr>
                      <a:r>
                        <a:rPr lang="pt-BR" sz="2200" b="1" dirty="0">
                          <a:solidFill>
                            <a:schemeClr val="tx1"/>
                          </a:solidFill>
                          <a:latin typeface="Arial Narrow" panose="020B0606020202030204" pitchFamily="34" charset="0"/>
                        </a:rPr>
                        <a:t>O Sudeste Asiático e o Dilema do Óleo de Palma</a:t>
                      </a:r>
                    </a:p>
                    <a:p>
                      <a:pPr algn="ctr">
                        <a:lnSpc>
                          <a:spcPct val="107000"/>
                        </a:lnSpc>
                        <a:spcAft>
                          <a:spcPts val="800"/>
                        </a:spcAft>
                        <a:buNone/>
                      </a:pPr>
                      <a:endParaRPr lang="pt-BR" sz="2200" b="1" dirty="0">
                        <a:solidFill>
                          <a:schemeClr val="tx1"/>
                        </a:solidFill>
                        <a:latin typeface="Arial Narrow" panose="020B0606020202030204" pitchFamily="34" charset="0"/>
                      </a:endParaRPr>
                    </a:p>
                    <a:p>
                      <a:pPr algn="ctr">
                        <a:lnSpc>
                          <a:spcPct val="107000"/>
                        </a:lnSpc>
                        <a:spcAft>
                          <a:spcPts val="800"/>
                        </a:spcAft>
                        <a:buNone/>
                      </a:pPr>
                      <a:endParaRPr lang="pt-BR" sz="2200" b="1" dirty="0">
                        <a:solidFill>
                          <a:schemeClr val="tx1"/>
                        </a:solidFill>
                        <a:latin typeface="Arial Narrow" panose="020B0606020202030204" pitchFamily="34" charset="0"/>
                      </a:endParaRPr>
                    </a:p>
                    <a:p>
                      <a:pPr algn="ctr">
                        <a:lnSpc>
                          <a:spcPct val="107000"/>
                        </a:lnSpc>
                        <a:spcAft>
                          <a:spcPts val="800"/>
                        </a:spcAft>
                        <a:buNone/>
                      </a:pPr>
                      <a:endParaRPr lang="pt-BR" sz="2200" b="1" dirty="0">
                        <a:solidFill>
                          <a:schemeClr val="tx1"/>
                        </a:solidFill>
                        <a:latin typeface="Arial Narrow" panose="020B0606020202030204" pitchFamily="34" charset="0"/>
                      </a:endParaRPr>
                    </a:p>
                    <a:p>
                      <a:pPr algn="just">
                        <a:lnSpc>
                          <a:spcPct val="107000"/>
                        </a:lnSpc>
                        <a:spcAft>
                          <a:spcPts val="800"/>
                        </a:spcAft>
                        <a:buNone/>
                      </a:pP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BBBC8FC5-E099-BB58-B306-59C14FF215F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715224"/>
            <a:ext cx="2545337" cy="1021478"/>
          </a:xfrm>
          <a:prstGeom prst="rect">
            <a:avLst/>
          </a:prstGeom>
          <a:noFill/>
          <a:ln>
            <a:noFill/>
          </a:ln>
          <a:extLst>
            <a:ext uri="{53640926-AAD7-44D8-BBD7-CCE9431645EC}">
              <a14:shadowObscured xmlns:a14="http://schemas.microsoft.com/office/drawing/2010/main"/>
            </a:ext>
          </a:extLst>
        </p:spPr>
      </p:pic>
      <p:pic>
        <p:nvPicPr>
          <p:cNvPr id="4" name="Imagem 3" descr="plantação de palmeiras de óleo">
            <a:extLst>
              <a:ext uri="{FF2B5EF4-FFF2-40B4-BE49-F238E27FC236}">
                <a16:creationId xmlns:a16="http://schemas.microsoft.com/office/drawing/2014/main" id="{028CD3B3-453D-92CF-B632-60731EA0083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2927" y="1843080"/>
            <a:ext cx="3722038" cy="1859788"/>
          </a:xfrm>
          <a:prstGeom prst="rect">
            <a:avLst/>
          </a:prstGeom>
          <a:noFill/>
          <a:ln>
            <a:noFill/>
          </a:ln>
        </p:spPr>
      </p:pic>
      <p:sp>
        <p:nvSpPr>
          <p:cNvPr id="6" name="CaixaDeTexto 5">
            <a:extLst>
              <a:ext uri="{FF2B5EF4-FFF2-40B4-BE49-F238E27FC236}">
                <a16:creationId xmlns:a16="http://schemas.microsoft.com/office/drawing/2014/main" id="{ABBD5141-E240-21D7-80B7-F0C2CE918803}"/>
              </a:ext>
            </a:extLst>
          </p:cNvPr>
          <p:cNvSpPr txBox="1"/>
          <p:nvPr/>
        </p:nvSpPr>
        <p:spPr>
          <a:xfrm>
            <a:off x="192632" y="3715527"/>
            <a:ext cx="11721728" cy="3065519"/>
          </a:xfrm>
          <a:prstGeom prst="rect">
            <a:avLst/>
          </a:prstGeom>
          <a:noFill/>
        </p:spPr>
        <p:txBody>
          <a:bodyPr wrap="square">
            <a:spAutoFit/>
          </a:bodyPr>
          <a:lstStyle/>
          <a:p>
            <a:pPr algn="just">
              <a:lnSpc>
                <a:spcPct val="107000"/>
              </a:lnSpc>
              <a:spcAft>
                <a:spcPts val="800"/>
              </a:spcAft>
              <a:buNone/>
            </a:pPr>
            <a:r>
              <a:rPr lang="pt-BR" sz="2200" b="0" dirty="0">
                <a:solidFill>
                  <a:schemeClr val="tx1"/>
                </a:solidFill>
                <a:latin typeface="Arial Narrow" panose="020B0606020202030204" pitchFamily="34" charset="0"/>
              </a:rPr>
              <a:t>	O óleo de palma é utilizado em alimentos, produtos de higiene, cosméticos e biocombustíveis. Sua produção tem grande importância econômica para países do Sudeste Asiático, especialmente a Indonésia e a Malásia, que são responsáveis por cerca de 85% de toda a produção global desse recurso. Entretanto, a expansão de plantações de palma pode pressionar florestas, áreas de alta biodiversidade e territórios ocupados por comunidades locais.</a:t>
            </a:r>
            <a:endParaRPr lang="pt-BR" sz="2200" dirty="0">
              <a:latin typeface="Arial Narrow" panose="020B0606020202030204" pitchFamily="34" charset="0"/>
            </a:endParaRPr>
          </a:p>
          <a:p>
            <a:pPr algn="just">
              <a:lnSpc>
                <a:spcPct val="107000"/>
              </a:lnSpc>
              <a:spcAft>
                <a:spcPts val="800"/>
              </a:spcAft>
              <a:buNone/>
            </a:pPr>
            <a:r>
              <a:rPr lang="pt-BR" sz="2200" b="0" dirty="0">
                <a:solidFill>
                  <a:schemeClr val="tx1"/>
                </a:solidFill>
                <a:latin typeface="Arial Narrow" panose="020B0606020202030204" pitchFamily="34" charset="0"/>
              </a:rPr>
              <a:t>	Um dos problemas mais graves ocorre quando áreas de turfeiras são drenadas para a implantação de plantações. Turfeiras são áreas úmidas com grande quantidade de matéria orgânica acumulada no solo. Elas armazenam carbono, contribuem para a regulação da água e abrigam biodiversidade. </a:t>
            </a:r>
          </a:p>
        </p:txBody>
      </p:sp>
    </p:spTree>
    <p:extLst>
      <p:ext uri="{BB962C8B-B14F-4D97-AF65-F5344CB8AC3E}">
        <p14:creationId xmlns:p14="http://schemas.microsoft.com/office/powerpoint/2010/main" val="2699362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B94BB-1BBD-16F2-F5D6-55B05371741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ACE01EF-1D7B-E54F-77DB-01DE355C951A}"/>
              </a:ext>
            </a:extLst>
          </p:cNvPr>
          <p:cNvGraphicFramePr>
            <a:graphicFrameLocks noGrp="1"/>
          </p:cNvGraphicFramePr>
          <p:nvPr>
            <p:extLst>
              <p:ext uri="{D42A27DB-BD31-4B8C-83A1-F6EECF244321}">
                <p14:modId xmlns:p14="http://schemas.microsoft.com/office/powerpoint/2010/main" val="3483387362"/>
              </p:ext>
            </p:extLst>
          </p:nvPr>
        </p:nvGraphicFramePr>
        <p:xfrm>
          <a:off x="270588" y="1372807"/>
          <a:ext cx="11650824" cy="5026597"/>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p>
                      <a:pPr algn="ctr">
                        <a:lnSpc>
                          <a:spcPct val="107000"/>
                        </a:lnSpc>
                        <a:spcAft>
                          <a:spcPts val="800"/>
                        </a:spcAft>
                        <a:buNone/>
                      </a:pP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2A0B09AB-04A1-F940-46E7-BBAD65E67A1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715224"/>
            <a:ext cx="2545337" cy="102147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D7E9146E-D9D4-7D42-0C3C-6CD133D00AD6}"/>
              </a:ext>
            </a:extLst>
          </p:cNvPr>
          <p:cNvSpPr txBox="1"/>
          <p:nvPr/>
        </p:nvSpPr>
        <p:spPr>
          <a:xfrm>
            <a:off x="270588" y="1955549"/>
            <a:ext cx="11568094" cy="3085653"/>
          </a:xfrm>
          <a:prstGeom prst="rect">
            <a:avLst/>
          </a:prstGeom>
          <a:noFill/>
        </p:spPr>
        <p:txBody>
          <a:bodyPr wrap="square">
            <a:spAutoFit/>
          </a:bodyPr>
          <a:lstStyle/>
          <a:p>
            <a:pPr algn="just">
              <a:lnSpc>
                <a:spcPct val="107000"/>
              </a:lnSpc>
              <a:spcAft>
                <a:spcPts val="800"/>
              </a:spcAft>
              <a:buNone/>
            </a:pPr>
            <a:r>
              <a:rPr lang="pt-BR" sz="2200" dirty="0">
                <a:latin typeface="Arial Narrow" panose="020B0606020202030204" pitchFamily="34" charset="0"/>
              </a:rPr>
              <a:t>Quando são drenadas ou queimadas, podem liberar gases de efeito estufa, degradar o solo e aumentar o risco de incêndios. </a:t>
            </a:r>
          </a:p>
          <a:p>
            <a:pPr algn="just">
              <a:lnSpc>
                <a:spcPct val="107000"/>
              </a:lnSpc>
              <a:spcAft>
                <a:spcPts val="800"/>
              </a:spcAft>
              <a:buNone/>
            </a:pPr>
            <a:r>
              <a:rPr lang="pt-BR" sz="2200" b="0" dirty="0">
                <a:solidFill>
                  <a:schemeClr val="tx1"/>
                </a:solidFill>
                <a:latin typeface="Arial Narrow" panose="020B0606020202030204" pitchFamily="34" charset="0"/>
              </a:rPr>
              <a:t>	O desafio consiste em conciliar a produção econômica com a proteção ambiental e o respeito aos direitos das populações que vivem no território. Entre as medidas necessárias estão evitar o desmatamento e a drenagem de turfeiras, recuperar áreas degradadas, fiscalizar a origem da produção, adotar certificações socioambientais confiáveis e ampliar a participação das comunidades nas decisões sobre o uso da terra.</a:t>
            </a:r>
          </a:p>
          <a:p>
            <a:pPr algn="ctr">
              <a:lnSpc>
                <a:spcPct val="107000"/>
              </a:lnSpc>
              <a:spcAft>
                <a:spcPts val="800"/>
              </a:spcAft>
              <a:buNone/>
            </a:pPr>
            <a:endParaRPr lang="pt-BR" sz="2000" b="0" dirty="0">
              <a:solidFill>
                <a:schemeClr val="tx1"/>
              </a:solidFill>
              <a:latin typeface="Arial Narrow" panose="020B0606020202030204" pitchFamily="34" charset="0"/>
            </a:endParaRPr>
          </a:p>
          <a:p>
            <a:pPr algn="r">
              <a:lnSpc>
                <a:spcPct val="107000"/>
              </a:lnSpc>
              <a:spcAft>
                <a:spcPts val="800"/>
              </a:spcAft>
              <a:buNone/>
            </a:pPr>
            <a:r>
              <a:rPr lang="pt-BR" sz="1200" b="0" dirty="0">
                <a:solidFill>
                  <a:schemeClr val="tx1"/>
                </a:solidFill>
                <a:latin typeface="Arial Narrow" panose="020B0606020202030204" pitchFamily="34" charset="0"/>
              </a:rPr>
              <a:t>Disponível em: https://eos.com/blog/palm-</a:t>
            </a:r>
            <a:r>
              <a:rPr lang="pt-BR" sz="1200" b="0" dirty="0" err="1">
                <a:solidFill>
                  <a:schemeClr val="tx1"/>
                </a:solidFill>
                <a:latin typeface="Arial Narrow" panose="020B0606020202030204" pitchFamily="34" charset="0"/>
              </a:rPr>
              <a:t>oil</a:t>
            </a:r>
            <a:r>
              <a:rPr lang="pt-BR" sz="1200" b="0" dirty="0">
                <a:solidFill>
                  <a:schemeClr val="tx1"/>
                </a:solidFill>
                <a:latin typeface="Arial Narrow" panose="020B0606020202030204" pitchFamily="34" charset="0"/>
              </a:rPr>
              <a:t>-</a:t>
            </a:r>
            <a:r>
              <a:rPr lang="pt-BR" sz="1200" b="0" dirty="0" err="1">
                <a:solidFill>
                  <a:schemeClr val="tx1"/>
                </a:solidFill>
                <a:latin typeface="Arial Narrow" panose="020B0606020202030204" pitchFamily="34" charset="0"/>
              </a:rPr>
              <a:t>malaysia-indonesia-thailand</a:t>
            </a:r>
            <a:r>
              <a:rPr lang="pt-BR" sz="1200" b="0" dirty="0">
                <a:solidFill>
                  <a:schemeClr val="tx1"/>
                </a:solidFill>
                <a:latin typeface="Arial Narrow" panose="020B0606020202030204" pitchFamily="34" charset="0"/>
              </a:rPr>
              <a:t>/. Acesso em: 07 ago. 2026. Adaptado.</a:t>
            </a:r>
          </a:p>
        </p:txBody>
      </p:sp>
    </p:spTree>
    <p:extLst>
      <p:ext uri="{BB962C8B-B14F-4D97-AF65-F5344CB8AC3E}">
        <p14:creationId xmlns:p14="http://schemas.microsoft.com/office/powerpoint/2010/main" val="1426044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9A1AA-5E24-48E0-4238-D6DC369F021F}"/>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F605B0BC-CE58-5490-35F9-F8319D2E1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87ED9FE3-DF70-2BF0-E590-2020C45AF2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E4A4B1D1-6B48-2257-145D-5784D3AA0522}"/>
              </a:ext>
            </a:extLst>
          </p:cNvPr>
          <p:cNvSpPr txBox="1"/>
          <p:nvPr/>
        </p:nvSpPr>
        <p:spPr>
          <a:xfrm>
            <a:off x="609827" y="2998854"/>
            <a:ext cx="5582743" cy="430887"/>
          </a:xfrm>
          <a:prstGeom prst="rect">
            <a:avLst/>
          </a:prstGeom>
          <a:noFill/>
        </p:spPr>
        <p:txBody>
          <a:bodyPr wrap="square">
            <a:spAutoFit/>
          </a:bodyPr>
          <a:lstStyle/>
          <a:p>
            <a:r>
              <a:rPr lang="pt-BR" sz="2200" b="1" dirty="0">
                <a:latin typeface="Arial Narrow" panose="020B0606020202030204" pitchFamily="34" charset="0"/>
              </a:rPr>
              <a:t>5. Antes que seja tarde (Before </a:t>
            </a:r>
            <a:r>
              <a:rPr lang="pt-BR" sz="2200" b="1" dirty="0" err="1">
                <a:latin typeface="Arial Narrow" panose="020B0606020202030204" pitchFamily="34" charset="0"/>
              </a:rPr>
              <a:t>the</a:t>
            </a:r>
            <a:r>
              <a:rPr lang="pt-BR" sz="2200" b="1" dirty="0">
                <a:latin typeface="Arial Narrow" panose="020B0606020202030204" pitchFamily="34" charset="0"/>
              </a:rPr>
              <a:t> </a:t>
            </a:r>
            <a:r>
              <a:rPr lang="pt-BR" sz="2200" b="1" dirty="0" err="1">
                <a:latin typeface="Arial Narrow" panose="020B0606020202030204" pitchFamily="34" charset="0"/>
              </a:rPr>
              <a:t>Flood</a:t>
            </a:r>
            <a:r>
              <a:rPr lang="pt-BR" sz="2200" b="1" dirty="0">
                <a:latin typeface="Arial Narrow" panose="020B0606020202030204" pitchFamily="34" charset="0"/>
              </a:rPr>
              <a:t>, 2016)</a:t>
            </a:r>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F9416B2F-DF76-60E5-465E-8FFA69D575EA}"/>
              </a:ext>
            </a:extLst>
          </p:cNvPr>
          <p:cNvSpPr txBox="1"/>
          <p:nvPr/>
        </p:nvSpPr>
        <p:spPr>
          <a:xfrm>
            <a:off x="2453767" y="3489814"/>
            <a:ext cx="9256142" cy="2800767"/>
          </a:xfrm>
          <a:prstGeom prst="rect">
            <a:avLst/>
          </a:prstGeom>
          <a:noFill/>
        </p:spPr>
        <p:txBody>
          <a:bodyPr wrap="square">
            <a:spAutoFit/>
          </a:bodyPr>
          <a:lstStyle/>
          <a:p>
            <a:pPr algn="just"/>
            <a:r>
              <a:rPr lang="pt-BR" sz="2200" dirty="0">
                <a:latin typeface="Arial Narrow" panose="020B0606020202030204" pitchFamily="34" charset="0"/>
              </a:rPr>
              <a:t>SINOPSE: </a:t>
            </a:r>
          </a:p>
          <a:p>
            <a:pPr algn="just"/>
            <a:r>
              <a:rPr lang="pt-BR" sz="2200" dirty="0">
                <a:latin typeface="Arial Narrow" panose="020B0606020202030204" pitchFamily="34" charset="0"/>
              </a:rPr>
              <a:t>Classificação: 10 anos.</a:t>
            </a:r>
          </a:p>
          <a:p>
            <a:pPr algn="just"/>
            <a:r>
              <a:rPr lang="pt-BR" sz="2200" dirty="0">
                <a:latin typeface="Arial Narrow" panose="020B0606020202030204" pitchFamily="34" charset="0"/>
              </a:rPr>
              <a:t>Documentário narrado por Leonardo DiCaprio que percorre o mundo mostrando os efeitos das mudanças climáticas e as soluções possíveis para enfrentá-las. O filme aborda a transição energética em países europeus e asiáticos, a preservação de ecossistemas, os impactos das fontes de energia fósseis e os desafios da sustentabilidade global, conectando-se diretamente à discussão sobre matriz energética e degradação ambiental.</a:t>
            </a:r>
          </a:p>
        </p:txBody>
      </p:sp>
      <p:pic>
        <p:nvPicPr>
          <p:cNvPr id="4" name="Imagem 3" descr="HISTÓRIA, CAPITALISMO E MUDANÇAS CLIMÁTICAS: reflexões a partir do  documentário Before the Flood">
            <a:extLst>
              <a:ext uri="{FF2B5EF4-FFF2-40B4-BE49-F238E27FC236}">
                <a16:creationId xmlns:a16="http://schemas.microsoft.com/office/drawing/2014/main" id="{0B850703-7D7E-9041-4FB4-70D4E056698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9338" y="4275720"/>
            <a:ext cx="1804429" cy="1228954"/>
          </a:xfrm>
          <a:prstGeom prst="rect">
            <a:avLst/>
          </a:prstGeom>
          <a:noFill/>
          <a:ln>
            <a:noFill/>
          </a:ln>
        </p:spPr>
      </p:pic>
    </p:spTree>
    <p:extLst>
      <p:ext uri="{BB962C8B-B14F-4D97-AF65-F5344CB8AC3E}">
        <p14:creationId xmlns:p14="http://schemas.microsoft.com/office/powerpoint/2010/main" val="16099525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E22BF-9FA5-7A29-133F-D5BEEFE9C637}"/>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C202A123-9A28-7B64-7CE7-86AA2F324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3AB26CBF-AD8D-5DDD-815C-F38F4B7D13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5CA9C874-28AD-9796-1778-EED3836B5EF4}"/>
              </a:ext>
            </a:extLst>
          </p:cNvPr>
          <p:cNvSpPr txBox="1"/>
          <p:nvPr/>
        </p:nvSpPr>
        <p:spPr>
          <a:xfrm>
            <a:off x="609827" y="2998854"/>
            <a:ext cx="6343234" cy="430887"/>
          </a:xfrm>
          <a:prstGeom prst="rect">
            <a:avLst/>
          </a:prstGeom>
          <a:noFill/>
        </p:spPr>
        <p:txBody>
          <a:bodyPr wrap="square">
            <a:spAutoFit/>
          </a:bodyPr>
          <a:lstStyle/>
          <a:p>
            <a:r>
              <a:rPr lang="pt-BR" sz="2200" b="1" dirty="0">
                <a:latin typeface="Arial Narrow" panose="020B0606020202030204" pitchFamily="34" charset="0"/>
              </a:rPr>
              <a:t>6. </a:t>
            </a:r>
            <a:r>
              <a:rPr lang="pt-BR" sz="2200" b="1" dirty="0" err="1">
                <a:latin typeface="Arial Narrow" panose="020B0606020202030204" pitchFamily="34" charset="0"/>
              </a:rPr>
              <a:t>Cowspiracy</a:t>
            </a:r>
            <a:r>
              <a:rPr lang="pt-BR" sz="2200" b="1" dirty="0">
                <a:latin typeface="Arial Narrow" panose="020B0606020202030204" pitchFamily="34" charset="0"/>
              </a:rPr>
              <a:t>: O Segredo da Sustentabilidade (2014)</a:t>
            </a:r>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DC066059-F9A3-E3BB-B89F-340A9D2B6795}"/>
              </a:ext>
            </a:extLst>
          </p:cNvPr>
          <p:cNvSpPr txBox="1"/>
          <p:nvPr/>
        </p:nvSpPr>
        <p:spPr>
          <a:xfrm>
            <a:off x="2453767" y="3489814"/>
            <a:ext cx="9256142" cy="2462213"/>
          </a:xfrm>
          <a:prstGeom prst="rect">
            <a:avLst/>
          </a:prstGeom>
          <a:noFill/>
        </p:spPr>
        <p:txBody>
          <a:bodyPr wrap="square">
            <a:spAutoFit/>
          </a:bodyPr>
          <a:lstStyle/>
          <a:p>
            <a:pPr algn="just"/>
            <a:r>
              <a:rPr lang="pt-BR" sz="2200" dirty="0">
                <a:latin typeface="Arial Narrow" panose="020B0606020202030204" pitchFamily="34" charset="0"/>
              </a:rPr>
              <a:t>SINOPSE: </a:t>
            </a:r>
          </a:p>
          <a:p>
            <a:pPr algn="just"/>
            <a:r>
              <a:rPr lang="pt-BR" sz="2200" dirty="0">
                <a:latin typeface="Arial Narrow" panose="020B0606020202030204" pitchFamily="34" charset="0"/>
              </a:rPr>
              <a:t>Classificação: 14 anos.</a:t>
            </a:r>
          </a:p>
          <a:p>
            <a:pPr algn="just"/>
            <a:r>
              <a:rPr lang="pt-BR" sz="2200" dirty="0">
                <a:latin typeface="Arial Narrow" panose="020B0606020202030204" pitchFamily="34" charset="0"/>
              </a:rPr>
              <a:t>Documentário que investiga os impactos ambientais da agropecuária, abordando temas como uso da terra, desmatamento, consumo de água e emissões de gases de efeito estufa. O filme permite discutir como diferentes formas de produção e consumo podem gerar impactos ambientais e como práticas mais sustentáveis podem contribuir para reduzir as pressões sobre os recursos naturais.</a:t>
            </a:r>
          </a:p>
        </p:txBody>
      </p:sp>
      <p:pic>
        <p:nvPicPr>
          <p:cNvPr id="2" name="Imagem 1">
            <a:extLst>
              <a:ext uri="{FF2B5EF4-FFF2-40B4-BE49-F238E27FC236}">
                <a16:creationId xmlns:a16="http://schemas.microsoft.com/office/drawing/2014/main" id="{6A23EB72-A501-7C25-FEEE-B79A98ED10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325" y="3489814"/>
            <a:ext cx="1615765" cy="2392643"/>
          </a:xfrm>
          <a:prstGeom prst="rect">
            <a:avLst/>
          </a:prstGeom>
        </p:spPr>
      </p:pic>
    </p:spTree>
    <p:extLst>
      <p:ext uri="{BB962C8B-B14F-4D97-AF65-F5344CB8AC3E}">
        <p14:creationId xmlns:p14="http://schemas.microsoft.com/office/powerpoint/2010/main" val="2132473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3281B-51EA-CA16-9FB1-5B433AA686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5C406885-E7F8-1BB1-8BB0-D1A0B5FD6B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4B6AD766-446C-39A9-92F0-BBD2E053ACE7}"/>
              </a:ext>
            </a:extLst>
          </p:cNvPr>
          <p:cNvSpPr txBox="1"/>
          <p:nvPr/>
        </p:nvSpPr>
        <p:spPr>
          <a:xfrm>
            <a:off x="230037" y="1241268"/>
            <a:ext cx="11731924" cy="5509200"/>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21. Com base nas classificações de energia apresentadas no Texto V, um grupo formado por fontes de energia renováveis engloba:</a:t>
            </a:r>
          </a:p>
          <a:p>
            <a:pPr algn="just"/>
            <a:r>
              <a:rPr lang="pt-BR" sz="2200" dirty="0">
                <a:latin typeface="Arial Narrow" panose="020B0606020202030204" pitchFamily="34" charset="0"/>
                <a:ea typeface="Inter" panose="020B0604020202020204" charset="0"/>
              </a:rPr>
              <a:t>(A) Biocombustíveis, carvão e petróleo.</a:t>
            </a:r>
          </a:p>
          <a:p>
            <a:pPr algn="just"/>
            <a:r>
              <a:rPr lang="pt-BR" sz="2200" dirty="0">
                <a:latin typeface="Arial Narrow" panose="020B0606020202030204" pitchFamily="34" charset="0"/>
                <a:ea typeface="Inter" panose="020B0604020202020204" charset="0"/>
              </a:rPr>
              <a:t>(B) Petróleo, carvão mineral e nuclear.</a:t>
            </a:r>
          </a:p>
          <a:p>
            <a:pPr algn="just"/>
            <a:r>
              <a:rPr lang="pt-BR" sz="2200" dirty="0">
                <a:latin typeface="Arial Narrow" panose="020B0606020202030204" pitchFamily="34" charset="0"/>
                <a:ea typeface="Inter" panose="020B0604020202020204" charset="0"/>
              </a:rPr>
              <a:t>(C) Energia solar, eólica e geotérmica.</a:t>
            </a:r>
          </a:p>
          <a:p>
            <a:pPr algn="just"/>
            <a:r>
              <a:rPr lang="pt-BR" sz="2200" dirty="0">
                <a:latin typeface="Arial Narrow" panose="020B0606020202030204" pitchFamily="34" charset="0"/>
                <a:ea typeface="Inter" panose="020B0604020202020204" charset="0"/>
              </a:rPr>
              <a:t>(D) Gás natural, carvão e hidrelétrica.</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22. Segundo o Texto V, os combustíveis fósseis (como carvão mineral, petróleo e gás natural) são classificados como fontes não renováveis porque</a:t>
            </a:r>
          </a:p>
          <a:p>
            <a:pPr algn="just"/>
            <a:r>
              <a:rPr lang="pt-BR" sz="2200" dirty="0">
                <a:latin typeface="Arial Narrow" panose="020B0606020202030204" pitchFamily="34" charset="0"/>
                <a:ea typeface="Inter" panose="020B0604020202020204" charset="0"/>
              </a:rPr>
              <a:t>(A) possuem estoques ilimitados que se reconstituem rapidamente na biosfera.</a:t>
            </a:r>
          </a:p>
          <a:p>
            <a:pPr algn="just"/>
            <a:r>
              <a:rPr lang="pt-BR" sz="2200" dirty="0">
                <a:latin typeface="Arial Narrow" panose="020B0606020202030204" pitchFamily="34" charset="0"/>
                <a:ea typeface="Inter" panose="020B0604020202020204" charset="0"/>
              </a:rPr>
              <a:t>(B) dependem da movimentação constante e diária das massas de ar e dos rios.</a:t>
            </a:r>
          </a:p>
          <a:p>
            <a:pPr algn="just"/>
            <a:r>
              <a:rPr lang="pt-BR" sz="2200" dirty="0">
                <a:latin typeface="Arial Narrow" panose="020B0606020202030204" pitchFamily="34" charset="0"/>
                <a:ea typeface="Inter" panose="020B0604020202020204" charset="0"/>
              </a:rPr>
              <a:t>(C) demandam processos geológicos de milhões de anos para sua formação natural.</a:t>
            </a:r>
          </a:p>
          <a:p>
            <a:pPr algn="just"/>
            <a:r>
              <a:rPr lang="pt-BR" sz="2200" dirty="0">
                <a:latin typeface="Arial Narrow" panose="020B0606020202030204" pitchFamily="34" charset="0"/>
                <a:ea typeface="Inter" panose="020B0604020202020204" charset="0"/>
              </a:rPr>
              <a:t>(D) são obtidos unicamente pela transformação industrial de matéria orgânica recente.</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23. O Texto V demonstra que os combustíveis fósseis representaram mais de 80% do consumo global de energia em 2023. Explique dois desafios ambientais gerados por essa forte dependência.</a:t>
            </a:r>
            <a:endParaRPr lang="pt-BR" sz="2200" dirty="0">
              <a:latin typeface="Arial Narrow" panose="020B0606020202030204" pitchFamily="34" charset="0"/>
            </a:endParaRPr>
          </a:p>
        </p:txBody>
      </p:sp>
    </p:spTree>
    <p:extLst>
      <p:ext uri="{BB962C8B-B14F-4D97-AF65-F5344CB8AC3E}">
        <p14:creationId xmlns:p14="http://schemas.microsoft.com/office/powerpoint/2010/main" val="2175395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B4F7F-3264-FA6A-4CD1-D97C71CB795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C800685-4649-2928-625F-9DA04D5D03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BDDBF26C-84CE-CE6C-5393-4E2DEAA3B8CF}"/>
              </a:ext>
            </a:extLst>
          </p:cNvPr>
          <p:cNvSpPr txBox="1"/>
          <p:nvPr/>
        </p:nvSpPr>
        <p:spPr>
          <a:xfrm>
            <a:off x="230037" y="1692831"/>
            <a:ext cx="11731924" cy="3477875"/>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24. Por que a expansão das plantações de palma pode ser considerada um dilema socioambiental no Sudeste Asiático?</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25. A forte predominância de combustíveis fósseis na matriz energética mundial evidencia a necessidade urgente de:</a:t>
            </a:r>
          </a:p>
          <a:p>
            <a:pPr algn="just"/>
            <a:r>
              <a:rPr lang="pt-BR" sz="2200" dirty="0">
                <a:latin typeface="Arial Narrow" panose="020B0606020202030204" pitchFamily="34" charset="0"/>
                <a:ea typeface="Inter" panose="020B0604020202020204" charset="0"/>
              </a:rPr>
              <a:t>(A) Impulsionar a transição energética, ampliando fontes renováveis e reduzindo a dependência de combustíveis fósseis.</a:t>
            </a:r>
          </a:p>
          <a:p>
            <a:pPr algn="just"/>
            <a:r>
              <a:rPr lang="pt-BR" sz="2200" dirty="0">
                <a:latin typeface="Arial Narrow" panose="020B0606020202030204" pitchFamily="34" charset="0"/>
                <a:ea typeface="Inter" panose="020B0604020202020204" charset="0"/>
              </a:rPr>
              <a:t>(B) Manter a atual matriz termoelétrica, focando apenas na exploração de novas jazidas de carvão mineral.</a:t>
            </a:r>
          </a:p>
          <a:p>
            <a:pPr algn="just"/>
            <a:r>
              <a:rPr lang="pt-BR" sz="2200" dirty="0">
                <a:latin typeface="Arial Narrow" panose="020B0606020202030204" pitchFamily="34" charset="0"/>
                <a:ea typeface="Inter" panose="020B0604020202020204" charset="0"/>
              </a:rPr>
              <a:t>(C) Priorizar combustíveis fósseis, reduzindo investimentos em tecnologias e pesquisas de energia limpa.</a:t>
            </a:r>
          </a:p>
          <a:p>
            <a:pPr algn="just"/>
            <a:r>
              <a:rPr lang="pt-BR" sz="2200" dirty="0">
                <a:latin typeface="Arial Narrow" panose="020B0606020202030204" pitchFamily="34" charset="0"/>
                <a:ea typeface="Inter" panose="020B0604020202020204" charset="0"/>
              </a:rPr>
              <a:t>(D) Substituir as fontes renováveis por termelétricas a gás natural, consideradas limpas e sustentáveis.</a:t>
            </a:r>
          </a:p>
        </p:txBody>
      </p:sp>
    </p:spTree>
    <p:extLst>
      <p:ext uri="{BB962C8B-B14F-4D97-AF65-F5344CB8AC3E}">
        <p14:creationId xmlns:p14="http://schemas.microsoft.com/office/powerpoint/2010/main" val="3357841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2C61-8748-3F56-5487-2A42F24AFC5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3E3A67-9A27-FA69-ECAD-6156C2824B85}"/>
              </a:ext>
            </a:extLst>
          </p:cNvPr>
          <p:cNvSpPr txBox="1"/>
          <p:nvPr/>
        </p:nvSpPr>
        <p:spPr>
          <a:xfrm>
            <a:off x="0" y="1217206"/>
            <a:ext cx="12192000" cy="5170646"/>
          </a:xfrm>
          <a:prstGeom prst="rect">
            <a:avLst/>
          </a:prstGeom>
          <a:noFill/>
        </p:spPr>
        <p:txBody>
          <a:bodyPr wrap="square">
            <a:spAutoFit/>
          </a:bodyPr>
          <a:lstStyle/>
          <a:p>
            <a:pPr algn="ctr"/>
            <a:r>
              <a:rPr lang="pt-BR" sz="2200" b="1" dirty="0">
                <a:latin typeface="Arial Narrow" panose="020B0606020202030204" pitchFamily="34" charset="0"/>
              </a:rPr>
              <a:t>Sustentabilidade</a:t>
            </a:r>
          </a:p>
          <a:p>
            <a:pPr algn="just"/>
            <a:r>
              <a:rPr lang="pt-BR" sz="2200" dirty="0">
                <a:latin typeface="Arial Narrow" panose="020B0606020202030204" pitchFamily="34" charset="0"/>
              </a:rPr>
              <a:t>	A sustentabilidade consiste na busca constante pelo equilíbrio entre o atendimento das necessidades humanas e a preservação do planeta. Esse conceito ganhou força a partir da urgência em discutir como a sociedade vem explorando a natureza. Como os recursos naturais não são infinitos, tornou-se essencial pensar em alternativas para evitar que eles se esgotem pela degradação desenfreada provocada pelas ações humanas.</a:t>
            </a:r>
          </a:p>
          <a:p>
            <a:pPr algn="just"/>
            <a:r>
              <a:rPr lang="pt-BR" sz="2200" dirty="0">
                <a:latin typeface="Arial Narrow" panose="020B0606020202030204" pitchFamily="34" charset="0"/>
              </a:rPr>
              <a:t>	Nesse cenário, surge a ideia central do desenvolvimento sustentável, que é o crescimento socioeconômico associado à proteção ambiental. Seu grande objetivo é claro: garantir o desenvolvimento da sociedade atual e suprir suas demandas (como saúde, moradia e alimentação) sem esgotar os recursos e sem comprometer a capacidade das futuras gerações de atenderem às suas próprias necessidades. Em resumo, a sustentabilidade é a grande meta, e o desenvolvimento sustentável é o caminho prático para alcançá-la.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Para que funcione, a sustentabilidade precisa se apoiar em três dimensões interligadas:</a:t>
            </a:r>
          </a:p>
          <a:p>
            <a:pPr algn="just"/>
            <a:r>
              <a:rPr lang="pt-BR" sz="2200" dirty="0">
                <a:latin typeface="Arial Narrow" panose="020B0606020202030204" pitchFamily="34" charset="0"/>
              </a:rPr>
              <a:t>•	Ambiental: Refere-se à preservação dos ecossistemas e ao uso inteligente e racional dos recursos naturais.</a:t>
            </a:r>
          </a:p>
          <a:p>
            <a:pPr algn="just"/>
            <a:r>
              <a:rPr lang="pt-BR" sz="2200" dirty="0">
                <a:latin typeface="Arial Narrow" panose="020B0606020202030204" pitchFamily="34" charset="0"/>
              </a:rPr>
              <a:t>•	Social: Relaciona-se ao bem-estar coletivo, à participação cidadã, à busca por justiça e à redução da desigualdade.</a:t>
            </a:r>
          </a:p>
        </p:txBody>
      </p:sp>
      <p:sp>
        <p:nvSpPr>
          <p:cNvPr id="5" name="CaixaDeTexto 4">
            <a:extLst>
              <a:ext uri="{FF2B5EF4-FFF2-40B4-BE49-F238E27FC236}">
                <a16:creationId xmlns:a16="http://schemas.microsoft.com/office/drawing/2014/main" id="{355BD51F-661A-6807-FCBE-39011720D613}"/>
              </a:ext>
            </a:extLst>
          </p:cNvPr>
          <p:cNvSpPr txBox="1"/>
          <p:nvPr/>
        </p:nvSpPr>
        <p:spPr>
          <a:xfrm>
            <a:off x="0" y="516056"/>
            <a:ext cx="2562046" cy="769441"/>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VI</a:t>
            </a:r>
          </a:p>
        </p:txBody>
      </p:sp>
    </p:spTree>
    <p:extLst>
      <p:ext uri="{BB962C8B-B14F-4D97-AF65-F5344CB8AC3E}">
        <p14:creationId xmlns:p14="http://schemas.microsoft.com/office/powerpoint/2010/main" val="581682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D6CD2-E7A1-8686-AEA5-A2D30009720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7701F9-1974-7976-10FF-7CF5FAC6CBF4}"/>
              </a:ext>
            </a:extLst>
          </p:cNvPr>
          <p:cNvSpPr txBox="1"/>
          <p:nvPr/>
        </p:nvSpPr>
        <p:spPr>
          <a:xfrm>
            <a:off x="0" y="1217206"/>
            <a:ext cx="12192000" cy="3477875"/>
          </a:xfrm>
          <a:prstGeom prst="rect">
            <a:avLst/>
          </a:prstGeom>
          <a:noFill/>
        </p:spPr>
        <p:txBody>
          <a:bodyPr wrap="square">
            <a:spAutoFit/>
          </a:bodyPr>
          <a:lstStyle/>
          <a:p>
            <a:pPr algn="just"/>
            <a:r>
              <a:rPr lang="pt-BR" sz="2200" dirty="0">
                <a:latin typeface="Arial Narrow" panose="020B0606020202030204" pitchFamily="34" charset="0"/>
              </a:rPr>
              <a:t>•	Econômica: Corresponde à geração de riquezas por meio de atividades produtivas éticas, que lucrem sem destruir as bases naturais.</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	No setor produtivo, as empresas sustentáveis adotam políticas severas para reduzir os impactos de suas fábricas e cadeias de produção. Elas buscam investir em tecnologia limpa, cuidar do bem-estar dos seus trabalhadores e garantir que o lucro não seja sinônimo de prejuízo ambiental.</a:t>
            </a:r>
          </a:p>
          <a:p>
            <a:pPr algn="just"/>
            <a:r>
              <a:rPr lang="pt-BR" sz="2200" dirty="0">
                <a:latin typeface="Arial Narrow" panose="020B0606020202030204" pitchFamily="34" charset="0"/>
              </a:rPr>
              <a:t>	Por fim, a transição para um mundo mais sustentável não depende apenas de governos e grandes indústrias, mas também de ações cotidianas coletivas e individuais. Práticas essenciais incluem a economia e o </a:t>
            </a:r>
            <a:r>
              <a:rPr lang="pt-BR" sz="2200" dirty="0" err="1">
                <a:latin typeface="Arial Narrow" panose="020B0606020202030204" pitchFamily="34" charset="0"/>
              </a:rPr>
              <a:t>reúso</a:t>
            </a:r>
            <a:r>
              <a:rPr lang="pt-BR" sz="2200" dirty="0">
                <a:latin typeface="Arial Narrow" panose="020B0606020202030204" pitchFamily="34" charset="0"/>
              </a:rPr>
              <a:t> da água; a adoção de fontes alternativas, como a energia solar; a redução drástica no uso de plásticos e materiais não biodegradáveis; a reciclagem do lixo urbano e a priorização do transporte coletivo ou alternativo.</a:t>
            </a:r>
          </a:p>
        </p:txBody>
      </p:sp>
      <p:sp>
        <p:nvSpPr>
          <p:cNvPr id="4" name="CaixaDeTexto 3">
            <a:extLst>
              <a:ext uri="{FF2B5EF4-FFF2-40B4-BE49-F238E27FC236}">
                <a16:creationId xmlns:a16="http://schemas.microsoft.com/office/drawing/2014/main" id="{1D746408-2EDD-C8CC-4763-E2B6B98AB7DE}"/>
              </a:ext>
            </a:extLst>
          </p:cNvPr>
          <p:cNvSpPr txBox="1"/>
          <p:nvPr/>
        </p:nvSpPr>
        <p:spPr>
          <a:xfrm>
            <a:off x="4816444" y="6581001"/>
            <a:ext cx="7375556" cy="276999"/>
          </a:xfrm>
          <a:prstGeom prst="rect">
            <a:avLst/>
          </a:prstGeom>
          <a:noFill/>
        </p:spPr>
        <p:txBody>
          <a:bodyPr wrap="square">
            <a:spAutoFit/>
          </a:bodyPr>
          <a:lstStyle/>
          <a:p>
            <a:r>
              <a:rPr lang="pt-BR" sz="1200" dirty="0"/>
              <a:t>Disponível em: https://brasilescola.uol.com.br/</a:t>
            </a:r>
            <a:r>
              <a:rPr lang="pt-BR" sz="1200" dirty="0" err="1"/>
              <a:t>educacao</a:t>
            </a:r>
            <a:r>
              <a:rPr lang="pt-BR" sz="1200" dirty="0"/>
              <a:t>/sustentabilidade.htm. Acesso em: 07 ago. 2026. Adaptado.</a:t>
            </a:r>
          </a:p>
        </p:txBody>
      </p:sp>
    </p:spTree>
    <p:extLst>
      <p:ext uri="{BB962C8B-B14F-4D97-AF65-F5344CB8AC3E}">
        <p14:creationId xmlns:p14="http://schemas.microsoft.com/office/powerpoint/2010/main" val="3322400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40330-E817-B91D-9B40-4505A73FDCC9}"/>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F1CC9F4-AA7C-589F-235D-8D6FF4519541}"/>
              </a:ext>
            </a:extLst>
          </p:cNvPr>
          <p:cNvGraphicFramePr>
            <a:graphicFrameLocks noGrp="1"/>
          </p:cNvGraphicFramePr>
          <p:nvPr>
            <p:extLst>
              <p:ext uri="{D42A27DB-BD31-4B8C-83A1-F6EECF244321}">
                <p14:modId xmlns:p14="http://schemas.microsoft.com/office/powerpoint/2010/main" val="3323636229"/>
              </p:ext>
            </p:extLst>
          </p:nvPr>
        </p:nvGraphicFramePr>
        <p:xfrm>
          <a:off x="192631" y="1390914"/>
          <a:ext cx="11806735" cy="5399185"/>
        </p:xfrm>
        <a:graphic>
          <a:graphicData uri="http://schemas.openxmlformats.org/drawingml/2006/table">
            <a:tbl>
              <a:tblPr firstRow="1" bandRow="1">
                <a:tableStyleId>{5C22544A-7EE6-4342-B048-85BDC9FD1C3A}</a:tableStyleId>
              </a:tblPr>
              <a:tblGrid>
                <a:gridCol w="11806735">
                  <a:extLst>
                    <a:ext uri="{9D8B030D-6E8A-4147-A177-3AD203B41FA5}">
                      <a16:colId xmlns:a16="http://schemas.microsoft.com/office/drawing/2014/main" val="2638729088"/>
                    </a:ext>
                  </a:extLst>
                </a:gridCol>
              </a:tblGrid>
              <a:tr h="5399185">
                <a:tc>
                  <a:txBody>
                    <a:bodyPr/>
                    <a:lstStyle/>
                    <a:p>
                      <a:pPr algn="ctr">
                        <a:lnSpc>
                          <a:spcPct val="107000"/>
                        </a:lnSpc>
                        <a:spcAft>
                          <a:spcPts val="800"/>
                        </a:spcAft>
                        <a:buNone/>
                      </a:pP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30797091-DB69-178B-E30F-36D7D282B4DC}"/>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715224"/>
            <a:ext cx="2545337" cy="1021478"/>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10D4329-C4D0-0A0D-BE2F-EB7023B4DD45}"/>
              </a:ext>
            </a:extLst>
          </p:cNvPr>
          <p:cNvSpPr txBox="1"/>
          <p:nvPr/>
        </p:nvSpPr>
        <p:spPr>
          <a:xfrm>
            <a:off x="192630" y="1611106"/>
            <a:ext cx="11806735" cy="4991110"/>
          </a:xfrm>
          <a:prstGeom prst="rect">
            <a:avLst/>
          </a:prstGeom>
          <a:noFill/>
        </p:spPr>
        <p:txBody>
          <a:bodyPr wrap="square">
            <a:spAutoFit/>
          </a:bodyPr>
          <a:lstStyle/>
          <a:p>
            <a:pPr algn="ctr">
              <a:lnSpc>
                <a:spcPct val="100000"/>
              </a:lnSpc>
              <a:spcAft>
                <a:spcPts val="800"/>
              </a:spcAft>
              <a:buNone/>
            </a:pPr>
            <a:r>
              <a:rPr lang="pt-BR" sz="2100" b="1" kern="100" dirty="0">
                <a:effectLst/>
                <a:latin typeface="Arial Narrow" panose="020B0606020202030204" pitchFamily="34" charset="0"/>
                <a:ea typeface="Calibri" panose="020F0502020204030204" pitchFamily="34" charset="0"/>
                <a:cs typeface="Times New Roman" panose="02020603050405020304" pitchFamily="18" charset="0"/>
              </a:rPr>
              <a:t>Três Gargantas: energia e preocupações socioambientais</a:t>
            </a:r>
          </a:p>
          <a:p>
            <a:pPr indent="449580" algn="just">
              <a:lnSpc>
                <a:spcPct val="100000"/>
              </a:lnSpc>
              <a:spcAft>
                <a:spcPts val="8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 Represa das Três Gargantas foi construída no rio Yangtzé, na China. Em 2012, sua usina hidrelétrica alcançou a posição de maior usina hidrelétrica do mundo em capacidade instalada, com 22.500 megawatts. A produção de energia hidrelétrica representa uma importante alternativa ao uso do carvão. Além da geração de eletricidade, a obra facilitou a navegação, contribuiu para o controle de inundações e ampliou a disponibilidade de água para a irrigação. </a:t>
            </a:r>
          </a:p>
          <a:p>
            <a:pPr indent="449580" algn="just">
              <a:lnSpc>
                <a:spcPct val="100000"/>
              </a:lnSpc>
              <a:spcAft>
                <a:spcPts val="8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Entretanto, a construção da represa também provocou impactos importantes. Mais de 1,2 milhão de pessoas foram deslocadas, o enchimento do reservatório inundou sítios arqueológicos e monumentos antigos e a alteração do fluxo do rio contribuiu para mudanças na dinâmica dos sedimentos e para impactos sobre a biodiversidade a jusante da barragem.</a:t>
            </a:r>
          </a:p>
          <a:p>
            <a:pPr indent="449580" algn="just">
              <a:lnSpc>
                <a:spcPct val="100000"/>
              </a:lnSpc>
              <a:spcAft>
                <a:spcPts val="8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O caso das Três Gargantas mostra que grandes obras de infraestrutura podem produzir benefícios econômicos e sociais, mas também transformar profundamente as paisagens e afetar as populações que vivem no território.</a:t>
            </a:r>
          </a:p>
          <a:p>
            <a:pPr indent="449580" algn="just">
              <a:lnSpc>
                <a:spcPct val="100000"/>
              </a:lnSpc>
              <a:spcAft>
                <a:spcPts val="800"/>
              </a:spcAft>
              <a:buNone/>
            </a:pPr>
            <a:r>
              <a:rPr lang="pt-BR" sz="2100" kern="100" dirty="0">
                <a:effectLst/>
                <a:latin typeface="Arial Narrow" panose="020B0606020202030204" pitchFamily="34" charset="0"/>
                <a:ea typeface="Calibri" panose="020F0502020204030204" pitchFamily="34" charset="0"/>
                <a:cs typeface="Times New Roman" panose="02020603050405020304" pitchFamily="18" charset="0"/>
              </a:rPr>
              <a:t>Assim, o exemplo permite compreender um importante desafio da produção de energia: uma fonte ser considerada renovável não significa que sua exploração esteja livre de impactos ambientais e sociais.</a:t>
            </a:r>
          </a:p>
          <a:p>
            <a:pPr algn="r">
              <a:lnSpc>
                <a:spcPct val="100000"/>
              </a:lnSpc>
              <a:spcAft>
                <a:spcPts val="800"/>
              </a:spcAft>
              <a:buNone/>
              <a:tabLst>
                <a:tab pos="1109980" algn="l"/>
              </a:tabLs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https://abre.ai/sj5z. Acesso em: 07 ago. 2026. Adaptado.</a:t>
            </a:r>
          </a:p>
        </p:txBody>
      </p:sp>
    </p:spTree>
    <p:extLst>
      <p:ext uri="{BB962C8B-B14F-4D97-AF65-F5344CB8AC3E}">
        <p14:creationId xmlns:p14="http://schemas.microsoft.com/office/powerpoint/2010/main" val="4243750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5C1AC-BCFA-84ED-51C3-4753A99219C2}"/>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3DA0CAE5-DBAC-1B3D-5FC7-E9E48B77B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DE40EBFA-D78B-161B-B629-94B02976C0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DBF8EF3E-6760-B9FE-044F-256C37E7FD96}"/>
              </a:ext>
            </a:extLst>
          </p:cNvPr>
          <p:cNvSpPr txBox="1"/>
          <p:nvPr/>
        </p:nvSpPr>
        <p:spPr>
          <a:xfrm>
            <a:off x="609827" y="2998854"/>
            <a:ext cx="5582743" cy="430887"/>
          </a:xfrm>
          <a:prstGeom prst="rect">
            <a:avLst/>
          </a:prstGeom>
          <a:noFill/>
        </p:spPr>
        <p:txBody>
          <a:bodyPr wrap="square">
            <a:spAutoFit/>
          </a:bodyPr>
          <a:lstStyle/>
          <a:p>
            <a:r>
              <a:rPr lang="pt-BR" sz="2200" b="1" dirty="0">
                <a:latin typeface="Arial Narrow" panose="020B0606020202030204" pitchFamily="34" charset="0"/>
              </a:rPr>
              <a:t>7. 2040 (2019)</a:t>
            </a:r>
            <a:endParaRPr lang="pt-BR" sz="2200" dirty="0">
              <a:latin typeface="Arial Narrow" panose="020B0606020202030204" pitchFamily="34" charset="0"/>
            </a:endParaRPr>
          </a:p>
        </p:txBody>
      </p:sp>
      <p:sp>
        <p:nvSpPr>
          <p:cNvPr id="6" name="CaixaDeTexto 5">
            <a:extLst>
              <a:ext uri="{FF2B5EF4-FFF2-40B4-BE49-F238E27FC236}">
                <a16:creationId xmlns:a16="http://schemas.microsoft.com/office/drawing/2014/main" id="{EB430972-690B-9A7F-9376-4256FE200602}"/>
              </a:ext>
            </a:extLst>
          </p:cNvPr>
          <p:cNvSpPr txBox="1"/>
          <p:nvPr/>
        </p:nvSpPr>
        <p:spPr>
          <a:xfrm>
            <a:off x="2444713" y="3549363"/>
            <a:ext cx="9256142" cy="2462213"/>
          </a:xfrm>
          <a:prstGeom prst="rect">
            <a:avLst/>
          </a:prstGeom>
          <a:noFill/>
        </p:spPr>
        <p:txBody>
          <a:bodyPr wrap="square">
            <a:spAutoFit/>
          </a:bodyPr>
          <a:lstStyle/>
          <a:p>
            <a:pPr algn="just"/>
            <a:r>
              <a:rPr lang="pt-BR" sz="2200" dirty="0">
                <a:latin typeface="Arial Narrow" panose="020B0606020202030204" pitchFamily="34" charset="0"/>
              </a:rPr>
              <a:t>SINOPSE: </a:t>
            </a:r>
          </a:p>
          <a:p>
            <a:pPr algn="just"/>
            <a:r>
              <a:rPr lang="pt-BR" sz="2200" dirty="0">
                <a:latin typeface="Arial Narrow" panose="020B0606020202030204" pitchFamily="34" charset="0"/>
              </a:rPr>
              <a:t>Classificação: Livre. </a:t>
            </a:r>
          </a:p>
          <a:p>
            <a:pPr algn="just"/>
            <a:r>
              <a:rPr lang="pt-BR" sz="2200" dirty="0">
                <a:latin typeface="Arial Narrow" panose="020B0606020202030204" pitchFamily="34" charset="0"/>
              </a:rPr>
              <a:t>Preocupado com o futuro da filha, o cineasta Damon </a:t>
            </a:r>
            <a:r>
              <a:rPr lang="pt-BR" sz="2200" dirty="0" err="1">
                <a:latin typeface="Arial Narrow" panose="020B0606020202030204" pitchFamily="34" charset="0"/>
              </a:rPr>
              <a:t>Gameau</a:t>
            </a:r>
            <a:r>
              <a:rPr lang="pt-BR" sz="2200" dirty="0">
                <a:latin typeface="Arial Narrow" panose="020B0606020202030204" pitchFamily="34" charset="0"/>
              </a:rPr>
              <a:t> viaja pelo mundo em busca de novas abordagens e soluções para as mudanças climáticas. Ele se reúne com inovadores e agentes de mudança em diversos campos para criar uma visão otimista, porém fundamentada em dados científicos, de como medidas já existentes poderiam regenerar o planeta para as gerações futuras.</a:t>
            </a:r>
          </a:p>
        </p:txBody>
      </p:sp>
      <p:pic>
        <p:nvPicPr>
          <p:cNvPr id="2" name="Imagem 1" descr="Mulher sentada na grama&#10;&#10;O conteúdo gerado por IA pode estar incorreto.">
            <a:extLst>
              <a:ext uri="{FF2B5EF4-FFF2-40B4-BE49-F238E27FC236}">
                <a16:creationId xmlns:a16="http://schemas.microsoft.com/office/drawing/2014/main" id="{0D893610-F5B1-DFC0-23B0-F88A8768F9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325" y="3657031"/>
            <a:ext cx="1690128" cy="2246876"/>
          </a:xfrm>
          <a:prstGeom prst="rect">
            <a:avLst/>
          </a:prstGeom>
        </p:spPr>
      </p:pic>
    </p:spTree>
    <p:extLst>
      <p:ext uri="{BB962C8B-B14F-4D97-AF65-F5344CB8AC3E}">
        <p14:creationId xmlns:p14="http://schemas.microsoft.com/office/powerpoint/2010/main" val="3707324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D9954-904A-F835-294D-E0CE74B9E35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893A92A-AD0F-0E0F-F558-02B6BBD9DB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2F92400-ABF0-ADDC-F4D2-8AE27B63EB3A}"/>
              </a:ext>
            </a:extLst>
          </p:cNvPr>
          <p:cNvSpPr txBox="1"/>
          <p:nvPr/>
        </p:nvSpPr>
        <p:spPr>
          <a:xfrm>
            <a:off x="215659" y="1500824"/>
            <a:ext cx="11760679" cy="5386090"/>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26. Uma política de uso dos recursos naturais que busca preservar os ecossistemas, promover o bem-estar coletivo e manter atividades economicamente viáveis considera, respectivamente, quais dimensões da sustentabilidade?</a:t>
            </a:r>
          </a:p>
          <a:p>
            <a:pPr algn="just"/>
            <a:r>
              <a:rPr lang="pt-BR" sz="2200" dirty="0">
                <a:latin typeface="Arial Narrow" panose="020B0606020202030204" pitchFamily="34" charset="0"/>
                <a:ea typeface="Inter" panose="020B0604020202020204" charset="0"/>
              </a:rPr>
              <a:t>(A) Agrícola, urbana e industrial.</a:t>
            </a:r>
          </a:p>
          <a:p>
            <a:pPr algn="just"/>
            <a:r>
              <a:rPr lang="pt-BR" sz="2200" dirty="0">
                <a:latin typeface="Arial Narrow" panose="020B0606020202030204" pitchFamily="34" charset="0"/>
                <a:ea typeface="Inter" panose="020B0604020202020204" charset="0"/>
              </a:rPr>
              <a:t>(B) Cultural, política e mecânica.</a:t>
            </a:r>
          </a:p>
          <a:p>
            <a:pPr algn="just"/>
            <a:r>
              <a:rPr lang="pt-BR" sz="2200" dirty="0">
                <a:latin typeface="Arial Narrow" panose="020B0606020202030204" pitchFamily="34" charset="0"/>
                <a:ea typeface="Inter" panose="020B0604020202020204" charset="0"/>
              </a:rPr>
              <a:t>(C) Biológica, nacional e mundial.</a:t>
            </a:r>
          </a:p>
          <a:p>
            <a:pPr algn="just"/>
            <a:r>
              <a:rPr lang="pt-BR" sz="2200" dirty="0">
                <a:latin typeface="Arial Narrow" panose="020B0606020202030204" pitchFamily="34" charset="0"/>
                <a:ea typeface="Inter" panose="020B0604020202020204" charset="0"/>
              </a:rPr>
              <a:t>(D) Ambiental, social e econômica.</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27. Como pode ser definido o conceito de "desenvolvimento sustentável"?</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28. O caso da construção da Represa das Três Gargantas na China evidencia que as</a:t>
            </a:r>
          </a:p>
          <a:p>
            <a:pPr algn="just"/>
            <a:r>
              <a:rPr lang="pt-BR" sz="2200" dirty="0">
                <a:latin typeface="Arial Narrow" panose="020B0606020202030204" pitchFamily="34" charset="0"/>
                <a:ea typeface="Inter" panose="020B0604020202020204" charset="0"/>
              </a:rPr>
              <a:t>(A) usinas hidrelétricas anulam os graves impactos espaciais.</a:t>
            </a:r>
          </a:p>
          <a:p>
            <a:pPr algn="just"/>
            <a:r>
              <a:rPr lang="pt-BR" sz="2200" dirty="0">
                <a:latin typeface="Arial Narrow" panose="020B0606020202030204" pitchFamily="34" charset="0"/>
                <a:ea typeface="Inter" panose="020B0604020202020204" charset="0"/>
              </a:rPr>
              <a:t>(B) tecnologias alternativas barram os graves efeitos naturais.</a:t>
            </a:r>
          </a:p>
          <a:p>
            <a:pPr algn="just"/>
            <a:r>
              <a:rPr lang="pt-BR" sz="2200" dirty="0">
                <a:latin typeface="Arial Narrow" panose="020B0606020202030204" pitchFamily="34" charset="0"/>
                <a:ea typeface="Inter" panose="020B0604020202020204" charset="0"/>
              </a:rPr>
              <a:t>(C) fontes renováveis podem gerar impactos socioambientais.</a:t>
            </a:r>
          </a:p>
          <a:p>
            <a:pPr algn="just"/>
            <a:r>
              <a:rPr lang="pt-BR" sz="2200" dirty="0">
                <a:latin typeface="Arial Narrow" panose="020B0606020202030204" pitchFamily="34" charset="0"/>
                <a:ea typeface="Inter" panose="020B0604020202020204" charset="0"/>
              </a:rPr>
              <a:t>(D) matrizes hídricas atuam sem provocar prejuízos ambientais.</a:t>
            </a:r>
          </a:p>
          <a:p>
            <a:pPr algn="just"/>
            <a:endParaRPr lang="pt-BR" sz="1400" dirty="0">
              <a:latin typeface="Arial Narrow" panose="020B0606020202030204" pitchFamily="34" charset="0"/>
            </a:endParaRPr>
          </a:p>
        </p:txBody>
      </p:sp>
    </p:spTree>
    <p:extLst>
      <p:ext uri="{BB962C8B-B14F-4D97-AF65-F5344CB8AC3E}">
        <p14:creationId xmlns:p14="http://schemas.microsoft.com/office/powerpoint/2010/main" val="2286828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D9D8F-B2E5-5589-53A7-5A432261471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DC1E39A-C250-3542-AF06-C062E73CB0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1B98FA24-1458-AFF9-7F2E-AC320A327E87}"/>
              </a:ext>
            </a:extLst>
          </p:cNvPr>
          <p:cNvSpPr txBox="1"/>
          <p:nvPr/>
        </p:nvSpPr>
        <p:spPr>
          <a:xfrm>
            <a:off x="215659" y="1527217"/>
            <a:ext cx="11760679" cy="3477875"/>
          </a:xfrm>
          <a:prstGeom prst="rect">
            <a:avLst/>
          </a:prstGeom>
          <a:noFill/>
        </p:spPr>
        <p:txBody>
          <a:bodyPr wrap="square">
            <a:spAutoFit/>
          </a:bodyPr>
          <a:lstStyle/>
          <a:p>
            <a:pPr algn="just"/>
            <a:r>
              <a:rPr lang="pt-BR" sz="2200" dirty="0">
                <a:latin typeface="Arial Narrow" panose="020B0606020202030204" pitchFamily="34" charset="0"/>
              </a:rPr>
              <a:t>29. Imagine que uma comunidade esteja debatendo a instalação de uma nova usina de energia. Com base nos textos estudados, cite dois aspectos fundamentais que devem ser analisados antes do início das obras e explique por que eles são importantes para o desenvolvimento sustentável.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30. Ao avaliar diferentes formas de uso dos recursos naturais, qual prática é mais coerente com os princípios da sustentabilidade?</a:t>
            </a:r>
          </a:p>
          <a:p>
            <a:pPr algn="just"/>
            <a:r>
              <a:rPr lang="pt-BR" sz="2200" dirty="0">
                <a:latin typeface="Arial Narrow" panose="020B0606020202030204" pitchFamily="34" charset="0"/>
              </a:rPr>
              <a:t>(A) Reduzir impactos ambientais conciliando o uso dos recursos com as necessidades sociais e econômicas.</a:t>
            </a:r>
          </a:p>
          <a:p>
            <a:pPr algn="just"/>
            <a:r>
              <a:rPr lang="pt-BR" sz="2200" dirty="0">
                <a:latin typeface="Arial Narrow" panose="020B0606020202030204" pitchFamily="34" charset="0"/>
              </a:rPr>
              <a:t>(B) Intensificar a exploração de recursos naturais para garantir o crescimento econômico imediato.</a:t>
            </a:r>
          </a:p>
          <a:p>
            <a:pPr algn="just"/>
            <a:r>
              <a:rPr lang="pt-BR" sz="2200" dirty="0">
                <a:latin typeface="Arial Narrow" panose="020B0606020202030204" pitchFamily="34" charset="0"/>
              </a:rPr>
              <a:t>(C) Priorizar atividades econômicas sem avaliar seus impactos ambientais.</a:t>
            </a:r>
          </a:p>
          <a:p>
            <a:pPr algn="just"/>
            <a:r>
              <a:rPr lang="pt-BR" sz="2200" dirty="0">
                <a:latin typeface="Arial Narrow" panose="020B0606020202030204" pitchFamily="34" charset="0"/>
              </a:rPr>
              <a:t>(D) Ampliar o consumo de recursos naturais sem considerar seus limites.</a:t>
            </a:r>
          </a:p>
        </p:txBody>
      </p:sp>
    </p:spTree>
    <p:extLst>
      <p:ext uri="{BB962C8B-B14F-4D97-AF65-F5344CB8AC3E}">
        <p14:creationId xmlns:p14="http://schemas.microsoft.com/office/powerpoint/2010/main" val="26608926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17275270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9071</TotalTime>
  <Words>6700</Words>
  <Application>Microsoft Office PowerPoint</Application>
  <PresentationFormat>Widescreen</PresentationFormat>
  <Paragraphs>355</Paragraphs>
  <Slides>47</Slides>
  <Notes>44</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47</vt:i4>
      </vt:variant>
    </vt:vector>
  </HeadingPairs>
  <TitlesOfParts>
    <vt:vector size="54" baseType="lpstr">
      <vt:lpstr>Aptos</vt:lpstr>
      <vt:lpstr>Arial</vt:lpstr>
      <vt:lpstr>Arial Narrow</vt:lpstr>
      <vt:lpstr>Calibri</vt:lpstr>
      <vt:lpstr>Calibri Light</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128</cp:revision>
  <dcterms:created xsi:type="dcterms:W3CDTF">2024-02-02T11:27:21Z</dcterms:created>
  <dcterms:modified xsi:type="dcterms:W3CDTF">2026-09-25T13:13:23Z</dcterms:modified>
</cp:coreProperties>
</file>