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414" r:id="rId4"/>
    <p:sldId id="415" r:id="rId5"/>
    <p:sldId id="416" r:id="rId6"/>
    <p:sldId id="260" r:id="rId7"/>
    <p:sldId id="263" r:id="rId8"/>
    <p:sldId id="417" r:id="rId9"/>
    <p:sldId id="418" r:id="rId10"/>
    <p:sldId id="420" r:id="rId11"/>
    <p:sldId id="421" r:id="rId12"/>
    <p:sldId id="422" r:id="rId13"/>
    <p:sldId id="265" r:id="rId14"/>
    <p:sldId id="419" r:id="rId15"/>
    <p:sldId id="266" r:id="rId16"/>
    <p:sldId id="280" r:id="rId17"/>
    <p:sldId id="424" r:id="rId18"/>
    <p:sldId id="425" r:id="rId19"/>
    <p:sldId id="289" r:id="rId20"/>
    <p:sldId id="427" r:id="rId21"/>
    <p:sldId id="428" r:id="rId22"/>
    <p:sldId id="429" r:id="rId23"/>
    <p:sldId id="431" r:id="rId24"/>
    <p:sldId id="430" r:id="rId25"/>
    <p:sldId id="283" r:id="rId26"/>
    <p:sldId id="282" r:id="rId27"/>
    <p:sldId id="284" r:id="rId28"/>
    <p:sldId id="285" r:id="rId29"/>
    <p:sldId id="286" r:id="rId30"/>
    <p:sldId id="287" r:id="rId31"/>
    <p:sldId id="288" r:id="rId32"/>
    <p:sldId id="290" r:id="rId33"/>
    <p:sldId id="291" r:id="rId34"/>
    <p:sldId id="294" r:id="rId35"/>
    <p:sldId id="292" r:id="rId36"/>
    <p:sldId id="295" r:id="rId37"/>
    <p:sldId id="296" r:id="rId38"/>
    <p:sldId id="297" r:id="rId39"/>
    <p:sldId id="298" r:id="rId40"/>
    <p:sldId id="299" r:id="rId41"/>
    <p:sldId id="300" r:id="rId42"/>
    <p:sldId id="302" r:id="rId43"/>
    <p:sldId id="303" r:id="rId44"/>
    <p:sldId id="304" r:id="rId45"/>
    <p:sldId id="305" r:id="rId46"/>
    <p:sldId id="306" r:id="rId47"/>
    <p:sldId id="307" r:id="rId48"/>
    <p:sldId id="308" r:id="rId49"/>
    <p:sldId id="309" r:id="rId50"/>
    <p:sldId id="311" r:id="rId51"/>
    <p:sldId id="312" r:id="rId52"/>
    <p:sldId id="313" r:id="rId53"/>
    <p:sldId id="314" r:id="rId54"/>
    <p:sldId id="315" r:id="rId55"/>
    <p:sldId id="316" r:id="rId56"/>
    <p:sldId id="318" r:id="rId57"/>
    <p:sldId id="319" r:id="rId58"/>
    <p:sldId id="432" r:id="rId59"/>
    <p:sldId id="423" r:id="rId60"/>
    <p:sldId id="409" r:id="rId61"/>
    <p:sldId id="410" r:id="rId62"/>
    <p:sldId id="411" r:id="rId63"/>
    <p:sldId id="412" r:id="rId64"/>
    <p:sldId id="413" r:id="rId6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omente Título">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5CC73C9F-485D-2DEB-6C52-0DDC70C11F0D}"/>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8" name="Imagem 7" descr="Diagrama&#10;&#10;O conteúdo gerado por IA pode estar incorreto.">
            <a:extLst>
              <a:ext uri="{FF2B5EF4-FFF2-40B4-BE49-F238E27FC236}">
                <a16:creationId xmlns:a16="http://schemas.microsoft.com/office/drawing/2014/main" id="{1C4B787A-75A0-147B-8D59-7ED229419AD7}"/>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9" name="Imagem 8">
            <a:extLst>
              <a:ext uri="{FF2B5EF4-FFF2-40B4-BE49-F238E27FC236}">
                <a16:creationId xmlns:a16="http://schemas.microsoft.com/office/drawing/2014/main" id="{F8578EC1-38F9-14DE-0C6B-B9CC9D5B7D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66342929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13D26B22-7C17-1706-C282-C49741390C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2E3B5E63-578A-66D3-4480-57CCCB1870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DC1C373-F64E-1C64-7A74-7E0F42A12F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0C00F7-A1BB-4F08-80A1-11824DD2B823}" type="datetimeFigureOut">
              <a:rPr lang="pt-BR" smtClean="0"/>
              <a:t>28/09/2026</a:t>
            </a:fld>
            <a:endParaRPr lang="pt-BR" dirty="0"/>
          </a:p>
        </p:txBody>
      </p:sp>
      <p:sp>
        <p:nvSpPr>
          <p:cNvPr id="5" name="Espaço Reservado para Rodapé 4">
            <a:extLst>
              <a:ext uri="{FF2B5EF4-FFF2-40B4-BE49-F238E27FC236}">
                <a16:creationId xmlns:a16="http://schemas.microsoft.com/office/drawing/2014/main" id="{45D697E4-8083-8BAF-7499-F67342A09A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dirty="0"/>
          </a:p>
        </p:txBody>
      </p:sp>
      <p:sp>
        <p:nvSpPr>
          <p:cNvPr id="6" name="Espaço Reservado para Número de Slide 5">
            <a:extLst>
              <a:ext uri="{FF2B5EF4-FFF2-40B4-BE49-F238E27FC236}">
                <a16:creationId xmlns:a16="http://schemas.microsoft.com/office/drawing/2014/main" id="{185F5A23-F798-0440-BD29-4FBEE83C43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74CCE6-0F82-4E31-9D48-A4B58BA5F222}" type="slidenum">
              <a:rPr lang="pt-BR" smtClean="0"/>
              <a:t>‹nº›</a:t>
            </a:fld>
            <a:endParaRPr lang="pt-BR" dirty="0"/>
          </a:p>
        </p:txBody>
      </p:sp>
    </p:spTree>
    <p:extLst>
      <p:ext uri="{BB962C8B-B14F-4D97-AF65-F5344CB8AC3E}">
        <p14:creationId xmlns:p14="http://schemas.microsoft.com/office/powerpoint/2010/main" val="2138485966"/>
      </p:ext>
    </p:extLst>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luizberto.com/o-acendedor-de-lampioes-jorge-de-lima/"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todamateria.com.br/eletromagnetismo/" TargetMode="Externa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69.png"/><Relationship Id="rId4" Type="http://schemas.openxmlformats.org/officeDocument/2006/relationships/image" Target="../media/image68.png"/></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3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xml"/><Relationship Id="rId4" Type="http://schemas.openxmlformats.org/officeDocument/2006/relationships/image" Target="../media/image770.png"/></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xml"/><Relationship Id="rId4" Type="http://schemas.openxmlformats.org/officeDocument/2006/relationships/image" Target="../media/image82.png"/></Relationships>
</file>

<file path=ppt/slides/_rels/slide4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4.png"/><Relationship Id="rId1" Type="http://schemas.openxmlformats.org/officeDocument/2006/relationships/slideLayout" Target="../slideLayouts/slideLayout1.xml"/><Relationship Id="rId5" Type="http://schemas.openxmlformats.org/officeDocument/2006/relationships/image" Target="../media/image86.png"/><Relationship Id="rId4" Type="http://schemas.openxmlformats.org/officeDocument/2006/relationships/image" Target="../media/image85.png"/></Relationships>
</file>

<file path=ppt/slides/_rels/slide4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xml"/><Relationship Id="rId4" Type="http://schemas.openxmlformats.org/officeDocument/2006/relationships/image" Target="../media/image89.png"/></Relationships>
</file>

<file path=ppt/slides/_rels/slide4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4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hyperlink" Target="https://gemini.google.com/app/386d88d3a4989bd2?utm_source=app_launcher&amp;utm_medium=owned&amp;utm_campaign=base_all" TargetMode="External"/><Relationship Id="rId2" Type="http://schemas.openxmlformats.org/officeDocument/2006/relationships/image" Target="../media/image94.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1.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4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xml"/><Relationship Id="rId4" Type="http://schemas.openxmlformats.org/officeDocument/2006/relationships/hyperlink" Target="https://www.todamateria.com.br/radioatividade/"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04.png"/><Relationship Id="rId2" Type="http://schemas.openxmlformats.org/officeDocument/2006/relationships/image" Target="../media/image101.png"/><Relationship Id="rId1" Type="http://schemas.openxmlformats.org/officeDocument/2006/relationships/slideLayout" Target="../slideLayouts/slideLayout1.xml"/><Relationship Id="rId6" Type="http://schemas.openxmlformats.org/officeDocument/2006/relationships/image" Target="../media/image103.png"/><Relationship Id="rId5" Type="http://schemas.openxmlformats.org/officeDocument/2006/relationships/hyperlink" Target="https://www.todamateria.com.br/radioatividade/" TargetMode="External"/><Relationship Id="rId4" Type="http://schemas.openxmlformats.org/officeDocument/2006/relationships/image" Target="../media/image102.png"/></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5.png"/><Relationship Id="rId1" Type="http://schemas.openxmlformats.org/officeDocument/2006/relationships/slideLayout" Target="../slideLayouts/slideLayout1.xml"/><Relationship Id="rId4" Type="http://schemas.openxmlformats.org/officeDocument/2006/relationships/image" Target="../media/image106.png"/></Relationships>
</file>

<file path=ppt/slides/_rels/slide5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1DC49EE-92E4-01B6-A65E-03F3D13EF9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hidden="1">
            <a:extLst>
              <a:ext uri="{FF2B5EF4-FFF2-40B4-BE49-F238E27FC236}">
                <a16:creationId xmlns:a16="http://schemas.microsoft.com/office/drawing/2014/main" id="{1CD2847B-6CDE-6D2F-9E01-9333D057BC66}"/>
              </a:ext>
            </a:extLst>
          </p:cNvPr>
          <p:cNvSpPr>
            <a:spLocks noGrp="1"/>
          </p:cNvSpPr>
          <p:nvPr>
            <p:ph type="title" idx="4294967295"/>
          </p:nvPr>
        </p:nvSpPr>
        <p:spPr>
          <a:xfrm>
            <a:off x="838200" y="365125"/>
            <a:ext cx="10515600" cy="1325563"/>
          </a:xfrm>
        </p:spPr>
        <p:txBody>
          <a:bodyPr/>
          <a:lstStyle/>
          <a:p>
            <a:endParaRPr lang="pt-BR" dirty="0"/>
          </a:p>
        </p:txBody>
      </p:sp>
      <p:sp>
        <p:nvSpPr>
          <p:cNvPr id="3" name="CaixaDeTexto 2">
            <a:extLst>
              <a:ext uri="{FF2B5EF4-FFF2-40B4-BE49-F238E27FC236}">
                <a16:creationId xmlns:a16="http://schemas.microsoft.com/office/drawing/2014/main" id="{664843AC-41D9-38C8-4849-2A5CC9A98857}"/>
              </a:ext>
            </a:extLst>
          </p:cNvPr>
          <p:cNvSpPr txBox="1"/>
          <p:nvPr/>
        </p:nvSpPr>
        <p:spPr>
          <a:xfrm>
            <a:off x="3369733" y="4109154"/>
            <a:ext cx="5125156" cy="646331"/>
          </a:xfrm>
          <a:prstGeom prst="rect">
            <a:avLst/>
          </a:prstGeom>
          <a:noFill/>
        </p:spPr>
        <p:txBody>
          <a:bodyPr wrap="square" rtlCol="0">
            <a:spAutoFit/>
          </a:bodyPr>
          <a:lstStyle/>
          <a:p>
            <a:r>
              <a:rPr lang="pt-BR" sz="3600" b="1" dirty="0">
                <a:solidFill>
                  <a:schemeClr val="bg1">
                    <a:lumMod val="95000"/>
                  </a:schemeClr>
                </a:solidFill>
              </a:rPr>
              <a:t>FÍSICA</a:t>
            </a:r>
          </a:p>
        </p:txBody>
      </p:sp>
      <p:sp>
        <p:nvSpPr>
          <p:cNvPr id="4" name="CaixaDeTexto 3">
            <a:extLst>
              <a:ext uri="{FF2B5EF4-FFF2-40B4-BE49-F238E27FC236}">
                <a16:creationId xmlns:a16="http://schemas.microsoft.com/office/drawing/2014/main" id="{F2D92DE0-CCB5-EEC3-D3A5-25F70FECC154}"/>
              </a:ext>
            </a:extLst>
          </p:cNvPr>
          <p:cNvSpPr txBox="1"/>
          <p:nvPr/>
        </p:nvSpPr>
        <p:spPr>
          <a:xfrm>
            <a:off x="3369733" y="4865510"/>
            <a:ext cx="5836355" cy="954107"/>
          </a:xfrm>
          <a:prstGeom prst="rect">
            <a:avLst/>
          </a:prstGeom>
          <a:noFill/>
        </p:spPr>
        <p:txBody>
          <a:bodyPr wrap="square" rtlCol="0">
            <a:spAutoFit/>
          </a:bodyPr>
          <a:lstStyle/>
          <a:p>
            <a:r>
              <a:rPr lang="pt-BR" sz="2800" b="1" dirty="0">
                <a:solidFill>
                  <a:schemeClr val="bg1"/>
                </a:solidFill>
              </a:rPr>
              <a:t>CIENCIAS DA NATUREZA E SUAS TECNOLOGIAS</a:t>
            </a:r>
          </a:p>
        </p:txBody>
      </p:sp>
    </p:spTree>
    <p:extLst>
      <p:ext uri="{BB962C8B-B14F-4D97-AF65-F5344CB8AC3E}">
        <p14:creationId xmlns:p14="http://schemas.microsoft.com/office/powerpoint/2010/main" val="189486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40848D21-96EC-F609-393D-CBB1070356BD}"/>
              </a:ext>
            </a:extLst>
          </p:cNvPr>
          <p:cNvSpPr txBox="1"/>
          <p:nvPr/>
        </p:nvSpPr>
        <p:spPr>
          <a:xfrm>
            <a:off x="545081" y="1534424"/>
            <a:ext cx="3968412" cy="4401205"/>
          </a:xfrm>
          <a:prstGeom prst="rect">
            <a:avLst/>
          </a:prstGeom>
          <a:noFill/>
        </p:spPr>
        <p:txBody>
          <a:bodyPr wrap="square" rtlCol="0">
            <a:spAutoFit/>
          </a:bodyPr>
          <a:lstStyle/>
          <a:p>
            <a:pPr algn="just"/>
            <a:r>
              <a:rPr lang="pt-BR" sz="2000" dirty="0">
                <a:effectLst/>
                <a:latin typeface="Arial Narrow" panose="020B0606020202030204" pitchFamily="34" charset="0"/>
                <a:ea typeface="Calibri" panose="020F0502020204030204" pitchFamily="34" charset="0"/>
              </a:rPr>
              <a:t>Estudante, no final do século XIX, novas tecnologias transformaram a sociedade, com avanços como eletricidade, automóveis, cinema, radiotelegrafia e motores elétricos. Ao mesmo tempo, alguns fenômenos não eram explicados pela Física clássica, como o efeito fotoelétrico e a radiação do corpo negro.</a:t>
            </a:r>
          </a:p>
          <a:p>
            <a:pPr algn="just"/>
            <a:r>
              <a:rPr lang="pt-BR" sz="2000" dirty="0">
                <a:effectLst/>
                <a:latin typeface="Arial Narrow" panose="020B0606020202030204" pitchFamily="34" charset="0"/>
                <a:ea typeface="Calibri" panose="020F0502020204030204" pitchFamily="34" charset="0"/>
              </a:rPr>
              <a:t>Essas descobertas contribuíram para o surgimento da Física Moderna, com a Mecânica Quântica, de Max Planck, e a Teoria da Relatividade, de Albert Einstein, que ampliaram a compreensão do mundo microscópico e do universo.</a:t>
            </a:r>
            <a:endParaRPr lang="pt-BR" sz="2000" dirty="0">
              <a:latin typeface="Arial Narrow" panose="020B0606020202030204" pitchFamily="34" charset="0"/>
            </a:endParaRPr>
          </a:p>
        </p:txBody>
      </p:sp>
      <p:sp>
        <p:nvSpPr>
          <p:cNvPr id="9" name="CaixaDeTexto 8">
            <a:extLst>
              <a:ext uri="{FF2B5EF4-FFF2-40B4-BE49-F238E27FC236}">
                <a16:creationId xmlns:a16="http://schemas.microsoft.com/office/drawing/2014/main" id="{89BB5CA7-553E-04DA-FD1C-C99F586C399E}"/>
              </a:ext>
            </a:extLst>
          </p:cNvPr>
          <p:cNvSpPr txBox="1"/>
          <p:nvPr/>
        </p:nvSpPr>
        <p:spPr>
          <a:xfrm>
            <a:off x="4724401" y="1085850"/>
            <a:ext cx="6667499" cy="4483792"/>
          </a:xfrm>
          <a:prstGeom prst="rect">
            <a:avLst/>
          </a:prstGeom>
          <a:noFill/>
        </p:spPr>
        <p:txBody>
          <a:bodyPr wrap="square" rtlCol="0">
            <a:spAutoFit/>
          </a:bodyPr>
          <a:lstStyle/>
          <a:p>
            <a:pPr indent="18415"/>
            <a:r>
              <a:rPr lang="pt-BR" sz="2000" b="1" dirty="0">
                <a:effectLst/>
                <a:latin typeface="Arial Narrow" panose="020B0606020202030204" pitchFamily="34" charset="0"/>
                <a:ea typeface="Calibri" panose="020F0502020204030204" pitchFamily="34" charset="0"/>
              </a:rPr>
              <a:t>Leia o texto.</a:t>
            </a:r>
            <a:endParaRPr lang="pt-BR" sz="2000" dirty="0">
              <a:effectLst/>
              <a:latin typeface="Arial Narrow" panose="020B0606020202030204" pitchFamily="34" charset="0"/>
              <a:ea typeface="Calibri" panose="020F0502020204030204" pitchFamily="34" charset="0"/>
            </a:endParaRPr>
          </a:p>
          <a:p>
            <a:pPr indent="18415"/>
            <a:r>
              <a:rPr lang="pt-BR" sz="2000" b="1" dirty="0">
                <a:effectLst/>
                <a:latin typeface="Arial Narrow" panose="020B0606020202030204" pitchFamily="34" charset="0"/>
                <a:ea typeface="Calibri" panose="020F0502020204030204" pitchFamily="34" charset="0"/>
              </a:rPr>
              <a:t>Texto I</a:t>
            </a:r>
            <a:endParaRPr lang="pt-BR" sz="2000" dirty="0">
              <a:effectLst/>
              <a:latin typeface="Arial Narrow" panose="020B0606020202030204" pitchFamily="34" charset="0"/>
              <a:ea typeface="Calibri" panose="020F0502020204030204" pitchFamily="34" charset="0"/>
            </a:endParaRPr>
          </a:p>
          <a:p>
            <a:pPr indent="228600" algn="just"/>
            <a:r>
              <a:rPr lang="pt-BR" sz="2000" b="1" dirty="0">
                <a:effectLst/>
                <a:latin typeface="Arial Narrow" panose="020B0606020202030204" pitchFamily="34" charset="0"/>
                <a:ea typeface="Calibri" panose="020F0502020204030204" pitchFamily="34" charset="0"/>
              </a:rPr>
              <a:t>A Ciência Através dos Tempos: o surgimento da Física Moderna</a:t>
            </a:r>
            <a:endParaRPr lang="pt-BR" sz="2000" dirty="0">
              <a:effectLst/>
              <a:latin typeface="Arial Narrow" panose="020B0606020202030204" pitchFamily="34" charset="0"/>
              <a:ea typeface="Calibri" panose="020F0502020204030204" pitchFamily="34" charset="0"/>
            </a:endParaRPr>
          </a:p>
          <a:p>
            <a:pPr indent="228600" algn="just"/>
            <a:r>
              <a:rPr lang="pt-BR" sz="2000" dirty="0">
                <a:effectLst/>
                <a:latin typeface="Arial Narrow" panose="020B0606020202030204" pitchFamily="34" charset="0"/>
                <a:ea typeface="Calibri" panose="020F0502020204030204" pitchFamily="34" charset="0"/>
              </a:rPr>
              <a:t>No final do século XIX, muitos físicos acreditavam que a Física já estava praticamente completa e que restavam apenas alguns detalhes a serem ajustados. No entanto, a própria História da Ciência mostrou que ainda havia muito a descobrir. Vejamos, a seguir, alguns exemplos das descobertas e inovações que marcaram esse período.</a:t>
            </a:r>
          </a:p>
          <a:p>
            <a:pPr marL="342900" lvl="0" indent="-342900" algn="just" fontAlgn="auto">
              <a:lnSpc>
                <a:spcPct val="107000"/>
              </a:lnSpc>
              <a:spcAft>
                <a:spcPts val="800"/>
              </a:spcAft>
              <a:buFont typeface="Symbol" panose="05050102010706020507" pitchFamily="18" charset="2"/>
              <a:buChar char=""/>
              <a:tabLst>
                <a:tab pos="180340" algn="l"/>
                <a:tab pos="270510" algn="l"/>
              </a:tabLst>
            </a:pPr>
            <a:r>
              <a:rPr lang="pt-BR" sz="2000" b="1" dirty="0">
                <a:effectLst/>
                <a:latin typeface="Arial Narrow" panose="020B0606020202030204" pitchFamily="34" charset="0"/>
                <a:ea typeface="Calibri" panose="020F0502020204030204" pitchFamily="34" charset="0"/>
              </a:rPr>
              <a:t>A iluminação elétrica</a:t>
            </a:r>
            <a:r>
              <a:rPr lang="pt-BR" sz="2000" dirty="0">
                <a:effectLst/>
                <a:latin typeface="Arial Narrow" panose="020B0606020202030204" pitchFamily="34" charset="0"/>
                <a:ea typeface="Calibri" panose="020F0502020204030204" pitchFamily="34" charset="0"/>
              </a:rPr>
              <a:t> pública e residencial, que começava a substituir os antigos lampiões a gás. Antes da popularização da iluminação elétrica, a iluminação pública dependia do trabalho dos acendedores de lampiões (Figura 1), responsáveis por acender manualmente as luzes das ruas ao anoitecer.</a:t>
            </a:r>
          </a:p>
        </p:txBody>
      </p:sp>
      <p:pic>
        <p:nvPicPr>
          <p:cNvPr id="10" name="Imagem 9">
            <a:extLst>
              <a:ext uri="{FF2B5EF4-FFF2-40B4-BE49-F238E27FC236}">
                <a16:creationId xmlns:a16="http://schemas.microsoft.com/office/drawing/2014/main" id="{9614916B-E3A4-8678-C9E7-885593CA4647}"/>
              </a:ext>
            </a:extLst>
          </p:cNvPr>
          <p:cNvPicPr>
            <a:picLocks noChangeAspect="1"/>
          </p:cNvPicPr>
          <p:nvPr/>
        </p:nvPicPr>
        <p:blipFill>
          <a:blip r:embed="rId2"/>
          <a:stretch>
            <a:fillRect/>
          </a:stretch>
        </p:blipFill>
        <p:spPr>
          <a:xfrm>
            <a:off x="545081" y="922371"/>
            <a:ext cx="3005588" cy="688908"/>
          </a:xfrm>
          <a:prstGeom prst="rect">
            <a:avLst/>
          </a:prstGeom>
        </p:spPr>
      </p:pic>
    </p:spTree>
    <p:extLst>
      <p:ext uri="{BB962C8B-B14F-4D97-AF65-F5344CB8AC3E}">
        <p14:creationId xmlns:p14="http://schemas.microsoft.com/office/powerpoint/2010/main" val="3523982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607A2601-8990-72BC-6B56-600A4F2B56E6}"/>
              </a:ext>
            </a:extLst>
          </p:cNvPr>
          <p:cNvPicPr>
            <a:picLocks noChangeAspect="1"/>
          </p:cNvPicPr>
          <p:nvPr/>
        </p:nvPicPr>
        <p:blipFill>
          <a:blip r:embed="rId2"/>
          <a:stretch>
            <a:fillRect/>
          </a:stretch>
        </p:blipFill>
        <p:spPr>
          <a:xfrm>
            <a:off x="1071329" y="920621"/>
            <a:ext cx="4253145" cy="4790898"/>
          </a:xfrm>
          <a:prstGeom prst="rect">
            <a:avLst/>
          </a:prstGeom>
        </p:spPr>
      </p:pic>
      <p:sp>
        <p:nvSpPr>
          <p:cNvPr id="8" name="CaixaDeTexto 7">
            <a:extLst>
              <a:ext uri="{FF2B5EF4-FFF2-40B4-BE49-F238E27FC236}">
                <a16:creationId xmlns:a16="http://schemas.microsoft.com/office/drawing/2014/main" id="{55AA78A7-B700-91D2-A52D-37FB1794E665}"/>
              </a:ext>
            </a:extLst>
          </p:cNvPr>
          <p:cNvSpPr txBox="1"/>
          <p:nvPr/>
        </p:nvSpPr>
        <p:spPr>
          <a:xfrm>
            <a:off x="6443664" y="920621"/>
            <a:ext cx="4772025" cy="5016758"/>
          </a:xfrm>
          <a:prstGeom prst="rect">
            <a:avLst/>
          </a:prstGeom>
          <a:noFill/>
        </p:spPr>
        <p:txBody>
          <a:bodyPr wrap="square">
            <a:spAutoFit/>
          </a:bodyPr>
          <a:lstStyle/>
          <a:p>
            <a:pPr algn="ctr" fontAlgn="base"/>
            <a:r>
              <a:rPr lang="pt-BR" sz="2000" u="none" strike="noStrike" dirty="0">
                <a:solidFill>
                  <a:srgbClr val="222222"/>
                </a:solidFill>
                <a:effectLst/>
                <a:latin typeface="Arial Narrow" panose="020B0606020202030204" pitchFamily="34" charset="0"/>
                <a:hlinkClick r:id="rId3"/>
              </a:rPr>
              <a:t>O ACENDEDOR DE LAMPIÕES – Jorge de Lima</a:t>
            </a:r>
            <a:endParaRPr lang="pt-BR" sz="2000" u="none" strike="noStrike" dirty="0">
              <a:solidFill>
                <a:srgbClr val="000000"/>
              </a:solidFill>
              <a:effectLst/>
              <a:latin typeface="Arial Narrow" panose="020B0606020202030204" pitchFamily="34" charset="0"/>
            </a:endParaRPr>
          </a:p>
          <a:p>
            <a:pPr algn="just" fontAlgn="base"/>
            <a:r>
              <a:rPr lang="pt-BR" sz="2000" dirty="0">
                <a:solidFill>
                  <a:srgbClr val="666666"/>
                </a:solidFill>
                <a:effectLst/>
                <a:latin typeface="Arial Narrow" panose="020B0606020202030204" pitchFamily="34" charset="0"/>
              </a:rPr>
              <a:t>Publicado em </a:t>
            </a:r>
            <a:r>
              <a:rPr lang="pt-BR" sz="2000" u="none" strike="noStrike" dirty="0">
                <a:solidFill>
                  <a:srgbClr val="113D16"/>
                </a:solidFill>
                <a:effectLst/>
                <a:latin typeface="Arial Narrow" panose="020B0606020202030204" pitchFamily="34" charset="0"/>
                <a:hlinkClick r:id="rId3" tooltip="06:42"/>
              </a:rPr>
              <a:t>17 de abril de 2025</a:t>
            </a:r>
            <a:endParaRPr lang="pt-BR" sz="2000" dirty="0">
              <a:solidFill>
                <a:srgbClr val="666666"/>
              </a:solidFill>
              <a:effectLst/>
              <a:latin typeface="Arial Narrow" panose="020B0606020202030204" pitchFamily="34" charset="0"/>
            </a:endParaRPr>
          </a:p>
          <a:p>
            <a:pPr algn="just" fontAlgn="base"/>
            <a:r>
              <a:rPr lang="pt-BR" sz="2000" i="0" dirty="0">
                <a:solidFill>
                  <a:srgbClr val="000000"/>
                </a:solidFill>
                <a:effectLst/>
                <a:latin typeface="Arial Narrow" panose="020B0606020202030204" pitchFamily="34" charset="0"/>
              </a:rPr>
              <a:t>Lá vem o acendedor de lampiões da rua!</a:t>
            </a:r>
            <a:br>
              <a:rPr lang="pt-BR" sz="2000" i="0" dirty="0">
                <a:solidFill>
                  <a:srgbClr val="373737"/>
                </a:solidFill>
                <a:effectLst/>
                <a:latin typeface="Arial Narrow" panose="020B0606020202030204" pitchFamily="34" charset="0"/>
              </a:rPr>
            </a:br>
            <a:r>
              <a:rPr lang="pt-BR" sz="2000" i="0" dirty="0">
                <a:solidFill>
                  <a:srgbClr val="000000"/>
                </a:solidFill>
                <a:effectLst/>
                <a:latin typeface="Arial Narrow" panose="020B0606020202030204" pitchFamily="34" charset="0"/>
              </a:rPr>
              <a:t>Esse mesmo que vem, invariavelmente,</a:t>
            </a:r>
            <a:br>
              <a:rPr lang="pt-BR" sz="2000" i="0" dirty="0">
                <a:solidFill>
                  <a:srgbClr val="373737"/>
                </a:solidFill>
                <a:effectLst/>
                <a:latin typeface="Arial Narrow" panose="020B0606020202030204" pitchFamily="34" charset="0"/>
              </a:rPr>
            </a:br>
            <a:r>
              <a:rPr lang="pt-BR" sz="2000" i="0" dirty="0">
                <a:solidFill>
                  <a:srgbClr val="000000"/>
                </a:solidFill>
                <a:effectLst/>
                <a:latin typeface="Arial Narrow" panose="020B0606020202030204" pitchFamily="34" charset="0"/>
              </a:rPr>
              <a:t>parodiar o sol e associar-se à lua,</a:t>
            </a:r>
            <a:br>
              <a:rPr lang="pt-BR" sz="2000" i="0" dirty="0">
                <a:solidFill>
                  <a:srgbClr val="373737"/>
                </a:solidFill>
                <a:effectLst/>
                <a:latin typeface="Arial Narrow" panose="020B0606020202030204" pitchFamily="34" charset="0"/>
              </a:rPr>
            </a:br>
            <a:r>
              <a:rPr lang="pt-BR" sz="2000" i="0" dirty="0">
                <a:solidFill>
                  <a:srgbClr val="000000"/>
                </a:solidFill>
                <a:effectLst/>
                <a:latin typeface="Arial Narrow" panose="020B0606020202030204" pitchFamily="34" charset="0"/>
              </a:rPr>
              <a:t>quando a sombra da noite enegrece o poente.</a:t>
            </a:r>
            <a:endParaRPr lang="pt-BR" sz="2000" i="0" dirty="0">
              <a:solidFill>
                <a:srgbClr val="373737"/>
              </a:solidFill>
              <a:effectLst/>
              <a:latin typeface="Arial Narrow" panose="020B0606020202030204" pitchFamily="34" charset="0"/>
            </a:endParaRPr>
          </a:p>
          <a:p>
            <a:pPr algn="just" fontAlgn="base"/>
            <a:r>
              <a:rPr lang="pt-BR" sz="2000" i="0" dirty="0">
                <a:solidFill>
                  <a:srgbClr val="000000"/>
                </a:solidFill>
                <a:effectLst/>
                <a:latin typeface="Arial Narrow" panose="020B0606020202030204" pitchFamily="34" charset="0"/>
              </a:rPr>
              <a:t>Um, dois, três lampiões acende e continua</a:t>
            </a:r>
            <a:br>
              <a:rPr lang="pt-BR" sz="2000" i="0" dirty="0">
                <a:solidFill>
                  <a:srgbClr val="373737"/>
                </a:solidFill>
                <a:effectLst/>
                <a:latin typeface="Arial Narrow" panose="020B0606020202030204" pitchFamily="34" charset="0"/>
              </a:rPr>
            </a:br>
            <a:r>
              <a:rPr lang="pt-BR" sz="2000" i="0" dirty="0">
                <a:solidFill>
                  <a:srgbClr val="000000"/>
                </a:solidFill>
                <a:effectLst/>
                <a:latin typeface="Arial Narrow" panose="020B0606020202030204" pitchFamily="34" charset="0"/>
              </a:rPr>
              <a:t>outros mais a acender, imperturbavelmente,</a:t>
            </a:r>
            <a:br>
              <a:rPr lang="pt-BR" sz="2000" i="0" dirty="0">
                <a:solidFill>
                  <a:srgbClr val="373737"/>
                </a:solidFill>
                <a:effectLst/>
                <a:latin typeface="Arial Narrow" panose="020B0606020202030204" pitchFamily="34" charset="0"/>
              </a:rPr>
            </a:br>
            <a:r>
              <a:rPr lang="pt-BR" sz="2000" i="0" dirty="0">
                <a:solidFill>
                  <a:srgbClr val="000000"/>
                </a:solidFill>
                <a:effectLst/>
                <a:latin typeface="Arial Narrow" panose="020B0606020202030204" pitchFamily="34" charset="0"/>
              </a:rPr>
              <a:t>à medida que a noite, aos poucos, se acentua</a:t>
            </a:r>
            <a:br>
              <a:rPr lang="pt-BR" sz="2000" i="0" dirty="0">
                <a:solidFill>
                  <a:srgbClr val="373737"/>
                </a:solidFill>
                <a:effectLst/>
                <a:latin typeface="Arial Narrow" panose="020B0606020202030204" pitchFamily="34" charset="0"/>
              </a:rPr>
            </a:br>
            <a:r>
              <a:rPr lang="pt-BR" sz="2000" i="0" dirty="0">
                <a:solidFill>
                  <a:srgbClr val="000000"/>
                </a:solidFill>
                <a:effectLst/>
                <a:latin typeface="Arial Narrow" panose="020B0606020202030204" pitchFamily="34" charset="0"/>
              </a:rPr>
              <a:t>e a palidez da lua apenas se pressente.</a:t>
            </a:r>
            <a:endParaRPr lang="pt-BR" sz="2000" i="0" dirty="0">
              <a:solidFill>
                <a:srgbClr val="373737"/>
              </a:solidFill>
              <a:effectLst/>
              <a:latin typeface="Arial Narrow" panose="020B0606020202030204" pitchFamily="34" charset="0"/>
            </a:endParaRPr>
          </a:p>
          <a:p>
            <a:pPr algn="just" fontAlgn="base"/>
            <a:r>
              <a:rPr lang="pt-BR" sz="2000" i="0" dirty="0">
                <a:solidFill>
                  <a:srgbClr val="000000"/>
                </a:solidFill>
                <a:effectLst/>
                <a:latin typeface="Arial Narrow" panose="020B0606020202030204" pitchFamily="34" charset="0"/>
              </a:rPr>
              <a:t>Triste ironia atroz que o senso humano irrita!</a:t>
            </a:r>
            <a:br>
              <a:rPr lang="pt-BR" sz="2000" i="0" dirty="0">
                <a:solidFill>
                  <a:srgbClr val="373737"/>
                </a:solidFill>
                <a:effectLst/>
                <a:latin typeface="Arial Narrow" panose="020B0606020202030204" pitchFamily="34" charset="0"/>
              </a:rPr>
            </a:br>
            <a:r>
              <a:rPr lang="pt-BR" sz="2000" i="0" dirty="0">
                <a:solidFill>
                  <a:srgbClr val="000000"/>
                </a:solidFill>
                <a:effectLst/>
                <a:latin typeface="Arial Narrow" panose="020B0606020202030204" pitchFamily="34" charset="0"/>
              </a:rPr>
              <a:t>Ele, que doura a noite e ilumina a cidade,</a:t>
            </a:r>
            <a:br>
              <a:rPr lang="pt-BR" sz="2000" i="0" dirty="0">
                <a:solidFill>
                  <a:srgbClr val="373737"/>
                </a:solidFill>
                <a:effectLst/>
                <a:latin typeface="Arial Narrow" panose="020B0606020202030204" pitchFamily="34" charset="0"/>
              </a:rPr>
            </a:br>
            <a:r>
              <a:rPr lang="pt-BR" sz="2000" i="0" dirty="0">
                <a:solidFill>
                  <a:srgbClr val="000000"/>
                </a:solidFill>
                <a:effectLst/>
                <a:latin typeface="Arial Narrow" panose="020B0606020202030204" pitchFamily="34" charset="0"/>
              </a:rPr>
              <a:t>talvez não tenha luz na choupana que habita.</a:t>
            </a:r>
            <a:endParaRPr lang="pt-BR" sz="2000" i="0" dirty="0">
              <a:solidFill>
                <a:srgbClr val="373737"/>
              </a:solidFill>
              <a:effectLst/>
              <a:latin typeface="Arial Narrow" panose="020B0606020202030204" pitchFamily="34" charset="0"/>
            </a:endParaRPr>
          </a:p>
          <a:p>
            <a:pPr algn="just" fontAlgn="base"/>
            <a:r>
              <a:rPr lang="pt-BR" sz="2000" i="0" dirty="0">
                <a:solidFill>
                  <a:srgbClr val="000000"/>
                </a:solidFill>
                <a:effectLst/>
                <a:latin typeface="Arial Narrow" panose="020B0606020202030204" pitchFamily="34" charset="0"/>
              </a:rPr>
              <a:t>Tanta gente também nos outros insinua</a:t>
            </a:r>
            <a:br>
              <a:rPr lang="pt-BR" sz="2000" i="0" dirty="0">
                <a:solidFill>
                  <a:srgbClr val="373737"/>
                </a:solidFill>
                <a:effectLst/>
                <a:latin typeface="Arial Narrow" panose="020B0606020202030204" pitchFamily="34" charset="0"/>
              </a:rPr>
            </a:br>
            <a:r>
              <a:rPr lang="pt-BR" sz="2000" i="0" dirty="0">
                <a:solidFill>
                  <a:srgbClr val="000000"/>
                </a:solidFill>
                <a:effectLst/>
                <a:latin typeface="Arial Narrow" panose="020B0606020202030204" pitchFamily="34" charset="0"/>
              </a:rPr>
              <a:t>crenças, religião, amor, felicidade,</a:t>
            </a:r>
            <a:br>
              <a:rPr lang="pt-BR" sz="2000" i="0" dirty="0">
                <a:solidFill>
                  <a:srgbClr val="373737"/>
                </a:solidFill>
                <a:effectLst/>
                <a:latin typeface="Arial Narrow" panose="020B0606020202030204" pitchFamily="34" charset="0"/>
              </a:rPr>
            </a:br>
            <a:r>
              <a:rPr lang="pt-BR" sz="2000" i="0" dirty="0">
                <a:solidFill>
                  <a:srgbClr val="000000"/>
                </a:solidFill>
                <a:effectLst/>
                <a:latin typeface="Arial Narrow" panose="020B0606020202030204" pitchFamily="34" charset="0"/>
              </a:rPr>
              <a:t>como esse acendedor de lampiões da rua!</a:t>
            </a:r>
            <a:endParaRPr lang="pt-BR" sz="2000" i="0" dirty="0">
              <a:solidFill>
                <a:srgbClr val="373737"/>
              </a:solidFill>
              <a:effectLst/>
              <a:latin typeface="Arial Narrow" panose="020B0606020202030204" pitchFamily="34" charset="0"/>
            </a:endParaRPr>
          </a:p>
        </p:txBody>
      </p:sp>
    </p:spTree>
    <p:extLst>
      <p:ext uri="{BB962C8B-B14F-4D97-AF65-F5344CB8AC3E}">
        <p14:creationId xmlns:p14="http://schemas.microsoft.com/office/powerpoint/2010/main" val="1767471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DE55879-D0A8-66DB-3818-E2EC8958D531}"/>
              </a:ext>
            </a:extLst>
          </p:cNvPr>
          <p:cNvPicPr>
            <a:picLocks noChangeAspect="1"/>
          </p:cNvPicPr>
          <p:nvPr/>
        </p:nvPicPr>
        <p:blipFill>
          <a:blip r:embed="rId2"/>
          <a:stretch>
            <a:fillRect/>
          </a:stretch>
        </p:blipFill>
        <p:spPr>
          <a:xfrm>
            <a:off x="490128" y="1023655"/>
            <a:ext cx="4929597" cy="3900770"/>
          </a:xfrm>
          <a:prstGeom prst="rect">
            <a:avLst/>
          </a:prstGeom>
        </p:spPr>
      </p:pic>
      <p:sp>
        <p:nvSpPr>
          <p:cNvPr id="4" name="CaixaDeTexto 3">
            <a:extLst>
              <a:ext uri="{FF2B5EF4-FFF2-40B4-BE49-F238E27FC236}">
                <a16:creationId xmlns:a16="http://schemas.microsoft.com/office/drawing/2014/main" id="{C18A8DB1-0307-DE0C-0ED5-23FCA2F1E916}"/>
              </a:ext>
            </a:extLst>
          </p:cNvPr>
          <p:cNvSpPr txBox="1"/>
          <p:nvPr/>
        </p:nvSpPr>
        <p:spPr>
          <a:xfrm>
            <a:off x="5915025" y="1144090"/>
            <a:ext cx="5343525" cy="4348370"/>
          </a:xfrm>
          <a:prstGeom prst="rect">
            <a:avLst/>
          </a:prstGeom>
          <a:noFill/>
        </p:spPr>
        <p:txBody>
          <a:bodyPr wrap="square" rtlCol="0">
            <a:spAutoFit/>
          </a:bodyPr>
          <a:lstStyle/>
          <a:p>
            <a:pPr lvl="0" algn="just" fontAlgn="auto">
              <a:lnSpc>
                <a:spcPct val="107000"/>
              </a:lnSpc>
              <a:spcAft>
                <a:spcPts val="800"/>
              </a:spcAft>
            </a:pPr>
            <a:r>
              <a:rPr lang="pt-BR" sz="2000" b="1" dirty="0">
                <a:effectLst/>
                <a:latin typeface="Arial Narrow" panose="020B0606020202030204" pitchFamily="34" charset="0"/>
                <a:ea typeface="Calibri" panose="020F0502020204030204" pitchFamily="34" charset="0"/>
              </a:rPr>
              <a:t>O motor elétrico</a:t>
            </a:r>
            <a:r>
              <a:rPr lang="pt-BR" sz="2000" dirty="0">
                <a:effectLst/>
                <a:latin typeface="Arial Narrow" panose="020B0606020202030204" pitchFamily="34" charset="0"/>
                <a:ea typeface="Calibri" panose="020F0502020204030204" pitchFamily="34" charset="0"/>
              </a:rPr>
              <a:t> a partir dos estudos sobre eletricidade e magnetismo. As contribuições de cientistas como Michael Faraday, Thomas Davenport e Nikola Tesla permitiram seu desenvolvimento e aperfeiçoamento. Sua utilização contribuiu para a modernização dos transportes, substituindo gradativamente os bondes movidos por tração animal, além de impulsionar a automatização das fábricas e transformar diversas atividades do cotidiano. A indústria automobilística desenvolveu veículos movidos a vapor, eletricidade e gasolina (Figura 2), destacando-se os motores a combustão com a expansão do uso do petróleo.</a:t>
            </a:r>
          </a:p>
        </p:txBody>
      </p:sp>
    </p:spTree>
    <p:extLst>
      <p:ext uri="{BB962C8B-B14F-4D97-AF65-F5344CB8AC3E}">
        <p14:creationId xmlns:p14="http://schemas.microsoft.com/office/powerpoint/2010/main" val="3979220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ACC2155-BD99-F33A-24E5-E1F1BCCD3264}"/>
              </a:ext>
            </a:extLst>
          </p:cNvPr>
          <p:cNvSpPr txBox="1"/>
          <p:nvPr/>
        </p:nvSpPr>
        <p:spPr>
          <a:xfrm>
            <a:off x="5210175" y="856374"/>
            <a:ext cx="6096000" cy="4075283"/>
          </a:xfrm>
          <a:prstGeom prst="rect">
            <a:avLst/>
          </a:prstGeom>
          <a:noFill/>
        </p:spPr>
        <p:txBody>
          <a:bodyPr wrap="square">
            <a:spAutoFit/>
          </a:bodyPr>
          <a:lstStyle/>
          <a:p>
            <a:pPr marL="342900" lvl="0" indent="-342900" algn="just">
              <a:lnSpc>
                <a:spcPct val="106000"/>
              </a:lnSpc>
              <a:spcAft>
                <a:spcPts val="800"/>
              </a:spcAft>
              <a:buFont typeface="Wingdings" panose="05000000000000000000" pitchFamily="2" charset="2"/>
              <a:buChar char=""/>
              <a:tabLst>
                <a:tab pos="180340" algn="l"/>
              </a:tabLst>
            </a:pPr>
            <a:r>
              <a:rPr lang="pt-BR" sz="2000" dirty="0">
                <a:effectLst/>
                <a:latin typeface="Arial Narrow" panose="020B0606020202030204" pitchFamily="34" charset="0"/>
                <a:ea typeface="Calibri" panose="020F0502020204030204" pitchFamily="34" charset="0"/>
              </a:rPr>
              <a:t>Dirigíveis e metrôs subterrâneos: novos meios de transporte transformaram a mobilidade nas cidades. </a:t>
            </a:r>
          </a:p>
          <a:p>
            <a:pPr marL="342900" lvl="0" indent="-342900" algn="just">
              <a:lnSpc>
                <a:spcPct val="106000"/>
              </a:lnSpc>
              <a:spcAft>
                <a:spcPts val="800"/>
              </a:spcAft>
              <a:buFont typeface="Wingdings" panose="05000000000000000000" pitchFamily="2" charset="2"/>
              <a:buChar char=""/>
              <a:tabLst>
                <a:tab pos="180340" algn="l"/>
              </a:tabLst>
            </a:pPr>
            <a:r>
              <a:rPr lang="pt-BR" sz="2000" dirty="0">
                <a:effectLst/>
                <a:latin typeface="Arial Narrow" panose="020B0606020202030204" pitchFamily="34" charset="0"/>
                <a:ea typeface="Calibri" panose="020F0502020204030204" pitchFamily="34" charset="0"/>
              </a:rPr>
              <a:t>Radiotelegrafia: Guglielmo Marconi desenvolveu sistemas de comunicação sem fio, permitindo a transmissão de mensagens a longas distâncias. </a:t>
            </a:r>
          </a:p>
          <a:p>
            <a:pPr marL="342900" lvl="0" indent="-342900" algn="just">
              <a:lnSpc>
                <a:spcPct val="106000"/>
              </a:lnSpc>
              <a:spcAft>
                <a:spcPts val="800"/>
              </a:spcAft>
              <a:buFont typeface="Wingdings" panose="05000000000000000000" pitchFamily="2" charset="2"/>
              <a:buChar char=""/>
              <a:tabLst>
                <a:tab pos="180340" algn="l"/>
              </a:tabLst>
            </a:pPr>
            <a:r>
              <a:rPr lang="pt-BR" sz="2000" dirty="0">
                <a:effectLst/>
                <a:latin typeface="Arial Narrow" panose="020B0606020202030204" pitchFamily="34" charset="0"/>
                <a:ea typeface="Calibri" panose="020F0502020204030204" pitchFamily="34" charset="0"/>
              </a:rPr>
              <a:t>Cinema: começou a se popularizar como uma nova forma de entretenimento e expressão artística. </a:t>
            </a:r>
          </a:p>
          <a:p>
            <a:pPr marL="342900" lvl="0" indent="-342900" algn="just">
              <a:lnSpc>
                <a:spcPct val="106000"/>
              </a:lnSpc>
              <a:spcAft>
                <a:spcPts val="800"/>
              </a:spcAft>
              <a:buFont typeface="Wingdings" panose="05000000000000000000" pitchFamily="2" charset="2"/>
              <a:buChar char=""/>
              <a:tabLst>
                <a:tab pos="180340" algn="l"/>
              </a:tabLst>
            </a:pPr>
            <a:r>
              <a:rPr lang="pt-BR" sz="2000" dirty="0">
                <a:effectLst/>
                <a:latin typeface="Arial Narrow" panose="020B0606020202030204" pitchFamily="34" charset="0"/>
                <a:ea typeface="Calibri" panose="020F0502020204030204" pitchFamily="34" charset="0"/>
              </a:rPr>
              <a:t>Gramofone: possibilitou a gravação e reprodução de músicas, ampliando o acesso à música. </a:t>
            </a:r>
          </a:p>
          <a:p>
            <a:pPr marL="342900" lvl="0" indent="-342900" algn="just">
              <a:lnSpc>
                <a:spcPct val="106000"/>
              </a:lnSpc>
              <a:spcAft>
                <a:spcPts val="800"/>
              </a:spcAft>
              <a:buFont typeface="Wingdings" panose="05000000000000000000" pitchFamily="2" charset="2"/>
              <a:buChar char=""/>
              <a:tabLst>
                <a:tab pos="180340" algn="l"/>
              </a:tabLst>
            </a:pPr>
            <a:r>
              <a:rPr lang="pt-BR" sz="2000" dirty="0">
                <a:effectLst/>
                <a:latin typeface="Arial Narrow" panose="020B0606020202030204" pitchFamily="34" charset="0"/>
                <a:ea typeface="Calibri" panose="020F0502020204030204" pitchFamily="34" charset="0"/>
              </a:rPr>
              <a:t>Produção de aço: sua fabricação em larga escala favoreceu a construção de pontes, ferrovias, edifícios e arranha-céus.</a:t>
            </a:r>
          </a:p>
        </p:txBody>
      </p:sp>
      <p:pic>
        <p:nvPicPr>
          <p:cNvPr id="7" name="Imagem 6">
            <a:extLst>
              <a:ext uri="{FF2B5EF4-FFF2-40B4-BE49-F238E27FC236}">
                <a16:creationId xmlns:a16="http://schemas.microsoft.com/office/drawing/2014/main" id="{4384D79B-5553-41C2-B05E-1FD3FB25F95F}"/>
              </a:ext>
            </a:extLst>
          </p:cNvPr>
          <p:cNvPicPr>
            <a:picLocks noChangeAspect="1"/>
          </p:cNvPicPr>
          <p:nvPr/>
        </p:nvPicPr>
        <p:blipFill>
          <a:blip r:embed="rId2"/>
          <a:stretch>
            <a:fillRect/>
          </a:stretch>
        </p:blipFill>
        <p:spPr>
          <a:xfrm>
            <a:off x="352020" y="1023602"/>
            <a:ext cx="4505730" cy="4321563"/>
          </a:xfrm>
          <a:prstGeom prst="rect">
            <a:avLst/>
          </a:prstGeom>
        </p:spPr>
      </p:pic>
    </p:spTree>
    <p:extLst>
      <p:ext uri="{BB962C8B-B14F-4D97-AF65-F5344CB8AC3E}">
        <p14:creationId xmlns:p14="http://schemas.microsoft.com/office/powerpoint/2010/main" val="492960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55D613F5-59E0-8DCA-5C63-A1F0D0856A22}"/>
              </a:ext>
            </a:extLst>
          </p:cNvPr>
          <p:cNvPicPr>
            <a:picLocks noChangeAspect="1"/>
          </p:cNvPicPr>
          <p:nvPr/>
        </p:nvPicPr>
        <p:blipFill>
          <a:blip r:embed="rId2"/>
          <a:stretch>
            <a:fillRect/>
          </a:stretch>
        </p:blipFill>
        <p:spPr>
          <a:xfrm>
            <a:off x="508854" y="818732"/>
            <a:ext cx="5482371" cy="3457993"/>
          </a:xfrm>
          <a:prstGeom prst="rect">
            <a:avLst/>
          </a:prstGeom>
        </p:spPr>
      </p:pic>
      <p:sp>
        <p:nvSpPr>
          <p:cNvPr id="6" name="CaixaDeTexto 5">
            <a:extLst>
              <a:ext uri="{FF2B5EF4-FFF2-40B4-BE49-F238E27FC236}">
                <a16:creationId xmlns:a16="http://schemas.microsoft.com/office/drawing/2014/main" id="{71A6E2A2-5581-9832-E9CA-696FA8C03EBD}"/>
              </a:ext>
            </a:extLst>
          </p:cNvPr>
          <p:cNvSpPr txBox="1"/>
          <p:nvPr/>
        </p:nvSpPr>
        <p:spPr>
          <a:xfrm>
            <a:off x="6162676" y="818732"/>
            <a:ext cx="5482371" cy="3170099"/>
          </a:xfrm>
          <a:prstGeom prst="rect">
            <a:avLst/>
          </a:prstGeom>
          <a:noFill/>
        </p:spPr>
        <p:txBody>
          <a:bodyPr wrap="square">
            <a:spAutoFit/>
          </a:bodyPr>
          <a:lstStyle/>
          <a:p>
            <a:pPr algn="just"/>
            <a:r>
              <a:rPr lang="pt-BR" sz="2000" dirty="0">
                <a:effectLst/>
                <a:latin typeface="Arial Narrow" panose="020B0606020202030204" pitchFamily="34" charset="0"/>
                <a:ea typeface="Calibri" panose="020F0502020204030204" pitchFamily="34" charset="0"/>
              </a:rPr>
              <a:t>Na ciência, surgiam fenômenos que ainda não eram bem explicados, como a radiação do corpo negro, o efeito fotoelétrico e a controversa hipótese do éter, que buscava explicar a propagação da luz pelo espaço. Esses questionamentos contribuíram para o desenvolvimento da </a:t>
            </a:r>
            <a:r>
              <a:rPr lang="pt-BR" sz="2000" b="1" dirty="0">
                <a:effectLst/>
                <a:latin typeface="Arial Narrow" panose="020B0606020202030204" pitchFamily="34" charset="0"/>
                <a:ea typeface="Calibri" panose="020F0502020204030204" pitchFamily="34" charset="0"/>
              </a:rPr>
              <a:t>Física Moderna, </a:t>
            </a:r>
            <a:r>
              <a:rPr lang="pt-BR" sz="2000" dirty="0">
                <a:effectLst/>
                <a:latin typeface="Arial Narrow" panose="020B0606020202030204" pitchFamily="34" charset="0"/>
                <a:ea typeface="Calibri" panose="020F0502020204030204" pitchFamily="34" charset="0"/>
              </a:rPr>
              <a:t>especialmente da Mecânica Quântica, que trata do mundo atômico (muito pequeno), a partir dos estudos de Max Planck e</a:t>
            </a:r>
            <a:r>
              <a:rPr lang="pt-BR" sz="2000" b="1" dirty="0">
                <a:effectLst/>
                <a:latin typeface="Arial Narrow" panose="020B0606020202030204" pitchFamily="34" charset="0"/>
                <a:ea typeface="Calibri" panose="020F0502020204030204" pitchFamily="34" charset="0"/>
              </a:rPr>
              <a:t> </a:t>
            </a:r>
            <a:r>
              <a:rPr lang="pt-BR" sz="2000" dirty="0">
                <a:effectLst/>
                <a:latin typeface="Arial Narrow" panose="020B0606020202030204" pitchFamily="34" charset="0"/>
                <a:ea typeface="Calibri" panose="020F0502020204030204" pitchFamily="34" charset="0"/>
              </a:rPr>
              <a:t>da Teoria da Relatividade de Albert Einstein que abrange o universo cósmico (muito grande).</a:t>
            </a:r>
            <a:endParaRPr lang="pt-BR" sz="2000" dirty="0">
              <a:effectLst/>
              <a:latin typeface="Calibri" panose="020F0502020204030204" pitchFamily="34" charset="0"/>
              <a:ea typeface="Calibri" panose="020F0502020204030204" pitchFamily="34" charset="0"/>
            </a:endParaRPr>
          </a:p>
        </p:txBody>
      </p:sp>
      <p:pic>
        <p:nvPicPr>
          <p:cNvPr id="9" name="Imagem 8">
            <a:extLst>
              <a:ext uri="{FF2B5EF4-FFF2-40B4-BE49-F238E27FC236}">
                <a16:creationId xmlns:a16="http://schemas.microsoft.com/office/drawing/2014/main" id="{CDF07856-084A-BA5E-4A24-2DE0E129CC5F}"/>
              </a:ext>
            </a:extLst>
          </p:cNvPr>
          <p:cNvPicPr>
            <a:picLocks noChangeAspect="1"/>
          </p:cNvPicPr>
          <p:nvPr/>
        </p:nvPicPr>
        <p:blipFill>
          <a:blip r:embed="rId3"/>
          <a:stretch>
            <a:fillRect/>
          </a:stretch>
        </p:blipFill>
        <p:spPr>
          <a:xfrm>
            <a:off x="6888702" y="4276725"/>
            <a:ext cx="3581900" cy="1971950"/>
          </a:xfrm>
          <a:prstGeom prst="rect">
            <a:avLst/>
          </a:prstGeom>
        </p:spPr>
      </p:pic>
      <p:pic>
        <p:nvPicPr>
          <p:cNvPr id="10" name="Imagem 9">
            <a:extLst>
              <a:ext uri="{FF2B5EF4-FFF2-40B4-BE49-F238E27FC236}">
                <a16:creationId xmlns:a16="http://schemas.microsoft.com/office/drawing/2014/main" id="{D3AF0262-3147-04BE-167C-25D3B6BC7850}"/>
              </a:ext>
            </a:extLst>
          </p:cNvPr>
          <p:cNvPicPr>
            <a:picLocks noChangeAspect="1"/>
          </p:cNvPicPr>
          <p:nvPr/>
        </p:nvPicPr>
        <p:blipFill>
          <a:blip r:embed="rId4"/>
          <a:stretch>
            <a:fillRect/>
          </a:stretch>
        </p:blipFill>
        <p:spPr>
          <a:xfrm>
            <a:off x="911774" y="4359409"/>
            <a:ext cx="1640687" cy="2147523"/>
          </a:xfrm>
          <a:prstGeom prst="rect">
            <a:avLst/>
          </a:prstGeom>
        </p:spPr>
      </p:pic>
      <p:sp>
        <p:nvSpPr>
          <p:cNvPr id="16" name="CaixaDeTexto 15">
            <a:extLst>
              <a:ext uri="{FF2B5EF4-FFF2-40B4-BE49-F238E27FC236}">
                <a16:creationId xmlns:a16="http://schemas.microsoft.com/office/drawing/2014/main" id="{0C0188DA-77FF-D1C8-246E-7A9A545DFE9A}"/>
              </a:ext>
            </a:extLst>
          </p:cNvPr>
          <p:cNvSpPr txBox="1"/>
          <p:nvPr/>
        </p:nvSpPr>
        <p:spPr>
          <a:xfrm>
            <a:off x="2723911" y="4526187"/>
            <a:ext cx="1714739" cy="1815882"/>
          </a:xfrm>
          <a:prstGeom prst="rect">
            <a:avLst/>
          </a:prstGeom>
          <a:noFill/>
        </p:spPr>
        <p:txBody>
          <a:bodyPr wrap="square" rtlCol="0">
            <a:spAutoFit/>
          </a:bodyPr>
          <a:lstStyle/>
          <a:p>
            <a:r>
              <a:rPr lang="pt-BR" sz="1200" dirty="0">
                <a:latin typeface="Arial Narrow" panose="020B0606020202030204" pitchFamily="34" charset="0"/>
              </a:rPr>
              <a:t>A Medalha Max Planck foi entregue a Albert Einstein por Max Planck em 28 de junho de 1929, na Sociedade Alemã de Física, em Berlim, Alemanha.</a:t>
            </a:r>
          </a:p>
          <a:p>
            <a:endParaRPr lang="pt-BR" sz="1200" dirty="0">
              <a:latin typeface="Arial Narrow" panose="020B0606020202030204" pitchFamily="34" charset="0"/>
            </a:endParaRPr>
          </a:p>
          <a:p>
            <a:r>
              <a:rPr lang="pt-BR" sz="800" dirty="0">
                <a:latin typeface="Arial Narrow" panose="020B0606020202030204" pitchFamily="34" charset="0"/>
              </a:rPr>
              <a:t>Crédito: AIP Emilio </a:t>
            </a:r>
            <a:r>
              <a:rPr lang="pt-BR" sz="800" dirty="0" err="1">
                <a:latin typeface="Arial Narrow" panose="020B0606020202030204" pitchFamily="34" charset="0"/>
              </a:rPr>
              <a:t>Segrè</a:t>
            </a:r>
            <a:r>
              <a:rPr lang="pt-BR" sz="800" dirty="0">
                <a:latin typeface="Arial Narrow" panose="020B0606020202030204" pitchFamily="34" charset="0"/>
              </a:rPr>
              <a:t> Visual </a:t>
            </a:r>
            <a:r>
              <a:rPr lang="pt-BR" sz="800" dirty="0" err="1">
                <a:latin typeface="Arial Narrow" panose="020B0606020202030204" pitchFamily="34" charset="0"/>
              </a:rPr>
              <a:t>Archives</a:t>
            </a:r>
            <a:r>
              <a:rPr lang="pt-BR" sz="800" dirty="0">
                <a:latin typeface="Arial Narrow" panose="020B0606020202030204" pitchFamily="34" charset="0"/>
              </a:rPr>
              <a:t>, Coleção Fritz Reiche</a:t>
            </a:r>
          </a:p>
        </p:txBody>
      </p:sp>
    </p:spTree>
    <p:extLst>
      <p:ext uri="{BB962C8B-B14F-4D97-AF65-F5344CB8AC3E}">
        <p14:creationId xmlns:p14="http://schemas.microsoft.com/office/powerpoint/2010/main" val="315321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52F3E05-8399-EBA3-5CC5-BED36774758A}"/>
              </a:ext>
            </a:extLst>
          </p:cNvPr>
          <p:cNvPicPr>
            <a:picLocks noChangeAspect="1"/>
          </p:cNvPicPr>
          <p:nvPr/>
        </p:nvPicPr>
        <p:blipFill>
          <a:blip r:embed="rId2"/>
          <a:stretch>
            <a:fillRect/>
          </a:stretch>
        </p:blipFill>
        <p:spPr>
          <a:xfrm>
            <a:off x="2057400" y="593496"/>
            <a:ext cx="7010400" cy="5936324"/>
          </a:xfrm>
          <a:prstGeom prst="rect">
            <a:avLst/>
          </a:prstGeom>
        </p:spPr>
      </p:pic>
    </p:spTree>
    <p:extLst>
      <p:ext uri="{BB962C8B-B14F-4D97-AF65-F5344CB8AC3E}">
        <p14:creationId xmlns:p14="http://schemas.microsoft.com/office/powerpoint/2010/main" val="2766117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C500FCE-7DAA-1B27-7AC0-26FC2AC1F5E3}"/>
              </a:ext>
            </a:extLst>
          </p:cNvPr>
          <p:cNvSpPr txBox="1"/>
          <p:nvPr/>
        </p:nvSpPr>
        <p:spPr>
          <a:xfrm>
            <a:off x="97521" y="704050"/>
            <a:ext cx="5598430" cy="5970609"/>
          </a:xfrm>
          <a:prstGeom prst="rect">
            <a:avLst/>
          </a:prstGeom>
          <a:noFill/>
        </p:spPr>
        <p:txBody>
          <a:bodyPr wrap="square" rtlCol="0">
            <a:spAutoFit/>
          </a:bodyPr>
          <a:lstStyle/>
          <a:p>
            <a:pPr indent="228600" algn="just"/>
            <a:r>
              <a:rPr lang="pt-BR" sz="1800" b="1" dirty="0">
                <a:effectLst/>
                <a:latin typeface="Arial Narrow" panose="020B0606020202030204" pitchFamily="34" charset="0"/>
                <a:ea typeface="Calibri" panose="020F0502020204030204" pitchFamily="34" charset="0"/>
              </a:rPr>
              <a:t> </a:t>
            </a:r>
            <a:endParaRPr lang="pt-BR" sz="1600" dirty="0">
              <a:effectLst/>
              <a:latin typeface="Calibri" panose="020F0502020204030204" pitchFamily="34" charset="0"/>
              <a:ea typeface="Calibri" panose="020F0502020204030204" pitchFamily="34" charset="0"/>
            </a:endParaRPr>
          </a:p>
          <a:p>
            <a:pPr marL="180975" indent="9525" algn="just">
              <a:lnSpc>
                <a:spcPct val="106000"/>
              </a:lnSpc>
              <a:tabLst>
                <a:tab pos="180340" algn="l"/>
              </a:tabLst>
            </a:pPr>
            <a:endParaRPr lang="pt-BR" sz="1600" b="1" dirty="0">
              <a:effectLst/>
              <a:latin typeface="Arial Narrow" panose="020B0606020202030204" pitchFamily="34" charset="0"/>
              <a:ea typeface="Calibri" panose="020F0502020204030204" pitchFamily="34" charset="0"/>
            </a:endParaRPr>
          </a:p>
          <a:p>
            <a:pPr marL="180975" indent="9525" algn="just">
              <a:lnSpc>
                <a:spcPct val="106000"/>
              </a:lnSpc>
              <a:tabLst>
                <a:tab pos="180340" algn="l"/>
              </a:tabLst>
            </a:pPr>
            <a:r>
              <a:rPr lang="pt-BR" sz="2000" b="1" dirty="0">
                <a:effectLst/>
                <a:latin typeface="Arial Narrow" panose="020B0606020202030204" pitchFamily="34" charset="0"/>
                <a:ea typeface="Calibri" panose="020F0502020204030204" pitchFamily="34" charset="0"/>
              </a:rPr>
              <a:t>1</a:t>
            </a:r>
            <a:r>
              <a:rPr lang="pt-BR" sz="2000" dirty="0">
                <a:effectLst/>
                <a:latin typeface="Arial Narrow" panose="020B0606020202030204" pitchFamily="34" charset="0"/>
                <a:ea typeface="Calibri" panose="020F0502020204030204" pitchFamily="34" charset="0"/>
              </a:rPr>
              <a:t>.A hipótese do éter, mencionada no texto, procurava explicar:</a:t>
            </a:r>
          </a:p>
          <a:p>
            <a:pPr marL="180975" lvl="0" indent="9525">
              <a:lnSpc>
                <a:spcPct val="106000"/>
              </a:lnSpc>
              <a:buFont typeface="+mj-lt"/>
              <a:buAutoNum type="alphaUcParenBoth"/>
              <a:tabLst>
                <a:tab pos="180340" algn="l"/>
                <a:tab pos="270510" algn="l"/>
                <a:tab pos="450215" algn="l"/>
              </a:tabLst>
            </a:pPr>
            <a:r>
              <a:rPr lang="pt-BR" sz="2000" dirty="0">
                <a:effectLst/>
                <a:latin typeface="Arial Narrow" panose="020B0606020202030204" pitchFamily="34" charset="0"/>
                <a:ea typeface="Calibri" panose="020F0502020204030204" pitchFamily="34" charset="0"/>
              </a:rPr>
              <a:t>a formação dos metais.</a:t>
            </a:r>
          </a:p>
          <a:p>
            <a:pPr marL="180975" lvl="0" indent="9525" algn="just">
              <a:lnSpc>
                <a:spcPct val="106000"/>
              </a:lnSpc>
              <a:buFont typeface="+mj-lt"/>
              <a:buAutoNum type="alphaUcParenBoth"/>
              <a:tabLst>
                <a:tab pos="180340" algn="l"/>
                <a:tab pos="270510" algn="l"/>
                <a:tab pos="450215" algn="l"/>
              </a:tabLst>
            </a:pPr>
            <a:r>
              <a:rPr lang="pt-BR" sz="2000" dirty="0">
                <a:effectLst/>
                <a:latin typeface="Arial Narrow" panose="020B0606020202030204" pitchFamily="34" charset="0"/>
                <a:ea typeface="Calibri" panose="020F0502020204030204" pitchFamily="34" charset="0"/>
              </a:rPr>
              <a:t>a produção de petróleo.</a:t>
            </a:r>
          </a:p>
          <a:p>
            <a:pPr marL="180975" lvl="0" indent="9525">
              <a:lnSpc>
                <a:spcPct val="106000"/>
              </a:lnSpc>
              <a:buFont typeface="+mj-lt"/>
              <a:buAutoNum type="alphaUcParenBoth"/>
              <a:tabLst>
                <a:tab pos="180340" algn="l"/>
                <a:tab pos="270510" algn="l"/>
                <a:tab pos="450215" algn="l"/>
              </a:tabLst>
            </a:pPr>
            <a:r>
              <a:rPr lang="pt-BR" sz="2000" dirty="0">
                <a:effectLst/>
                <a:latin typeface="Arial Narrow" panose="020B0606020202030204" pitchFamily="34" charset="0"/>
                <a:ea typeface="Calibri" panose="020F0502020204030204" pitchFamily="34" charset="0"/>
              </a:rPr>
              <a:t>a produção de energia elétrica.</a:t>
            </a:r>
          </a:p>
          <a:p>
            <a:pPr marL="180975" lvl="0" indent="9525" algn="just">
              <a:lnSpc>
                <a:spcPct val="106000"/>
              </a:lnSpc>
              <a:buFont typeface="+mj-lt"/>
              <a:buAutoNum type="alphaUcParenBoth"/>
              <a:tabLst>
                <a:tab pos="180340" algn="l"/>
                <a:tab pos="270510" algn="l"/>
                <a:tab pos="450215" algn="l"/>
              </a:tabLst>
            </a:pPr>
            <a:r>
              <a:rPr lang="pt-BR" sz="2000" dirty="0">
                <a:effectLst/>
                <a:latin typeface="Arial Narrow" panose="020B0606020202030204" pitchFamily="34" charset="0"/>
                <a:ea typeface="Calibri" panose="020F0502020204030204" pitchFamily="34" charset="0"/>
              </a:rPr>
              <a:t>a propagação da luz pelo espaço.</a:t>
            </a:r>
          </a:p>
          <a:p>
            <a:pPr marL="180975" lvl="0" indent="9525" algn="just">
              <a:lnSpc>
                <a:spcPct val="106000"/>
              </a:lnSpc>
              <a:buFont typeface="+mj-lt"/>
              <a:buAutoNum type="alphaUcParenBoth"/>
              <a:tabLst>
                <a:tab pos="180340" algn="l"/>
                <a:tab pos="270510" algn="l"/>
                <a:tab pos="450215" algn="l"/>
              </a:tabLst>
            </a:pPr>
            <a:r>
              <a:rPr lang="pt-BR" sz="2000" dirty="0">
                <a:effectLst/>
                <a:latin typeface="Arial Narrow" panose="020B0606020202030204" pitchFamily="34" charset="0"/>
                <a:ea typeface="Calibri" panose="020F0502020204030204" pitchFamily="34" charset="0"/>
              </a:rPr>
              <a:t>o funcionamento dos motores elétricos.</a:t>
            </a:r>
          </a:p>
          <a:p>
            <a:pPr marL="180975" lvl="0" algn="just">
              <a:lnSpc>
                <a:spcPct val="106000"/>
              </a:lnSpc>
              <a:tabLst>
                <a:tab pos="180340" algn="l"/>
                <a:tab pos="270510" algn="l"/>
                <a:tab pos="450215" algn="l"/>
              </a:tabLst>
            </a:pPr>
            <a:endParaRPr lang="pt-BR" sz="2000" dirty="0">
              <a:effectLst/>
              <a:latin typeface="Arial Narrow" panose="020B0606020202030204" pitchFamily="34" charset="0"/>
              <a:ea typeface="Calibri" panose="020F0502020204030204" pitchFamily="34" charset="0"/>
            </a:endParaRPr>
          </a:p>
          <a:p>
            <a:pPr marL="180975" indent="9525" algn="just">
              <a:lnSpc>
                <a:spcPct val="106000"/>
              </a:lnSpc>
              <a:spcAft>
                <a:spcPts val="800"/>
              </a:spcAft>
              <a:tabLst>
                <a:tab pos="180340" algn="l"/>
              </a:tabLst>
            </a:pPr>
            <a:r>
              <a:rPr lang="pt-BR" sz="2000" b="1" dirty="0">
                <a:effectLst/>
                <a:latin typeface="Arial Narrow" panose="020B0606020202030204" pitchFamily="34" charset="0"/>
                <a:ea typeface="Calibri" panose="020F0502020204030204" pitchFamily="34" charset="0"/>
              </a:rPr>
              <a:t>2</a:t>
            </a:r>
            <a:r>
              <a:rPr lang="pt-BR" sz="2000" dirty="0">
                <a:effectLst/>
                <a:latin typeface="Arial Narrow" panose="020B0606020202030204" pitchFamily="34" charset="0"/>
                <a:ea typeface="Calibri" panose="020F0502020204030204" pitchFamily="34" charset="0"/>
              </a:rPr>
              <a:t>.Antes da popularização da iluminação elétrica, as ruas eram iluminadas principalmente por:</a:t>
            </a:r>
          </a:p>
          <a:p>
            <a:pPr marL="180975" indent="9525">
              <a:lnSpc>
                <a:spcPct val="106000"/>
              </a:lnSpc>
              <a:spcAft>
                <a:spcPts val="800"/>
              </a:spcAft>
              <a:tabLst>
                <a:tab pos="180340" algn="l"/>
              </a:tabLst>
            </a:pPr>
            <a:r>
              <a:rPr lang="pt-BR" sz="2000" dirty="0">
                <a:effectLst/>
                <a:latin typeface="Arial Narrow" panose="020B0606020202030204" pitchFamily="34" charset="0"/>
                <a:ea typeface="Calibri" panose="020F0502020204030204" pitchFamily="34" charset="0"/>
              </a:rPr>
              <a:t>(A) lampiões a gás. </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(B) lâmpadas elétricas.</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(C) motores a combustão. </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(D) geradores de energia solar.</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(E) sistemas de radiotelegrafia.</a:t>
            </a:r>
          </a:p>
          <a:p>
            <a:pPr marL="180975" indent="9525">
              <a:lnSpc>
                <a:spcPct val="106000"/>
              </a:lnSpc>
              <a:spcAft>
                <a:spcPts val="800"/>
              </a:spcAft>
              <a:tabLst>
                <a:tab pos="180340" algn="l"/>
              </a:tabLst>
            </a:pPr>
            <a:endParaRPr lang="pt-BR" sz="1600" dirty="0">
              <a:effectLst/>
              <a:latin typeface="Arial Narrow" panose="020B0606020202030204" pitchFamily="34" charset="0"/>
              <a:ea typeface="Calibri" panose="020F0502020204030204" pitchFamily="34" charset="0"/>
            </a:endParaRPr>
          </a:p>
        </p:txBody>
      </p:sp>
      <p:pic>
        <p:nvPicPr>
          <p:cNvPr id="3" name="Imagem 2">
            <a:extLst>
              <a:ext uri="{FF2B5EF4-FFF2-40B4-BE49-F238E27FC236}">
                <a16:creationId xmlns:a16="http://schemas.microsoft.com/office/drawing/2014/main" id="{FAA858F2-CE8B-A1A4-262A-116F99AECF9A}"/>
              </a:ext>
            </a:extLst>
          </p:cNvPr>
          <p:cNvPicPr>
            <a:picLocks noChangeAspect="1"/>
          </p:cNvPicPr>
          <p:nvPr/>
        </p:nvPicPr>
        <p:blipFill>
          <a:blip r:embed="rId2"/>
          <a:stretch>
            <a:fillRect/>
          </a:stretch>
        </p:blipFill>
        <p:spPr>
          <a:xfrm>
            <a:off x="3231130" y="563969"/>
            <a:ext cx="4763783" cy="695725"/>
          </a:xfrm>
          <a:prstGeom prst="rect">
            <a:avLst/>
          </a:prstGeom>
        </p:spPr>
      </p:pic>
      <p:sp>
        <p:nvSpPr>
          <p:cNvPr id="6" name="CaixaDeTexto 5">
            <a:extLst>
              <a:ext uri="{FF2B5EF4-FFF2-40B4-BE49-F238E27FC236}">
                <a16:creationId xmlns:a16="http://schemas.microsoft.com/office/drawing/2014/main" id="{DE5F4D3F-1ED0-9F82-7093-861672A23EA0}"/>
              </a:ext>
            </a:extLst>
          </p:cNvPr>
          <p:cNvSpPr txBox="1"/>
          <p:nvPr/>
        </p:nvSpPr>
        <p:spPr>
          <a:xfrm>
            <a:off x="6296025" y="1027063"/>
            <a:ext cx="6096000" cy="2523768"/>
          </a:xfrm>
          <a:prstGeom prst="rect">
            <a:avLst/>
          </a:prstGeom>
          <a:noFill/>
        </p:spPr>
        <p:txBody>
          <a:bodyPr wrap="square">
            <a:spAutoFit/>
          </a:bodyPr>
          <a:lstStyle/>
          <a:p>
            <a:endParaRPr lang="pt-BR" dirty="0"/>
          </a:p>
          <a:p>
            <a:r>
              <a:rPr lang="pt-BR" sz="2000" dirty="0">
                <a:latin typeface="Arial Narrow" panose="020B0606020202030204" pitchFamily="34" charset="0"/>
              </a:rPr>
              <a:t>3.O desenvolvimento do motor elétrico esteve relacionado aos estudos sobre:</a:t>
            </a:r>
          </a:p>
          <a:p>
            <a:r>
              <a:rPr lang="pt-BR" sz="2000" dirty="0">
                <a:latin typeface="Arial Narrow" panose="020B0606020202030204" pitchFamily="34" charset="0"/>
              </a:rPr>
              <a:t>(A) luz e som. </a:t>
            </a:r>
            <a:br>
              <a:rPr lang="pt-BR" sz="2000" dirty="0">
                <a:latin typeface="Arial Narrow" panose="020B0606020202030204" pitchFamily="34" charset="0"/>
              </a:rPr>
            </a:br>
            <a:r>
              <a:rPr lang="pt-BR" sz="2000" dirty="0">
                <a:latin typeface="Arial Narrow" panose="020B0606020202030204" pitchFamily="34" charset="0"/>
              </a:rPr>
              <a:t>(B) calor e pressão. </a:t>
            </a:r>
            <a:br>
              <a:rPr lang="pt-BR" sz="2000" dirty="0">
                <a:latin typeface="Arial Narrow" panose="020B0606020202030204" pitchFamily="34" charset="0"/>
              </a:rPr>
            </a:br>
            <a:r>
              <a:rPr lang="pt-BR" sz="2000" dirty="0">
                <a:latin typeface="Arial Narrow" panose="020B0606020202030204" pitchFamily="34" charset="0"/>
              </a:rPr>
              <a:t>(C) química e combustão. </a:t>
            </a:r>
            <a:br>
              <a:rPr lang="pt-BR" sz="2000" dirty="0">
                <a:latin typeface="Arial Narrow" panose="020B0606020202030204" pitchFamily="34" charset="0"/>
              </a:rPr>
            </a:br>
            <a:r>
              <a:rPr lang="pt-BR" sz="2000" dirty="0">
                <a:latin typeface="Arial Narrow" panose="020B0606020202030204" pitchFamily="34" charset="0"/>
              </a:rPr>
              <a:t>(D) gravidade e movimento.</a:t>
            </a:r>
            <a:br>
              <a:rPr lang="pt-BR" sz="2000" dirty="0">
                <a:latin typeface="Arial Narrow" panose="020B0606020202030204" pitchFamily="34" charset="0"/>
              </a:rPr>
            </a:br>
            <a:r>
              <a:rPr lang="pt-BR" sz="2000" dirty="0">
                <a:latin typeface="Arial Narrow" panose="020B0606020202030204" pitchFamily="34" charset="0"/>
              </a:rPr>
              <a:t>(E) eletricidade e magnetismo</a:t>
            </a:r>
          </a:p>
        </p:txBody>
      </p:sp>
    </p:spTree>
    <p:extLst>
      <p:ext uri="{BB962C8B-B14F-4D97-AF65-F5344CB8AC3E}">
        <p14:creationId xmlns:p14="http://schemas.microsoft.com/office/powerpoint/2010/main" val="2507103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A16D270-E471-B148-ADD9-35B051FD393F}"/>
              </a:ext>
            </a:extLst>
          </p:cNvPr>
          <p:cNvSpPr txBox="1"/>
          <p:nvPr/>
        </p:nvSpPr>
        <p:spPr>
          <a:xfrm>
            <a:off x="361950" y="857161"/>
            <a:ext cx="5086350" cy="5324535"/>
          </a:xfrm>
          <a:prstGeom prst="rect">
            <a:avLst/>
          </a:prstGeom>
          <a:noFill/>
        </p:spPr>
        <p:txBody>
          <a:bodyPr wrap="square">
            <a:spAutoFit/>
          </a:bodyPr>
          <a:lstStyle/>
          <a:p>
            <a:pPr algn="just"/>
            <a:r>
              <a:rPr lang="pt-BR" sz="2000" b="1" dirty="0">
                <a:effectLst/>
                <a:latin typeface="Arial Narrow" panose="020B0606020202030204" pitchFamily="34" charset="0"/>
                <a:ea typeface="Calibri" panose="020F0502020204030204" pitchFamily="34" charset="0"/>
              </a:rPr>
              <a:t>Leia o texto.</a:t>
            </a:r>
            <a:endParaRPr lang="pt-BR" sz="2000" dirty="0">
              <a:effectLst/>
              <a:latin typeface="Arial Narrow" panose="020B0606020202030204" pitchFamily="34" charset="0"/>
              <a:ea typeface="Calibri" panose="020F0502020204030204" pitchFamily="34" charset="0"/>
            </a:endParaRPr>
          </a:p>
          <a:p>
            <a:pPr algn="just"/>
            <a:r>
              <a:rPr lang="pt-BR" sz="2000" b="1" dirty="0">
                <a:effectLst/>
                <a:latin typeface="Arial Narrow" panose="020B0606020202030204" pitchFamily="34" charset="0"/>
                <a:ea typeface="Calibri" panose="020F0502020204030204" pitchFamily="34" charset="0"/>
              </a:rPr>
              <a:t>Texto II</a:t>
            </a:r>
            <a:endParaRPr lang="pt-BR" sz="2000" dirty="0">
              <a:effectLst/>
              <a:latin typeface="Arial Narrow" panose="020B0606020202030204" pitchFamily="34" charset="0"/>
              <a:ea typeface="Calibri" panose="020F0502020204030204" pitchFamily="34" charset="0"/>
            </a:endParaRPr>
          </a:p>
          <a:p>
            <a:pPr algn="just"/>
            <a:r>
              <a:rPr lang="pt-BR" sz="2000" b="1" dirty="0">
                <a:effectLst/>
                <a:latin typeface="Arial Narrow" panose="020B0606020202030204" pitchFamily="34" charset="0"/>
                <a:ea typeface="Calibri" panose="020F0502020204030204" pitchFamily="34" charset="0"/>
              </a:rPr>
              <a:t>Ondas Eletromagnéticas</a:t>
            </a:r>
            <a:endParaRPr lang="pt-BR" sz="2000" dirty="0">
              <a:effectLst/>
              <a:latin typeface="Arial Narrow" panose="020B0606020202030204" pitchFamily="34" charset="0"/>
              <a:ea typeface="Calibri" panose="020F0502020204030204" pitchFamily="34" charset="0"/>
            </a:endParaRPr>
          </a:p>
          <a:p>
            <a:pPr algn="just"/>
            <a:r>
              <a:rPr lang="pt-BR" sz="2000" dirty="0">
                <a:effectLst/>
                <a:latin typeface="Arial Narrow" panose="020B0606020202030204" pitchFamily="34" charset="0"/>
                <a:ea typeface="Calibri" panose="020F0502020204030204" pitchFamily="34" charset="0"/>
                <a:cs typeface="Calibri" panose="020F0502020204030204" pitchFamily="34" charset="0"/>
              </a:rPr>
              <a:t>As ondas eletromagnéticas são ondas transversais e podem se deslocar no vácuo, sem a necessidade de um meio material, com velocidade aproximada de 3,0 × 10</a:t>
            </a:r>
            <a:r>
              <a:rPr lang="pt-BR" sz="2000" dirty="0">
                <a:effectLst/>
                <a:latin typeface="Arial Narrow" panose="020B0606020202030204" pitchFamily="34" charset="0"/>
                <a:ea typeface="Calibri" panose="020F0502020204030204" pitchFamily="34" charset="0"/>
              </a:rPr>
              <a:t>⁸</a:t>
            </a:r>
            <a:r>
              <a:rPr lang="pt-BR" sz="2000" dirty="0">
                <a:effectLst/>
                <a:latin typeface="Arial Narrow" panose="020B0606020202030204" pitchFamily="34" charset="0"/>
                <a:ea typeface="Calibri" panose="020F0502020204030204" pitchFamily="34" charset="0"/>
                <a:cs typeface="Calibri" panose="020F0502020204030204" pitchFamily="34" charset="0"/>
              </a:rPr>
              <a:t> m/s. Elas são formadas por oscilações de </a:t>
            </a:r>
            <a:r>
              <a:rPr lang="pt-BR" sz="2000" b="1" dirty="0">
                <a:effectLst/>
                <a:latin typeface="Arial Narrow" panose="020B0606020202030204" pitchFamily="34" charset="0"/>
                <a:ea typeface="Calibri" panose="020F0502020204030204" pitchFamily="34" charset="0"/>
                <a:cs typeface="Calibri" panose="020F0502020204030204" pitchFamily="34" charset="0"/>
              </a:rPr>
              <a:t>campos elétricos e magnéticos</a:t>
            </a:r>
            <a:r>
              <a:rPr lang="pt-BR" sz="2000" dirty="0">
                <a:effectLst/>
                <a:latin typeface="Arial Narrow" panose="020B0606020202030204" pitchFamily="34" charset="0"/>
                <a:ea typeface="Calibri" panose="020F0502020204030204" pitchFamily="34" charset="0"/>
                <a:cs typeface="Calibri" panose="020F0502020204030204" pitchFamily="34" charset="0"/>
              </a:rPr>
              <a:t> perpendiculares entre si, que se propagam juntos, conforme imagem a seguir.</a:t>
            </a:r>
          </a:p>
          <a:p>
            <a:pPr algn="just"/>
            <a:endParaRPr lang="pt-BR" sz="2000" dirty="0">
              <a:latin typeface="Arial Narrow" panose="020B0606020202030204" pitchFamily="34" charset="0"/>
              <a:cs typeface="Calibri" panose="020F0502020204030204" pitchFamily="34" charset="0"/>
            </a:endParaRPr>
          </a:p>
          <a:p>
            <a:pPr algn="just"/>
            <a:endParaRPr lang="pt-BR" sz="2000" dirty="0">
              <a:latin typeface="Arial Narrow" panose="020B0606020202030204" pitchFamily="34" charset="0"/>
              <a:cs typeface="Calibri" panose="020F0502020204030204" pitchFamily="34" charset="0"/>
            </a:endParaRPr>
          </a:p>
          <a:p>
            <a:pPr algn="just"/>
            <a:endParaRPr lang="pt-BR" sz="2000" dirty="0">
              <a:latin typeface="Arial Narrow" panose="020B0606020202030204" pitchFamily="34" charset="0"/>
              <a:cs typeface="Calibri" panose="020F0502020204030204" pitchFamily="34" charset="0"/>
            </a:endParaRPr>
          </a:p>
          <a:p>
            <a:pPr algn="just"/>
            <a:endParaRPr lang="pt-BR" sz="2000" dirty="0">
              <a:latin typeface="Arial Narrow" panose="020B0606020202030204" pitchFamily="34" charset="0"/>
              <a:cs typeface="Calibri" panose="020F0502020204030204" pitchFamily="34" charset="0"/>
            </a:endParaRPr>
          </a:p>
          <a:p>
            <a:pPr algn="just"/>
            <a:endParaRPr lang="pt-BR" sz="2000" dirty="0">
              <a:latin typeface="Arial Narrow" panose="020B0606020202030204" pitchFamily="34" charset="0"/>
            </a:endParaRPr>
          </a:p>
          <a:p>
            <a:pPr algn="r" fontAlgn="auto"/>
            <a:r>
              <a:rPr lang="pt-BR" sz="800" dirty="0">
                <a:effectLst/>
                <a:latin typeface="Arial Narrow" panose="020B0606020202030204" pitchFamily="34" charset="0"/>
                <a:ea typeface="Times New Roman" panose="02020603050405020304" pitchFamily="18" charset="0"/>
                <a:cs typeface="Times New Roman" panose="02020603050405020304" pitchFamily="18" charset="0"/>
              </a:rPr>
              <a:t>Disponível em: </a:t>
            </a:r>
            <a:r>
              <a:rPr lang="pt-BR" sz="800" u="sng" dirty="0">
                <a:solidFill>
                  <a:srgbClr val="467886"/>
                </a:solidFill>
                <a:effectLst/>
                <a:latin typeface="Arial Narrow" panose="020B0606020202030204" pitchFamily="34" charset="0"/>
                <a:ea typeface="Times New Roman" panose="02020603050405020304" pitchFamily="18" charset="0"/>
                <a:cs typeface="Times New Roman" panose="02020603050405020304" pitchFamily="18" charset="0"/>
                <a:hlinkClick r:id="rId2"/>
              </a:rPr>
              <a:t>https://www.todamateria.com.br/eletromagnetismo/</a:t>
            </a:r>
            <a:r>
              <a:rPr lang="pt-BR" sz="800" dirty="0">
                <a:effectLst/>
                <a:latin typeface="Arial Narrow" panose="020B0606020202030204" pitchFamily="34" charset="0"/>
                <a:ea typeface="Times New Roman" panose="02020603050405020304" pitchFamily="18" charset="0"/>
                <a:cs typeface="Times New Roman" panose="02020603050405020304" pitchFamily="18" charset="0"/>
              </a:rPr>
              <a:t>. Acesso em: 10 ago.2026</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3600" dirty="0">
              <a:effectLst/>
              <a:latin typeface="Calibri" panose="020F0502020204030204" pitchFamily="34" charset="0"/>
              <a:ea typeface="Calibri" panose="020F0502020204030204" pitchFamily="34" charset="0"/>
            </a:endParaRPr>
          </a:p>
          <a:p>
            <a:pPr algn="just"/>
            <a:endParaRPr lang="pt-BR" sz="2000" dirty="0">
              <a:latin typeface="Arial Narrow" panose="020B0606020202030204" pitchFamily="34" charset="0"/>
            </a:endParaRPr>
          </a:p>
        </p:txBody>
      </p:sp>
      <p:pic>
        <p:nvPicPr>
          <p:cNvPr id="5" name="Imagem 4">
            <a:extLst>
              <a:ext uri="{FF2B5EF4-FFF2-40B4-BE49-F238E27FC236}">
                <a16:creationId xmlns:a16="http://schemas.microsoft.com/office/drawing/2014/main" id="{29A33BA1-CCE6-C07D-78BA-D890DB90AEC7}"/>
              </a:ext>
            </a:extLst>
          </p:cNvPr>
          <p:cNvPicPr>
            <a:picLocks noChangeAspect="1"/>
          </p:cNvPicPr>
          <p:nvPr/>
        </p:nvPicPr>
        <p:blipFill>
          <a:blip r:embed="rId3"/>
          <a:stretch>
            <a:fillRect/>
          </a:stretch>
        </p:blipFill>
        <p:spPr>
          <a:xfrm>
            <a:off x="1107056" y="3913983"/>
            <a:ext cx="2964489" cy="1629567"/>
          </a:xfrm>
          <a:prstGeom prst="rect">
            <a:avLst/>
          </a:prstGeom>
        </p:spPr>
      </p:pic>
      <p:sp>
        <p:nvSpPr>
          <p:cNvPr id="6" name="CaixaDeTexto 5">
            <a:extLst>
              <a:ext uri="{FF2B5EF4-FFF2-40B4-BE49-F238E27FC236}">
                <a16:creationId xmlns:a16="http://schemas.microsoft.com/office/drawing/2014/main" id="{7D9CD77C-32B7-9AED-0464-12D4E8820597}"/>
              </a:ext>
            </a:extLst>
          </p:cNvPr>
          <p:cNvSpPr txBox="1"/>
          <p:nvPr/>
        </p:nvSpPr>
        <p:spPr>
          <a:xfrm>
            <a:off x="5619750" y="1323975"/>
            <a:ext cx="6000750" cy="3385542"/>
          </a:xfrm>
          <a:prstGeom prst="rect">
            <a:avLst/>
          </a:prstGeom>
          <a:noFill/>
        </p:spPr>
        <p:txBody>
          <a:bodyPr wrap="square" rtlCol="0">
            <a:spAutoFit/>
          </a:bodyPr>
          <a:lstStyle/>
          <a:p>
            <a:pPr algn="just" fontAlgn="auto"/>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O espectro eletromagnético reúne os diferentes tipos de ondas eletromagnéticas, organizados em ordem crescente de frequência e energia. À medida que a frequência e a energia aumentam, o comprimento de onda diminui. Assim, ondas de maior frequência apresentam maior energia e menor comprimento de onda, enquanto, ondas de menor frequência possuem menor energia e maior comprimento de onda, como representado na imagem a seguir</a:t>
            </a: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1600" dirty="0">
              <a:effectLst/>
              <a:latin typeface="Calibri" panose="020F0502020204030204" pitchFamily="34" charset="0"/>
              <a:ea typeface="Calibri" panose="020F0502020204030204" pitchFamily="34" charset="0"/>
            </a:endParaRPr>
          </a:p>
          <a:p>
            <a:endParaRPr lang="pt-BR" dirty="0"/>
          </a:p>
          <a:p>
            <a:endParaRPr lang="pt-BR" dirty="0"/>
          </a:p>
          <a:p>
            <a:endParaRPr lang="pt-BR" dirty="0"/>
          </a:p>
        </p:txBody>
      </p:sp>
      <p:pic>
        <p:nvPicPr>
          <p:cNvPr id="7" name="Imagem 6">
            <a:extLst>
              <a:ext uri="{FF2B5EF4-FFF2-40B4-BE49-F238E27FC236}">
                <a16:creationId xmlns:a16="http://schemas.microsoft.com/office/drawing/2014/main" id="{3207613A-1ACA-5CB8-7F4E-378DF13A7B07}"/>
              </a:ext>
            </a:extLst>
          </p:cNvPr>
          <p:cNvPicPr>
            <a:picLocks noChangeAspect="1"/>
          </p:cNvPicPr>
          <p:nvPr/>
        </p:nvPicPr>
        <p:blipFill>
          <a:blip r:embed="rId4"/>
          <a:stretch>
            <a:fillRect/>
          </a:stretch>
        </p:blipFill>
        <p:spPr>
          <a:xfrm>
            <a:off x="7156571" y="3980658"/>
            <a:ext cx="3060457" cy="1859441"/>
          </a:xfrm>
          <a:prstGeom prst="rect">
            <a:avLst/>
          </a:prstGeom>
        </p:spPr>
      </p:pic>
    </p:spTree>
    <p:extLst>
      <p:ext uri="{BB962C8B-B14F-4D97-AF65-F5344CB8AC3E}">
        <p14:creationId xmlns:p14="http://schemas.microsoft.com/office/powerpoint/2010/main" val="1409643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E368999-1D98-5572-4475-95AEA6A44210}"/>
              </a:ext>
            </a:extLst>
          </p:cNvPr>
          <p:cNvSpPr txBox="1"/>
          <p:nvPr/>
        </p:nvSpPr>
        <p:spPr>
          <a:xfrm>
            <a:off x="336382" y="685800"/>
            <a:ext cx="5109355" cy="5632311"/>
          </a:xfrm>
          <a:prstGeom prst="rect">
            <a:avLst/>
          </a:prstGeom>
          <a:noFill/>
        </p:spPr>
        <p:txBody>
          <a:bodyPr wrap="square" rtlCol="0">
            <a:spAutoFit/>
          </a:bodyPr>
          <a:lstStyle/>
          <a:p>
            <a:pPr algn="just" fontAlgn="auto"/>
            <a:r>
              <a:rPr lang="pt-BR" sz="1800" b="1" dirty="0">
                <a:effectLst/>
                <a:latin typeface="Arial Narrow" panose="020B0606020202030204" pitchFamily="34" charset="0"/>
                <a:ea typeface="Times New Roman" panose="02020603050405020304" pitchFamily="18" charset="0"/>
                <a:cs typeface="Times New Roman" panose="02020603050405020304" pitchFamily="18" charset="0"/>
              </a:rPr>
              <a:t>Características </a:t>
            </a:r>
            <a:endParaRPr lang="pt-BR" sz="1600" dirty="0">
              <a:effectLst/>
              <a:latin typeface="Arial Narrow" panose="020B0606020202030204" pitchFamily="34" charset="0"/>
              <a:ea typeface="Calibri" panose="020F0502020204030204" pitchFamily="34" charset="0"/>
            </a:endParaRPr>
          </a:p>
          <a:p>
            <a:pPr algn="just" fontAlgn="auto"/>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Para caracterizar uma onda, utilizamos algumas grandezas físicas:</a:t>
            </a:r>
            <a:endParaRPr lang="pt-BR" sz="1600" dirty="0">
              <a:effectLst/>
              <a:latin typeface="Arial Narrow" panose="020B0606020202030204" pitchFamily="34" charset="0"/>
              <a:ea typeface="Calibri" panose="020F0502020204030204" pitchFamily="34" charset="0"/>
            </a:endParaRPr>
          </a:p>
          <a:p>
            <a:pPr marL="342900" lvl="0" indent="-342900" algn="just" fontAlgn="auto">
              <a:buSzPts val="1000"/>
              <a:buFont typeface="Symbol" panose="05050102010706020507" pitchFamily="18" charset="2"/>
              <a:buChar char=""/>
            </a:pPr>
            <a:r>
              <a:rPr lang="pt-BR" sz="1800" b="1" dirty="0">
                <a:effectLst/>
                <a:latin typeface="Arial Narrow" panose="020B0606020202030204" pitchFamily="34" charset="0"/>
                <a:ea typeface="Times New Roman" panose="02020603050405020304" pitchFamily="18" charset="0"/>
                <a:cs typeface="Times New Roman" panose="02020603050405020304" pitchFamily="18" charset="0"/>
              </a:rPr>
              <a:t>Amplitude (A):</a:t>
            </a: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corresponde à distância entre a posição de equilíbrio e a crista ou o vale da onda. A </a:t>
            </a:r>
            <a:r>
              <a:rPr lang="pt-BR" sz="1800" b="1" dirty="0">
                <a:effectLst/>
                <a:latin typeface="Arial Narrow" panose="020B0606020202030204" pitchFamily="34" charset="0"/>
                <a:ea typeface="Times New Roman" panose="02020603050405020304" pitchFamily="18" charset="0"/>
                <a:cs typeface="Times New Roman" panose="02020603050405020304" pitchFamily="18" charset="0"/>
              </a:rPr>
              <a:t>crista</a:t>
            </a: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é o ponto mais alto, enquanto o </a:t>
            </a:r>
            <a:r>
              <a:rPr lang="pt-BR" sz="1800" b="1" dirty="0">
                <a:effectLst/>
                <a:latin typeface="Arial Narrow" panose="020B0606020202030204" pitchFamily="34" charset="0"/>
                <a:ea typeface="Times New Roman" panose="02020603050405020304" pitchFamily="18" charset="0"/>
                <a:cs typeface="Times New Roman" panose="02020603050405020304" pitchFamily="18" charset="0"/>
              </a:rPr>
              <a:t>vale</a:t>
            </a: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é o ponto mais baixo. </a:t>
            </a:r>
            <a:endParaRPr lang="pt-BR" sz="1600" dirty="0">
              <a:effectLst/>
              <a:latin typeface="Arial Narrow" panose="020B0606020202030204" pitchFamily="34" charset="0"/>
              <a:ea typeface="Calibri" panose="020F0502020204030204" pitchFamily="34" charset="0"/>
            </a:endParaRPr>
          </a:p>
          <a:p>
            <a:pPr marL="342900" lvl="0" indent="-342900" algn="just" fontAlgn="auto">
              <a:buSzPts val="1000"/>
              <a:buFont typeface="Symbol" panose="05050102010706020507" pitchFamily="18" charset="2"/>
              <a:buChar char=""/>
            </a:pPr>
            <a:r>
              <a:rPr lang="pt-BR" sz="1800" b="1" dirty="0">
                <a:effectLst/>
                <a:latin typeface="Arial Narrow" panose="020B0606020202030204" pitchFamily="34" charset="0"/>
                <a:ea typeface="Times New Roman" panose="02020603050405020304" pitchFamily="18" charset="0"/>
                <a:cs typeface="Times New Roman" panose="02020603050405020304" pitchFamily="18" charset="0"/>
              </a:rPr>
              <a:t>Comprimento de onda (λ):</a:t>
            </a: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é a distância entre duas cristas ou dois vales consecutivos. </a:t>
            </a:r>
            <a:endParaRPr lang="pt-BR" sz="1600" dirty="0">
              <a:effectLst/>
              <a:latin typeface="Arial Narrow" panose="020B0606020202030204" pitchFamily="34" charset="0"/>
              <a:ea typeface="Calibri" panose="020F0502020204030204" pitchFamily="34" charset="0"/>
            </a:endParaRPr>
          </a:p>
          <a:p>
            <a:pPr marL="342900" lvl="0" indent="-342900" algn="just" fontAlgn="auto">
              <a:buSzPts val="1000"/>
              <a:buFont typeface="Symbol" panose="05050102010706020507" pitchFamily="18" charset="2"/>
              <a:buChar char=""/>
            </a:pPr>
            <a:r>
              <a:rPr lang="pt-BR" sz="1800" b="1" dirty="0">
                <a:effectLst/>
                <a:latin typeface="Arial Narrow" panose="020B0606020202030204" pitchFamily="34" charset="0"/>
                <a:ea typeface="Times New Roman" panose="02020603050405020304" pitchFamily="18" charset="0"/>
                <a:cs typeface="Times New Roman" panose="02020603050405020304" pitchFamily="18" charset="0"/>
              </a:rPr>
              <a:t>Velocidade (v):</a:t>
            </a: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indica a rapidez com que a onda se propaga e pode variar de acordo com o meio de propagação. </a:t>
            </a:r>
            <a:endParaRPr lang="pt-BR" sz="1600" dirty="0">
              <a:effectLst/>
              <a:latin typeface="Arial Narrow" panose="020B0606020202030204" pitchFamily="34" charset="0"/>
              <a:ea typeface="Calibri" panose="020F0502020204030204" pitchFamily="34" charset="0"/>
            </a:endParaRPr>
          </a:p>
          <a:p>
            <a:pPr marL="342900" lvl="0" indent="-342900" algn="just" fontAlgn="auto">
              <a:buSzPts val="1000"/>
              <a:buFont typeface="Symbol" panose="05050102010706020507" pitchFamily="18" charset="2"/>
              <a:buChar char=""/>
            </a:pPr>
            <a:r>
              <a:rPr lang="pt-BR" sz="1800" b="1" dirty="0">
                <a:effectLst/>
                <a:latin typeface="Arial Narrow" panose="020B0606020202030204" pitchFamily="34" charset="0"/>
                <a:ea typeface="Times New Roman" panose="02020603050405020304" pitchFamily="18" charset="0"/>
                <a:cs typeface="Times New Roman" panose="02020603050405020304" pitchFamily="18" charset="0"/>
              </a:rPr>
              <a:t>Frequência (f):</a:t>
            </a: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corresponde ao número de oscilações realizadas pela onda por unidade de tempo. Sua unidade no Sistema Internacional é o </a:t>
            </a:r>
            <a:r>
              <a:rPr lang="pt-BR" sz="1800" b="1" dirty="0">
                <a:effectLst/>
                <a:latin typeface="Arial Narrow" panose="020B0606020202030204" pitchFamily="34" charset="0"/>
                <a:ea typeface="Times New Roman" panose="02020603050405020304" pitchFamily="18" charset="0"/>
                <a:cs typeface="Times New Roman" panose="02020603050405020304" pitchFamily="18" charset="0"/>
              </a:rPr>
              <a:t>hertz (Hz)</a:t>
            </a: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A frequência é determinada pela fonte que produz a onda. </a:t>
            </a:r>
            <a:endParaRPr lang="pt-BR" sz="1600" dirty="0">
              <a:effectLst/>
              <a:latin typeface="Arial Narrow" panose="020B0606020202030204" pitchFamily="34" charset="0"/>
              <a:ea typeface="Calibri" panose="020F0502020204030204" pitchFamily="34" charset="0"/>
            </a:endParaRPr>
          </a:p>
          <a:p>
            <a:pPr marL="342900" lvl="0" indent="-342900" algn="just" fontAlgn="auto">
              <a:buSzPts val="1000"/>
              <a:buFont typeface="Symbol" panose="05050102010706020507" pitchFamily="18" charset="2"/>
              <a:buChar char=""/>
            </a:pPr>
            <a:r>
              <a:rPr lang="pt-BR" sz="1800" b="1" dirty="0">
                <a:effectLst/>
                <a:latin typeface="Arial Narrow" panose="020B0606020202030204" pitchFamily="34" charset="0"/>
                <a:ea typeface="Times New Roman" panose="02020603050405020304" pitchFamily="18" charset="0"/>
                <a:cs typeface="Times New Roman" panose="02020603050405020304" pitchFamily="18" charset="0"/>
              </a:rPr>
              <a:t>Período (T):</a:t>
            </a: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é o tempo necessário para a realização de uma oscilação completa. Sua unidade no Sistema Internacional é o </a:t>
            </a:r>
            <a:r>
              <a:rPr lang="pt-BR" sz="1800" b="1" dirty="0">
                <a:effectLst/>
                <a:latin typeface="Arial Narrow" panose="020B0606020202030204" pitchFamily="34" charset="0"/>
                <a:ea typeface="Times New Roman" panose="02020603050405020304" pitchFamily="18" charset="0"/>
                <a:cs typeface="Times New Roman" panose="02020603050405020304" pitchFamily="18" charset="0"/>
              </a:rPr>
              <a:t>segundo (s)</a:t>
            </a: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600" dirty="0">
              <a:effectLst/>
              <a:latin typeface="Arial Narrow" panose="020B0606020202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C5B6F379-3198-5EC8-67D3-7A7C2D42FCF2}"/>
              </a:ext>
            </a:extLst>
          </p:cNvPr>
          <p:cNvPicPr>
            <a:picLocks noChangeAspect="1"/>
          </p:cNvPicPr>
          <p:nvPr/>
        </p:nvPicPr>
        <p:blipFill>
          <a:blip r:embed="rId2"/>
          <a:stretch>
            <a:fillRect/>
          </a:stretch>
        </p:blipFill>
        <p:spPr>
          <a:xfrm>
            <a:off x="7088756" y="1352884"/>
            <a:ext cx="3005588" cy="1085182"/>
          </a:xfrm>
          <a:prstGeom prst="rect">
            <a:avLst/>
          </a:prstGeom>
        </p:spPr>
      </p:pic>
      <p:sp>
        <p:nvSpPr>
          <p:cNvPr id="10" name="CaixaDeTexto 9">
            <a:extLst>
              <a:ext uri="{FF2B5EF4-FFF2-40B4-BE49-F238E27FC236}">
                <a16:creationId xmlns:a16="http://schemas.microsoft.com/office/drawing/2014/main" id="{FC1C5F0C-579C-8E76-9438-37C69FD95404}"/>
              </a:ext>
            </a:extLst>
          </p:cNvPr>
          <p:cNvSpPr txBox="1"/>
          <p:nvPr/>
        </p:nvSpPr>
        <p:spPr>
          <a:xfrm>
            <a:off x="6234111" y="1039928"/>
            <a:ext cx="4219575" cy="3693319"/>
          </a:xfrm>
          <a:prstGeom prst="rect">
            <a:avLst/>
          </a:prstGeom>
          <a:noFill/>
        </p:spPr>
        <p:txBody>
          <a:bodyPr wrap="square">
            <a:spAutoFit/>
          </a:bodyPr>
          <a:lstStyle/>
          <a:p>
            <a:r>
              <a:rPr lang="pt-BR" dirty="0">
                <a:latin typeface="Arial Narrow" panose="020B0606020202030204" pitchFamily="34" charset="0"/>
              </a:rPr>
              <a:t>Relação entre frequência e período:</a:t>
            </a:r>
          </a:p>
          <a:p>
            <a:r>
              <a:rPr lang="pt-BR" dirty="0"/>
              <a:t>f=T1​</a:t>
            </a:r>
          </a:p>
          <a:p>
            <a:endParaRPr lang="pt-BR" dirty="0"/>
          </a:p>
          <a:p>
            <a:endParaRPr lang="pt-BR" dirty="0"/>
          </a:p>
          <a:p>
            <a:endParaRPr lang="pt-BR" dirty="0"/>
          </a:p>
          <a:p>
            <a:endParaRPr lang="pt-BR" dirty="0"/>
          </a:p>
          <a:p>
            <a:pPr algn="just"/>
            <a:r>
              <a:rPr lang="pt-BR" sz="1800" b="1" dirty="0">
                <a:effectLst/>
                <a:latin typeface="Arial Narrow" panose="020B0606020202030204" pitchFamily="34" charset="0"/>
                <a:ea typeface="Times New Roman" panose="02020603050405020304" pitchFamily="18" charset="0"/>
              </a:rPr>
              <a:t>Relação entre período e frequência</a:t>
            </a:r>
            <a:endParaRPr lang="pt-BR" sz="1600" dirty="0">
              <a:effectLst/>
              <a:latin typeface="Arial Narrow" panose="020B0606020202030204" pitchFamily="34" charset="0"/>
              <a:ea typeface="Calibri" panose="020F0502020204030204" pitchFamily="34" charset="0"/>
            </a:endParaRPr>
          </a:p>
          <a:p>
            <a:pPr algn="just"/>
            <a:r>
              <a:rPr lang="pt-BR" sz="1800" dirty="0">
                <a:effectLst/>
                <a:latin typeface="Arial Narrow" panose="020B0606020202030204" pitchFamily="34" charset="0"/>
                <a:ea typeface="Times New Roman" panose="02020603050405020304" pitchFamily="18" charset="0"/>
              </a:rPr>
              <a:t>O período é o inverso da frequência.</a:t>
            </a:r>
            <a:endParaRPr lang="pt-BR" sz="1600" dirty="0">
              <a:effectLst/>
              <a:latin typeface="Arial Narrow" panose="020B0606020202030204" pitchFamily="34" charset="0"/>
              <a:ea typeface="Calibri" panose="020F0502020204030204" pitchFamily="34" charset="0"/>
            </a:endParaRPr>
          </a:p>
          <a:p>
            <a:pPr algn="just"/>
            <a:r>
              <a:rPr lang="pt-BR" sz="1800" dirty="0">
                <a:effectLst/>
                <a:latin typeface="Arial Narrow" panose="020B0606020202030204" pitchFamily="34" charset="0"/>
                <a:ea typeface="Times New Roman" panose="02020603050405020304" pitchFamily="18" charset="0"/>
                <a:cs typeface="Calibri" panose="020F0502020204030204" pitchFamily="34" charset="0"/>
              </a:rPr>
              <a:t>Assim:</a:t>
            </a:r>
            <a:endParaRPr lang="pt-BR" dirty="0">
              <a:latin typeface="Arial Narrow" panose="020B0606020202030204" pitchFamily="34" charset="0"/>
            </a:endParaRPr>
          </a:p>
          <a:p>
            <a:endParaRPr lang="pt-BR" dirty="0"/>
          </a:p>
          <a:p>
            <a:endParaRPr lang="pt-BR" dirty="0"/>
          </a:p>
          <a:p>
            <a:r>
              <a:rPr lang="pt-BR" dirty="0">
                <a:latin typeface="Arial Narrow" panose="020B0606020202030204" pitchFamily="34" charset="0"/>
              </a:rPr>
              <a:t>Velocidade de propagação</a:t>
            </a:r>
          </a:p>
          <a:p>
            <a:endParaRPr lang="pt-BR" dirty="0"/>
          </a:p>
        </p:txBody>
      </p:sp>
      <p:pic>
        <p:nvPicPr>
          <p:cNvPr id="16" name="Imagem 15">
            <a:extLst>
              <a:ext uri="{FF2B5EF4-FFF2-40B4-BE49-F238E27FC236}">
                <a16:creationId xmlns:a16="http://schemas.microsoft.com/office/drawing/2014/main" id="{BA26E6DB-8CED-0221-0150-A407C010376B}"/>
              </a:ext>
            </a:extLst>
          </p:cNvPr>
          <p:cNvPicPr>
            <a:picLocks noChangeAspect="1"/>
          </p:cNvPicPr>
          <p:nvPr/>
        </p:nvPicPr>
        <p:blipFill>
          <a:blip r:embed="rId3"/>
          <a:stretch>
            <a:fillRect/>
          </a:stretch>
        </p:blipFill>
        <p:spPr>
          <a:xfrm>
            <a:off x="8115243" y="3318514"/>
            <a:ext cx="781159" cy="581106"/>
          </a:xfrm>
          <a:prstGeom prst="rect">
            <a:avLst/>
          </a:prstGeom>
        </p:spPr>
      </p:pic>
      <p:pic>
        <p:nvPicPr>
          <p:cNvPr id="18" name="Imagem 17">
            <a:extLst>
              <a:ext uri="{FF2B5EF4-FFF2-40B4-BE49-F238E27FC236}">
                <a16:creationId xmlns:a16="http://schemas.microsoft.com/office/drawing/2014/main" id="{1080847D-B633-D98E-66C1-49552F88123D}"/>
              </a:ext>
            </a:extLst>
          </p:cNvPr>
          <p:cNvPicPr>
            <a:picLocks noChangeAspect="1"/>
          </p:cNvPicPr>
          <p:nvPr/>
        </p:nvPicPr>
        <p:blipFill>
          <a:blip r:embed="rId4"/>
          <a:stretch>
            <a:fillRect/>
          </a:stretch>
        </p:blipFill>
        <p:spPr>
          <a:xfrm>
            <a:off x="8200982" y="4489888"/>
            <a:ext cx="609685" cy="438211"/>
          </a:xfrm>
          <a:prstGeom prst="rect">
            <a:avLst/>
          </a:prstGeom>
        </p:spPr>
      </p:pic>
      <p:sp>
        <p:nvSpPr>
          <p:cNvPr id="20" name="CaixaDeTexto 19">
            <a:extLst>
              <a:ext uri="{FF2B5EF4-FFF2-40B4-BE49-F238E27FC236}">
                <a16:creationId xmlns:a16="http://schemas.microsoft.com/office/drawing/2014/main" id="{C3DFBFA4-E6D4-1313-B50B-C1D77EC9EDDB}"/>
              </a:ext>
            </a:extLst>
          </p:cNvPr>
          <p:cNvSpPr txBox="1"/>
          <p:nvPr/>
        </p:nvSpPr>
        <p:spPr>
          <a:xfrm>
            <a:off x="6234112" y="4791490"/>
            <a:ext cx="4824414" cy="1200329"/>
          </a:xfrm>
          <a:prstGeom prst="rect">
            <a:avLst/>
          </a:prstGeom>
          <a:noFill/>
        </p:spPr>
        <p:txBody>
          <a:bodyPr wrap="square">
            <a:spAutoFit/>
          </a:bodyPr>
          <a:lstStyle/>
          <a:p>
            <a:r>
              <a:rPr lang="pt-BR" dirty="0">
                <a:latin typeface="Arial Narrow" panose="020B0606020202030204" pitchFamily="34" charset="0"/>
              </a:rPr>
              <a:t>A velocidade também pode ser calculada em função da frequência, substituindo o período pelo inverso da frequência.</a:t>
            </a:r>
          </a:p>
          <a:p>
            <a:r>
              <a:rPr lang="pt-BR" dirty="0">
                <a:latin typeface="Arial Narrow" panose="020B0606020202030204" pitchFamily="34" charset="0"/>
              </a:rPr>
              <a:t>Temos:</a:t>
            </a:r>
          </a:p>
        </p:txBody>
      </p:sp>
      <p:pic>
        <p:nvPicPr>
          <p:cNvPr id="22" name="Imagem 21">
            <a:extLst>
              <a:ext uri="{FF2B5EF4-FFF2-40B4-BE49-F238E27FC236}">
                <a16:creationId xmlns:a16="http://schemas.microsoft.com/office/drawing/2014/main" id="{39530DFE-BBD3-D64B-8C9A-719311438AF1}"/>
              </a:ext>
            </a:extLst>
          </p:cNvPr>
          <p:cNvPicPr>
            <a:picLocks noChangeAspect="1"/>
          </p:cNvPicPr>
          <p:nvPr/>
        </p:nvPicPr>
        <p:blipFill>
          <a:blip r:embed="rId5"/>
          <a:stretch>
            <a:fillRect/>
          </a:stretch>
        </p:blipFill>
        <p:spPr>
          <a:xfrm>
            <a:off x="8034270" y="5808547"/>
            <a:ext cx="943107" cy="438211"/>
          </a:xfrm>
          <a:prstGeom prst="rect">
            <a:avLst/>
          </a:prstGeom>
        </p:spPr>
      </p:pic>
    </p:spTree>
    <p:extLst>
      <p:ext uri="{BB962C8B-B14F-4D97-AF65-F5344CB8AC3E}">
        <p14:creationId xmlns:p14="http://schemas.microsoft.com/office/powerpoint/2010/main" val="4173699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0120FBC-D510-CDB5-E3A7-C32D0B15DA9B}"/>
              </a:ext>
            </a:extLst>
          </p:cNvPr>
          <p:cNvSpPr txBox="1"/>
          <p:nvPr/>
        </p:nvSpPr>
        <p:spPr>
          <a:xfrm>
            <a:off x="702347" y="689788"/>
            <a:ext cx="4722140" cy="5478423"/>
          </a:xfrm>
          <a:prstGeom prst="rect">
            <a:avLst/>
          </a:prstGeom>
          <a:noFill/>
        </p:spPr>
        <p:txBody>
          <a:bodyPr wrap="square" rtlCol="0">
            <a:spAutoFit/>
          </a:bodyPr>
          <a:lstStyle/>
          <a:p>
            <a:r>
              <a:rPr lang="pt-BR" sz="2000" dirty="0">
                <a:latin typeface="Arial Narrow" panose="020B0606020202030204" pitchFamily="34" charset="0"/>
              </a:rPr>
              <a:t>Em que:</a:t>
            </a:r>
          </a:p>
          <a:p>
            <a:pPr>
              <a:tabLst>
                <a:tab pos="85725" algn="l"/>
                <a:tab pos="180975" algn="l"/>
              </a:tabLst>
            </a:pPr>
            <a:r>
              <a:rPr lang="pt-BR" sz="2000" dirty="0">
                <a:latin typeface="Arial Narrow" panose="020B0606020202030204" pitchFamily="34" charset="0"/>
              </a:rPr>
              <a:t>•	v = velocidade de propagação da onda (m/s); </a:t>
            </a:r>
          </a:p>
          <a:p>
            <a:pPr>
              <a:tabLst>
                <a:tab pos="85725" algn="l"/>
                <a:tab pos="180975" algn="l"/>
              </a:tabLst>
            </a:pPr>
            <a:r>
              <a:rPr lang="pt-BR" sz="2000" dirty="0">
                <a:latin typeface="Arial Narrow" panose="020B0606020202030204" pitchFamily="34" charset="0"/>
              </a:rPr>
              <a:t>•	λ (lambda) = comprimento de onda (m); </a:t>
            </a:r>
          </a:p>
          <a:p>
            <a:pPr>
              <a:tabLst>
                <a:tab pos="85725" algn="l"/>
                <a:tab pos="180975" algn="l"/>
              </a:tabLst>
            </a:pPr>
            <a:r>
              <a:rPr lang="pt-BR" sz="2000" dirty="0">
                <a:latin typeface="Arial Narrow" panose="020B0606020202030204" pitchFamily="34" charset="0"/>
              </a:rPr>
              <a:t>•	f = frequência da onda (Hz). </a:t>
            </a:r>
          </a:p>
          <a:p>
            <a:pPr>
              <a:tabLst>
                <a:tab pos="85725" algn="l"/>
                <a:tab pos="180975" algn="l"/>
              </a:tabLst>
            </a:pPr>
            <a:endParaRPr lang="pt-BR" dirty="0">
              <a:latin typeface="Arial Narrow" panose="020B0606020202030204" pitchFamily="34" charset="0"/>
            </a:endParaRPr>
          </a:p>
          <a:p>
            <a:pPr>
              <a:tabLst>
                <a:tab pos="85725" algn="l"/>
                <a:tab pos="180975" algn="l"/>
              </a:tabLst>
            </a:pPr>
            <a:endParaRPr lang="pt-BR" dirty="0">
              <a:latin typeface="Arial Narrow" panose="020B0606020202030204" pitchFamily="34" charset="0"/>
            </a:endParaRPr>
          </a:p>
          <a:p>
            <a:pPr>
              <a:tabLst>
                <a:tab pos="85725" algn="l"/>
                <a:tab pos="180975" algn="l"/>
              </a:tabLst>
            </a:pPr>
            <a:endParaRPr lang="pt-BR" dirty="0">
              <a:latin typeface="Arial Narrow" panose="020B0606020202030204" pitchFamily="34" charset="0"/>
            </a:endParaRPr>
          </a:p>
          <a:p>
            <a:pPr>
              <a:tabLst>
                <a:tab pos="85725" algn="l"/>
                <a:tab pos="180975" algn="l"/>
              </a:tabLst>
            </a:pPr>
            <a:endParaRPr lang="pt-BR" dirty="0">
              <a:latin typeface="Arial Narrow" panose="020B0606020202030204" pitchFamily="34" charset="0"/>
            </a:endParaRPr>
          </a:p>
          <a:p>
            <a:pPr>
              <a:tabLst>
                <a:tab pos="85725" algn="l"/>
                <a:tab pos="180975" algn="l"/>
              </a:tabLst>
            </a:pPr>
            <a:r>
              <a:rPr lang="pt-BR" sz="2000" dirty="0">
                <a:latin typeface="Arial Narrow" panose="020B0606020202030204" pitchFamily="34" charset="0"/>
              </a:rPr>
              <a:t>Exemplo</a:t>
            </a:r>
          </a:p>
          <a:p>
            <a:pPr algn="just">
              <a:tabLst>
                <a:tab pos="85725" algn="l"/>
                <a:tab pos="180975" algn="l"/>
              </a:tabLst>
            </a:pPr>
            <a:r>
              <a:rPr lang="pt-BR" sz="2000" dirty="0">
                <a:latin typeface="Arial Narrow" panose="020B0606020202030204" pitchFamily="34" charset="0"/>
              </a:rPr>
              <a:t>Qual o período e a velocidade de propagação de uma onda que apresenta frequência de 5Hz e comprimento de onda de 0,2 m?</a:t>
            </a:r>
          </a:p>
          <a:p>
            <a:pPr>
              <a:tabLst>
                <a:tab pos="85725" algn="l"/>
                <a:tab pos="180975" algn="l"/>
              </a:tabLst>
            </a:pPr>
            <a:r>
              <a:rPr lang="pt-BR" sz="2000" dirty="0">
                <a:latin typeface="Arial Narrow" panose="020B0606020202030204" pitchFamily="34" charset="0"/>
              </a:rPr>
              <a:t>Como o período é o inverso da frequência, então:</a:t>
            </a:r>
          </a:p>
          <a:p>
            <a:pPr>
              <a:tabLst>
                <a:tab pos="85725" algn="l"/>
                <a:tab pos="180975" algn="l"/>
              </a:tabLst>
            </a:pPr>
            <a:endParaRPr lang="pt-BR" sz="2000" dirty="0">
              <a:latin typeface="Arial Narrow" panose="020B0606020202030204" pitchFamily="34" charset="0"/>
            </a:endParaRPr>
          </a:p>
          <a:p>
            <a:pPr algn="just">
              <a:tabLst>
                <a:tab pos="85725" algn="l"/>
                <a:tab pos="180975" algn="l"/>
              </a:tabLst>
            </a:pPr>
            <a:r>
              <a:rPr lang="pt-BR" sz="2000" dirty="0">
                <a:latin typeface="Arial Narrow" panose="020B0606020202030204" pitchFamily="34" charset="0"/>
              </a:rPr>
              <a:t>Para calcular a velocidade usamos o comprimento de onda e a frequência, assim:</a:t>
            </a:r>
          </a:p>
          <a:p>
            <a:pPr>
              <a:tabLst>
                <a:tab pos="85725" algn="l"/>
                <a:tab pos="180975" algn="l"/>
              </a:tabLst>
            </a:pPr>
            <a:endParaRPr lang="pt-BR" dirty="0">
              <a:latin typeface="Arial Narrow" panose="020B0606020202030204" pitchFamily="34" charset="0"/>
            </a:endParaRPr>
          </a:p>
        </p:txBody>
      </p:sp>
      <p:pic>
        <p:nvPicPr>
          <p:cNvPr id="5" name="Imagem 4">
            <a:extLst>
              <a:ext uri="{FF2B5EF4-FFF2-40B4-BE49-F238E27FC236}">
                <a16:creationId xmlns:a16="http://schemas.microsoft.com/office/drawing/2014/main" id="{6EB7AB30-1986-45FB-8A8C-F1AB8A9D7EAA}"/>
              </a:ext>
            </a:extLst>
          </p:cNvPr>
          <p:cNvPicPr>
            <a:picLocks noChangeAspect="1"/>
          </p:cNvPicPr>
          <p:nvPr/>
        </p:nvPicPr>
        <p:blipFill>
          <a:blip r:embed="rId2"/>
          <a:stretch>
            <a:fillRect/>
          </a:stretch>
        </p:blipFill>
        <p:spPr>
          <a:xfrm>
            <a:off x="1369098" y="2134459"/>
            <a:ext cx="3795953" cy="895475"/>
          </a:xfrm>
          <a:prstGeom prst="rect">
            <a:avLst/>
          </a:prstGeom>
        </p:spPr>
      </p:pic>
      <p:pic>
        <p:nvPicPr>
          <p:cNvPr id="7" name="Imagem 6">
            <a:extLst>
              <a:ext uri="{FF2B5EF4-FFF2-40B4-BE49-F238E27FC236}">
                <a16:creationId xmlns:a16="http://schemas.microsoft.com/office/drawing/2014/main" id="{3A35F1B1-DB07-21F4-F5C4-B81D11513E17}"/>
              </a:ext>
            </a:extLst>
          </p:cNvPr>
          <p:cNvPicPr>
            <a:picLocks noChangeAspect="1"/>
          </p:cNvPicPr>
          <p:nvPr/>
        </p:nvPicPr>
        <p:blipFill>
          <a:blip r:embed="rId3"/>
          <a:stretch>
            <a:fillRect/>
          </a:stretch>
        </p:blipFill>
        <p:spPr>
          <a:xfrm>
            <a:off x="1876336" y="4628256"/>
            <a:ext cx="1276528" cy="438211"/>
          </a:xfrm>
          <a:prstGeom prst="rect">
            <a:avLst/>
          </a:prstGeom>
        </p:spPr>
      </p:pic>
      <p:pic>
        <p:nvPicPr>
          <p:cNvPr id="11" name="Imagem 10">
            <a:extLst>
              <a:ext uri="{FF2B5EF4-FFF2-40B4-BE49-F238E27FC236}">
                <a16:creationId xmlns:a16="http://schemas.microsoft.com/office/drawing/2014/main" id="{410608A3-5BB6-D5E6-8FBA-5158DFC0A2F1}"/>
              </a:ext>
            </a:extLst>
          </p:cNvPr>
          <p:cNvPicPr>
            <a:picLocks noChangeAspect="1"/>
          </p:cNvPicPr>
          <p:nvPr/>
        </p:nvPicPr>
        <p:blipFill>
          <a:blip r:embed="rId4"/>
          <a:stretch>
            <a:fillRect/>
          </a:stretch>
        </p:blipFill>
        <p:spPr>
          <a:xfrm>
            <a:off x="1876336" y="5802195"/>
            <a:ext cx="1724266" cy="247685"/>
          </a:xfrm>
          <a:prstGeom prst="rect">
            <a:avLst/>
          </a:prstGeom>
        </p:spPr>
      </p:pic>
      <p:sp>
        <p:nvSpPr>
          <p:cNvPr id="12" name="CaixaDeTexto 11">
            <a:extLst>
              <a:ext uri="{FF2B5EF4-FFF2-40B4-BE49-F238E27FC236}">
                <a16:creationId xmlns:a16="http://schemas.microsoft.com/office/drawing/2014/main" id="{BB5E68DA-F366-6CF3-6F53-E0D91E4BC6A3}"/>
              </a:ext>
            </a:extLst>
          </p:cNvPr>
          <p:cNvSpPr txBox="1"/>
          <p:nvPr/>
        </p:nvSpPr>
        <p:spPr>
          <a:xfrm>
            <a:off x="6076950" y="1066800"/>
            <a:ext cx="5238870" cy="2554545"/>
          </a:xfrm>
          <a:prstGeom prst="rect">
            <a:avLst/>
          </a:prstGeom>
          <a:noFill/>
        </p:spPr>
        <p:txBody>
          <a:bodyPr wrap="square" rtlCol="0">
            <a:spAutoFit/>
          </a:bodyPr>
          <a:lstStyle/>
          <a:p>
            <a:pPr algn="just"/>
            <a:r>
              <a:rPr lang="pt-BR" sz="2000" dirty="0">
                <a:latin typeface="Arial Narrow" panose="020B0606020202030204" pitchFamily="34" charset="0"/>
              </a:rPr>
              <a:t>Estudante, você já utilizou um forno de micro-ondas para preparar um macarrão instantâneo, fazer pipoca ou aquecer uma fatia de pizza? Nesses casos, o aquecimento dos alimentos ocorre devido à ação das micro-ondas, um tipo de onda eletromagnética capaz de transferir energia para as moléculas presentes nos alimentos. Vamos ampliar esse tema?</a:t>
            </a:r>
          </a:p>
          <a:p>
            <a:pPr algn="just"/>
            <a:endParaRPr lang="pt-BR" sz="2000" dirty="0">
              <a:latin typeface="Arial Narrow" panose="020B0606020202030204" pitchFamily="34" charset="0"/>
            </a:endParaRPr>
          </a:p>
        </p:txBody>
      </p:sp>
      <p:sp>
        <p:nvSpPr>
          <p:cNvPr id="13" name="CaixaDeTexto 12">
            <a:extLst>
              <a:ext uri="{FF2B5EF4-FFF2-40B4-BE49-F238E27FC236}">
                <a16:creationId xmlns:a16="http://schemas.microsoft.com/office/drawing/2014/main" id="{F9E8B7A6-1FF5-FD20-B1FD-C46632C489F5}"/>
              </a:ext>
            </a:extLst>
          </p:cNvPr>
          <p:cNvSpPr txBox="1"/>
          <p:nvPr/>
        </p:nvSpPr>
        <p:spPr>
          <a:xfrm>
            <a:off x="6076951" y="3561682"/>
            <a:ext cx="5400554" cy="2351669"/>
          </a:xfrm>
          <a:prstGeom prst="rect">
            <a:avLst/>
          </a:prstGeom>
          <a:noFill/>
        </p:spPr>
        <p:txBody>
          <a:bodyPr wrap="square" rtlCol="0">
            <a:spAutoFit/>
          </a:bodyPr>
          <a:lstStyle/>
          <a:p>
            <a:pPr algn="just">
              <a:lnSpc>
                <a:spcPct val="106000"/>
              </a:lnSpc>
              <a:spcAft>
                <a:spcPts val="800"/>
              </a:spcAft>
            </a:pPr>
            <a:r>
              <a:rPr lang="pt-BR" sz="2000" dirty="0">
                <a:effectLst/>
                <a:latin typeface="Arial Narrow" panose="020B0606020202030204" pitchFamily="34" charset="0"/>
                <a:ea typeface="Calibri" panose="020F0502020204030204" pitchFamily="34" charset="0"/>
              </a:rPr>
              <a:t>As micro-ondas são ondas eletromagnéticas (curtas de alta frequência), que podem se propagar no vácuo com velocidade aproximada de 3,0 × 10⁸ m/s. Nos fornos de micro-ondas, o </a:t>
            </a:r>
            <a:r>
              <a:rPr lang="pt-BR" sz="2000" dirty="0" err="1">
                <a:effectLst/>
                <a:latin typeface="Arial Narrow" panose="020B0606020202030204" pitchFamily="34" charset="0"/>
                <a:ea typeface="Calibri" panose="020F0502020204030204" pitchFamily="34" charset="0"/>
              </a:rPr>
              <a:t>magnetron</a:t>
            </a:r>
            <a:r>
              <a:rPr lang="pt-BR" sz="2000" dirty="0">
                <a:effectLst/>
                <a:latin typeface="Arial Narrow" panose="020B0606020202030204" pitchFamily="34" charset="0"/>
                <a:ea typeface="Calibri" panose="020F0502020204030204" pitchFamily="34" charset="0"/>
              </a:rPr>
              <a:t> é o componente responsável por transformar energia elétrica em ondas eletromagnéticas, geralmente com frequência de 2.450 MHz.</a:t>
            </a:r>
          </a:p>
        </p:txBody>
      </p:sp>
    </p:spTree>
    <p:extLst>
      <p:ext uri="{BB962C8B-B14F-4D97-AF65-F5344CB8AC3E}">
        <p14:creationId xmlns:p14="http://schemas.microsoft.com/office/powerpoint/2010/main" val="332416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AC62840-6C81-E239-DE39-6554E712E57C}"/>
              </a:ext>
            </a:extLst>
          </p:cNvPr>
          <p:cNvPicPr>
            <a:picLocks noChangeAspect="1"/>
          </p:cNvPicPr>
          <p:nvPr/>
        </p:nvPicPr>
        <p:blipFill>
          <a:blip r:embed="rId2"/>
          <a:stretch>
            <a:fillRect/>
          </a:stretch>
        </p:blipFill>
        <p:spPr>
          <a:xfrm>
            <a:off x="1491904" y="1792928"/>
            <a:ext cx="2121592" cy="1329043"/>
          </a:xfrm>
          <a:prstGeom prst="rect">
            <a:avLst/>
          </a:prstGeom>
        </p:spPr>
      </p:pic>
      <p:sp>
        <p:nvSpPr>
          <p:cNvPr id="4" name="CaixaDeTexto 3">
            <a:extLst>
              <a:ext uri="{FF2B5EF4-FFF2-40B4-BE49-F238E27FC236}">
                <a16:creationId xmlns:a16="http://schemas.microsoft.com/office/drawing/2014/main" id="{7D46B8CF-D487-E590-8553-F73C79EF0C93}"/>
              </a:ext>
            </a:extLst>
          </p:cNvPr>
          <p:cNvSpPr txBox="1"/>
          <p:nvPr/>
        </p:nvSpPr>
        <p:spPr>
          <a:xfrm>
            <a:off x="514350" y="990600"/>
            <a:ext cx="4667250" cy="707886"/>
          </a:xfrm>
          <a:prstGeom prst="rect">
            <a:avLst/>
          </a:prstGeom>
          <a:noFill/>
        </p:spPr>
        <p:txBody>
          <a:bodyPr wrap="square" rtlCol="0">
            <a:spAutoFit/>
          </a:bodyPr>
          <a:lstStyle/>
          <a:p>
            <a:r>
              <a:rPr lang="pt-BR" sz="2000" dirty="0">
                <a:latin typeface="Arial Narrow" panose="020B0606020202030204" pitchFamily="34" charset="0"/>
              </a:rPr>
              <a:t>Qual é o comprimento de onda produzido pelo forno de micro-ondas?</a:t>
            </a:r>
          </a:p>
        </p:txBody>
      </p:sp>
      <p:pic>
        <p:nvPicPr>
          <p:cNvPr id="10" name="Imagem 9">
            <a:extLst>
              <a:ext uri="{FF2B5EF4-FFF2-40B4-BE49-F238E27FC236}">
                <a16:creationId xmlns:a16="http://schemas.microsoft.com/office/drawing/2014/main" id="{D3ACD137-32C9-438D-EE1E-0C8F661B9EFF}"/>
              </a:ext>
            </a:extLst>
          </p:cNvPr>
          <p:cNvPicPr>
            <a:picLocks noChangeAspect="1"/>
          </p:cNvPicPr>
          <p:nvPr/>
        </p:nvPicPr>
        <p:blipFill>
          <a:blip r:embed="rId3"/>
          <a:stretch>
            <a:fillRect/>
          </a:stretch>
        </p:blipFill>
        <p:spPr>
          <a:xfrm>
            <a:off x="514350" y="3538344"/>
            <a:ext cx="3924848" cy="2772162"/>
          </a:xfrm>
          <a:prstGeom prst="rect">
            <a:avLst/>
          </a:prstGeom>
        </p:spPr>
      </p:pic>
      <p:pic>
        <p:nvPicPr>
          <p:cNvPr id="15" name="Imagem 14">
            <a:extLst>
              <a:ext uri="{FF2B5EF4-FFF2-40B4-BE49-F238E27FC236}">
                <a16:creationId xmlns:a16="http://schemas.microsoft.com/office/drawing/2014/main" id="{C8E0D25D-7D7E-84F6-A982-16B2D17BBA1B}"/>
              </a:ext>
            </a:extLst>
          </p:cNvPr>
          <p:cNvPicPr>
            <a:picLocks noChangeAspect="1"/>
          </p:cNvPicPr>
          <p:nvPr/>
        </p:nvPicPr>
        <p:blipFill>
          <a:blip r:embed="rId4"/>
          <a:stretch>
            <a:fillRect/>
          </a:stretch>
        </p:blipFill>
        <p:spPr>
          <a:xfrm>
            <a:off x="6387969" y="990600"/>
            <a:ext cx="4312127" cy="3086707"/>
          </a:xfrm>
          <a:prstGeom prst="rect">
            <a:avLst/>
          </a:prstGeom>
        </p:spPr>
      </p:pic>
      <p:pic>
        <p:nvPicPr>
          <p:cNvPr id="17" name="Imagem 16">
            <a:extLst>
              <a:ext uri="{FF2B5EF4-FFF2-40B4-BE49-F238E27FC236}">
                <a16:creationId xmlns:a16="http://schemas.microsoft.com/office/drawing/2014/main" id="{2B922842-87A4-3553-837C-CD0209208EB7}"/>
              </a:ext>
            </a:extLst>
          </p:cNvPr>
          <p:cNvPicPr>
            <a:picLocks noChangeAspect="1"/>
          </p:cNvPicPr>
          <p:nvPr/>
        </p:nvPicPr>
        <p:blipFill>
          <a:blip r:embed="rId5"/>
          <a:stretch>
            <a:fillRect/>
          </a:stretch>
        </p:blipFill>
        <p:spPr>
          <a:xfrm>
            <a:off x="6478510" y="3857625"/>
            <a:ext cx="4221585" cy="2886075"/>
          </a:xfrm>
          <a:prstGeom prst="rect">
            <a:avLst/>
          </a:prstGeom>
        </p:spPr>
      </p:pic>
    </p:spTree>
    <p:extLst>
      <p:ext uri="{BB962C8B-B14F-4D97-AF65-F5344CB8AC3E}">
        <p14:creationId xmlns:p14="http://schemas.microsoft.com/office/powerpoint/2010/main" val="2413555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8CD0FAA-23D8-6D18-E7C8-510BD1F25712}"/>
              </a:ext>
            </a:extLst>
          </p:cNvPr>
          <p:cNvPicPr>
            <a:picLocks noChangeAspect="1"/>
          </p:cNvPicPr>
          <p:nvPr/>
        </p:nvPicPr>
        <p:blipFill>
          <a:blip r:embed="rId2"/>
          <a:stretch>
            <a:fillRect/>
          </a:stretch>
        </p:blipFill>
        <p:spPr>
          <a:xfrm>
            <a:off x="1314185" y="718934"/>
            <a:ext cx="3671097" cy="2838858"/>
          </a:xfrm>
          <a:prstGeom prst="rect">
            <a:avLst/>
          </a:prstGeom>
        </p:spPr>
      </p:pic>
      <p:sp>
        <p:nvSpPr>
          <p:cNvPr id="7" name="CaixaDeTexto 6">
            <a:extLst>
              <a:ext uri="{FF2B5EF4-FFF2-40B4-BE49-F238E27FC236}">
                <a16:creationId xmlns:a16="http://schemas.microsoft.com/office/drawing/2014/main" id="{288E0579-F301-560D-BE71-80EE9DFFC77B}"/>
              </a:ext>
            </a:extLst>
          </p:cNvPr>
          <p:cNvSpPr txBox="1"/>
          <p:nvPr/>
        </p:nvSpPr>
        <p:spPr>
          <a:xfrm>
            <a:off x="314325" y="3429000"/>
            <a:ext cx="5781675" cy="3103414"/>
          </a:xfrm>
          <a:prstGeom prst="rect">
            <a:avLst/>
          </a:prstGeom>
          <a:noFill/>
        </p:spPr>
        <p:txBody>
          <a:bodyPr wrap="square">
            <a:spAutoFit/>
          </a:bodyPr>
          <a:lstStyle/>
          <a:p>
            <a:pPr algn="just" fontAlgn="auto">
              <a:lnSpc>
                <a:spcPct val="115000"/>
              </a:lnSpc>
              <a:spcAft>
                <a:spcPts val="800"/>
              </a:spcAft>
              <a:tabLst>
                <a:tab pos="457200" algn="l"/>
              </a:tabLst>
            </a:pPr>
            <a:r>
              <a:rPr lang="pt-BR" sz="2000" b="1" dirty="0">
                <a:effectLst/>
                <a:latin typeface="Arial Narrow" panose="020B0606020202030204" pitchFamily="34" charset="0"/>
                <a:ea typeface="Times New Roman" panose="02020603050405020304" pitchFamily="18" charset="0"/>
              </a:rPr>
              <a:t>Raios gama</a:t>
            </a:r>
            <a:r>
              <a:rPr lang="pt-BR" sz="2000" dirty="0">
                <a:effectLst/>
                <a:latin typeface="Arial Narrow" panose="020B0606020202030204" pitchFamily="34" charset="0"/>
                <a:ea typeface="Times New Roman" panose="02020603050405020304" pitchFamily="18" charset="0"/>
              </a:rPr>
              <a:t>: Maior frequência, maior energia e menor comprimento de onda do espectro. São produzidos por reações nucleares e fenômenos astrofísicos extremos. </a:t>
            </a:r>
            <a:endParaRPr lang="pt-BR" sz="2000" dirty="0">
              <a:effectLst/>
              <a:latin typeface="Arial Narrow" panose="020B0606020202030204" pitchFamily="34" charset="0"/>
              <a:ea typeface="Calibri" panose="020F0502020204030204" pitchFamily="34" charset="0"/>
            </a:endParaRPr>
          </a:p>
          <a:p>
            <a:pPr algn="just"/>
            <a:r>
              <a:rPr lang="pt-BR" sz="2000" dirty="0">
                <a:effectLst/>
                <a:latin typeface="Arial Narrow" panose="020B0606020202030204" pitchFamily="34" charset="0"/>
                <a:ea typeface="Times New Roman" panose="02020603050405020304" pitchFamily="18" charset="0"/>
                <a:cs typeface="Calibri" panose="020F0502020204030204" pitchFamily="34" charset="0"/>
              </a:rPr>
              <a:t>Dando uma atenção especial para os raios gama, eles são a forma mais intensa de radiação eletromagnética do universo. Eles possuem a </a:t>
            </a:r>
            <a:r>
              <a:rPr lang="pt-BR" sz="2000" b="1" dirty="0">
                <a:effectLst/>
                <a:latin typeface="Arial Narrow" panose="020B0606020202030204" pitchFamily="34" charset="0"/>
                <a:ea typeface="Times New Roman" panose="02020603050405020304" pitchFamily="18" charset="0"/>
                <a:cs typeface="Calibri" panose="020F0502020204030204" pitchFamily="34" charset="0"/>
              </a:rPr>
              <a:t>maior frequência e menor comprimento de onda</a:t>
            </a:r>
            <a:r>
              <a:rPr lang="pt-BR" sz="2000" dirty="0">
                <a:effectLst/>
                <a:latin typeface="Arial Narrow" panose="020B0606020202030204" pitchFamily="34" charset="0"/>
                <a:ea typeface="Times New Roman" panose="02020603050405020304" pitchFamily="18" charset="0"/>
                <a:cs typeface="Calibri" panose="020F0502020204030204" pitchFamily="34" charset="0"/>
              </a:rPr>
              <a:t> de todo o espectro eletromagnético, o que significa que carregam uma quantidade massiva de energia e têm um altíssimo poder de penetração. </a:t>
            </a:r>
            <a:endParaRPr lang="pt-BR" sz="2000" dirty="0">
              <a:latin typeface="Arial Narrow" panose="020B0606020202030204" pitchFamily="34" charset="0"/>
            </a:endParaRPr>
          </a:p>
        </p:txBody>
      </p:sp>
      <p:sp>
        <p:nvSpPr>
          <p:cNvPr id="9" name="CaixaDeTexto 8">
            <a:extLst>
              <a:ext uri="{FF2B5EF4-FFF2-40B4-BE49-F238E27FC236}">
                <a16:creationId xmlns:a16="http://schemas.microsoft.com/office/drawing/2014/main" id="{4C1F6F44-D359-F815-76A3-AE8DB4FCE577}"/>
              </a:ext>
            </a:extLst>
          </p:cNvPr>
          <p:cNvSpPr txBox="1"/>
          <p:nvPr/>
        </p:nvSpPr>
        <p:spPr>
          <a:xfrm>
            <a:off x="6315075" y="842486"/>
            <a:ext cx="5619750" cy="3170099"/>
          </a:xfrm>
          <a:prstGeom prst="rect">
            <a:avLst/>
          </a:prstGeom>
          <a:noFill/>
        </p:spPr>
        <p:txBody>
          <a:bodyPr wrap="square">
            <a:spAutoFit/>
          </a:bodyPr>
          <a:lstStyle/>
          <a:p>
            <a:pPr algn="just"/>
            <a:r>
              <a:rPr lang="pt-BR" sz="2000" b="1" dirty="0">
                <a:latin typeface="Arial Narrow" panose="020B0606020202030204" pitchFamily="34" charset="0"/>
              </a:rPr>
              <a:t>Exemplos Práticos de Raios Gama</a:t>
            </a:r>
          </a:p>
          <a:p>
            <a:pPr algn="just"/>
            <a:r>
              <a:rPr lang="pt-BR" sz="2000" dirty="0">
                <a:latin typeface="Arial Narrow" panose="020B0606020202030204" pitchFamily="34" charset="0"/>
              </a:rPr>
              <a:t>•Medicina Nuclear: Utilizados na radioterapia (como a faca gama) para destruir células cancerígenas e em exames de imagem avançados, como a tomografia por emissão de pósitrons (PET).</a:t>
            </a: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p:txBody>
      </p:sp>
      <p:pic>
        <p:nvPicPr>
          <p:cNvPr id="11" name="Imagem 10">
            <a:extLst>
              <a:ext uri="{FF2B5EF4-FFF2-40B4-BE49-F238E27FC236}">
                <a16:creationId xmlns:a16="http://schemas.microsoft.com/office/drawing/2014/main" id="{96994CAA-DA20-C788-24D2-8765AA405A60}"/>
              </a:ext>
            </a:extLst>
          </p:cNvPr>
          <p:cNvPicPr>
            <a:picLocks noChangeAspect="1"/>
          </p:cNvPicPr>
          <p:nvPr/>
        </p:nvPicPr>
        <p:blipFill>
          <a:blip r:embed="rId3"/>
          <a:stretch>
            <a:fillRect/>
          </a:stretch>
        </p:blipFill>
        <p:spPr>
          <a:xfrm>
            <a:off x="7186342" y="2427535"/>
            <a:ext cx="3877216" cy="2172003"/>
          </a:xfrm>
          <a:prstGeom prst="rect">
            <a:avLst/>
          </a:prstGeom>
        </p:spPr>
      </p:pic>
      <p:sp>
        <p:nvSpPr>
          <p:cNvPr id="13" name="CaixaDeTexto 12">
            <a:extLst>
              <a:ext uri="{FF2B5EF4-FFF2-40B4-BE49-F238E27FC236}">
                <a16:creationId xmlns:a16="http://schemas.microsoft.com/office/drawing/2014/main" id="{D7CA7A59-6451-1A28-0545-89C0F5F697E6}"/>
              </a:ext>
            </a:extLst>
          </p:cNvPr>
          <p:cNvSpPr txBox="1"/>
          <p:nvPr/>
        </p:nvSpPr>
        <p:spPr>
          <a:xfrm>
            <a:off x="6315075" y="4935914"/>
            <a:ext cx="5467350" cy="1323439"/>
          </a:xfrm>
          <a:prstGeom prst="rect">
            <a:avLst/>
          </a:prstGeom>
          <a:noFill/>
        </p:spPr>
        <p:txBody>
          <a:bodyPr wrap="square">
            <a:spAutoFit/>
          </a:bodyPr>
          <a:lstStyle/>
          <a:p>
            <a:pPr algn="just">
              <a:tabLst>
                <a:tab pos="85725" algn="l"/>
                <a:tab pos="180975" algn="l"/>
              </a:tabLst>
            </a:pPr>
            <a:r>
              <a:rPr lang="pt-BR" sz="2000" dirty="0">
                <a:latin typeface="Arial Narrow" panose="020B0606020202030204" pitchFamily="34" charset="0"/>
              </a:rPr>
              <a:t>•	Esterilização Industrial: Devido ao seu poder de eliminar microrganismos, são usados para esterilizar materiais médicos (seringas, luvas) e para conservar alimentos, eliminando bactérias sem deixar resíduos tóxicos. </a:t>
            </a:r>
          </a:p>
        </p:txBody>
      </p:sp>
    </p:spTree>
    <p:extLst>
      <p:ext uri="{BB962C8B-B14F-4D97-AF65-F5344CB8AC3E}">
        <p14:creationId xmlns:p14="http://schemas.microsoft.com/office/powerpoint/2010/main" val="2704384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93EC1BD-88F5-2A3A-8B7C-094E0F026ABF}"/>
              </a:ext>
            </a:extLst>
          </p:cNvPr>
          <p:cNvSpPr txBox="1"/>
          <p:nvPr/>
        </p:nvSpPr>
        <p:spPr>
          <a:xfrm>
            <a:off x="295276" y="604655"/>
            <a:ext cx="5600701" cy="2554545"/>
          </a:xfrm>
          <a:prstGeom prst="rect">
            <a:avLst/>
          </a:prstGeom>
          <a:noFill/>
        </p:spPr>
        <p:txBody>
          <a:bodyPr wrap="square">
            <a:spAutoFit/>
          </a:bodyPr>
          <a:lstStyle/>
          <a:p>
            <a:pPr algn="just"/>
            <a:r>
              <a:rPr lang="pt-BR" sz="2000" dirty="0">
                <a:latin typeface="Arial Narrow" panose="020B0606020202030204" pitchFamily="34" charset="0"/>
              </a:rPr>
              <a:t>•Esterilização Industrial: Devido ao seu poder de eliminar microrganismos, são usados para esterilizar materiais médicos (seringas, luvas) e para conservar alimentos, eliminando bactérias sem deixar resíduos tóxicos. </a:t>
            </a: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p:txBody>
      </p:sp>
      <p:pic>
        <p:nvPicPr>
          <p:cNvPr id="6" name="Imagem 5">
            <a:extLst>
              <a:ext uri="{FF2B5EF4-FFF2-40B4-BE49-F238E27FC236}">
                <a16:creationId xmlns:a16="http://schemas.microsoft.com/office/drawing/2014/main" id="{E07F5050-6A5D-626F-02DC-ED118AAAE417}"/>
              </a:ext>
            </a:extLst>
          </p:cNvPr>
          <p:cNvPicPr>
            <a:picLocks noChangeAspect="1"/>
          </p:cNvPicPr>
          <p:nvPr/>
        </p:nvPicPr>
        <p:blipFill>
          <a:blip r:embed="rId2"/>
          <a:stretch>
            <a:fillRect/>
          </a:stretch>
        </p:blipFill>
        <p:spPr>
          <a:xfrm>
            <a:off x="1517508" y="1795908"/>
            <a:ext cx="2411349" cy="1833117"/>
          </a:xfrm>
          <a:prstGeom prst="rect">
            <a:avLst/>
          </a:prstGeom>
        </p:spPr>
      </p:pic>
      <p:sp>
        <p:nvSpPr>
          <p:cNvPr id="8" name="CaixaDeTexto 7">
            <a:extLst>
              <a:ext uri="{FF2B5EF4-FFF2-40B4-BE49-F238E27FC236}">
                <a16:creationId xmlns:a16="http://schemas.microsoft.com/office/drawing/2014/main" id="{42F0E770-DD26-D132-CA34-DB7E7F6F3D7C}"/>
              </a:ext>
            </a:extLst>
          </p:cNvPr>
          <p:cNvSpPr txBox="1"/>
          <p:nvPr/>
        </p:nvSpPr>
        <p:spPr>
          <a:xfrm>
            <a:off x="295276" y="3629025"/>
            <a:ext cx="5495924" cy="1015663"/>
          </a:xfrm>
          <a:prstGeom prst="rect">
            <a:avLst/>
          </a:prstGeom>
          <a:noFill/>
        </p:spPr>
        <p:txBody>
          <a:bodyPr wrap="square">
            <a:spAutoFit/>
          </a:bodyPr>
          <a:lstStyle/>
          <a:p>
            <a:pPr algn="just">
              <a:tabLst>
                <a:tab pos="85725" algn="l"/>
                <a:tab pos="180975" algn="l"/>
              </a:tabLst>
            </a:pPr>
            <a:r>
              <a:rPr lang="pt-BR" dirty="0"/>
              <a:t>•	</a:t>
            </a:r>
            <a:r>
              <a:rPr lang="pt-BR" sz="2000" dirty="0">
                <a:latin typeface="Arial Narrow" panose="020B0606020202030204" pitchFamily="34" charset="0"/>
              </a:rPr>
              <a:t>Fenômenos Astrofísicos: Emitidos no espaço por eventos cataclísmicos, como as explosões de supernovas e a atividade ao redor de buracos negros.</a:t>
            </a:r>
          </a:p>
        </p:txBody>
      </p:sp>
      <p:pic>
        <p:nvPicPr>
          <p:cNvPr id="12" name="Imagem 11">
            <a:extLst>
              <a:ext uri="{FF2B5EF4-FFF2-40B4-BE49-F238E27FC236}">
                <a16:creationId xmlns:a16="http://schemas.microsoft.com/office/drawing/2014/main" id="{845B6139-F392-066A-989E-54B16EEF434D}"/>
              </a:ext>
            </a:extLst>
          </p:cNvPr>
          <p:cNvPicPr>
            <a:picLocks noChangeAspect="1"/>
          </p:cNvPicPr>
          <p:nvPr/>
        </p:nvPicPr>
        <p:blipFill>
          <a:blip r:embed="rId3"/>
          <a:stretch>
            <a:fillRect/>
          </a:stretch>
        </p:blipFill>
        <p:spPr>
          <a:xfrm>
            <a:off x="1247158" y="4521329"/>
            <a:ext cx="2952048" cy="1883825"/>
          </a:xfrm>
          <a:prstGeom prst="rect">
            <a:avLst/>
          </a:prstGeom>
        </p:spPr>
      </p:pic>
      <p:sp>
        <p:nvSpPr>
          <p:cNvPr id="14" name="CaixaDeTexto 13">
            <a:extLst>
              <a:ext uri="{FF2B5EF4-FFF2-40B4-BE49-F238E27FC236}">
                <a16:creationId xmlns:a16="http://schemas.microsoft.com/office/drawing/2014/main" id="{93214D8D-7D27-7EEC-E9B6-21E6398BDF81}"/>
              </a:ext>
            </a:extLst>
          </p:cNvPr>
          <p:cNvSpPr txBox="1"/>
          <p:nvPr/>
        </p:nvSpPr>
        <p:spPr>
          <a:xfrm>
            <a:off x="6096000" y="604655"/>
            <a:ext cx="5400675" cy="1015663"/>
          </a:xfrm>
          <a:prstGeom prst="rect">
            <a:avLst/>
          </a:prstGeom>
          <a:noFill/>
        </p:spPr>
        <p:txBody>
          <a:bodyPr wrap="square">
            <a:spAutoFit/>
          </a:bodyPr>
          <a:lstStyle/>
          <a:p>
            <a:pPr algn="just">
              <a:tabLst>
                <a:tab pos="85725" algn="l"/>
                <a:tab pos="180975" algn="l"/>
              </a:tabLst>
            </a:pPr>
            <a:r>
              <a:rPr lang="pt-BR" sz="2000" dirty="0">
                <a:latin typeface="Arial Narrow" panose="020B0606020202030204" pitchFamily="34" charset="0"/>
              </a:rPr>
              <a:t>•	Decaimento Radioativo: Liberados pelo núcleo de átomos instáveis na Terra, como o Cobalto-60 e o Césio-137.</a:t>
            </a:r>
          </a:p>
        </p:txBody>
      </p:sp>
      <p:pic>
        <p:nvPicPr>
          <p:cNvPr id="16" name="Imagem 15">
            <a:extLst>
              <a:ext uri="{FF2B5EF4-FFF2-40B4-BE49-F238E27FC236}">
                <a16:creationId xmlns:a16="http://schemas.microsoft.com/office/drawing/2014/main" id="{457DA8B4-EE2A-EFDF-CC6D-F44DF6240EF1}"/>
              </a:ext>
            </a:extLst>
          </p:cNvPr>
          <p:cNvPicPr>
            <a:picLocks noChangeAspect="1"/>
          </p:cNvPicPr>
          <p:nvPr/>
        </p:nvPicPr>
        <p:blipFill>
          <a:blip r:embed="rId4"/>
          <a:stretch>
            <a:fillRect/>
          </a:stretch>
        </p:blipFill>
        <p:spPr>
          <a:xfrm>
            <a:off x="6586269" y="1881927"/>
            <a:ext cx="3839111" cy="2143424"/>
          </a:xfrm>
          <a:prstGeom prst="rect">
            <a:avLst/>
          </a:prstGeom>
        </p:spPr>
      </p:pic>
      <p:pic>
        <p:nvPicPr>
          <p:cNvPr id="18" name="Imagem 17">
            <a:extLst>
              <a:ext uri="{FF2B5EF4-FFF2-40B4-BE49-F238E27FC236}">
                <a16:creationId xmlns:a16="http://schemas.microsoft.com/office/drawing/2014/main" id="{0C28B2F3-11A2-B9EC-6CAF-A0471FCFA0C5}"/>
              </a:ext>
            </a:extLst>
          </p:cNvPr>
          <p:cNvPicPr>
            <a:picLocks noChangeAspect="1"/>
          </p:cNvPicPr>
          <p:nvPr/>
        </p:nvPicPr>
        <p:blipFill>
          <a:blip r:embed="rId5"/>
          <a:stretch>
            <a:fillRect/>
          </a:stretch>
        </p:blipFill>
        <p:spPr>
          <a:xfrm>
            <a:off x="7600950" y="3877912"/>
            <a:ext cx="2091604" cy="2631045"/>
          </a:xfrm>
          <a:prstGeom prst="rect">
            <a:avLst/>
          </a:prstGeom>
        </p:spPr>
      </p:pic>
    </p:spTree>
    <p:extLst>
      <p:ext uri="{BB962C8B-B14F-4D97-AF65-F5344CB8AC3E}">
        <p14:creationId xmlns:p14="http://schemas.microsoft.com/office/powerpoint/2010/main" val="2560214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DC74E0C5-AA45-B91F-9F74-C8D94B81C5D2}"/>
              </a:ext>
            </a:extLst>
          </p:cNvPr>
          <p:cNvPicPr>
            <a:picLocks noChangeAspect="1"/>
          </p:cNvPicPr>
          <p:nvPr/>
        </p:nvPicPr>
        <p:blipFill>
          <a:blip r:embed="rId2"/>
          <a:stretch>
            <a:fillRect/>
          </a:stretch>
        </p:blipFill>
        <p:spPr>
          <a:xfrm>
            <a:off x="1076061" y="769257"/>
            <a:ext cx="4591050" cy="5772532"/>
          </a:xfrm>
          <a:prstGeom prst="rect">
            <a:avLst/>
          </a:prstGeom>
        </p:spPr>
      </p:pic>
      <p:pic>
        <p:nvPicPr>
          <p:cNvPr id="8" name="Imagem 7">
            <a:extLst>
              <a:ext uri="{FF2B5EF4-FFF2-40B4-BE49-F238E27FC236}">
                <a16:creationId xmlns:a16="http://schemas.microsoft.com/office/drawing/2014/main" id="{947396CE-B230-62C3-A52C-4F78A987899B}"/>
              </a:ext>
            </a:extLst>
          </p:cNvPr>
          <p:cNvPicPr>
            <a:picLocks noChangeAspect="1"/>
          </p:cNvPicPr>
          <p:nvPr/>
        </p:nvPicPr>
        <p:blipFill>
          <a:blip r:embed="rId3"/>
          <a:stretch>
            <a:fillRect/>
          </a:stretch>
        </p:blipFill>
        <p:spPr>
          <a:xfrm>
            <a:off x="6353175" y="929296"/>
            <a:ext cx="4591050" cy="5452454"/>
          </a:xfrm>
          <a:prstGeom prst="rect">
            <a:avLst/>
          </a:prstGeom>
        </p:spPr>
      </p:pic>
    </p:spTree>
    <p:extLst>
      <p:ext uri="{BB962C8B-B14F-4D97-AF65-F5344CB8AC3E}">
        <p14:creationId xmlns:p14="http://schemas.microsoft.com/office/powerpoint/2010/main" val="1841561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74BAAB3-E995-DFDB-7FC3-FBB23DF275CB}"/>
              </a:ext>
            </a:extLst>
          </p:cNvPr>
          <p:cNvPicPr>
            <a:picLocks noChangeAspect="1"/>
          </p:cNvPicPr>
          <p:nvPr/>
        </p:nvPicPr>
        <p:blipFill>
          <a:blip r:embed="rId2"/>
          <a:stretch>
            <a:fillRect/>
          </a:stretch>
        </p:blipFill>
        <p:spPr>
          <a:xfrm>
            <a:off x="326005" y="869181"/>
            <a:ext cx="4307245" cy="629050"/>
          </a:xfrm>
          <a:prstGeom prst="rect">
            <a:avLst/>
          </a:prstGeom>
        </p:spPr>
      </p:pic>
      <p:sp>
        <p:nvSpPr>
          <p:cNvPr id="5" name="CaixaDeTexto 4">
            <a:extLst>
              <a:ext uri="{FF2B5EF4-FFF2-40B4-BE49-F238E27FC236}">
                <a16:creationId xmlns:a16="http://schemas.microsoft.com/office/drawing/2014/main" id="{AD51DF95-FCB0-ECAE-7447-15258BCD2437}"/>
              </a:ext>
            </a:extLst>
          </p:cNvPr>
          <p:cNvSpPr txBox="1"/>
          <p:nvPr/>
        </p:nvSpPr>
        <p:spPr>
          <a:xfrm>
            <a:off x="495300" y="1605766"/>
            <a:ext cx="6096000" cy="4647426"/>
          </a:xfrm>
          <a:prstGeom prst="rect">
            <a:avLst/>
          </a:prstGeom>
          <a:noFill/>
        </p:spPr>
        <p:txBody>
          <a:bodyPr wrap="square">
            <a:spAutoFit/>
          </a:bodyPr>
          <a:lstStyle/>
          <a:p>
            <a:r>
              <a:rPr lang="pt-BR" sz="2000" dirty="0">
                <a:latin typeface="Arial Narrow" panose="020B0606020202030204" pitchFamily="34" charset="0"/>
              </a:rPr>
              <a:t>1. As ondas de rádio, utilizadas em sistemas de comunicação, apresentam quais características?</a:t>
            </a:r>
          </a:p>
          <a:p>
            <a:pPr>
              <a:tabLst>
                <a:tab pos="85725" algn="l"/>
                <a:tab pos="180975" algn="l"/>
                <a:tab pos="361950" algn="l"/>
              </a:tabLst>
            </a:pPr>
            <a:r>
              <a:rPr lang="pt-BR" sz="2000" dirty="0">
                <a:latin typeface="Arial Narrow" panose="020B0606020202030204" pitchFamily="34" charset="0"/>
              </a:rPr>
              <a:t>(A) São ondas mecânicas e longitudinais.</a:t>
            </a:r>
          </a:p>
          <a:p>
            <a:pPr>
              <a:tabLst>
                <a:tab pos="85725" algn="l"/>
                <a:tab pos="180975" algn="l"/>
                <a:tab pos="361950" algn="l"/>
              </a:tabLst>
            </a:pPr>
            <a:r>
              <a:rPr lang="pt-BR" sz="2000" dirty="0">
                <a:latin typeface="Arial Narrow" panose="020B0606020202030204" pitchFamily="34" charset="0"/>
              </a:rPr>
              <a:t>(B) São ondas eletromagnéticas e transversais.</a:t>
            </a:r>
          </a:p>
          <a:p>
            <a:pPr>
              <a:tabLst>
                <a:tab pos="85725" algn="l"/>
                <a:tab pos="180975" algn="l"/>
                <a:tab pos="361950" algn="l"/>
              </a:tabLst>
            </a:pPr>
            <a:r>
              <a:rPr lang="pt-BR" sz="2000" dirty="0">
                <a:latin typeface="Arial Narrow" panose="020B0606020202030204" pitchFamily="34" charset="0"/>
              </a:rPr>
              <a:t>(C) São ondas mecânicas e transversais.</a:t>
            </a:r>
          </a:p>
          <a:p>
            <a:pPr>
              <a:tabLst>
                <a:tab pos="85725" algn="l"/>
                <a:tab pos="180975" algn="l"/>
                <a:tab pos="361950" algn="l"/>
              </a:tabLst>
            </a:pPr>
            <a:r>
              <a:rPr lang="pt-BR" sz="2000" dirty="0">
                <a:latin typeface="Arial Narrow" panose="020B0606020202030204" pitchFamily="34" charset="0"/>
              </a:rPr>
              <a:t>(D) São ondas eletromagnéticas e longitudinais.</a:t>
            </a:r>
          </a:p>
          <a:p>
            <a:pPr>
              <a:tabLst>
                <a:tab pos="85725" algn="l"/>
                <a:tab pos="180975" algn="l"/>
                <a:tab pos="361950" algn="l"/>
              </a:tabLst>
            </a:pPr>
            <a:endParaRPr lang="pt-BR" sz="2000" dirty="0">
              <a:latin typeface="Arial Narrow" panose="020B0606020202030204" pitchFamily="34" charset="0"/>
            </a:endParaRPr>
          </a:p>
          <a:p>
            <a:pPr>
              <a:tabLst>
                <a:tab pos="85725" algn="l"/>
                <a:tab pos="180975" algn="l"/>
                <a:tab pos="361950" algn="l"/>
              </a:tabLst>
            </a:pPr>
            <a:r>
              <a:rPr lang="pt-BR" sz="2000" dirty="0">
                <a:latin typeface="Arial Narrow" panose="020B0606020202030204" pitchFamily="34" charset="0"/>
              </a:rPr>
              <a:t>2. Em uma onda, a frequência corresponde:</a:t>
            </a:r>
          </a:p>
          <a:p>
            <a:pPr>
              <a:tabLst>
                <a:tab pos="85725" algn="l"/>
                <a:tab pos="180975" algn="l"/>
                <a:tab pos="361950" algn="l"/>
              </a:tabLst>
            </a:pPr>
            <a:r>
              <a:rPr lang="pt-BR" sz="2000" dirty="0">
                <a:latin typeface="Arial Narrow" panose="020B0606020202030204" pitchFamily="34" charset="0"/>
              </a:rPr>
              <a:t>(A)	À altura da onda. </a:t>
            </a:r>
          </a:p>
          <a:p>
            <a:pPr>
              <a:tabLst>
                <a:tab pos="85725" algn="l"/>
                <a:tab pos="180975" algn="l"/>
                <a:tab pos="361950" algn="l"/>
              </a:tabLst>
            </a:pPr>
            <a:r>
              <a:rPr lang="pt-BR" sz="2000" dirty="0">
                <a:latin typeface="Arial Narrow" panose="020B0606020202030204" pitchFamily="34" charset="0"/>
              </a:rPr>
              <a:t>(B)	À distância entre duas cristas.</a:t>
            </a:r>
          </a:p>
          <a:p>
            <a:pPr>
              <a:tabLst>
                <a:tab pos="85725" algn="l"/>
                <a:tab pos="180975" algn="l"/>
                <a:tab pos="361950" algn="l"/>
              </a:tabLst>
            </a:pPr>
            <a:r>
              <a:rPr lang="pt-BR" sz="2000" dirty="0">
                <a:latin typeface="Arial Narrow" panose="020B0606020202030204" pitchFamily="34" charset="0"/>
              </a:rPr>
              <a:t>(C)	Ao tempo de propagação da onda.</a:t>
            </a:r>
          </a:p>
          <a:p>
            <a:pPr marL="342900" indent="-342900">
              <a:buAutoNum type="alphaUcParenBoth" startAt="4"/>
              <a:tabLst>
                <a:tab pos="85725" algn="l"/>
                <a:tab pos="180975" algn="l"/>
                <a:tab pos="361950" algn="l"/>
              </a:tabLst>
            </a:pPr>
            <a:r>
              <a:rPr lang="pt-BR" sz="2000" dirty="0">
                <a:latin typeface="Arial Narrow" panose="020B0606020202030204" pitchFamily="34" charset="0"/>
              </a:rPr>
              <a:t>Ao número de vibrações ou oscilações realizadas por segundo.</a:t>
            </a:r>
          </a:p>
          <a:p>
            <a:pPr marL="342900" indent="-342900">
              <a:buAutoNum type="alphaUcParenBoth" startAt="4"/>
            </a:pPr>
            <a:endParaRPr lang="pt-BR" dirty="0"/>
          </a:p>
          <a:p>
            <a:endParaRPr lang="pt-BR" dirty="0"/>
          </a:p>
        </p:txBody>
      </p:sp>
      <p:sp>
        <p:nvSpPr>
          <p:cNvPr id="7" name="CaixaDeTexto 6">
            <a:extLst>
              <a:ext uri="{FF2B5EF4-FFF2-40B4-BE49-F238E27FC236}">
                <a16:creationId xmlns:a16="http://schemas.microsoft.com/office/drawing/2014/main" id="{2BFE2E6F-4EE6-31F6-B552-D3D7D110B120}"/>
              </a:ext>
            </a:extLst>
          </p:cNvPr>
          <p:cNvSpPr txBox="1"/>
          <p:nvPr/>
        </p:nvSpPr>
        <p:spPr>
          <a:xfrm>
            <a:off x="6591300" y="1390696"/>
            <a:ext cx="4981575" cy="4708981"/>
          </a:xfrm>
          <a:prstGeom prst="rect">
            <a:avLst/>
          </a:prstGeom>
          <a:noFill/>
        </p:spPr>
        <p:txBody>
          <a:bodyPr wrap="square">
            <a:spAutoFit/>
          </a:bodyPr>
          <a:lstStyle/>
          <a:p>
            <a:r>
              <a:rPr lang="pt-BR" sz="2000" dirty="0">
                <a:latin typeface="Arial Narrow" panose="020B0606020202030204" pitchFamily="34" charset="0"/>
              </a:rPr>
              <a:t>3. Em ondas transversais, a vibração ocorre:</a:t>
            </a:r>
          </a:p>
          <a:p>
            <a:r>
              <a:rPr lang="pt-BR" sz="2000" dirty="0">
                <a:latin typeface="Arial Narrow" panose="020B0606020202030204" pitchFamily="34" charset="0"/>
              </a:rPr>
              <a:t>(A) Perpendicular à propagação.</a:t>
            </a:r>
          </a:p>
          <a:p>
            <a:r>
              <a:rPr lang="pt-BR" sz="2000" dirty="0">
                <a:latin typeface="Arial Narrow" panose="020B0606020202030204" pitchFamily="34" charset="0"/>
              </a:rPr>
              <a:t>(B) Paralela à propagação.</a:t>
            </a:r>
          </a:p>
          <a:p>
            <a:r>
              <a:rPr lang="pt-BR" sz="2000" dirty="0">
                <a:latin typeface="Arial Narrow" panose="020B0606020202030204" pitchFamily="34" charset="0"/>
              </a:rPr>
              <a:t>(C) Sem direção definida.</a:t>
            </a:r>
          </a:p>
          <a:p>
            <a:r>
              <a:rPr lang="pt-BR" sz="2000" dirty="0">
                <a:latin typeface="Arial Narrow" panose="020B0606020202030204" pitchFamily="34" charset="0"/>
              </a:rPr>
              <a:t>(D) Apenas no vácuo.</a:t>
            </a:r>
          </a:p>
          <a:p>
            <a:endParaRPr lang="pt-BR" sz="2000" dirty="0">
              <a:latin typeface="Arial Narrow" panose="020B0606020202030204" pitchFamily="34" charset="0"/>
            </a:endParaRPr>
          </a:p>
          <a:p>
            <a:r>
              <a:rPr lang="pt-BR" sz="2000" dirty="0">
                <a:latin typeface="Arial Narrow" panose="020B0606020202030204" pitchFamily="34" charset="0"/>
              </a:rPr>
              <a:t>4. Uma onda oscila em um período de 0,1 s. Determine a sua frequência.</a:t>
            </a:r>
          </a:p>
          <a:p>
            <a:endParaRPr lang="pt-BR" sz="2000" dirty="0">
              <a:latin typeface="Arial Narrow" panose="020B0606020202030204" pitchFamily="34" charset="0"/>
            </a:endParaRPr>
          </a:p>
          <a:p>
            <a:pPr algn="just"/>
            <a:r>
              <a:rPr lang="pt-BR" sz="2000" dirty="0">
                <a:latin typeface="Arial Narrow" panose="020B0606020202030204" pitchFamily="34" charset="0"/>
              </a:rPr>
              <a:t>5. A distância entre duas cristas consecutivas representa o comprimento de uma onda. Se a velocidade de uma onda mede 1,50 m/s e sua frequência, 0,03 Hz, qual será o seu comprimento?</a:t>
            </a:r>
          </a:p>
          <a:p>
            <a:endParaRPr lang="pt-BR" sz="2000" dirty="0">
              <a:latin typeface="Arial Narrow" panose="020B0606020202030204" pitchFamily="34" charset="0"/>
            </a:endParaRPr>
          </a:p>
          <a:p>
            <a:endParaRPr lang="pt-BR" sz="2000" dirty="0">
              <a:latin typeface="Arial Narrow" panose="020B0606020202030204" pitchFamily="34" charset="0"/>
            </a:endParaRPr>
          </a:p>
        </p:txBody>
      </p:sp>
    </p:spTree>
    <p:extLst>
      <p:ext uri="{BB962C8B-B14F-4D97-AF65-F5344CB8AC3E}">
        <p14:creationId xmlns:p14="http://schemas.microsoft.com/office/powerpoint/2010/main" val="3037670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A539EA0-84BF-2B46-3740-B8257EB4867E}"/>
              </a:ext>
            </a:extLst>
          </p:cNvPr>
          <p:cNvSpPr txBox="1"/>
          <p:nvPr/>
        </p:nvSpPr>
        <p:spPr>
          <a:xfrm>
            <a:off x="295275" y="819835"/>
            <a:ext cx="5267325" cy="707886"/>
          </a:xfrm>
          <a:prstGeom prst="rect">
            <a:avLst/>
          </a:prstGeom>
          <a:noFill/>
        </p:spPr>
        <p:txBody>
          <a:bodyPr wrap="square">
            <a:spAutoFit/>
          </a:bodyPr>
          <a:lstStyle/>
          <a:p>
            <a:pPr algn="just"/>
            <a:r>
              <a:rPr lang="pt-BR" sz="2000" dirty="0">
                <a:latin typeface="Arial Narrow" panose="020B0606020202030204" pitchFamily="34" charset="0"/>
              </a:rPr>
              <a:t>6. A figura a seguir apresenta as principais características de uma onda periódica. </a:t>
            </a:r>
          </a:p>
        </p:txBody>
      </p:sp>
      <p:pic>
        <p:nvPicPr>
          <p:cNvPr id="6" name="Imagem 5">
            <a:extLst>
              <a:ext uri="{FF2B5EF4-FFF2-40B4-BE49-F238E27FC236}">
                <a16:creationId xmlns:a16="http://schemas.microsoft.com/office/drawing/2014/main" id="{A18230C6-5A90-999B-EB25-E533CB0FA021}"/>
              </a:ext>
            </a:extLst>
          </p:cNvPr>
          <p:cNvPicPr>
            <a:picLocks noChangeAspect="1"/>
          </p:cNvPicPr>
          <p:nvPr/>
        </p:nvPicPr>
        <p:blipFill>
          <a:blip r:embed="rId2"/>
          <a:stretch>
            <a:fillRect/>
          </a:stretch>
        </p:blipFill>
        <p:spPr>
          <a:xfrm>
            <a:off x="995804" y="1752901"/>
            <a:ext cx="2999492" cy="1847248"/>
          </a:xfrm>
          <a:prstGeom prst="rect">
            <a:avLst/>
          </a:prstGeom>
        </p:spPr>
      </p:pic>
      <p:sp>
        <p:nvSpPr>
          <p:cNvPr id="9" name="CaixaDeTexto 8">
            <a:extLst>
              <a:ext uri="{FF2B5EF4-FFF2-40B4-BE49-F238E27FC236}">
                <a16:creationId xmlns:a16="http://schemas.microsoft.com/office/drawing/2014/main" id="{7B5F09EC-29DB-9D04-8556-59D82E267727}"/>
              </a:ext>
            </a:extLst>
          </p:cNvPr>
          <p:cNvSpPr txBox="1"/>
          <p:nvPr/>
        </p:nvSpPr>
        <p:spPr>
          <a:xfrm>
            <a:off x="361950" y="3600149"/>
            <a:ext cx="5267325" cy="1015663"/>
          </a:xfrm>
          <a:prstGeom prst="rect">
            <a:avLst/>
          </a:prstGeom>
          <a:noFill/>
        </p:spPr>
        <p:txBody>
          <a:bodyPr wrap="square">
            <a:spAutoFit/>
          </a:bodyPr>
          <a:lstStyle/>
          <a:p>
            <a:pPr algn="just"/>
            <a:r>
              <a:rPr lang="pt-BR" sz="2000" dirty="0">
                <a:latin typeface="Arial Narrow" panose="020B0606020202030204" pitchFamily="34" charset="0"/>
              </a:rPr>
              <a:t>O comprimento dessa onda mede 30 cm e sua velocidade 90 m/s. Calcule a frequência em hertz e o período em segundos dessa onda.</a:t>
            </a:r>
          </a:p>
        </p:txBody>
      </p:sp>
      <p:sp>
        <p:nvSpPr>
          <p:cNvPr id="11" name="CaixaDeTexto 10">
            <a:extLst>
              <a:ext uri="{FF2B5EF4-FFF2-40B4-BE49-F238E27FC236}">
                <a16:creationId xmlns:a16="http://schemas.microsoft.com/office/drawing/2014/main" id="{9700917F-18F6-336A-5BF8-693BB9FE4B81}"/>
              </a:ext>
            </a:extLst>
          </p:cNvPr>
          <p:cNvSpPr txBox="1"/>
          <p:nvPr/>
        </p:nvSpPr>
        <p:spPr>
          <a:xfrm>
            <a:off x="5867400" y="899636"/>
            <a:ext cx="5791200" cy="1631216"/>
          </a:xfrm>
          <a:prstGeom prst="rect">
            <a:avLst/>
          </a:prstGeom>
          <a:noFill/>
        </p:spPr>
        <p:txBody>
          <a:bodyPr wrap="square">
            <a:spAutoFit/>
          </a:bodyPr>
          <a:lstStyle/>
          <a:p>
            <a:pPr algn="just"/>
            <a:r>
              <a:rPr lang="pt-BR" sz="2000" dirty="0">
                <a:latin typeface="Arial Narrow" panose="020B0606020202030204" pitchFamily="34" charset="0"/>
              </a:rPr>
              <a:t>7. Um aparelho celular no Brasil emite ondas de frequências variadas. </a:t>
            </a:r>
          </a:p>
          <a:p>
            <a:pPr algn="just"/>
            <a:r>
              <a:rPr lang="pt-BR" sz="2000" dirty="0">
                <a:latin typeface="Arial Narrow" panose="020B0606020202030204" pitchFamily="34" charset="0"/>
              </a:rPr>
              <a:t>Se a velocidade da luz é c=3∙10^8  m/s e, a frequência aproximada desse aparelho for 3,0 GHz , calcule o seu comprimento de onda.</a:t>
            </a:r>
          </a:p>
        </p:txBody>
      </p:sp>
      <p:sp>
        <p:nvSpPr>
          <p:cNvPr id="13" name="CaixaDeTexto 12">
            <a:extLst>
              <a:ext uri="{FF2B5EF4-FFF2-40B4-BE49-F238E27FC236}">
                <a16:creationId xmlns:a16="http://schemas.microsoft.com/office/drawing/2014/main" id="{4DFBED6E-6897-FBD2-9579-6A3642E9C510}"/>
              </a:ext>
            </a:extLst>
          </p:cNvPr>
          <p:cNvSpPr txBox="1"/>
          <p:nvPr/>
        </p:nvSpPr>
        <p:spPr>
          <a:xfrm>
            <a:off x="5867400" y="3600149"/>
            <a:ext cx="6096000" cy="1323439"/>
          </a:xfrm>
          <a:prstGeom prst="rect">
            <a:avLst/>
          </a:prstGeom>
          <a:noFill/>
        </p:spPr>
        <p:txBody>
          <a:bodyPr wrap="square">
            <a:spAutoFit/>
          </a:bodyPr>
          <a:lstStyle/>
          <a:p>
            <a:pPr algn="just"/>
            <a:r>
              <a:rPr lang="pt-BR" sz="2000" dirty="0">
                <a:latin typeface="Arial Narrow" panose="020B0606020202030204" pitchFamily="34" charset="0"/>
              </a:rPr>
              <a:t>8. Um eletroencefalograma (EEG) registra a atividade elétrica do cérebro. Suponha que sua frequência seja 100 Hz, e sua velocidade é c=3∙10^8  m/s. </a:t>
            </a:r>
          </a:p>
          <a:p>
            <a:pPr algn="just"/>
            <a:r>
              <a:rPr lang="pt-BR" sz="2000" dirty="0">
                <a:latin typeface="Arial Narrow" panose="020B0606020202030204" pitchFamily="34" charset="0"/>
              </a:rPr>
              <a:t>Qual é o comprimento de onda desse sinal?</a:t>
            </a:r>
          </a:p>
        </p:txBody>
      </p:sp>
    </p:spTree>
    <p:extLst>
      <p:ext uri="{BB962C8B-B14F-4D97-AF65-F5344CB8AC3E}">
        <p14:creationId xmlns:p14="http://schemas.microsoft.com/office/powerpoint/2010/main" val="1329310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7F7397C-BE4D-FDA7-9FCB-75D2F5C64A48}"/>
              </a:ext>
            </a:extLst>
          </p:cNvPr>
          <p:cNvSpPr txBox="1"/>
          <p:nvPr/>
        </p:nvSpPr>
        <p:spPr>
          <a:xfrm>
            <a:off x="2590800" y="750064"/>
            <a:ext cx="6096000" cy="5016758"/>
          </a:xfrm>
          <a:prstGeom prst="rect">
            <a:avLst/>
          </a:prstGeom>
          <a:noFill/>
        </p:spPr>
        <p:txBody>
          <a:bodyPr wrap="square">
            <a:spAutoFit/>
          </a:bodyPr>
          <a:lstStyle/>
          <a:p>
            <a:pPr algn="just"/>
            <a:r>
              <a:rPr lang="pt-BR" sz="2000" dirty="0">
                <a:latin typeface="Arial Narrow" panose="020B0606020202030204" pitchFamily="34" charset="0"/>
              </a:rPr>
              <a:t>9. (UERJ – adaptado) A velocidade de propagação de uma onda ou radiação eletromagnética, no ar, é cerca de 3∙10^8  m/s. </a:t>
            </a:r>
          </a:p>
          <a:p>
            <a:pPr algn="just"/>
            <a:r>
              <a:rPr lang="pt-BR" sz="2000" dirty="0">
                <a:latin typeface="Arial Narrow" panose="020B0606020202030204" pitchFamily="34" charset="0"/>
              </a:rPr>
              <a:t>A tabela a seguir mostra, em metros, a ordem de grandeza do comprimento de onda (λ), associado a algumas radiações eletromagnéticas.</a:t>
            </a:r>
          </a:p>
          <a:p>
            <a:pPr algn="just"/>
            <a:r>
              <a:rPr lang="pt-BR" sz="2000" dirty="0">
                <a:latin typeface="Arial Narrow" panose="020B0606020202030204" pitchFamily="34" charset="0"/>
              </a:rPr>
              <a:t> </a:t>
            </a: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Uma onda eletromagnética de frequência 2,5∙10^9 Hz, que se propaga na atmosfera, corresponderá a radiação classificada como</a:t>
            </a:r>
          </a:p>
        </p:txBody>
      </p:sp>
      <p:pic>
        <p:nvPicPr>
          <p:cNvPr id="8" name="Imagem 7">
            <a:extLst>
              <a:ext uri="{FF2B5EF4-FFF2-40B4-BE49-F238E27FC236}">
                <a16:creationId xmlns:a16="http://schemas.microsoft.com/office/drawing/2014/main" id="{88A04399-5883-2200-E34E-B16E39125818}"/>
              </a:ext>
            </a:extLst>
          </p:cNvPr>
          <p:cNvPicPr>
            <a:picLocks noChangeAspect="1"/>
          </p:cNvPicPr>
          <p:nvPr/>
        </p:nvPicPr>
        <p:blipFill>
          <a:blip r:embed="rId2"/>
          <a:stretch>
            <a:fillRect/>
          </a:stretch>
        </p:blipFill>
        <p:spPr>
          <a:xfrm>
            <a:off x="4267020" y="2862147"/>
            <a:ext cx="2572109" cy="1648055"/>
          </a:xfrm>
          <a:prstGeom prst="rect">
            <a:avLst/>
          </a:prstGeom>
        </p:spPr>
      </p:pic>
    </p:spTree>
    <p:extLst>
      <p:ext uri="{BB962C8B-B14F-4D97-AF65-F5344CB8AC3E}">
        <p14:creationId xmlns:p14="http://schemas.microsoft.com/office/powerpoint/2010/main" val="894073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AA04E5C-6771-F630-DDC0-5C4AE7027261}"/>
              </a:ext>
            </a:extLst>
          </p:cNvPr>
          <p:cNvPicPr/>
          <p:nvPr/>
        </p:nvPicPr>
        <p:blipFill>
          <a:blip r:embed="rId2"/>
          <a:srcRect t="8333"/>
          <a:stretch/>
        </p:blipFill>
        <p:spPr>
          <a:xfrm>
            <a:off x="0" y="571500"/>
            <a:ext cx="12192000" cy="6286500"/>
          </a:xfrm>
          <a:prstGeom prst="rect">
            <a:avLst/>
          </a:prstGeom>
        </p:spPr>
      </p:pic>
    </p:spTree>
    <p:extLst>
      <p:ext uri="{BB962C8B-B14F-4D97-AF65-F5344CB8AC3E}">
        <p14:creationId xmlns:p14="http://schemas.microsoft.com/office/powerpoint/2010/main" val="127884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C78B28C2-F703-06D9-8CE8-518AC76E2FDE}"/>
              </a:ext>
            </a:extLst>
          </p:cNvPr>
          <p:cNvPicPr>
            <a:picLocks noChangeAspect="1"/>
          </p:cNvPicPr>
          <p:nvPr/>
        </p:nvPicPr>
        <p:blipFill>
          <a:blip r:embed="rId2"/>
          <a:stretch>
            <a:fillRect/>
          </a:stretch>
        </p:blipFill>
        <p:spPr>
          <a:xfrm>
            <a:off x="238125" y="605055"/>
            <a:ext cx="3543562" cy="6043841"/>
          </a:xfrm>
          <a:prstGeom prst="rect">
            <a:avLst/>
          </a:prstGeom>
        </p:spPr>
      </p:pic>
      <p:sp>
        <p:nvSpPr>
          <p:cNvPr id="9" name="CaixaDeTexto 8">
            <a:extLst>
              <a:ext uri="{FF2B5EF4-FFF2-40B4-BE49-F238E27FC236}">
                <a16:creationId xmlns:a16="http://schemas.microsoft.com/office/drawing/2014/main" id="{35248AA5-61C1-2E77-BD8C-C515B2902939}"/>
              </a:ext>
            </a:extLst>
          </p:cNvPr>
          <p:cNvSpPr txBox="1"/>
          <p:nvPr/>
        </p:nvSpPr>
        <p:spPr>
          <a:xfrm>
            <a:off x="4181475" y="731788"/>
            <a:ext cx="7772400" cy="3631763"/>
          </a:xfrm>
          <a:prstGeom prst="rect">
            <a:avLst/>
          </a:prstGeom>
          <a:noFill/>
        </p:spPr>
        <p:txBody>
          <a:bodyPr wrap="square">
            <a:spAutoFit/>
          </a:bodyPr>
          <a:lstStyle/>
          <a:p>
            <a:pPr algn="just"/>
            <a:r>
              <a:rPr lang="pt-BR" sz="2000" dirty="0">
                <a:latin typeface="Arial Narrow" panose="020B0606020202030204" pitchFamily="34" charset="0"/>
              </a:rPr>
              <a:t>Leia o texto a seguir.</a:t>
            </a:r>
          </a:p>
          <a:p>
            <a:pPr algn="just"/>
            <a:r>
              <a:rPr lang="pt-BR" sz="2000" dirty="0">
                <a:latin typeface="Arial Narrow" panose="020B0606020202030204" pitchFamily="34" charset="0"/>
              </a:rPr>
              <a:t>Texto III</a:t>
            </a:r>
          </a:p>
          <a:p>
            <a:pPr algn="just"/>
            <a:r>
              <a:rPr lang="pt-BR" sz="2000" dirty="0">
                <a:latin typeface="Arial Narrow" panose="020B0606020202030204" pitchFamily="34" charset="0"/>
              </a:rPr>
              <a:t>A Relatividade de Einstein</a:t>
            </a:r>
          </a:p>
          <a:p>
            <a:pPr algn="just"/>
            <a:r>
              <a:rPr lang="pt-BR" sz="2000" dirty="0">
                <a:latin typeface="Arial Narrow" panose="020B0606020202030204" pitchFamily="34" charset="0"/>
              </a:rPr>
              <a:t>Na Física de Newton e Galileu, as velocidades podiam ser somadas diretamente. Assim, dois veículos movendo-se em sentidos opostos poderiam apresentar uma velocidade relativa igual à soma de suas velocidades, conforme representado a seguir.</a:t>
            </a:r>
          </a:p>
          <a:p>
            <a:endParaRPr lang="pt-BR" dirty="0"/>
          </a:p>
          <a:p>
            <a:endParaRPr lang="pt-BR" dirty="0"/>
          </a:p>
          <a:p>
            <a:endParaRPr lang="pt-BR" dirty="0"/>
          </a:p>
          <a:p>
            <a:endParaRPr lang="pt-BR" dirty="0"/>
          </a:p>
          <a:p>
            <a:endParaRPr lang="pt-BR" dirty="0"/>
          </a:p>
        </p:txBody>
      </p:sp>
      <p:pic>
        <p:nvPicPr>
          <p:cNvPr id="11" name="Imagem 10">
            <a:extLst>
              <a:ext uri="{FF2B5EF4-FFF2-40B4-BE49-F238E27FC236}">
                <a16:creationId xmlns:a16="http://schemas.microsoft.com/office/drawing/2014/main" id="{12F092FA-A7E3-F473-CD4F-DED404EC6A46}"/>
              </a:ext>
            </a:extLst>
          </p:cNvPr>
          <p:cNvPicPr>
            <a:picLocks noChangeAspect="1"/>
          </p:cNvPicPr>
          <p:nvPr/>
        </p:nvPicPr>
        <p:blipFill>
          <a:blip r:embed="rId3"/>
          <a:stretch>
            <a:fillRect/>
          </a:stretch>
        </p:blipFill>
        <p:spPr>
          <a:xfrm>
            <a:off x="6400552" y="2714480"/>
            <a:ext cx="3543795" cy="2076740"/>
          </a:xfrm>
          <a:prstGeom prst="rect">
            <a:avLst/>
          </a:prstGeom>
        </p:spPr>
      </p:pic>
      <p:sp>
        <p:nvSpPr>
          <p:cNvPr id="13" name="CaixaDeTexto 12">
            <a:extLst>
              <a:ext uri="{FF2B5EF4-FFF2-40B4-BE49-F238E27FC236}">
                <a16:creationId xmlns:a16="http://schemas.microsoft.com/office/drawing/2014/main" id="{59FB7D9F-8611-2906-CADC-9399C0D56B6C}"/>
              </a:ext>
            </a:extLst>
          </p:cNvPr>
          <p:cNvSpPr txBox="1"/>
          <p:nvPr/>
        </p:nvSpPr>
        <p:spPr>
          <a:xfrm>
            <a:off x="4209933" y="4811620"/>
            <a:ext cx="7572492" cy="1323439"/>
          </a:xfrm>
          <a:prstGeom prst="rect">
            <a:avLst/>
          </a:prstGeom>
          <a:noFill/>
        </p:spPr>
        <p:txBody>
          <a:bodyPr wrap="square">
            <a:spAutoFit/>
          </a:bodyPr>
          <a:lstStyle/>
          <a:p>
            <a:pPr algn="just"/>
            <a:r>
              <a:rPr lang="pt-BR" sz="2000" dirty="0">
                <a:latin typeface="Arial Narrow" panose="020B0606020202030204" pitchFamily="34" charset="0"/>
              </a:rPr>
              <a:t>Entretanto, quando as velocidades se aproximam da velocidade da luz no vácuo (c ≈ 3 × 10⁸ m/s), essa ideia deixa de ser válida. Pela Relatividade Especial, a velocidade da luz é um limite para partículas materiais. Observe o gráfico da energia cinética em função da velocidade.</a:t>
            </a:r>
          </a:p>
        </p:txBody>
      </p:sp>
    </p:spTree>
    <p:extLst>
      <p:ext uri="{BB962C8B-B14F-4D97-AF65-F5344CB8AC3E}">
        <p14:creationId xmlns:p14="http://schemas.microsoft.com/office/powerpoint/2010/main" val="3518719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2DAE8D7-14ED-96BF-A592-5A39F40EA4D9}"/>
              </a:ext>
            </a:extLst>
          </p:cNvPr>
          <p:cNvPicPr>
            <a:picLocks noChangeAspect="1"/>
          </p:cNvPicPr>
          <p:nvPr/>
        </p:nvPicPr>
        <p:blipFill>
          <a:blip r:embed="rId2"/>
          <a:stretch>
            <a:fillRect/>
          </a:stretch>
        </p:blipFill>
        <p:spPr>
          <a:xfrm>
            <a:off x="3959367" y="982177"/>
            <a:ext cx="4273266" cy="2687044"/>
          </a:xfrm>
          <a:prstGeom prst="rect">
            <a:avLst/>
          </a:prstGeom>
        </p:spPr>
      </p:pic>
      <p:sp>
        <p:nvSpPr>
          <p:cNvPr id="6" name="CaixaDeTexto 5">
            <a:extLst>
              <a:ext uri="{FF2B5EF4-FFF2-40B4-BE49-F238E27FC236}">
                <a16:creationId xmlns:a16="http://schemas.microsoft.com/office/drawing/2014/main" id="{A92A98D0-E089-175C-1436-39958B86EE1E}"/>
              </a:ext>
            </a:extLst>
          </p:cNvPr>
          <p:cNvSpPr txBox="1"/>
          <p:nvPr/>
        </p:nvSpPr>
        <p:spPr>
          <a:xfrm>
            <a:off x="476250" y="3429000"/>
            <a:ext cx="6096000" cy="2862322"/>
          </a:xfrm>
          <a:prstGeom prst="rect">
            <a:avLst/>
          </a:prstGeom>
          <a:noFill/>
        </p:spPr>
        <p:txBody>
          <a:bodyPr wrap="square">
            <a:spAutoFit/>
          </a:bodyPr>
          <a:lstStyle/>
          <a:p>
            <a:r>
              <a:rPr lang="pt-BR" sz="2000" dirty="0">
                <a:latin typeface="Arial Narrow" panose="020B0606020202030204" pitchFamily="34" charset="0"/>
              </a:rPr>
              <a:t>Esse gráfico mostra que:</a:t>
            </a:r>
          </a:p>
          <a:p>
            <a:r>
              <a:rPr lang="pt-BR" sz="2000" dirty="0">
                <a:latin typeface="Arial Narrow" panose="020B0606020202030204" pitchFamily="34" charset="0"/>
              </a:rPr>
              <a:t>À medida que a velocidade de uma partícula se aproxima de c, sua energia cinética relativística cresce muito rapidamente e tende ao infinito. </a:t>
            </a:r>
          </a:p>
          <a:p>
            <a:r>
              <a:rPr lang="pt-BR" sz="2000" dirty="0">
                <a:latin typeface="Arial Narrow" panose="020B0606020202030204" pitchFamily="34" charset="0"/>
              </a:rPr>
              <a:t>Para atingir exatamente a velocidade da luz, seria necessária uma quantidade infinita de energia. </a:t>
            </a:r>
          </a:p>
          <a:p>
            <a:r>
              <a:rPr lang="pt-BR" sz="2000" dirty="0">
                <a:latin typeface="Arial Narrow" panose="020B0606020202030204" pitchFamily="34" charset="0"/>
              </a:rPr>
              <a:t>Como não é possível fornecer energia infinita, uma partícula com massa não pode atingir nem ultrapassar a velocidade da luz. </a:t>
            </a:r>
          </a:p>
        </p:txBody>
      </p:sp>
      <p:sp>
        <p:nvSpPr>
          <p:cNvPr id="10" name="CaixaDeTexto 9">
            <a:extLst>
              <a:ext uri="{FF2B5EF4-FFF2-40B4-BE49-F238E27FC236}">
                <a16:creationId xmlns:a16="http://schemas.microsoft.com/office/drawing/2014/main" id="{F3A42AFD-998C-AE5A-B47C-01ADC57535E5}"/>
              </a:ext>
            </a:extLst>
          </p:cNvPr>
          <p:cNvSpPr txBox="1"/>
          <p:nvPr/>
        </p:nvSpPr>
        <p:spPr>
          <a:xfrm>
            <a:off x="6572250" y="3844498"/>
            <a:ext cx="5141345" cy="2031325"/>
          </a:xfrm>
          <a:prstGeom prst="rect">
            <a:avLst/>
          </a:prstGeom>
          <a:noFill/>
        </p:spPr>
        <p:txBody>
          <a:bodyPr wrap="square">
            <a:spAutoFit/>
          </a:bodyPr>
          <a:lstStyle/>
          <a:p>
            <a:pPr algn="just"/>
            <a:r>
              <a:rPr lang="pt-BR" dirty="0">
                <a:latin typeface="Arial Narrow" panose="020B0606020202030204" pitchFamily="34" charset="0"/>
              </a:rPr>
              <a:t>A Física Clássica não estabelece esse limite, enquanto a Relatividade Especial estabelece a velocidade da luz como limite máximo para partículas materiais. </a:t>
            </a:r>
          </a:p>
          <a:p>
            <a:pPr algn="just"/>
            <a:r>
              <a:rPr lang="pt-BR" dirty="0">
                <a:latin typeface="Arial Narrow" panose="020B0606020202030204" pitchFamily="34" charset="0"/>
              </a:rPr>
              <a:t>Conclusão: quanto mais uma partícula se aproxima da velocidade da luz, maior é a energia necessária para continuar acelerando-a, tornando impossível atingir a velocidade da luz para qualquer objeto com massa.</a:t>
            </a:r>
          </a:p>
        </p:txBody>
      </p:sp>
    </p:spTree>
    <p:extLst>
      <p:ext uri="{BB962C8B-B14F-4D97-AF65-F5344CB8AC3E}">
        <p14:creationId xmlns:p14="http://schemas.microsoft.com/office/powerpoint/2010/main" val="223948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8F6AF76-10D3-F1B2-4694-0FE26ABCE989}"/>
              </a:ext>
            </a:extLst>
          </p:cNvPr>
          <p:cNvSpPr txBox="1"/>
          <p:nvPr/>
        </p:nvSpPr>
        <p:spPr>
          <a:xfrm>
            <a:off x="2662236" y="1019770"/>
            <a:ext cx="6867527" cy="5324535"/>
          </a:xfrm>
          <a:prstGeom prst="rect">
            <a:avLst/>
          </a:prstGeom>
          <a:noFill/>
        </p:spPr>
        <p:txBody>
          <a:bodyPr wrap="square">
            <a:spAutoFit/>
          </a:bodyPr>
          <a:lstStyle/>
          <a:p>
            <a:pPr algn="just"/>
            <a:r>
              <a:rPr lang="pt-BR" sz="2000" dirty="0">
                <a:latin typeface="Arial Narrow" panose="020B0606020202030204" pitchFamily="34" charset="0"/>
              </a:rPr>
              <a:t>A Teoria da Relatividade Especial, proposta por Albert Einstein em 1905, modificou a compreensão de espaço, tempo, movimento e energia. De acordo com a teoria, uma partícula com massa não pode atingir a velocidade da luz no vácuo, pois, à medida que sua velocidade se aproxima de c = 3,0 × 10⁸ m/s, sua energia cinética relativística aumenta cada vez mais, tendendo ao infinito. Assim, seria necessária uma quantidade de energia infinita para acelerar uma partícula com massa até a velocidade da luz.</a:t>
            </a:r>
          </a:p>
          <a:p>
            <a:pPr algn="just"/>
            <a:r>
              <a:rPr lang="pt-BR" sz="2000" dirty="0">
                <a:latin typeface="Arial Narrow" panose="020B0606020202030204" pitchFamily="34" charset="0"/>
              </a:rPr>
              <a:t>A teoria baseia-se em dois postulados fundamentais:</a:t>
            </a:r>
          </a:p>
          <a:p>
            <a:pPr algn="just"/>
            <a:r>
              <a:rPr lang="pt-BR" sz="2000" dirty="0">
                <a:latin typeface="Arial Narrow" panose="020B0606020202030204" pitchFamily="34" charset="0"/>
              </a:rPr>
              <a:t>1º postulado — </a:t>
            </a:r>
            <a:r>
              <a:rPr lang="pt-BR" sz="2000" b="1" dirty="0">
                <a:latin typeface="Arial Narrow" panose="020B0606020202030204" pitchFamily="34" charset="0"/>
              </a:rPr>
              <a:t>Princípio da Relatividade:</a:t>
            </a:r>
          </a:p>
          <a:p>
            <a:pPr algn="just"/>
            <a:r>
              <a:rPr lang="pt-BR" sz="2000" dirty="0">
                <a:latin typeface="Arial Narrow" panose="020B0606020202030204" pitchFamily="34" charset="0"/>
              </a:rPr>
              <a:t>“As leis da Física são as mesmas em todos os sistemas de referência inerciais.”</a:t>
            </a:r>
          </a:p>
          <a:p>
            <a:pPr algn="just"/>
            <a:r>
              <a:rPr lang="pt-BR" sz="2000" dirty="0">
                <a:latin typeface="Arial Narrow" panose="020B0606020202030204" pitchFamily="34" charset="0"/>
              </a:rPr>
              <a:t>2º postulado — Princípio da Constância da Velocidade da Luz:</a:t>
            </a:r>
          </a:p>
          <a:p>
            <a:pPr algn="just"/>
            <a:r>
              <a:rPr lang="pt-BR" sz="2000" dirty="0">
                <a:latin typeface="Arial Narrow" panose="020B0606020202030204" pitchFamily="34" charset="0"/>
              </a:rPr>
              <a:t>“A velocidade da luz no vácuo possui o mesmo valor c para todos os sistemas de referência inerciais, independentemente do movimento da fonte ou do observador.”</a:t>
            </a:r>
          </a:p>
          <a:p>
            <a:pPr algn="just"/>
            <a:endParaRPr lang="pt-BR" sz="2000" dirty="0">
              <a:latin typeface="Arial Narrow" panose="020B0606020202030204" pitchFamily="34" charset="0"/>
            </a:endParaRPr>
          </a:p>
        </p:txBody>
      </p:sp>
    </p:spTree>
    <p:extLst>
      <p:ext uri="{BB962C8B-B14F-4D97-AF65-F5344CB8AC3E}">
        <p14:creationId xmlns:p14="http://schemas.microsoft.com/office/powerpoint/2010/main" val="1718789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4B650993-67E6-4FBC-A94A-19A880E3CD0B}"/>
              </a:ext>
            </a:extLst>
          </p:cNvPr>
          <p:cNvSpPr txBox="1"/>
          <p:nvPr/>
        </p:nvSpPr>
        <p:spPr>
          <a:xfrm>
            <a:off x="771523" y="1143625"/>
            <a:ext cx="4514852" cy="5386090"/>
          </a:xfrm>
          <a:prstGeom prst="rect">
            <a:avLst/>
          </a:prstGeom>
          <a:noFill/>
        </p:spPr>
        <p:txBody>
          <a:bodyPr wrap="square">
            <a:spAutoFit/>
          </a:bodyPr>
          <a:lstStyle/>
          <a:p>
            <a:pPr algn="just">
              <a:tabLst>
                <a:tab pos="90170" algn="l"/>
                <a:tab pos="180340" algn="l"/>
              </a:tabLst>
            </a:pPr>
            <a:r>
              <a:rPr lang="pt-BR" b="1" dirty="0">
                <a:effectLst/>
                <a:latin typeface="Arial Narrow" panose="020B0606020202030204" pitchFamily="34" charset="0"/>
                <a:ea typeface="Calibri" panose="020F0502020204030204" pitchFamily="34" charset="0"/>
              </a:rPr>
              <a:t>Principais consequências</a:t>
            </a:r>
            <a:endParaRPr lang="pt-BR" dirty="0">
              <a:effectLst/>
              <a:latin typeface="Arial Narrow" panose="020B0606020202030204" pitchFamily="34" charset="0"/>
              <a:ea typeface="Calibri" panose="020F0502020204030204" pitchFamily="34" charset="0"/>
            </a:endParaRPr>
          </a:p>
          <a:p>
            <a:pPr algn="just">
              <a:tabLst>
                <a:tab pos="90170" algn="l"/>
                <a:tab pos="180340" algn="l"/>
              </a:tabLst>
            </a:pPr>
            <a:r>
              <a:rPr lang="pt-BR" dirty="0">
                <a:effectLst/>
                <a:latin typeface="Arial Narrow" panose="020B0606020202030204" pitchFamily="34" charset="0"/>
                <a:ea typeface="Calibri" panose="020F0502020204030204" pitchFamily="34" charset="0"/>
              </a:rPr>
              <a:t>A Teoria da Relatividade Especial também apresenta consequências importantes:</a:t>
            </a:r>
          </a:p>
          <a:p>
            <a:pPr marL="342900" lvl="0" indent="-342900" algn="just">
              <a:buSzPts val="1000"/>
              <a:buFont typeface="Wingdings" panose="05000000000000000000" pitchFamily="2" charset="2"/>
              <a:buChar char=""/>
            </a:pPr>
            <a:r>
              <a:rPr lang="pt-BR" b="1" dirty="0">
                <a:effectLst/>
                <a:latin typeface="Arial Narrow" panose="020B0606020202030204" pitchFamily="34" charset="0"/>
                <a:ea typeface="Calibri" panose="020F0502020204030204" pitchFamily="34" charset="0"/>
              </a:rPr>
              <a:t>Dilatação do tempo:</a:t>
            </a:r>
            <a:r>
              <a:rPr lang="pt-BR" dirty="0">
                <a:effectLst/>
                <a:latin typeface="Arial Narrow" panose="020B0606020202030204" pitchFamily="34" charset="0"/>
                <a:ea typeface="Calibri" panose="020F0502020204030204" pitchFamily="34" charset="0"/>
              </a:rPr>
              <a:t> para um observador, relógios em movimento relativo a altas velocidades podem marcar intervalos de tempo maiores do que relógios em repouso em relação a ele. </a:t>
            </a:r>
          </a:p>
          <a:p>
            <a:pPr marL="342900" lvl="0" indent="-342900" algn="just">
              <a:buSzPts val="1000"/>
              <a:buFont typeface="Wingdings" panose="05000000000000000000" pitchFamily="2" charset="2"/>
              <a:buChar char=""/>
            </a:pPr>
            <a:r>
              <a:rPr lang="pt-BR" b="1" dirty="0">
                <a:effectLst/>
                <a:latin typeface="Arial Narrow" panose="020B0606020202030204" pitchFamily="34" charset="0"/>
                <a:ea typeface="Calibri" panose="020F0502020204030204" pitchFamily="34" charset="0"/>
              </a:rPr>
              <a:t>Contração do comprimento:</a:t>
            </a:r>
            <a:r>
              <a:rPr lang="pt-BR" dirty="0">
                <a:effectLst/>
                <a:latin typeface="Arial Narrow" panose="020B0606020202030204" pitchFamily="34" charset="0"/>
                <a:ea typeface="Calibri" panose="020F0502020204030204" pitchFamily="34" charset="0"/>
              </a:rPr>
              <a:t> objetos em movimento apresentam redução de seu comprimento </a:t>
            </a:r>
            <a:r>
              <a:rPr lang="pt-BR" b="1" dirty="0">
                <a:effectLst/>
                <a:latin typeface="Arial Narrow" panose="020B0606020202030204" pitchFamily="34" charset="0"/>
                <a:ea typeface="Calibri" panose="020F0502020204030204" pitchFamily="34" charset="0"/>
              </a:rPr>
              <a:t>na direção do movimento</a:t>
            </a:r>
            <a:r>
              <a:rPr lang="pt-BR" dirty="0">
                <a:effectLst/>
                <a:latin typeface="Arial Narrow" panose="020B0606020202030204" pitchFamily="34" charset="0"/>
                <a:ea typeface="Calibri" panose="020F0502020204030204" pitchFamily="34" charset="0"/>
              </a:rPr>
              <a:t>, quando observados em velocidades próximas à da luz. </a:t>
            </a:r>
          </a:p>
          <a:p>
            <a:pPr marL="342900" lvl="0" indent="-342900" algn="just">
              <a:buSzPts val="1000"/>
              <a:buFont typeface="Wingdings" panose="05000000000000000000" pitchFamily="2" charset="2"/>
              <a:buChar char=""/>
            </a:pPr>
            <a:r>
              <a:rPr lang="pt-BR" b="1" dirty="0">
                <a:effectLst/>
                <a:latin typeface="Arial Narrow" panose="020B0606020202030204" pitchFamily="34" charset="0"/>
                <a:ea typeface="Calibri" panose="020F0502020204030204" pitchFamily="34" charset="0"/>
              </a:rPr>
              <a:t>Equivalência entre massa e energia:</a:t>
            </a:r>
            <a:r>
              <a:rPr lang="pt-BR" dirty="0">
                <a:effectLst/>
                <a:latin typeface="Arial Narrow" panose="020B0606020202030204" pitchFamily="34" charset="0"/>
                <a:ea typeface="Calibri" panose="020F0502020204030204" pitchFamily="34" charset="0"/>
              </a:rPr>
              <a:t> massa e energia estão relacionadas pela famosa equação </a:t>
            </a:r>
            <a:r>
              <a:rPr lang="pt-BR" b="1" dirty="0">
                <a:effectLst/>
                <a:latin typeface="Arial Narrow" panose="020B0606020202030204" pitchFamily="34" charset="0"/>
                <a:ea typeface="Calibri" panose="020F0502020204030204" pitchFamily="34" charset="0"/>
              </a:rPr>
              <a:t>E = </a:t>
            </a:r>
            <a:r>
              <a:rPr lang="pt-BR" b="1" dirty="0" err="1">
                <a:effectLst/>
                <a:latin typeface="Arial Narrow" panose="020B0606020202030204" pitchFamily="34" charset="0"/>
                <a:ea typeface="Calibri" panose="020F0502020204030204" pitchFamily="34" charset="0"/>
              </a:rPr>
              <a:t>mc</a:t>
            </a:r>
            <a:r>
              <a:rPr lang="pt-BR" b="1" dirty="0">
                <a:effectLst/>
                <a:latin typeface="Arial Narrow" panose="020B0606020202030204" pitchFamily="34" charset="0"/>
                <a:ea typeface="Calibri" panose="020F0502020204030204" pitchFamily="34" charset="0"/>
              </a:rPr>
              <a:t>²</a:t>
            </a:r>
            <a:r>
              <a:rPr lang="pt-BR" dirty="0">
                <a:effectLst/>
                <a:latin typeface="Arial Narrow" panose="020B0606020202030204" pitchFamily="34" charset="0"/>
                <a:ea typeface="Calibri" panose="020F0502020204030204" pitchFamily="34" charset="0"/>
              </a:rPr>
              <a:t>. </a:t>
            </a:r>
          </a:p>
          <a:p>
            <a:pPr lvl="0" algn="r">
              <a:buSzPts val="1000"/>
            </a:pPr>
            <a:r>
              <a:rPr lang="pt-BR" sz="800" dirty="0">
                <a:effectLst/>
                <a:latin typeface="Arial Narrow" panose="020B0606020202030204" pitchFamily="34" charset="0"/>
                <a:ea typeface="Calibri" panose="020F0502020204030204" pitchFamily="34" charset="0"/>
              </a:rPr>
              <a:t>Elaboração NUREDI</a:t>
            </a:r>
          </a:p>
          <a:p>
            <a:pPr marL="342900" lvl="0" indent="-342900" algn="just">
              <a:buSzPts val="1000"/>
              <a:buFont typeface="Wingdings" panose="05000000000000000000" pitchFamily="2" charset="2"/>
              <a:buChar char=""/>
            </a:pPr>
            <a:endParaRPr lang="pt-BR" dirty="0">
              <a:effectLst/>
              <a:latin typeface="Arial Narrow" panose="020B0606020202030204" pitchFamily="34" charset="0"/>
              <a:ea typeface="Calibri" panose="020F0502020204030204" pitchFamily="34" charset="0"/>
            </a:endParaRPr>
          </a:p>
          <a:p>
            <a:pPr algn="just"/>
            <a:endParaRPr lang="pt-BR" sz="2000" dirty="0">
              <a:latin typeface="Arial Narrow" panose="020B0606020202030204" pitchFamily="34" charset="0"/>
            </a:endParaRPr>
          </a:p>
        </p:txBody>
      </p:sp>
      <p:pic>
        <p:nvPicPr>
          <p:cNvPr id="2" name="Imagem 1">
            <a:extLst>
              <a:ext uri="{FF2B5EF4-FFF2-40B4-BE49-F238E27FC236}">
                <a16:creationId xmlns:a16="http://schemas.microsoft.com/office/drawing/2014/main" id="{02158E3E-84EE-8EE6-18AA-4539F30FA5DC}"/>
              </a:ext>
            </a:extLst>
          </p:cNvPr>
          <p:cNvPicPr>
            <a:picLocks noChangeAspect="1"/>
          </p:cNvPicPr>
          <p:nvPr/>
        </p:nvPicPr>
        <p:blipFill>
          <a:blip r:embed="rId2"/>
          <a:stretch>
            <a:fillRect/>
          </a:stretch>
        </p:blipFill>
        <p:spPr>
          <a:xfrm>
            <a:off x="5972175" y="1321232"/>
            <a:ext cx="4443575" cy="3066827"/>
          </a:xfrm>
          <a:prstGeom prst="rect">
            <a:avLst/>
          </a:prstGeom>
        </p:spPr>
      </p:pic>
      <p:pic>
        <p:nvPicPr>
          <p:cNvPr id="4" name="Imagem 3">
            <a:extLst>
              <a:ext uri="{FF2B5EF4-FFF2-40B4-BE49-F238E27FC236}">
                <a16:creationId xmlns:a16="http://schemas.microsoft.com/office/drawing/2014/main" id="{D2770A52-366D-10F7-F23E-25A6B1021589}"/>
              </a:ext>
            </a:extLst>
          </p:cNvPr>
          <p:cNvPicPr>
            <a:picLocks noChangeAspect="1"/>
          </p:cNvPicPr>
          <p:nvPr/>
        </p:nvPicPr>
        <p:blipFill>
          <a:blip r:embed="rId3"/>
          <a:stretch>
            <a:fillRect/>
          </a:stretch>
        </p:blipFill>
        <p:spPr>
          <a:xfrm>
            <a:off x="6096001" y="4388060"/>
            <a:ext cx="4443576" cy="1159194"/>
          </a:xfrm>
          <a:prstGeom prst="rect">
            <a:avLst/>
          </a:prstGeom>
        </p:spPr>
      </p:pic>
    </p:spTree>
    <p:extLst>
      <p:ext uri="{BB962C8B-B14F-4D97-AF65-F5344CB8AC3E}">
        <p14:creationId xmlns:p14="http://schemas.microsoft.com/office/powerpoint/2010/main" val="2277801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C012F9B-66E0-90C1-2B44-3B84532020D6}"/>
              </a:ext>
            </a:extLst>
          </p:cNvPr>
          <p:cNvPicPr>
            <a:picLocks noChangeAspect="1"/>
          </p:cNvPicPr>
          <p:nvPr/>
        </p:nvPicPr>
        <p:blipFill>
          <a:blip r:embed="rId2"/>
          <a:stretch>
            <a:fillRect/>
          </a:stretch>
        </p:blipFill>
        <p:spPr>
          <a:xfrm>
            <a:off x="457199" y="1307809"/>
            <a:ext cx="5191125" cy="692441"/>
          </a:xfrm>
          <a:prstGeom prst="rect">
            <a:avLst/>
          </a:prstGeom>
        </p:spPr>
      </p:pic>
      <p:sp>
        <p:nvSpPr>
          <p:cNvPr id="4" name="CaixaDeTexto 3">
            <a:extLst>
              <a:ext uri="{FF2B5EF4-FFF2-40B4-BE49-F238E27FC236}">
                <a16:creationId xmlns:a16="http://schemas.microsoft.com/office/drawing/2014/main" id="{1791D408-BC02-EF9B-A25D-5F5762F26F11}"/>
              </a:ext>
            </a:extLst>
          </p:cNvPr>
          <p:cNvSpPr txBox="1"/>
          <p:nvPr/>
        </p:nvSpPr>
        <p:spPr>
          <a:xfrm>
            <a:off x="581025" y="1895475"/>
            <a:ext cx="4943475" cy="3785652"/>
          </a:xfrm>
          <a:prstGeom prst="rect">
            <a:avLst/>
          </a:prstGeom>
          <a:noFill/>
        </p:spPr>
        <p:txBody>
          <a:bodyPr wrap="square">
            <a:spAutoFit/>
          </a:bodyPr>
          <a:lstStyle/>
          <a:p>
            <a:pPr algn="just"/>
            <a:r>
              <a:rPr lang="pt-BR" sz="2000" dirty="0">
                <a:latin typeface="Arial Narrow" panose="020B0606020202030204" pitchFamily="34" charset="0"/>
              </a:rPr>
              <a:t>11.VAMOS SER CURIOSOS POR UNS INSTANTES? Estudante, o objetivo dessa atividade é que você estude sobre a vida e obra dos gigantes da ciência que desbravaram o Universo infinito do conhecimento. Então, pesquise sobre a vida e obra de:</a:t>
            </a:r>
          </a:p>
          <a:p>
            <a:r>
              <a:rPr lang="pt-BR" sz="2000" dirty="0">
                <a:latin typeface="Arial Narrow" panose="020B0606020202030204" pitchFamily="34" charset="0"/>
              </a:rPr>
              <a:t>a) Albert Einstein.</a:t>
            </a:r>
          </a:p>
          <a:p>
            <a:r>
              <a:rPr lang="pt-BR" sz="2000" dirty="0">
                <a:latin typeface="Arial Narrow" panose="020B0606020202030204" pitchFamily="34" charset="0"/>
              </a:rPr>
              <a:t>b) César Lattes.</a:t>
            </a:r>
          </a:p>
          <a:p>
            <a:r>
              <a:rPr lang="pt-BR" sz="2000" dirty="0">
                <a:latin typeface="Arial Narrow" panose="020B0606020202030204" pitchFamily="34" charset="0"/>
              </a:rPr>
              <a:t>c) Ernest Rutherford.</a:t>
            </a:r>
          </a:p>
          <a:p>
            <a:r>
              <a:rPr lang="pt-BR" sz="2000" dirty="0">
                <a:latin typeface="Arial Narrow" panose="020B0606020202030204" pitchFamily="34" charset="0"/>
              </a:rPr>
              <a:t>d) Marie Curie.</a:t>
            </a:r>
          </a:p>
          <a:p>
            <a:r>
              <a:rPr lang="pt-BR" sz="2000" dirty="0">
                <a:latin typeface="Arial Narrow" panose="020B0606020202030204" pitchFamily="34" charset="0"/>
              </a:rPr>
              <a:t>e) Niels Bohr.</a:t>
            </a:r>
          </a:p>
          <a:p>
            <a:r>
              <a:rPr lang="pt-BR" sz="2000" dirty="0">
                <a:latin typeface="Arial Narrow" panose="020B0606020202030204" pitchFamily="34" charset="0"/>
              </a:rPr>
              <a:t>f) Max Planck.</a:t>
            </a:r>
          </a:p>
        </p:txBody>
      </p:sp>
      <p:sp>
        <p:nvSpPr>
          <p:cNvPr id="8" name="CaixaDeTexto 7">
            <a:extLst>
              <a:ext uri="{FF2B5EF4-FFF2-40B4-BE49-F238E27FC236}">
                <a16:creationId xmlns:a16="http://schemas.microsoft.com/office/drawing/2014/main" id="{E2A5EB33-75AD-5B83-89CD-5AF330DA53BB}"/>
              </a:ext>
            </a:extLst>
          </p:cNvPr>
          <p:cNvSpPr txBox="1"/>
          <p:nvPr/>
        </p:nvSpPr>
        <p:spPr>
          <a:xfrm>
            <a:off x="5648325" y="1447800"/>
            <a:ext cx="6179569" cy="5324535"/>
          </a:xfrm>
          <a:prstGeom prst="rect">
            <a:avLst/>
          </a:prstGeom>
          <a:noFill/>
        </p:spPr>
        <p:txBody>
          <a:bodyPr wrap="square">
            <a:spAutoFit/>
          </a:bodyPr>
          <a:lstStyle/>
          <a:p>
            <a:pPr algn="just"/>
            <a:r>
              <a:rPr lang="pt-BR" sz="2000" dirty="0">
                <a:latin typeface="Arial Narrow" panose="020B0606020202030204" pitchFamily="34" charset="0"/>
              </a:rPr>
              <a:t>12. Em 2005, comemorou-se o centenário da Teoria da Relatividade Restrita, proposta por Albert Einstein. A teoria derrubou a ideia do éter, que seria o meio necessário para a propagação da luz, e estabeleceu como princípio fundamental que a velocidade da luz no vácuo é constante, aproximadamente 300.000 km/s, independentemente do movimento do observador.</a:t>
            </a:r>
          </a:p>
          <a:p>
            <a:r>
              <a:rPr lang="pt-BR" sz="2000" dirty="0">
                <a:latin typeface="Arial Narrow" panose="020B0606020202030204" pitchFamily="34" charset="0"/>
              </a:rPr>
              <a:t>Sobre esse tema, marque V (verdadeiro) ou F (falso):</a:t>
            </a:r>
          </a:p>
          <a:p>
            <a:r>
              <a:rPr lang="pt-BR" sz="2000" dirty="0">
                <a:latin typeface="Arial Narrow" panose="020B0606020202030204" pitchFamily="34" charset="0"/>
              </a:rPr>
              <a:t>( ) A energia cinética de uma partícula tende ao infinito quando sua velocidade se aproxima da velocidade da luz.</a:t>
            </a:r>
          </a:p>
          <a:p>
            <a:r>
              <a:rPr lang="pt-BR" sz="2000" dirty="0">
                <a:latin typeface="Arial Narrow" panose="020B0606020202030204" pitchFamily="34" charset="0"/>
              </a:rPr>
              <a:t>( ) O trabalho necessário para uma partícula atingir a velocidade da luz tende ao infinito.</a:t>
            </a:r>
          </a:p>
          <a:p>
            <a:r>
              <a:rPr lang="pt-BR" sz="2000" dirty="0">
                <a:latin typeface="Arial Narrow" panose="020B0606020202030204" pitchFamily="34" charset="0"/>
              </a:rPr>
              <a:t>( ) A Física Newtoniana não estabelece um limite máximo para a velocidade.</a:t>
            </a:r>
          </a:p>
          <a:p>
            <a:r>
              <a:rPr lang="pt-BR" sz="2000" dirty="0">
                <a:latin typeface="Arial Narrow" panose="020B0606020202030204" pitchFamily="34" charset="0"/>
              </a:rPr>
              <a:t>( ) A impossibilidade da existência de um trabalho infinito nos leva a concluir que v sempre será maior que c para partículas materiais.</a:t>
            </a:r>
          </a:p>
        </p:txBody>
      </p:sp>
    </p:spTree>
    <p:extLst>
      <p:ext uri="{BB962C8B-B14F-4D97-AF65-F5344CB8AC3E}">
        <p14:creationId xmlns:p14="http://schemas.microsoft.com/office/powerpoint/2010/main" val="907318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A10E686-61BA-9C2C-BBBC-74D771D69B79}"/>
              </a:ext>
            </a:extLst>
          </p:cNvPr>
          <p:cNvSpPr txBox="1"/>
          <p:nvPr/>
        </p:nvSpPr>
        <p:spPr>
          <a:xfrm>
            <a:off x="514350" y="915085"/>
            <a:ext cx="6096000" cy="707886"/>
          </a:xfrm>
          <a:prstGeom prst="rect">
            <a:avLst/>
          </a:prstGeom>
          <a:noFill/>
        </p:spPr>
        <p:txBody>
          <a:bodyPr wrap="square">
            <a:spAutoFit/>
          </a:bodyPr>
          <a:lstStyle/>
          <a:p>
            <a:r>
              <a:rPr lang="pt-BR" sz="2000" dirty="0">
                <a:latin typeface="Arial Narrow" panose="020B0606020202030204" pitchFamily="34" charset="0"/>
              </a:rPr>
              <a:t>13. Existem dois postulados que fundamentam a teoria da relatividade, quais são eles?</a:t>
            </a:r>
          </a:p>
        </p:txBody>
      </p:sp>
      <p:sp>
        <p:nvSpPr>
          <p:cNvPr id="6" name="CaixaDeTexto 5">
            <a:extLst>
              <a:ext uri="{FF2B5EF4-FFF2-40B4-BE49-F238E27FC236}">
                <a16:creationId xmlns:a16="http://schemas.microsoft.com/office/drawing/2014/main" id="{7D0AF3C5-CB79-716B-6E72-23D8FC3171CF}"/>
              </a:ext>
            </a:extLst>
          </p:cNvPr>
          <p:cNvSpPr txBox="1"/>
          <p:nvPr/>
        </p:nvSpPr>
        <p:spPr>
          <a:xfrm>
            <a:off x="514350" y="1881218"/>
            <a:ext cx="6096000" cy="4708981"/>
          </a:xfrm>
          <a:prstGeom prst="rect">
            <a:avLst/>
          </a:prstGeom>
          <a:noFill/>
        </p:spPr>
        <p:txBody>
          <a:bodyPr wrap="square">
            <a:spAutoFit/>
          </a:bodyPr>
          <a:lstStyle/>
          <a:p>
            <a:r>
              <a:rPr lang="pt-BR" sz="2000" dirty="0">
                <a:latin typeface="Arial Narrow" panose="020B0606020202030204" pitchFamily="34" charset="0"/>
              </a:rPr>
              <a:t>14. A Teoria da Relatividade Restrita, proposta por Albert Einstein, apresenta importantes consequências relacionadas às medidas de espaço e tempo. </a:t>
            </a:r>
          </a:p>
          <a:p>
            <a:r>
              <a:rPr lang="pt-BR" sz="2000" dirty="0">
                <a:latin typeface="Arial Narrow" panose="020B0606020202030204" pitchFamily="34" charset="0"/>
              </a:rPr>
              <a:t>Relacione as colunas e marque a alternativa correspondente:</a:t>
            </a:r>
          </a:p>
          <a:p>
            <a:r>
              <a:rPr lang="pt-BR" sz="2000" dirty="0">
                <a:latin typeface="Arial Narrow" panose="020B0606020202030204" pitchFamily="34" charset="0"/>
              </a:rPr>
              <a:t>I. Princípio da simultaneidade </a:t>
            </a:r>
          </a:p>
          <a:p>
            <a:r>
              <a:rPr lang="pt-BR" sz="2000" dirty="0">
                <a:latin typeface="Arial Narrow" panose="020B0606020202030204" pitchFamily="34" charset="0"/>
              </a:rPr>
              <a:t>II. Curvatura do tecido espaço-tempo. </a:t>
            </a:r>
          </a:p>
          <a:p>
            <a:r>
              <a:rPr lang="pt-BR" sz="2000" dirty="0">
                <a:latin typeface="Arial Narrow" panose="020B0606020202030204" pitchFamily="34" charset="0"/>
              </a:rPr>
              <a:t>III. Contração do comprimento </a:t>
            </a:r>
          </a:p>
          <a:p>
            <a:r>
              <a:rPr lang="pt-BR" sz="2000" dirty="0">
                <a:latin typeface="Arial Narrow" panose="020B0606020202030204" pitchFamily="34" charset="0"/>
              </a:rPr>
              <a:t>IV. Dilatação do tempo </a:t>
            </a:r>
          </a:p>
          <a:p>
            <a:r>
              <a:rPr lang="pt-BR" sz="2000" dirty="0">
                <a:latin typeface="Arial Narrow" panose="020B0606020202030204" pitchFamily="34" charset="0"/>
              </a:rPr>
              <a:t>V. Comprovação da existência do éter </a:t>
            </a:r>
          </a:p>
          <a:p>
            <a:r>
              <a:rPr lang="pt-BR" sz="2000" dirty="0">
                <a:latin typeface="Arial Narrow" panose="020B0606020202030204" pitchFamily="34" charset="0"/>
              </a:rPr>
              <a:t>As alternativas que correspondem ao enunciado são:</a:t>
            </a:r>
          </a:p>
          <a:p>
            <a:r>
              <a:rPr lang="pt-BR" sz="2000" dirty="0">
                <a:latin typeface="Arial Narrow" panose="020B0606020202030204" pitchFamily="34" charset="0"/>
              </a:rPr>
              <a:t>(A) I, II e III.</a:t>
            </a:r>
          </a:p>
          <a:p>
            <a:r>
              <a:rPr lang="pt-BR" sz="2000" dirty="0">
                <a:latin typeface="Arial Narrow" panose="020B0606020202030204" pitchFamily="34" charset="0"/>
              </a:rPr>
              <a:t>(B) I, III e IV.</a:t>
            </a:r>
          </a:p>
          <a:p>
            <a:r>
              <a:rPr lang="pt-BR" sz="2000" dirty="0">
                <a:latin typeface="Arial Narrow" panose="020B0606020202030204" pitchFamily="34" charset="0"/>
              </a:rPr>
              <a:t>(C) II, III e IV.</a:t>
            </a:r>
          </a:p>
          <a:p>
            <a:r>
              <a:rPr lang="pt-BR" sz="2000" dirty="0">
                <a:latin typeface="Arial Narrow" panose="020B0606020202030204" pitchFamily="34" charset="0"/>
              </a:rPr>
              <a:t>(D) I, II, III e IV.</a:t>
            </a:r>
          </a:p>
          <a:p>
            <a:r>
              <a:rPr lang="pt-BR" sz="2000" dirty="0">
                <a:latin typeface="Arial Narrow" panose="020B0606020202030204" pitchFamily="34" charset="0"/>
              </a:rPr>
              <a:t>(E) I, II e V.</a:t>
            </a:r>
          </a:p>
        </p:txBody>
      </p:sp>
    </p:spTree>
    <p:extLst>
      <p:ext uri="{BB962C8B-B14F-4D97-AF65-F5344CB8AC3E}">
        <p14:creationId xmlns:p14="http://schemas.microsoft.com/office/powerpoint/2010/main" val="2042505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A5430A9-F6D2-BF56-451F-5182668EA5DB}"/>
              </a:ext>
            </a:extLst>
          </p:cNvPr>
          <p:cNvSpPr txBox="1"/>
          <p:nvPr/>
        </p:nvSpPr>
        <p:spPr>
          <a:xfrm>
            <a:off x="1465762" y="601236"/>
            <a:ext cx="5125538" cy="6001643"/>
          </a:xfrm>
          <a:prstGeom prst="rect">
            <a:avLst/>
          </a:prstGeom>
          <a:noFill/>
        </p:spPr>
        <p:txBody>
          <a:bodyPr wrap="square">
            <a:spAutoFit/>
          </a:bodyPr>
          <a:lstStyle/>
          <a:p>
            <a:pPr algn="just"/>
            <a:r>
              <a:rPr lang="pt-BR" b="1" dirty="0">
                <a:latin typeface="Arial Narrow" panose="020B0606020202030204" pitchFamily="34" charset="0"/>
              </a:rPr>
              <a:t>Leia o texto.</a:t>
            </a:r>
          </a:p>
          <a:p>
            <a:pPr algn="just"/>
            <a:r>
              <a:rPr lang="pt-BR" b="1" dirty="0">
                <a:latin typeface="Arial Narrow" panose="020B0606020202030204" pitchFamily="34" charset="0"/>
              </a:rPr>
              <a:t>Texto </a:t>
            </a:r>
            <a:r>
              <a:rPr lang="pt-BR" b="1" dirty="0" err="1">
                <a:latin typeface="Arial Narrow" panose="020B0606020202030204" pitchFamily="34" charset="0"/>
              </a:rPr>
              <a:t>lV</a:t>
            </a:r>
            <a:endParaRPr lang="pt-BR" b="1" dirty="0">
              <a:latin typeface="Arial Narrow" panose="020B0606020202030204" pitchFamily="34" charset="0"/>
            </a:endParaRPr>
          </a:p>
          <a:p>
            <a:pPr algn="just"/>
            <a:r>
              <a:rPr lang="pt-BR" b="1" dirty="0">
                <a:latin typeface="Arial Narrow" panose="020B0606020202030204" pitchFamily="34" charset="0"/>
              </a:rPr>
              <a:t>Dilatação do Tempo</a:t>
            </a:r>
          </a:p>
          <a:p>
            <a:pPr algn="just"/>
            <a:r>
              <a:rPr lang="pt-BR" dirty="0">
                <a:latin typeface="Arial Narrow" panose="020B0606020202030204" pitchFamily="34" charset="0"/>
              </a:rPr>
              <a:t>Segundo Albert Einstein, na Teoria da Relatividade Restrita, o tempo não é absoluto. A medida do tempo depende do referencial do observador e da velocidade relativa entre os referenciais.</a:t>
            </a:r>
          </a:p>
          <a:p>
            <a:pPr algn="just"/>
            <a:r>
              <a:rPr lang="pt-BR" dirty="0">
                <a:latin typeface="Arial Narrow" panose="020B0606020202030204" pitchFamily="34" charset="0"/>
              </a:rPr>
              <a:t>Quando um relógio se movimenta com velocidade próxima à velocidade da luz em relação a outro relógio, os dois podem medir intervalos de tempo diferentes. Esse fenômeno é chamado de dilatação do tempo.</a:t>
            </a:r>
          </a:p>
          <a:p>
            <a:pPr algn="just"/>
            <a:r>
              <a:rPr lang="pt-BR" dirty="0">
                <a:latin typeface="Arial Narrow" panose="020B0606020202030204" pitchFamily="34" charset="0"/>
              </a:rPr>
              <a:t>A equação que representa esse fenômeno é:</a:t>
            </a: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r>
              <a:rPr lang="pt-BR" dirty="0">
                <a:latin typeface="Arial Narrow" panose="020B0606020202030204" pitchFamily="34" charset="0"/>
              </a:rPr>
              <a:t>Onde:</a:t>
            </a:r>
          </a:p>
          <a:p>
            <a:pPr algn="just"/>
            <a:r>
              <a:rPr lang="pt-BR" dirty="0">
                <a:latin typeface="Arial Narrow" panose="020B0606020202030204" pitchFamily="34" charset="0"/>
              </a:rPr>
              <a:t>Δt0 → intervalo de tempo próprio, medido pelo relógio que está em repouso em relação ao evento. </a:t>
            </a: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p:txBody>
      </p:sp>
      <p:pic>
        <p:nvPicPr>
          <p:cNvPr id="6" name="Imagem 5">
            <a:extLst>
              <a:ext uri="{FF2B5EF4-FFF2-40B4-BE49-F238E27FC236}">
                <a16:creationId xmlns:a16="http://schemas.microsoft.com/office/drawing/2014/main" id="{A157B5C3-0CFF-ACE6-7A9D-609357C34FD1}"/>
              </a:ext>
            </a:extLst>
          </p:cNvPr>
          <p:cNvPicPr>
            <a:picLocks noChangeAspect="1"/>
          </p:cNvPicPr>
          <p:nvPr/>
        </p:nvPicPr>
        <p:blipFill>
          <a:blip r:embed="rId2"/>
          <a:stretch>
            <a:fillRect/>
          </a:stretch>
        </p:blipFill>
        <p:spPr>
          <a:xfrm>
            <a:off x="191588" y="746968"/>
            <a:ext cx="1274174" cy="1487553"/>
          </a:xfrm>
          <a:prstGeom prst="rect">
            <a:avLst/>
          </a:prstGeom>
        </p:spPr>
      </p:pic>
      <p:pic>
        <p:nvPicPr>
          <p:cNvPr id="8" name="Imagem 7">
            <a:extLst>
              <a:ext uri="{FF2B5EF4-FFF2-40B4-BE49-F238E27FC236}">
                <a16:creationId xmlns:a16="http://schemas.microsoft.com/office/drawing/2014/main" id="{EFE4F91A-EB7E-0833-37C6-C61636D9F7BF}"/>
              </a:ext>
            </a:extLst>
          </p:cNvPr>
          <p:cNvPicPr>
            <a:picLocks noChangeAspect="1"/>
          </p:cNvPicPr>
          <p:nvPr/>
        </p:nvPicPr>
        <p:blipFill>
          <a:blip r:embed="rId3"/>
          <a:srcRect l="13294" t="6443" r="10701" b="12017"/>
          <a:stretch/>
        </p:blipFill>
        <p:spPr>
          <a:xfrm>
            <a:off x="3347493" y="4019550"/>
            <a:ext cx="1362075" cy="904875"/>
          </a:xfrm>
          <a:prstGeom prst="rect">
            <a:avLst/>
          </a:prstGeom>
        </p:spPr>
      </p:pic>
      <p:sp>
        <p:nvSpPr>
          <p:cNvPr id="10" name="CaixaDeTexto 9">
            <a:extLst>
              <a:ext uri="{FF2B5EF4-FFF2-40B4-BE49-F238E27FC236}">
                <a16:creationId xmlns:a16="http://schemas.microsoft.com/office/drawing/2014/main" id="{C0F0ED05-073F-9E47-3B92-2C39F242266D}"/>
              </a:ext>
            </a:extLst>
          </p:cNvPr>
          <p:cNvSpPr txBox="1"/>
          <p:nvPr/>
        </p:nvSpPr>
        <p:spPr>
          <a:xfrm>
            <a:off x="6924675" y="1357358"/>
            <a:ext cx="4448175" cy="2246769"/>
          </a:xfrm>
          <a:prstGeom prst="rect">
            <a:avLst/>
          </a:prstGeom>
          <a:noFill/>
        </p:spPr>
        <p:txBody>
          <a:bodyPr wrap="square">
            <a:spAutoFit/>
          </a:bodyPr>
          <a:lstStyle/>
          <a:p>
            <a:pPr marL="285750" indent="-285750" algn="just">
              <a:buFont typeface="Wingdings" panose="05000000000000000000" pitchFamily="2" charset="2"/>
              <a:buChar char="§"/>
            </a:pPr>
            <a:r>
              <a:rPr lang="pt-BR" sz="2000" dirty="0" err="1">
                <a:latin typeface="Arial Narrow" panose="020B0606020202030204" pitchFamily="34" charset="0"/>
              </a:rPr>
              <a:t>Δt</a:t>
            </a:r>
            <a:r>
              <a:rPr lang="pt-BR" sz="2000" dirty="0">
                <a:latin typeface="Arial Narrow" panose="020B0606020202030204" pitchFamily="34" charset="0"/>
              </a:rPr>
              <a:t> → intervalo de tempo medido por um observador para o qual o relógio está em movimento. </a:t>
            </a:r>
          </a:p>
          <a:p>
            <a:pPr marL="285750" indent="-285750" algn="just">
              <a:buFont typeface="Wingdings" panose="05000000000000000000" pitchFamily="2" charset="2"/>
              <a:buChar char="§"/>
            </a:pPr>
            <a:r>
              <a:rPr lang="pt-BR" sz="2000" dirty="0">
                <a:latin typeface="Arial Narrow" panose="020B0606020202030204" pitchFamily="34" charset="0"/>
              </a:rPr>
              <a:t>c → velocidade da luz no vácuo, aproximadamente 3,0×108 m/s. </a:t>
            </a:r>
          </a:p>
          <a:p>
            <a:pPr marL="285750" indent="-285750" algn="just">
              <a:buFont typeface="Wingdings" panose="05000000000000000000" pitchFamily="2" charset="2"/>
              <a:buChar char="§"/>
            </a:pPr>
            <a:r>
              <a:rPr lang="pt-BR" sz="2000" dirty="0">
                <a:latin typeface="Arial Narrow" panose="020B0606020202030204" pitchFamily="34" charset="0"/>
              </a:rPr>
              <a:t>v → velocidade do objeto ou relógio em movimento, em m/s.</a:t>
            </a:r>
          </a:p>
        </p:txBody>
      </p:sp>
      <p:sp>
        <p:nvSpPr>
          <p:cNvPr id="12" name="CaixaDeTexto 11">
            <a:extLst>
              <a:ext uri="{FF2B5EF4-FFF2-40B4-BE49-F238E27FC236}">
                <a16:creationId xmlns:a16="http://schemas.microsoft.com/office/drawing/2014/main" id="{EB771BC0-EB83-6705-731B-9397156B7DA2}"/>
              </a:ext>
            </a:extLst>
          </p:cNvPr>
          <p:cNvSpPr txBox="1"/>
          <p:nvPr/>
        </p:nvSpPr>
        <p:spPr>
          <a:xfrm>
            <a:off x="7105649" y="3602057"/>
            <a:ext cx="4781551" cy="1631216"/>
          </a:xfrm>
          <a:prstGeom prst="rect">
            <a:avLst/>
          </a:prstGeom>
          <a:noFill/>
        </p:spPr>
        <p:txBody>
          <a:bodyPr wrap="square">
            <a:spAutoFit/>
          </a:bodyPr>
          <a:lstStyle/>
          <a:p>
            <a:r>
              <a:rPr lang="pt-BR" sz="2000" dirty="0">
                <a:latin typeface="Arial Narrow" panose="020B0606020202030204" pitchFamily="34" charset="0"/>
              </a:rPr>
              <a:t>Um dos postulados fundamentais de Einstein estabelece que:</a:t>
            </a:r>
          </a:p>
          <a:p>
            <a:r>
              <a:rPr lang="pt-BR" sz="2000" dirty="0">
                <a:latin typeface="Arial Narrow" panose="020B0606020202030204" pitchFamily="34" charset="0"/>
              </a:rPr>
              <a:t>A velocidade da luz no vácuo é a mesma para todos os observadores, independentemente do movimento da fonte de luz ou do observador.</a:t>
            </a:r>
          </a:p>
        </p:txBody>
      </p:sp>
      <p:sp>
        <p:nvSpPr>
          <p:cNvPr id="14" name="CaixaDeTexto 13">
            <a:extLst>
              <a:ext uri="{FF2B5EF4-FFF2-40B4-BE49-F238E27FC236}">
                <a16:creationId xmlns:a16="http://schemas.microsoft.com/office/drawing/2014/main" id="{E4AB2E38-EB1B-ACDE-8709-4F1D9A0C0EA6}"/>
              </a:ext>
            </a:extLst>
          </p:cNvPr>
          <p:cNvSpPr txBox="1"/>
          <p:nvPr/>
        </p:nvSpPr>
        <p:spPr>
          <a:xfrm>
            <a:off x="7105649" y="5174516"/>
            <a:ext cx="4333876" cy="369332"/>
          </a:xfrm>
          <a:prstGeom prst="rect">
            <a:avLst/>
          </a:prstGeom>
          <a:noFill/>
        </p:spPr>
        <p:txBody>
          <a:bodyPr wrap="square">
            <a:spAutoFit/>
          </a:bodyPr>
          <a:lstStyle/>
          <a:p>
            <a:r>
              <a:rPr lang="pt-BR">
                <a:latin typeface="Arial Narrow" panose="020B0606020202030204" pitchFamily="34" charset="0"/>
              </a:rPr>
              <a:t>Como v&lt;c, temos:</a:t>
            </a:r>
            <a:endParaRPr lang="pt-BR" dirty="0">
              <a:latin typeface="Arial Narrow" panose="020B0606020202030204" pitchFamily="34" charset="0"/>
            </a:endParaRPr>
          </a:p>
        </p:txBody>
      </p:sp>
      <p:pic>
        <p:nvPicPr>
          <p:cNvPr id="16" name="Imagem 15">
            <a:extLst>
              <a:ext uri="{FF2B5EF4-FFF2-40B4-BE49-F238E27FC236}">
                <a16:creationId xmlns:a16="http://schemas.microsoft.com/office/drawing/2014/main" id="{813244A4-D1D4-8A56-CD62-826D92B3CF8C}"/>
              </a:ext>
            </a:extLst>
          </p:cNvPr>
          <p:cNvPicPr>
            <a:picLocks noChangeAspect="1"/>
          </p:cNvPicPr>
          <p:nvPr/>
        </p:nvPicPr>
        <p:blipFill>
          <a:blip r:embed="rId4"/>
          <a:stretch>
            <a:fillRect/>
          </a:stretch>
        </p:blipFill>
        <p:spPr>
          <a:xfrm>
            <a:off x="9005818" y="5248532"/>
            <a:ext cx="981212" cy="295316"/>
          </a:xfrm>
          <a:prstGeom prst="rect">
            <a:avLst/>
          </a:prstGeom>
        </p:spPr>
      </p:pic>
    </p:spTree>
    <p:extLst>
      <p:ext uri="{BB962C8B-B14F-4D97-AF65-F5344CB8AC3E}">
        <p14:creationId xmlns:p14="http://schemas.microsoft.com/office/powerpoint/2010/main" val="3548510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1D726257-D874-A3C7-CBC7-DA727E822D6A}"/>
              </a:ext>
            </a:extLst>
          </p:cNvPr>
          <p:cNvSpPr txBox="1"/>
          <p:nvPr/>
        </p:nvSpPr>
        <p:spPr>
          <a:xfrm>
            <a:off x="228600" y="922288"/>
            <a:ext cx="4914900" cy="3293209"/>
          </a:xfrm>
          <a:prstGeom prst="rect">
            <a:avLst/>
          </a:prstGeom>
          <a:noFill/>
        </p:spPr>
        <p:txBody>
          <a:bodyPr wrap="square">
            <a:spAutoFit/>
          </a:bodyPr>
          <a:lstStyle/>
          <a:p>
            <a:pPr algn="just"/>
            <a:r>
              <a:rPr lang="pt-BR" sz="2000" dirty="0">
                <a:latin typeface="Arial Narrow" panose="020B0606020202030204" pitchFamily="34" charset="0"/>
              </a:rPr>
              <a:t>Portanto, o relógio em movimento mede um intervalo de tempo menor, enquanto o observador que vê esse relógio se movimentando mede um intervalo de tempo maior.</a:t>
            </a:r>
          </a:p>
          <a:p>
            <a:pPr algn="just"/>
            <a:r>
              <a:rPr lang="pt-BR" sz="2000" dirty="0">
                <a:latin typeface="Arial Narrow" panose="020B0606020202030204" pitchFamily="34" charset="0"/>
              </a:rPr>
              <a:t>Em outras palavras: para um observador externo, o relógio que está em movimento parece funcionar mais lentamente. Quanto maior a velocidade do objeto, especialmente quando se aproxima da velocidade da luz, maior é o efeito da dilatação do tempo. </a:t>
            </a:r>
          </a:p>
          <a:p>
            <a:pPr algn="r"/>
            <a:r>
              <a:rPr lang="pt-BR" sz="800" dirty="0">
                <a:latin typeface="Arial Narrow" panose="020B0606020202030204" pitchFamily="34" charset="0"/>
              </a:rPr>
              <a:t>Elaboração NUREDI</a:t>
            </a:r>
          </a:p>
        </p:txBody>
      </p:sp>
      <p:pic>
        <p:nvPicPr>
          <p:cNvPr id="6" name="Imagem 5">
            <a:extLst>
              <a:ext uri="{FF2B5EF4-FFF2-40B4-BE49-F238E27FC236}">
                <a16:creationId xmlns:a16="http://schemas.microsoft.com/office/drawing/2014/main" id="{E4066C45-45C5-4709-D2B3-AA7813036134}"/>
              </a:ext>
            </a:extLst>
          </p:cNvPr>
          <p:cNvPicPr>
            <a:picLocks noChangeAspect="1"/>
          </p:cNvPicPr>
          <p:nvPr/>
        </p:nvPicPr>
        <p:blipFill>
          <a:blip r:embed="rId2"/>
          <a:srcRect b="9695"/>
          <a:stretch/>
        </p:blipFill>
        <p:spPr>
          <a:xfrm>
            <a:off x="365884" y="4595727"/>
            <a:ext cx="4777615" cy="1339985"/>
          </a:xfrm>
          <a:prstGeom prst="rect">
            <a:avLst/>
          </a:prstGeom>
        </p:spPr>
      </p:pic>
      <p:pic>
        <p:nvPicPr>
          <p:cNvPr id="8" name="Imagem 7">
            <a:extLst>
              <a:ext uri="{FF2B5EF4-FFF2-40B4-BE49-F238E27FC236}">
                <a16:creationId xmlns:a16="http://schemas.microsoft.com/office/drawing/2014/main" id="{3A4E762D-FC61-4B09-AE61-9F36378C72BB}"/>
              </a:ext>
            </a:extLst>
          </p:cNvPr>
          <p:cNvPicPr>
            <a:picLocks noChangeAspect="1"/>
          </p:cNvPicPr>
          <p:nvPr/>
        </p:nvPicPr>
        <p:blipFill>
          <a:blip r:embed="rId3"/>
          <a:stretch>
            <a:fillRect/>
          </a:stretch>
        </p:blipFill>
        <p:spPr>
          <a:xfrm>
            <a:off x="6895839" y="1052142"/>
            <a:ext cx="3734321" cy="5306165"/>
          </a:xfrm>
          <a:prstGeom prst="rect">
            <a:avLst/>
          </a:prstGeom>
        </p:spPr>
      </p:pic>
    </p:spTree>
    <p:extLst>
      <p:ext uri="{BB962C8B-B14F-4D97-AF65-F5344CB8AC3E}">
        <p14:creationId xmlns:p14="http://schemas.microsoft.com/office/powerpoint/2010/main" val="3801727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99B99144-FB59-B98E-9F6B-E10593084B30}"/>
              </a:ext>
            </a:extLst>
          </p:cNvPr>
          <p:cNvPicPr>
            <a:picLocks noChangeAspect="1"/>
          </p:cNvPicPr>
          <p:nvPr/>
        </p:nvPicPr>
        <p:blipFill>
          <a:blip r:embed="rId2"/>
          <a:stretch>
            <a:fillRect/>
          </a:stretch>
        </p:blipFill>
        <p:spPr>
          <a:xfrm>
            <a:off x="190221" y="1761968"/>
            <a:ext cx="4994239" cy="2819714"/>
          </a:xfrm>
          <a:prstGeom prst="rect">
            <a:avLst/>
          </a:prstGeom>
        </p:spPr>
      </p:pic>
      <p:pic>
        <p:nvPicPr>
          <p:cNvPr id="5" name="Imagem 4">
            <a:extLst>
              <a:ext uri="{FF2B5EF4-FFF2-40B4-BE49-F238E27FC236}">
                <a16:creationId xmlns:a16="http://schemas.microsoft.com/office/drawing/2014/main" id="{8DC380E0-2392-7DA3-BB0E-3D7538FB20C6}"/>
              </a:ext>
            </a:extLst>
          </p:cNvPr>
          <p:cNvPicPr>
            <a:picLocks noChangeAspect="1"/>
          </p:cNvPicPr>
          <p:nvPr/>
        </p:nvPicPr>
        <p:blipFill>
          <a:blip r:embed="rId3"/>
          <a:stretch>
            <a:fillRect/>
          </a:stretch>
        </p:blipFill>
        <p:spPr>
          <a:xfrm>
            <a:off x="6438902" y="875500"/>
            <a:ext cx="3617344" cy="528294"/>
          </a:xfrm>
          <a:prstGeom prst="rect">
            <a:avLst/>
          </a:prstGeom>
        </p:spPr>
      </p:pic>
      <p:sp>
        <p:nvSpPr>
          <p:cNvPr id="7" name="CaixaDeTexto 6">
            <a:extLst>
              <a:ext uri="{FF2B5EF4-FFF2-40B4-BE49-F238E27FC236}">
                <a16:creationId xmlns:a16="http://schemas.microsoft.com/office/drawing/2014/main" id="{C21789A6-B824-D519-32AD-75B4BC9E568F}"/>
              </a:ext>
            </a:extLst>
          </p:cNvPr>
          <p:cNvSpPr txBox="1"/>
          <p:nvPr/>
        </p:nvSpPr>
        <p:spPr>
          <a:xfrm>
            <a:off x="4981577" y="1761968"/>
            <a:ext cx="6096000" cy="4708981"/>
          </a:xfrm>
          <a:prstGeom prst="rect">
            <a:avLst/>
          </a:prstGeom>
          <a:noFill/>
        </p:spPr>
        <p:txBody>
          <a:bodyPr wrap="square">
            <a:spAutoFit/>
          </a:bodyPr>
          <a:lstStyle/>
          <a:p>
            <a:pPr algn="just"/>
            <a:r>
              <a:rPr lang="pt-BR" sz="2000" dirty="0">
                <a:latin typeface="Arial Narrow" panose="020B0606020202030204" pitchFamily="34" charset="0"/>
              </a:rPr>
              <a:t>14. Há mais de 100 anos, em 1919, foi realizado um importante experimento na cidade de Sobral, no estado do Ceará, durante um eclipse solar total. As observações realizadas contribuíram para confirmar previsões da Teoria da Relatividade Geral de Albert Einstein. </a:t>
            </a:r>
          </a:p>
          <a:p>
            <a:pPr algn="just"/>
            <a:r>
              <a:rPr lang="pt-BR" sz="2000" dirty="0">
                <a:latin typeface="Arial Narrow" panose="020B0606020202030204" pitchFamily="34" charset="0"/>
              </a:rPr>
              <a:t>Entre as consequências da Teoria da Relatividade está</a:t>
            </a:r>
          </a:p>
          <a:p>
            <a:pPr algn="just"/>
            <a:r>
              <a:rPr lang="pt-BR" sz="2000" dirty="0">
                <a:latin typeface="Arial Narrow" panose="020B0606020202030204" pitchFamily="34" charset="0"/>
              </a:rPr>
              <a:t>(A) a dilatação do tempo, observada quando há movimento relativo entre referenciais.</a:t>
            </a:r>
          </a:p>
          <a:p>
            <a:pPr algn="just"/>
            <a:r>
              <a:rPr lang="pt-BR" sz="2000" dirty="0">
                <a:latin typeface="Arial Narrow" panose="020B0606020202030204" pitchFamily="34" charset="0"/>
              </a:rPr>
              <a:t>(B) a ocorrência de eclipses totais do Sol.</a:t>
            </a:r>
          </a:p>
          <a:p>
            <a:pPr algn="just"/>
            <a:r>
              <a:rPr lang="pt-BR" sz="2000" dirty="0">
                <a:latin typeface="Arial Narrow" panose="020B0606020202030204" pitchFamily="34" charset="0"/>
              </a:rPr>
              <a:t>(C) o alargamento do espaço provocado pelo movimento dos corpos.</a:t>
            </a:r>
          </a:p>
          <a:p>
            <a:pPr algn="just"/>
            <a:r>
              <a:rPr lang="pt-BR" sz="2000" dirty="0">
                <a:latin typeface="Arial Narrow" panose="020B0606020202030204" pitchFamily="34" charset="0"/>
              </a:rPr>
              <a:t>(D) a transformação de Galileu como princípio fundamental da relatividade.</a:t>
            </a:r>
          </a:p>
          <a:p>
            <a:pPr algn="just"/>
            <a:r>
              <a:rPr lang="pt-BR" sz="2000" dirty="0">
                <a:latin typeface="Arial Narrow" panose="020B0606020202030204" pitchFamily="34" charset="0"/>
              </a:rPr>
              <a:t>(E) o deslocamento para o azul da luz proveniente de galáxias distantes.</a:t>
            </a:r>
          </a:p>
        </p:txBody>
      </p:sp>
    </p:spTree>
    <p:extLst>
      <p:ext uri="{BB962C8B-B14F-4D97-AF65-F5344CB8AC3E}">
        <p14:creationId xmlns:p14="http://schemas.microsoft.com/office/powerpoint/2010/main" val="1998340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2899BC5-B675-6C60-A88A-E5D62AD6A9B1}"/>
              </a:ext>
            </a:extLst>
          </p:cNvPr>
          <p:cNvSpPr txBox="1"/>
          <p:nvPr/>
        </p:nvSpPr>
        <p:spPr>
          <a:xfrm>
            <a:off x="238125" y="944166"/>
            <a:ext cx="5438775" cy="4093428"/>
          </a:xfrm>
          <a:prstGeom prst="rect">
            <a:avLst/>
          </a:prstGeom>
          <a:noFill/>
        </p:spPr>
        <p:txBody>
          <a:bodyPr wrap="square">
            <a:spAutoFit/>
          </a:bodyPr>
          <a:lstStyle/>
          <a:p>
            <a:pPr algn="just"/>
            <a:r>
              <a:rPr lang="pt-BR" sz="2000" dirty="0">
                <a:latin typeface="Arial Narrow" panose="020B0606020202030204" pitchFamily="34" charset="0"/>
              </a:rPr>
              <a:t>15. (UFPE – PE) Um astronauta é colocado a bordo de uma espaçonave e enviado para uma estação espacial a uma velocidade constante v = 0,8c, onde c é a velocidade da luz no vácuo. No referencial da espaçonave, o tempo transcorrido entre o lançamento e a chegada na estação espacial foi de 12 meses. </a:t>
            </a:r>
          </a:p>
          <a:p>
            <a:r>
              <a:rPr lang="pt-BR" sz="2000" dirty="0">
                <a:latin typeface="Arial Narrow" panose="020B0606020202030204" pitchFamily="34" charset="0"/>
              </a:rPr>
              <a:t>Qual o tempo transcorrido no referencial da Terra, em meses?</a:t>
            </a:r>
          </a:p>
          <a:p>
            <a:r>
              <a:rPr lang="pt-BR" sz="2000" dirty="0">
                <a:latin typeface="Arial Narrow" panose="020B0606020202030204" pitchFamily="34" charset="0"/>
              </a:rPr>
              <a:t>(A) 5</a:t>
            </a:r>
          </a:p>
          <a:p>
            <a:r>
              <a:rPr lang="pt-BR" sz="2000" dirty="0">
                <a:latin typeface="Arial Narrow" panose="020B0606020202030204" pitchFamily="34" charset="0"/>
              </a:rPr>
              <a:t>(B) 10</a:t>
            </a:r>
          </a:p>
          <a:p>
            <a:r>
              <a:rPr lang="pt-BR" sz="2000" dirty="0">
                <a:latin typeface="Arial Narrow" panose="020B0606020202030204" pitchFamily="34" charset="0"/>
              </a:rPr>
              <a:t>(C) 20</a:t>
            </a:r>
          </a:p>
          <a:p>
            <a:r>
              <a:rPr lang="pt-BR" sz="2000" dirty="0">
                <a:latin typeface="Arial Narrow" panose="020B0606020202030204" pitchFamily="34" charset="0"/>
              </a:rPr>
              <a:t>(D) 100</a:t>
            </a:r>
          </a:p>
          <a:p>
            <a:r>
              <a:rPr lang="pt-BR" sz="2000" dirty="0">
                <a:latin typeface="Arial Narrow" panose="020B0606020202030204" pitchFamily="34" charset="0"/>
              </a:rPr>
              <a:t>(E) 200</a:t>
            </a:r>
          </a:p>
        </p:txBody>
      </p:sp>
      <p:sp>
        <p:nvSpPr>
          <p:cNvPr id="6" name="CaixaDeTexto 5">
            <a:extLst>
              <a:ext uri="{FF2B5EF4-FFF2-40B4-BE49-F238E27FC236}">
                <a16:creationId xmlns:a16="http://schemas.microsoft.com/office/drawing/2014/main" id="{CA6C24FE-FEE5-EB23-EA98-7D2C3B086851}"/>
              </a:ext>
            </a:extLst>
          </p:cNvPr>
          <p:cNvSpPr txBox="1"/>
          <p:nvPr/>
        </p:nvSpPr>
        <p:spPr>
          <a:xfrm>
            <a:off x="5676900" y="1003222"/>
            <a:ext cx="6096000" cy="5232202"/>
          </a:xfrm>
          <a:prstGeom prst="rect">
            <a:avLst/>
          </a:prstGeom>
          <a:noFill/>
        </p:spPr>
        <p:txBody>
          <a:bodyPr wrap="square">
            <a:spAutoFit/>
          </a:bodyPr>
          <a:lstStyle/>
          <a:p>
            <a:r>
              <a:rPr lang="pt-BR" sz="2000" dirty="0">
                <a:latin typeface="Arial Narrow" panose="020B0606020202030204" pitchFamily="34" charset="0"/>
              </a:rPr>
              <a:t>16. (UFMG – MG) Observe a figura:</a:t>
            </a:r>
          </a:p>
          <a:p>
            <a:r>
              <a:rPr lang="pt-BR" sz="2000" dirty="0">
                <a:latin typeface="Arial Narrow" panose="020B0606020202030204" pitchFamily="34" charset="0"/>
              </a:rPr>
              <a:t> </a:t>
            </a:r>
          </a:p>
          <a:p>
            <a:endParaRPr lang="pt-BR" sz="2000" dirty="0">
              <a:latin typeface="Arial Narrow" panose="020B0606020202030204" pitchFamily="34" charset="0"/>
            </a:endParaRPr>
          </a:p>
          <a:p>
            <a:endParaRPr lang="pt-BR" sz="2000" dirty="0">
              <a:latin typeface="Arial Narrow" panose="020B0606020202030204" pitchFamily="34" charset="0"/>
            </a:endParaRPr>
          </a:p>
          <a:p>
            <a:endParaRPr lang="pt-BR" sz="2000" dirty="0">
              <a:latin typeface="Arial Narrow" panose="020B0606020202030204" pitchFamily="34" charset="0"/>
            </a:endParaRPr>
          </a:p>
          <a:p>
            <a:pPr algn="just"/>
            <a:endParaRPr lang="pt-BR" dirty="0">
              <a:latin typeface="Arial Narrow" panose="020B0606020202030204" pitchFamily="34" charset="0"/>
            </a:endParaRPr>
          </a:p>
          <a:p>
            <a:pPr algn="just"/>
            <a:r>
              <a:rPr lang="pt-BR" dirty="0">
                <a:latin typeface="Arial Narrow" panose="020B0606020202030204" pitchFamily="34" charset="0"/>
              </a:rPr>
              <a:t>Paulo Sérgio, viajando em sua nave, aproxima-se de uma plataforma espacial, com velocidade de 0,7 c, em que c é a velocidade da luz.</a:t>
            </a:r>
          </a:p>
          <a:p>
            <a:pPr algn="just"/>
            <a:r>
              <a:rPr lang="pt-BR" dirty="0">
                <a:latin typeface="Arial Narrow" panose="020B0606020202030204" pitchFamily="34" charset="0"/>
              </a:rPr>
              <a:t>Para se comunicar com Paulo Sérgio, Priscila, que está na plataforma, envia um pulso luminoso em direção à nave. </a:t>
            </a:r>
          </a:p>
          <a:p>
            <a:pPr algn="just"/>
            <a:r>
              <a:rPr lang="pt-BR" dirty="0">
                <a:latin typeface="Arial Narrow" panose="020B0606020202030204" pitchFamily="34" charset="0"/>
              </a:rPr>
              <a:t>Com base nessas informações, é correto afirmar que a velocidade do pulso medida por Paulo Sérgio é de:</a:t>
            </a:r>
          </a:p>
          <a:p>
            <a:endParaRPr lang="pt-BR" dirty="0">
              <a:latin typeface="Arial Narrow" panose="020B0606020202030204" pitchFamily="34" charset="0"/>
            </a:endParaRPr>
          </a:p>
          <a:p>
            <a:r>
              <a:rPr lang="pt-BR" dirty="0">
                <a:latin typeface="Arial Narrow" panose="020B0606020202030204" pitchFamily="34" charset="0"/>
              </a:rPr>
              <a:t>(A) 0,7c.</a:t>
            </a:r>
          </a:p>
          <a:p>
            <a:r>
              <a:rPr lang="pt-BR" dirty="0">
                <a:latin typeface="Arial Narrow" panose="020B0606020202030204" pitchFamily="34" charset="0"/>
              </a:rPr>
              <a:t>(B) 1,0c.</a:t>
            </a:r>
          </a:p>
          <a:p>
            <a:r>
              <a:rPr lang="pt-BR" dirty="0">
                <a:latin typeface="Arial Narrow" panose="020B0606020202030204" pitchFamily="34" charset="0"/>
              </a:rPr>
              <a:t>(C) 0,3c.</a:t>
            </a:r>
          </a:p>
          <a:p>
            <a:r>
              <a:rPr lang="pt-BR" dirty="0">
                <a:latin typeface="Arial Narrow" panose="020B0606020202030204" pitchFamily="34" charset="0"/>
              </a:rPr>
              <a:t>(D) 1,7c.</a:t>
            </a:r>
          </a:p>
          <a:p>
            <a:r>
              <a:rPr lang="pt-BR" dirty="0">
                <a:latin typeface="Arial Narrow" panose="020B0606020202030204" pitchFamily="34" charset="0"/>
              </a:rPr>
              <a:t>(E) 2,0c.</a:t>
            </a:r>
          </a:p>
        </p:txBody>
      </p:sp>
      <p:pic>
        <p:nvPicPr>
          <p:cNvPr id="7" name="Imagem 6">
            <a:extLst>
              <a:ext uri="{FF2B5EF4-FFF2-40B4-BE49-F238E27FC236}">
                <a16:creationId xmlns:a16="http://schemas.microsoft.com/office/drawing/2014/main" id="{E7BE6BCE-5BA3-80D8-9945-F12E441CAB49}"/>
              </a:ext>
            </a:extLst>
          </p:cNvPr>
          <p:cNvPicPr>
            <a:picLocks noChangeAspect="1"/>
          </p:cNvPicPr>
          <p:nvPr/>
        </p:nvPicPr>
        <p:blipFill>
          <a:blip r:embed="rId2"/>
          <a:stretch>
            <a:fillRect/>
          </a:stretch>
        </p:blipFill>
        <p:spPr>
          <a:xfrm>
            <a:off x="5908304" y="1355919"/>
            <a:ext cx="2711821" cy="1332432"/>
          </a:xfrm>
          <a:prstGeom prst="rect">
            <a:avLst/>
          </a:prstGeom>
        </p:spPr>
      </p:pic>
    </p:spTree>
    <p:extLst>
      <p:ext uri="{BB962C8B-B14F-4D97-AF65-F5344CB8AC3E}">
        <p14:creationId xmlns:p14="http://schemas.microsoft.com/office/powerpoint/2010/main" val="19644316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D28B7E34-43D7-F62A-F57B-DA8F8C324B79}"/>
                  </a:ext>
                </a:extLst>
              </p:cNvPr>
              <p:cNvSpPr txBox="1"/>
              <p:nvPr/>
            </p:nvSpPr>
            <p:spPr>
              <a:xfrm>
                <a:off x="238125" y="788540"/>
                <a:ext cx="5381625" cy="4093428"/>
              </a:xfrm>
              <a:prstGeom prst="rect">
                <a:avLst/>
              </a:prstGeom>
              <a:noFill/>
            </p:spPr>
            <p:txBody>
              <a:bodyPr wrap="square">
                <a:spAutoFit/>
              </a:bodyPr>
              <a:lstStyle/>
              <a:p>
                <a:pPr algn="just"/>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17.</a:t>
                </a:r>
                <a:r>
                  <a:rPr lang="pt-BR" sz="2000" dirty="0">
                    <a:solidFill>
                      <a:srgbClr val="000000"/>
                    </a:solidFill>
                    <a:effectLst/>
                    <a:latin typeface="system-ui"/>
                    <a:ea typeface="Times New Roman" panose="02020603050405020304" pitchFamily="18" charset="0"/>
                    <a:cs typeface="Times New Roman" panose="02020603050405020304" pitchFamily="18" charset="0"/>
                  </a:rPr>
                  <a:t> </a:t>
                </a: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(UFG – GO)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Segundo a Teoria da Relatividade Restrita de Albert Einstein, o tempo transcorre de maneira diferente para observadores com velocidades diferentes. Isso significa que, para um observador em um referencial fixo, transcorre um intervalo de tempo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r>
                      <a:rPr lang="pt-BR" sz="2000" i="1">
                        <a:effectLst/>
                        <a:latin typeface="Cambria Math" panose="02040503050406030204" pitchFamily="18" charset="0"/>
                        <a:ea typeface="Arial Narrow" panose="020B0606020202030204" pitchFamily="34" charset="0"/>
                        <a:cs typeface="Arial Narrow" panose="020B0606020202030204" pitchFamily="34" charset="0"/>
                      </a:rPr>
                      <m:t>𝑡</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entre dois eventos, enquanto, para um observador em um referencial que viaja com uma velocidade constante </a:t>
                </a:r>
                <a14:m>
                  <m:oMath xmlns:m="http://schemas.openxmlformats.org/officeDocument/2006/math">
                    <m:r>
                      <a:rPr lang="pt-BR" sz="2000" i="1">
                        <a:effectLst/>
                        <a:latin typeface="Cambria Math" panose="02040503050406030204" pitchFamily="18" charset="0"/>
                        <a:ea typeface="Arial Narrow" panose="020B0606020202030204" pitchFamily="34" charset="0"/>
                        <a:cs typeface="Arial Narrow" panose="020B0606020202030204" pitchFamily="34" charset="0"/>
                      </a:rPr>
                      <m:t>𝑣</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em relação ao referencial anterior, o intervalo de tempo entre os mesmos eventos será </a:t>
                </a:r>
                <a14:m>
                  <m:oMath xmlns:m="http://schemas.openxmlformats.org/officeDocument/2006/math">
                    <m:sSub>
                      <m:sSubPr>
                        <m:ctrlPr>
                          <a:rPr lang="pt-BR" sz="2000" i="1">
                            <a:effectLst/>
                            <a:latin typeface="Cambria Math" panose="02040503050406030204" pitchFamily="18" charset="0"/>
                            <a:ea typeface="Arial Narrow" panose="020B0606020202030204" pitchFamily="34" charset="0"/>
                            <a:cs typeface="Arial Narrow" panose="020B0606020202030204" pitchFamily="34" charset="0"/>
                          </a:rPr>
                        </m:ctrlPr>
                      </m:sSubPr>
                      <m:e>
                        <m:r>
                          <a:rPr lang="pt-BR" sz="2000" i="1">
                            <a:effectLst/>
                            <a:latin typeface="Cambria Math" panose="02040503050406030204" pitchFamily="18" charset="0"/>
                            <a:ea typeface="Arial Narrow" panose="020B0606020202030204" pitchFamily="34" charset="0"/>
                            <a:cs typeface="Arial Narrow" panose="020B0606020202030204" pitchFamily="34" charset="0"/>
                          </a:rPr>
                          <m:t>∆</m:t>
                        </m:r>
                        <m:r>
                          <a:rPr lang="pt-BR" sz="2000" i="1">
                            <a:effectLst/>
                            <a:latin typeface="Cambria Math" panose="02040503050406030204" pitchFamily="18" charset="0"/>
                            <a:ea typeface="Arial Narrow" panose="020B0606020202030204" pitchFamily="34" charset="0"/>
                            <a:cs typeface="Arial Narrow" panose="020B0606020202030204" pitchFamily="34" charset="0"/>
                          </a:rPr>
                          <m:t>𝑡</m:t>
                        </m:r>
                      </m:e>
                      <m:sub>
                        <m:r>
                          <a:rPr lang="pt-BR" sz="2000" i="1">
                            <a:effectLst/>
                            <a:latin typeface="Cambria Math" panose="02040503050406030204" pitchFamily="18" charset="0"/>
                            <a:ea typeface="Arial Narrow" panose="020B0606020202030204" pitchFamily="34" charset="0"/>
                            <a:cs typeface="Arial Narrow" panose="020B0606020202030204" pitchFamily="34" charset="0"/>
                          </a:rPr>
                          <m:t>0</m:t>
                        </m:r>
                      </m:sub>
                    </m:sSub>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Os dois intervalos de tempo estão relacionados </a:t>
                </a:r>
                <a:r>
                  <a:rPr lang="pt-BR" sz="2000" dirty="0">
                    <a:latin typeface="Arial Narrow" panose="020B0606020202030204" pitchFamily="34" charset="0"/>
                    <a:ea typeface="Arial Narrow" panose="020B0606020202030204" pitchFamily="34" charset="0"/>
                    <a:cs typeface="Arial Narrow" panose="020B0606020202030204" pitchFamily="34" charset="0"/>
                  </a:rPr>
                  <a:t>por: </a:t>
                </a: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p>
            </p:txBody>
          </p:sp>
        </mc:Choice>
        <mc:Fallback xmlns="">
          <p:sp>
            <p:nvSpPr>
              <p:cNvPr id="6" name="CaixaDeTexto 5">
                <a:extLst>
                  <a:ext uri="{FF2B5EF4-FFF2-40B4-BE49-F238E27FC236}">
                    <a16:creationId xmlns:a16="http://schemas.microsoft.com/office/drawing/2014/main" id="{D28B7E34-43D7-F62A-F57B-DA8F8C324B79}"/>
                  </a:ext>
                </a:extLst>
              </p:cNvPr>
              <p:cNvSpPr txBox="1">
                <a:spLocks noRot="1" noChangeAspect="1" noMove="1" noResize="1" noEditPoints="1" noAdjustHandles="1" noChangeArrowheads="1" noChangeShapeType="1" noTextEdit="1"/>
              </p:cNvSpPr>
              <p:nvPr/>
            </p:nvSpPr>
            <p:spPr>
              <a:xfrm>
                <a:off x="238125" y="788540"/>
                <a:ext cx="5381625" cy="4093428"/>
              </a:xfrm>
              <a:prstGeom prst="rect">
                <a:avLst/>
              </a:prstGeom>
              <a:blipFill>
                <a:blip r:embed="rId2"/>
                <a:stretch>
                  <a:fillRect l="-1133" t="-1042" r="-1246"/>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EF9487BA-65E2-22E5-90D1-0ACF0274FF23}"/>
              </a:ext>
            </a:extLst>
          </p:cNvPr>
          <p:cNvPicPr>
            <a:picLocks noChangeAspect="1"/>
          </p:cNvPicPr>
          <p:nvPr/>
        </p:nvPicPr>
        <p:blipFill>
          <a:blip r:embed="rId3"/>
          <a:stretch>
            <a:fillRect/>
          </a:stretch>
        </p:blipFill>
        <p:spPr>
          <a:xfrm>
            <a:off x="2566895" y="3757552"/>
            <a:ext cx="1324160" cy="866896"/>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A49AEB30-4940-591A-DE2D-EB1DB6CCEFFB}"/>
                  </a:ext>
                </a:extLst>
              </p:cNvPr>
              <p:cNvSpPr txBox="1"/>
              <p:nvPr/>
            </p:nvSpPr>
            <p:spPr>
              <a:xfrm>
                <a:off x="5876925" y="666808"/>
                <a:ext cx="6276975" cy="6087436"/>
              </a:xfrm>
              <a:prstGeom prst="rect">
                <a:avLst/>
              </a:prstGeom>
              <a:noFill/>
            </p:spPr>
            <p:txBody>
              <a:bodyPr wrap="square">
                <a:spAutoFit/>
              </a:bodyPr>
              <a:lstStyle/>
              <a:p>
                <a:r>
                  <a:rPr lang="pt-BR" dirty="0">
                    <a:latin typeface="Arial Narrow" panose="020B0606020202030204" pitchFamily="34" charset="0"/>
                  </a:rPr>
                  <a:t>Leia o texto.</a:t>
                </a:r>
              </a:p>
              <a:p>
                <a:r>
                  <a:rPr lang="pt-BR" dirty="0">
                    <a:latin typeface="Arial Narrow" panose="020B0606020202030204" pitchFamily="34" charset="0"/>
                  </a:rPr>
                  <a:t>Texto IV</a:t>
                </a:r>
              </a:p>
              <a:p>
                <a:r>
                  <a:rPr lang="pt-BR" dirty="0">
                    <a:latin typeface="Arial Narrow" panose="020B0606020202030204" pitchFamily="34" charset="0"/>
                  </a:rPr>
                  <a:t>Contração do comprimento</a:t>
                </a:r>
              </a:p>
              <a:p>
                <a:r>
                  <a:rPr lang="pt-BR" dirty="0">
                    <a:latin typeface="Arial Narrow" panose="020B0606020202030204" pitchFamily="34" charset="0"/>
                  </a:rPr>
                  <a:t>A contração do comprimento é um efeito da Relatividade Restrita: um objeto que se move em velocidades próximas à velocidade da luz é observado por outro referencial como tendo seu comprimento reduzido na direção do movimento.</a:t>
                </a:r>
              </a:p>
              <a:p>
                <a:r>
                  <a:rPr lang="pt-BR" dirty="0">
                    <a:latin typeface="Arial Narrow" panose="020B0606020202030204" pitchFamily="34" charset="0"/>
                  </a:rPr>
                  <a:t>Ela é complementar à dilatação do tempo e está relacionada ao princípio da simultaneidade.</a:t>
                </a:r>
              </a:p>
              <a:p>
                <a:r>
                  <a:rPr lang="pt-BR" dirty="0">
                    <a:latin typeface="Arial Narrow" panose="020B0606020202030204" pitchFamily="34" charset="0"/>
                  </a:rPr>
                  <a:t>A fórmula é:</a:t>
                </a:r>
              </a:p>
              <a:p>
                <a:endParaRPr lang="pt-BR" dirty="0">
                  <a:latin typeface="Arial Narrow" panose="020B0606020202030204" pitchFamily="34" charset="0"/>
                </a:endParaRPr>
              </a:p>
              <a:p>
                <a:pPr algn="just"/>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Onde, </a:t>
                </a:r>
                <a:endParaRPr lang="pt-BR" sz="1600" dirty="0">
                  <a:effectLst/>
                  <a:latin typeface="Calibri" panose="020F0502020204030204" pitchFamily="34" charset="0"/>
                  <a:ea typeface="Calibri" panose="020F0502020204030204" pitchFamily="34" charset="0"/>
                </a:endParaRPr>
              </a:p>
              <a:p>
                <a:pPr algn="just"/>
                <a14:m>
                  <m:oMath xmlns:m="http://schemas.openxmlformats.org/officeDocument/2006/math">
                    <m:sSub>
                      <m:sSubPr>
                        <m:ctrlPr>
                          <a:rPr lang="pt-BR" sz="1800" i="1">
                            <a:effectLst/>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L</m:t>
                        </m:r>
                      </m:e>
                      <m:sub>
                        <m: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sub>
                    </m:sSub>
                  </m:oMath>
                </a14:m>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o comprimento em repouso, medido em metros </a:t>
                </a:r>
                <a14:m>
                  <m:oMath xmlns:m="http://schemas.openxmlformats.org/officeDocument/2006/math">
                    <m: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600" dirty="0">
                  <a:effectLst/>
                  <a:latin typeface="Calibri" panose="020F0502020204030204" pitchFamily="34" charset="0"/>
                  <a:ea typeface="Calibri" panose="020F0502020204030204" pitchFamily="34" charset="0"/>
                </a:endParaRPr>
              </a:p>
              <a:p>
                <a:pPr algn="just"/>
                <a14:m>
                  <m:oMath xmlns:m="http://schemas.openxmlformats.org/officeDocument/2006/math">
                    <m:r>
                      <m:rPr>
                        <m:sty m:val="p"/>
                      </m:rP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L</m:t>
                    </m:r>
                  </m:oMath>
                </a14:m>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o comprimento observado a uma velocidade </a:t>
                </a:r>
                <a14:m>
                  <m:oMath xmlns:m="http://schemas.openxmlformats.org/officeDocument/2006/math">
                    <m:r>
                      <m:rPr>
                        <m:sty m:val="p"/>
                      </m:rP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v</m:t>
                    </m:r>
                  </m:oMath>
                </a14:m>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metro por segundo </a:t>
                </a:r>
                <a14:m>
                  <m:oMath xmlns:m="http://schemas.openxmlformats.org/officeDocument/2006/math">
                    <m: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1800" i="1">
                            <a:effectLst/>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num>
                      <m:den>
                        <m:r>
                          <m:rPr>
                            <m:sty m:val="p"/>
                          </m:rP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s</m:t>
                        </m:r>
                      </m:den>
                    </m:f>
                    <m: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600" dirty="0">
                  <a:effectLst/>
                  <a:latin typeface="Calibri" panose="020F0502020204030204" pitchFamily="34" charset="0"/>
                  <a:ea typeface="Calibri" panose="020F0502020204030204" pitchFamily="34" charset="0"/>
                </a:endParaRPr>
              </a:p>
              <a:p>
                <a14:m>
                  <m:oMath xmlns:m="http://schemas.openxmlformats.org/officeDocument/2006/math">
                    <m:r>
                      <m:rPr>
                        <m:sty m:val="p"/>
                      </m:rP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c</m:t>
                    </m:r>
                  </m:oMath>
                </a14:m>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 velocidade de propagação da luz no vácuo de valor aproximado </a:t>
                </a:r>
                <a14:m>
                  <m:oMath xmlns:m="http://schemas.openxmlformats.org/officeDocument/2006/math">
                    <m: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sSup>
                      <m:sSupPr>
                        <m:ctrlPr>
                          <a:rPr lang="pt-BR" sz="1800" i="1">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m:t>
                        </m:r>
                      </m:e>
                      <m:sup>
                        <m: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8</m:t>
                        </m:r>
                      </m:sup>
                    </m:sSup>
                    <m:f>
                      <m:fPr>
                        <m:ctrlPr>
                          <a:rPr lang="pt-BR" sz="1800" i="1">
                            <a:effectLst/>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num>
                      <m:den>
                        <m:r>
                          <m:rPr>
                            <m:sty m:val="p"/>
                          </m:rPr>
                          <a:rPr lang="pt-BR" sz="18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s</m:t>
                        </m:r>
                      </m:den>
                    </m:f>
                  </m:oMath>
                </a14:m>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600" dirty="0">
                    <a:solidFill>
                      <a:srgbClr val="000000"/>
                    </a:solidFill>
                    <a:ea typeface="Calibri" panose="020F0502020204030204" pitchFamily="34" charset="0"/>
                    <a:cs typeface="Times New Roman" panose="02020603050405020304" pitchFamily="18" charset="0"/>
                  </a:rPr>
                  <a:t> </a:t>
                </a:r>
              </a:p>
              <a:p>
                <a:pPr marL="285750" indent="-285750">
                  <a:buFont typeface="Wingdings" panose="05000000000000000000" pitchFamily="2" charset="2"/>
                  <a:buChar char="v"/>
                </a:pPr>
                <a14:m>
                  <m:oMath xmlns:m="http://schemas.openxmlformats.org/officeDocument/2006/math">
                    <m:r>
                      <m:rPr>
                        <m:sty m:val="p"/>
                      </m:rPr>
                      <a:rPr lang="pt-BR" sz="1600">
                        <a:solidFill>
                          <a:srgbClr val="000000"/>
                        </a:solidFill>
                        <a:latin typeface="Cambria Math" panose="02040503050406030204" pitchFamily="18" charset="0"/>
                        <a:ea typeface="Calibri" panose="020F0502020204030204" pitchFamily="34" charset="0"/>
                        <a:cs typeface="Times New Roman" panose="02020603050405020304" pitchFamily="18" charset="0"/>
                      </a:rPr>
                      <m:t>v</m:t>
                    </m:r>
                  </m:oMath>
                </a14:m>
                <a:r>
                  <a:rPr lang="pt-BR" sz="16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é a velocidade medida pelo móvel em movimento, medida em metro por segundo </a:t>
                </a:r>
                <a14:m>
                  <m:oMath xmlns:m="http://schemas.openxmlformats.org/officeDocument/2006/math">
                    <m:r>
                      <a:rPr lang="pt-BR" sz="1600">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f>
                      <m:fPr>
                        <m:ctrlPr>
                          <a:rPr lang="pt-BR" sz="1600" i="1">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pt-BR" sz="1600">
                            <a:solidFill>
                              <a:srgbClr val="000000"/>
                            </a:solidFill>
                            <a:latin typeface="Cambria Math" panose="02040503050406030204" pitchFamily="18" charset="0"/>
                            <a:ea typeface="Calibri" panose="020F0502020204030204" pitchFamily="34" charset="0"/>
                            <a:cs typeface="Times New Roman" panose="02020603050405020304" pitchFamily="18" charset="0"/>
                          </a:rPr>
                          <m:t>m</m:t>
                        </m:r>
                      </m:num>
                      <m:den>
                        <m:r>
                          <m:rPr>
                            <m:sty m:val="p"/>
                          </m:rPr>
                          <a:rPr lang="pt-BR" sz="1600">
                            <a:solidFill>
                              <a:srgbClr val="000000"/>
                            </a:solidFill>
                            <a:latin typeface="Cambria Math" panose="02040503050406030204" pitchFamily="18" charset="0"/>
                            <a:ea typeface="Calibri" panose="020F0502020204030204" pitchFamily="34" charset="0"/>
                            <a:cs typeface="Times New Roman" panose="02020603050405020304" pitchFamily="18" charset="0"/>
                          </a:rPr>
                          <m:t>s</m:t>
                        </m:r>
                      </m:den>
                    </m:f>
                    <m:r>
                      <a:rPr lang="pt-BR" sz="1600">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oMath>
                </a14:m>
                <a:r>
                  <a:rPr lang="pt-BR" sz="16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a:t>
                </a:r>
                <a:endParaRPr lang="pt-BR" sz="1400" dirty="0">
                  <a:latin typeface="Calibri" panose="020F0502020204030204" pitchFamily="34" charset="0"/>
                  <a:ea typeface="Calibri" panose="020F0502020204030204" pitchFamily="34" charset="0"/>
                </a:endParaRPr>
              </a:p>
              <a:p>
                <a:pPr algn="r"/>
                <a:r>
                  <a:rPr lang="pt-BR" sz="8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Elaboração NUREDI</a:t>
                </a:r>
                <a:r>
                  <a:rPr lang="pt-BR" sz="16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a:t>
                </a:r>
                <a:endParaRPr lang="pt-BR" sz="1400" dirty="0">
                  <a:latin typeface="Calibri" panose="020F0502020204030204" pitchFamily="34" charset="0"/>
                  <a:ea typeface="Calibri" panose="020F0502020204030204" pitchFamily="34" charset="0"/>
                </a:endParaRPr>
              </a:p>
              <a:p>
                <a:endParaRPr lang="pt-BR" dirty="0">
                  <a:latin typeface="Arial Narrow" panose="020B0606020202030204" pitchFamily="34" charset="0"/>
                </a:endParaRPr>
              </a:p>
            </p:txBody>
          </p:sp>
        </mc:Choice>
        <mc:Fallback xmlns="">
          <p:sp>
            <p:nvSpPr>
              <p:cNvPr id="10" name="CaixaDeTexto 9">
                <a:extLst>
                  <a:ext uri="{FF2B5EF4-FFF2-40B4-BE49-F238E27FC236}">
                    <a16:creationId xmlns:a16="http://schemas.microsoft.com/office/drawing/2014/main" id="{A49AEB30-4940-591A-DE2D-EB1DB6CCEFFB}"/>
                  </a:ext>
                </a:extLst>
              </p:cNvPr>
              <p:cNvSpPr txBox="1">
                <a:spLocks noRot="1" noChangeAspect="1" noMove="1" noResize="1" noEditPoints="1" noAdjustHandles="1" noChangeArrowheads="1" noChangeShapeType="1" noTextEdit="1"/>
              </p:cNvSpPr>
              <p:nvPr/>
            </p:nvSpPr>
            <p:spPr>
              <a:xfrm>
                <a:off x="5876925" y="666808"/>
                <a:ext cx="6276975" cy="6087436"/>
              </a:xfrm>
              <a:prstGeom prst="rect">
                <a:avLst/>
              </a:prstGeom>
              <a:blipFill>
                <a:blip r:embed="rId4"/>
                <a:stretch>
                  <a:fillRect l="-777" t="-400" r="-1456"/>
                </a:stretch>
              </a:blipFill>
            </p:spPr>
            <p:txBody>
              <a:bodyPr/>
              <a:lstStyle/>
              <a:p>
                <a:r>
                  <a:rPr lang="pt-BR">
                    <a:noFill/>
                  </a:rPr>
                  <a:t> </a:t>
                </a:r>
              </a:p>
            </p:txBody>
          </p:sp>
        </mc:Fallback>
      </mc:AlternateContent>
      <p:pic>
        <p:nvPicPr>
          <p:cNvPr id="12" name="Imagem 11">
            <a:extLst>
              <a:ext uri="{FF2B5EF4-FFF2-40B4-BE49-F238E27FC236}">
                <a16:creationId xmlns:a16="http://schemas.microsoft.com/office/drawing/2014/main" id="{2D317DE3-9F42-319A-BEEE-13A7A03A6DF2}"/>
              </a:ext>
            </a:extLst>
          </p:cNvPr>
          <p:cNvPicPr>
            <a:picLocks noChangeAspect="1"/>
          </p:cNvPicPr>
          <p:nvPr/>
        </p:nvPicPr>
        <p:blipFill>
          <a:blip r:embed="rId5"/>
          <a:stretch>
            <a:fillRect/>
          </a:stretch>
        </p:blipFill>
        <p:spPr>
          <a:xfrm>
            <a:off x="8200910" y="3014604"/>
            <a:ext cx="1460275" cy="742947"/>
          </a:xfrm>
          <a:prstGeom prst="rect">
            <a:avLst/>
          </a:prstGeom>
        </p:spPr>
      </p:pic>
    </p:spTree>
    <p:extLst>
      <p:ext uri="{BB962C8B-B14F-4D97-AF65-F5344CB8AC3E}">
        <p14:creationId xmlns:p14="http://schemas.microsoft.com/office/powerpoint/2010/main" val="1672343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E06B0C5-86D9-7F0E-CEAD-38465E0D931A}"/>
              </a:ext>
            </a:extLst>
          </p:cNvPr>
          <p:cNvPicPr>
            <a:picLocks noChangeAspect="1"/>
          </p:cNvPicPr>
          <p:nvPr/>
        </p:nvPicPr>
        <p:blipFill>
          <a:blip r:embed="rId2"/>
          <a:stretch>
            <a:fillRect/>
          </a:stretch>
        </p:blipFill>
        <p:spPr>
          <a:xfrm>
            <a:off x="249806" y="719049"/>
            <a:ext cx="3715268" cy="1267002"/>
          </a:xfrm>
          <a:prstGeom prst="rect">
            <a:avLst/>
          </a:prstGeom>
        </p:spPr>
      </p:pic>
      <p:pic>
        <p:nvPicPr>
          <p:cNvPr id="5" name="Imagem 4">
            <a:extLst>
              <a:ext uri="{FF2B5EF4-FFF2-40B4-BE49-F238E27FC236}">
                <a16:creationId xmlns:a16="http://schemas.microsoft.com/office/drawing/2014/main" id="{F6B60751-1197-44B9-DB96-FEA317CD7520}"/>
              </a:ext>
            </a:extLst>
          </p:cNvPr>
          <p:cNvPicPr>
            <a:picLocks noChangeAspect="1"/>
          </p:cNvPicPr>
          <p:nvPr/>
        </p:nvPicPr>
        <p:blipFill>
          <a:blip r:embed="rId3"/>
          <a:stretch>
            <a:fillRect/>
          </a:stretch>
        </p:blipFill>
        <p:spPr>
          <a:xfrm>
            <a:off x="249806" y="1986051"/>
            <a:ext cx="3589028" cy="524158"/>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64F64CDE-AAD3-8567-B20E-EADF16FC5E45}"/>
                  </a:ext>
                </a:extLst>
              </p:cNvPr>
              <p:cNvSpPr txBox="1"/>
              <p:nvPr/>
            </p:nvSpPr>
            <p:spPr>
              <a:xfrm>
                <a:off x="249806" y="2510209"/>
                <a:ext cx="6096000" cy="3764749"/>
              </a:xfrm>
              <a:prstGeom prst="rect">
                <a:avLst/>
              </a:prstGeom>
              <a:noFill/>
            </p:spPr>
            <p:txBody>
              <a:bodyPr wrap="square">
                <a:spAutoFit/>
              </a:bodyPr>
              <a:lstStyle/>
              <a:p>
                <a:pPr algn="just"/>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18. </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 acordo com as informações do texto, considere a seguinte situação: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um trem de </a:t>
                </a: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200 </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m</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se move a uma velocidade de </a:t>
                </a: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0,5</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c</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ao percorrer um túnel de </a:t>
                </a: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80 </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m</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Qual é o comprimento aproximado desse trem, observado por alguém parado ao lado dos trilhos?</a:t>
                </a:r>
                <a:endParaRPr lang="pt-BR" sz="2000" dirty="0">
                  <a:effectLst/>
                  <a:latin typeface="Arial Narrow" panose="020B0606020202030204" pitchFamily="34" charset="0"/>
                  <a:ea typeface="Calibri" panose="020F0502020204030204" pitchFamily="34" charset="0"/>
                </a:endParaRPr>
              </a:p>
              <a:p>
                <a:pPr algn="just"/>
                <a:r>
                  <a:rPr lang="pt-BR"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dirty="0">
                  <a:effectLst/>
                  <a:latin typeface="Arial Narrow" panose="020B0606020202030204" pitchFamily="34" charset="0"/>
                  <a:ea typeface="Calibri" panose="020F0502020204030204" pitchFamily="34" charset="0"/>
                </a:endParaRPr>
              </a:p>
              <a:p>
                <a:pPr marL="285750" lvl="1" indent="-285750" fontAlgn="auto">
                  <a:lnSpc>
                    <a:spcPct val="106000"/>
                  </a:lnSpc>
                  <a:spcAft>
                    <a:spcPts val="800"/>
                  </a:spcAft>
                  <a:buFont typeface="+mj-lt"/>
                  <a:buAutoNum type="alphaUcParenBoth"/>
                  <a:tabLst>
                    <a:tab pos="90170" algn="l"/>
                    <a:tab pos="180340" algn="l"/>
                  </a:tabLst>
                </a:pPr>
                <a14:m>
                  <m:oMath xmlns:m="http://schemas.openxmlformats.org/officeDocument/2006/math">
                    <m:r>
                      <a:rPr lang="pt-BR">
                        <a:effectLst/>
                        <a:latin typeface="Cambria Math" panose="02040503050406030204" pitchFamily="18" charset="0"/>
                        <a:ea typeface="Arial Narrow" panose="020B0606020202030204" pitchFamily="34" charset="0"/>
                        <a:cs typeface="Arial Narrow" panose="020B0606020202030204" pitchFamily="34" charset="0"/>
                      </a:rPr>
                      <m:t>129 </m:t>
                    </m:r>
                    <m:r>
                      <m:rPr>
                        <m:sty m:val="p"/>
                      </m:rPr>
                      <a:rPr lang="pt-BR">
                        <a:effectLst/>
                        <a:latin typeface="Cambria Math" panose="02040503050406030204" pitchFamily="18" charset="0"/>
                        <a:ea typeface="Arial Narrow" panose="020B0606020202030204" pitchFamily="34" charset="0"/>
                        <a:cs typeface="Arial Narrow" panose="020B0606020202030204" pitchFamily="34" charset="0"/>
                      </a:rPr>
                      <m:t>m</m:t>
                    </m:r>
                    <m:r>
                      <a:rPr lang="pt-BR">
                        <a:effectLst/>
                        <a:latin typeface="Cambria Math" panose="02040503050406030204" pitchFamily="18" charset="0"/>
                        <a:ea typeface="Arial Narrow" panose="020B0606020202030204" pitchFamily="34" charset="0"/>
                        <a:cs typeface="Arial Narrow" panose="020B0606020202030204" pitchFamily="34" charset="0"/>
                      </a:rPr>
                      <m:t>.</m:t>
                    </m:r>
                  </m:oMath>
                </a14:m>
                <a:endParaRPr lang="pt-BR" dirty="0">
                  <a:effectLst/>
                  <a:latin typeface="Arial Narrow" panose="020B0606020202030204" pitchFamily="34" charset="0"/>
                  <a:ea typeface="Calibri" panose="020F0502020204030204" pitchFamily="34" charset="0"/>
                </a:endParaRPr>
              </a:p>
              <a:p>
                <a:pPr marL="285750" lvl="1" indent="-285750" fontAlgn="auto">
                  <a:lnSpc>
                    <a:spcPct val="106000"/>
                  </a:lnSpc>
                  <a:spcAft>
                    <a:spcPts val="800"/>
                  </a:spcAft>
                  <a:buFont typeface="+mj-lt"/>
                  <a:buAutoNum type="alphaUcParenBoth"/>
                  <a:tabLst>
                    <a:tab pos="90170" algn="l"/>
                    <a:tab pos="180340" algn="l"/>
                  </a:tabLst>
                </a:pPr>
                <a14:m>
                  <m:oMath xmlns:m="http://schemas.openxmlformats.org/officeDocument/2006/math">
                    <m:r>
                      <a:rPr lang="pt-BR">
                        <a:effectLst/>
                        <a:latin typeface="Cambria Math" panose="02040503050406030204" pitchFamily="18" charset="0"/>
                        <a:ea typeface="Arial Narrow" panose="020B0606020202030204" pitchFamily="34" charset="0"/>
                        <a:cs typeface="Arial Narrow" panose="020B0606020202030204" pitchFamily="34" charset="0"/>
                      </a:rPr>
                      <m:t>142 </m:t>
                    </m:r>
                    <m:r>
                      <m:rPr>
                        <m:sty m:val="p"/>
                      </m:rPr>
                      <a:rPr lang="pt-BR">
                        <a:effectLst/>
                        <a:latin typeface="Cambria Math" panose="02040503050406030204" pitchFamily="18" charset="0"/>
                        <a:ea typeface="Arial Narrow" panose="020B0606020202030204" pitchFamily="34" charset="0"/>
                        <a:cs typeface="Arial Narrow" panose="020B0606020202030204" pitchFamily="34" charset="0"/>
                      </a:rPr>
                      <m:t>m</m:t>
                    </m:r>
                    <m:r>
                      <a:rPr lang="pt-BR">
                        <a:effectLst/>
                        <a:latin typeface="Cambria Math" panose="02040503050406030204" pitchFamily="18" charset="0"/>
                        <a:ea typeface="Arial Narrow" panose="020B0606020202030204" pitchFamily="34" charset="0"/>
                        <a:cs typeface="Arial Narrow" panose="020B0606020202030204" pitchFamily="34" charset="0"/>
                      </a:rPr>
                      <m:t>.</m:t>
                    </m:r>
                  </m:oMath>
                </a14:m>
                <a:endParaRPr lang="pt-BR" dirty="0">
                  <a:effectLst/>
                  <a:latin typeface="Arial Narrow" panose="020B0606020202030204" pitchFamily="34" charset="0"/>
                  <a:ea typeface="Calibri" panose="020F0502020204030204" pitchFamily="34" charset="0"/>
                </a:endParaRPr>
              </a:p>
              <a:p>
                <a:pPr marL="285750" lvl="1" indent="-285750" fontAlgn="auto">
                  <a:lnSpc>
                    <a:spcPct val="106000"/>
                  </a:lnSpc>
                  <a:spcAft>
                    <a:spcPts val="800"/>
                  </a:spcAft>
                  <a:buFont typeface="+mj-lt"/>
                  <a:buAutoNum type="alphaUcParenBoth"/>
                  <a:tabLst>
                    <a:tab pos="90170" algn="l"/>
                    <a:tab pos="180340" algn="l"/>
                  </a:tabLst>
                </a:pPr>
                <a14:m>
                  <m:oMath xmlns:m="http://schemas.openxmlformats.org/officeDocument/2006/math">
                    <m:r>
                      <a:rPr lang="pt-BR">
                        <a:effectLst/>
                        <a:latin typeface="Cambria Math" panose="02040503050406030204" pitchFamily="18" charset="0"/>
                        <a:ea typeface="Arial Narrow" panose="020B0606020202030204" pitchFamily="34" charset="0"/>
                        <a:cs typeface="Arial Narrow" panose="020B0606020202030204" pitchFamily="34" charset="0"/>
                      </a:rPr>
                      <m:t>156 </m:t>
                    </m:r>
                    <m:r>
                      <m:rPr>
                        <m:sty m:val="p"/>
                      </m:rPr>
                      <a:rPr lang="pt-BR">
                        <a:effectLst/>
                        <a:latin typeface="Cambria Math" panose="02040503050406030204" pitchFamily="18" charset="0"/>
                        <a:ea typeface="Arial Narrow" panose="020B0606020202030204" pitchFamily="34" charset="0"/>
                        <a:cs typeface="Arial Narrow" panose="020B0606020202030204" pitchFamily="34" charset="0"/>
                      </a:rPr>
                      <m:t>m</m:t>
                    </m:r>
                    <m:r>
                      <a:rPr lang="pt-BR">
                        <a:effectLst/>
                        <a:latin typeface="Cambria Math" panose="02040503050406030204" pitchFamily="18" charset="0"/>
                        <a:ea typeface="Arial Narrow" panose="020B0606020202030204" pitchFamily="34" charset="0"/>
                        <a:cs typeface="Arial Narrow" panose="020B0606020202030204" pitchFamily="34" charset="0"/>
                      </a:rPr>
                      <m:t>.</m:t>
                    </m:r>
                  </m:oMath>
                </a14:m>
                <a:endParaRPr lang="pt-BR" dirty="0">
                  <a:effectLst/>
                  <a:latin typeface="Arial Narrow" panose="020B0606020202030204" pitchFamily="34" charset="0"/>
                  <a:ea typeface="Calibri" panose="020F0502020204030204" pitchFamily="34" charset="0"/>
                </a:endParaRPr>
              </a:p>
              <a:p>
                <a:pPr marL="285750" lvl="1" indent="-285750" fontAlgn="auto">
                  <a:lnSpc>
                    <a:spcPct val="106000"/>
                  </a:lnSpc>
                  <a:spcAft>
                    <a:spcPts val="800"/>
                  </a:spcAft>
                  <a:buFont typeface="+mj-lt"/>
                  <a:buAutoNum type="alphaUcParenBoth"/>
                  <a:tabLst>
                    <a:tab pos="90170" algn="l"/>
                    <a:tab pos="180340" algn="l"/>
                  </a:tabLst>
                </a:pPr>
                <a14:m>
                  <m:oMath xmlns:m="http://schemas.openxmlformats.org/officeDocument/2006/math">
                    <m:r>
                      <a:rPr lang="pt-BR">
                        <a:effectLst/>
                        <a:latin typeface="Cambria Math" panose="02040503050406030204" pitchFamily="18" charset="0"/>
                        <a:ea typeface="Arial Narrow" panose="020B0606020202030204" pitchFamily="34" charset="0"/>
                        <a:cs typeface="Arial Narrow" panose="020B0606020202030204" pitchFamily="34" charset="0"/>
                      </a:rPr>
                      <m:t>168 </m:t>
                    </m:r>
                    <m:r>
                      <m:rPr>
                        <m:sty m:val="p"/>
                      </m:rPr>
                      <a:rPr lang="pt-BR">
                        <a:effectLst/>
                        <a:latin typeface="Cambria Math" panose="02040503050406030204" pitchFamily="18" charset="0"/>
                        <a:ea typeface="Arial Narrow" panose="020B0606020202030204" pitchFamily="34" charset="0"/>
                        <a:cs typeface="Arial Narrow" panose="020B0606020202030204" pitchFamily="34" charset="0"/>
                      </a:rPr>
                      <m:t>m</m:t>
                    </m:r>
                    <m:r>
                      <a:rPr lang="pt-BR">
                        <a:effectLst/>
                        <a:latin typeface="Cambria Math" panose="02040503050406030204" pitchFamily="18" charset="0"/>
                        <a:ea typeface="Arial Narrow" panose="020B0606020202030204" pitchFamily="34" charset="0"/>
                        <a:cs typeface="Arial Narrow" panose="020B0606020202030204" pitchFamily="34" charset="0"/>
                      </a:rPr>
                      <m:t>.</m:t>
                    </m:r>
                  </m:oMath>
                </a14:m>
                <a:endParaRPr lang="pt-BR" dirty="0">
                  <a:effectLst/>
                  <a:latin typeface="Arial Narrow" panose="020B0606020202030204" pitchFamily="34" charset="0"/>
                  <a:ea typeface="Calibri" panose="020F0502020204030204" pitchFamily="34" charset="0"/>
                </a:endParaRPr>
              </a:p>
              <a:p>
                <a:pPr marL="285750" lvl="1" indent="-285750" fontAlgn="auto">
                  <a:lnSpc>
                    <a:spcPct val="106000"/>
                  </a:lnSpc>
                  <a:spcAft>
                    <a:spcPts val="800"/>
                  </a:spcAft>
                  <a:buFont typeface="+mj-lt"/>
                  <a:buAutoNum type="alphaUcParenBoth"/>
                  <a:tabLst>
                    <a:tab pos="90170" algn="l"/>
                    <a:tab pos="180340" algn="l"/>
                  </a:tabLst>
                </a:pPr>
                <a14:m>
                  <m:oMath xmlns:m="http://schemas.openxmlformats.org/officeDocument/2006/math">
                    <m:r>
                      <a:rPr lang="pt-BR">
                        <a:effectLst/>
                        <a:latin typeface="Cambria Math" panose="02040503050406030204" pitchFamily="18" charset="0"/>
                        <a:ea typeface="Arial Narrow" panose="020B0606020202030204" pitchFamily="34" charset="0"/>
                        <a:cs typeface="Arial Narrow" panose="020B0606020202030204" pitchFamily="34" charset="0"/>
                      </a:rPr>
                      <m:t>174 </m:t>
                    </m:r>
                    <m:r>
                      <m:rPr>
                        <m:sty m:val="p"/>
                      </m:rPr>
                      <a:rPr lang="pt-BR">
                        <a:effectLst/>
                        <a:latin typeface="Cambria Math" panose="02040503050406030204" pitchFamily="18" charset="0"/>
                        <a:ea typeface="Arial Narrow" panose="020B0606020202030204" pitchFamily="34" charset="0"/>
                        <a:cs typeface="Arial Narrow" panose="020B0606020202030204" pitchFamily="34" charset="0"/>
                      </a:rPr>
                      <m:t>m</m:t>
                    </m:r>
                    <m:r>
                      <a:rPr lang="pt-BR">
                        <a:effectLst/>
                        <a:latin typeface="Cambria Math" panose="02040503050406030204" pitchFamily="18" charset="0"/>
                        <a:ea typeface="Arial Narrow" panose="020B0606020202030204" pitchFamily="34" charset="0"/>
                        <a:cs typeface="Arial Narrow" panose="020B0606020202030204" pitchFamily="34" charset="0"/>
                      </a:rPr>
                      <m:t>.</m:t>
                    </m:r>
                  </m:oMath>
                </a14:m>
                <a:endParaRPr lang="pt-BR" dirty="0">
                  <a:effectLst/>
                  <a:latin typeface="Arial Narrow" panose="020B0606020202030204" pitchFamily="34" charset="0"/>
                  <a:ea typeface="Calibri" panose="020F0502020204030204" pitchFamily="34" charset="0"/>
                </a:endParaRPr>
              </a:p>
            </p:txBody>
          </p:sp>
        </mc:Choice>
        <mc:Fallback xmlns="">
          <p:sp>
            <p:nvSpPr>
              <p:cNvPr id="7" name="CaixaDeTexto 6">
                <a:extLst>
                  <a:ext uri="{FF2B5EF4-FFF2-40B4-BE49-F238E27FC236}">
                    <a16:creationId xmlns:a16="http://schemas.microsoft.com/office/drawing/2014/main" id="{64F64CDE-AAD3-8567-B20E-EADF16FC5E45}"/>
                  </a:ext>
                </a:extLst>
              </p:cNvPr>
              <p:cNvSpPr txBox="1">
                <a:spLocks noRot="1" noChangeAspect="1" noMove="1" noResize="1" noEditPoints="1" noAdjustHandles="1" noChangeArrowheads="1" noChangeShapeType="1" noTextEdit="1"/>
              </p:cNvSpPr>
              <p:nvPr/>
            </p:nvSpPr>
            <p:spPr>
              <a:xfrm>
                <a:off x="249806" y="2510209"/>
                <a:ext cx="6096000" cy="3764749"/>
              </a:xfrm>
              <a:prstGeom prst="rect">
                <a:avLst/>
              </a:prstGeom>
              <a:blipFill>
                <a:blip r:embed="rId4"/>
                <a:stretch>
                  <a:fillRect l="-1100" t="-972" r="-1000" b="-145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4E08435C-C01E-7373-097F-E79B05A03C2B}"/>
                  </a:ext>
                </a:extLst>
              </p:cNvPr>
              <p:cNvSpPr txBox="1"/>
              <p:nvPr/>
            </p:nvSpPr>
            <p:spPr>
              <a:xfrm>
                <a:off x="6431531" y="2510209"/>
                <a:ext cx="4779394" cy="1446550"/>
              </a:xfrm>
              <a:prstGeom prst="rect">
                <a:avLst/>
              </a:prstGeom>
              <a:noFill/>
            </p:spPr>
            <p:txBody>
              <a:bodyPr wrap="square">
                <a:spAutoFit/>
              </a:bodyPr>
              <a:lstStyle/>
              <a:p>
                <a:pPr algn="just"/>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19.</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Uma nave espacial, com um comprimento de repouso de </a:t>
                </a: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130 </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m</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passa por uma estação de observação com a velocidade de </a:t>
                </a: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0,74</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c</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Qual é o comprimento da nave medido pela estação? </a:t>
                </a:r>
                <a:endParaRPr lang="pt-BR" sz="2000" dirty="0">
                  <a:effectLst/>
                  <a:latin typeface="Arial Narrow" panose="020B0606020202030204" pitchFamily="34" charset="0"/>
                  <a:ea typeface="Calibri" panose="020F0502020204030204" pitchFamily="34" charset="0"/>
                </a:endParaRPr>
              </a:p>
              <a:p>
                <a:pPr algn="r"/>
                <a:r>
                  <a:rPr lang="pt-BR" sz="800" dirty="0">
                    <a:effectLst/>
                    <a:latin typeface="Arial Narrow" panose="020B0606020202030204" pitchFamily="34" charset="0"/>
                    <a:ea typeface="Arial Narrow" panose="020B0606020202030204" pitchFamily="34" charset="0"/>
                    <a:cs typeface="Arial Narrow" panose="020B0606020202030204" pitchFamily="34" charset="0"/>
                  </a:rPr>
                  <a:t>(D. Halliday, R. </a:t>
                </a:r>
                <a:r>
                  <a:rPr lang="pt-BR" sz="800" dirty="0" err="1">
                    <a:effectLst/>
                    <a:latin typeface="Arial Narrow" panose="020B0606020202030204" pitchFamily="34" charset="0"/>
                    <a:ea typeface="Arial Narrow" panose="020B0606020202030204" pitchFamily="34" charset="0"/>
                    <a:cs typeface="Arial Narrow" panose="020B0606020202030204" pitchFamily="34" charset="0"/>
                  </a:rPr>
                  <a:t>Resnick</a:t>
                </a:r>
                <a:r>
                  <a:rPr lang="pt-BR" sz="800" dirty="0">
                    <a:effectLst/>
                    <a:latin typeface="Arial Narrow" panose="020B0606020202030204" pitchFamily="34" charset="0"/>
                    <a:ea typeface="Arial Narrow" panose="020B0606020202030204" pitchFamily="34" charset="0"/>
                    <a:cs typeface="Arial Narrow" panose="020B0606020202030204" pitchFamily="34" charset="0"/>
                  </a:rPr>
                  <a:t> e J. Walker, Fundamentos de Física, 4a ed., cap 42. Probl. 13)</a:t>
                </a:r>
                <a:endParaRPr lang="pt-BR" sz="1100" dirty="0">
                  <a:effectLst/>
                  <a:latin typeface="Calibri" panose="020F0502020204030204" pitchFamily="34" charset="0"/>
                  <a:ea typeface="Calibri" panose="020F0502020204030204" pitchFamily="34" charset="0"/>
                </a:endParaRPr>
              </a:p>
            </p:txBody>
          </p:sp>
        </mc:Choice>
        <mc:Fallback xmlns="">
          <p:sp>
            <p:nvSpPr>
              <p:cNvPr id="9" name="CaixaDeTexto 8">
                <a:extLst>
                  <a:ext uri="{FF2B5EF4-FFF2-40B4-BE49-F238E27FC236}">
                    <a16:creationId xmlns:a16="http://schemas.microsoft.com/office/drawing/2014/main" id="{4E08435C-C01E-7373-097F-E79B05A03C2B}"/>
                  </a:ext>
                </a:extLst>
              </p:cNvPr>
              <p:cNvSpPr txBox="1">
                <a:spLocks noRot="1" noChangeAspect="1" noMove="1" noResize="1" noEditPoints="1" noAdjustHandles="1" noChangeArrowheads="1" noChangeShapeType="1" noTextEdit="1"/>
              </p:cNvSpPr>
              <p:nvPr/>
            </p:nvSpPr>
            <p:spPr>
              <a:xfrm>
                <a:off x="6431531" y="2510209"/>
                <a:ext cx="4779394" cy="1446550"/>
              </a:xfrm>
              <a:prstGeom prst="rect">
                <a:avLst/>
              </a:prstGeom>
              <a:blipFill>
                <a:blip r:embed="rId5"/>
                <a:stretch>
                  <a:fillRect l="-1276" t="-2532" r="-1403" b="-42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9E7B894D-ED4B-3E0C-76CB-498CAE3BA0E6}"/>
                  </a:ext>
                </a:extLst>
              </p:cNvPr>
              <p:cNvSpPr txBox="1"/>
              <p:nvPr/>
            </p:nvSpPr>
            <p:spPr>
              <a:xfrm>
                <a:off x="6517256" y="4122093"/>
                <a:ext cx="4779394" cy="1631216"/>
              </a:xfrm>
              <a:prstGeom prst="rect">
                <a:avLst/>
              </a:prstGeom>
              <a:noFill/>
            </p:spPr>
            <p:txBody>
              <a:bodyPr wrap="square">
                <a:spAutoFit/>
              </a:bodyPr>
              <a:lstStyle/>
              <a:p>
                <a:pPr algn="just"/>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20. </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Um objeto que se move a uma velocidade de</a:t>
                </a: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 0,8</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c</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mediu o comprimento de barra metálica e obteve a medida de </a:t>
                </a:r>
                <a14:m>
                  <m:oMath xmlns:m="http://schemas.openxmlformats.org/officeDocument/2006/math">
                    <m:r>
                      <a:rPr lang="pt-BR" sz="2000">
                        <a:effectLst/>
                        <a:latin typeface="Cambria Math" panose="02040503050406030204" pitchFamily="18" charset="0"/>
                        <a:ea typeface="Arial Narrow" panose="020B0606020202030204" pitchFamily="34" charset="0"/>
                        <a:cs typeface="Arial Narrow" panose="020B0606020202030204" pitchFamily="34" charset="0"/>
                      </a:rPr>
                      <m:t>40 </m:t>
                    </m:r>
                    <m:r>
                      <m:rPr>
                        <m:sty m:val="p"/>
                      </m:rPr>
                      <a:rPr lang="pt-BR" sz="2000">
                        <a:effectLst/>
                        <a:latin typeface="Cambria Math" panose="02040503050406030204" pitchFamily="18" charset="0"/>
                        <a:ea typeface="Arial Narrow" panose="020B0606020202030204" pitchFamily="34" charset="0"/>
                        <a:cs typeface="Arial Narrow" panose="020B0606020202030204" pitchFamily="34" charset="0"/>
                      </a:rPr>
                      <m:t>cm</m:t>
                    </m:r>
                  </m:oMath>
                </a14:m>
                <a:r>
                  <a:rPr lang="pt-BR" sz="2000" dirty="0">
                    <a:effectLst/>
                    <a:latin typeface="Arial Narrow" panose="020B0606020202030204" pitchFamily="34" charset="0"/>
                    <a:ea typeface="Arial Narrow" panose="020B0606020202030204" pitchFamily="34" charset="0"/>
                    <a:cs typeface="Arial Narrow" panose="020B0606020202030204" pitchFamily="34" charset="0"/>
                  </a:rPr>
                  <a:t>. Calcule o tamanho dessa barra em relação a um referencial em repouso.</a:t>
                </a:r>
                <a:endParaRPr lang="pt-BR" sz="2000" dirty="0">
                  <a:effectLst/>
                  <a:latin typeface="Calibri" panose="020F0502020204030204" pitchFamily="34" charset="0"/>
                  <a:ea typeface="Calibri" panose="020F0502020204030204" pitchFamily="34" charset="0"/>
                </a:endParaRPr>
              </a:p>
            </p:txBody>
          </p:sp>
        </mc:Choice>
        <mc:Fallback xmlns="">
          <p:sp>
            <p:nvSpPr>
              <p:cNvPr id="11" name="CaixaDeTexto 10">
                <a:extLst>
                  <a:ext uri="{FF2B5EF4-FFF2-40B4-BE49-F238E27FC236}">
                    <a16:creationId xmlns:a16="http://schemas.microsoft.com/office/drawing/2014/main" id="{9E7B894D-ED4B-3E0C-76CB-498CAE3BA0E6}"/>
                  </a:ext>
                </a:extLst>
              </p:cNvPr>
              <p:cNvSpPr txBox="1">
                <a:spLocks noRot="1" noChangeAspect="1" noMove="1" noResize="1" noEditPoints="1" noAdjustHandles="1" noChangeArrowheads="1" noChangeShapeType="1" noTextEdit="1"/>
              </p:cNvSpPr>
              <p:nvPr/>
            </p:nvSpPr>
            <p:spPr>
              <a:xfrm>
                <a:off x="6517256" y="4122093"/>
                <a:ext cx="4779394" cy="1631216"/>
              </a:xfrm>
              <a:prstGeom prst="rect">
                <a:avLst/>
              </a:prstGeom>
              <a:blipFill>
                <a:blip r:embed="rId6"/>
                <a:stretch>
                  <a:fillRect l="-1276" t="-1866" r="-1403" b="-4851"/>
                </a:stretch>
              </a:blipFill>
            </p:spPr>
            <p:txBody>
              <a:bodyPr/>
              <a:lstStyle/>
              <a:p>
                <a:r>
                  <a:rPr lang="pt-BR">
                    <a:noFill/>
                  </a:rPr>
                  <a:t> </a:t>
                </a:r>
              </a:p>
            </p:txBody>
          </p:sp>
        </mc:Fallback>
      </mc:AlternateContent>
    </p:spTree>
    <p:extLst>
      <p:ext uri="{BB962C8B-B14F-4D97-AF65-F5344CB8AC3E}">
        <p14:creationId xmlns:p14="http://schemas.microsoft.com/office/powerpoint/2010/main" val="26635920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BD09E68-CA77-3DEE-3198-4B267AF59C79}"/>
              </a:ext>
            </a:extLst>
          </p:cNvPr>
          <p:cNvSpPr txBox="1"/>
          <p:nvPr/>
        </p:nvSpPr>
        <p:spPr>
          <a:xfrm>
            <a:off x="342900" y="723811"/>
            <a:ext cx="5619750" cy="3339376"/>
          </a:xfrm>
          <a:prstGeom prst="rect">
            <a:avLst/>
          </a:prstGeom>
          <a:noFill/>
        </p:spPr>
        <p:txBody>
          <a:bodyPr wrap="square">
            <a:spAutoFit/>
          </a:bodyPr>
          <a:lstStyle/>
          <a:p>
            <a:pPr algn="just"/>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000" dirty="0">
              <a:effectLst/>
              <a:latin typeface="Arial Narrow" panose="020B0606020202030204" pitchFamily="34" charset="0"/>
              <a:ea typeface="Calibri" panose="020F0502020204030204" pitchFamily="34" charset="0"/>
            </a:endParaRPr>
          </a:p>
          <a:p>
            <a:pPr algn="just"/>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Texto V</a:t>
            </a:r>
            <a:endParaRPr lang="pt-BR" sz="2000" dirty="0">
              <a:effectLst/>
              <a:latin typeface="Arial Narrow" panose="020B0606020202030204" pitchFamily="34" charset="0"/>
              <a:ea typeface="Calibri" panose="020F0502020204030204" pitchFamily="34" charset="0"/>
            </a:endParaRPr>
          </a:p>
          <a:p>
            <a:pPr algn="ctr"/>
            <a:r>
              <a:rPr lang="pt-BR" sz="2000" b="1" dirty="0">
                <a:solidFill>
                  <a:srgbClr val="000000"/>
                </a:solidFill>
                <a:effectLst/>
                <a:latin typeface="Arial Narrow" panose="020B0606020202030204" pitchFamily="34" charset="0"/>
                <a:ea typeface="Calibri" panose="020F0502020204030204" pitchFamily="34" charset="0"/>
              </a:rPr>
              <a:t>Massa e Energia Relativística</a:t>
            </a:r>
            <a:endParaRPr lang="pt-BR" sz="2000" dirty="0">
              <a:effectLst/>
              <a:latin typeface="Arial Narrow" panose="020B0606020202030204" pitchFamily="34" charset="0"/>
              <a:ea typeface="Calibri" panose="020F0502020204030204" pitchFamily="34" charset="0"/>
            </a:endParaRPr>
          </a:p>
          <a:p>
            <a:pPr algn="just" fontAlgn="auto"/>
            <a:r>
              <a:rPr lang="pt-BR" sz="2000" dirty="0">
                <a:solidFill>
                  <a:srgbClr val="000000"/>
                </a:solidFill>
                <a:effectLst/>
                <a:latin typeface="Arial Narrow" panose="020B0606020202030204" pitchFamily="34" charset="0"/>
                <a:ea typeface="Calibri" panose="020F0502020204030204" pitchFamily="34" charset="0"/>
              </a:rPr>
              <a:t>Segundo Einstein, a </a:t>
            </a:r>
            <a:r>
              <a:rPr lang="pt-BR" sz="2000" b="1" dirty="0">
                <a:solidFill>
                  <a:srgbClr val="000000"/>
                </a:solidFill>
                <a:effectLst/>
                <a:latin typeface="Arial Narrow" panose="020B0606020202030204" pitchFamily="34" charset="0"/>
                <a:ea typeface="Calibri" panose="020F0502020204030204" pitchFamily="34" charset="0"/>
              </a:rPr>
              <a:t>massa de repouso</a:t>
            </a:r>
            <a:r>
              <a:rPr lang="pt-BR" sz="2000" dirty="0">
                <a:solidFill>
                  <a:srgbClr val="000000"/>
                </a:solidFill>
                <a:effectLst/>
                <a:latin typeface="Arial Narrow" panose="020B0606020202030204" pitchFamily="34" charset="0"/>
                <a:ea typeface="Calibri" panose="020F0502020204030204" pitchFamily="34" charset="0"/>
              </a:rPr>
              <a:t> é a massa de um objeto quando ele está em repouso em relação ao observador. Quando o objeto se movimenta em velocidades próximas à da luz, os efeitos relativísticos tornam-se significativos.</a:t>
            </a:r>
          </a:p>
          <a:p>
            <a:pPr algn="just" fontAlgn="auto"/>
            <a:endParaRPr lang="pt-BR" sz="800" dirty="0">
              <a:solidFill>
                <a:srgbClr val="000000"/>
              </a:solidFill>
              <a:latin typeface="Arial Narrow" panose="020B0606020202030204" pitchFamily="34" charset="0"/>
              <a:ea typeface="Calibri" panose="020F0502020204030204" pitchFamily="34" charset="0"/>
            </a:endParaRPr>
          </a:p>
          <a:p>
            <a:pPr algn="just" fontAlgn="auto"/>
            <a:endParaRPr lang="pt-BR" sz="800" dirty="0">
              <a:solidFill>
                <a:srgbClr val="000000"/>
              </a:solidFill>
              <a:effectLst/>
              <a:latin typeface="Arial Narrow" panose="020B0606020202030204" pitchFamily="34" charset="0"/>
              <a:ea typeface="Calibri" panose="020F0502020204030204" pitchFamily="34" charset="0"/>
            </a:endParaRPr>
          </a:p>
          <a:p>
            <a:pPr algn="just" fontAlgn="auto"/>
            <a:endParaRPr lang="pt-BR" sz="800" dirty="0">
              <a:solidFill>
                <a:srgbClr val="000000"/>
              </a:solidFill>
              <a:latin typeface="Arial Narrow" panose="020B0606020202030204" pitchFamily="34" charset="0"/>
              <a:ea typeface="Calibri" panose="020F0502020204030204" pitchFamily="34" charset="0"/>
            </a:endParaRPr>
          </a:p>
          <a:p>
            <a:pPr algn="just" fontAlgn="auto"/>
            <a:endParaRPr lang="pt-BR" sz="800" dirty="0">
              <a:solidFill>
                <a:srgbClr val="000000"/>
              </a:solidFill>
              <a:effectLst/>
              <a:latin typeface="Arial Narrow" panose="020B0606020202030204" pitchFamily="34" charset="0"/>
              <a:ea typeface="Calibri" panose="020F0502020204030204" pitchFamily="34" charset="0"/>
            </a:endParaRPr>
          </a:p>
          <a:p>
            <a:pPr algn="just" fontAlgn="auto"/>
            <a:endParaRPr lang="pt-BR" sz="800" dirty="0">
              <a:solidFill>
                <a:srgbClr val="000000"/>
              </a:solidFill>
              <a:latin typeface="Arial Narrow" panose="020B0606020202030204" pitchFamily="34" charset="0"/>
              <a:ea typeface="Calibri" panose="020F0502020204030204" pitchFamily="34" charset="0"/>
            </a:endParaRPr>
          </a:p>
          <a:p>
            <a:pPr algn="just" fontAlgn="auto"/>
            <a:endParaRPr lang="pt-BR" sz="1100" dirty="0">
              <a:effectLst/>
              <a:latin typeface="Calibri" panose="020F0502020204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CEEC5D3F-0E3A-1F4F-74F8-7D8C76F6B0F6}"/>
              </a:ext>
            </a:extLst>
          </p:cNvPr>
          <p:cNvPicPr>
            <a:picLocks noChangeAspect="1"/>
          </p:cNvPicPr>
          <p:nvPr/>
        </p:nvPicPr>
        <p:blipFill>
          <a:blip r:embed="rId2"/>
          <a:stretch>
            <a:fillRect/>
          </a:stretch>
        </p:blipFill>
        <p:spPr>
          <a:xfrm>
            <a:off x="2928853" y="3262975"/>
            <a:ext cx="1209844" cy="800212"/>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E60F2785-C76E-50F5-9914-EA4ECAD36B69}"/>
                  </a:ext>
                </a:extLst>
              </p:cNvPr>
              <p:cNvSpPr txBox="1"/>
              <p:nvPr/>
            </p:nvSpPr>
            <p:spPr>
              <a:xfrm>
                <a:off x="419100" y="3901262"/>
                <a:ext cx="5676900" cy="2401940"/>
              </a:xfrm>
              <a:prstGeom prst="rect">
                <a:avLst/>
              </a:prstGeom>
              <a:noFill/>
            </p:spPr>
            <p:txBody>
              <a:bodyPr wrap="square">
                <a:spAutoFit/>
              </a:bodyPr>
              <a:lstStyle/>
              <a:p>
                <a:pPr algn="just"/>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Onde, </a:t>
                </a:r>
                <a:endParaRPr lang="pt-BR" dirty="0">
                  <a:effectLst/>
                  <a:latin typeface="Arial Narrow" panose="020B0606020202030204" pitchFamily="34" charset="0"/>
                  <a:ea typeface="Calibri" panose="020F0502020204030204" pitchFamily="34" charset="0"/>
                </a:endParaRPr>
              </a:p>
              <a:p>
                <a:pPr algn="just"/>
                <a14:m>
                  <m:oMath xmlns:m="http://schemas.openxmlformats.org/officeDocument/2006/math">
                    <m:sSub>
                      <m:sSubPr>
                        <m:ctrlPr>
                          <a:rPr lang="pt-BR" i="1">
                            <a:effectLst/>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e>
                      <m:sub>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m:t>
                        </m:r>
                      </m:sub>
                    </m:sSub>
                  </m:oMath>
                </a14:m>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 massa de repouso do objeto, medido em quilograma </a:t>
                </a:r>
                <a14:m>
                  <m:oMath xmlns:m="http://schemas.openxmlformats.org/officeDocument/2006/math">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kg</m:t>
                    </m:r>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dirty="0">
                  <a:effectLst/>
                  <a:latin typeface="Arial Narrow" panose="020B0606020202030204" pitchFamily="34" charset="0"/>
                  <a:ea typeface="Calibri" panose="020F0502020204030204" pitchFamily="34" charset="0"/>
                </a:endParaRPr>
              </a:p>
              <a:p>
                <a:pPr algn="just"/>
                <a14:m>
                  <m:oMath xmlns:m="http://schemas.openxmlformats.org/officeDocument/2006/math">
                    <m:r>
                      <m:rPr>
                        <m:sty m:val="p"/>
                      </m:rP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oMath>
                </a14:m>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 massa do objeto observado a uma velocidade </a:t>
                </a:r>
                <a14:m>
                  <m:oMath xmlns:m="http://schemas.openxmlformats.org/officeDocument/2006/math">
                    <m:r>
                      <m:rPr>
                        <m:sty m:val="p"/>
                      </m:rP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v</m:t>
                    </m:r>
                  </m:oMath>
                </a14:m>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quilograma </a:t>
                </a:r>
                <a14:m>
                  <m:oMath xmlns:m="http://schemas.openxmlformats.org/officeDocument/2006/math">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kg</m:t>
                    </m:r>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dirty="0">
                  <a:effectLst/>
                  <a:latin typeface="Arial Narrow" panose="020B0606020202030204" pitchFamily="34" charset="0"/>
                  <a:ea typeface="Calibri" panose="020F0502020204030204" pitchFamily="34" charset="0"/>
                </a:endParaRPr>
              </a:p>
              <a:p>
                <a:pPr algn="just"/>
                <a14:m>
                  <m:oMath xmlns:m="http://schemas.openxmlformats.org/officeDocument/2006/math">
                    <m:r>
                      <m:rPr>
                        <m:sty m:val="p"/>
                      </m:rP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c</m:t>
                    </m:r>
                  </m:oMath>
                </a14:m>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 velocidade de propagação da luz no vácuo de valor aproximado </a:t>
                </a:r>
                <a14:m>
                  <m:oMath xmlns:m="http://schemas.openxmlformats.org/officeDocument/2006/math">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sSup>
                      <m:sSupPr>
                        <m:ctrlPr>
                          <a:rPr lang="pt-BR" i="1">
                            <a:effectLst/>
                            <a:latin typeface="Cambria Math" panose="02040503050406030204" pitchFamily="18" charset="0"/>
                            <a:ea typeface="Calibri" panose="020F0502020204030204" pitchFamily="34" charset="0"/>
                            <a:cs typeface="Times New Roman" panose="02020603050405020304" pitchFamily="18" charset="0"/>
                          </a:rPr>
                        </m:ctrlPr>
                      </m:sSupPr>
                      <m:e>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m:t>
                        </m:r>
                      </m:e>
                      <m:sup>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8</m:t>
                        </m:r>
                      </m:sup>
                    </m:sSup>
                    <m:f>
                      <m:fPr>
                        <m:ctrlPr>
                          <a:rPr lang="pt-BR" i="1">
                            <a:effectLst/>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num>
                      <m:den>
                        <m:r>
                          <m:rPr>
                            <m:sty m:val="p"/>
                          </m:rP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s</m:t>
                        </m:r>
                      </m:den>
                    </m:f>
                  </m:oMath>
                </a14:m>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dirty="0">
                  <a:effectLst/>
                  <a:latin typeface="Arial Narrow" panose="020B0606020202030204" pitchFamily="34" charset="0"/>
                  <a:ea typeface="Calibri" panose="020F0502020204030204" pitchFamily="34" charset="0"/>
                </a:endParaRPr>
              </a:p>
              <a:p>
                <a14:m>
                  <m:oMath xmlns:m="http://schemas.openxmlformats.org/officeDocument/2006/math">
                    <m:r>
                      <m:rPr>
                        <m:sty m:val="p"/>
                      </m:rPr>
                      <a:rPr lang="pt-BR">
                        <a:effectLst/>
                        <a:latin typeface="Cambria Math" panose="02040503050406030204" pitchFamily="18" charset="0"/>
                        <a:ea typeface="Calibri" panose="020F0502020204030204" pitchFamily="34" charset="0"/>
                        <a:cs typeface="Times New Roman" panose="02020603050405020304" pitchFamily="18" charset="0"/>
                      </a:rPr>
                      <m:t>v</m:t>
                    </m:r>
                  </m:oMath>
                </a14:m>
                <a:r>
                  <a:rPr lang="pt-BR" dirty="0">
                    <a:effectLst/>
                    <a:latin typeface="Arial Narrow" panose="020B0606020202030204" pitchFamily="34" charset="0"/>
                    <a:ea typeface="Calibri" panose="020F0502020204030204" pitchFamily="34" charset="0"/>
                    <a:cs typeface="Times New Roman" panose="02020603050405020304" pitchFamily="18" charset="0"/>
                  </a:rPr>
                  <a:t>, é a velocidade medida pelo móvel em movimento</a:t>
                </a:r>
                <a:endParaRPr lang="pt-BR" dirty="0">
                  <a:latin typeface="Arial Narrow" panose="020B0606020202030204" pitchFamily="34" charset="0"/>
                </a:endParaRPr>
              </a:p>
            </p:txBody>
          </p:sp>
        </mc:Choice>
        <mc:Fallback xmlns="">
          <p:sp>
            <p:nvSpPr>
              <p:cNvPr id="10" name="CaixaDeTexto 9">
                <a:extLst>
                  <a:ext uri="{FF2B5EF4-FFF2-40B4-BE49-F238E27FC236}">
                    <a16:creationId xmlns:a16="http://schemas.microsoft.com/office/drawing/2014/main" id="{E60F2785-C76E-50F5-9914-EA4ECAD36B69}"/>
                  </a:ext>
                </a:extLst>
              </p:cNvPr>
              <p:cNvSpPr txBox="1">
                <a:spLocks noRot="1" noChangeAspect="1" noMove="1" noResize="1" noEditPoints="1" noAdjustHandles="1" noChangeArrowheads="1" noChangeShapeType="1" noTextEdit="1"/>
              </p:cNvSpPr>
              <p:nvPr/>
            </p:nvSpPr>
            <p:spPr>
              <a:xfrm>
                <a:off x="419100" y="3901262"/>
                <a:ext cx="5676900" cy="2401940"/>
              </a:xfrm>
              <a:prstGeom prst="rect">
                <a:avLst/>
              </a:prstGeom>
              <a:blipFill>
                <a:blip r:embed="rId3"/>
                <a:stretch>
                  <a:fillRect l="-967" t="-1269" r="-859" b="-329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4E6F596-755B-0D6A-DE76-074559298EE3}"/>
                  </a:ext>
                </a:extLst>
              </p:cNvPr>
              <p:cNvSpPr txBox="1"/>
              <p:nvPr/>
            </p:nvSpPr>
            <p:spPr>
              <a:xfrm>
                <a:off x="6229352" y="1627431"/>
                <a:ext cx="5343525" cy="2658613"/>
              </a:xfrm>
              <a:prstGeom prst="rect">
                <a:avLst/>
              </a:prstGeom>
              <a:noFill/>
            </p:spPr>
            <p:txBody>
              <a:bodyPr wrap="square">
                <a:spAutoFit/>
              </a:bodyPr>
              <a:lstStyle/>
              <a:p>
                <a:pPr algn="just"/>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medida em metro por segundo </a:t>
                </a:r>
                <a14:m>
                  <m:oMath xmlns:m="http://schemas.openxmlformats.org/officeDocument/2006/math">
                    <m: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000" i="1">
                            <a:effectLst/>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num>
                      <m:den>
                        <m:r>
                          <m:rPr>
                            <m:sty m:val="p"/>
                          </m:rP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s</m:t>
                        </m:r>
                      </m:den>
                    </m:f>
                    <m: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000" dirty="0">
                  <a:effectLst/>
                  <a:latin typeface="Arial Narrow" panose="020B0606020202030204" pitchFamily="34" charset="0"/>
                  <a:ea typeface="Calibri" panose="020F0502020204030204" pitchFamily="34" charset="0"/>
                </a:endParaRPr>
              </a:p>
              <a:p>
                <a:pPr algn="just"/>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Quando a velocidade de um objeto se aproxima da velocidade da luz (</a:t>
                </a:r>
                <a:r>
                  <a:rPr lang="pt-BR" sz="20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cc</a:t>
                </a:r>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sua massa relativística tende ao infinito. Por isso, seria necessária uma quantidade infinita de energia para atingir cc. Assim, nenhum objeto com massa pode alcançar a velocidade da luz, que é o limite máximo de velocidade no Universo.</a:t>
                </a:r>
                <a:endParaRPr lang="pt-BR" sz="2000" dirty="0">
                  <a:effectLst/>
                  <a:latin typeface="Arial Narrow" panose="020B0606020202030204" pitchFamily="34" charset="0"/>
                  <a:ea typeface="Calibri" panose="020F0502020204030204" pitchFamily="34" charset="0"/>
                </a:endParaRPr>
              </a:p>
              <a:p>
                <a:pPr algn="just"/>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Logo, </a:t>
                </a:r>
                <a:endParaRPr lang="pt-BR" sz="2000" dirty="0">
                  <a:effectLst/>
                  <a:latin typeface="Arial Narrow" panose="020B0606020202030204" pitchFamily="34" charset="0"/>
                  <a:ea typeface="Calibri" panose="020F0502020204030204" pitchFamily="34" charset="0"/>
                </a:endParaRPr>
              </a:p>
            </p:txBody>
          </p:sp>
        </mc:Choice>
        <mc:Fallback xmlns="">
          <p:sp>
            <p:nvSpPr>
              <p:cNvPr id="12" name="CaixaDeTexto 11">
                <a:extLst>
                  <a:ext uri="{FF2B5EF4-FFF2-40B4-BE49-F238E27FC236}">
                    <a16:creationId xmlns:a16="http://schemas.microsoft.com/office/drawing/2014/main" id="{E4E6F596-755B-0D6A-DE76-074559298EE3}"/>
                  </a:ext>
                </a:extLst>
              </p:cNvPr>
              <p:cNvSpPr txBox="1">
                <a:spLocks noRot="1" noChangeAspect="1" noMove="1" noResize="1" noEditPoints="1" noAdjustHandles="1" noChangeArrowheads="1" noChangeShapeType="1" noTextEdit="1"/>
              </p:cNvSpPr>
              <p:nvPr/>
            </p:nvSpPr>
            <p:spPr>
              <a:xfrm>
                <a:off x="6229352" y="1627431"/>
                <a:ext cx="5343525" cy="2658613"/>
              </a:xfrm>
              <a:prstGeom prst="rect">
                <a:avLst/>
              </a:prstGeom>
              <a:blipFill>
                <a:blip r:embed="rId4"/>
                <a:stretch>
                  <a:fillRect l="-1256" t="-229" r="-1142" b="-3211"/>
                </a:stretch>
              </a:blipFill>
            </p:spPr>
            <p:txBody>
              <a:bodyPr/>
              <a:lstStyle/>
              <a:p>
                <a:r>
                  <a:rPr lang="pt-BR">
                    <a:noFill/>
                  </a:rPr>
                  <a:t> </a:t>
                </a:r>
              </a:p>
            </p:txBody>
          </p:sp>
        </mc:Fallback>
      </mc:AlternateContent>
      <p:pic>
        <p:nvPicPr>
          <p:cNvPr id="14" name="Imagem 13">
            <a:extLst>
              <a:ext uri="{FF2B5EF4-FFF2-40B4-BE49-F238E27FC236}">
                <a16:creationId xmlns:a16="http://schemas.microsoft.com/office/drawing/2014/main" id="{CD481CF7-2880-A60F-9384-D68BD01E47E0}"/>
              </a:ext>
            </a:extLst>
          </p:cNvPr>
          <p:cNvPicPr>
            <a:picLocks noChangeAspect="1"/>
          </p:cNvPicPr>
          <p:nvPr/>
        </p:nvPicPr>
        <p:blipFill>
          <a:blip r:embed="rId5"/>
          <a:stretch>
            <a:fillRect/>
          </a:stretch>
        </p:blipFill>
        <p:spPr>
          <a:xfrm>
            <a:off x="8024730" y="4049592"/>
            <a:ext cx="866896" cy="371527"/>
          </a:xfrm>
          <a:prstGeom prst="rect">
            <a:avLst/>
          </a:prstGeom>
        </p:spPr>
      </p:pic>
      <p:sp>
        <p:nvSpPr>
          <p:cNvPr id="16" name="CaixaDeTexto 15">
            <a:extLst>
              <a:ext uri="{FF2B5EF4-FFF2-40B4-BE49-F238E27FC236}">
                <a16:creationId xmlns:a16="http://schemas.microsoft.com/office/drawing/2014/main" id="{B1B6141D-0EC1-CEB9-0DCB-9B91EEB0168B}"/>
              </a:ext>
            </a:extLst>
          </p:cNvPr>
          <p:cNvSpPr txBox="1"/>
          <p:nvPr/>
        </p:nvSpPr>
        <p:spPr>
          <a:xfrm>
            <a:off x="6229352" y="4399572"/>
            <a:ext cx="5343525" cy="1938992"/>
          </a:xfrm>
          <a:prstGeom prst="rect">
            <a:avLst/>
          </a:prstGeom>
          <a:noFill/>
        </p:spPr>
        <p:txBody>
          <a:bodyPr wrap="square">
            <a:spAutoFit/>
          </a:bodyPr>
          <a:lstStyle/>
          <a:p>
            <a:pPr algn="just"/>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massa de um corpo em movimento aumenta conforme sua velocidade se aproxima da velocidade da luz. Einstein também relacionou </a:t>
            </a:r>
            <a:r>
              <a:rPr lang="pt-BR" sz="20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massa e energia</a:t>
            </a:r>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mostrando que a massa de um corpo corresponde a uma determinada quantidade de energia.</a:t>
            </a:r>
            <a:endParaRPr lang="pt-BR" sz="2000" dirty="0">
              <a:effectLst/>
              <a:latin typeface="Calibri" panose="020F0502020204030204" pitchFamily="34" charset="0"/>
              <a:ea typeface="Calibri" panose="020F0502020204030204" pitchFamily="34" charset="0"/>
            </a:endParaRPr>
          </a:p>
          <a:p>
            <a:pPr algn="just"/>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Essa relação é expressa pela famosa equação:</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34938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19312EB-C3C7-680C-3B19-D04FFC5820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6880" y="717550"/>
            <a:ext cx="1591945" cy="1605610"/>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AB25637D-62B3-E8A7-E81A-A90298BE2BD1}"/>
                  </a:ext>
                </a:extLst>
              </p:cNvPr>
              <p:cNvSpPr txBox="1"/>
              <p:nvPr/>
            </p:nvSpPr>
            <p:spPr>
              <a:xfrm>
                <a:off x="209550" y="2323160"/>
                <a:ext cx="5048250" cy="3889719"/>
              </a:xfrm>
              <a:prstGeom prst="rect">
                <a:avLst/>
              </a:prstGeom>
              <a:noFill/>
            </p:spPr>
            <p:txBody>
              <a:bodyPr wrap="square">
                <a:spAutoFit/>
              </a:bodyPr>
              <a:lstStyle/>
              <a:p>
                <a:pPr algn="just"/>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Onde, </a:t>
                </a:r>
                <a:endParaRPr lang="pt-BR" sz="2000" dirty="0">
                  <a:effectLst/>
                  <a:latin typeface="Calibri" panose="020F0502020204030204" pitchFamily="34" charset="0"/>
                  <a:ea typeface="Calibri" panose="020F0502020204030204" pitchFamily="34" charset="0"/>
                </a:endParaRPr>
              </a:p>
              <a:p>
                <a:pPr algn="just"/>
                <a14:m>
                  <m:oMath xmlns:m="http://schemas.openxmlformats.org/officeDocument/2006/math">
                    <m:r>
                      <a:rPr lang="pt-BR" sz="20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𝐄</m:t>
                    </m:r>
                    <m:r>
                      <a:rPr lang="pt-BR" sz="2000" b="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a energia equivalente à massa, medida em joule </a:t>
                </a:r>
                <a14:m>
                  <m:oMath xmlns:m="http://schemas.openxmlformats.org/officeDocument/2006/math">
                    <m: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J</m:t>
                    </m:r>
                    <m: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000" dirty="0">
                  <a:effectLst/>
                  <a:latin typeface="Calibri" panose="020F0502020204030204" pitchFamily="34" charset="0"/>
                  <a:ea typeface="Calibri" panose="020F0502020204030204" pitchFamily="34" charset="0"/>
                </a:endParaRPr>
              </a:p>
              <a:p>
                <a:pPr algn="just"/>
                <a14:m>
                  <m:oMath xmlns:m="http://schemas.openxmlformats.org/officeDocument/2006/math">
                    <m:r>
                      <a:rPr lang="pt-BR" sz="20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𝐦</m:t>
                    </m:r>
                    <m:r>
                      <a:rPr lang="pt-BR" sz="2000" b="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a massa do objeto observado a uma velocidade</a:t>
                </a:r>
                <a:r>
                  <a:rPr lang="pt-BR" sz="20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0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𝐯</m:t>
                    </m:r>
                  </m:oMath>
                </a14:m>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quilograma </a:t>
                </a:r>
                <a14:m>
                  <m:oMath xmlns:m="http://schemas.openxmlformats.org/officeDocument/2006/math">
                    <m: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kg</m:t>
                    </m:r>
                    <m: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000" dirty="0">
                  <a:effectLst/>
                  <a:latin typeface="Calibri" panose="020F0502020204030204" pitchFamily="34" charset="0"/>
                  <a:ea typeface="Calibri" panose="020F0502020204030204" pitchFamily="34" charset="0"/>
                </a:endParaRPr>
              </a:p>
              <a:p>
                <a:pPr algn="just"/>
                <a14:m>
                  <m:oMath xmlns:m="http://schemas.openxmlformats.org/officeDocument/2006/math">
                    <m:r>
                      <a:rPr lang="pt-BR" sz="2000"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𝐜</m:t>
                    </m:r>
                    <m:r>
                      <a:rPr lang="pt-BR" sz="2000" b="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a velocidade de propagação da luz no vácuo de valor aproximado </a:t>
                </a:r>
                <a14:m>
                  <m:oMath xmlns:m="http://schemas.openxmlformats.org/officeDocument/2006/math">
                    <m: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sSup>
                      <m:sSupPr>
                        <m:ctrlPr>
                          <a:rPr lang="pt-BR" sz="2000" i="1">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m:t>
                        </m:r>
                      </m:e>
                      <m:sup>
                        <m: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8</m:t>
                        </m:r>
                      </m:sup>
                    </m:sSup>
                    <m:f>
                      <m:fPr>
                        <m:ctrlPr>
                          <a:rPr lang="pt-BR" sz="2000" i="1">
                            <a:effectLst/>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num>
                      <m:den>
                        <m:r>
                          <m:rPr>
                            <m:sty m:val="p"/>
                          </m:rP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s</m:t>
                        </m:r>
                      </m:den>
                    </m:f>
                  </m:oMath>
                </a14:m>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Times New Roman" panose="02020603050405020304" pitchFamily="18" charset="0"/>
                  </a:rPr>
                  <a:t>Estudante, pare um pouquinho vossos estudos e observe. Nas três equações sobre tempo, massa e comprimento, foi utilizada a relação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2000" b="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000" dirty="0">
                  <a:effectLst/>
                  <a:latin typeface="Calibri" panose="020F0502020204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AB25637D-62B3-E8A7-E81A-A90298BE2BD1}"/>
                  </a:ext>
                </a:extLst>
              </p:cNvPr>
              <p:cNvSpPr txBox="1">
                <a:spLocks noRot="1" noChangeAspect="1" noMove="1" noResize="1" noEditPoints="1" noAdjustHandles="1" noChangeArrowheads="1" noChangeShapeType="1" noTextEdit="1"/>
              </p:cNvSpPr>
              <p:nvPr/>
            </p:nvSpPr>
            <p:spPr>
              <a:xfrm>
                <a:off x="209550" y="2323160"/>
                <a:ext cx="5048250" cy="3889719"/>
              </a:xfrm>
              <a:prstGeom prst="rect">
                <a:avLst/>
              </a:prstGeom>
              <a:blipFill>
                <a:blip r:embed="rId3"/>
                <a:stretch>
                  <a:fillRect l="-1206" t="-1097" r="-120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1BCF9C5E-FB45-B99A-9894-28737F3C7CAC}"/>
                  </a:ext>
                </a:extLst>
              </p:cNvPr>
              <p:cNvSpPr txBox="1"/>
              <p:nvPr/>
            </p:nvSpPr>
            <p:spPr>
              <a:xfrm>
                <a:off x="5638800" y="864543"/>
                <a:ext cx="6096000" cy="3647152"/>
              </a:xfrm>
              <a:prstGeom prst="rect">
                <a:avLst/>
              </a:prstGeom>
              <a:noFill/>
            </p:spPr>
            <p:txBody>
              <a:bodyPr wrap="square">
                <a:spAutoFit/>
              </a:bodyPr>
              <a:lstStyle/>
              <a:p>
                <a:pPr algn="just"/>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Então, essa relação é conhecida como fator de Lorentz ou fator gama </a:t>
                </a:r>
                <a14:m>
                  <m:oMath xmlns:m="http://schemas.openxmlformats.org/officeDocument/2006/math">
                    <m: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γ</m:t>
                    </m:r>
                    <m: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000" dirty="0">
                  <a:effectLst/>
                  <a:latin typeface="Calibri" panose="020F0502020204030204" pitchFamily="34" charset="0"/>
                  <a:ea typeface="Calibri" panose="020F0502020204030204" pitchFamily="34" charset="0"/>
                </a:endParaRPr>
              </a:p>
              <a:p>
                <a:pPr algn="just"/>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 número puro usado na Teoria da Relatividade Restrita de Einstein. Ele mostra o quanto o tempo passa mais devagar, o espaço encolhe e a energia de um objeto mudam quando ele se move em</a:t>
                </a:r>
              </a:p>
              <a:p>
                <a:pPr algn="just"/>
                <a:endParaRPr lang="pt-BR" sz="20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000" dirty="0">
                  <a:effectLst/>
                  <a:latin typeface="Calibri" panose="020F0502020204030204" pitchFamily="34" charset="0"/>
                  <a:ea typeface="Calibri" panose="020F0502020204030204" pitchFamily="34" charset="0"/>
                </a:endParaRPr>
              </a:p>
              <a:p>
                <a:pPr algn="just"/>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Então, essa relação é conhecida como fator de Lorentz ou fator gama </a:t>
                </a:r>
                <a14:m>
                  <m:oMath xmlns:m="http://schemas.openxmlformats.org/officeDocument/2006/math">
                    <m: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γ</m:t>
                    </m:r>
                    <m:r>
                      <a:rPr lang="pt-BR" sz="20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0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000" dirty="0">
                  <a:effectLst/>
                  <a:latin typeface="Calibri" panose="020F0502020204030204" pitchFamily="34" charset="0"/>
                  <a:ea typeface="Calibri" panose="020F0502020204030204" pitchFamily="34" charset="0"/>
                </a:endParaRPr>
              </a:p>
              <a:p>
                <a:pPr algn="just"/>
                <a:endParaRPr lang="pt-BR" sz="1100" dirty="0">
                  <a:effectLst/>
                  <a:latin typeface="Calibri" panose="020F0502020204030204" pitchFamily="34" charset="0"/>
                  <a:ea typeface="Calibri" panose="020F0502020204030204" pitchFamily="34" charset="0"/>
                </a:endParaRPr>
              </a:p>
            </p:txBody>
          </p:sp>
        </mc:Choice>
        <mc:Fallback xmlns="">
          <p:sp>
            <p:nvSpPr>
              <p:cNvPr id="10" name="CaixaDeTexto 9">
                <a:extLst>
                  <a:ext uri="{FF2B5EF4-FFF2-40B4-BE49-F238E27FC236}">
                    <a16:creationId xmlns:a16="http://schemas.microsoft.com/office/drawing/2014/main" id="{1BCF9C5E-FB45-B99A-9894-28737F3C7CAC}"/>
                  </a:ext>
                </a:extLst>
              </p:cNvPr>
              <p:cNvSpPr txBox="1">
                <a:spLocks noRot="1" noChangeAspect="1" noMove="1" noResize="1" noEditPoints="1" noAdjustHandles="1" noChangeArrowheads="1" noChangeShapeType="1" noTextEdit="1"/>
              </p:cNvSpPr>
              <p:nvPr/>
            </p:nvSpPr>
            <p:spPr>
              <a:xfrm>
                <a:off x="5638800" y="864543"/>
                <a:ext cx="6096000" cy="3647152"/>
              </a:xfrm>
              <a:prstGeom prst="rect">
                <a:avLst/>
              </a:prstGeom>
              <a:blipFill>
                <a:blip r:embed="rId4"/>
                <a:stretch>
                  <a:fillRect l="-1000" t="-1003" r="-1000"/>
                </a:stretch>
              </a:blipFill>
            </p:spPr>
            <p:txBody>
              <a:bodyPr/>
              <a:lstStyle/>
              <a:p>
                <a:r>
                  <a:rPr lang="pt-BR">
                    <a:noFill/>
                  </a:rPr>
                  <a:t> </a:t>
                </a:r>
              </a:p>
            </p:txBody>
          </p:sp>
        </mc:Fallback>
      </mc:AlternateContent>
      <p:pic>
        <p:nvPicPr>
          <p:cNvPr id="14" name="Imagem 13">
            <a:extLst>
              <a:ext uri="{FF2B5EF4-FFF2-40B4-BE49-F238E27FC236}">
                <a16:creationId xmlns:a16="http://schemas.microsoft.com/office/drawing/2014/main" id="{A073B335-0800-2723-8396-7091BDC96E9F}"/>
              </a:ext>
            </a:extLst>
          </p:cNvPr>
          <p:cNvPicPr>
            <a:picLocks noChangeAspect="1"/>
          </p:cNvPicPr>
          <p:nvPr/>
        </p:nvPicPr>
        <p:blipFill>
          <a:blip r:embed="rId5"/>
          <a:stretch>
            <a:fillRect/>
          </a:stretch>
        </p:blipFill>
        <p:spPr>
          <a:xfrm>
            <a:off x="8058062" y="2542186"/>
            <a:ext cx="1257475" cy="714475"/>
          </a:xfrm>
          <a:prstGeom prst="rect">
            <a:avLst/>
          </a:prstGeom>
        </p:spPr>
      </p:pic>
      <p:pic>
        <p:nvPicPr>
          <p:cNvPr id="15" name="Imagem 14">
            <a:extLst>
              <a:ext uri="{FF2B5EF4-FFF2-40B4-BE49-F238E27FC236}">
                <a16:creationId xmlns:a16="http://schemas.microsoft.com/office/drawing/2014/main" id="{A239D030-B9B4-7A76-33A7-591CBCEB8739}"/>
              </a:ext>
            </a:extLst>
          </p:cNvPr>
          <p:cNvPicPr>
            <a:picLocks noChangeAspect="1"/>
          </p:cNvPicPr>
          <p:nvPr/>
        </p:nvPicPr>
        <p:blipFill>
          <a:blip r:embed="rId6"/>
          <a:stretch>
            <a:fillRect/>
          </a:stretch>
        </p:blipFill>
        <p:spPr>
          <a:xfrm>
            <a:off x="1687019" y="5657335"/>
            <a:ext cx="1121761" cy="536494"/>
          </a:xfrm>
          <a:prstGeom prst="rect">
            <a:avLst/>
          </a:prstGeom>
        </p:spPr>
      </p:pic>
      <p:pic>
        <p:nvPicPr>
          <p:cNvPr id="17" name="Imagem 16">
            <a:extLst>
              <a:ext uri="{FF2B5EF4-FFF2-40B4-BE49-F238E27FC236}">
                <a16:creationId xmlns:a16="http://schemas.microsoft.com/office/drawing/2014/main" id="{2030AB5A-A1D9-E81A-3DEE-3197348A5A2E}"/>
              </a:ext>
            </a:extLst>
          </p:cNvPr>
          <p:cNvPicPr>
            <a:picLocks noChangeAspect="1"/>
          </p:cNvPicPr>
          <p:nvPr/>
        </p:nvPicPr>
        <p:blipFill>
          <a:blip r:embed="rId7"/>
          <a:stretch>
            <a:fillRect/>
          </a:stretch>
        </p:blipFill>
        <p:spPr>
          <a:xfrm>
            <a:off x="6735269" y="4393597"/>
            <a:ext cx="4267453" cy="1819282"/>
          </a:xfrm>
          <a:prstGeom prst="rect">
            <a:avLst/>
          </a:prstGeom>
        </p:spPr>
      </p:pic>
    </p:spTree>
    <p:extLst>
      <p:ext uri="{BB962C8B-B14F-4D97-AF65-F5344CB8AC3E}">
        <p14:creationId xmlns:p14="http://schemas.microsoft.com/office/powerpoint/2010/main" val="251237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E4D82006-07C9-7588-62BA-3491CA46AEA6}"/>
              </a:ext>
            </a:extLst>
          </p:cNvPr>
          <p:cNvPicPr>
            <a:picLocks noChangeAspect="1"/>
          </p:cNvPicPr>
          <p:nvPr/>
        </p:nvPicPr>
        <p:blipFill>
          <a:blip r:embed="rId2"/>
          <a:stretch>
            <a:fillRect/>
          </a:stretch>
        </p:blipFill>
        <p:spPr>
          <a:xfrm>
            <a:off x="583181" y="894950"/>
            <a:ext cx="4039368" cy="589928"/>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04337FE-E4A0-0D57-46AA-36EA575D1754}"/>
                  </a:ext>
                </a:extLst>
              </p:cNvPr>
              <p:cNvSpPr txBox="1"/>
              <p:nvPr/>
            </p:nvSpPr>
            <p:spPr>
              <a:xfrm>
                <a:off x="583181" y="1484878"/>
                <a:ext cx="5512819" cy="4424288"/>
              </a:xfrm>
              <a:prstGeom prst="rect">
                <a:avLst/>
              </a:prstGeom>
              <a:noFill/>
            </p:spPr>
            <p:txBody>
              <a:bodyPr wrap="square">
                <a:spAutoFit/>
              </a:bodyPr>
              <a:lstStyle/>
              <a:p>
                <a:pPr algn="just"/>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21. (UFL – MG)</a:t>
                </a:r>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Quando aceleramos um elétron até que ele atinja uma velocidade </a:t>
                </a:r>
                <a14:m>
                  <m:oMath xmlns:m="http://schemas.openxmlformats.org/officeDocument/2006/math">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=0,5</m:t>
                    </m:r>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c</m:t>
                    </m:r>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em que </a:t>
                </a:r>
                <a14:m>
                  <m:oMath xmlns:m="http://schemas.openxmlformats.org/officeDocument/2006/math">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c</m:t>
                    </m:r>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é a velocidade da luz, o que acontece com a massa?</a:t>
                </a:r>
                <a:endParaRPr lang="pt-BR" dirty="0">
                  <a:effectLst/>
                  <a:latin typeface="Calibri" panose="020F0502020204030204" pitchFamily="34" charset="0"/>
                  <a:ea typeface="Calibri" panose="020F0502020204030204" pitchFamily="34" charset="0"/>
                </a:endParaRPr>
              </a:p>
              <a:p>
                <a:pPr algn="ctr"/>
                <a:r>
                  <a:rPr lang="pt-BR"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 Aumenta, em relação a sua massa de repouso, por um fator </a:t>
                </a:r>
                <a14:m>
                  <m:oMath xmlns:m="http://schemas.openxmlformats.org/officeDocument/2006/math">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λ</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f>
                      <m:f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fPr>
                      <m:num>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m:t>
                        </m:r>
                      </m:num>
                      <m:den>
                        <m:rad>
                          <m:radPr>
                            <m:degHide m:val="on"/>
                            <m:ctrlPr>
                              <a:rPr lang="pt-BR" i="1">
                                <a:effectLst/>
                                <a:latin typeface="Cambria Math" panose="02040503050406030204" pitchFamily="18" charset="0"/>
                                <a:ea typeface="Arial Narrow" panose="020B0606020202030204" pitchFamily="34" charset="0"/>
                                <a:cs typeface="Arial Narrow" panose="020B0606020202030204" pitchFamily="34" charset="0"/>
                              </a:rPr>
                            </m:ctrlPr>
                          </m:radPr>
                          <m:deg/>
                          <m:e>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0,75</m:t>
                            </m:r>
                          </m:e>
                        </m:rad>
                      </m:den>
                    </m:f>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(B) Aumenta, em relação a sua massa de repouso, por um fator </a:t>
                </a:r>
                <a14:m>
                  <m:oMath xmlns:m="http://schemas.openxmlformats.org/officeDocument/2006/math">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λ</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f>
                      <m:f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fPr>
                      <m:num>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m:t>
                        </m:r>
                      </m:num>
                      <m:den>
                        <m:rad>
                          <m:radPr>
                            <m:degHide m:val="on"/>
                            <m:ctrlPr>
                              <a:rPr lang="pt-BR" i="1">
                                <a:effectLst/>
                                <a:latin typeface="Cambria Math" panose="02040503050406030204" pitchFamily="18" charset="0"/>
                                <a:ea typeface="Arial Narrow" panose="020B0606020202030204" pitchFamily="34" charset="0"/>
                                <a:cs typeface="Arial Narrow" panose="020B0606020202030204" pitchFamily="34" charset="0"/>
                              </a:rPr>
                            </m:ctrlPr>
                          </m:radPr>
                          <m:deg/>
                          <m:e>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0,5</m:t>
                            </m:r>
                          </m:e>
                        </m:rad>
                      </m:den>
                    </m:f>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 Diminui, em relação a sua massa de repouso, por um fator </a:t>
                </a:r>
                <a14:m>
                  <m:oMath xmlns:m="http://schemas.openxmlformats.org/officeDocument/2006/math">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λ</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f>
                      <m:f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fPr>
                      <m:num>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m:t>
                        </m:r>
                      </m:num>
                      <m:den>
                        <m:rad>
                          <m:radPr>
                            <m:degHide m:val="on"/>
                            <m:ctrlPr>
                              <a:rPr lang="pt-BR" i="1">
                                <a:effectLst/>
                                <a:latin typeface="Cambria Math" panose="02040503050406030204" pitchFamily="18" charset="0"/>
                                <a:ea typeface="Arial Narrow" panose="020B0606020202030204" pitchFamily="34" charset="0"/>
                                <a:cs typeface="Arial Narrow" panose="020B0606020202030204" pitchFamily="34" charset="0"/>
                              </a:rPr>
                            </m:ctrlPr>
                          </m:radPr>
                          <m:deg/>
                          <m:e>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0,75</m:t>
                            </m:r>
                          </m:e>
                        </m:rad>
                      </m:den>
                    </m:f>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 Diminui, em relação a sua massa de repouso, por um fator </a:t>
                </a:r>
                <a14:m>
                  <m:oMath xmlns:m="http://schemas.openxmlformats.org/officeDocument/2006/math">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λ</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f>
                      <m:f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fPr>
                      <m:num>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m:t>
                        </m:r>
                      </m:num>
                      <m:den>
                        <m:rad>
                          <m:radPr>
                            <m:degHide m:val="on"/>
                            <m:ctrlPr>
                              <a:rPr lang="pt-BR" i="1">
                                <a:effectLst/>
                                <a:latin typeface="Cambria Math" panose="02040503050406030204" pitchFamily="18" charset="0"/>
                                <a:ea typeface="Arial Narrow" panose="020B0606020202030204" pitchFamily="34" charset="0"/>
                                <a:cs typeface="Arial Narrow" panose="020B0606020202030204" pitchFamily="34" charset="0"/>
                              </a:rPr>
                            </m:ctrlPr>
                          </m:radPr>
                          <m:deg/>
                          <m:e>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0,5</m:t>
                            </m:r>
                          </m:e>
                        </m:rad>
                      </m:den>
                    </m:f>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(E) Não sofre nenhuma alteração.</a:t>
                </a:r>
              </a:p>
              <a:p>
                <a:pPr algn="just"/>
                <a:endParaRPr lang="pt-BR" sz="1100" dirty="0">
                  <a:effectLst/>
                  <a:latin typeface="Calibri" panose="020F0502020204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D04337FE-E4A0-0D57-46AA-36EA575D1754}"/>
                  </a:ext>
                </a:extLst>
              </p:cNvPr>
              <p:cNvSpPr txBox="1">
                <a:spLocks noRot="1" noChangeAspect="1" noMove="1" noResize="1" noEditPoints="1" noAdjustHandles="1" noChangeArrowheads="1" noChangeShapeType="1" noTextEdit="1"/>
              </p:cNvSpPr>
              <p:nvPr/>
            </p:nvSpPr>
            <p:spPr>
              <a:xfrm>
                <a:off x="583181" y="1484878"/>
                <a:ext cx="5512819" cy="4424288"/>
              </a:xfrm>
              <a:prstGeom prst="rect">
                <a:avLst/>
              </a:prstGeom>
              <a:blipFill>
                <a:blip r:embed="rId3"/>
                <a:stretch>
                  <a:fillRect l="-996" t="-690" r="-88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3327583A-4522-D3D8-9F57-24BF16D14633}"/>
                  </a:ext>
                </a:extLst>
              </p:cNvPr>
              <p:cNvSpPr txBox="1"/>
              <p:nvPr/>
            </p:nvSpPr>
            <p:spPr>
              <a:xfrm>
                <a:off x="6591300" y="1580128"/>
                <a:ext cx="5198494" cy="2730299"/>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kumimoji="0" lang="pt-BR" sz="1800" b="1"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22. (UFRN – RN)</a:t>
                </a:r>
                <a:r>
                  <a:rPr kumimoji="0" lang="pt-BR" sz="18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 Sendo a velocidade de propagação da luz igual a </a:t>
                </a:r>
                <a14:m>
                  <m:oMath xmlns:m="http://schemas.openxmlformats.org/officeDocument/2006/math">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3∙</m:t>
                    </m:r>
                    <m:sSup>
                      <m:sSupPr>
                        <m:ctrlPr>
                          <a:rPr kumimoji="0" lang="pt-BR" sz="1800" b="0" i="1" u="none" strike="noStrike" kern="1200" cap="none" spc="0" normalizeH="0" baseline="0" noProof="0">
                            <a:ln>
                              <a:noFill/>
                            </a:ln>
                            <a:solidFill>
                              <a:prstClr val="black"/>
                            </a:solidFill>
                            <a:effectLst/>
                            <a:uLnTx/>
                            <a:uFillTx/>
                            <a:latin typeface="Cambria Math" panose="02040503050406030204" pitchFamily="18" charset="0"/>
                            <a:ea typeface="Arial Narrow" panose="020B0606020202030204" pitchFamily="34" charset="0"/>
                            <a:cs typeface="Arial Narrow" panose="020B0606020202030204" pitchFamily="34" charset="0"/>
                          </a:rPr>
                        </m:ctrlPr>
                      </m:sSupPr>
                      <m:e>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10</m:t>
                        </m:r>
                      </m:e>
                      <m:sup>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8</m:t>
                        </m:r>
                      </m:sup>
                    </m:sSup>
                    <m:f>
                      <m:fPr>
                        <m:ctrlPr>
                          <a:rPr kumimoji="0" lang="pt-BR" sz="1800" b="0" i="1" u="none" strike="noStrike" kern="1200" cap="none" spc="0" normalizeH="0" baseline="0" noProof="0">
                            <a:ln>
                              <a:noFill/>
                            </a:ln>
                            <a:solidFill>
                              <a:prstClr val="black"/>
                            </a:solidFill>
                            <a:effectLst/>
                            <a:uLnTx/>
                            <a:uFillTx/>
                            <a:latin typeface="Cambria Math" panose="02040503050406030204" pitchFamily="18" charset="0"/>
                            <a:ea typeface="Arial Narrow" panose="020B0606020202030204" pitchFamily="34" charset="0"/>
                            <a:cs typeface="Arial Narrow" panose="020B0606020202030204" pitchFamily="34" charset="0"/>
                          </a:rPr>
                        </m:ctrlPr>
                      </m:fPr>
                      <m:num>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𝑚</m:t>
                        </m:r>
                      </m:num>
                      <m:den>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𝑠</m:t>
                        </m:r>
                      </m:den>
                    </m:f>
                  </m:oMath>
                </a14:m>
                <a:r>
                  <a:rPr kumimoji="0" lang="pt-BR" sz="18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 a ordem de grandeza da energia de repouso de </a:t>
                </a:r>
                <a14:m>
                  <m:oMath xmlns:m="http://schemas.openxmlformats.org/officeDocument/2006/math">
                    <m:r>
                      <a:rPr kumimoji="0" lang="pt-BR" sz="1800" b="0" i="0"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1 </m:t>
                    </m:r>
                    <m:r>
                      <m:rPr>
                        <m:sty m:val="p"/>
                      </m:rPr>
                      <a:rPr kumimoji="0" lang="pt-BR" sz="1800" b="0" i="0"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g</m:t>
                    </m:r>
                  </m:oMath>
                </a14:m>
                <a:r>
                  <a:rPr kumimoji="0" lang="pt-BR" sz="18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 de matéria, em J é:</a:t>
                </a:r>
                <a:endParaRPr kumimoji="0" lang="pt-B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(A) </a:t>
                </a:r>
                <a14:m>
                  <m:oMath xmlns:m="http://schemas.openxmlformats.org/officeDocument/2006/math">
                    <m:sSup>
                      <m:sSupPr>
                        <m:ctrlPr>
                          <a:rPr kumimoji="0" lang="pt-BR" sz="1800" b="0" i="1" u="none" strike="noStrike" kern="1200" cap="none" spc="0" normalizeH="0" baseline="0" noProof="0">
                            <a:ln>
                              <a:noFill/>
                            </a:ln>
                            <a:solidFill>
                              <a:prstClr val="black"/>
                            </a:solidFill>
                            <a:effectLst/>
                            <a:uLnTx/>
                            <a:uFillTx/>
                            <a:latin typeface="Cambria Math" panose="02040503050406030204" pitchFamily="18" charset="0"/>
                            <a:ea typeface="Arial Narrow" panose="020B0606020202030204" pitchFamily="34" charset="0"/>
                            <a:cs typeface="Arial Narrow" panose="020B0606020202030204" pitchFamily="34" charset="0"/>
                          </a:rPr>
                        </m:ctrlPr>
                      </m:sSupPr>
                      <m:e>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10</m:t>
                        </m:r>
                      </m:e>
                      <m:sup>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8</m:t>
                        </m:r>
                      </m:sup>
                    </m:sSup>
                  </m:oMath>
                </a14:m>
                <a:r>
                  <a:rPr kumimoji="0" lang="pt-BR" sz="18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a:t>
                </a:r>
                <a:endParaRPr kumimoji="0" lang="pt-B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(B) </a:t>
                </a:r>
                <a14:m>
                  <m:oMath xmlns:m="http://schemas.openxmlformats.org/officeDocument/2006/math">
                    <m:sSup>
                      <m:sSupPr>
                        <m:ctrlPr>
                          <a:rPr kumimoji="0" lang="pt-BR" sz="1800" b="0" i="1" u="none" strike="noStrike" kern="1200" cap="none" spc="0" normalizeH="0" baseline="0" noProof="0">
                            <a:ln>
                              <a:noFill/>
                            </a:ln>
                            <a:solidFill>
                              <a:prstClr val="black"/>
                            </a:solidFill>
                            <a:effectLst/>
                            <a:uLnTx/>
                            <a:uFillTx/>
                            <a:latin typeface="Cambria Math" panose="02040503050406030204" pitchFamily="18" charset="0"/>
                            <a:ea typeface="Arial Narrow" panose="020B0606020202030204" pitchFamily="34" charset="0"/>
                            <a:cs typeface="Arial Narrow" panose="020B0606020202030204" pitchFamily="34" charset="0"/>
                          </a:rPr>
                        </m:ctrlPr>
                      </m:sSupPr>
                      <m:e>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10</m:t>
                        </m:r>
                      </m:e>
                      <m:sup>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9</m:t>
                        </m:r>
                      </m:sup>
                    </m:sSup>
                  </m:oMath>
                </a14:m>
                <a:r>
                  <a:rPr kumimoji="0" lang="pt-BR" sz="18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a:t>
                </a:r>
                <a:endParaRPr kumimoji="0" lang="pt-B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(C) </a:t>
                </a:r>
                <a14:m>
                  <m:oMath xmlns:m="http://schemas.openxmlformats.org/officeDocument/2006/math">
                    <m:sSup>
                      <m:sSupPr>
                        <m:ctrlPr>
                          <a:rPr kumimoji="0" lang="pt-BR" sz="1800" b="0" i="1" u="none" strike="noStrike" kern="1200" cap="none" spc="0" normalizeH="0" baseline="0" noProof="0">
                            <a:ln>
                              <a:noFill/>
                            </a:ln>
                            <a:solidFill>
                              <a:prstClr val="black"/>
                            </a:solidFill>
                            <a:effectLst/>
                            <a:uLnTx/>
                            <a:uFillTx/>
                            <a:latin typeface="Cambria Math" panose="02040503050406030204" pitchFamily="18" charset="0"/>
                            <a:ea typeface="Arial Narrow" panose="020B0606020202030204" pitchFamily="34" charset="0"/>
                            <a:cs typeface="Arial Narrow" panose="020B0606020202030204" pitchFamily="34" charset="0"/>
                          </a:rPr>
                        </m:ctrlPr>
                      </m:sSupPr>
                      <m:e>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10</m:t>
                        </m:r>
                      </m:e>
                      <m:sup>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13</m:t>
                        </m:r>
                      </m:sup>
                    </m:sSup>
                  </m:oMath>
                </a14:m>
                <a:r>
                  <a:rPr kumimoji="0" lang="pt-BR" sz="18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a:t>
                </a:r>
                <a:endParaRPr kumimoji="0" lang="pt-B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(D) </a:t>
                </a:r>
                <a14:m>
                  <m:oMath xmlns:m="http://schemas.openxmlformats.org/officeDocument/2006/math">
                    <m:sSup>
                      <m:sSupPr>
                        <m:ctrlPr>
                          <a:rPr kumimoji="0" lang="pt-BR" sz="1800" b="0" i="1" u="none" strike="noStrike" kern="1200" cap="none" spc="0" normalizeH="0" baseline="0" noProof="0">
                            <a:ln>
                              <a:noFill/>
                            </a:ln>
                            <a:solidFill>
                              <a:prstClr val="black"/>
                            </a:solidFill>
                            <a:effectLst/>
                            <a:uLnTx/>
                            <a:uFillTx/>
                            <a:latin typeface="Cambria Math" panose="02040503050406030204" pitchFamily="18" charset="0"/>
                            <a:ea typeface="Arial Narrow" panose="020B0606020202030204" pitchFamily="34" charset="0"/>
                            <a:cs typeface="Arial Narrow" panose="020B0606020202030204" pitchFamily="34" charset="0"/>
                          </a:rPr>
                        </m:ctrlPr>
                      </m:sSupPr>
                      <m:e>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10</m:t>
                        </m:r>
                      </m:e>
                      <m:sup>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14</m:t>
                        </m:r>
                      </m:sup>
                    </m:sSup>
                  </m:oMath>
                </a14:m>
                <a:r>
                  <a:rPr kumimoji="0" lang="pt-BR" sz="18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a:t>
                </a:r>
                <a:endParaRPr kumimoji="0" lang="pt-B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(E) </a:t>
                </a:r>
                <a14:m>
                  <m:oMath xmlns:m="http://schemas.openxmlformats.org/officeDocument/2006/math">
                    <m:sSup>
                      <m:sSupPr>
                        <m:ctrlPr>
                          <a:rPr kumimoji="0" lang="pt-BR" sz="1800" b="0" i="1" u="none" strike="noStrike" kern="1200" cap="none" spc="0" normalizeH="0" baseline="0" noProof="0">
                            <a:ln>
                              <a:noFill/>
                            </a:ln>
                            <a:solidFill>
                              <a:prstClr val="black"/>
                            </a:solidFill>
                            <a:effectLst/>
                            <a:uLnTx/>
                            <a:uFillTx/>
                            <a:latin typeface="Cambria Math" panose="02040503050406030204" pitchFamily="18" charset="0"/>
                            <a:ea typeface="Arial Narrow" panose="020B0606020202030204" pitchFamily="34" charset="0"/>
                            <a:cs typeface="Arial Narrow" panose="020B0606020202030204" pitchFamily="34" charset="0"/>
                          </a:rPr>
                        </m:ctrlPr>
                      </m:sSupPr>
                      <m:e>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10</m:t>
                        </m:r>
                      </m:e>
                      <m:sup>
                        <m:r>
                          <a:rPr kumimoji="0" lang="pt-BR" sz="18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15</m:t>
                        </m:r>
                      </m:sup>
                    </m:sSup>
                  </m:oMath>
                </a14:m>
                <a:r>
                  <a:rPr kumimoji="0" lang="pt-BR" sz="18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a:t>
                </a:r>
                <a:endParaRPr kumimoji="0" lang="pt-B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mc:Choice>
        <mc:Fallback xmlns="">
          <p:sp>
            <p:nvSpPr>
              <p:cNvPr id="7" name="CaixaDeTexto 6">
                <a:extLst>
                  <a:ext uri="{FF2B5EF4-FFF2-40B4-BE49-F238E27FC236}">
                    <a16:creationId xmlns:a16="http://schemas.microsoft.com/office/drawing/2014/main" id="{3327583A-4522-D3D8-9F57-24BF16D14633}"/>
                  </a:ext>
                </a:extLst>
              </p:cNvPr>
              <p:cNvSpPr txBox="1">
                <a:spLocks noRot="1" noChangeAspect="1" noMove="1" noResize="1" noEditPoints="1" noAdjustHandles="1" noChangeArrowheads="1" noChangeShapeType="1" noTextEdit="1"/>
              </p:cNvSpPr>
              <p:nvPr/>
            </p:nvSpPr>
            <p:spPr>
              <a:xfrm>
                <a:off x="6591300" y="1580128"/>
                <a:ext cx="5198494" cy="2730299"/>
              </a:xfrm>
              <a:prstGeom prst="rect">
                <a:avLst/>
              </a:prstGeom>
              <a:blipFill>
                <a:blip r:embed="rId4"/>
                <a:stretch>
                  <a:fillRect l="-938" t="-446" r="-1055" b="-2455"/>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1F78507E-4843-3470-4A65-C5790B9F1EF1}"/>
              </a:ext>
            </a:extLst>
          </p:cNvPr>
          <p:cNvPicPr>
            <a:picLocks noChangeAspect="1"/>
          </p:cNvPicPr>
          <p:nvPr/>
        </p:nvPicPr>
        <p:blipFill>
          <a:blip r:embed="rId5"/>
          <a:stretch>
            <a:fillRect/>
          </a:stretch>
        </p:blipFill>
        <p:spPr>
          <a:xfrm>
            <a:off x="6681530" y="4310427"/>
            <a:ext cx="5005645" cy="1766523"/>
          </a:xfrm>
          <a:prstGeom prst="rect">
            <a:avLst/>
          </a:prstGeom>
        </p:spPr>
      </p:pic>
    </p:spTree>
    <p:extLst>
      <p:ext uri="{BB962C8B-B14F-4D97-AF65-F5344CB8AC3E}">
        <p14:creationId xmlns:p14="http://schemas.microsoft.com/office/powerpoint/2010/main" val="22660484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B8B5BDD-7E7C-6DE8-986F-8A0AD91C2A0C}"/>
                  </a:ext>
                </a:extLst>
              </p:cNvPr>
              <p:cNvSpPr txBox="1"/>
              <p:nvPr/>
            </p:nvSpPr>
            <p:spPr>
              <a:xfrm>
                <a:off x="257175" y="668030"/>
                <a:ext cx="5143500" cy="6355586"/>
              </a:xfrm>
              <a:prstGeom prst="rect">
                <a:avLst/>
              </a:prstGeom>
              <a:noFill/>
            </p:spPr>
            <p:txBody>
              <a:bodyPr wrap="square">
                <a:spAutoFit/>
              </a:bodyPr>
              <a:lstStyle/>
              <a:p>
                <a:pPr algn="just"/>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23. (UFPRL – RS)</a:t>
                </a: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Considere as afirmativas, a seguir.</a:t>
                </a:r>
                <a:endParaRPr lang="pt-BR" sz="2000" dirty="0">
                  <a:effectLst/>
                  <a:latin typeface="Calibri" panose="020F0502020204030204" pitchFamily="34" charset="0"/>
                  <a:ea typeface="Calibri" panose="020F0502020204030204" pitchFamily="34" charset="0"/>
                </a:endParaRPr>
              </a:p>
              <a:p>
                <a:pPr algn="just"/>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I. O tempo transcorre da mesma maneira em qualquer referencial inercial, independente da sua velocidade.</a:t>
                </a:r>
                <a:endParaRPr lang="pt-BR" sz="2000" dirty="0">
                  <a:effectLst/>
                  <a:latin typeface="Calibri" panose="020F0502020204030204" pitchFamily="34" charset="0"/>
                  <a:ea typeface="Calibri" panose="020F0502020204030204" pitchFamily="34" charset="0"/>
                </a:endParaRPr>
              </a:p>
              <a:p>
                <a:pPr algn="just"/>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II. O comprimento dos corpos diminui na direção do movimento.</a:t>
                </a:r>
                <a:endParaRPr lang="pt-BR" sz="2000" dirty="0">
                  <a:effectLst/>
                  <a:latin typeface="Calibri" panose="020F0502020204030204" pitchFamily="34" charset="0"/>
                  <a:ea typeface="Calibri" panose="020F0502020204030204" pitchFamily="34" charset="0"/>
                </a:endParaRPr>
              </a:p>
              <a:p>
                <a:pPr algn="just"/>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III. Quando a velocidade de um corpo tende à velocidade da luz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c</m:t>
                    </m:r>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sua massa tende ao infinito.</a:t>
                </a:r>
                <a:endParaRPr lang="pt-BR" sz="2000" dirty="0">
                  <a:effectLst/>
                  <a:latin typeface="Calibri" panose="020F0502020204030204" pitchFamily="34" charset="0"/>
                  <a:ea typeface="Calibri" panose="020F0502020204030204" pitchFamily="34" charset="0"/>
                </a:endParaRPr>
              </a:p>
              <a:p>
                <a:pPr algn="just"/>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De acordo com seus conhecimentos sobre Física Moderna e as informações dadas, está (</a:t>
                </a:r>
                <a:r>
                  <a:rPr lang="pt-BR" sz="2000" dirty="0" err="1">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ão</a:t>
                </a: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correta (s) a(s) afirmativa (s)</a:t>
                </a:r>
                <a:endParaRPr lang="pt-BR" sz="2000" dirty="0">
                  <a:effectLst/>
                  <a:latin typeface="Calibri" panose="020F0502020204030204" pitchFamily="34" charset="0"/>
                  <a:ea typeface="Calibri" panose="020F0502020204030204" pitchFamily="34" charset="0"/>
                </a:endParaRPr>
              </a:p>
              <a:p>
                <a:pPr algn="just"/>
                <a:r>
                  <a:rPr lang="pt-BR" sz="2000" i="1"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2000" dirty="0">
                  <a:effectLst/>
                  <a:latin typeface="Calibri" panose="020F0502020204030204" pitchFamily="34" charset="0"/>
                  <a:ea typeface="Calibri" panose="020F0502020204030204" pitchFamily="34" charset="0"/>
                </a:endParaRPr>
              </a:p>
              <a:p>
                <a:pPr algn="just"/>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 I e III.</a:t>
                </a:r>
                <a:endParaRPr lang="pt-BR" sz="2000" dirty="0">
                  <a:effectLst/>
                  <a:latin typeface="Calibri" panose="020F0502020204030204" pitchFamily="34" charset="0"/>
                  <a:ea typeface="Calibri" panose="020F0502020204030204" pitchFamily="34" charset="0"/>
                </a:endParaRPr>
              </a:p>
              <a:p>
                <a:pPr algn="just"/>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(B) I e II.</a:t>
                </a:r>
                <a:endParaRPr lang="pt-BR" sz="2000" dirty="0">
                  <a:effectLst/>
                  <a:latin typeface="Calibri" panose="020F0502020204030204" pitchFamily="34" charset="0"/>
                  <a:ea typeface="Calibri" panose="020F0502020204030204" pitchFamily="34" charset="0"/>
                </a:endParaRPr>
              </a:p>
              <a:p>
                <a:pPr algn="just"/>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 II e III.</a:t>
                </a:r>
                <a:endParaRPr lang="pt-BR" sz="2000" dirty="0">
                  <a:effectLst/>
                  <a:latin typeface="Calibri" panose="020F0502020204030204" pitchFamily="34" charset="0"/>
                  <a:ea typeface="Calibri" panose="020F0502020204030204" pitchFamily="34" charset="0"/>
                </a:endParaRPr>
              </a:p>
              <a:p>
                <a:pPr algn="just"/>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 I, II e III.</a:t>
                </a:r>
                <a:endParaRPr lang="pt-BR" sz="2000" dirty="0">
                  <a:effectLst/>
                  <a:latin typeface="Calibri" panose="020F0502020204030204" pitchFamily="34" charset="0"/>
                  <a:ea typeface="Calibri" panose="020F0502020204030204" pitchFamily="34" charset="0"/>
                </a:endParaRPr>
              </a:p>
              <a:p>
                <a:pPr algn="just"/>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(E) II.</a:t>
                </a:r>
              </a:p>
              <a:p>
                <a:pPr algn="just"/>
                <a:endParaRPr lang="pt-BR" sz="2000" dirty="0">
                  <a:solidFill>
                    <a:srgbClr val="000000"/>
                  </a:solidFill>
                  <a:latin typeface="Arial Narrow" panose="020B0606020202030204" pitchFamily="34" charset="0"/>
                  <a:ea typeface="Calibri" panose="020F0502020204030204" pitchFamily="34" charset="0"/>
                </a:endParaRPr>
              </a:p>
              <a:p>
                <a:pPr algn="just"/>
                <a:endParaRPr lang="pt-BR" sz="1200" dirty="0">
                  <a:solidFill>
                    <a:srgbClr val="000000"/>
                  </a:solidFill>
                  <a:effectLst/>
                  <a:latin typeface="Arial Narrow" panose="020B0606020202030204" pitchFamily="34" charset="0"/>
                  <a:ea typeface="Calibri" panose="020F0502020204030204" pitchFamily="34" charset="0"/>
                </a:endParaRPr>
              </a:p>
              <a:p>
                <a:pPr algn="just"/>
                <a:endParaRPr lang="pt-BR" sz="1200" dirty="0">
                  <a:solidFill>
                    <a:srgbClr val="000000"/>
                  </a:solidFill>
                  <a:latin typeface="Arial Narrow" panose="020B0606020202030204" pitchFamily="34" charset="0"/>
                  <a:ea typeface="Calibri" panose="020F0502020204030204" pitchFamily="34" charset="0"/>
                </a:endParaRPr>
              </a:p>
              <a:p>
                <a:pPr algn="just"/>
                <a:endParaRPr lang="pt-BR" sz="1200" dirty="0">
                  <a:solidFill>
                    <a:srgbClr val="000000"/>
                  </a:solidFill>
                  <a:effectLst/>
                  <a:latin typeface="Arial Narrow" panose="020B0606020202030204" pitchFamily="34" charset="0"/>
                  <a:ea typeface="Calibri" panose="020F0502020204030204" pitchFamily="34" charset="0"/>
                </a:endParaRPr>
              </a:p>
              <a:p>
                <a:pPr algn="just"/>
                <a:endParaRPr lang="pt-BR" sz="1100" dirty="0">
                  <a:effectLst/>
                  <a:latin typeface="Calibri" panose="020F0502020204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DB8B5BDD-7E7C-6DE8-986F-8A0AD91C2A0C}"/>
                  </a:ext>
                </a:extLst>
              </p:cNvPr>
              <p:cNvSpPr txBox="1">
                <a:spLocks noRot="1" noChangeAspect="1" noMove="1" noResize="1" noEditPoints="1" noAdjustHandles="1" noChangeArrowheads="1" noChangeShapeType="1" noTextEdit="1"/>
              </p:cNvSpPr>
              <p:nvPr/>
            </p:nvSpPr>
            <p:spPr>
              <a:xfrm>
                <a:off x="257175" y="668030"/>
                <a:ext cx="5143500" cy="6355586"/>
              </a:xfrm>
              <a:prstGeom prst="rect">
                <a:avLst/>
              </a:prstGeom>
              <a:blipFill>
                <a:blip r:embed="rId2"/>
                <a:stretch>
                  <a:fillRect l="-1185" t="-768" r="-130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EB273144-D1DA-542F-FE43-80C18F5AD1DD}"/>
                  </a:ext>
                </a:extLst>
              </p:cNvPr>
              <p:cNvSpPr txBox="1"/>
              <p:nvPr/>
            </p:nvSpPr>
            <p:spPr>
              <a:xfrm>
                <a:off x="5495925" y="668030"/>
                <a:ext cx="6096000" cy="470898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24. </a:t>
                </a:r>
                <a:r>
                  <a:rPr kumimoji="0" lang="pt-BR" sz="20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A Física Moderna é o estudo da Física desenvolvido no final do século XIX e início do século XX. Em particular, é o estudo da Mecânica Quântica e da Teoria da Relatividade Restrita. Dadas as proposições a seguir, marque (V) para verdadeiro e (F) para falso para as afirmações a seguir:</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pt-BR" sz="20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   )</m:t>
                    </m:r>
                  </m:oMath>
                </a14:m>
                <a:r>
                  <a:rPr kumimoji="0" lang="pt-BR" sz="20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 Demonstra limitações da Física Newtoniana na escala microscópica.</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pt-BR" sz="20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   )</m:t>
                    </m:r>
                  </m:oMath>
                </a14:m>
                <a:r>
                  <a:rPr kumimoji="0" lang="pt-BR" sz="20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 Nega totalmente as aplicações das leis de Newton.</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pt-BR" sz="20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   )</m:t>
                    </m:r>
                  </m:oMath>
                </a14:m>
                <a:r>
                  <a:rPr kumimoji="0" lang="pt-BR" sz="20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 Explica o efeito fotoelétrico.</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pt-BR" sz="20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   )</m:t>
                    </m:r>
                  </m:oMath>
                </a14:m>
                <a:r>
                  <a:rPr kumimoji="0" lang="pt-BR" sz="20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 Afirma que as leis da Física são as mesmas em todos os referenciais inerciais.</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pt-BR" sz="20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   )</m:t>
                    </m:r>
                  </m:oMath>
                </a14:m>
                <a:r>
                  <a:rPr kumimoji="0" lang="pt-BR" sz="20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 Comprova que a velocidade da luz é diferente para quaisquer observadores em referenciais inerciais.</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pt-BR" sz="2000" b="0" i="1" u="none" strike="noStrike" kern="1200" cap="none" spc="0" normalizeH="0" baseline="0" noProof="0">
                        <a:ln>
                          <a:noFill/>
                        </a:ln>
                        <a:solidFill>
                          <a:srgbClr val="000000"/>
                        </a:solidFill>
                        <a:effectLst/>
                        <a:uLnTx/>
                        <a:uFillTx/>
                        <a:latin typeface="Cambria Math" panose="02040503050406030204" pitchFamily="18" charset="0"/>
                        <a:ea typeface="Arial Narrow" panose="020B0606020202030204" pitchFamily="34" charset="0"/>
                        <a:cs typeface="Arial Narrow" panose="020B0606020202030204" pitchFamily="34" charset="0"/>
                      </a:rPr>
                      <m:t>(   )</m:t>
                    </m:r>
                  </m:oMath>
                </a14:m>
                <a:r>
                  <a:rPr kumimoji="0" lang="pt-BR" sz="2000" b="0"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 Demonstra que a massa de um corpo independe de sua velocidade.</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mc:Choice>
        <mc:Fallback xmlns="">
          <p:sp>
            <p:nvSpPr>
              <p:cNvPr id="6" name="CaixaDeTexto 5">
                <a:extLst>
                  <a:ext uri="{FF2B5EF4-FFF2-40B4-BE49-F238E27FC236}">
                    <a16:creationId xmlns:a16="http://schemas.microsoft.com/office/drawing/2014/main" id="{EB273144-D1DA-542F-FE43-80C18F5AD1DD}"/>
                  </a:ext>
                </a:extLst>
              </p:cNvPr>
              <p:cNvSpPr txBox="1">
                <a:spLocks noRot="1" noChangeAspect="1" noMove="1" noResize="1" noEditPoints="1" noAdjustHandles="1" noChangeArrowheads="1" noChangeShapeType="1" noTextEdit="1"/>
              </p:cNvSpPr>
              <p:nvPr/>
            </p:nvSpPr>
            <p:spPr>
              <a:xfrm>
                <a:off x="5495925" y="668030"/>
                <a:ext cx="6096000" cy="4708981"/>
              </a:xfrm>
              <a:prstGeom prst="rect">
                <a:avLst/>
              </a:prstGeom>
              <a:blipFill>
                <a:blip r:embed="rId3"/>
                <a:stretch>
                  <a:fillRect l="-1100" t="-777" r="-1000" b="-1166"/>
                </a:stretch>
              </a:blipFill>
            </p:spPr>
            <p:txBody>
              <a:bodyPr/>
              <a:lstStyle/>
              <a:p>
                <a:r>
                  <a:rPr lang="pt-BR">
                    <a:noFill/>
                  </a:rPr>
                  <a:t> </a:t>
                </a:r>
              </a:p>
            </p:txBody>
          </p:sp>
        </mc:Fallback>
      </mc:AlternateContent>
    </p:spTree>
    <p:extLst>
      <p:ext uri="{BB962C8B-B14F-4D97-AF65-F5344CB8AC3E}">
        <p14:creationId xmlns:p14="http://schemas.microsoft.com/office/powerpoint/2010/main" val="33645835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1265AA7-9B34-17AC-20FA-05F4190DF4D4}"/>
                  </a:ext>
                </a:extLst>
              </p:cNvPr>
              <p:cNvSpPr txBox="1"/>
              <p:nvPr/>
            </p:nvSpPr>
            <p:spPr>
              <a:xfrm>
                <a:off x="247650" y="1022003"/>
                <a:ext cx="5114925" cy="3170099"/>
              </a:xfrm>
              <a:prstGeom prst="rect">
                <a:avLst/>
              </a:prstGeom>
              <a:noFill/>
            </p:spPr>
            <p:txBody>
              <a:bodyPr wrap="square">
                <a:spAutoFit/>
              </a:bodyPr>
              <a:lstStyle/>
              <a:p>
                <a:pPr algn="just"/>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25. (UNIFOR – CE)</a:t>
                </a:r>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Uma partícula, cuja massa de repouso é M, é acelerada a partir do repouso até atingir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60%</m:t>
                    </m:r>
                  </m:oMath>
                </a14:m>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da velocidade de propagação da luz no vácuo. Na situação final, a massa da partícula será igual a </a:t>
                </a:r>
                <a:endParaRPr lang="pt-BR" sz="2000" dirty="0">
                  <a:effectLst/>
                  <a:latin typeface="Calibri" panose="020F0502020204030204" pitchFamily="34" charset="0"/>
                  <a:ea typeface="Calibri" panose="020F0502020204030204" pitchFamily="34" charset="0"/>
                </a:endParaRPr>
              </a:p>
              <a:p>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0,60</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oMath>
                </a14:m>
                <a:endParaRPr lang="pt-BR" sz="2000" dirty="0">
                  <a:effectLst/>
                  <a:latin typeface="Calibri" panose="020F0502020204030204" pitchFamily="34" charset="0"/>
                  <a:ea typeface="Calibri" panose="020F0502020204030204" pitchFamily="34" charset="0"/>
                </a:endParaRPr>
              </a:p>
              <a:p>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(B)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oMath>
                </a14:m>
                <a:endParaRPr lang="pt-BR" sz="2000" dirty="0">
                  <a:effectLst/>
                  <a:latin typeface="Calibri" panose="020F0502020204030204" pitchFamily="34" charset="0"/>
                  <a:ea typeface="Calibri" panose="020F0502020204030204" pitchFamily="34" charset="0"/>
                </a:endParaRPr>
              </a:p>
              <a:p>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1,25</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oMath>
                </a14:m>
                <a:endParaRPr lang="pt-BR" sz="2000" dirty="0">
                  <a:effectLst/>
                  <a:latin typeface="Calibri" panose="020F0502020204030204" pitchFamily="34" charset="0"/>
                  <a:ea typeface="Calibri" panose="020F0502020204030204" pitchFamily="34" charset="0"/>
                </a:endParaRPr>
              </a:p>
              <a:p>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1,4</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oMath>
                </a14:m>
                <a:endParaRPr lang="pt-BR" sz="2000" dirty="0">
                  <a:effectLst/>
                  <a:latin typeface="Calibri" panose="020F0502020204030204" pitchFamily="34" charset="0"/>
                  <a:ea typeface="Calibri" panose="020F0502020204030204" pitchFamily="34" charset="0"/>
                </a:endParaRPr>
              </a:p>
              <a:p>
                <a:r>
                  <a:rPr lang="pt-BR" sz="20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(E) </a:t>
                </a:r>
                <a14:m>
                  <m:oMath xmlns:m="http://schemas.openxmlformats.org/officeDocument/2006/math">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1,5</m:t>
                    </m:r>
                    <m:r>
                      <m:rPr>
                        <m:sty m:val="p"/>
                      </m:rP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r>
                      <a:rPr lang="pt-BR" sz="20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oMath>
                </a14:m>
                <a:endParaRPr lang="pt-BR" sz="2000" dirty="0">
                  <a:effectLst/>
                  <a:latin typeface="Calibri" panose="020F0502020204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F1265AA7-9B34-17AC-20FA-05F4190DF4D4}"/>
                  </a:ext>
                </a:extLst>
              </p:cNvPr>
              <p:cNvSpPr txBox="1">
                <a:spLocks noRot="1" noChangeAspect="1" noMove="1" noResize="1" noEditPoints="1" noAdjustHandles="1" noChangeArrowheads="1" noChangeShapeType="1" noTextEdit="1"/>
              </p:cNvSpPr>
              <p:nvPr/>
            </p:nvSpPr>
            <p:spPr>
              <a:xfrm>
                <a:off x="247650" y="1022003"/>
                <a:ext cx="5114925" cy="3170099"/>
              </a:xfrm>
              <a:prstGeom prst="rect">
                <a:avLst/>
              </a:prstGeom>
              <a:blipFill>
                <a:blip r:embed="rId2"/>
                <a:stretch>
                  <a:fillRect l="-1311" t="-1154" r="-1192" b="-2115"/>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062ED856-E936-C5CB-B570-0C8D8F2303D9}"/>
              </a:ext>
            </a:extLst>
          </p:cNvPr>
          <p:cNvSpPr txBox="1"/>
          <p:nvPr/>
        </p:nvSpPr>
        <p:spPr>
          <a:xfrm>
            <a:off x="5467350" y="843240"/>
            <a:ext cx="6096000" cy="5309980"/>
          </a:xfrm>
          <a:prstGeom prst="rect">
            <a:avLst/>
          </a:prstGeom>
          <a:noFill/>
        </p:spPr>
        <p:txBody>
          <a:bodyPr wrap="square">
            <a:spAutoFit/>
          </a:bodyPr>
          <a:lstStyle/>
          <a:p>
            <a:pPr algn="just">
              <a:lnSpc>
                <a:spcPct val="115000"/>
              </a:lnSpc>
            </a:pPr>
            <a:r>
              <a:rPr lang="pt-BR"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26.</a:t>
            </a:r>
            <a:r>
              <a:rPr lang="pt-BR" dirty="0">
                <a:solidFill>
                  <a:srgbClr val="000000"/>
                </a:solidFill>
                <a:effectLst/>
                <a:latin typeface="system-ui"/>
                <a:ea typeface="Times New Roman" panose="02020603050405020304" pitchFamily="18" charset="0"/>
                <a:cs typeface="Times New Roman" panose="02020603050405020304" pitchFamily="18" charset="0"/>
              </a:rPr>
              <a:t> </a:t>
            </a:r>
            <a:r>
              <a:rPr lang="pt-BR"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(UEG – GO)</a:t>
            </a:r>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Antes mesmo de ter uma ideia mais correta do que é a luz, o homem percebeu que ela era capaz de percorrer muito depressa enormes distâncias. Tão depressa que levou Aristóteles – famoso pensador grego que viveu no século IV a.C. e cujas obras influenciaram todo o mundo ocidental até a Renascença – a admitir que a velocidade da luz seria infinita.</a:t>
            </a:r>
            <a:endParaRPr lang="pt-BR" dirty="0">
              <a:effectLst/>
              <a:latin typeface="Calibri" panose="020F0502020204030204" pitchFamily="34" charset="0"/>
              <a:ea typeface="Calibri" panose="020F0502020204030204" pitchFamily="34" charset="0"/>
            </a:endParaRPr>
          </a:p>
          <a:p>
            <a:pPr algn="r">
              <a:lnSpc>
                <a:spcPct val="115000"/>
              </a:lnSpc>
            </a:pPr>
            <a:r>
              <a:rPr lang="pt-BR" sz="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GUIMARÃES, L. A.; BOA, M. F. “Termologia e óptica”. São Paulo: </a:t>
            </a:r>
            <a:r>
              <a:rPr lang="pt-BR" sz="800" dirty="0" err="1">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Harbra</a:t>
            </a:r>
            <a:r>
              <a:rPr lang="pt-BR" sz="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1997. p. 177</a:t>
            </a:r>
            <a:endParaRPr lang="pt-BR" sz="800" dirty="0">
              <a:effectLst/>
              <a:latin typeface="Calibri" panose="020F0502020204030204" pitchFamily="34" charset="0"/>
              <a:ea typeface="Calibri" panose="020F0502020204030204" pitchFamily="34" charset="0"/>
            </a:endParaRPr>
          </a:p>
          <a:p>
            <a:pPr algn="just">
              <a:lnSpc>
                <a:spcPct val="115000"/>
              </a:lnSpc>
            </a:pPr>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Hoje se sabe que a luz tem velocidade de aproximadamente 300.000 km/s, que é uma velocidade muito grande, porém finita. A teoria moderna que admite a velocidade da luz constante em qualquer referencial e, portanto, torna elásticas as dimensões do espaço e do tempo é:</a:t>
            </a:r>
            <a:endParaRPr lang="pt-BR" dirty="0">
              <a:effectLst/>
              <a:latin typeface="Calibri" panose="020F0502020204030204" pitchFamily="34" charset="0"/>
              <a:ea typeface="Calibri" panose="020F0502020204030204" pitchFamily="34" charset="0"/>
            </a:endParaRPr>
          </a:p>
          <a:p>
            <a:pPr algn="just">
              <a:lnSpc>
                <a:spcPct val="115000"/>
              </a:lnSpc>
            </a:pPr>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 a teoria da relatividade.</a:t>
            </a:r>
            <a:endParaRPr lang="pt-BR" dirty="0">
              <a:effectLst/>
              <a:latin typeface="Calibri" panose="020F0502020204030204" pitchFamily="34" charset="0"/>
              <a:ea typeface="Calibri" panose="020F0502020204030204" pitchFamily="34" charset="0"/>
            </a:endParaRPr>
          </a:p>
          <a:p>
            <a:pPr algn="just">
              <a:lnSpc>
                <a:spcPct val="115000"/>
              </a:lnSpc>
            </a:pPr>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(B) a teoria da dualidade onda-partícula.</a:t>
            </a:r>
            <a:endParaRPr lang="pt-BR" dirty="0">
              <a:effectLst/>
              <a:latin typeface="Calibri" panose="020F0502020204030204" pitchFamily="34" charset="0"/>
              <a:ea typeface="Calibri" panose="020F0502020204030204" pitchFamily="34" charset="0"/>
            </a:endParaRPr>
          </a:p>
          <a:p>
            <a:pPr algn="just">
              <a:lnSpc>
                <a:spcPct val="115000"/>
              </a:lnSpc>
            </a:pPr>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 a teoria atômica de Bohr.</a:t>
            </a:r>
            <a:endParaRPr lang="pt-BR" dirty="0">
              <a:effectLst/>
              <a:latin typeface="Calibri" panose="020F0502020204030204" pitchFamily="34" charset="0"/>
              <a:ea typeface="Calibri" panose="020F0502020204030204" pitchFamily="34" charset="0"/>
            </a:endParaRPr>
          </a:p>
          <a:p>
            <a:pPr algn="just">
              <a:lnSpc>
                <a:spcPct val="115000"/>
              </a:lnSpc>
            </a:pPr>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 o princípio de Heisenberg.</a:t>
            </a:r>
            <a:endParaRPr lang="pt-BR" dirty="0">
              <a:effectLst/>
              <a:latin typeface="Calibri" panose="020F0502020204030204" pitchFamily="34" charset="0"/>
              <a:ea typeface="Calibri" panose="020F0502020204030204" pitchFamily="34" charset="0"/>
            </a:endParaRPr>
          </a:p>
          <a:p>
            <a:pPr algn="just">
              <a:lnSpc>
                <a:spcPct val="115000"/>
              </a:lnSpc>
            </a:pPr>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(E) a lei da entropia.</a:t>
            </a:r>
            <a:endParaRPr lang="pt-BR"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499323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DA6ACEB4-6F91-C271-09DF-D84012711511}"/>
              </a:ext>
            </a:extLst>
          </p:cNvPr>
          <p:cNvPicPr>
            <a:picLocks noChangeAspect="1"/>
          </p:cNvPicPr>
          <p:nvPr/>
        </p:nvPicPr>
        <p:blipFill>
          <a:blip r:embed="rId2"/>
          <a:stretch>
            <a:fillRect/>
          </a:stretch>
        </p:blipFill>
        <p:spPr>
          <a:xfrm>
            <a:off x="302167" y="618867"/>
            <a:ext cx="4155534" cy="4000861"/>
          </a:xfrm>
          <a:prstGeom prst="rect">
            <a:avLst/>
          </a:prstGeom>
        </p:spPr>
      </p:pic>
      <p:pic>
        <p:nvPicPr>
          <p:cNvPr id="6" name="Imagem 5">
            <a:extLst>
              <a:ext uri="{FF2B5EF4-FFF2-40B4-BE49-F238E27FC236}">
                <a16:creationId xmlns:a16="http://schemas.microsoft.com/office/drawing/2014/main" id="{6502C4C0-1EE2-E7D4-FD84-25C07FBD59C8}"/>
              </a:ext>
            </a:extLst>
          </p:cNvPr>
          <p:cNvPicPr>
            <a:picLocks noChangeAspect="1"/>
          </p:cNvPicPr>
          <p:nvPr/>
        </p:nvPicPr>
        <p:blipFill>
          <a:blip r:embed="rId3"/>
          <a:srcRect t="7880"/>
          <a:stretch/>
        </p:blipFill>
        <p:spPr>
          <a:xfrm>
            <a:off x="4372511" y="752475"/>
            <a:ext cx="4628614" cy="1562079"/>
          </a:xfrm>
          <a:prstGeom prst="rect">
            <a:avLst/>
          </a:prstGeom>
        </p:spPr>
      </p:pic>
      <p:sp>
        <p:nvSpPr>
          <p:cNvPr id="12" name="CaixaDeTexto 11">
            <a:extLst>
              <a:ext uri="{FF2B5EF4-FFF2-40B4-BE49-F238E27FC236}">
                <a16:creationId xmlns:a16="http://schemas.microsoft.com/office/drawing/2014/main" id="{02ADB26F-8086-FE43-CC86-7C50B7855CF4}"/>
              </a:ext>
            </a:extLst>
          </p:cNvPr>
          <p:cNvSpPr txBox="1"/>
          <p:nvPr/>
        </p:nvSpPr>
        <p:spPr>
          <a:xfrm>
            <a:off x="4277261" y="2313339"/>
            <a:ext cx="7517322" cy="4247317"/>
          </a:xfrm>
          <a:prstGeom prst="rect">
            <a:avLst/>
          </a:prstGeom>
          <a:noFill/>
        </p:spPr>
        <p:txBody>
          <a:bodyPr wrap="square">
            <a:spAutoFit/>
          </a:bodyPr>
          <a:lstStyle/>
          <a:p>
            <a:pPr algn="just"/>
            <a:r>
              <a:rPr lang="pt-BR" b="1" dirty="0">
                <a:solidFill>
                  <a:srgbClr val="000000"/>
                </a:solidFill>
                <a:effectLst/>
                <a:latin typeface="Arial Narrow" panose="020B0606020202030204" pitchFamily="34" charset="0"/>
                <a:ea typeface="Calibri" panose="020F0502020204030204" pitchFamily="34" charset="0"/>
              </a:rPr>
              <a:t>Efeito Fotoelétrico e Radiação do Corpo Negro</a:t>
            </a:r>
            <a:endParaRPr lang="pt-BR" dirty="0">
              <a:effectLst/>
              <a:latin typeface="Calibri" panose="020F0502020204030204" pitchFamily="34" charset="0"/>
              <a:ea typeface="Calibri" panose="020F0502020204030204" pitchFamily="34" charset="0"/>
            </a:endParaRPr>
          </a:p>
          <a:p>
            <a:pPr algn="just" fontAlgn="auto"/>
            <a:r>
              <a:rPr lang="pt-BR" dirty="0">
                <a:solidFill>
                  <a:srgbClr val="000000"/>
                </a:solidFill>
                <a:effectLst/>
                <a:latin typeface="Arial Narrow" panose="020B0606020202030204" pitchFamily="34" charset="0"/>
                <a:ea typeface="Calibri" panose="020F0502020204030204" pitchFamily="34" charset="0"/>
              </a:rPr>
              <a:t> </a:t>
            </a:r>
            <a:r>
              <a:rPr lang="pt-BR" b="1" dirty="0">
                <a:solidFill>
                  <a:srgbClr val="000000"/>
                </a:solidFill>
                <a:effectLst/>
                <a:latin typeface="Arial Narrow" panose="020B0606020202030204" pitchFamily="34" charset="0"/>
                <a:ea typeface="Calibri" panose="020F0502020204030204" pitchFamily="34" charset="0"/>
              </a:rPr>
              <a:t>Quando a física clássica quebrou (e o quantum nasceu)</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Em 1900, a física parecia um edifício completo. Inclusive, considerava-se que a física estava praticamente resolvida. As leis de Newton, o eletromagnetismo de Maxwell e a termodinâmica compunham o que hoje chamamos de física clássica. </a:t>
            </a:r>
            <a:endParaRPr lang="pt-BR" dirty="0">
              <a:effectLst/>
              <a:latin typeface="Calibri" panose="020F0502020204030204" pitchFamily="34" charset="0"/>
              <a:ea typeface="Calibri" panose="020F0502020204030204" pitchFamily="34" charset="0"/>
            </a:endParaRPr>
          </a:p>
          <a:p>
            <a:pPr indent="457200" algn="just"/>
            <a:r>
              <a:rPr lang="pt-BR" dirty="0">
                <a:solidFill>
                  <a:srgbClr val="000000"/>
                </a:solidFill>
                <a:effectLst/>
                <a:latin typeface="Arial Narrow" panose="020B0606020202030204" pitchFamily="34" charset="0"/>
                <a:ea typeface="Calibri" panose="020F0502020204030204" pitchFamily="34" charset="0"/>
              </a:rPr>
              <a:t>Havia, contudo, algumas pontas soltas. O que parecia um detalhe trivial acabou por derrubar as bases da física da época, dando origem à mecânica quântica.</a:t>
            </a:r>
            <a:endParaRPr lang="pt-BR" dirty="0">
              <a:effectLst/>
              <a:latin typeface="Calibri" panose="020F0502020204030204" pitchFamily="34" charset="0"/>
              <a:ea typeface="Calibri" panose="020F0502020204030204" pitchFamily="34" charset="0"/>
            </a:endParaRPr>
          </a:p>
          <a:p>
            <a:pPr algn="just"/>
            <a:r>
              <a:rPr lang="pt-BR" b="1" dirty="0">
                <a:solidFill>
                  <a:srgbClr val="000000"/>
                </a:solidFill>
                <a:effectLst/>
                <a:latin typeface="Arial Narrow" panose="020B0606020202030204" pitchFamily="34" charset="0"/>
                <a:ea typeface="Calibri" panose="020F0502020204030204" pitchFamily="34" charset="0"/>
              </a:rPr>
              <a:t>O corpo negro que não existe (mas explica tudo)</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Primeiro, um nome estranho: corpo negro.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Não é um objeto preto de verdade, mas um objeto ideal que absorve toda a radiação que bate nele, sem refletir nada, sendo também um emissor perfeito de radiação.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Pense numa fornalha de ferreiro: o buraco por onde se vê o interior parece preto quando o forno está frio, mas conforme ele esquenta, aquele buraco começa a brilhar, primeiro vermelho, depois laranja, até quase branco se a temperatura for alta o suficiente. </a:t>
            </a:r>
            <a:endParaRPr lang="pt-BR" dirty="0">
              <a:effectLst/>
              <a:latin typeface="Calibri" panose="020F0502020204030204" pitchFamily="34" charset="0"/>
              <a:ea typeface="Calibri" panose="020F0502020204030204" pitchFamily="34" charset="0"/>
            </a:endParaRPr>
          </a:p>
        </p:txBody>
      </p:sp>
      <p:pic>
        <p:nvPicPr>
          <p:cNvPr id="2" name="Imagem 1">
            <a:extLst>
              <a:ext uri="{FF2B5EF4-FFF2-40B4-BE49-F238E27FC236}">
                <a16:creationId xmlns:a16="http://schemas.microsoft.com/office/drawing/2014/main" id="{AC512FDA-41C5-32D5-BCB5-2C24251862FA}"/>
              </a:ext>
            </a:extLst>
          </p:cNvPr>
          <p:cNvPicPr>
            <a:picLocks noChangeAspect="1"/>
          </p:cNvPicPr>
          <p:nvPr/>
        </p:nvPicPr>
        <p:blipFill>
          <a:blip r:embed="rId4"/>
          <a:stretch>
            <a:fillRect/>
          </a:stretch>
        </p:blipFill>
        <p:spPr>
          <a:xfrm>
            <a:off x="9096375" y="1179519"/>
            <a:ext cx="1932599" cy="1298561"/>
          </a:xfrm>
          <a:prstGeom prst="rect">
            <a:avLst/>
          </a:prstGeom>
        </p:spPr>
      </p:pic>
    </p:spTree>
    <p:extLst>
      <p:ext uri="{BB962C8B-B14F-4D97-AF65-F5344CB8AC3E}">
        <p14:creationId xmlns:p14="http://schemas.microsoft.com/office/powerpoint/2010/main" val="9520909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DED5448F-ADDE-079D-098E-C47440D52D9D}"/>
              </a:ext>
            </a:extLst>
          </p:cNvPr>
          <p:cNvSpPr txBox="1"/>
          <p:nvPr/>
        </p:nvSpPr>
        <p:spPr>
          <a:xfrm>
            <a:off x="104775" y="869603"/>
            <a:ext cx="5629275" cy="3677930"/>
          </a:xfrm>
          <a:prstGeom prst="rect">
            <a:avLst/>
          </a:prstGeom>
          <a:noFill/>
        </p:spPr>
        <p:txBody>
          <a:bodyPr wrap="square">
            <a:spAutoFit/>
          </a:bodyPr>
          <a:lstStyle/>
          <a:p>
            <a:pPr algn="just"/>
            <a:r>
              <a:rPr lang="pt-BR" dirty="0">
                <a:solidFill>
                  <a:srgbClr val="000000"/>
                </a:solidFill>
                <a:effectLst/>
                <a:latin typeface="Arial Narrow" panose="020B0606020202030204" pitchFamily="34" charset="0"/>
                <a:ea typeface="Calibri" panose="020F0502020204030204" pitchFamily="34" charset="0"/>
              </a:rPr>
              <a:t>É esse comportamento, a cor mudando com a temperatura, que os físicos queriam explicar por meio de equações.</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O problema, conhecido como 'catástrofe do ultravioleta', surgia das previsões de </a:t>
            </a:r>
            <a:r>
              <a:rPr lang="pt-BR" dirty="0" err="1">
                <a:solidFill>
                  <a:srgbClr val="000000"/>
                </a:solidFill>
                <a:effectLst/>
                <a:latin typeface="Arial Narrow" panose="020B0606020202030204" pitchFamily="34" charset="0"/>
                <a:ea typeface="Calibri" panose="020F0502020204030204" pitchFamily="34" charset="0"/>
              </a:rPr>
              <a:t>Lord</a:t>
            </a:r>
            <a:r>
              <a:rPr lang="pt-BR" dirty="0">
                <a:solidFill>
                  <a:srgbClr val="000000"/>
                </a:solidFill>
                <a:effectLst/>
                <a:latin typeface="Arial Narrow" panose="020B0606020202030204" pitchFamily="34" charset="0"/>
                <a:ea typeface="Calibri" panose="020F0502020204030204" pitchFamily="34" charset="0"/>
              </a:rPr>
              <a:t> Rayleigh e James Jeans.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Segundo a física clássica, a intensidade da radiação deveria crescer indefinidamente à medida que o comprimento de onda diminuísse (aproximando-se do ultravioleta). Isso implicaria que um forno doméstico emitiria energia infinita, o que é um absurdo físico.</a:t>
            </a:r>
          </a:p>
          <a:p>
            <a:pPr algn="just"/>
            <a:endParaRPr lang="pt-BR" sz="1200" dirty="0">
              <a:solidFill>
                <a:srgbClr val="000000"/>
              </a:solidFill>
              <a:latin typeface="Arial Narrow" panose="020B0606020202030204" pitchFamily="34" charset="0"/>
              <a:ea typeface="Calibri" panose="020F0502020204030204" pitchFamily="34" charset="0"/>
            </a:endParaRPr>
          </a:p>
          <a:p>
            <a:pPr algn="just"/>
            <a:endParaRPr lang="pt-BR" sz="1200" dirty="0">
              <a:solidFill>
                <a:srgbClr val="000000"/>
              </a:solidFill>
              <a:effectLst/>
              <a:latin typeface="Arial Narrow" panose="020B0606020202030204" pitchFamily="34" charset="0"/>
              <a:ea typeface="Calibri" panose="020F0502020204030204" pitchFamily="34" charset="0"/>
            </a:endParaRPr>
          </a:p>
          <a:p>
            <a:pPr algn="just"/>
            <a:endParaRPr lang="pt-BR" sz="1200" dirty="0">
              <a:solidFill>
                <a:srgbClr val="000000"/>
              </a:solidFill>
              <a:latin typeface="Arial Narrow" panose="020B0606020202030204" pitchFamily="34" charset="0"/>
              <a:ea typeface="Calibri" panose="020F0502020204030204" pitchFamily="34" charset="0"/>
            </a:endParaRPr>
          </a:p>
          <a:p>
            <a:pPr algn="just"/>
            <a:endParaRPr lang="pt-BR" sz="1200" dirty="0">
              <a:solidFill>
                <a:srgbClr val="000000"/>
              </a:solidFill>
              <a:effectLst/>
              <a:latin typeface="Arial Narrow" panose="020B0606020202030204" pitchFamily="34" charset="0"/>
              <a:ea typeface="Calibri" panose="020F0502020204030204" pitchFamily="34" charset="0"/>
            </a:endParaRPr>
          </a:p>
          <a:p>
            <a:pPr algn="just"/>
            <a:endParaRPr lang="pt-BR" sz="1200" dirty="0">
              <a:solidFill>
                <a:srgbClr val="000000"/>
              </a:solidFill>
              <a:latin typeface="Arial Narrow" panose="020B0606020202030204" pitchFamily="34" charset="0"/>
              <a:ea typeface="Calibri" panose="020F0502020204030204" pitchFamily="34" charset="0"/>
            </a:endParaRPr>
          </a:p>
          <a:p>
            <a:pPr algn="just"/>
            <a:endParaRPr lang="pt-BR" sz="11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A2CDD55E-8A5E-C2E9-5B90-2548512C55F4}"/>
              </a:ext>
            </a:extLst>
          </p:cNvPr>
          <p:cNvPicPr>
            <a:picLocks noChangeAspect="1"/>
          </p:cNvPicPr>
          <p:nvPr/>
        </p:nvPicPr>
        <p:blipFill>
          <a:blip r:embed="rId2"/>
          <a:stretch>
            <a:fillRect/>
          </a:stretch>
        </p:blipFill>
        <p:spPr>
          <a:xfrm>
            <a:off x="1257026" y="3219187"/>
            <a:ext cx="3210199" cy="3085530"/>
          </a:xfrm>
          <a:prstGeom prst="rect">
            <a:avLst/>
          </a:prstGeom>
        </p:spPr>
      </p:pic>
      <p:sp>
        <p:nvSpPr>
          <p:cNvPr id="8" name="CaixaDeTexto 7">
            <a:extLst>
              <a:ext uri="{FF2B5EF4-FFF2-40B4-BE49-F238E27FC236}">
                <a16:creationId xmlns:a16="http://schemas.microsoft.com/office/drawing/2014/main" id="{DD2E11F5-5C9F-7529-18B3-C8CDE1770BD2}"/>
              </a:ext>
            </a:extLst>
          </p:cNvPr>
          <p:cNvSpPr txBox="1"/>
          <p:nvPr/>
        </p:nvSpPr>
        <p:spPr>
          <a:xfrm>
            <a:off x="6096000" y="877767"/>
            <a:ext cx="5505450" cy="2031325"/>
          </a:xfrm>
          <a:prstGeom prst="rect">
            <a:avLst/>
          </a:prstGeom>
          <a:noFill/>
        </p:spPr>
        <p:txBody>
          <a:bodyPr wrap="square">
            <a:spAutoFit/>
          </a:bodyPr>
          <a:lstStyle/>
          <a:p>
            <a:pPr indent="457200" algn="just"/>
            <a:r>
              <a:rPr lang="pt-BR" dirty="0">
                <a:solidFill>
                  <a:srgbClr val="000000"/>
                </a:solidFill>
                <a:effectLst/>
                <a:latin typeface="Arial Narrow" panose="020B0606020202030204" pitchFamily="34" charset="0"/>
                <a:ea typeface="Calibri" panose="020F0502020204030204" pitchFamily="34" charset="0"/>
              </a:rPr>
              <a:t>Foi Max Planck, em 1900, quem encontrou uma saída, ainda que meio improvisada no início. Ele propôs que a energia da radiação não é emitida de forma contínua, como um fio d'água, mas em pacotes discretos, os quanta:</a:t>
            </a:r>
          </a:p>
          <a:p>
            <a:pPr indent="457200" algn="just"/>
            <a:endParaRPr lang="pt-BR" dirty="0">
              <a:solidFill>
                <a:srgbClr val="000000"/>
              </a:solidFill>
              <a:latin typeface="Arial Narrow" panose="020B0606020202030204" pitchFamily="34" charset="0"/>
              <a:ea typeface="Calibri" panose="020F0502020204030204" pitchFamily="34" charset="0"/>
            </a:endParaRPr>
          </a:p>
          <a:p>
            <a:pPr indent="457200" algn="just"/>
            <a:endParaRPr lang="pt-BR" dirty="0">
              <a:solidFill>
                <a:srgbClr val="000000"/>
              </a:solidFill>
              <a:effectLst/>
              <a:latin typeface="Arial Narrow" panose="020B0606020202030204" pitchFamily="34" charset="0"/>
              <a:ea typeface="Calibri" panose="020F0502020204030204" pitchFamily="34" charset="0"/>
            </a:endParaRPr>
          </a:p>
          <a:p>
            <a:pPr indent="457200" algn="just"/>
            <a:endParaRPr lang="pt-BR" dirty="0">
              <a:effectLst/>
              <a:latin typeface="Calibri" panose="020F0502020204030204" pitchFamily="34" charset="0"/>
              <a:ea typeface="Calibri" panose="020F0502020204030204" pitchFamily="34" charset="0"/>
            </a:endParaRPr>
          </a:p>
        </p:txBody>
      </p:sp>
      <p:pic>
        <p:nvPicPr>
          <p:cNvPr id="10" name="Imagem 9">
            <a:extLst>
              <a:ext uri="{FF2B5EF4-FFF2-40B4-BE49-F238E27FC236}">
                <a16:creationId xmlns:a16="http://schemas.microsoft.com/office/drawing/2014/main" id="{0E47A23C-538E-D6CF-D7D0-9F3515AEB11E}"/>
              </a:ext>
            </a:extLst>
          </p:cNvPr>
          <p:cNvPicPr>
            <a:picLocks noChangeAspect="1"/>
          </p:cNvPicPr>
          <p:nvPr/>
        </p:nvPicPr>
        <p:blipFill>
          <a:blip r:embed="rId3"/>
          <a:stretch>
            <a:fillRect/>
          </a:stretch>
        </p:blipFill>
        <p:spPr>
          <a:xfrm>
            <a:off x="8024697" y="2051251"/>
            <a:ext cx="1648055" cy="657317"/>
          </a:xfrm>
          <a:prstGeom prst="rect">
            <a:avLst/>
          </a:prstGeom>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EF5810A8-6E30-5D06-A0A2-BEBD2A86FF5E}"/>
                  </a:ext>
                </a:extLst>
              </p:cNvPr>
              <p:cNvSpPr txBox="1"/>
              <p:nvPr/>
            </p:nvSpPr>
            <p:spPr>
              <a:xfrm>
                <a:off x="6096000" y="2899304"/>
                <a:ext cx="5781675" cy="2865400"/>
              </a:xfrm>
              <a:prstGeom prst="rect">
                <a:avLst/>
              </a:prstGeom>
              <a:noFill/>
            </p:spPr>
            <p:txBody>
              <a:bodyPr wrap="square">
                <a:spAutoFit/>
              </a:bodyPr>
              <a:lstStyle/>
              <a:p>
                <a:pPr algn="just"/>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Onde, </a:t>
                </a:r>
                <a:endParaRPr lang="pt-BR" dirty="0">
                  <a:effectLst/>
                  <a:latin typeface="Calibri" panose="020F0502020204030204" pitchFamily="34" charset="0"/>
                  <a:ea typeface="Calibri" panose="020F0502020204030204" pitchFamily="34" charset="0"/>
                </a:endParaRPr>
              </a:p>
              <a:p>
                <a:pPr algn="just"/>
                <a14:m>
                  <m:oMath xmlns:m="http://schemas.openxmlformats.org/officeDocument/2006/math">
                    <m:r>
                      <a:rPr lang="pt-BR"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𝐧</m:t>
                    </m:r>
                  </m:oMath>
                </a14:m>
                <a:r>
                  <a:rPr lang="pt-BR"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 número inteiro.</a:t>
                </a:r>
                <a:endParaRPr lang="pt-BR" dirty="0">
                  <a:effectLst/>
                  <a:latin typeface="Calibri" panose="020F0502020204030204" pitchFamily="34" charset="0"/>
                  <a:ea typeface="Calibri" panose="020F0502020204030204" pitchFamily="34" charset="0"/>
                </a:endParaRPr>
              </a:p>
              <a:p>
                <a:pPr algn="just"/>
                <a14:m>
                  <m:oMath xmlns:m="http://schemas.openxmlformats.org/officeDocument/2006/math">
                    <m:r>
                      <a:rPr lang="pt-BR"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𝐡</m:t>
                    </m:r>
                  </m:oMath>
                </a14:m>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 constante de proporcionalidade de Planck, cujo valor no sistema internacional é </a:t>
                </a:r>
                <a14:m>
                  <m:oMath xmlns:m="http://schemas.openxmlformats.org/officeDocument/2006/math">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6,63∙</m:t>
                    </m:r>
                    <m:sSup>
                      <m:sSupPr>
                        <m:ctrlPr>
                          <a:rPr lang="pt-BR" i="1">
                            <a:effectLst/>
                            <a:latin typeface="Cambria Math" panose="02040503050406030204" pitchFamily="18" charset="0"/>
                            <a:ea typeface="Calibri" panose="020F0502020204030204" pitchFamily="34" charset="0"/>
                            <a:cs typeface="Times New Roman" panose="02020603050405020304" pitchFamily="18" charset="0"/>
                          </a:rPr>
                        </m:ctrlPr>
                      </m:sSupPr>
                      <m:e>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m:t>
                        </m:r>
                      </m:e>
                      <m:sup>
                        <m:r>
                          <a:rPr lang="pt-BR"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34</m:t>
                        </m:r>
                      </m:sup>
                    </m:sSup>
                    <m:r>
                      <m:rPr>
                        <m:sty m:val="p"/>
                      </m:rP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J</m:t>
                    </m:r>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s</m:t>
                    </m:r>
                  </m:oMath>
                </a14:m>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que equivale a </a:t>
                </a:r>
                <a14:m>
                  <m:oMath xmlns:m="http://schemas.openxmlformats.org/officeDocument/2006/math">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4,14∙</m:t>
                    </m:r>
                    <m:sSup>
                      <m:sSupPr>
                        <m:ctrlPr>
                          <a:rPr lang="pt-BR" i="1">
                            <a:effectLst/>
                            <a:latin typeface="Cambria Math" panose="02040503050406030204" pitchFamily="18" charset="0"/>
                            <a:ea typeface="Calibri" panose="020F0502020204030204" pitchFamily="34" charset="0"/>
                            <a:cs typeface="Times New Roman" panose="02020603050405020304" pitchFamily="18" charset="0"/>
                          </a:rPr>
                        </m:ctrlPr>
                      </m:sSupPr>
                      <m:e>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m:t>
                        </m:r>
                      </m:e>
                      <m:sup>
                        <m:r>
                          <a:rPr lang="pt-BR"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15 </m:t>
                        </m:r>
                      </m:sup>
                    </m:sSup>
                    <m:r>
                      <m:rPr>
                        <m:sty m:val="p"/>
                      </m:rP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eV</m:t>
                    </m:r>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s</m:t>
                    </m:r>
                  </m:oMath>
                </a14:m>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dirty="0">
                  <a:effectLst/>
                  <a:latin typeface="Calibri" panose="020F0502020204030204" pitchFamily="34" charset="0"/>
                  <a:ea typeface="Calibri" panose="020F0502020204030204" pitchFamily="34" charset="0"/>
                </a:endParaRPr>
              </a:p>
              <a:p>
                <a:pPr algn="just"/>
                <a14:m>
                  <m:oMath xmlns:m="http://schemas.openxmlformats.org/officeDocument/2006/math">
                    <m:r>
                      <a:rPr lang="pt-BR"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𝐟</m:t>
                    </m:r>
                  </m:oMath>
                </a14:m>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 frequência de radiação, medida em hertz </a:t>
                </a:r>
                <a14:m>
                  <m:oMath xmlns:m="http://schemas.openxmlformats.org/officeDocument/2006/math">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Hz</m:t>
                    </m:r>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dirty="0">
                  <a:effectLst/>
                  <a:latin typeface="Calibri" panose="020F0502020204030204" pitchFamily="34" charset="0"/>
                  <a:ea typeface="Calibri" panose="020F0502020204030204" pitchFamily="34" charset="0"/>
                </a:endParaRPr>
              </a:p>
              <a:p>
                <a:pPr algn="just"/>
                <a14:m>
                  <m:oMath xmlns:m="http://schemas.openxmlformats.org/officeDocument/2006/math">
                    <m:r>
                      <a:rPr lang="pt-BR" b="1"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𝐄</m:t>
                    </m:r>
                    <m:r>
                      <a:rPr lang="pt-BR" b="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a energia equivalente à massa, medida em joule </a:t>
                </a:r>
                <a14:m>
                  <m:oMath xmlns:m="http://schemas.openxmlformats.org/officeDocument/2006/math">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J</m:t>
                    </m:r>
                    <m:r>
                      <a:rPr lang="pt-BR">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Com essa mudança, a matemática finalmente batia com o que se observava em laboratório: nada de infinito, a curva subia, atingia um pico e descia, exatamente como no experimento. </a:t>
                </a:r>
                <a:endParaRPr lang="pt-BR" dirty="0">
                  <a:effectLst/>
                  <a:latin typeface="Calibri" panose="020F0502020204030204" pitchFamily="34" charset="0"/>
                  <a:ea typeface="Calibri" panose="020F0502020204030204" pitchFamily="34" charset="0"/>
                </a:endParaRPr>
              </a:p>
            </p:txBody>
          </p:sp>
        </mc:Choice>
        <mc:Fallback xmlns="">
          <p:sp>
            <p:nvSpPr>
              <p:cNvPr id="12" name="CaixaDeTexto 11">
                <a:extLst>
                  <a:ext uri="{FF2B5EF4-FFF2-40B4-BE49-F238E27FC236}">
                    <a16:creationId xmlns:a16="http://schemas.microsoft.com/office/drawing/2014/main" id="{EF5810A8-6E30-5D06-A0A2-BEBD2A86FF5E}"/>
                  </a:ext>
                </a:extLst>
              </p:cNvPr>
              <p:cNvSpPr txBox="1">
                <a:spLocks noRot="1" noChangeAspect="1" noMove="1" noResize="1" noEditPoints="1" noAdjustHandles="1" noChangeArrowheads="1" noChangeShapeType="1" noTextEdit="1"/>
              </p:cNvSpPr>
              <p:nvPr/>
            </p:nvSpPr>
            <p:spPr>
              <a:xfrm>
                <a:off x="6096000" y="2899304"/>
                <a:ext cx="5781675" cy="2865400"/>
              </a:xfrm>
              <a:prstGeom prst="rect">
                <a:avLst/>
              </a:prstGeom>
              <a:blipFill>
                <a:blip r:embed="rId4"/>
                <a:stretch>
                  <a:fillRect l="-844" t="-1489" r="-844" b="-2340"/>
                </a:stretch>
              </a:blipFill>
            </p:spPr>
            <p:txBody>
              <a:bodyPr/>
              <a:lstStyle/>
              <a:p>
                <a:r>
                  <a:rPr lang="pt-BR">
                    <a:noFill/>
                  </a:rPr>
                  <a:t> </a:t>
                </a:r>
              </a:p>
            </p:txBody>
          </p:sp>
        </mc:Fallback>
      </mc:AlternateContent>
    </p:spTree>
    <p:extLst>
      <p:ext uri="{BB962C8B-B14F-4D97-AF65-F5344CB8AC3E}">
        <p14:creationId xmlns:p14="http://schemas.microsoft.com/office/powerpoint/2010/main" val="41524882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5777D83-FC25-6720-2137-AA79D6C55A7E}"/>
              </a:ext>
            </a:extLst>
          </p:cNvPr>
          <p:cNvSpPr txBox="1"/>
          <p:nvPr/>
        </p:nvSpPr>
        <p:spPr>
          <a:xfrm>
            <a:off x="361950" y="860078"/>
            <a:ext cx="5124450" cy="3139321"/>
          </a:xfrm>
          <a:prstGeom prst="rect">
            <a:avLst/>
          </a:prstGeom>
          <a:noFill/>
        </p:spPr>
        <p:txBody>
          <a:bodyPr wrap="square">
            <a:spAutoFit/>
          </a:bodyPr>
          <a:lstStyle/>
          <a:p>
            <a:pPr algn="just"/>
            <a:r>
              <a:rPr lang="pt-BR" dirty="0">
                <a:solidFill>
                  <a:srgbClr val="000000"/>
                </a:solidFill>
                <a:effectLst/>
                <a:latin typeface="Arial Narrow" panose="020B0606020202030204" pitchFamily="34" charset="0"/>
                <a:ea typeface="Calibri" panose="020F0502020204030204" pitchFamily="34" charset="0"/>
              </a:rPr>
              <a:t>Sendo que a constante de Planck se tornou fundamental para a Mecânica Quântica.  O curioso é que nem o próprio Planck acreditava, a princípio, que aquilo fosse física de verdade; para ele, era mais um artifício de cálculo que dava certo. Esse artifício, no entanto, seria o ponto de partida de tudo o que viria depois.</a:t>
            </a:r>
            <a:endParaRPr lang="pt-BR" dirty="0">
              <a:effectLst/>
              <a:latin typeface="Calibri" panose="020F0502020204030204" pitchFamily="34" charset="0"/>
              <a:ea typeface="Calibri" panose="020F0502020204030204" pitchFamily="34" charset="0"/>
            </a:endParaRPr>
          </a:p>
          <a:p>
            <a:pPr algn="just"/>
            <a:r>
              <a:rPr lang="pt-BR" b="1" dirty="0">
                <a:solidFill>
                  <a:srgbClr val="000000"/>
                </a:solidFill>
                <a:effectLst/>
                <a:latin typeface="Arial Narrow" panose="020B0606020202030204" pitchFamily="34" charset="0"/>
                <a:ea typeface="Calibri" panose="020F0502020204030204" pitchFamily="34" charset="0"/>
              </a:rPr>
              <a:t>Um efeito estranho que ninguém conseguia explicar</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Enquanto isso, outro mistério rondava os laboratórios desde 1887, quando o físico alemão Heinrich Hertz percebeu algo curioso: ao iluminar certos metais com luz, elétrons saltavam da superfície. </a:t>
            </a:r>
            <a:endParaRPr lang="pt-BR"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1407B30C-B66C-4AAE-1C35-249B8037C295}"/>
              </a:ext>
            </a:extLst>
          </p:cNvPr>
          <p:cNvSpPr txBox="1"/>
          <p:nvPr/>
        </p:nvSpPr>
        <p:spPr>
          <a:xfrm>
            <a:off x="361950" y="3999399"/>
            <a:ext cx="5362575" cy="2862322"/>
          </a:xfrm>
          <a:prstGeom prst="rect">
            <a:avLst/>
          </a:prstGeom>
          <a:noFill/>
        </p:spPr>
        <p:txBody>
          <a:bodyPr wrap="square">
            <a:spAutoFit/>
          </a:bodyPr>
          <a:lstStyle/>
          <a:p>
            <a:pPr indent="457200" algn="just"/>
            <a:r>
              <a:rPr lang="pt-BR" dirty="0">
                <a:solidFill>
                  <a:srgbClr val="000000"/>
                </a:solidFill>
                <a:effectLst/>
                <a:latin typeface="Arial Narrow" panose="020B0606020202030204" pitchFamily="34" charset="0"/>
                <a:ea typeface="Calibri" panose="020F0502020204030204" pitchFamily="34" charset="0"/>
              </a:rPr>
              <a:t>É o que chamamos de efeito fotoelétrico.</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À primeira vista, parece simples: luz bate, elétron sai. Pela física clássica, esse processo deveria depender basicamente da intensidade da luz, já que uma luz mais forte carrega mais energia e deveria arrancar elétrons com mais facilidade. Os experimentos, porém, mostravam outra coisa. Luz vermelha bem forte não arrancava elétron nenhum, por mais tempo que ficasse ligada, enquanto uma luz azul fraca arrancava elétrons de imediato. O que determinava o efeito não era a intensidade da luz, e sim a sua frequência.</a:t>
            </a:r>
            <a:endParaRPr lang="pt-BR" dirty="0">
              <a:effectLst/>
              <a:latin typeface="Calibri" panose="020F0502020204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46FD40B9-70E7-884A-41FC-D4925E35A614}"/>
              </a:ext>
            </a:extLst>
          </p:cNvPr>
          <p:cNvPicPr>
            <a:picLocks noChangeAspect="1"/>
          </p:cNvPicPr>
          <p:nvPr/>
        </p:nvPicPr>
        <p:blipFill>
          <a:blip r:embed="rId2"/>
          <a:stretch>
            <a:fillRect/>
          </a:stretch>
        </p:blipFill>
        <p:spPr>
          <a:xfrm>
            <a:off x="6886577" y="1009312"/>
            <a:ext cx="3829584" cy="2419688"/>
          </a:xfrm>
          <a:prstGeom prst="rect">
            <a:avLst/>
          </a:prstGeom>
        </p:spPr>
      </p:pic>
      <p:sp>
        <p:nvSpPr>
          <p:cNvPr id="10" name="CaixaDeTexto 9">
            <a:extLst>
              <a:ext uri="{FF2B5EF4-FFF2-40B4-BE49-F238E27FC236}">
                <a16:creationId xmlns:a16="http://schemas.microsoft.com/office/drawing/2014/main" id="{7DA2BD9F-3185-E847-C180-63EF578E12A3}"/>
              </a:ext>
            </a:extLst>
          </p:cNvPr>
          <p:cNvSpPr txBox="1"/>
          <p:nvPr/>
        </p:nvSpPr>
        <p:spPr>
          <a:xfrm>
            <a:off x="6467477" y="3429000"/>
            <a:ext cx="5514975" cy="2031325"/>
          </a:xfrm>
          <a:prstGeom prst="rect">
            <a:avLst/>
          </a:prstGeom>
          <a:noFill/>
        </p:spPr>
        <p:txBody>
          <a:bodyPr wrap="square">
            <a:spAutoFit/>
          </a:bodyPr>
          <a:lstStyle/>
          <a:p>
            <a:pPr algn="just"/>
            <a:r>
              <a:rPr lang="pt-BR" dirty="0">
                <a:solidFill>
                  <a:srgbClr val="000000"/>
                </a:solidFill>
                <a:effectLst/>
                <a:latin typeface="Arial Narrow" panose="020B0606020202030204" pitchFamily="34" charset="0"/>
                <a:ea typeface="Calibri" panose="020F0502020204030204" pitchFamily="34" charset="0"/>
              </a:rPr>
              <a:t>Esse comportamento não tinha explicação dentro da física ondulatória clássica. </a:t>
            </a:r>
            <a:endParaRPr lang="pt-BR" dirty="0">
              <a:effectLst/>
              <a:latin typeface="Calibri" panose="020F0502020204030204" pitchFamily="34" charset="0"/>
              <a:ea typeface="Calibri" panose="020F0502020204030204" pitchFamily="34" charset="0"/>
            </a:endParaRPr>
          </a:p>
          <a:p>
            <a:r>
              <a:rPr lang="pt-BR" dirty="0">
                <a:effectLst/>
                <a:latin typeface="Arial Narrow" panose="020B0606020202030204" pitchFamily="34" charset="0"/>
                <a:ea typeface="Calibri" panose="020F0502020204030204" pitchFamily="34" charset="0"/>
                <a:cs typeface="Calibri" panose="020F0502020204030204" pitchFamily="34" charset="0"/>
              </a:rPr>
              <a:t>Em 1905, Einstein retomou a ideia de Planck e propôs algo mais radical: e se aquela quantização não fosse apenas um truque matemático, mas uma propriedade real da luz? Para Einstein, a luz seria formada por pacotes de energia, os fótons, cada um carregando</a:t>
            </a:r>
            <a:endParaRPr lang="pt-BR" dirty="0"/>
          </a:p>
        </p:txBody>
      </p:sp>
      <p:pic>
        <p:nvPicPr>
          <p:cNvPr id="12" name="Imagem 11">
            <a:extLst>
              <a:ext uri="{FF2B5EF4-FFF2-40B4-BE49-F238E27FC236}">
                <a16:creationId xmlns:a16="http://schemas.microsoft.com/office/drawing/2014/main" id="{F85E92E2-69C3-0A15-6836-14168DAA461F}"/>
              </a:ext>
            </a:extLst>
          </p:cNvPr>
          <p:cNvPicPr>
            <a:picLocks noChangeAspect="1"/>
          </p:cNvPicPr>
          <p:nvPr/>
        </p:nvPicPr>
        <p:blipFill>
          <a:blip r:embed="rId3"/>
          <a:stretch>
            <a:fillRect/>
          </a:stretch>
        </p:blipFill>
        <p:spPr>
          <a:xfrm>
            <a:off x="8515264" y="5260272"/>
            <a:ext cx="1228896" cy="400106"/>
          </a:xfrm>
          <a:prstGeom prst="rect">
            <a:avLst/>
          </a:prstGeom>
        </p:spPr>
      </p:pic>
      <p:sp>
        <p:nvSpPr>
          <p:cNvPr id="14" name="CaixaDeTexto 13">
            <a:extLst>
              <a:ext uri="{FF2B5EF4-FFF2-40B4-BE49-F238E27FC236}">
                <a16:creationId xmlns:a16="http://schemas.microsoft.com/office/drawing/2014/main" id="{55C26CC8-1ABB-2970-B4EB-62D54CA472A1}"/>
              </a:ext>
            </a:extLst>
          </p:cNvPr>
          <p:cNvSpPr txBox="1"/>
          <p:nvPr/>
        </p:nvSpPr>
        <p:spPr>
          <a:xfrm>
            <a:off x="6443398" y="5755630"/>
            <a:ext cx="5514975" cy="646331"/>
          </a:xfrm>
          <a:prstGeom prst="rect">
            <a:avLst/>
          </a:prstGeom>
          <a:noFill/>
        </p:spPr>
        <p:txBody>
          <a:bodyPr wrap="square">
            <a:spAutoFit/>
          </a:bodyPr>
          <a:lstStyle/>
          <a:p>
            <a:pPr algn="just"/>
            <a:r>
              <a:rPr lang="pt-BR" dirty="0">
                <a:solidFill>
                  <a:srgbClr val="000000"/>
                </a:solidFill>
                <a:effectLst/>
                <a:latin typeface="Arial Narrow" panose="020B0606020202030204" pitchFamily="34" charset="0"/>
                <a:ea typeface="Calibri" panose="020F0502020204030204" pitchFamily="34" charset="0"/>
              </a:rPr>
              <a:t>Cada fóton atinge um elétron e entrega sua energia de uma só vez, de forma parecida com uma colisão entre bolas de bilhar.</a:t>
            </a:r>
            <a:endParaRPr lang="pt-BR"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620459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D0C2D52-F53A-4D60-6DB4-66B4047446D2}"/>
                  </a:ext>
                </a:extLst>
              </p:cNvPr>
              <p:cNvSpPr txBox="1"/>
              <p:nvPr/>
            </p:nvSpPr>
            <p:spPr>
              <a:xfrm>
                <a:off x="504825" y="981760"/>
                <a:ext cx="5362575" cy="2031325"/>
              </a:xfrm>
              <a:prstGeom prst="rect">
                <a:avLst/>
              </a:prstGeom>
              <a:noFill/>
            </p:spPr>
            <p:txBody>
              <a:bodyPr wrap="square">
                <a:spAutoFit/>
              </a:bodyPr>
              <a:lstStyle/>
              <a:p>
                <a:pPr indent="457200" algn="just"/>
                <a:r>
                  <a:rPr lang="pt-BR" dirty="0">
                    <a:solidFill>
                      <a:srgbClr val="000000"/>
                    </a:solidFill>
                    <a:effectLst/>
                    <a:latin typeface="Arial Narrow" panose="020B0606020202030204" pitchFamily="34" charset="0"/>
                    <a:ea typeface="Calibri" panose="020F0502020204030204" pitchFamily="34" charset="0"/>
                  </a:rPr>
                  <a:t>Essa energia, chamada de função trabalho </a:t>
                </a:r>
                <a14:m>
                  <m:oMath xmlns:m="http://schemas.openxmlformats.org/officeDocument/2006/math">
                    <m:r>
                      <a:rPr lang="pt-BR">
                        <a:solidFill>
                          <a:srgbClr val="000000"/>
                        </a:solidFill>
                        <a:effectLst/>
                        <a:latin typeface="Cambria Math" panose="02040503050406030204" pitchFamily="18" charset="0"/>
                        <a:ea typeface="Calibri" panose="020F0502020204030204" pitchFamily="34" charset="0"/>
                      </a:rPr>
                      <m:t>(</m:t>
                    </m:r>
                    <m:r>
                      <m:rPr>
                        <m:sty m:val="p"/>
                      </m:rPr>
                      <a:rPr lang="pt-BR">
                        <a:solidFill>
                          <a:srgbClr val="000000"/>
                        </a:solidFill>
                        <a:effectLst/>
                        <a:latin typeface="Cambria Math" panose="02040503050406030204" pitchFamily="18" charset="0"/>
                        <a:ea typeface="Calibri" panose="020F0502020204030204" pitchFamily="34" charset="0"/>
                      </a:rPr>
                      <m:t>W</m:t>
                    </m:r>
                    <m:r>
                      <a:rPr lang="pt-BR">
                        <a:solidFill>
                          <a:srgbClr val="000000"/>
                        </a:solidFill>
                        <a:effectLst/>
                        <a:latin typeface="Cambria Math" panose="02040503050406030204" pitchFamily="18" charset="0"/>
                        <a:ea typeface="Calibri" panose="020F0502020204030204" pitchFamily="34" charset="0"/>
                      </a:rPr>
                      <m:t>)</m:t>
                    </m:r>
                  </m:oMath>
                </a14:m>
                <a:r>
                  <a:rPr lang="pt-BR" dirty="0">
                    <a:solidFill>
                      <a:srgbClr val="000000"/>
                    </a:solidFill>
                    <a:effectLst/>
                    <a:latin typeface="Arial Narrow" panose="020B0606020202030204" pitchFamily="34" charset="0"/>
                    <a:ea typeface="Calibri" panose="020F0502020204030204" pitchFamily="34" charset="0"/>
                  </a:rPr>
                  <a:t>, representa o custo energético para 'libertar' o elétron do material. </a:t>
                </a:r>
                <a:endParaRPr lang="pt-BR" dirty="0">
                  <a:effectLst/>
                  <a:latin typeface="Calibri" panose="020F0502020204030204" pitchFamily="34" charset="0"/>
                  <a:ea typeface="Calibri" panose="020F0502020204030204" pitchFamily="34" charset="0"/>
                </a:endParaRPr>
              </a:p>
              <a:p>
                <a:pPr indent="457200" algn="just"/>
                <a:r>
                  <a:rPr lang="pt-BR" dirty="0">
                    <a:solidFill>
                      <a:srgbClr val="000000"/>
                    </a:solidFill>
                    <a:effectLst/>
                    <a:latin typeface="Arial Narrow" panose="020B0606020202030204" pitchFamily="34" charset="0"/>
                    <a:ea typeface="Calibri" panose="020F0502020204030204" pitchFamily="34" charset="0"/>
                  </a:rPr>
                  <a:t>Se a energia do fóton </a:t>
                </a:r>
                <a14:m>
                  <m:oMath xmlns:m="http://schemas.openxmlformats.org/officeDocument/2006/math">
                    <m:r>
                      <a:rPr lang="pt-BR">
                        <a:solidFill>
                          <a:srgbClr val="000000"/>
                        </a:solidFill>
                        <a:effectLst/>
                        <a:latin typeface="Cambria Math" panose="02040503050406030204" pitchFamily="18" charset="0"/>
                        <a:ea typeface="Calibri" panose="020F0502020204030204" pitchFamily="34" charset="0"/>
                      </a:rPr>
                      <m:t>(</m:t>
                    </m:r>
                    <m:r>
                      <m:rPr>
                        <m:sty m:val="p"/>
                      </m:rPr>
                      <a:rPr lang="pt-BR">
                        <a:solidFill>
                          <a:srgbClr val="000000"/>
                        </a:solidFill>
                        <a:effectLst/>
                        <a:latin typeface="Cambria Math" panose="02040503050406030204" pitchFamily="18" charset="0"/>
                        <a:ea typeface="Calibri" panose="020F0502020204030204" pitchFamily="34" charset="0"/>
                      </a:rPr>
                      <m:t>hf</m:t>
                    </m:r>
                    <m:r>
                      <a:rPr lang="pt-BR">
                        <a:solidFill>
                          <a:srgbClr val="000000"/>
                        </a:solidFill>
                        <a:effectLst/>
                        <a:latin typeface="Cambria Math" panose="02040503050406030204" pitchFamily="18" charset="0"/>
                        <a:ea typeface="Calibri" panose="020F0502020204030204" pitchFamily="34" charset="0"/>
                      </a:rPr>
                      <m:t>)</m:t>
                    </m:r>
                  </m:oMath>
                </a14:m>
                <a:r>
                  <a:rPr lang="pt-BR" dirty="0">
                    <a:solidFill>
                      <a:srgbClr val="000000"/>
                    </a:solidFill>
                    <a:effectLst/>
                    <a:latin typeface="Arial Narrow" panose="020B0606020202030204" pitchFamily="34" charset="0"/>
                    <a:ea typeface="Calibri" panose="020F0502020204030204" pitchFamily="34" charset="0"/>
                  </a:rPr>
                  <a:t> for maior que </a:t>
                </a:r>
                <a14:m>
                  <m:oMath xmlns:m="http://schemas.openxmlformats.org/officeDocument/2006/math">
                    <m:r>
                      <m:rPr>
                        <m:sty m:val="p"/>
                      </m:rPr>
                      <a:rPr lang="pt-BR">
                        <a:solidFill>
                          <a:srgbClr val="000000"/>
                        </a:solidFill>
                        <a:effectLst/>
                        <a:latin typeface="Cambria Math" panose="02040503050406030204" pitchFamily="18" charset="0"/>
                        <a:ea typeface="Calibri" panose="020F0502020204030204" pitchFamily="34" charset="0"/>
                      </a:rPr>
                      <m:t>W</m:t>
                    </m:r>
                  </m:oMath>
                </a14:m>
                <a:r>
                  <a:rPr lang="pt-BR" dirty="0">
                    <a:solidFill>
                      <a:srgbClr val="000000"/>
                    </a:solidFill>
                    <a:effectLst/>
                    <a:latin typeface="Arial Narrow" panose="020B0606020202030204" pitchFamily="34" charset="0"/>
                    <a:ea typeface="Calibri" panose="020F0502020204030204" pitchFamily="34" charset="0"/>
                  </a:rPr>
                  <a:t>, o elétron escapa com energia cinética excedente </a:t>
                </a:r>
              </a:p>
              <a:p>
                <a:pPr indent="457200" algn="just"/>
                <a:endParaRPr lang="pt-BR" dirty="0">
                  <a:solidFill>
                    <a:srgbClr val="000000"/>
                  </a:solidFill>
                  <a:latin typeface="Arial Narrow" panose="020B0606020202030204" pitchFamily="34" charset="0"/>
                  <a:ea typeface="Calibri" panose="020F0502020204030204" pitchFamily="34" charset="0"/>
                </a:endParaRPr>
              </a:p>
              <a:p>
                <a:pPr indent="457200" algn="just"/>
                <a:endParaRPr lang="pt-BR" dirty="0">
                  <a:effectLst/>
                  <a:latin typeface="Calibri" panose="020F0502020204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FD0C2D52-F53A-4D60-6DB4-66B4047446D2}"/>
                  </a:ext>
                </a:extLst>
              </p:cNvPr>
              <p:cNvSpPr txBox="1">
                <a:spLocks noRot="1" noChangeAspect="1" noMove="1" noResize="1" noEditPoints="1" noAdjustHandles="1" noChangeArrowheads="1" noChangeShapeType="1" noTextEdit="1"/>
              </p:cNvSpPr>
              <p:nvPr/>
            </p:nvSpPr>
            <p:spPr>
              <a:xfrm>
                <a:off x="504825" y="981760"/>
                <a:ext cx="5362575" cy="2031325"/>
              </a:xfrm>
              <a:prstGeom prst="rect">
                <a:avLst/>
              </a:prstGeom>
              <a:blipFill>
                <a:blip r:embed="rId2"/>
                <a:stretch>
                  <a:fillRect l="-1023" t="-1201" r="-795"/>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1B021B22-6B94-54B8-A4C9-E0726E7205B2}"/>
              </a:ext>
            </a:extLst>
          </p:cNvPr>
          <p:cNvPicPr>
            <a:picLocks noChangeAspect="1"/>
          </p:cNvPicPr>
          <p:nvPr/>
        </p:nvPicPr>
        <p:blipFill>
          <a:blip r:embed="rId3"/>
          <a:stretch>
            <a:fillRect/>
          </a:stretch>
        </p:blipFill>
        <p:spPr>
          <a:xfrm>
            <a:off x="2271601" y="2536769"/>
            <a:ext cx="1590897" cy="476316"/>
          </a:xfrm>
          <a:prstGeom prst="rect">
            <a:avLst/>
          </a:prstGeom>
        </p:spPr>
      </p:pic>
      <p:sp>
        <p:nvSpPr>
          <p:cNvPr id="8" name="CaixaDeTexto 7">
            <a:extLst>
              <a:ext uri="{FF2B5EF4-FFF2-40B4-BE49-F238E27FC236}">
                <a16:creationId xmlns:a16="http://schemas.microsoft.com/office/drawing/2014/main" id="{750DEBDA-97FC-8BD8-5F14-1C73BFC56906}"/>
              </a:ext>
            </a:extLst>
          </p:cNvPr>
          <p:cNvSpPr txBox="1"/>
          <p:nvPr/>
        </p:nvSpPr>
        <p:spPr>
          <a:xfrm>
            <a:off x="504825" y="3106252"/>
            <a:ext cx="5267325" cy="1477328"/>
          </a:xfrm>
          <a:prstGeom prst="rect">
            <a:avLst/>
          </a:prstGeom>
          <a:noFill/>
        </p:spPr>
        <p:txBody>
          <a:bodyPr wrap="square">
            <a:spAutoFit/>
          </a:bodyPr>
          <a:lstStyle/>
          <a:p>
            <a:pPr indent="457200" algn="just"/>
            <a:r>
              <a:rPr lang="pt-BR" dirty="0">
                <a:solidFill>
                  <a:srgbClr val="000000"/>
                </a:solidFill>
                <a:effectLst/>
                <a:latin typeface="Arial Narrow" panose="020B0606020202030204" pitchFamily="34" charset="0"/>
                <a:ea typeface="Calibri" panose="020F0502020204030204" pitchFamily="34" charset="0"/>
              </a:rPr>
              <a:t>Essa equação explica o comportamento observado nos experimentos: a luz vermelha tem fótons com pouca energia, insuficientes para arrancar o elétron, não importa quantos incidam sobre o metal. Já a luz azul tem fótons com energia suficiente, e um único deles já basta.</a:t>
            </a:r>
            <a:endParaRPr lang="pt-BR"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68A051CC-C8DD-DCB0-70C2-1DE91266B6F4}"/>
              </a:ext>
            </a:extLst>
          </p:cNvPr>
          <p:cNvSpPr txBox="1"/>
          <p:nvPr/>
        </p:nvSpPr>
        <p:spPr>
          <a:xfrm>
            <a:off x="558429" y="4568094"/>
            <a:ext cx="5160115" cy="646331"/>
          </a:xfrm>
          <a:prstGeom prst="rect">
            <a:avLst/>
          </a:prstGeom>
          <a:noFill/>
        </p:spPr>
        <p:txBody>
          <a:bodyPr wrap="square">
            <a:spAutoFit/>
          </a:bodyPr>
          <a:lstStyle/>
          <a:p>
            <a:pPr indent="457200" algn="just"/>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Esta equação recebe o nome de equação fotoelétrica de Einstein</a:t>
            </a:r>
            <a:r>
              <a:rPr lang="pt-BR" sz="1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100" dirty="0">
              <a:effectLst/>
              <a:latin typeface="Calibri" panose="020F0502020204030204" pitchFamily="34" charset="0"/>
              <a:ea typeface="Calibri" panose="020F0502020204030204" pitchFamily="34" charset="0"/>
            </a:endParaRPr>
          </a:p>
        </p:txBody>
      </p:sp>
      <p:pic>
        <p:nvPicPr>
          <p:cNvPr id="12" name="Imagem 11">
            <a:extLst>
              <a:ext uri="{FF2B5EF4-FFF2-40B4-BE49-F238E27FC236}">
                <a16:creationId xmlns:a16="http://schemas.microsoft.com/office/drawing/2014/main" id="{DCCCA491-FA98-2183-7A7B-ACFA4C48020B}"/>
              </a:ext>
            </a:extLst>
          </p:cNvPr>
          <p:cNvPicPr>
            <a:picLocks noChangeAspect="1"/>
          </p:cNvPicPr>
          <p:nvPr/>
        </p:nvPicPr>
        <p:blipFill>
          <a:blip r:embed="rId4"/>
          <a:stretch>
            <a:fillRect/>
          </a:stretch>
        </p:blipFill>
        <p:spPr>
          <a:xfrm>
            <a:off x="7348270" y="771109"/>
            <a:ext cx="3691206" cy="5733734"/>
          </a:xfrm>
          <a:prstGeom prst="rect">
            <a:avLst/>
          </a:prstGeom>
        </p:spPr>
      </p:pic>
    </p:spTree>
    <p:extLst>
      <p:ext uri="{BB962C8B-B14F-4D97-AF65-F5344CB8AC3E}">
        <p14:creationId xmlns:p14="http://schemas.microsoft.com/office/powerpoint/2010/main" val="36174007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37940BE-8278-0329-32B4-3288E415FB73}"/>
              </a:ext>
            </a:extLst>
          </p:cNvPr>
          <p:cNvSpPr txBox="1"/>
          <p:nvPr/>
        </p:nvSpPr>
        <p:spPr>
          <a:xfrm>
            <a:off x="209550" y="524418"/>
            <a:ext cx="5514975" cy="5374100"/>
          </a:xfrm>
          <a:prstGeom prst="rect">
            <a:avLst/>
          </a:prstGeom>
          <a:noFill/>
        </p:spPr>
        <p:txBody>
          <a:bodyPr wrap="square">
            <a:spAutoFit/>
          </a:bodyPr>
          <a:lstStyle/>
          <a:p>
            <a:pPr algn="just"/>
            <a:r>
              <a:rPr lang="pt-BR" b="1" dirty="0">
                <a:solidFill>
                  <a:srgbClr val="000000"/>
                </a:solidFill>
                <a:effectLst/>
                <a:latin typeface="Arial Narrow" panose="020B0606020202030204" pitchFamily="34" charset="0"/>
                <a:ea typeface="Calibri" panose="020F0502020204030204" pitchFamily="34" charset="0"/>
              </a:rPr>
              <a:t>A prova que fechou a questão</a:t>
            </a:r>
            <a:endParaRPr lang="pt-BR" dirty="0">
              <a:effectLst/>
              <a:latin typeface="Calibri" panose="020F0502020204030204" pitchFamily="34" charset="0"/>
              <a:ea typeface="Calibri" panose="020F0502020204030204" pitchFamily="34" charset="0"/>
            </a:endParaRPr>
          </a:p>
          <a:p>
            <a:pPr indent="457200" algn="just"/>
            <a:r>
              <a:rPr lang="pt-BR" dirty="0">
                <a:solidFill>
                  <a:srgbClr val="000000"/>
                </a:solidFill>
                <a:effectLst/>
                <a:latin typeface="Arial Narrow" panose="020B0606020202030204" pitchFamily="34" charset="0"/>
                <a:ea typeface="Calibri" panose="020F0502020204030204" pitchFamily="34" charset="0"/>
              </a:rPr>
              <a:t>Ideias na física precisam ser confirmadas em laboratório para valer alguma coisa. Foi o físico americano Robert </a:t>
            </a:r>
            <a:r>
              <a:rPr lang="pt-BR" dirty="0" err="1">
                <a:solidFill>
                  <a:srgbClr val="000000"/>
                </a:solidFill>
                <a:effectLst/>
                <a:latin typeface="Arial Narrow" panose="020B0606020202030204" pitchFamily="34" charset="0"/>
                <a:ea typeface="Calibri" panose="020F0502020204030204" pitchFamily="34" charset="0"/>
              </a:rPr>
              <a:t>Millikan</a:t>
            </a:r>
            <a:r>
              <a:rPr lang="pt-BR" dirty="0">
                <a:solidFill>
                  <a:srgbClr val="000000"/>
                </a:solidFill>
                <a:effectLst/>
                <a:latin typeface="Arial Narrow" panose="020B0606020202030204" pitchFamily="34" charset="0"/>
                <a:ea typeface="Calibri" panose="020F0502020204030204" pitchFamily="34" charset="0"/>
              </a:rPr>
              <a:t> quem, em 1914, mediu com precisão a relação entre a frequência da luz e a energia dos elétrons ejetados. A inclinação da reta obtida correspondia exatamente ao valor de h, a mesma constante que Planck havia proposto catorze anos antes para resolver o problema do corpo negro.</a:t>
            </a:r>
            <a:endParaRPr lang="pt-BR" dirty="0">
              <a:effectLst/>
              <a:latin typeface="Calibri" panose="020F0502020204030204" pitchFamily="34" charset="0"/>
              <a:ea typeface="Calibri" panose="020F0502020204030204" pitchFamily="34" charset="0"/>
            </a:endParaRPr>
          </a:p>
          <a:p>
            <a:pPr indent="457200" algn="just"/>
            <a:r>
              <a:rPr lang="pt-BR" dirty="0">
                <a:solidFill>
                  <a:srgbClr val="000000"/>
                </a:solidFill>
                <a:effectLst/>
                <a:latin typeface="Arial Narrow" panose="020B0606020202030204" pitchFamily="34" charset="0"/>
                <a:ea typeface="Calibri" panose="020F0502020204030204" pitchFamily="34" charset="0"/>
              </a:rPr>
              <a:t>Duas situações bem diferentes, uma envolvendo fornos aquecidos e outra envolvendo luz arrancando elétrons de metais, levaram à mesma constante da natureza. Essa coincidência foi a confirmação de que a constante de Planck não era um artifício de cálculo, mas uma grandeza fundamental do universo.</a:t>
            </a:r>
            <a:endParaRPr lang="pt-BR" dirty="0">
              <a:effectLst/>
              <a:latin typeface="Calibri" panose="020F0502020204030204" pitchFamily="34" charset="0"/>
              <a:ea typeface="Calibri" panose="020F0502020204030204" pitchFamily="34" charset="0"/>
            </a:endParaRPr>
          </a:p>
          <a:p>
            <a:pPr algn="just"/>
            <a:r>
              <a:rPr lang="pt-BR" b="1" dirty="0">
                <a:solidFill>
                  <a:srgbClr val="000000"/>
                </a:solidFill>
                <a:effectLst/>
                <a:latin typeface="Arial Narrow" panose="020B0606020202030204" pitchFamily="34" charset="0"/>
                <a:ea typeface="Calibri" panose="020F0502020204030204" pitchFamily="34" charset="0"/>
              </a:rPr>
              <a:t>Por que isso importa para você</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Esses dois fenômenos estão por trás de tecnologias que você usa no dia a dia: </a:t>
            </a:r>
            <a:endParaRPr lang="pt-BR" dirty="0">
              <a:effectLst/>
              <a:latin typeface="Calibri" panose="020F0502020204030204" pitchFamily="34" charset="0"/>
              <a:ea typeface="Calibri" panose="020F0502020204030204" pitchFamily="34" charset="0"/>
            </a:endParaRPr>
          </a:p>
          <a:p>
            <a:pPr marL="342900" lvl="0" indent="-342900" algn="just">
              <a:lnSpc>
                <a:spcPct val="106000"/>
              </a:lnSpc>
              <a:spcAft>
                <a:spcPts val="800"/>
              </a:spcAft>
              <a:buFont typeface="Symbol" panose="05050102010706020507" pitchFamily="18" charset="2"/>
              <a:buChar char=""/>
            </a:pPr>
            <a:r>
              <a:rPr lang="pt-BR" dirty="0">
                <a:solidFill>
                  <a:srgbClr val="000000"/>
                </a:solidFill>
                <a:effectLst/>
                <a:latin typeface="Arial Narrow" panose="020B0606020202030204" pitchFamily="34" charset="0"/>
                <a:ea typeface="Calibri" panose="020F0502020204030204" pitchFamily="34" charset="0"/>
              </a:rPr>
              <a:t>painéis solares, que transformam luz em eletricidade a partir do efeito fotoelétrico; </a:t>
            </a:r>
            <a:endParaRPr lang="pt-BR"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34D3FDF8-F9D7-BDEE-18BD-7886EF96CFA4}"/>
              </a:ext>
            </a:extLst>
          </p:cNvPr>
          <p:cNvSpPr txBox="1"/>
          <p:nvPr/>
        </p:nvSpPr>
        <p:spPr>
          <a:xfrm>
            <a:off x="5791200" y="856820"/>
            <a:ext cx="5514975" cy="3219151"/>
          </a:xfrm>
          <a:prstGeom prst="rect">
            <a:avLst/>
          </a:prstGeom>
          <a:noFill/>
        </p:spPr>
        <p:txBody>
          <a:bodyPr wrap="square">
            <a:spAutoFit/>
          </a:bodyPr>
          <a:lstStyle/>
          <a:p>
            <a:pPr marL="342900" lvl="0" indent="-342900" algn="just">
              <a:lnSpc>
                <a:spcPct val="106000"/>
              </a:lnSpc>
              <a:spcAft>
                <a:spcPts val="800"/>
              </a:spcAft>
              <a:buFont typeface="Symbol" panose="05050102010706020507" pitchFamily="18" charset="2"/>
              <a:buChar char=""/>
            </a:pPr>
            <a:r>
              <a:rPr lang="pt-BR" dirty="0">
                <a:solidFill>
                  <a:srgbClr val="000000"/>
                </a:solidFill>
                <a:effectLst/>
                <a:latin typeface="Arial Narrow" panose="020B0606020202030204" pitchFamily="34" charset="0"/>
                <a:ea typeface="Calibri" panose="020F0502020204030204" pitchFamily="34" charset="0"/>
              </a:rPr>
              <a:t>sensores de câmeras; portas automáticas; e até o sensor que ajusta o brilho da tela do seu celular sozinho.</a:t>
            </a:r>
            <a:endParaRPr lang="pt-BR" dirty="0">
              <a:effectLst/>
              <a:latin typeface="Calibri" panose="020F0502020204030204" pitchFamily="34" charset="0"/>
              <a:ea typeface="Calibri" panose="020F0502020204030204" pitchFamily="34" charset="0"/>
            </a:endParaRPr>
          </a:p>
          <a:p>
            <a:pPr marL="342900" lvl="0" indent="-342900" algn="just">
              <a:lnSpc>
                <a:spcPct val="106000"/>
              </a:lnSpc>
              <a:spcAft>
                <a:spcPts val="800"/>
              </a:spcAft>
              <a:buFont typeface="Symbol" panose="05050102010706020507" pitchFamily="18" charset="2"/>
              <a:buChar char=""/>
            </a:pPr>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Relógios que funcionam com energia solar, portas automáticas de </a:t>
            </a:r>
            <a:r>
              <a:rPr lang="pt-BR" i="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shoppings</a:t>
            </a:r>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bancos, sistemas de iluminação de vias públicas e privadas, sistemas de segurança são algumas aplicações cotidianas do efeito fotoelétrico e, </a:t>
            </a:r>
            <a:endParaRPr lang="pt-BR" dirty="0">
              <a:effectLst/>
              <a:latin typeface="Calibri" panose="020F0502020204030204" pitchFamily="34" charset="0"/>
              <a:ea typeface="Calibri" panose="020F0502020204030204" pitchFamily="34" charset="0"/>
            </a:endParaRPr>
          </a:p>
          <a:p>
            <a:pPr marL="342900" lvl="0" indent="-342900" algn="just">
              <a:lnSpc>
                <a:spcPct val="106000"/>
              </a:lnSpc>
              <a:spcAft>
                <a:spcPts val="800"/>
              </a:spcAft>
              <a:buFont typeface="Symbol" panose="05050102010706020507" pitchFamily="18" charset="2"/>
              <a:buChar char=""/>
            </a:pPr>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atualmente em expansão, o estudo e a aplicação das células voltaicas em painéis solares com o intuito de gerar energia limpa e renovável.</a:t>
            </a:r>
            <a:endParaRPr lang="pt-BR" dirty="0">
              <a:effectLst/>
              <a:latin typeface="Calibri" panose="020F0502020204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F6E7E77A-9E44-B401-3584-4F36508C3889}"/>
              </a:ext>
            </a:extLst>
          </p:cNvPr>
          <p:cNvPicPr>
            <a:picLocks noChangeAspect="1"/>
          </p:cNvPicPr>
          <p:nvPr/>
        </p:nvPicPr>
        <p:blipFill>
          <a:blip r:embed="rId2"/>
          <a:stretch>
            <a:fillRect/>
          </a:stretch>
        </p:blipFill>
        <p:spPr>
          <a:xfrm>
            <a:off x="7024461" y="4005135"/>
            <a:ext cx="3248478" cy="1819529"/>
          </a:xfrm>
          <a:prstGeom prst="rect">
            <a:avLst/>
          </a:prstGeom>
        </p:spPr>
      </p:pic>
    </p:spTree>
    <p:extLst>
      <p:ext uri="{BB962C8B-B14F-4D97-AF65-F5344CB8AC3E}">
        <p14:creationId xmlns:p14="http://schemas.microsoft.com/office/powerpoint/2010/main" val="42204144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74DC9D6-95A0-5DEA-EE71-DE4CA1D9AE6F}"/>
              </a:ext>
            </a:extLst>
          </p:cNvPr>
          <p:cNvSpPr txBox="1"/>
          <p:nvPr/>
        </p:nvSpPr>
        <p:spPr>
          <a:xfrm>
            <a:off x="152400" y="593378"/>
            <a:ext cx="5553075" cy="2862322"/>
          </a:xfrm>
          <a:prstGeom prst="rect">
            <a:avLst/>
          </a:prstGeom>
          <a:noFill/>
        </p:spPr>
        <p:txBody>
          <a:bodyPr wrap="square">
            <a:spAutoFit/>
          </a:bodyPr>
          <a:lstStyle/>
          <a:p>
            <a:pPr algn="just"/>
            <a:r>
              <a:rPr lang="pt-BR" dirty="0">
                <a:solidFill>
                  <a:srgbClr val="000000"/>
                </a:solidFill>
                <a:effectLst/>
                <a:latin typeface="Arial Narrow" panose="020B0606020202030204" pitchFamily="34" charset="0"/>
                <a:ea typeface="Calibri" panose="020F0502020204030204" pitchFamily="34" charset="0"/>
              </a:rPr>
              <a:t>Mais do que isso, o corpo negro e o efeito fotoelétrico marcam o início da física quântica. Sem a hipótese de Planck e a proposta de Einstein sobre os fótons, boa parte da tecnologia atual, do laser aos semicondutores, simplesmente não existiria.</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Em suma, tanto o estudo da radiação do corpo negro quanto a análise do efeito fotoelétrico foram fundamentais para consolidar o conceito de quantização da energia. Esses marcos históricos não apenas resolveram impasses da física clássica, mas pavimentaram o caminho para toda a tecnologia quântica que utilizamos hoje.</a:t>
            </a:r>
            <a:endParaRPr lang="pt-BR"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4ECF7309-6CF3-E211-53D8-F7C999244597}"/>
              </a:ext>
            </a:extLst>
          </p:cNvPr>
          <p:cNvPicPr>
            <a:picLocks noChangeAspect="1"/>
          </p:cNvPicPr>
          <p:nvPr/>
        </p:nvPicPr>
        <p:blipFill>
          <a:blip r:embed="rId2"/>
          <a:stretch>
            <a:fillRect/>
          </a:stretch>
        </p:blipFill>
        <p:spPr>
          <a:xfrm>
            <a:off x="871537" y="3429000"/>
            <a:ext cx="4114800" cy="2904403"/>
          </a:xfrm>
          <a:prstGeom prst="rect">
            <a:avLst/>
          </a:prstGeom>
        </p:spPr>
      </p:pic>
      <p:pic>
        <p:nvPicPr>
          <p:cNvPr id="7" name="Imagem 6">
            <a:extLst>
              <a:ext uri="{FF2B5EF4-FFF2-40B4-BE49-F238E27FC236}">
                <a16:creationId xmlns:a16="http://schemas.microsoft.com/office/drawing/2014/main" id="{50A319F9-7FA8-2AE5-B651-A072776B96F9}"/>
              </a:ext>
            </a:extLst>
          </p:cNvPr>
          <p:cNvPicPr>
            <a:picLocks noChangeAspect="1"/>
          </p:cNvPicPr>
          <p:nvPr/>
        </p:nvPicPr>
        <p:blipFill>
          <a:blip r:embed="rId3"/>
          <a:stretch>
            <a:fillRect/>
          </a:stretch>
        </p:blipFill>
        <p:spPr>
          <a:xfrm>
            <a:off x="6096000" y="3190475"/>
            <a:ext cx="3005588" cy="438950"/>
          </a:xfrm>
          <a:prstGeom prst="rect">
            <a:avLst/>
          </a:prstGeom>
        </p:spPr>
      </p:pic>
      <p:pic>
        <p:nvPicPr>
          <p:cNvPr id="8" name="Imagem 7">
            <a:extLst>
              <a:ext uri="{FF2B5EF4-FFF2-40B4-BE49-F238E27FC236}">
                <a16:creationId xmlns:a16="http://schemas.microsoft.com/office/drawing/2014/main" id="{E976F2F9-4319-65ED-FDAC-8A800901B07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80020" y="3648475"/>
            <a:ext cx="1127760" cy="926465"/>
          </a:xfrm>
          <a:prstGeom prst="rect">
            <a:avLst/>
          </a:prstGeom>
          <a:noFill/>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97029030-FF8F-8D3B-7DCD-E3CC5C90663E}"/>
                  </a:ext>
                </a:extLst>
              </p:cNvPr>
              <p:cNvSpPr txBox="1"/>
              <p:nvPr/>
            </p:nvSpPr>
            <p:spPr>
              <a:xfrm>
                <a:off x="6010274" y="4740511"/>
                <a:ext cx="5267325" cy="1574021"/>
              </a:xfrm>
              <a:prstGeom prst="rect">
                <a:avLst/>
              </a:prstGeom>
              <a:noFill/>
            </p:spPr>
            <p:txBody>
              <a:bodyPr wrap="square">
                <a:spAutoFit/>
              </a:bodyPr>
              <a:lstStyle/>
              <a:p>
                <a:pPr algn="just" fontAlgn="auto"/>
                <a:r>
                  <a:rPr lang="pt-BR" b="1" dirty="0">
                    <a:solidFill>
                      <a:srgbClr val="000000"/>
                    </a:solidFill>
                    <a:effectLst/>
                    <a:latin typeface="Arial Narrow" panose="020B0606020202030204" pitchFamily="34" charset="0"/>
                    <a:ea typeface="Calibri" panose="020F0502020204030204" pitchFamily="34" charset="0"/>
                  </a:rPr>
                  <a:t>28. </a:t>
                </a:r>
                <a:r>
                  <a:rPr lang="pt-BR"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(UFC – adaptada) </a:t>
                </a:r>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 função trabalho de um dado metal é </a:t>
                </a:r>
                <a14:m>
                  <m:oMath xmlns:m="http://schemas.openxmlformats.org/officeDocument/2006/math">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2,5</m:t>
                    </m:r>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eV</m:t>
                    </m:r>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 constante de Planck é </a:t>
                </a:r>
                <a14:m>
                  <m:oMath xmlns:m="http://schemas.openxmlformats.org/officeDocument/2006/math">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h</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sSup>
                      <m:sSup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4,2∙10</m:t>
                        </m:r>
                      </m:e>
                      <m:sup>
                        <m:r>
                          <a:rPr lang="pt-BR" i="1">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15</m:t>
                        </m:r>
                      </m:sup>
                    </m:sSup>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eVs</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 </m:t>
                    </m:r>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e a velocidade da luz no vácuo é </a:t>
                </a:r>
                <a14:m>
                  <m:oMath xmlns:m="http://schemas.openxmlformats.org/officeDocument/2006/math">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c</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=3∙</m:t>
                    </m:r>
                    <m:sSup>
                      <m:sSup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8</m:t>
                        </m:r>
                      </m:sup>
                    </m:sSup>
                    <m:f>
                      <m:f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fPr>
                      <m:num>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num>
                      <m:den>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s</m:t>
                        </m:r>
                      </m:den>
                    </m:f>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 </m:t>
                    </m:r>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t>
                </a:r>
                <a:endParaRPr lang="pt-BR" dirty="0">
                  <a:effectLst/>
                  <a:latin typeface="Calibri" panose="020F0502020204030204" pitchFamily="34" charset="0"/>
                  <a:ea typeface="Calibri" panose="020F0502020204030204" pitchFamily="34" charset="0"/>
                </a:endParaRPr>
              </a:p>
              <a:p>
                <a:pPr algn="just" fontAlgn="auto"/>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Qual é a frequência mais baixa da luz incidente capaz de arrancar elétrons do metal?</a:t>
                </a:r>
                <a:endParaRPr lang="pt-BR" dirty="0">
                  <a:effectLst/>
                  <a:latin typeface="Calibri" panose="020F0502020204030204" pitchFamily="34" charset="0"/>
                  <a:ea typeface="Calibri" panose="020F0502020204030204" pitchFamily="34" charset="0"/>
                </a:endParaRPr>
              </a:p>
            </p:txBody>
          </p:sp>
        </mc:Choice>
        <mc:Fallback xmlns="">
          <p:sp>
            <p:nvSpPr>
              <p:cNvPr id="10" name="CaixaDeTexto 9">
                <a:extLst>
                  <a:ext uri="{FF2B5EF4-FFF2-40B4-BE49-F238E27FC236}">
                    <a16:creationId xmlns:a16="http://schemas.microsoft.com/office/drawing/2014/main" id="{97029030-FF8F-8D3B-7DCD-E3CC5C90663E}"/>
                  </a:ext>
                </a:extLst>
              </p:cNvPr>
              <p:cNvSpPr txBox="1">
                <a:spLocks noRot="1" noChangeAspect="1" noMove="1" noResize="1" noEditPoints="1" noAdjustHandles="1" noChangeArrowheads="1" noChangeShapeType="1" noTextEdit="1"/>
              </p:cNvSpPr>
              <p:nvPr/>
            </p:nvSpPr>
            <p:spPr>
              <a:xfrm>
                <a:off x="6010274" y="4740511"/>
                <a:ext cx="5267325" cy="1574021"/>
              </a:xfrm>
              <a:prstGeom prst="rect">
                <a:avLst/>
              </a:prstGeom>
              <a:blipFill>
                <a:blip r:embed="rId5"/>
                <a:stretch>
                  <a:fillRect l="-1042" t="-1938" r="-926" b="-5039"/>
                </a:stretch>
              </a:blipFill>
            </p:spPr>
            <p:txBody>
              <a:bodyPr/>
              <a:lstStyle/>
              <a:p>
                <a:r>
                  <a:rPr lang="pt-BR">
                    <a:noFill/>
                  </a:rPr>
                  <a:t> </a:t>
                </a:r>
              </a:p>
            </p:txBody>
          </p:sp>
        </mc:Fallback>
      </mc:AlternateContent>
    </p:spTree>
    <p:extLst>
      <p:ext uri="{BB962C8B-B14F-4D97-AF65-F5344CB8AC3E}">
        <p14:creationId xmlns:p14="http://schemas.microsoft.com/office/powerpoint/2010/main" val="14318004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2ACE77A4-3779-32A7-9FEB-204D584DA2CD}"/>
              </a:ext>
            </a:extLst>
          </p:cNvPr>
          <p:cNvSpPr txBox="1"/>
          <p:nvPr/>
        </p:nvSpPr>
        <p:spPr>
          <a:xfrm>
            <a:off x="285750" y="567720"/>
            <a:ext cx="5619750" cy="3400931"/>
          </a:xfrm>
          <a:prstGeom prst="rect">
            <a:avLst/>
          </a:prstGeom>
          <a:noFill/>
        </p:spPr>
        <p:txBody>
          <a:bodyPr wrap="square">
            <a:spAutoFit/>
          </a:bodyPr>
          <a:lstStyle/>
          <a:p>
            <a:pPr algn="just" fontAlgn="auto"/>
            <a:r>
              <a:rPr lang="pt-BR" b="1" dirty="0">
                <a:effectLst/>
                <a:latin typeface="Arial Narrow" panose="020B0606020202030204" pitchFamily="34" charset="0"/>
                <a:ea typeface="Calibri" panose="020F0502020204030204" pitchFamily="34" charset="0"/>
              </a:rPr>
              <a:t>Leia o texto.</a:t>
            </a:r>
            <a:endParaRPr lang="pt-BR" dirty="0">
              <a:effectLst/>
              <a:latin typeface="Calibri" panose="020F0502020204030204" pitchFamily="34" charset="0"/>
              <a:ea typeface="Calibri" panose="020F0502020204030204" pitchFamily="34" charset="0"/>
            </a:endParaRPr>
          </a:p>
          <a:p>
            <a:pPr algn="just" fontAlgn="auto"/>
            <a:r>
              <a:rPr lang="pt-BR" b="1" dirty="0">
                <a:effectLst/>
                <a:latin typeface="Arial Narrow" panose="020B0606020202030204" pitchFamily="34" charset="0"/>
                <a:ea typeface="Calibri" panose="020F0502020204030204" pitchFamily="34" charset="0"/>
              </a:rPr>
              <a:t>Texto VII</a:t>
            </a:r>
            <a:endParaRPr lang="pt-BR" dirty="0">
              <a:effectLst/>
              <a:latin typeface="Calibri" panose="020F0502020204030204" pitchFamily="34" charset="0"/>
              <a:ea typeface="Calibri" panose="020F0502020204030204" pitchFamily="34" charset="0"/>
            </a:endParaRPr>
          </a:p>
          <a:p>
            <a:pPr algn="just" fontAlgn="auto"/>
            <a:r>
              <a:rPr lang="pt-BR" b="1" dirty="0">
                <a:effectLst/>
                <a:latin typeface="Arial Narrow" panose="020B0606020202030204" pitchFamily="34" charset="0"/>
                <a:ea typeface="Calibri" panose="020F0502020204030204" pitchFamily="34" charset="0"/>
              </a:rPr>
              <a:t>Dualidade onda-partícula</a:t>
            </a:r>
            <a:endParaRPr lang="pt-BR" dirty="0">
              <a:effectLst/>
              <a:latin typeface="Calibri" panose="020F0502020204030204" pitchFamily="34" charset="0"/>
              <a:ea typeface="Calibri" panose="020F0502020204030204" pitchFamily="34" charset="0"/>
            </a:endParaRPr>
          </a:p>
          <a:p>
            <a:pPr algn="just" fontAlgn="auto"/>
            <a:r>
              <a:rPr lang="pt-BR" dirty="0">
                <a:effectLst/>
                <a:latin typeface="Arial Narrow" panose="020B0606020202030204" pitchFamily="34" charset="0"/>
                <a:ea typeface="Calibri" panose="020F0502020204030204" pitchFamily="34" charset="0"/>
              </a:rPr>
              <a:t>Todas as ondas eletromagnéticas, incluindo a luz, apresentam natureza dual, ou seja, podem se comportar tanto como ondas quanto como partículas.</a:t>
            </a:r>
            <a:endParaRPr lang="pt-BR" dirty="0">
              <a:effectLst/>
              <a:latin typeface="Calibri" panose="020F0502020204030204" pitchFamily="34" charset="0"/>
              <a:ea typeface="Calibri" panose="020F0502020204030204" pitchFamily="34" charset="0"/>
            </a:endParaRPr>
          </a:p>
          <a:p>
            <a:pPr algn="just" fontAlgn="auto"/>
            <a:r>
              <a:rPr lang="pt-BR" dirty="0">
                <a:effectLst/>
                <a:latin typeface="Arial Narrow" panose="020B0606020202030204" pitchFamily="34" charset="0"/>
                <a:ea typeface="Calibri" panose="020F0502020204030204" pitchFamily="34" charset="0"/>
              </a:rPr>
              <a:t>A partir dessa ideia, o físico francês Louis de Broglie propôs que as partículas também possuem propriedades ondulatórias. Assim, uma partícula em movimento pode estar associada a um comprimento de onda, dado pela equação:</a:t>
            </a:r>
          </a:p>
          <a:p>
            <a:pPr algn="just" fontAlgn="auto"/>
            <a:endParaRPr lang="pt-BR" sz="1200" dirty="0">
              <a:latin typeface="Arial Narrow" panose="020B0606020202030204" pitchFamily="34" charset="0"/>
              <a:ea typeface="Calibri" panose="020F0502020204030204" pitchFamily="34" charset="0"/>
            </a:endParaRPr>
          </a:p>
          <a:p>
            <a:pPr algn="just" fontAlgn="auto"/>
            <a:endParaRPr lang="pt-BR" sz="1200" dirty="0">
              <a:effectLst/>
              <a:latin typeface="Arial Narrow" panose="020B0606020202030204" pitchFamily="34" charset="0"/>
              <a:ea typeface="Calibri" panose="020F0502020204030204" pitchFamily="34" charset="0"/>
            </a:endParaRPr>
          </a:p>
          <a:p>
            <a:pPr algn="just" fontAlgn="auto"/>
            <a:endParaRPr lang="pt-BR" sz="11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88F07538-3622-637C-4971-D79E4E58AACD}"/>
              </a:ext>
            </a:extLst>
          </p:cNvPr>
          <p:cNvPicPr>
            <a:picLocks noChangeAspect="1"/>
          </p:cNvPicPr>
          <p:nvPr/>
        </p:nvPicPr>
        <p:blipFill>
          <a:blip r:embed="rId2"/>
          <a:stretch>
            <a:fillRect/>
          </a:stretch>
        </p:blipFill>
        <p:spPr>
          <a:xfrm>
            <a:off x="2481177" y="3429000"/>
            <a:ext cx="1228896" cy="714475"/>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4519768B-8B58-D1FA-FF13-9FDCD47F92C9}"/>
                  </a:ext>
                </a:extLst>
              </p:cNvPr>
              <p:cNvSpPr txBox="1"/>
              <p:nvPr/>
            </p:nvSpPr>
            <p:spPr>
              <a:xfrm>
                <a:off x="200025" y="3786237"/>
                <a:ext cx="5791200" cy="2997359"/>
              </a:xfrm>
              <a:prstGeom prst="rect">
                <a:avLst/>
              </a:prstGeom>
              <a:noFill/>
            </p:spPr>
            <p:txBody>
              <a:bodyPr wrap="square">
                <a:spAutoFit/>
              </a:bodyPr>
              <a:lstStyle/>
              <a:p>
                <a:pPr algn="just" fontAlgn="auto"/>
                <a:r>
                  <a:rPr lang="pt-BR" dirty="0">
                    <a:effectLst/>
                    <a:latin typeface="Arial Narrow" panose="020B0606020202030204" pitchFamily="34" charset="0"/>
                    <a:ea typeface="Calibri" panose="020F0502020204030204" pitchFamily="34" charset="0"/>
                  </a:rPr>
                  <a:t>Em que:</a:t>
                </a:r>
                <a:endParaRPr lang="pt-BR" dirty="0">
                  <a:effectLst/>
                  <a:latin typeface="Calibri" panose="020F0502020204030204" pitchFamily="34" charset="0"/>
                  <a:ea typeface="Calibri" panose="020F0502020204030204" pitchFamily="34" charset="0"/>
                </a:endParaRPr>
              </a:p>
              <a:p>
                <a:pPr marL="342900" lvl="0" indent="-342900" algn="just" fontAlgn="auto">
                  <a:lnSpc>
                    <a:spcPct val="106000"/>
                  </a:lnSpc>
                  <a:buFont typeface="Wingdings" panose="05000000000000000000" pitchFamily="2" charset="2"/>
                  <a:buChar char=""/>
                </a:pPr>
                <a:r>
                  <a:rPr lang="pt-BR" dirty="0">
                    <a:effectLst/>
                    <a:latin typeface="Arial Narrow" panose="020B0606020202030204" pitchFamily="34" charset="0"/>
                    <a:ea typeface="Calibri" panose="020F0502020204030204" pitchFamily="34" charset="0"/>
                  </a:rPr>
                  <a:t>λ é o comprimento de onda associado à partícula, medido em metros (m);</a:t>
                </a:r>
                <a:r>
                  <a:rPr lang="pt-BR" dirty="0">
                    <a:effectLst/>
                    <a:latin typeface="Times New Roman" panose="02020603050405020304" pitchFamily="18" charset="0"/>
                    <a:ea typeface="Times New Roman" panose="02020603050405020304" pitchFamily="18" charset="0"/>
                  </a:rPr>
                  <a:t> </a:t>
                </a:r>
                <a:endParaRPr lang="pt-BR" dirty="0">
                  <a:effectLst/>
                  <a:latin typeface="Calibri" panose="020F0502020204030204" pitchFamily="34" charset="0"/>
                  <a:ea typeface="Calibri" panose="020F0502020204030204" pitchFamily="34" charset="0"/>
                </a:endParaRPr>
              </a:p>
              <a:p>
                <a:pPr marL="342900" lvl="0" indent="-342900" algn="just" fontAlgn="auto">
                  <a:lnSpc>
                    <a:spcPct val="106000"/>
                  </a:lnSpc>
                  <a:buFont typeface="Wingdings" panose="05000000000000000000" pitchFamily="2" charset="2"/>
                  <a:buChar char=""/>
                </a:pPr>
                <a:r>
                  <a:rPr lang="pt-BR" dirty="0">
                    <a:effectLst/>
                    <a:latin typeface="Arial Narrow" panose="020B0606020202030204" pitchFamily="34" charset="0"/>
                    <a:ea typeface="Calibri" panose="020F0502020204030204" pitchFamily="34" charset="0"/>
                  </a:rPr>
                  <a:t>m é a massa da partícula, medida em quilogramas (kg); </a:t>
                </a:r>
                <a:endParaRPr lang="pt-BR" dirty="0">
                  <a:effectLst/>
                  <a:latin typeface="Calibri" panose="020F0502020204030204" pitchFamily="34" charset="0"/>
                  <a:ea typeface="Calibri" panose="020F0502020204030204" pitchFamily="34" charset="0"/>
                </a:endParaRPr>
              </a:p>
              <a:p>
                <a:pPr marL="342900" lvl="0" indent="-342900" algn="just">
                  <a:lnSpc>
                    <a:spcPct val="106000"/>
                  </a:lnSpc>
                  <a:buFont typeface="Wingdings" panose="05000000000000000000" pitchFamily="2" charset="2"/>
                  <a:buChar char=""/>
                </a:pPr>
                <a:r>
                  <a:rPr lang="pt-BR" dirty="0" err="1">
                    <a:effectLst/>
                    <a:latin typeface="Arial Narrow" panose="020B0606020202030204" pitchFamily="34" charset="0"/>
                    <a:ea typeface="Calibri" panose="020F0502020204030204" pitchFamily="34" charset="0"/>
                  </a:rPr>
                  <a:t>vv</a:t>
                </a:r>
                <a:r>
                  <a:rPr lang="pt-BR" dirty="0">
                    <a:effectLst/>
                    <a:latin typeface="Arial Narrow" panose="020B0606020202030204" pitchFamily="34" charset="0"/>
                    <a:ea typeface="Calibri" panose="020F0502020204030204" pitchFamily="34" charset="0"/>
                  </a:rPr>
                  <a:t> é a velocidade da partícula, medida em metros por segundo (m/s); </a:t>
                </a:r>
                <a:endParaRPr lang="pt-BR" dirty="0">
                  <a:effectLst/>
                  <a:latin typeface="Calibri" panose="020F0502020204030204" pitchFamily="34" charset="0"/>
                  <a:ea typeface="Calibri" panose="020F0502020204030204" pitchFamily="34" charset="0"/>
                </a:endParaRPr>
              </a:p>
              <a:p>
                <a:pPr marL="342900" lvl="0" indent="-342900" fontAlgn="auto">
                  <a:lnSpc>
                    <a:spcPct val="106000"/>
                  </a:lnSpc>
                  <a:buFont typeface="Wingdings" panose="05000000000000000000" pitchFamily="2" charset="2"/>
                  <a:buChar char=""/>
                </a:pPr>
                <a:r>
                  <a:rPr lang="pt-BR" dirty="0">
                    <a:effectLst/>
                    <a:latin typeface="Arial Narrow" panose="020B0606020202030204" pitchFamily="34" charset="0"/>
                    <a:ea typeface="Calibri" panose="020F0502020204030204" pitchFamily="34" charset="0"/>
                  </a:rPr>
                  <a:t>pp é a quantidade de movimento da partícula, dada por p=</a:t>
                </a:r>
                <a:r>
                  <a:rPr lang="pt-BR" dirty="0" err="1">
                    <a:effectLst/>
                    <a:latin typeface="Arial Narrow" panose="020B0606020202030204" pitchFamily="34" charset="0"/>
                    <a:ea typeface="Calibri" panose="020F0502020204030204" pitchFamily="34" charset="0"/>
                  </a:rPr>
                  <a:t>mvp</a:t>
                </a:r>
                <a:r>
                  <a:rPr lang="pt-BR" dirty="0">
                    <a:effectLst/>
                    <a:latin typeface="Arial Narrow" panose="020B0606020202030204" pitchFamily="34" charset="0"/>
                    <a:ea typeface="Calibri" panose="020F0502020204030204" pitchFamily="34" charset="0"/>
                  </a:rPr>
                  <a:t> = </a:t>
                </a:r>
                <a:r>
                  <a:rPr lang="pt-BR" dirty="0" err="1">
                    <a:effectLst/>
                    <a:latin typeface="Arial Narrow" panose="020B0606020202030204" pitchFamily="34" charset="0"/>
                    <a:ea typeface="Calibri" panose="020F0502020204030204" pitchFamily="34" charset="0"/>
                  </a:rPr>
                  <a:t>mv</a:t>
                </a:r>
                <a:r>
                  <a:rPr lang="pt-BR" dirty="0">
                    <a:effectLst/>
                    <a:latin typeface="Arial Narrow" panose="020B0606020202030204" pitchFamily="34" charset="0"/>
                    <a:ea typeface="Calibri" panose="020F0502020204030204" pitchFamily="34" charset="0"/>
                  </a:rPr>
                  <a:t>.</a:t>
                </a:r>
                <a:endParaRPr lang="pt-BR" dirty="0">
                  <a:effectLst/>
                  <a:latin typeface="Calibri" panose="020F0502020204030204" pitchFamily="34" charset="0"/>
                  <a:ea typeface="Calibri" panose="020F0502020204030204" pitchFamily="34" charset="0"/>
                </a:endParaRPr>
              </a:p>
              <a:p>
                <a:pPr marL="342900" lvl="0" indent="-342900" fontAlgn="auto">
                  <a:lnSpc>
                    <a:spcPct val="106000"/>
                  </a:lnSpc>
                  <a:buFont typeface="Wingdings" panose="05000000000000000000" pitchFamily="2" charset="2"/>
                  <a:buChar char=""/>
                </a:pPr>
                <a:r>
                  <a:rPr lang="pt-BR" dirty="0">
                    <a:effectLst/>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pt-BR">
                        <a:effectLst/>
                        <a:latin typeface="Cambria Math" panose="02040503050406030204" pitchFamily="18" charset="0"/>
                        <a:ea typeface="Calibri" panose="020F0502020204030204" pitchFamily="34" charset="0"/>
                      </a:rPr>
                      <m:t>h</m:t>
                    </m:r>
                  </m:oMath>
                </a14:m>
                <a:r>
                  <a:rPr lang="pt-BR" dirty="0">
                    <a:effectLst/>
                    <a:latin typeface="Arial Narrow" panose="020B0606020202030204" pitchFamily="34" charset="0"/>
                    <a:ea typeface="Calibri" panose="020F0502020204030204" pitchFamily="34" charset="0"/>
                  </a:rPr>
                  <a:t> é a constante de proporcionalidade de Planck, cujo valor no sistema internacional é </a:t>
                </a:r>
                <a14:m>
                  <m:oMath xmlns:m="http://schemas.openxmlformats.org/officeDocument/2006/math">
                    <m:r>
                      <a:rPr lang="pt-BR">
                        <a:effectLst/>
                        <a:latin typeface="Cambria Math" panose="02040503050406030204" pitchFamily="18" charset="0"/>
                        <a:ea typeface="Calibri" panose="020F0502020204030204" pitchFamily="34" charset="0"/>
                      </a:rPr>
                      <m:t>6,63∙</m:t>
                    </m:r>
                    <m:sSup>
                      <m:sSupPr>
                        <m:ctrlPr>
                          <a:rPr lang="pt-BR" i="1">
                            <a:effectLst/>
                            <a:latin typeface="Cambria Math" panose="02040503050406030204" pitchFamily="18" charset="0"/>
                            <a:ea typeface="Calibri" panose="020F0502020204030204" pitchFamily="34" charset="0"/>
                          </a:rPr>
                        </m:ctrlPr>
                      </m:sSupPr>
                      <m:e>
                        <m:r>
                          <a:rPr lang="pt-BR">
                            <a:effectLst/>
                            <a:latin typeface="Cambria Math" panose="02040503050406030204" pitchFamily="18" charset="0"/>
                            <a:ea typeface="Calibri" panose="020F0502020204030204" pitchFamily="34" charset="0"/>
                          </a:rPr>
                          <m:t>10</m:t>
                        </m:r>
                      </m:e>
                      <m:sup>
                        <m:r>
                          <a:rPr lang="pt-BR" i="1">
                            <a:effectLst/>
                            <a:latin typeface="Cambria Math" panose="02040503050406030204" pitchFamily="18" charset="0"/>
                            <a:ea typeface="Calibri" panose="020F0502020204030204" pitchFamily="34" charset="0"/>
                          </a:rPr>
                          <m:t>−</m:t>
                        </m:r>
                        <m:r>
                          <a:rPr lang="pt-BR">
                            <a:effectLst/>
                            <a:latin typeface="Cambria Math" panose="02040503050406030204" pitchFamily="18" charset="0"/>
                            <a:ea typeface="Calibri" panose="020F0502020204030204" pitchFamily="34" charset="0"/>
                          </a:rPr>
                          <m:t>34</m:t>
                        </m:r>
                      </m:sup>
                    </m:sSup>
                    <m:r>
                      <m:rPr>
                        <m:sty m:val="p"/>
                      </m:rPr>
                      <a:rPr lang="pt-BR">
                        <a:effectLst/>
                        <a:latin typeface="Cambria Math" panose="02040503050406030204" pitchFamily="18" charset="0"/>
                        <a:ea typeface="Calibri" panose="020F0502020204030204" pitchFamily="34" charset="0"/>
                      </a:rPr>
                      <m:t>J</m:t>
                    </m:r>
                    <m:r>
                      <a:rPr lang="pt-BR">
                        <a:effectLst/>
                        <a:latin typeface="Cambria Math" panose="02040503050406030204" pitchFamily="18" charset="0"/>
                        <a:ea typeface="Calibri" panose="020F0502020204030204" pitchFamily="34" charset="0"/>
                      </a:rPr>
                      <m:t>∙</m:t>
                    </m:r>
                    <m:r>
                      <m:rPr>
                        <m:sty m:val="p"/>
                      </m:rPr>
                      <a:rPr lang="pt-BR">
                        <a:effectLst/>
                        <a:latin typeface="Cambria Math" panose="02040503050406030204" pitchFamily="18" charset="0"/>
                        <a:ea typeface="Calibri" panose="020F0502020204030204" pitchFamily="34" charset="0"/>
                      </a:rPr>
                      <m:t>s</m:t>
                    </m:r>
                  </m:oMath>
                </a14:m>
                <a:r>
                  <a:rPr lang="pt-BR" dirty="0">
                    <a:effectLst/>
                    <a:latin typeface="Arial Narrow" panose="020B0606020202030204" pitchFamily="34" charset="0"/>
                    <a:ea typeface="Calibri" panose="020F0502020204030204" pitchFamily="34" charset="0"/>
                  </a:rPr>
                  <a:t>.;</a:t>
                </a:r>
                <a:endParaRPr lang="pt-BR" dirty="0">
                  <a:effectLst/>
                  <a:latin typeface="Calibri" panose="020F0502020204030204" pitchFamily="34" charset="0"/>
                  <a:ea typeface="Calibri" panose="020F0502020204030204" pitchFamily="34" charset="0"/>
                </a:endParaRPr>
              </a:p>
            </p:txBody>
          </p:sp>
        </mc:Choice>
        <mc:Fallback xmlns="">
          <p:sp>
            <p:nvSpPr>
              <p:cNvPr id="8" name="CaixaDeTexto 7">
                <a:extLst>
                  <a:ext uri="{FF2B5EF4-FFF2-40B4-BE49-F238E27FC236}">
                    <a16:creationId xmlns:a16="http://schemas.microsoft.com/office/drawing/2014/main" id="{4519768B-8B58-D1FA-FF13-9FDCD47F92C9}"/>
                  </a:ext>
                </a:extLst>
              </p:cNvPr>
              <p:cNvSpPr txBox="1">
                <a:spLocks noRot="1" noChangeAspect="1" noMove="1" noResize="1" noEditPoints="1" noAdjustHandles="1" noChangeArrowheads="1" noChangeShapeType="1" noTextEdit="1"/>
              </p:cNvSpPr>
              <p:nvPr/>
            </p:nvSpPr>
            <p:spPr>
              <a:xfrm>
                <a:off x="200025" y="3786237"/>
                <a:ext cx="5791200" cy="2997359"/>
              </a:xfrm>
              <a:prstGeom prst="rect">
                <a:avLst/>
              </a:prstGeom>
              <a:blipFill>
                <a:blip r:embed="rId3"/>
                <a:stretch>
                  <a:fillRect l="-947" t="-1220" r="-842" b="-2033"/>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49B74787-4472-4611-4C9C-DC9E13F18B82}"/>
              </a:ext>
            </a:extLst>
          </p:cNvPr>
          <p:cNvSpPr txBox="1"/>
          <p:nvPr/>
        </p:nvSpPr>
        <p:spPr>
          <a:xfrm>
            <a:off x="6276977" y="1473369"/>
            <a:ext cx="5143500" cy="2585323"/>
          </a:xfrm>
          <a:prstGeom prst="rect">
            <a:avLst/>
          </a:prstGeom>
          <a:noFill/>
        </p:spPr>
        <p:txBody>
          <a:bodyPr wrap="square">
            <a:spAutoFit/>
          </a:bodyPr>
          <a:lstStyle/>
          <a:p>
            <a:pPr algn="just" fontAlgn="auto"/>
            <a:r>
              <a:rPr lang="pt-BR" dirty="0">
                <a:effectLst/>
                <a:latin typeface="Arial Narrow" panose="020B0606020202030204" pitchFamily="34" charset="0"/>
                <a:ea typeface="Calibri" panose="020F0502020204030204" pitchFamily="34" charset="0"/>
              </a:rPr>
              <a:t>É importante destacar que a quantidade de movimento (p)(p) está relacionada ao caráter corpuscular da matéria, enquanto o comprimento de onda (λ)(\lambda) evidencia seu caráter ondulatório.</a:t>
            </a:r>
            <a:endParaRPr lang="pt-BR" dirty="0">
              <a:effectLst/>
              <a:latin typeface="Calibri" panose="020F0502020204030204" pitchFamily="34" charset="0"/>
              <a:ea typeface="Calibri" panose="020F0502020204030204" pitchFamily="34" charset="0"/>
            </a:endParaRPr>
          </a:p>
          <a:p>
            <a:pPr algn="just"/>
            <a:r>
              <a:rPr lang="pt-BR" dirty="0">
                <a:effectLst/>
                <a:latin typeface="Arial Narrow" panose="020B0606020202030204" pitchFamily="34" charset="0"/>
                <a:ea typeface="Calibri" panose="020F0502020204030204" pitchFamily="34" charset="0"/>
                <a:cs typeface="Calibri" panose="020F0502020204030204" pitchFamily="34" charset="0"/>
              </a:rPr>
              <a:t>Essa explicação foi fundamental para o desenvolvimento da Mecânica Quântica, mostrando que partículas e ondas não são conceitos totalmente separados: dependendo da situação observada, a matéria e a radiação podem apresentar características de ambos.</a:t>
            </a:r>
            <a:endParaRPr lang="pt-BR" dirty="0"/>
          </a:p>
        </p:txBody>
      </p:sp>
      <p:pic>
        <p:nvPicPr>
          <p:cNvPr id="12" name="Imagem 11">
            <a:extLst>
              <a:ext uri="{FF2B5EF4-FFF2-40B4-BE49-F238E27FC236}">
                <a16:creationId xmlns:a16="http://schemas.microsoft.com/office/drawing/2014/main" id="{103976B2-DB3A-40B2-1AFD-0B9C2B727227}"/>
              </a:ext>
            </a:extLst>
          </p:cNvPr>
          <p:cNvPicPr>
            <a:picLocks noChangeAspect="1"/>
          </p:cNvPicPr>
          <p:nvPr/>
        </p:nvPicPr>
        <p:blipFill>
          <a:blip r:embed="rId4"/>
          <a:stretch>
            <a:fillRect/>
          </a:stretch>
        </p:blipFill>
        <p:spPr>
          <a:xfrm>
            <a:off x="7434008" y="3968651"/>
            <a:ext cx="3214942" cy="2560202"/>
          </a:xfrm>
          <a:prstGeom prst="rect">
            <a:avLst/>
          </a:prstGeom>
        </p:spPr>
      </p:pic>
    </p:spTree>
    <p:extLst>
      <p:ext uri="{BB962C8B-B14F-4D97-AF65-F5344CB8AC3E}">
        <p14:creationId xmlns:p14="http://schemas.microsoft.com/office/powerpoint/2010/main" val="22905799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4BDDE94-DA86-5C39-B2A0-10595DCCB7E8}"/>
              </a:ext>
            </a:extLst>
          </p:cNvPr>
          <p:cNvPicPr>
            <a:picLocks noChangeAspect="1"/>
          </p:cNvPicPr>
          <p:nvPr/>
        </p:nvPicPr>
        <p:blipFill>
          <a:blip r:embed="rId2"/>
          <a:stretch>
            <a:fillRect/>
          </a:stretch>
        </p:blipFill>
        <p:spPr>
          <a:xfrm>
            <a:off x="149542" y="542607"/>
            <a:ext cx="3007360" cy="438785"/>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468BED46-DED5-14A1-7273-44E505DE1A16}"/>
                  </a:ext>
                </a:extLst>
              </p:cNvPr>
              <p:cNvSpPr txBox="1"/>
              <p:nvPr/>
            </p:nvSpPr>
            <p:spPr>
              <a:xfrm>
                <a:off x="149542" y="981392"/>
                <a:ext cx="5001895" cy="5355312"/>
              </a:xfrm>
              <a:prstGeom prst="rect">
                <a:avLst/>
              </a:prstGeom>
              <a:noFill/>
            </p:spPr>
            <p:txBody>
              <a:bodyPr wrap="square">
                <a:spAutoFit/>
              </a:bodyPr>
              <a:lstStyle/>
              <a:p>
                <a:pPr algn="just"/>
                <a:r>
                  <a:rPr lang="pt-BR"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30. (UFSC – SC-Adaptada)</a:t>
                </a:r>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As ondas eletromagnéticas, como a luz, apresentam dualidade onda-partícula, podendo se comportar tanto como ondas quanto como partículas chamadas fótons. Da mesma forma, partículas como os elétrons também podem apresentar comportamento ondulatório ou corpuscular, dependendo da situação.</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Com base no que foi exposto, assinale V ou F.</a:t>
                </a:r>
              </a:p>
              <a:p>
                <a:pPr algn="just"/>
                <a14:m>
                  <m:oMath xmlns:m="http://schemas.openxmlformats.org/officeDocument/2006/math">
                    <m:r>
                      <a:rPr lang="pt-BR" sz="1800" smtClean="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r>
                      <a:rPr lang="pt-BR" sz="1800">
                        <a:solidFill>
                          <a:srgbClr val="FF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1800">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oMath>
                </a14:m>
                <a:r>
                  <a:rPr lang="pt-BR" sz="1800" dirty="0">
                    <a:solidFill>
                      <a:srgbClr val="000000"/>
                    </a:solidFill>
                    <a:effectLst/>
                    <a:latin typeface="Arial Narrow" panose="020B0606020202030204" pitchFamily="34" charset="0"/>
                    <a:ea typeface="Calibri" panose="020F0502020204030204" pitchFamily="34" charset="0"/>
                  </a:rPr>
                  <a:t> Um feixe de elétrons incide sobre um obstáculo que possui duas fendas, atingindo um anteparo e formando a imagem apresentada figura acima. A imagem indica que um feixe de elétrons possui um comportamento ondulatório, o que leva a concluir que a matéria também possui um caráter dualístico. </a:t>
                </a:r>
                <a:endParaRPr lang="pt-BR" sz="1600" dirty="0">
                  <a:effectLst/>
                  <a:latin typeface="Calibri" panose="020F0502020204030204" pitchFamily="34" charset="0"/>
                  <a:ea typeface="Calibri" panose="020F0502020204030204" pitchFamily="34" charset="0"/>
                </a:endParaRPr>
              </a:p>
              <a:p>
                <a:pPr algn="just"/>
                <a14:m>
                  <m:oMath xmlns:m="http://schemas.openxmlformats.org/officeDocument/2006/math">
                    <m:r>
                      <a:rPr lang="pt-BR" sz="1800">
                        <a:solidFill>
                          <a:srgbClr val="000000"/>
                        </a:solidFill>
                        <a:effectLst/>
                        <a:latin typeface="Cambria Math" panose="02040503050406030204" pitchFamily="18" charset="0"/>
                        <a:ea typeface="Calibri" panose="020F0502020204030204" pitchFamily="34" charset="0"/>
                      </a:rPr>
                      <m:t>(</m:t>
                    </m:r>
                    <m:r>
                      <a:rPr lang="pt-BR" sz="1800">
                        <a:solidFill>
                          <a:srgbClr val="FF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1800">
                        <a:solidFill>
                          <a:srgbClr val="000000"/>
                        </a:solidFill>
                        <a:effectLst/>
                        <a:latin typeface="Cambria Math" panose="02040503050406030204" pitchFamily="18" charset="0"/>
                        <a:ea typeface="Calibri" panose="020F0502020204030204" pitchFamily="34" charset="0"/>
                      </a:rPr>
                      <m:t>)</m:t>
                    </m:r>
                  </m:oMath>
                </a14:m>
                <a:r>
                  <a:rPr lang="pt-BR" sz="1800" dirty="0">
                    <a:solidFill>
                      <a:srgbClr val="000000"/>
                    </a:solidFill>
                    <a:effectLst/>
                    <a:latin typeface="Arial Narrow" panose="020B0606020202030204" pitchFamily="34" charset="0"/>
                    <a:ea typeface="Calibri" panose="020F0502020204030204" pitchFamily="34" charset="0"/>
                  </a:rPr>
                  <a:t> O fenômeno da difração só fica evidente quando o comprimento de onda é da ordem de grandeza da abertura da fenda.</a:t>
                </a:r>
                <a:endParaRPr lang="pt-BR" sz="1600" dirty="0">
                  <a:effectLst/>
                  <a:latin typeface="Calibri" panose="020F0502020204030204" pitchFamily="34" charset="0"/>
                  <a:ea typeface="Calibri" panose="020F0502020204030204" pitchFamily="34" charset="0"/>
                </a:endParaRPr>
              </a:p>
              <a:p>
                <a:pPr algn="just"/>
                <a:endParaRPr lang="pt-BR" dirty="0">
                  <a:solidFill>
                    <a:srgbClr val="000000"/>
                  </a:solidFill>
                  <a:effectLst/>
                  <a:latin typeface="Arial Narrow" panose="020B0606020202030204" pitchFamily="34" charset="0"/>
                  <a:ea typeface="Calibri" panose="020F0502020204030204" pitchFamily="34" charset="0"/>
                </a:endParaRPr>
              </a:p>
              <a:p>
                <a:pPr algn="just"/>
                <a:endParaRPr lang="pt-BR" dirty="0">
                  <a:effectLst/>
                  <a:latin typeface="Calibri" panose="020F0502020204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468BED46-DED5-14A1-7273-44E505DE1A16}"/>
                  </a:ext>
                </a:extLst>
              </p:cNvPr>
              <p:cNvSpPr txBox="1">
                <a:spLocks noRot="1" noChangeAspect="1" noMove="1" noResize="1" noEditPoints="1" noAdjustHandles="1" noChangeArrowheads="1" noChangeShapeType="1" noTextEdit="1"/>
              </p:cNvSpPr>
              <p:nvPr/>
            </p:nvSpPr>
            <p:spPr>
              <a:xfrm>
                <a:off x="149542" y="981392"/>
                <a:ext cx="5001895" cy="5355312"/>
              </a:xfrm>
              <a:prstGeom prst="rect">
                <a:avLst/>
              </a:prstGeom>
              <a:blipFill>
                <a:blip r:embed="rId3"/>
                <a:stretch>
                  <a:fillRect l="-1098" t="-569" r="-97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CB21E959-F9D2-76B5-9F57-C12576EEAAF8}"/>
                  </a:ext>
                </a:extLst>
              </p:cNvPr>
              <p:cNvSpPr txBox="1"/>
              <p:nvPr/>
            </p:nvSpPr>
            <p:spPr>
              <a:xfrm>
                <a:off x="5400675" y="1118711"/>
                <a:ext cx="6096000" cy="4761432"/>
              </a:xfrm>
              <a:prstGeom prst="rect">
                <a:avLst/>
              </a:prstGeom>
              <a:noFill/>
            </p:spPr>
            <p:txBody>
              <a:bodyPr wrap="square">
                <a:spAutoFit/>
              </a:bodyPr>
              <a:lstStyle/>
              <a:p>
                <a:pPr algn="just"/>
                <a14:m>
                  <m:oMath xmlns:m="http://schemas.openxmlformats.org/officeDocument/2006/math">
                    <m:r>
                      <a:rPr lang="pt-BR" sz="1800" smtClean="0">
                        <a:solidFill>
                          <a:srgbClr val="000000"/>
                        </a:solidFill>
                        <a:effectLst/>
                        <a:latin typeface="Cambria Math" panose="02040503050406030204" pitchFamily="18" charset="0"/>
                        <a:ea typeface="Calibri" panose="020F0502020204030204" pitchFamily="34" charset="0"/>
                      </a:rPr>
                      <m:t>(</m:t>
                    </m:r>
                    <m:r>
                      <a:rPr lang="pt-BR" sz="1800">
                        <a:solidFill>
                          <a:srgbClr val="FF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1800">
                        <a:solidFill>
                          <a:srgbClr val="000000"/>
                        </a:solidFill>
                        <a:effectLst/>
                        <a:latin typeface="Cambria Math" panose="02040503050406030204" pitchFamily="18" charset="0"/>
                        <a:ea typeface="Calibri" panose="020F0502020204030204" pitchFamily="34" charset="0"/>
                      </a:rPr>
                      <m:t>)</m:t>
                    </m:r>
                  </m:oMath>
                </a14:m>
                <a:r>
                  <a:rPr lang="pt-BR" sz="1800" dirty="0">
                    <a:solidFill>
                      <a:srgbClr val="000000"/>
                    </a:solidFill>
                    <a:effectLst/>
                    <a:latin typeface="Arial Narrow" panose="020B0606020202030204" pitchFamily="34" charset="0"/>
                    <a:ea typeface="Calibri" panose="020F0502020204030204" pitchFamily="34" charset="0"/>
                  </a:rPr>
                  <a:t> O físico francês Louis de Broglie apresentou uma teoria ousada, baseada na seguinte hipótese: “se fótons apresentam características de onda e partícula [...], se elétrons são partículas, mas também apresentam características ondulatórias, talvez todas as formas de matéria tenham características duais de onda e partícula “.</a:t>
                </a:r>
              </a:p>
              <a:p>
                <a:pPr algn="just"/>
                <a14:m>
                  <m:oMath xmlns:m="http://schemas.openxmlformats.org/officeDocument/2006/math">
                    <m:r>
                      <a:rPr lang="pt-BR" sz="1600" smtClean="0">
                        <a:solidFill>
                          <a:srgbClr val="000000"/>
                        </a:solidFill>
                        <a:effectLst/>
                        <a:latin typeface="Cambria Math" panose="02040503050406030204" pitchFamily="18" charset="0"/>
                        <a:ea typeface="Calibri" panose="020F0502020204030204" pitchFamily="34" charset="0"/>
                      </a:rPr>
                      <m:t>(</m:t>
                    </m:r>
                    <m:r>
                      <a:rPr lang="pt-BR" sz="1600">
                        <a:solidFill>
                          <a:srgbClr val="FF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1600">
                        <a:solidFill>
                          <a:srgbClr val="000000"/>
                        </a:solidFill>
                        <a:effectLst/>
                        <a:latin typeface="Cambria Math" panose="02040503050406030204" pitchFamily="18" charset="0"/>
                        <a:ea typeface="Calibri" panose="020F0502020204030204" pitchFamily="34" charset="0"/>
                      </a:rPr>
                      <m:t>)</m:t>
                    </m:r>
                  </m:oMath>
                </a14:m>
                <a:r>
                  <a:rPr lang="pt-BR" sz="1600" dirty="0">
                    <a:solidFill>
                      <a:srgbClr val="000000"/>
                    </a:solidFill>
                    <a:effectLst/>
                    <a:latin typeface="Arial Narrow" panose="020B0606020202030204" pitchFamily="34" charset="0"/>
                    <a:ea typeface="Calibri" panose="020F0502020204030204" pitchFamily="34" charset="0"/>
                  </a:rPr>
                  <a:t> Admitindo que a massa do elétron seja </a:t>
                </a:r>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9,1∙</m:t>
                    </m:r>
                    <m:sSup>
                      <m:sSupPr>
                        <m:ctrlPr>
                          <a:rPr lang="pt-BR" sz="1600" i="1">
                            <a:effectLst/>
                            <a:latin typeface="Cambria Math" panose="02040503050406030204" pitchFamily="18" charset="0"/>
                            <a:ea typeface="Calibri" panose="020F0502020204030204" pitchFamily="34" charset="0"/>
                          </a:rPr>
                        </m:ctrlPr>
                      </m:sSupPr>
                      <m:e>
                        <m:r>
                          <a:rPr lang="pt-BR" sz="1600">
                            <a:solidFill>
                              <a:srgbClr val="000000"/>
                            </a:solidFill>
                            <a:effectLst/>
                            <a:latin typeface="Cambria Math" panose="02040503050406030204" pitchFamily="18" charset="0"/>
                            <a:ea typeface="Calibri" panose="020F0502020204030204" pitchFamily="34" charset="0"/>
                          </a:rPr>
                          <m:t>10</m:t>
                        </m:r>
                      </m:e>
                      <m:sup>
                        <m:r>
                          <a:rPr lang="pt-BR" sz="1600" i="1">
                            <a:solidFill>
                              <a:srgbClr val="000000"/>
                            </a:solidFill>
                            <a:effectLst/>
                            <a:latin typeface="Cambria Math" panose="02040503050406030204" pitchFamily="18" charset="0"/>
                            <a:ea typeface="Calibri" panose="020F0502020204030204" pitchFamily="34" charset="0"/>
                          </a:rPr>
                          <m:t>−</m:t>
                        </m:r>
                        <m:r>
                          <a:rPr lang="pt-BR" sz="1600">
                            <a:solidFill>
                              <a:srgbClr val="000000"/>
                            </a:solidFill>
                            <a:effectLst/>
                            <a:latin typeface="Cambria Math" panose="02040503050406030204" pitchFamily="18" charset="0"/>
                            <a:ea typeface="Calibri" panose="020F0502020204030204" pitchFamily="34" charset="0"/>
                          </a:rPr>
                          <m:t>31</m:t>
                        </m:r>
                      </m:sup>
                    </m:sSup>
                  </m:oMath>
                </a14:m>
                <a:r>
                  <a:rPr lang="pt-BR" sz="1600" dirty="0">
                    <a:solidFill>
                      <a:srgbClr val="000000"/>
                    </a:solidFill>
                    <a:effectLst/>
                    <a:latin typeface="Arial Narrow" panose="020B0606020202030204" pitchFamily="34" charset="0"/>
                    <a:ea typeface="Calibri" panose="020F0502020204030204" pitchFamily="34" charset="0"/>
                  </a:rPr>
                  <a:t>kg e que viaja com uma velocidade de </a:t>
                </a:r>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3∙</m:t>
                    </m:r>
                    <m:sSup>
                      <m:sSupPr>
                        <m:ctrlPr>
                          <a:rPr lang="pt-BR" sz="1600" i="1">
                            <a:effectLst/>
                            <a:latin typeface="Cambria Math" panose="02040503050406030204" pitchFamily="18" charset="0"/>
                            <a:ea typeface="Calibri" panose="020F0502020204030204" pitchFamily="34" charset="0"/>
                          </a:rPr>
                        </m:ctrlPr>
                      </m:sSupPr>
                      <m:e>
                        <m:r>
                          <a:rPr lang="pt-BR" sz="1600">
                            <a:solidFill>
                              <a:srgbClr val="000000"/>
                            </a:solidFill>
                            <a:effectLst/>
                            <a:latin typeface="Cambria Math" panose="02040503050406030204" pitchFamily="18" charset="0"/>
                            <a:ea typeface="Calibri" panose="020F0502020204030204" pitchFamily="34" charset="0"/>
                          </a:rPr>
                          <m:t>10</m:t>
                        </m:r>
                      </m:e>
                      <m:sup>
                        <m:r>
                          <a:rPr lang="pt-BR" sz="1600">
                            <a:solidFill>
                              <a:srgbClr val="000000"/>
                            </a:solidFill>
                            <a:effectLst/>
                            <a:latin typeface="Cambria Math" panose="02040503050406030204" pitchFamily="18" charset="0"/>
                            <a:ea typeface="Calibri" panose="020F0502020204030204" pitchFamily="34" charset="0"/>
                          </a:rPr>
                          <m:t>6</m:t>
                        </m:r>
                      </m:sup>
                    </m:sSup>
                    <m:f>
                      <m:fPr>
                        <m:ctrlPr>
                          <a:rPr lang="pt-BR" sz="1600" i="1">
                            <a:effectLst/>
                            <a:latin typeface="Cambria Math" panose="02040503050406030204" pitchFamily="18" charset="0"/>
                            <a:ea typeface="Calibri" panose="020F0502020204030204" pitchFamily="34" charset="0"/>
                          </a:rPr>
                        </m:ctrlPr>
                      </m:fPr>
                      <m:num>
                        <m:r>
                          <m:rPr>
                            <m:sty m:val="p"/>
                          </m:rPr>
                          <a:rPr lang="pt-BR" sz="1600">
                            <a:solidFill>
                              <a:srgbClr val="000000"/>
                            </a:solidFill>
                            <a:effectLst/>
                            <a:latin typeface="Cambria Math" panose="02040503050406030204" pitchFamily="18" charset="0"/>
                            <a:ea typeface="Calibri" panose="020F0502020204030204" pitchFamily="34" charset="0"/>
                          </a:rPr>
                          <m:t>m</m:t>
                        </m:r>
                      </m:num>
                      <m:den>
                        <m:r>
                          <m:rPr>
                            <m:sty m:val="p"/>
                          </m:rPr>
                          <a:rPr lang="pt-BR" sz="1600">
                            <a:solidFill>
                              <a:srgbClr val="000000"/>
                            </a:solidFill>
                            <a:effectLst/>
                            <a:latin typeface="Cambria Math" panose="02040503050406030204" pitchFamily="18" charset="0"/>
                            <a:ea typeface="Calibri" panose="020F0502020204030204" pitchFamily="34" charset="0"/>
                          </a:rPr>
                          <m:t>s</m:t>
                        </m:r>
                      </m:den>
                    </m:f>
                  </m:oMath>
                </a14:m>
                <a:r>
                  <a:rPr lang="pt-BR" sz="1600" dirty="0">
                    <a:solidFill>
                      <a:srgbClr val="000000"/>
                    </a:solidFill>
                    <a:effectLst/>
                    <a:latin typeface="Arial Narrow" panose="020B0606020202030204" pitchFamily="34" charset="0"/>
                    <a:ea typeface="Calibri" panose="020F0502020204030204" pitchFamily="34" charset="0"/>
                  </a:rPr>
                  <a:t>, o comprimento de onda de </a:t>
                </a:r>
                <a:r>
                  <a:rPr lang="pt-BR" sz="1600" dirty="0" err="1">
                    <a:solidFill>
                      <a:srgbClr val="000000"/>
                    </a:solidFill>
                    <a:effectLst/>
                    <a:latin typeface="Arial Narrow" panose="020B0606020202030204" pitchFamily="34" charset="0"/>
                    <a:ea typeface="Calibri" panose="020F0502020204030204" pitchFamily="34" charset="0"/>
                  </a:rPr>
                  <a:t>De</a:t>
                </a:r>
                <a:r>
                  <a:rPr lang="pt-BR" sz="1600" dirty="0">
                    <a:solidFill>
                      <a:srgbClr val="000000"/>
                    </a:solidFill>
                    <a:effectLst/>
                    <a:latin typeface="Arial Narrow" panose="020B0606020202030204" pitchFamily="34" charset="0"/>
                    <a:ea typeface="Calibri" panose="020F0502020204030204" pitchFamily="34" charset="0"/>
                  </a:rPr>
                  <a:t> Broglie para o elétron em questão é </a:t>
                </a:r>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2,4∙</m:t>
                    </m:r>
                    <m:sSup>
                      <m:sSupPr>
                        <m:ctrlPr>
                          <a:rPr lang="pt-BR" sz="1600" i="1">
                            <a:effectLst/>
                            <a:latin typeface="Cambria Math" panose="02040503050406030204" pitchFamily="18" charset="0"/>
                            <a:ea typeface="Calibri" panose="020F0502020204030204" pitchFamily="34" charset="0"/>
                          </a:rPr>
                        </m:ctrlPr>
                      </m:sSupPr>
                      <m:e>
                        <m:r>
                          <a:rPr lang="pt-BR" sz="1600">
                            <a:solidFill>
                              <a:srgbClr val="000000"/>
                            </a:solidFill>
                            <a:effectLst/>
                            <a:latin typeface="Cambria Math" panose="02040503050406030204" pitchFamily="18" charset="0"/>
                            <a:ea typeface="Calibri" panose="020F0502020204030204" pitchFamily="34" charset="0"/>
                          </a:rPr>
                          <m:t>10</m:t>
                        </m:r>
                      </m:e>
                      <m:sup>
                        <m:r>
                          <a:rPr lang="pt-BR" sz="1600" i="1">
                            <a:solidFill>
                              <a:srgbClr val="000000"/>
                            </a:solidFill>
                            <a:effectLst/>
                            <a:latin typeface="Cambria Math" panose="02040503050406030204" pitchFamily="18" charset="0"/>
                            <a:ea typeface="Calibri" panose="020F0502020204030204" pitchFamily="34" charset="0"/>
                          </a:rPr>
                          <m:t>−</m:t>
                        </m:r>
                        <m:r>
                          <a:rPr lang="pt-BR" sz="1600">
                            <a:solidFill>
                              <a:srgbClr val="000000"/>
                            </a:solidFill>
                            <a:effectLst/>
                            <a:latin typeface="Cambria Math" panose="02040503050406030204" pitchFamily="18" charset="0"/>
                            <a:ea typeface="Calibri" panose="020F0502020204030204" pitchFamily="34" charset="0"/>
                          </a:rPr>
                          <m:t>12</m:t>
                        </m:r>
                      </m:sup>
                    </m:sSup>
                    <m:r>
                      <m:rPr>
                        <m:sty m:val="p"/>
                      </m:rPr>
                      <a:rPr lang="pt-BR" sz="1600">
                        <a:solidFill>
                          <a:srgbClr val="000000"/>
                        </a:solidFill>
                        <a:effectLst/>
                        <a:latin typeface="Cambria Math" panose="02040503050406030204" pitchFamily="18" charset="0"/>
                        <a:ea typeface="Calibri" panose="020F0502020204030204" pitchFamily="34" charset="0"/>
                      </a:rPr>
                      <m:t>m</m:t>
                    </m:r>
                  </m:oMath>
                </a14:m>
                <a:r>
                  <a:rPr lang="pt-BR" sz="1600" dirty="0">
                    <a:solidFill>
                      <a:srgbClr val="000000"/>
                    </a:solidFill>
                    <a:effectLst/>
                    <a:latin typeface="Arial Narrow" panose="020B0606020202030204" pitchFamily="34" charset="0"/>
                    <a:ea typeface="Calibri" panose="020F0502020204030204" pitchFamily="34" charset="0"/>
                  </a:rPr>
                  <a:t>.</a:t>
                </a:r>
                <a:endParaRPr lang="pt-BR" sz="1400" dirty="0">
                  <a:effectLst/>
                  <a:latin typeface="Calibri" panose="020F0502020204030204" pitchFamily="34" charset="0"/>
                  <a:ea typeface="Calibri" panose="020F0502020204030204" pitchFamily="34" charset="0"/>
                </a:endParaRPr>
              </a:p>
              <a:p>
                <a:pPr algn="just"/>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m:t>
                    </m:r>
                    <m:r>
                      <a:rPr lang="pt-BR" sz="1600">
                        <a:solidFill>
                          <a:srgbClr val="FF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1600">
                        <a:solidFill>
                          <a:srgbClr val="000000"/>
                        </a:solidFill>
                        <a:effectLst/>
                        <a:latin typeface="Cambria Math" panose="02040503050406030204" pitchFamily="18" charset="0"/>
                        <a:ea typeface="Calibri" panose="020F0502020204030204" pitchFamily="34" charset="0"/>
                      </a:rPr>
                      <m:t>)</m:t>
                    </m:r>
                  </m:oMath>
                </a14:m>
                <a:r>
                  <a:rPr lang="pt-BR" sz="1600" dirty="0">
                    <a:solidFill>
                      <a:srgbClr val="000000"/>
                    </a:solidFill>
                    <a:effectLst/>
                    <a:latin typeface="Arial Narrow" panose="020B0606020202030204" pitchFamily="34" charset="0"/>
                    <a:ea typeface="Calibri" panose="020F0502020204030204" pitchFamily="34" charset="0"/>
                  </a:rPr>
                  <a:t> Após a onda passar pela fenda dupla, as frentes de ondas geradas em cada fenda sofrem o fenômeno de interferência, que pode ser construtiva ou destrutiva. Desta forma, fica evidente o princípio de dependência de propagação de uma onda. </a:t>
                </a:r>
                <a:endParaRPr lang="pt-BR" sz="1400" dirty="0">
                  <a:effectLst/>
                  <a:latin typeface="Calibri" panose="020F0502020204030204" pitchFamily="34" charset="0"/>
                  <a:ea typeface="Calibri" panose="020F0502020204030204" pitchFamily="34" charset="0"/>
                </a:endParaRPr>
              </a:p>
              <a:p>
                <a:pPr algn="just"/>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m:t>
                    </m:r>
                    <m:r>
                      <a:rPr lang="pt-BR" sz="1600">
                        <a:solidFill>
                          <a:srgbClr val="FF0000"/>
                        </a:solidFill>
                        <a:effectLst/>
                        <a:latin typeface="Cambria Math" panose="02040503050406030204" pitchFamily="18" charset="0"/>
                        <a:ea typeface="Arial Narrow" panose="020B0606020202030204" pitchFamily="34" charset="0"/>
                        <a:cs typeface="Arial Narrow" panose="020B0606020202030204" pitchFamily="34" charset="0"/>
                      </a:rPr>
                      <m:t> </m:t>
                    </m:r>
                    <m:r>
                      <a:rPr lang="pt-BR" sz="1600">
                        <a:solidFill>
                          <a:srgbClr val="000000"/>
                        </a:solidFill>
                        <a:effectLst/>
                        <a:latin typeface="Cambria Math" panose="02040503050406030204" pitchFamily="18" charset="0"/>
                        <a:ea typeface="Calibri" panose="020F0502020204030204" pitchFamily="34" charset="0"/>
                      </a:rPr>
                      <m:t>)</m:t>
                    </m:r>
                  </m:oMath>
                </a14:m>
                <a:r>
                  <a:rPr lang="pt-BR" sz="1600" dirty="0">
                    <a:solidFill>
                      <a:srgbClr val="000000"/>
                    </a:solidFill>
                    <a:effectLst/>
                    <a:latin typeface="Arial Narrow" panose="020B0606020202030204" pitchFamily="34" charset="0"/>
                    <a:ea typeface="Calibri" panose="020F0502020204030204" pitchFamily="34" charset="0"/>
                  </a:rPr>
                  <a:t> Christian Huygens, físico holandês, foi o primeiro a discutir o caráter dualístico da luz e, para tanto, propôs o experimento de fenda dupla.</a:t>
                </a:r>
                <a:r>
                  <a:rPr lang="pt-BR" sz="1600" b="1" dirty="0">
                    <a:solidFill>
                      <a:srgbClr val="000000"/>
                    </a:solidFill>
                    <a:effectLst/>
                    <a:latin typeface="Arial Narrow" panose="020B0606020202030204" pitchFamily="34" charset="0"/>
                    <a:ea typeface="Calibri" panose="020F0502020204030204" pitchFamily="34" charset="0"/>
                  </a:rPr>
                  <a:t> </a:t>
                </a:r>
                <a:endParaRPr lang="pt-BR" sz="1400" dirty="0">
                  <a:effectLst/>
                  <a:latin typeface="Calibri" panose="020F0502020204030204" pitchFamily="34" charset="0"/>
                  <a:ea typeface="Calibri" panose="020F0502020204030204" pitchFamily="34" charset="0"/>
                </a:endParaRPr>
              </a:p>
              <a:p>
                <a:pPr algn="just"/>
                <a:endParaRPr lang="pt-BR" sz="1600" dirty="0">
                  <a:solidFill>
                    <a:srgbClr val="000000"/>
                  </a:solidFill>
                  <a:effectLst/>
                  <a:latin typeface="Arial Narrow" panose="020B0606020202030204" pitchFamily="34" charset="0"/>
                  <a:ea typeface="Calibri" panose="020F0502020204030204" pitchFamily="34" charset="0"/>
                </a:endParaRPr>
              </a:p>
              <a:p>
                <a:pPr algn="just"/>
                <a:endParaRPr lang="pt-BR" sz="1600" dirty="0">
                  <a:solidFill>
                    <a:srgbClr val="000000"/>
                  </a:solidFill>
                  <a:latin typeface="Arial Narrow" panose="020B0606020202030204" pitchFamily="34" charset="0"/>
                  <a:ea typeface="Calibri" panose="020F0502020204030204" pitchFamily="34" charset="0"/>
                </a:endParaRPr>
              </a:p>
              <a:p>
                <a:pPr algn="just"/>
                <a:endParaRPr lang="pt-BR" sz="1600" dirty="0">
                  <a:solidFill>
                    <a:srgbClr val="000000"/>
                  </a:solidFill>
                  <a:effectLst/>
                  <a:latin typeface="Arial Narrow" panose="020B0606020202030204" pitchFamily="34" charset="0"/>
                  <a:ea typeface="Calibri" panose="020F0502020204030204" pitchFamily="34" charset="0"/>
                </a:endParaRPr>
              </a:p>
              <a:p>
                <a:pPr algn="just"/>
                <a:endParaRPr lang="pt-BR" sz="1600" dirty="0">
                  <a:effectLst/>
                  <a:latin typeface="Calibri" panose="020F0502020204030204" pitchFamily="34" charset="0"/>
                  <a:ea typeface="Calibri" panose="020F0502020204030204" pitchFamily="34" charset="0"/>
                </a:endParaRPr>
              </a:p>
            </p:txBody>
          </p:sp>
        </mc:Choice>
        <mc:Fallback xmlns="">
          <p:sp>
            <p:nvSpPr>
              <p:cNvPr id="7" name="CaixaDeTexto 6">
                <a:extLst>
                  <a:ext uri="{FF2B5EF4-FFF2-40B4-BE49-F238E27FC236}">
                    <a16:creationId xmlns:a16="http://schemas.microsoft.com/office/drawing/2014/main" id="{CB21E959-F9D2-76B5-9F57-C12576EEAAF8}"/>
                  </a:ext>
                </a:extLst>
              </p:cNvPr>
              <p:cNvSpPr txBox="1">
                <a:spLocks noRot="1" noChangeAspect="1" noMove="1" noResize="1" noEditPoints="1" noAdjustHandles="1" noChangeArrowheads="1" noChangeShapeType="1" noTextEdit="1"/>
              </p:cNvSpPr>
              <p:nvPr/>
            </p:nvSpPr>
            <p:spPr>
              <a:xfrm>
                <a:off x="5400675" y="1118711"/>
                <a:ext cx="6096000" cy="4761432"/>
              </a:xfrm>
              <a:prstGeom prst="rect">
                <a:avLst/>
              </a:prstGeom>
              <a:blipFill>
                <a:blip r:embed="rId4"/>
                <a:stretch>
                  <a:fillRect l="-900" t="-640" r="-800"/>
                </a:stretch>
              </a:blipFill>
            </p:spPr>
            <p:txBody>
              <a:bodyPr/>
              <a:lstStyle/>
              <a:p>
                <a:r>
                  <a:rPr lang="pt-BR">
                    <a:noFill/>
                  </a:rPr>
                  <a:t> </a:t>
                </a:r>
              </a:p>
            </p:txBody>
          </p:sp>
        </mc:Fallback>
      </mc:AlternateContent>
    </p:spTree>
    <p:extLst>
      <p:ext uri="{BB962C8B-B14F-4D97-AF65-F5344CB8AC3E}">
        <p14:creationId xmlns:p14="http://schemas.microsoft.com/office/powerpoint/2010/main" val="38514688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9C4A685C-EA93-5D20-2555-0B6120A36B8A}"/>
                  </a:ext>
                </a:extLst>
              </p:cNvPr>
              <p:cNvSpPr txBox="1"/>
              <p:nvPr/>
            </p:nvSpPr>
            <p:spPr>
              <a:xfrm>
                <a:off x="347662" y="969318"/>
                <a:ext cx="5514975" cy="3232936"/>
              </a:xfrm>
              <a:prstGeom prst="rect">
                <a:avLst/>
              </a:prstGeom>
              <a:noFill/>
            </p:spPr>
            <p:txBody>
              <a:bodyPr wrap="square">
                <a:spAutoFit/>
              </a:bodyPr>
              <a:lstStyle/>
              <a:p>
                <a:pPr algn="just"/>
                <a:r>
                  <a:rPr lang="pt-BR"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31. (UFRGS – RS) </a:t>
                </a:r>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O físico francês Louis de Broglie (1892-1987), em analogia ao comportamento dual onda-partícula da luz, atribuiu propriedades ondulatórias à matéria. Sendo a constante de Planck </a:t>
                </a:r>
                <a14:m>
                  <m:oMath xmlns:m="http://schemas.openxmlformats.org/officeDocument/2006/math">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h</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=6,6∙</m:t>
                    </m:r>
                    <m:sSup>
                      <m:sSup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i="1">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34</m:t>
                        </m:r>
                      </m:sup>
                    </m:sSup>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 </m:t>
                    </m:r>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J</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s</m:t>
                    </m:r>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o comprimento de onda de Broglie para um elétron (massa </a:t>
                </a:r>
                <a14:m>
                  <m:oMath xmlns:m="http://schemas.openxmlformats.org/officeDocument/2006/math">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=9∙</m:t>
                    </m:r>
                    <m:sSup>
                      <m:sSup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i="1">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31</m:t>
                        </m:r>
                      </m:sup>
                    </m:sSup>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kg</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com velocidade </a:t>
                </a:r>
                <a14:m>
                  <m:oMath xmlns:m="http://schemas.openxmlformats.org/officeDocument/2006/math">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v</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=2,2∙</m:t>
                    </m:r>
                    <m:sSup>
                      <m:sSup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6</m:t>
                        </m:r>
                      </m:sup>
                    </m:sSup>
                    <m:f>
                      <m:f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fPr>
                      <m:num>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num>
                      <m:den>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s</m:t>
                        </m:r>
                      </m:den>
                    </m:f>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é, aproximadamente,</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 </a:t>
                </a:r>
                <a14:m>
                  <m:oMath xmlns:m="http://schemas.openxmlformats.org/officeDocument/2006/math">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3,3∙</m:t>
                    </m:r>
                    <m:sSup>
                      <m:sSup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i="1">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m:t>
                        </m:r>
                      </m:sup>
                    </m:sSup>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(B) </a:t>
                </a:r>
                <a14:m>
                  <m:oMath xmlns:m="http://schemas.openxmlformats.org/officeDocument/2006/math">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3,3∙</m:t>
                    </m:r>
                    <m:sSup>
                      <m:sSup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i="1">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t>
                        </m:r>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9</m:t>
                        </m:r>
                      </m:sup>
                    </m:sSup>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(C) </a:t>
                </a:r>
                <a14:m>
                  <m:oMath xmlns:m="http://schemas.openxmlformats.org/officeDocument/2006/math">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3,3∙</m:t>
                    </m:r>
                    <m:sSup>
                      <m:sSup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3</m:t>
                        </m:r>
                      </m:sup>
                    </m:sSup>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(D) </a:t>
                </a:r>
                <a14:m>
                  <m:oMath xmlns:m="http://schemas.openxmlformats.org/officeDocument/2006/math">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3,3∙</m:t>
                    </m:r>
                    <m:sSup>
                      <m:sSup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9</m:t>
                        </m:r>
                      </m:sup>
                    </m:sSup>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(E) </a:t>
                </a:r>
                <a14:m>
                  <m:oMath xmlns:m="http://schemas.openxmlformats.org/officeDocument/2006/math">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3,3∙</m:t>
                    </m:r>
                    <m:sSup>
                      <m:sSupPr>
                        <m:ctrlPr>
                          <a:rPr lang="pt-BR" i="1">
                            <a:effectLst/>
                            <a:latin typeface="Cambria Math" panose="02040503050406030204" pitchFamily="18" charset="0"/>
                            <a:ea typeface="Arial Narrow" panose="020B0606020202030204" pitchFamily="34" charset="0"/>
                            <a:cs typeface="Arial Narrow" panose="020B0606020202030204" pitchFamily="34" charset="0"/>
                          </a:rPr>
                        </m:ctrlPr>
                      </m:sSupPr>
                      <m:e>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m:t>
                        </m:r>
                      </m:e>
                      <m:sup>
                        <m: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10</m:t>
                        </m:r>
                      </m:sup>
                    </m:sSup>
                    <m:r>
                      <m:rPr>
                        <m:sty m:val="p"/>
                      </m:rPr>
                      <a:rPr lang="pt-BR">
                        <a:solidFill>
                          <a:srgbClr val="000000"/>
                        </a:solidFill>
                        <a:effectLst/>
                        <a:latin typeface="Cambria Math" panose="02040503050406030204" pitchFamily="18" charset="0"/>
                        <a:ea typeface="Arial Narrow" panose="020B0606020202030204" pitchFamily="34" charset="0"/>
                        <a:cs typeface="Arial Narrow" panose="020B0606020202030204" pitchFamily="34" charset="0"/>
                      </a:rPr>
                      <m:t>m</m:t>
                    </m:r>
                  </m:oMath>
                </a14:m>
                <a:r>
                  <a:rPr lang="pt-BR"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t>
                </a:r>
                <a:endParaRPr lang="pt-BR" dirty="0">
                  <a:effectLst/>
                  <a:latin typeface="Calibri" panose="020F0502020204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9C4A685C-EA93-5D20-2555-0B6120A36B8A}"/>
                  </a:ext>
                </a:extLst>
              </p:cNvPr>
              <p:cNvSpPr txBox="1">
                <a:spLocks noRot="1" noChangeAspect="1" noMove="1" noResize="1" noEditPoints="1" noAdjustHandles="1" noChangeArrowheads="1" noChangeShapeType="1" noTextEdit="1"/>
              </p:cNvSpPr>
              <p:nvPr/>
            </p:nvSpPr>
            <p:spPr>
              <a:xfrm>
                <a:off x="347662" y="969318"/>
                <a:ext cx="5514975" cy="3232936"/>
              </a:xfrm>
              <a:prstGeom prst="rect">
                <a:avLst/>
              </a:prstGeom>
              <a:blipFill>
                <a:blip r:embed="rId2"/>
                <a:stretch>
                  <a:fillRect l="-884" t="-755" r="-884" b="-2075"/>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0E6EAF77-5D42-1DD7-47BB-00735DB3E765}"/>
              </a:ext>
            </a:extLst>
          </p:cNvPr>
          <p:cNvSpPr txBox="1"/>
          <p:nvPr/>
        </p:nvSpPr>
        <p:spPr>
          <a:xfrm>
            <a:off x="5905500" y="969318"/>
            <a:ext cx="5938838" cy="2031325"/>
          </a:xfrm>
          <a:prstGeom prst="rect">
            <a:avLst/>
          </a:prstGeom>
          <a:noFill/>
        </p:spPr>
        <p:txBody>
          <a:bodyPr wrap="square">
            <a:spAutoFit/>
          </a:bodyPr>
          <a:lstStyle/>
          <a:p>
            <a:pPr algn="just"/>
            <a:r>
              <a:rPr lang="pt-BR" b="1" dirty="0">
                <a:effectLst/>
                <a:latin typeface="Arial Narrow" panose="020B0606020202030204" pitchFamily="34" charset="0"/>
                <a:ea typeface="Arial Narrow" panose="020B0606020202030204" pitchFamily="34" charset="0"/>
                <a:cs typeface="Arial Narrow" panose="020B0606020202030204" pitchFamily="34" charset="0"/>
              </a:rPr>
              <a:t>32. (UFRN – RN)</a:t>
            </a:r>
            <a:r>
              <a:rPr lang="pt-BR" dirty="0">
                <a:effectLst/>
                <a:latin typeface="Arial Narrow" panose="020B0606020202030204" pitchFamily="34" charset="0"/>
                <a:ea typeface="Arial Narrow" panose="020B0606020202030204" pitchFamily="34" charset="0"/>
                <a:cs typeface="Arial Narrow" panose="020B0606020202030204" pitchFamily="34" charset="0"/>
              </a:rPr>
              <a:t> Estudantes interessados em analisar a natureza dual da luz preparavam uma apresentação para uma Feira de Ciências com três experimentos, conforme mostrados na figura, a seguir</a:t>
            </a: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endParaRPr lang="pt-BR" dirty="0"/>
          </a:p>
        </p:txBody>
      </p:sp>
      <p:pic>
        <p:nvPicPr>
          <p:cNvPr id="9" name="Imagem 8" descr="Diagrama&#10;&#10;Descrição gerada automaticamente">
            <a:extLst>
              <a:ext uri="{FF2B5EF4-FFF2-40B4-BE49-F238E27FC236}">
                <a16:creationId xmlns:a16="http://schemas.microsoft.com/office/drawing/2014/main" id="{3A7DF3BD-C7C5-A970-1E9A-E7DDA18760F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28701" y="1984980"/>
            <a:ext cx="3468598" cy="838097"/>
          </a:xfrm>
          <a:prstGeom prst="rect">
            <a:avLst/>
          </a:prstGeom>
          <a:noFill/>
          <a:ln>
            <a:noFill/>
          </a:ln>
        </p:spPr>
      </p:pic>
      <p:sp>
        <p:nvSpPr>
          <p:cNvPr id="11" name="CaixaDeTexto 10">
            <a:extLst>
              <a:ext uri="{FF2B5EF4-FFF2-40B4-BE49-F238E27FC236}">
                <a16:creationId xmlns:a16="http://schemas.microsoft.com/office/drawing/2014/main" id="{93DCC63E-E7DA-1474-E4C2-D55F47B3FD37}"/>
              </a:ext>
            </a:extLst>
          </p:cNvPr>
          <p:cNvSpPr txBox="1"/>
          <p:nvPr/>
        </p:nvSpPr>
        <p:spPr>
          <a:xfrm>
            <a:off x="5876925" y="2823077"/>
            <a:ext cx="6096000" cy="2338332"/>
          </a:xfrm>
          <a:prstGeom prst="rect">
            <a:avLst/>
          </a:prstGeom>
          <a:noFill/>
        </p:spPr>
        <p:txBody>
          <a:bodyPr wrap="square">
            <a:spAutoFit/>
          </a:bodyPr>
          <a:lstStyle/>
          <a:p>
            <a:pPr marL="342900" lvl="0" indent="-342900" algn="just" fontAlgn="auto">
              <a:lnSpc>
                <a:spcPct val="106000"/>
              </a:lnSpc>
              <a:spcAft>
                <a:spcPts val="800"/>
              </a:spcAft>
              <a:buFont typeface="Symbol" panose="05050102010706020507" pitchFamily="18" charset="2"/>
              <a:buChar char=""/>
              <a:tabLst>
                <a:tab pos="180340" algn="l"/>
                <a:tab pos="270510" algn="l"/>
                <a:tab pos="450215" algn="l"/>
                <a:tab pos="540385" algn="l"/>
              </a:tabLst>
            </a:pPr>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1º experimento mostra a difração da luz ao passar por uma fenda estreita;</a:t>
            </a:r>
            <a:endParaRPr lang="pt-BR" dirty="0">
              <a:effectLst/>
              <a:latin typeface="Calibri" panose="020F0502020204030204" pitchFamily="34" charset="0"/>
              <a:ea typeface="Calibri" panose="020F0502020204030204" pitchFamily="34" charset="0"/>
            </a:endParaRPr>
          </a:p>
          <a:p>
            <a:pPr marL="342900" lvl="0" indent="-342900" algn="just" fontAlgn="auto">
              <a:lnSpc>
                <a:spcPct val="106000"/>
              </a:lnSpc>
              <a:spcAft>
                <a:spcPts val="800"/>
              </a:spcAft>
              <a:buFont typeface="Symbol" panose="05050102010706020507" pitchFamily="18" charset="2"/>
              <a:buChar char=""/>
              <a:tabLst>
                <a:tab pos="180340" algn="l"/>
                <a:tab pos="270510" algn="l"/>
                <a:tab pos="450215" algn="l"/>
                <a:tab pos="540385" algn="l"/>
              </a:tabLst>
            </a:pPr>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2º experimento mostra o efeito fotoelétrico caracterizado pela geração de corrente elétrica a partir da incidência de luz sobre uma célula fotoelétrica; e</a:t>
            </a:r>
            <a:endParaRPr lang="pt-BR" dirty="0">
              <a:effectLst/>
              <a:latin typeface="Calibri" panose="020F0502020204030204" pitchFamily="34" charset="0"/>
              <a:ea typeface="Calibri" panose="020F0502020204030204" pitchFamily="34" charset="0"/>
            </a:endParaRPr>
          </a:p>
          <a:p>
            <a:pPr marL="342900" lvl="0" indent="-342900" algn="just" fontAlgn="auto">
              <a:lnSpc>
                <a:spcPct val="106000"/>
              </a:lnSpc>
              <a:spcAft>
                <a:spcPts val="800"/>
              </a:spcAft>
              <a:buFont typeface="Symbol" panose="05050102010706020507" pitchFamily="18" charset="2"/>
              <a:buChar char=""/>
              <a:tabLst>
                <a:tab pos="180340" algn="l"/>
                <a:tab pos="270510" algn="l"/>
                <a:tab pos="450215" algn="l"/>
                <a:tab pos="540385" algn="l"/>
              </a:tabLst>
            </a:pPr>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3º experimento mostra o efeito da polarização da luz ao fazê-la incidir sobre filtros polarizadores.</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176147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56BE336-329E-D61D-0B49-B4C34F272640}"/>
              </a:ext>
            </a:extLst>
          </p:cNvPr>
          <p:cNvSpPr txBox="1"/>
          <p:nvPr/>
        </p:nvSpPr>
        <p:spPr>
          <a:xfrm>
            <a:off x="314325" y="938728"/>
            <a:ext cx="5372100" cy="4643515"/>
          </a:xfrm>
          <a:prstGeom prst="rect">
            <a:avLst/>
          </a:prstGeom>
          <a:noFill/>
        </p:spPr>
        <p:txBody>
          <a:bodyPr wrap="square">
            <a:spAutoFit/>
          </a:bodyPr>
          <a:lstStyle/>
          <a:p>
            <a:pPr marL="457200" algn="just">
              <a:lnSpc>
                <a:spcPct val="106000"/>
              </a:lnSpc>
              <a:spcAft>
                <a:spcPts val="800"/>
              </a:spcAft>
              <a:tabLst>
                <a:tab pos="180340" algn="l"/>
                <a:tab pos="450215" algn="l"/>
              </a:tabLst>
            </a:pPr>
            <a:r>
              <a:rPr lang="pt-BR"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partir desses experimentos, é correto afirmar que</a:t>
            </a:r>
            <a:endParaRPr lang="pt-BR" b="1" dirty="0">
              <a:effectLst/>
              <a:latin typeface="Calibri" panose="020F0502020204030204" pitchFamily="34" charset="0"/>
              <a:ea typeface="Calibri" panose="020F0502020204030204" pitchFamily="34" charset="0"/>
            </a:endParaRPr>
          </a:p>
          <a:p>
            <a:pPr algn="just">
              <a:tabLst>
                <a:tab pos="180340" algn="l"/>
                <a:tab pos="450215" algn="l"/>
              </a:tabLst>
            </a:pPr>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 efeito fotoelétrico e a polarização evidenciam a natureza ondulatória da luz, enquanto a difração evidencia a natureza corpuscular da luz.</a:t>
            </a:r>
            <a:endParaRPr lang="pt-BR" dirty="0">
              <a:effectLst/>
              <a:latin typeface="Calibri" panose="020F0502020204030204" pitchFamily="34" charset="0"/>
              <a:ea typeface="Calibri" panose="020F0502020204030204" pitchFamily="34" charset="0"/>
            </a:endParaRPr>
          </a:p>
          <a:p>
            <a:pPr algn="just">
              <a:tabLst>
                <a:tab pos="180340" algn="l"/>
                <a:tab pos="450215" algn="l"/>
              </a:tabLst>
            </a:pPr>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 polarização e a difração evidenciam a natureza corpuscular da luz, enquanto o efeito fotoelétrico evidencia a natureza ondulatória da luz.</a:t>
            </a:r>
            <a:endParaRPr lang="pt-BR" dirty="0">
              <a:effectLst/>
              <a:latin typeface="Calibri" panose="020F0502020204030204" pitchFamily="34" charset="0"/>
              <a:ea typeface="Calibri" panose="020F0502020204030204" pitchFamily="34" charset="0"/>
            </a:endParaRPr>
          </a:p>
          <a:p>
            <a:pPr algn="just">
              <a:tabLst>
                <a:tab pos="180340" algn="l"/>
                <a:tab pos="450215" algn="l"/>
              </a:tabLst>
            </a:pPr>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 difração e a polarização evidenciam a natureza ondulatória da luz, enquanto o efeito fotoelétrico evidencia a natureza corpuscular da luz.</a:t>
            </a:r>
            <a:endParaRPr lang="pt-BR" dirty="0">
              <a:effectLst/>
              <a:latin typeface="Calibri" panose="020F0502020204030204" pitchFamily="34" charset="0"/>
              <a:ea typeface="Calibri" panose="020F0502020204030204" pitchFamily="34" charset="0"/>
            </a:endParaRPr>
          </a:p>
          <a:p>
            <a:pPr algn="just">
              <a:tabLst>
                <a:tab pos="180340" algn="l"/>
                <a:tab pos="450215" algn="l"/>
              </a:tabLst>
            </a:pPr>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o efeito fotoelétrico e a difração evidenciam a natureza ondulatória da luz, enquanto a polarização evidencia a natureza corpuscular da luz.</a:t>
            </a:r>
            <a:endParaRPr lang="pt-BR" dirty="0">
              <a:effectLst/>
              <a:latin typeface="Calibri" panose="020F0502020204030204" pitchFamily="34" charset="0"/>
              <a:ea typeface="Calibri" panose="020F0502020204030204" pitchFamily="34" charset="0"/>
            </a:endParaRPr>
          </a:p>
          <a:p>
            <a:r>
              <a:rPr lang="pt-BR" dirty="0">
                <a:effectLst/>
                <a:latin typeface="Arial Narrow" panose="020B0606020202030204" pitchFamily="34" charset="0"/>
                <a:ea typeface="Calibri" panose="020F0502020204030204" pitchFamily="34" charset="0"/>
                <a:cs typeface="Times New Roman" panose="02020603050405020304" pitchFamily="18" charset="0"/>
              </a:rPr>
              <a:t>(E) a polarização e a difração evidenciam a natureza ondulatória da luz, enquanto o efeito fotoelétrico evidencia a natureza ondulatória da luz</a:t>
            </a:r>
            <a:endParaRPr lang="pt-BR" dirty="0"/>
          </a:p>
        </p:txBody>
      </p:sp>
    </p:spTree>
    <p:extLst>
      <p:ext uri="{BB962C8B-B14F-4D97-AF65-F5344CB8AC3E}">
        <p14:creationId xmlns:p14="http://schemas.microsoft.com/office/powerpoint/2010/main" val="21671531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B9B50E2-F2E4-B32B-AE1E-23C2E3BA1C1A}"/>
              </a:ext>
            </a:extLst>
          </p:cNvPr>
          <p:cNvSpPr txBox="1"/>
          <p:nvPr/>
        </p:nvSpPr>
        <p:spPr>
          <a:xfrm>
            <a:off x="295275" y="666661"/>
            <a:ext cx="5257800" cy="3770263"/>
          </a:xfrm>
          <a:prstGeom prst="rect">
            <a:avLst/>
          </a:prstGeom>
          <a:noFill/>
        </p:spPr>
        <p:txBody>
          <a:bodyPr wrap="square">
            <a:spAutoFit/>
          </a:bodyPr>
          <a:lstStyle/>
          <a:p>
            <a:pPr algn="just"/>
            <a:r>
              <a:rPr lang="pt-BR"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dirty="0">
              <a:effectLst/>
              <a:latin typeface="Calibri" panose="020F0502020204030204" pitchFamily="34" charset="0"/>
              <a:ea typeface="Calibri" panose="020F0502020204030204" pitchFamily="34" charset="0"/>
            </a:endParaRPr>
          </a:p>
          <a:p>
            <a:pPr algn="just"/>
            <a:r>
              <a:rPr lang="pt-BR"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Texto VIII</a:t>
            </a:r>
            <a:endParaRPr lang="pt-BR" dirty="0">
              <a:effectLst/>
              <a:latin typeface="Calibri" panose="020F0502020204030204" pitchFamily="34" charset="0"/>
              <a:ea typeface="Calibri" panose="020F0502020204030204" pitchFamily="34" charset="0"/>
            </a:endParaRPr>
          </a:p>
          <a:p>
            <a:pPr algn="ctr"/>
            <a:r>
              <a:rPr lang="pt-BR"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Modelo Atômico de Bohr: postulados, conclusões e limitações</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modelo atômico de Bohr, proposto em 1913 por Niels Bohr, surgiu para solucionar problemas do modelo de Rutherford. Segundo a Física clássica, os elétrons em movimento ao redor do núcleo deveriam perder energia continuamente e colidir com o núcleo, o que não acontece nos átomos reais.</a:t>
            </a:r>
          </a:p>
          <a:p>
            <a:pPr algn="just"/>
            <a:endParaRPr lang="pt-BR" sz="12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1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12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1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11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20F16E12-E868-52B3-7E4E-0A9570AE2838}"/>
              </a:ext>
            </a:extLst>
          </p:cNvPr>
          <p:cNvPicPr>
            <a:picLocks noChangeAspect="1"/>
          </p:cNvPicPr>
          <p:nvPr/>
        </p:nvPicPr>
        <p:blipFill>
          <a:blip r:embed="rId2"/>
          <a:stretch>
            <a:fillRect/>
          </a:stretch>
        </p:blipFill>
        <p:spPr>
          <a:xfrm>
            <a:off x="1551941" y="3855005"/>
            <a:ext cx="3029373" cy="1714739"/>
          </a:xfrm>
          <a:prstGeom prst="rect">
            <a:avLst/>
          </a:prstGeom>
        </p:spPr>
      </p:pic>
      <p:sp>
        <p:nvSpPr>
          <p:cNvPr id="8" name="CaixaDeTexto 7">
            <a:extLst>
              <a:ext uri="{FF2B5EF4-FFF2-40B4-BE49-F238E27FC236}">
                <a16:creationId xmlns:a16="http://schemas.microsoft.com/office/drawing/2014/main" id="{7B9E052C-A2E4-DB20-2C8E-EA7EDBE7829A}"/>
              </a:ext>
            </a:extLst>
          </p:cNvPr>
          <p:cNvSpPr txBox="1"/>
          <p:nvPr/>
        </p:nvSpPr>
        <p:spPr>
          <a:xfrm>
            <a:off x="5800725" y="666661"/>
            <a:ext cx="6096000" cy="5139869"/>
          </a:xfrm>
          <a:prstGeom prst="rect">
            <a:avLst/>
          </a:prstGeom>
          <a:noFill/>
        </p:spPr>
        <p:txBody>
          <a:bodyPr wrap="square">
            <a:spAutoFit/>
          </a:bodyPr>
          <a:lstStyle/>
          <a:p>
            <a:pPr algn="just"/>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Bohr propôs que:</a:t>
            </a:r>
            <a:endParaRPr lang="pt-BR" sz="1600" dirty="0">
              <a:effectLst/>
              <a:latin typeface="Calibri" panose="020F0502020204030204" pitchFamily="34" charset="0"/>
              <a:ea typeface="Calibri" panose="020F0502020204030204" pitchFamily="34" charset="0"/>
            </a:endParaRPr>
          </a:p>
          <a:p>
            <a:pPr marL="342900" lvl="0" indent="-342900" algn="just">
              <a:buSzPts val="1000"/>
              <a:buFont typeface="Symbol" panose="05050102010706020507" pitchFamily="18" charset="2"/>
              <a:buChar char=""/>
            </a:pPr>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elétrons ocupam órbitas ou níveis de energia específicos, chamados camadas eletrônicas. </a:t>
            </a:r>
            <a:endParaRPr lang="pt-BR" sz="1600" dirty="0">
              <a:effectLst/>
              <a:latin typeface="Calibri" panose="020F0502020204030204" pitchFamily="34" charset="0"/>
              <a:ea typeface="Calibri" panose="020F0502020204030204" pitchFamily="34" charset="0"/>
            </a:endParaRPr>
          </a:p>
          <a:p>
            <a:pPr marL="342900" lvl="0" indent="-342900" algn="just">
              <a:buSzPts val="1000"/>
              <a:buFont typeface="Symbol" panose="05050102010706020507" pitchFamily="18" charset="2"/>
              <a:buChar char=""/>
            </a:pPr>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Enquanto permanecem em uma órbita estável, os elétrons não emitem nem absorvem energia. </a:t>
            </a:r>
            <a:endParaRPr lang="pt-BR" sz="1600" dirty="0">
              <a:effectLst/>
              <a:latin typeface="Calibri" panose="020F0502020204030204" pitchFamily="34" charset="0"/>
              <a:ea typeface="Calibri" panose="020F0502020204030204" pitchFamily="34" charset="0"/>
            </a:endParaRPr>
          </a:p>
          <a:p>
            <a:pPr marL="342900" lvl="0" indent="-342900" algn="just">
              <a:buSzPts val="1000"/>
              <a:buFont typeface="Symbol" panose="05050102010706020507" pitchFamily="18" charset="2"/>
              <a:buChar char=""/>
            </a:pPr>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Quando um elétron absorve energia, passa para um nível mais energético, mais distante do núcleo. </a:t>
            </a:r>
            <a:endParaRPr lang="pt-BR" sz="1600" dirty="0">
              <a:effectLst/>
              <a:latin typeface="Calibri" panose="020F0502020204030204" pitchFamily="34" charset="0"/>
              <a:ea typeface="Calibri" panose="020F0502020204030204" pitchFamily="34" charset="0"/>
            </a:endParaRPr>
          </a:p>
          <a:p>
            <a:pPr marL="342900" lvl="0" indent="-342900" algn="just">
              <a:buSzPts val="1000"/>
              <a:buFont typeface="Symbol" panose="05050102010706020507" pitchFamily="18" charset="2"/>
              <a:buChar char=""/>
            </a:pPr>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Quando emite energia, retorna para um nível de menor energia, liberando um fóton de luz.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energia emitida ou absorvida corresponde à diferença de energia entre os níveis. </a:t>
            </a:r>
          </a:p>
          <a:p>
            <a:pPr algn="just"/>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modelo explicou com sucesso o átomo de hidrogênio e seu espectro de emissão, mas apresentou limitações para explicar átomos com vários elétrons. Além disso, não explicava por que os elétrons não perdiam energia nas órbitas estáveis nem considerava seu comportamento ondulatório.</a:t>
            </a:r>
            <a:endParaRPr lang="pt-BR" sz="1600" dirty="0">
              <a:effectLst/>
              <a:latin typeface="Calibri" panose="020F0502020204030204" pitchFamily="34" charset="0"/>
              <a:ea typeface="Calibri" panose="020F0502020204030204" pitchFamily="34" charset="0"/>
            </a:endParaRPr>
          </a:p>
          <a:p>
            <a:pPr algn="r"/>
            <a:r>
              <a:rPr lang="pt-BR" sz="1600" dirty="0">
                <a:effectLst/>
                <a:latin typeface="Arial Narrow" panose="020B0606020202030204" pitchFamily="34" charset="0"/>
                <a:ea typeface="Calibri" panose="020F0502020204030204" pitchFamily="34" charset="0"/>
                <a:cs typeface="Times New Roman" panose="02020603050405020304" pitchFamily="18" charset="0"/>
              </a:rPr>
              <a:t>Apesar de ter sido superado pela mecânica quântica, o modelo de Bohr foi fundamental para a compreensão da quantização da energia e da estrutura atômica</a:t>
            </a:r>
          </a:p>
          <a:p>
            <a:pPr algn="r"/>
            <a:r>
              <a:rPr lang="pt-BR" sz="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a:t>
            </a:r>
            <a:endParaRPr lang="pt-BR" sz="800" dirty="0">
              <a:effectLst/>
              <a:latin typeface="Calibri" panose="020F0502020204030204" pitchFamily="34" charset="0"/>
              <a:ea typeface="Calibri" panose="020F0502020204030204" pitchFamily="34" charset="0"/>
            </a:endParaRPr>
          </a:p>
          <a:p>
            <a:pPr algn="r"/>
            <a:r>
              <a:rPr lang="pt-BR" sz="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https://pt.wikipedia.org/wiki/Niels_Bohr</a:t>
            </a:r>
            <a:endParaRPr lang="pt-BR" sz="800" dirty="0">
              <a:effectLst/>
              <a:latin typeface="Calibri" panose="020F0502020204030204" pitchFamily="34" charset="0"/>
              <a:ea typeface="Calibri" panose="020F0502020204030204" pitchFamily="34" charset="0"/>
            </a:endParaRPr>
          </a:p>
          <a:p>
            <a:pPr algn="r"/>
            <a:r>
              <a:rPr lang="pt-BR" sz="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https://querobolsa.com.br/enem/quimica/modelo-atomico-de-bohr </a:t>
            </a:r>
            <a:r>
              <a:rPr lang="pt-BR" sz="800" u="sng"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hlinkClick r:id="rId3"/>
              </a:rPr>
              <a:t>https://gemini.google.com/app/386d88d3a4989bd2?utm_source=app_launcher&amp;utm_medium=owned&amp;utm_campaign=base_all</a:t>
            </a:r>
            <a:r>
              <a:rPr lang="pt-BR" sz="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800" dirty="0">
              <a:effectLst/>
              <a:latin typeface="Calibri" panose="020F0502020204030204" pitchFamily="34" charset="0"/>
              <a:ea typeface="Calibri" panose="020F0502020204030204" pitchFamily="34" charset="0"/>
            </a:endParaRPr>
          </a:p>
          <a:p>
            <a:r>
              <a:rPr lang="pt-BR" sz="800" dirty="0">
                <a:effectLst/>
                <a:latin typeface="Arial Narrow" panose="020B0606020202030204" pitchFamily="34" charset="0"/>
                <a:ea typeface="Calibri" panose="020F0502020204030204" pitchFamily="34" charset="0"/>
                <a:cs typeface="Times New Roman" panose="02020603050405020304" pitchFamily="18" charset="0"/>
              </a:rPr>
              <a:t>Acesso em: 20 agosto 2026. (adaptado</a:t>
            </a:r>
            <a:endParaRPr lang="pt-BR" sz="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469413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25DB945-980A-FA4D-3A0C-1BC26B932471}"/>
              </a:ext>
            </a:extLst>
          </p:cNvPr>
          <p:cNvPicPr>
            <a:picLocks noChangeAspect="1"/>
          </p:cNvPicPr>
          <p:nvPr/>
        </p:nvPicPr>
        <p:blipFill>
          <a:blip r:embed="rId2"/>
          <a:stretch>
            <a:fillRect/>
          </a:stretch>
        </p:blipFill>
        <p:spPr>
          <a:xfrm>
            <a:off x="306070" y="580707"/>
            <a:ext cx="3007360" cy="438785"/>
          </a:xfrm>
          <a:prstGeom prst="rect">
            <a:avLst/>
          </a:prstGeom>
        </p:spPr>
      </p:pic>
      <p:sp>
        <p:nvSpPr>
          <p:cNvPr id="5" name="CaixaDeTexto 4">
            <a:extLst>
              <a:ext uri="{FF2B5EF4-FFF2-40B4-BE49-F238E27FC236}">
                <a16:creationId xmlns:a16="http://schemas.microsoft.com/office/drawing/2014/main" id="{2A7FADD3-256A-5ADB-7390-DE35ECFF6986}"/>
              </a:ext>
            </a:extLst>
          </p:cNvPr>
          <p:cNvSpPr txBox="1"/>
          <p:nvPr/>
        </p:nvSpPr>
        <p:spPr>
          <a:xfrm>
            <a:off x="265431" y="1019493"/>
            <a:ext cx="3639819" cy="5632311"/>
          </a:xfrm>
          <a:prstGeom prst="rect">
            <a:avLst/>
          </a:prstGeom>
          <a:noFill/>
        </p:spPr>
        <p:txBody>
          <a:bodyPr wrap="square">
            <a:spAutoFit/>
          </a:bodyPr>
          <a:lstStyle/>
          <a:p>
            <a:pPr algn="just">
              <a:tabLst>
                <a:tab pos="90170" algn="l"/>
                <a:tab pos="180340" algn="l"/>
              </a:tabLst>
            </a:pPr>
            <a:r>
              <a:rPr lang="pt-BR" b="1" dirty="0">
                <a:effectLst/>
                <a:latin typeface="Arial Narrow" panose="020B0606020202030204" pitchFamily="34" charset="0"/>
                <a:ea typeface="Calibri" panose="020F0502020204030204" pitchFamily="34" charset="0"/>
                <a:cs typeface="Calibri" panose="020F0502020204030204" pitchFamily="34" charset="0"/>
              </a:rPr>
              <a:t>33. (UFRGS – RS) </a:t>
            </a:r>
            <a:r>
              <a:rPr lang="pt-BR" dirty="0">
                <a:effectLst/>
                <a:latin typeface="Arial Narrow" panose="020B0606020202030204" pitchFamily="34" charset="0"/>
                <a:ea typeface="Calibri" panose="020F0502020204030204" pitchFamily="34" charset="0"/>
                <a:cs typeface="Calibri" panose="020F0502020204030204" pitchFamily="34" charset="0"/>
              </a:rPr>
              <a:t>Uma moda atual entre as crianças é </a:t>
            </a:r>
            <a:r>
              <a:rPr lang="pt-BR" dirty="0">
                <a:effectLst/>
                <a:latin typeface="Arial Narrow" panose="020B0606020202030204" pitchFamily="34" charset="0"/>
                <a:ea typeface="Calibri" panose="020F0502020204030204" pitchFamily="34" charset="0"/>
              </a:rPr>
              <a:t>colecionar figurinhas que brilham no escuro. Essas figuras apresentam em sua constituição a substância sulfeto de zinco. O fenômeno ocorre porque alguns elétrons que compõem os átomos dessa substância absorvem energia luminosa e saltam para níveis de energia mais externos. No escuro, esses elétrons retornam aos seus níveis originais, liberando energia luminosa e fazendo a figurinha brilhar. </a:t>
            </a:r>
            <a:endParaRPr lang="pt-BR" dirty="0">
              <a:effectLst/>
              <a:latin typeface="Calibri" panose="020F0502020204030204" pitchFamily="34" charset="0"/>
              <a:ea typeface="Calibri" panose="020F0502020204030204" pitchFamily="34" charset="0"/>
            </a:endParaRPr>
          </a:p>
          <a:p>
            <a:pPr algn="just">
              <a:tabLst>
                <a:tab pos="90170" algn="l"/>
                <a:tab pos="180340" algn="l"/>
              </a:tabLst>
            </a:pPr>
            <a:r>
              <a:rPr lang="pt-BR" dirty="0">
                <a:effectLst/>
                <a:latin typeface="Arial Narrow" panose="020B0606020202030204" pitchFamily="34" charset="0"/>
                <a:ea typeface="Calibri" panose="020F0502020204030204" pitchFamily="34" charset="0"/>
              </a:rPr>
              <a:t>Essa característica pode ser explicada considerando-se o modelo atômico proposto por:</a:t>
            </a:r>
            <a:endParaRPr lang="pt-BR" dirty="0">
              <a:effectLst/>
              <a:latin typeface="Calibri" panose="020F0502020204030204" pitchFamily="34" charset="0"/>
              <a:ea typeface="Calibri" panose="020F0502020204030204" pitchFamily="34" charset="0"/>
            </a:endParaRPr>
          </a:p>
          <a:p>
            <a:pPr algn="just">
              <a:tabLst>
                <a:tab pos="90170" algn="l"/>
                <a:tab pos="180340" algn="l"/>
              </a:tabLst>
            </a:pPr>
            <a:r>
              <a:rPr lang="pt-BR" dirty="0">
                <a:effectLst/>
                <a:latin typeface="Arial Narrow" panose="020B0606020202030204" pitchFamily="34" charset="0"/>
                <a:ea typeface="Calibri" panose="020F0502020204030204" pitchFamily="34" charset="0"/>
              </a:rPr>
              <a:t>(A) Bohr.</a:t>
            </a:r>
            <a:endParaRPr lang="pt-BR" dirty="0">
              <a:effectLst/>
              <a:latin typeface="Calibri" panose="020F0502020204030204" pitchFamily="34" charset="0"/>
              <a:ea typeface="Calibri" panose="020F0502020204030204" pitchFamily="34" charset="0"/>
            </a:endParaRPr>
          </a:p>
          <a:p>
            <a:pPr algn="just">
              <a:tabLst>
                <a:tab pos="90170" algn="l"/>
                <a:tab pos="180340" algn="l"/>
              </a:tabLst>
            </a:pPr>
            <a:r>
              <a:rPr lang="pt-BR" dirty="0">
                <a:effectLst/>
                <a:latin typeface="Arial Narrow" panose="020B0606020202030204" pitchFamily="34" charset="0"/>
                <a:ea typeface="Calibri" panose="020F0502020204030204" pitchFamily="34" charset="0"/>
              </a:rPr>
              <a:t>(B) Dalton.</a:t>
            </a:r>
            <a:endParaRPr lang="pt-BR" dirty="0">
              <a:effectLst/>
              <a:latin typeface="Calibri" panose="020F0502020204030204" pitchFamily="34" charset="0"/>
              <a:ea typeface="Calibri" panose="020F0502020204030204" pitchFamily="34" charset="0"/>
            </a:endParaRPr>
          </a:p>
          <a:p>
            <a:pPr algn="just">
              <a:tabLst>
                <a:tab pos="90170" algn="l"/>
                <a:tab pos="180340" algn="l"/>
              </a:tabLst>
            </a:pPr>
            <a:r>
              <a:rPr lang="pt-BR" dirty="0">
                <a:effectLst/>
                <a:latin typeface="Arial Narrow" panose="020B0606020202030204" pitchFamily="34" charset="0"/>
                <a:ea typeface="Calibri" panose="020F0502020204030204" pitchFamily="34" charset="0"/>
              </a:rPr>
              <a:t>(C) Thomson.</a:t>
            </a:r>
            <a:endParaRPr lang="pt-BR" dirty="0">
              <a:effectLst/>
              <a:latin typeface="Calibri" panose="020F0502020204030204" pitchFamily="34" charset="0"/>
              <a:ea typeface="Calibri" panose="020F0502020204030204" pitchFamily="34" charset="0"/>
            </a:endParaRPr>
          </a:p>
          <a:p>
            <a:pPr algn="just">
              <a:tabLst>
                <a:tab pos="90170" algn="l"/>
                <a:tab pos="180340" algn="l"/>
              </a:tabLst>
            </a:pPr>
            <a:r>
              <a:rPr lang="pt-BR" dirty="0">
                <a:effectLst/>
                <a:latin typeface="Arial Narrow" panose="020B0606020202030204" pitchFamily="34" charset="0"/>
                <a:ea typeface="Calibri" panose="020F0502020204030204" pitchFamily="34" charset="0"/>
              </a:rPr>
              <a:t>(D) Lavoisier.</a:t>
            </a:r>
            <a:endParaRPr lang="pt-BR" dirty="0">
              <a:effectLst/>
              <a:latin typeface="Calibri" panose="020F0502020204030204" pitchFamily="34" charset="0"/>
              <a:ea typeface="Calibri" panose="020F0502020204030204" pitchFamily="34" charset="0"/>
            </a:endParaRPr>
          </a:p>
          <a:p>
            <a:pPr algn="just">
              <a:tabLst>
                <a:tab pos="90170" algn="l"/>
                <a:tab pos="180340" algn="l"/>
              </a:tabLst>
            </a:pPr>
            <a:r>
              <a:rPr lang="pt-BR" dirty="0">
                <a:effectLst/>
                <a:latin typeface="Arial Narrow" panose="020B0606020202030204" pitchFamily="34" charset="0"/>
                <a:ea typeface="Calibri" panose="020F0502020204030204" pitchFamily="34" charset="0"/>
              </a:rPr>
              <a:t>(E) Rutherford.</a:t>
            </a:r>
            <a:endParaRPr lang="pt-BR" dirty="0">
              <a:effectLst/>
              <a:latin typeface="Calibri" panose="020F0502020204030204" pitchFamily="34" charset="0"/>
              <a:ea typeface="Calibri" panose="020F0502020204030204" pitchFamily="34" charset="0"/>
            </a:endParaRPr>
          </a:p>
        </p:txBody>
      </p:sp>
      <p:pic>
        <p:nvPicPr>
          <p:cNvPr id="3" name="Imagem 2">
            <a:extLst>
              <a:ext uri="{FF2B5EF4-FFF2-40B4-BE49-F238E27FC236}">
                <a16:creationId xmlns:a16="http://schemas.microsoft.com/office/drawing/2014/main" id="{C45B1B0A-D443-76E3-08D9-083ACEA01284}"/>
              </a:ext>
            </a:extLst>
          </p:cNvPr>
          <p:cNvPicPr>
            <a:picLocks noChangeAspect="1"/>
          </p:cNvPicPr>
          <p:nvPr/>
        </p:nvPicPr>
        <p:blipFill>
          <a:blip r:embed="rId3"/>
          <a:stretch>
            <a:fillRect/>
          </a:stretch>
        </p:blipFill>
        <p:spPr>
          <a:xfrm>
            <a:off x="4051504" y="1019492"/>
            <a:ext cx="3821634" cy="3609538"/>
          </a:xfrm>
          <a:prstGeom prst="rect">
            <a:avLst/>
          </a:prstGeom>
        </p:spPr>
      </p:pic>
      <p:pic>
        <p:nvPicPr>
          <p:cNvPr id="4" name="Imagem 3">
            <a:extLst>
              <a:ext uri="{FF2B5EF4-FFF2-40B4-BE49-F238E27FC236}">
                <a16:creationId xmlns:a16="http://schemas.microsoft.com/office/drawing/2014/main" id="{6AA063F6-9635-3506-7B59-A4F1981585BE}"/>
              </a:ext>
            </a:extLst>
          </p:cNvPr>
          <p:cNvPicPr>
            <a:picLocks noChangeAspect="1"/>
          </p:cNvPicPr>
          <p:nvPr/>
        </p:nvPicPr>
        <p:blipFill>
          <a:blip r:embed="rId4"/>
          <a:stretch>
            <a:fillRect/>
          </a:stretch>
        </p:blipFill>
        <p:spPr>
          <a:xfrm>
            <a:off x="4051504" y="4468305"/>
            <a:ext cx="3821634" cy="2389695"/>
          </a:xfrm>
          <a:prstGeom prst="rect">
            <a:avLst/>
          </a:prstGeom>
        </p:spPr>
      </p:pic>
      <p:pic>
        <p:nvPicPr>
          <p:cNvPr id="6" name="Imagem 5">
            <a:extLst>
              <a:ext uri="{FF2B5EF4-FFF2-40B4-BE49-F238E27FC236}">
                <a16:creationId xmlns:a16="http://schemas.microsoft.com/office/drawing/2014/main" id="{C56D1127-E818-7713-0168-88E759520CBE}"/>
              </a:ext>
            </a:extLst>
          </p:cNvPr>
          <p:cNvPicPr>
            <a:picLocks noChangeAspect="1"/>
          </p:cNvPicPr>
          <p:nvPr/>
        </p:nvPicPr>
        <p:blipFill>
          <a:blip r:embed="rId5"/>
          <a:stretch>
            <a:fillRect/>
          </a:stretch>
        </p:blipFill>
        <p:spPr>
          <a:xfrm>
            <a:off x="7873138" y="1025442"/>
            <a:ext cx="3553036" cy="3203658"/>
          </a:xfrm>
          <a:prstGeom prst="rect">
            <a:avLst/>
          </a:prstGeom>
        </p:spPr>
      </p:pic>
      <p:pic>
        <p:nvPicPr>
          <p:cNvPr id="8" name="Imagem 7">
            <a:extLst>
              <a:ext uri="{FF2B5EF4-FFF2-40B4-BE49-F238E27FC236}">
                <a16:creationId xmlns:a16="http://schemas.microsoft.com/office/drawing/2014/main" id="{D7B5C6ED-78D2-EF5D-787B-602638A28569}"/>
              </a:ext>
            </a:extLst>
          </p:cNvPr>
          <p:cNvPicPr>
            <a:picLocks noChangeAspect="1"/>
          </p:cNvPicPr>
          <p:nvPr/>
        </p:nvPicPr>
        <p:blipFill>
          <a:blip r:embed="rId6"/>
          <a:stretch>
            <a:fillRect/>
          </a:stretch>
        </p:blipFill>
        <p:spPr>
          <a:xfrm>
            <a:off x="7933041" y="4131643"/>
            <a:ext cx="3433229" cy="1796165"/>
          </a:xfrm>
          <a:prstGeom prst="rect">
            <a:avLst/>
          </a:prstGeom>
        </p:spPr>
      </p:pic>
    </p:spTree>
    <p:extLst>
      <p:ext uri="{BB962C8B-B14F-4D97-AF65-F5344CB8AC3E}">
        <p14:creationId xmlns:p14="http://schemas.microsoft.com/office/powerpoint/2010/main" val="39340811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F7F6F1A-78CB-0E88-B975-87EE4CF35201}"/>
              </a:ext>
            </a:extLst>
          </p:cNvPr>
          <p:cNvSpPr txBox="1"/>
          <p:nvPr/>
        </p:nvSpPr>
        <p:spPr>
          <a:xfrm>
            <a:off x="430730" y="894431"/>
            <a:ext cx="4978668" cy="923330"/>
          </a:xfrm>
          <a:prstGeom prst="rect">
            <a:avLst/>
          </a:prstGeom>
          <a:noFill/>
        </p:spPr>
        <p:txBody>
          <a:bodyPr wrap="square">
            <a:spAutoFit/>
          </a:bodyPr>
          <a:lstStyle/>
          <a:p>
            <a:pPr algn="just"/>
            <a:r>
              <a:rPr lang="pt-BR"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dirty="0">
              <a:effectLst/>
              <a:latin typeface="Calibri" panose="020F0502020204030204" pitchFamily="34" charset="0"/>
              <a:ea typeface="Calibri" panose="020F0502020204030204" pitchFamily="34" charset="0"/>
            </a:endParaRPr>
          </a:p>
          <a:p>
            <a:pPr algn="just"/>
            <a:r>
              <a:rPr lang="pt-BR"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Texto IX</a:t>
            </a:r>
            <a:r>
              <a:rPr lang="pt-BR"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dirty="0">
              <a:effectLst/>
              <a:latin typeface="Calibri" panose="020F0502020204030204" pitchFamily="34" charset="0"/>
              <a:ea typeface="Calibri" panose="020F0502020204030204" pitchFamily="34" charset="0"/>
            </a:endParaRPr>
          </a:p>
          <a:p>
            <a:pPr algn="just"/>
            <a:r>
              <a:rPr lang="pt-BR"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Radioatividade</a:t>
            </a:r>
            <a:endParaRPr lang="pt-BR" dirty="0">
              <a:effectLst/>
              <a:latin typeface="Calibri" panose="020F0502020204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1E4B7F26-67CC-6AE7-ADCB-E657F7653803}"/>
              </a:ext>
            </a:extLst>
          </p:cNvPr>
          <p:cNvPicPr>
            <a:picLocks noChangeAspect="1"/>
          </p:cNvPicPr>
          <p:nvPr/>
        </p:nvPicPr>
        <p:blipFill>
          <a:blip r:embed="rId2"/>
          <a:stretch>
            <a:fillRect/>
          </a:stretch>
        </p:blipFill>
        <p:spPr>
          <a:xfrm>
            <a:off x="456787" y="1962140"/>
            <a:ext cx="1572904" cy="2243522"/>
          </a:xfrm>
          <a:prstGeom prst="rect">
            <a:avLst/>
          </a:prstGeom>
        </p:spPr>
      </p:pic>
      <p:sp>
        <p:nvSpPr>
          <p:cNvPr id="15" name="CaixaDeTexto 14">
            <a:extLst>
              <a:ext uri="{FF2B5EF4-FFF2-40B4-BE49-F238E27FC236}">
                <a16:creationId xmlns:a16="http://schemas.microsoft.com/office/drawing/2014/main" id="{3E0E0CD7-4111-863F-0002-D20B20308C36}"/>
              </a:ext>
            </a:extLst>
          </p:cNvPr>
          <p:cNvSpPr txBox="1"/>
          <p:nvPr/>
        </p:nvSpPr>
        <p:spPr>
          <a:xfrm>
            <a:off x="2196141" y="908197"/>
            <a:ext cx="4586464" cy="2862322"/>
          </a:xfrm>
          <a:prstGeom prst="rect">
            <a:avLst/>
          </a:prstGeom>
          <a:noFill/>
        </p:spPr>
        <p:txBody>
          <a:bodyPr wrap="square" rtlCol="0">
            <a:spAutoFit/>
          </a:bodyPr>
          <a:lstStyle/>
          <a:p>
            <a:pPr algn="just"/>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radioatividade é o fenômeno em que núcleos atômicos instáveis se transformam espontaneamente em núcleos mais estáveis, emitindo partículas e energia. Foi descoberta por Henri Becquerel, em 1896, e posteriormente estudada por Marie e Pierre Curie.</a:t>
            </a:r>
            <a:endParaRPr lang="pt-BR" sz="1600" dirty="0">
              <a:effectLst/>
              <a:latin typeface="Calibri" panose="020F0502020204030204" pitchFamily="34" charset="0"/>
              <a:ea typeface="Calibri" panose="020F0502020204030204" pitchFamily="34" charset="0"/>
            </a:endParaRPr>
          </a:p>
          <a:p>
            <a:pPr algn="just"/>
            <a:r>
              <a:rPr lang="pt-BR" sz="18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tipos de radiação</a:t>
            </a:r>
            <a:endParaRPr lang="pt-BR" sz="1600" dirty="0">
              <a:effectLst/>
              <a:latin typeface="Calibri" panose="020F0502020204030204" pitchFamily="34" charset="0"/>
              <a:ea typeface="Calibri" panose="020F0502020204030204" pitchFamily="34" charset="0"/>
            </a:endParaRPr>
          </a:p>
          <a:p>
            <a:pPr algn="just"/>
            <a:r>
              <a:rPr lang="pt-BR" sz="1800" dirty="0">
                <a:effectLst/>
                <a:latin typeface="Arial Narrow" panose="020B0606020202030204" pitchFamily="34" charset="0"/>
                <a:ea typeface="Calibri" panose="020F0502020204030204" pitchFamily="34" charset="0"/>
                <a:cs typeface="Times New Roman" panose="02020603050405020304" pitchFamily="18" charset="0"/>
              </a:rPr>
              <a:t>A desintegração radioativa pode emitir três tipos principais de radiação, que se diferenciam pela carga elétrica, massa e poder de penetração</a:t>
            </a:r>
            <a:endParaRPr lang="pt-BR" dirty="0"/>
          </a:p>
        </p:txBody>
      </p:sp>
      <p:pic>
        <p:nvPicPr>
          <p:cNvPr id="17" name="Imagem 16">
            <a:extLst>
              <a:ext uri="{FF2B5EF4-FFF2-40B4-BE49-F238E27FC236}">
                <a16:creationId xmlns:a16="http://schemas.microsoft.com/office/drawing/2014/main" id="{44711F76-2010-F5F6-FA4C-10EDAB619931}"/>
              </a:ext>
            </a:extLst>
          </p:cNvPr>
          <p:cNvPicPr>
            <a:picLocks noChangeAspect="1"/>
          </p:cNvPicPr>
          <p:nvPr/>
        </p:nvPicPr>
        <p:blipFill>
          <a:blip r:embed="rId3"/>
          <a:stretch>
            <a:fillRect/>
          </a:stretch>
        </p:blipFill>
        <p:spPr>
          <a:xfrm>
            <a:off x="2329291" y="3770519"/>
            <a:ext cx="4453314" cy="1867664"/>
          </a:xfrm>
          <a:prstGeom prst="rect">
            <a:avLst/>
          </a:prstGeom>
        </p:spPr>
      </p:pic>
      <p:sp>
        <p:nvSpPr>
          <p:cNvPr id="19" name="CaixaDeTexto 18">
            <a:extLst>
              <a:ext uri="{FF2B5EF4-FFF2-40B4-BE49-F238E27FC236}">
                <a16:creationId xmlns:a16="http://schemas.microsoft.com/office/drawing/2014/main" id="{EB9794DB-D6EC-F6D2-9A16-872AF9A726CE}"/>
              </a:ext>
            </a:extLst>
          </p:cNvPr>
          <p:cNvSpPr txBox="1"/>
          <p:nvPr/>
        </p:nvSpPr>
        <p:spPr>
          <a:xfrm>
            <a:off x="6949055" y="948690"/>
            <a:ext cx="4360629" cy="5693866"/>
          </a:xfrm>
          <a:prstGeom prst="rect">
            <a:avLst/>
          </a:prstGeom>
          <a:noFill/>
        </p:spPr>
        <p:txBody>
          <a:bodyPr wrap="square">
            <a:spAutoFit/>
          </a:bodyPr>
          <a:lstStyle/>
          <a:p>
            <a:pPr marL="285750" lvl="0" indent="-285750" algn="just" fontAlgn="auto">
              <a:buSzPts val="1000"/>
              <a:buFont typeface="Wingdings" panose="05000000000000000000" pitchFamily="2" charset="2"/>
              <a:buChar char="§"/>
            </a:pPr>
            <a:r>
              <a:rPr lang="pt-BR" sz="16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Alfa (α): </a:t>
            </a:r>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formada por dois prótons e dois nêutrons; possui baixo poder de penetração e pode ser barrada por uma folha de papel.</a:t>
            </a:r>
            <a:endParaRPr lang="pt-BR" sz="1600" dirty="0">
              <a:effectLst/>
              <a:latin typeface="Calibri" panose="020F0502020204030204" pitchFamily="34" charset="0"/>
              <a:ea typeface="Calibri" panose="020F0502020204030204" pitchFamily="34" charset="0"/>
            </a:endParaRPr>
          </a:p>
          <a:p>
            <a:pPr marL="285750" lvl="0" indent="-285750" algn="just" fontAlgn="auto">
              <a:buSzPts val="1000"/>
              <a:buFont typeface="Wingdings" panose="05000000000000000000" pitchFamily="2" charset="2"/>
              <a:buChar char="§"/>
            </a:pPr>
            <a:r>
              <a:rPr lang="pt-BR" sz="16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Beta (β): </a:t>
            </a:r>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formada por elétrons ou pósitrons; apresenta poder de penetração intermediário e pode ser barrada por uma lâmina de alumínio.</a:t>
            </a:r>
          </a:p>
          <a:p>
            <a:pPr marL="285750" lvl="0" indent="-285750" algn="just" fontAlgn="auto">
              <a:buSzPts val="1000"/>
              <a:buFont typeface="Wingdings" panose="05000000000000000000" pitchFamily="2" charset="2"/>
              <a:buChar char="§"/>
            </a:pPr>
            <a:r>
              <a:rPr lang="pt-BR" sz="1600" b="1" dirty="0">
                <a:effectLst/>
                <a:latin typeface="Arial Narrow" panose="020B0606020202030204" pitchFamily="34" charset="0"/>
                <a:ea typeface="Calibri" panose="020F0502020204030204" pitchFamily="34" charset="0"/>
                <a:cs typeface="Times New Roman" panose="02020603050405020304" pitchFamily="18" charset="0"/>
              </a:rPr>
              <a:t>Gama (γ): </a:t>
            </a:r>
            <a:r>
              <a:rPr lang="pt-BR" sz="1600" dirty="0">
                <a:effectLst/>
                <a:latin typeface="Arial Narrow" panose="020B0606020202030204" pitchFamily="34" charset="0"/>
                <a:ea typeface="Calibri" panose="020F0502020204030204" pitchFamily="34" charset="0"/>
                <a:cs typeface="Times New Roman" panose="02020603050405020304" pitchFamily="18" charset="0"/>
              </a:rPr>
              <a:t>é uma onda eletromagnética de alta energia, sem massa e sem carga, com alto poder de penetração, sendo atenuada por materiais como chumbo ou concreto.</a:t>
            </a:r>
          </a:p>
          <a:p>
            <a:pPr algn="just"/>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radioatividade possui diversas aplicações positivas, como na medicina, geração de energia, indústria, agricultura e datação de fósseis e rochas.</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Por outro lado, apresenta riscos, relacionados a acidentes nucleares, resíduos radioativos e exposição excessiva à radiação, que pode causar danos à saúde.</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radioatividade pode trazer grandes benefícios para a sociedade, mas seu uso exige controle, segurança e responsabilidade</a:t>
            </a:r>
            <a:r>
              <a:rPr lang="pt-BR" sz="1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p>
          <a:p>
            <a:pPr algn="r"/>
            <a:r>
              <a:rPr lang="pt-BR" sz="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a:t>
            </a:r>
            <a:endParaRPr lang="pt-BR" sz="800" dirty="0">
              <a:effectLst/>
              <a:latin typeface="Calibri" panose="020F0502020204030204" pitchFamily="34" charset="0"/>
              <a:ea typeface="Calibri" panose="020F0502020204030204" pitchFamily="34" charset="0"/>
            </a:endParaRPr>
          </a:p>
          <a:p>
            <a:pPr algn="r"/>
            <a:r>
              <a:rPr lang="pt-BR" sz="800" u="sng"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hlinkClick r:id="rId4"/>
              </a:rPr>
              <a:t>https://www.todamateria.com.br/radioatividade/</a:t>
            </a:r>
            <a:endParaRPr lang="pt-BR" sz="800" dirty="0">
              <a:effectLst/>
              <a:latin typeface="Calibri" panose="020F0502020204030204" pitchFamily="34" charset="0"/>
              <a:ea typeface="Calibri" panose="020F0502020204030204" pitchFamily="34" charset="0"/>
            </a:endParaRPr>
          </a:p>
          <a:p>
            <a:pPr algn="r"/>
            <a:r>
              <a:rPr lang="pt-BR" sz="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https://gemini.google.com/app/d9a71fdf5fff3ea3?utm_source=app_launcher&amp;utm_medium=owned&amp;utm_campaign=base_all</a:t>
            </a:r>
            <a:endParaRPr lang="pt-BR" sz="800" dirty="0">
              <a:effectLst/>
              <a:latin typeface="Calibri" panose="020F0502020204030204" pitchFamily="34" charset="0"/>
              <a:ea typeface="Calibri" panose="020F0502020204030204" pitchFamily="34" charset="0"/>
            </a:endParaRPr>
          </a:p>
          <a:p>
            <a:pPr algn="r"/>
            <a:r>
              <a:rPr lang="pt-BR" sz="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acesso em: 20 agosto 2026. (adaptado)</a:t>
            </a:r>
            <a:endParaRPr lang="pt-BR" sz="800" dirty="0">
              <a:effectLst/>
              <a:latin typeface="Calibri" panose="020F0502020204030204" pitchFamily="34" charset="0"/>
              <a:ea typeface="Calibri" panose="020F0502020204030204" pitchFamily="34" charset="0"/>
            </a:endParaRPr>
          </a:p>
          <a:p>
            <a:pPr algn="just"/>
            <a:endParaRPr lang="pt-BR" dirty="0"/>
          </a:p>
        </p:txBody>
      </p:sp>
    </p:spTree>
    <p:extLst>
      <p:ext uri="{BB962C8B-B14F-4D97-AF65-F5344CB8AC3E}">
        <p14:creationId xmlns:p14="http://schemas.microsoft.com/office/powerpoint/2010/main" val="37392842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CED39F12-8217-0279-2D6B-F70680E5D4B3}"/>
              </a:ext>
            </a:extLst>
          </p:cNvPr>
          <p:cNvPicPr>
            <a:picLocks noChangeAspect="1"/>
          </p:cNvPicPr>
          <p:nvPr/>
        </p:nvPicPr>
        <p:blipFill>
          <a:blip r:embed="rId2"/>
          <a:stretch>
            <a:fillRect/>
          </a:stretch>
        </p:blipFill>
        <p:spPr>
          <a:xfrm>
            <a:off x="228091" y="875356"/>
            <a:ext cx="3610479" cy="1600423"/>
          </a:xfrm>
          <a:prstGeom prst="rect">
            <a:avLst/>
          </a:prstGeom>
        </p:spPr>
      </p:pic>
      <p:pic>
        <p:nvPicPr>
          <p:cNvPr id="5" name="Imagem 4">
            <a:extLst>
              <a:ext uri="{FF2B5EF4-FFF2-40B4-BE49-F238E27FC236}">
                <a16:creationId xmlns:a16="http://schemas.microsoft.com/office/drawing/2014/main" id="{D81A2F91-719F-6F22-8D80-5FC318727193}"/>
              </a:ext>
            </a:extLst>
          </p:cNvPr>
          <p:cNvPicPr>
            <a:picLocks noChangeAspect="1"/>
          </p:cNvPicPr>
          <p:nvPr/>
        </p:nvPicPr>
        <p:blipFill>
          <a:blip r:embed="rId3"/>
          <a:stretch>
            <a:fillRect/>
          </a:stretch>
        </p:blipFill>
        <p:spPr>
          <a:xfrm>
            <a:off x="228091" y="2475779"/>
            <a:ext cx="3738815" cy="546034"/>
          </a:xfrm>
          <a:prstGeom prst="rect">
            <a:avLst/>
          </a:prstGeom>
        </p:spPr>
      </p:pic>
      <p:sp>
        <p:nvSpPr>
          <p:cNvPr id="7" name="CaixaDeTexto 6">
            <a:extLst>
              <a:ext uri="{FF2B5EF4-FFF2-40B4-BE49-F238E27FC236}">
                <a16:creationId xmlns:a16="http://schemas.microsoft.com/office/drawing/2014/main" id="{37BC2A9B-A9EE-90BC-F1B2-E8E02DB5E37B}"/>
              </a:ext>
            </a:extLst>
          </p:cNvPr>
          <p:cNvSpPr txBox="1"/>
          <p:nvPr/>
        </p:nvSpPr>
        <p:spPr>
          <a:xfrm>
            <a:off x="180466" y="2992806"/>
            <a:ext cx="4543934" cy="2800767"/>
          </a:xfrm>
          <a:prstGeom prst="rect">
            <a:avLst/>
          </a:prstGeom>
          <a:noFill/>
        </p:spPr>
        <p:txBody>
          <a:bodyPr wrap="square">
            <a:spAutoFit/>
          </a:bodyPr>
          <a:lstStyle/>
          <a:p>
            <a:pPr algn="just">
              <a:tabLst>
                <a:tab pos="90170" algn="l"/>
                <a:tab pos="180340" algn="l"/>
              </a:tabLst>
            </a:pPr>
            <a:r>
              <a:rPr lang="pt-BR" sz="1600" b="1" dirty="0">
                <a:solidFill>
                  <a:srgbClr val="000000"/>
                </a:solidFill>
                <a:effectLst/>
                <a:latin typeface="Arial Narrow" panose="020B0606020202030204" pitchFamily="34" charset="0"/>
                <a:ea typeface="Calibri" panose="020F0502020204030204" pitchFamily="34" charset="0"/>
              </a:rPr>
              <a:t>36. (UESB – BA) </a:t>
            </a:r>
            <a:r>
              <a:rPr lang="pt-BR" sz="1600" dirty="0">
                <a:solidFill>
                  <a:srgbClr val="000000"/>
                </a:solidFill>
                <a:effectLst/>
                <a:latin typeface="Arial Narrow" panose="020B0606020202030204" pitchFamily="34" charset="0"/>
                <a:ea typeface="Calibri" panose="020F0502020204030204" pitchFamily="34" charset="0"/>
              </a:rPr>
              <a:t>A radioatividade emitida por determinadas amostras de substâncias provém</a:t>
            </a:r>
            <a:endParaRPr lang="pt-BR" sz="1600" dirty="0">
              <a:effectLst/>
              <a:latin typeface="Calibri" panose="020F0502020204030204" pitchFamily="34" charset="0"/>
              <a:ea typeface="Calibri" panose="020F0502020204030204" pitchFamily="34" charset="0"/>
            </a:endParaRPr>
          </a:p>
          <a:p>
            <a:pPr algn="just">
              <a:tabLst>
                <a:tab pos="90170" algn="l"/>
                <a:tab pos="180340" algn="l"/>
              </a:tabLst>
            </a:pPr>
            <a:r>
              <a:rPr lang="pt-BR" sz="1600" b="1" dirty="0">
                <a:effectLst/>
                <a:latin typeface="Arial Narrow" panose="020B0606020202030204" pitchFamily="34" charset="0"/>
                <a:ea typeface="Calibri" panose="020F0502020204030204" pitchFamily="34" charset="0"/>
              </a:rPr>
              <a:t> </a:t>
            </a:r>
            <a:endParaRPr lang="pt-BR" sz="1600" dirty="0">
              <a:effectLst/>
              <a:latin typeface="Calibri" panose="020F0502020204030204" pitchFamily="34" charset="0"/>
              <a:ea typeface="Calibri" panose="020F0502020204030204" pitchFamily="34" charset="0"/>
            </a:endParaRPr>
          </a:p>
          <a:p>
            <a:pPr>
              <a:tabLst>
                <a:tab pos="90170" algn="l"/>
                <a:tab pos="180340" algn="l"/>
              </a:tabLst>
            </a:pPr>
            <a:r>
              <a:rPr lang="pt-BR" sz="1600" dirty="0">
                <a:solidFill>
                  <a:srgbClr val="000000"/>
                </a:solidFill>
                <a:effectLst/>
                <a:latin typeface="Arial Narrow" panose="020B0606020202030204" pitchFamily="34" charset="0"/>
                <a:ea typeface="Calibri" panose="020F0502020204030204" pitchFamily="34" charset="0"/>
              </a:rPr>
              <a:t>(A) da energia térmica liberada em sua combustão.</a:t>
            </a:r>
            <a:br>
              <a:rPr lang="pt-BR" sz="1600" dirty="0">
                <a:solidFill>
                  <a:srgbClr val="000000"/>
                </a:solidFill>
                <a:effectLst/>
                <a:latin typeface="Arial Narrow" panose="020B0606020202030204" pitchFamily="34" charset="0"/>
                <a:ea typeface="Calibri" panose="020F0502020204030204" pitchFamily="34" charset="0"/>
              </a:rPr>
            </a:br>
            <a:r>
              <a:rPr lang="pt-BR" sz="1600" dirty="0">
                <a:solidFill>
                  <a:srgbClr val="000000"/>
                </a:solidFill>
                <a:effectLst/>
                <a:latin typeface="Arial Narrow" panose="020B0606020202030204" pitchFamily="34" charset="0"/>
                <a:ea typeface="Calibri" panose="020F0502020204030204" pitchFamily="34" charset="0"/>
              </a:rPr>
              <a:t>(B) de alterações em núcleos de átomos que as formam.</a:t>
            </a:r>
            <a:endParaRPr lang="pt-BR" sz="1600" dirty="0">
              <a:effectLst/>
              <a:latin typeface="Calibri" panose="020F0502020204030204" pitchFamily="34" charset="0"/>
              <a:ea typeface="Calibri" panose="020F0502020204030204" pitchFamily="34" charset="0"/>
            </a:endParaRPr>
          </a:p>
          <a:p>
            <a:pPr>
              <a:tabLst>
                <a:tab pos="90170" algn="l"/>
                <a:tab pos="180340" algn="l"/>
              </a:tabLst>
            </a:pPr>
            <a:r>
              <a:rPr lang="pt-BR" sz="1600" dirty="0">
                <a:solidFill>
                  <a:srgbClr val="000000"/>
                </a:solidFill>
                <a:effectLst/>
                <a:latin typeface="Arial Narrow" panose="020B0606020202030204" pitchFamily="34" charset="0"/>
                <a:ea typeface="Calibri" panose="020F0502020204030204" pitchFamily="34" charset="0"/>
              </a:rPr>
              <a:t>(C) da reorganização de átomos que ocorre em sua decomposição.</a:t>
            </a:r>
            <a:br>
              <a:rPr lang="pt-BR" sz="1600" dirty="0">
                <a:solidFill>
                  <a:srgbClr val="000000"/>
                </a:solidFill>
                <a:effectLst/>
                <a:latin typeface="Arial Narrow" panose="020B0606020202030204" pitchFamily="34" charset="0"/>
                <a:ea typeface="Calibri" panose="020F0502020204030204" pitchFamily="34" charset="0"/>
              </a:rPr>
            </a:br>
            <a:r>
              <a:rPr lang="pt-BR" sz="1600" dirty="0">
                <a:solidFill>
                  <a:srgbClr val="000000"/>
                </a:solidFill>
                <a:effectLst/>
                <a:latin typeface="Arial Narrow" panose="020B0606020202030204" pitchFamily="34" charset="0"/>
                <a:ea typeface="Calibri" panose="020F0502020204030204" pitchFamily="34" charset="0"/>
              </a:rPr>
              <a:t>(D) de rupturas de ligações químicas entre os átomos que as formam.</a:t>
            </a:r>
            <a:br>
              <a:rPr lang="pt-BR" sz="1600" dirty="0">
                <a:solidFill>
                  <a:srgbClr val="000000"/>
                </a:solidFill>
                <a:effectLst/>
                <a:latin typeface="Arial Narrow" panose="020B0606020202030204" pitchFamily="34" charset="0"/>
                <a:ea typeface="Calibri" panose="020F0502020204030204" pitchFamily="34" charset="0"/>
              </a:rPr>
            </a:br>
            <a:r>
              <a:rPr lang="pt-BR" sz="1600" dirty="0">
                <a:solidFill>
                  <a:srgbClr val="000000"/>
                </a:solidFill>
                <a:effectLst/>
                <a:latin typeface="Arial Narrow" panose="020B0606020202030204" pitchFamily="34" charset="0"/>
                <a:ea typeface="Calibri" panose="020F0502020204030204" pitchFamily="34" charset="0"/>
              </a:rPr>
              <a:t>(E) do escape de elétrons das eletrosferas de átomos que as formam.</a:t>
            </a:r>
            <a:endParaRPr lang="pt-BR" sz="1600" dirty="0">
              <a:effectLst/>
              <a:latin typeface="Calibri" panose="020F0502020204030204" pitchFamily="34" charset="0"/>
              <a:ea typeface="Calibri" panose="020F0502020204030204" pitchFamily="34" charset="0"/>
            </a:endParaRPr>
          </a:p>
        </p:txBody>
      </p:sp>
      <p:pic>
        <p:nvPicPr>
          <p:cNvPr id="9" name="Imagem 8">
            <a:extLst>
              <a:ext uri="{FF2B5EF4-FFF2-40B4-BE49-F238E27FC236}">
                <a16:creationId xmlns:a16="http://schemas.microsoft.com/office/drawing/2014/main" id="{71E23752-29CF-0BF0-3057-C1AAC66F5809}"/>
              </a:ext>
            </a:extLst>
          </p:cNvPr>
          <p:cNvPicPr>
            <a:picLocks noChangeAspect="1"/>
          </p:cNvPicPr>
          <p:nvPr/>
        </p:nvPicPr>
        <p:blipFill>
          <a:blip r:embed="rId4"/>
          <a:stretch>
            <a:fillRect/>
          </a:stretch>
        </p:blipFill>
        <p:spPr>
          <a:xfrm>
            <a:off x="6096000" y="1024241"/>
            <a:ext cx="1573012" cy="1302651"/>
          </a:xfrm>
          <a:prstGeom prst="rect">
            <a:avLst/>
          </a:prstGeom>
        </p:spPr>
      </p:pic>
      <p:sp>
        <p:nvSpPr>
          <p:cNvPr id="10" name="CaixaDeTexto 9">
            <a:extLst>
              <a:ext uri="{FF2B5EF4-FFF2-40B4-BE49-F238E27FC236}">
                <a16:creationId xmlns:a16="http://schemas.microsoft.com/office/drawing/2014/main" id="{2F3F5352-C7C7-03C7-0F5F-7B599A285ECD}"/>
              </a:ext>
            </a:extLst>
          </p:cNvPr>
          <p:cNvSpPr txBox="1"/>
          <p:nvPr/>
        </p:nvSpPr>
        <p:spPr>
          <a:xfrm>
            <a:off x="4801695" y="610136"/>
            <a:ext cx="3610479" cy="62478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Leia o texto.</a:t>
            </a:r>
            <a:endParaRPr kumimoji="0" lang="pt-B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Texto X</a:t>
            </a:r>
            <a:endParaRPr kumimoji="0" lang="pt-B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srgbClr val="000000"/>
                </a:solidFill>
                <a:effectLst/>
                <a:uLnTx/>
                <a:uFillTx/>
                <a:latin typeface="Arial Narrow" panose="020B0606020202030204" pitchFamily="34" charset="0"/>
                <a:ea typeface="Arial Narrow" panose="020B0606020202030204" pitchFamily="34" charset="0"/>
                <a:cs typeface="Arial Narrow" panose="020B0606020202030204" pitchFamily="34" charset="0"/>
              </a:rPr>
              <a:t>Meia-vida</a:t>
            </a:r>
            <a:endParaRPr kumimoji="0" lang="pt-B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algn="just">
              <a:tabLst>
                <a:tab pos="90170" algn="l"/>
                <a:tab pos="180340" algn="l"/>
              </a:tabLst>
            </a:pPr>
            <a:endParaRPr lang="pt-BR" sz="1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endParaRPr>
          </a:p>
          <a:p>
            <a:pPr algn="just">
              <a:tabLst>
                <a:tab pos="90170" algn="l"/>
                <a:tab pos="180340" algn="l"/>
              </a:tabLst>
            </a:pPr>
            <a:endParaRPr lang="pt-BR" dirty="0">
              <a:solidFill>
                <a:srgbClr val="000000"/>
              </a:solidFill>
              <a:latin typeface="Arial Narrow" panose="020B0606020202030204" pitchFamily="34" charset="0"/>
              <a:ea typeface="Arial Narrow" panose="020B0606020202030204" pitchFamily="34" charset="0"/>
              <a:cs typeface="Arial Narrow" panose="020B0606020202030204" pitchFamily="34" charset="0"/>
            </a:endParaRPr>
          </a:p>
          <a:p>
            <a:pPr algn="just">
              <a:tabLst>
                <a:tab pos="90170" algn="l"/>
                <a:tab pos="180340" algn="l"/>
              </a:tabLst>
            </a:pPr>
            <a:endParaRPr lang="pt-BR" dirty="0">
              <a:solidFill>
                <a:srgbClr val="000000"/>
              </a:solidFill>
              <a:latin typeface="Arial Narrow" panose="020B0606020202030204" pitchFamily="34" charset="0"/>
              <a:ea typeface="Arial Narrow" panose="020B0606020202030204" pitchFamily="34" charset="0"/>
              <a:cs typeface="Arial Narrow" panose="020B0606020202030204" pitchFamily="34" charset="0"/>
            </a:endParaRPr>
          </a:p>
          <a:p>
            <a:pPr algn="just">
              <a:tabLst>
                <a:tab pos="90170" algn="l"/>
                <a:tab pos="180340" algn="l"/>
              </a:tabLst>
            </a:pPr>
            <a:r>
              <a:rPr lang="pt-BR" sz="1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 meia-vida é o tempo necessário para que metade dos núcleos radioativos de uma amostra se desintegre.</a:t>
            </a:r>
            <a:endParaRPr lang="pt-BR" sz="1600" dirty="0">
              <a:effectLst/>
              <a:latin typeface="Arial Narrow" panose="020B0606020202030204" pitchFamily="34" charset="0"/>
              <a:ea typeface="Calibri" panose="020F0502020204030204" pitchFamily="34" charset="0"/>
            </a:endParaRPr>
          </a:p>
          <a:p>
            <a:pPr marL="270510" algn="just"/>
            <a:r>
              <a:rPr lang="pt-BR" sz="1800" dirty="0">
                <a:effectLst/>
                <a:latin typeface="Arial Narrow" panose="020B0606020202030204" pitchFamily="34" charset="0"/>
                <a:ea typeface="Arial Narrow" panose="020B0606020202030204" pitchFamily="34" charset="0"/>
                <a:cs typeface="Arial Narrow" panose="020B0606020202030204" pitchFamily="34" charset="0"/>
              </a:rPr>
              <a:t> </a:t>
            </a:r>
            <a:endParaRPr lang="pt-BR" sz="1600" dirty="0">
              <a:effectLst/>
              <a:latin typeface="Arial Narrow" panose="020B0606020202030204" pitchFamily="34" charset="0"/>
              <a:ea typeface="Calibri" panose="020F0502020204030204" pitchFamily="34" charset="0"/>
            </a:endParaRPr>
          </a:p>
          <a:p>
            <a:pPr lvl="0" algn="just">
              <a:buSzPts val="1000"/>
              <a:buFont typeface="Wingdings" panose="05000000000000000000" pitchFamily="2" charset="2"/>
              <a:buChar char="§"/>
            </a:pPr>
            <a:r>
              <a:rPr lang="pt-BR" sz="1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É uma característica própria e constante de cada isótopo radioativo. </a:t>
            </a:r>
            <a:endParaRPr lang="pt-BR" sz="1600" dirty="0">
              <a:effectLst/>
              <a:latin typeface="Arial Narrow" panose="020B0606020202030204" pitchFamily="34" charset="0"/>
              <a:ea typeface="Calibri" panose="020F0502020204030204" pitchFamily="34" charset="0"/>
            </a:endParaRPr>
          </a:p>
          <a:p>
            <a:pPr lvl="0" algn="just">
              <a:buSzPts val="1000"/>
              <a:buFont typeface="Wingdings" panose="05000000000000000000" pitchFamily="2" charset="2"/>
              <a:buChar char="§"/>
            </a:pPr>
            <a:r>
              <a:rPr lang="pt-BR" sz="1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Após cada período de meia-vida, a quantidade de material radioativo é reduzida à metade. </a:t>
            </a:r>
            <a:endParaRPr lang="pt-BR" sz="1600" dirty="0">
              <a:latin typeface="Arial Narrow" panose="020B0606020202030204" pitchFamily="34" charset="0"/>
              <a:ea typeface="Arial Narrow" panose="020B0606020202030204" pitchFamily="34" charset="0"/>
            </a:endParaRPr>
          </a:p>
          <a:p>
            <a:pPr lvl="0" algn="just">
              <a:buSzPts val="1000"/>
              <a:buFont typeface="Wingdings" panose="05000000000000000000" pitchFamily="2" charset="2"/>
              <a:buChar char="§"/>
            </a:pPr>
            <a:r>
              <a:rPr lang="pt-BR" sz="1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É utilizada na medicina, para determinar a duração e a dosagem de substâncias</a:t>
            </a:r>
            <a:r>
              <a:rPr lang="pt-BR" sz="18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 </a:t>
            </a:r>
            <a:r>
              <a:rPr lang="pt-BR" sz="1800"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radioativas, e na arqueologia, como na datação por carbono-14.</a:t>
            </a:r>
            <a:endParaRPr lang="pt-BR" sz="1600" dirty="0">
              <a:effectLst/>
              <a:latin typeface="Arial Narrow" panose="020B0606020202030204" pitchFamily="34" charset="0"/>
              <a:ea typeface="Calibri" panose="020F0502020204030204" pitchFamily="34" charset="0"/>
            </a:endParaRPr>
          </a:p>
          <a:p>
            <a:pPr algn="r"/>
            <a:r>
              <a:rPr lang="pt-BR" sz="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a:t>
            </a:r>
            <a:endParaRPr lang="pt-BR" sz="800" dirty="0">
              <a:effectLst/>
              <a:latin typeface="Calibri" panose="020F0502020204030204" pitchFamily="34" charset="0"/>
              <a:ea typeface="Calibri" panose="020F0502020204030204" pitchFamily="34" charset="0"/>
            </a:endParaRPr>
          </a:p>
          <a:p>
            <a:pPr algn="r"/>
            <a:r>
              <a:rPr lang="pt-BR" sz="800" u="sng"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hlinkClick r:id="rId5"/>
              </a:rPr>
              <a:t>https://www.todamateria.com.br/radioatividade/</a:t>
            </a:r>
            <a:endParaRPr lang="pt-BR" sz="800" dirty="0">
              <a:effectLst/>
              <a:latin typeface="Calibri" panose="020F0502020204030204" pitchFamily="34" charset="0"/>
              <a:ea typeface="Calibri" panose="020F0502020204030204" pitchFamily="34" charset="0"/>
            </a:endParaRPr>
          </a:p>
          <a:p>
            <a:pPr algn="r"/>
            <a:r>
              <a:rPr lang="pt-BR" sz="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https://gemini.google.com/app/d9a71fdf5fff3ea3?utm_source=app_launcher&amp;utm_medium=owned&amp;utm_campaign=base_all</a:t>
            </a:r>
            <a:endParaRPr lang="pt-BR" sz="800" dirty="0">
              <a:effectLst/>
              <a:latin typeface="Calibri" panose="020F0502020204030204" pitchFamily="34" charset="0"/>
              <a:ea typeface="Calibri" panose="020F0502020204030204" pitchFamily="34" charset="0"/>
            </a:endParaRPr>
          </a:p>
          <a:p>
            <a:pPr algn="just"/>
            <a:r>
              <a:rPr lang="pt-BR" sz="8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acesso em: 20 agosto 2026. (adaptado)</a:t>
            </a:r>
            <a:endParaRPr lang="pt-BR" sz="800" dirty="0">
              <a:effectLst/>
              <a:latin typeface="Calibri" panose="020F0502020204030204" pitchFamily="34" charset="0"/>
              <a:ea typeface="Calibri" panose="020F0502020204030204" pitchFamily="34" charset="0"/>
            </a:endParaRPr>
          </a:p>
          <a:p>
            <a:endParaRPr lang="pt-BR" dirty="0"/>
          </a:p>
        </p:txBody>
      </p:sp>
      <p:pic>
        <p:nvPicPr>
          <p:cNvPr id="12" name="Imagem 11">
            <a:extLst>
              <a:ext uri="{FF2B5EF4-FFF2-40B4-BE49-F238E27FC236}">
                <a16:creationId xmlns:a16="http://schemas.microsoft.com/office/drawing/2014/main" id="{BED77D2F-36E5-A8D8-DA30-5ECB54568A48}"/>
              </a:ext>
            </a:extLst>
          </p:cNvPr>
          <p:cNvPicPr>
            <a:picLocks noChangeAspect="1"/>
          </p:cNvPicPr>
          <p:nvPr/>
        </p:nvPicPr>
        <p:blipFill>
          <a:blip r:embed="rId6"/>
          <a:stretch>
            <a:fillRect/>
          </a:stretch>
        </p:blipFill>
        <p:spPr>
          <a:xfrm>
            <a:off x="8809126" y="842017"/>
            <a:ext cx="2612358" cy="1667097"/>
          </a:xfrm>
          <a:prstGeom prst="rect">
            <a:avLst/>
          </a:prstGeom>
        </p:spPr>
      </p:pic>
      <p:pic>
        <p:nvPicPr>
          <p:cNvPr id="14" name="Imagem 13">
            <a:extLst>
              <a:ext uri="{FF2B5EF4-FFF2-40B4-BE49-F238E27FC236}">
                <a16:creationId xmlns:a16="http://schemas.microsoft.com/office/drawing/2014/main" id="{EF49C6E3-B1DB-856D-C5F9-5B53ED1C3441}"/>
              </a:ext>
            </a:extLst>
          </p:cNvPr>
          <p:cNvPicPr>
            <a:picLocks noChangeAspect="1"/>
          </p:cNvPicPr>
          <p:nvPr/>
        </p:nvPicPr>
        <p:blipFill>
          <a:blip r:embed="rId7"/>
          <a:stretch>
            <a:fillRect/>
          </a:stretch>
        </p:blipFill>
        <p:spPr>
          <a:xfrm>
            <a:off x="8912615" y="2475779"/>
            <a:ext cx="2905821" cy="4082152"/>
          </a:xfrm>
          <a:prstGeom prst="rect">
            <a:avLst/>
          </a:prstGeom>
        </p:spPr>
      </p:pic>
    </p:spTree>
    <p:extLst>
      <p:ext uri="{BB962C8B-B14F-4D97-AF65-F5344CB8AC3E}">
        <p14:creationId xmlns:p14="http://schemas.microsoft.com/office/powerpoint/2010/main" val="15375530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E008CB5-E60C-DABA-8CEF-541AF063F9B3}"/>
              </a:ext>
            </a:extLst>
          </p:cNvPr>
          <p:cNvPicPr>
            <a:picLocks noChangeAspect="1"/>
          </p:cNvPicPr>
          <p:nvPr/>
        </p:nvPicPr>
        <p:blipFill>
          <a:blip r:embed="rId2"/>
          <a:stretch>
            <a:fillRect/>
          </a:stretch>
        </p:blipFill>
        <p:spPr>
          <a:xfrm>
            <a:off x="138862" y="514068"/>
            <a:ext cx="3509213" cy="2201537"/>
          </a:xfrm>
          <a:prstGeom prst="rect">
            <a:avLst/>
          </a:prstGeom>
        </p:spPr>
      </p:pic>
      <p:pic>
        <p:nvPicPr>
          <p:cNvPr id="5" name="Imagem 4">
            <a:extLst>
              <a:ext uri="{FF2B5EF4-FFF2-40B4-BE49-F238E27FC236}">
                <a16:creationId xmlns:a16="http://schemas.microsoft.com/office/drawing/2014/main" id="{452B423A-D63C-A4E3-2AD3-7A42CACFC082}"/>
              </a:ext>
            </a:extLst>
          </p:cNvPr>
          <p:cNvPicPr>
            <a:picLocks noChangeAspect="1"/>
          </p:cNvPicPr>
          <p:nvPr/>
        </p:nvPicPr>
        <p:blipFill>
          <a:blip r:embed="rId3"/>
          <a:stretch>
            <a:fillRect/>
          </a:stretch>
        </p:blipFill>
        <p:spPr>
          <a:xfrm>
            <a:off x="65615" y="2649126"/>
            <a:ext cx="3655706" cy="533896"/>
          </a:xfrm>
          <a:prstGeom prst="rect">
            <a:avLst/>
          </a:prstGeom>
        </p:spPr>
      </p:pic>
      <p:sp>
        <p:nvSpPr>
          <p:cNvPr id="7" name="CaixaDeTexto 6">
            <a:extLst>
              <a:ext uri="{FF2B5EF4-FFF2-40B4-BE49-F238E27FC236}">
                <a16:creationId xmlns:a16="http://schemas.microsoft.com/office/drawing/2014/main" id="{B41E02DD-B208-5589-84CD-49D773D2381C}"/>
              </a:ext>
            </a:extLst>
          </p:cNvPr>
          <p:cNvSpPr txBox="1"/>
          <p:nvPr/>
        </p:nvSpPr>
        <p:spPr>
          <a:xfrm>
            <a:off x="291262" y="3183022"/>
            <a:ext cx="6528638" cy="2554545"/>
          </a:xfrm>
          <a:prstGeom prst="rect">
            <a:avLst/>
          </a:prstGeom>
          <a:noFill/>
        </p:spPr>
        <p:txBody>
          <a:bodyPr wrap="square">
            <a:spAutoFit/>
          </a:bodyPr>
          <a:lstStyle/>
          <a:p>
            <a:pPr algn="just">
              <a:tabLst>
                <a:tab pos="90170" algn="l"/>
                <a:tab pos="180340" algn="l"/>
                <a:tab pos="752475" algn="l"/>
              </a:tabLst>
            </a:pPr>
            <a:r>
              <a:rPr lang="pt-BR" sz="2000" b="1" dirty="0">
                <a:effectLst/>
                <a:latin typeface="Arial Narrow" panose="020B0606020202030204" pitchFamily="34" charset="0"/>
                <a:ea typeface="Calibri" panose="020F0502020204030204" pitchFamily="34" charset="0"/>
              </a:rPr>
              <a:t>38. (FEI – SP adaptada) </a:t>
            </a:r>
            <a:r>
              <a:rPr lang="pt-BR" sz="2000" dirty="0">
                <a:effectLst/>
                <a:latin typeface="Arial Narrow" panose="020B0606020202030204" pitchFamily="34" charset="0"/>
                <a:ea typeface="Calibri" panose="020F0502020204030204" pitchFamily="34" charset="0"/>
              </a:rPr>
              <a:t>Vinte gramas de um isótopo radioativo decrescem para cinco gramas em dezesseis anos. </a:t>
            </a:r>
            <a:endParaRPr lang="pt-BR" sz="2000" dirty="0">
              <a:effectLst/>
              <a:latin typeface="Calibri" panose="020F0502020204030204" pitchFamily="34" charset="0"/>
              <a:ea typeface="Calibri" panose="020F0502020204030204" pitchFamily="34" charset="0"/>
            </a:endParaRPr>
          </a:p>
          <a:p>
            <a:pPr>
              <a:tabLst>
                <a:tab pos="90170" algn="l"/>
                <a:tab pos="180340" algn="l"/>
                <a:tab pos="752475" algn="l"/>
              </a:tabLst>
            </a:pPr>
            <a:r>
              <a:rPr lang="pt-BR" sz="2000" dirty="0">
                <a:effectLst/>
                <a:latin typeface="Arial Narrow" panose="020B0606020202030204" pitchFamily="34" charset="0"/>
                <a:ea typeface="Calibri" panose="020F0502020204030204" pitchFamily="34" charset="0"/>
              </a:rPr>
              <a:t>A meia-vida desse isótopo é:</a:t>
            </a:r>
            <a:endParaRPr lang="pt-BR" sz="2000" dirty="0">
              <a:effectLst/>
              <a:latin typeface="Calibri" panose="020F0502020204030204" pitchFamily="34" charset="0"/>
              <a:ea typeface="Calibri" panose="020F0502020204030204" pitchFamily="34" charset="0"/>
            </a:endParaRPr>
          </a:p>
          <a:p>
            <a:pPr>
              <a:tabLst>
                <a:tab pos="90170" algn="l"/>
                <a:tab pos="180340" algn="l"/>
                <a:tab pos="752475" algn="l"/>
              </a:tabLst>
            </a:pPr>
            <a:r>
              <a:rPr lang="pt-BR" sz="2000" dirty="0">
                <a:effectLst/>
                <a:latin typeface="Arial Narrow" panose="020B0606020202030204" pitchFamily="34" charset="0"/>
                <a:ea typeface="Calibri" panose="020F0502020204030204" pitchFamily="34" charset="0"/>
              </a:rPr>
              <a:t>(A) 4 anos.</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(B) 8 anos.</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(C) 16 anos.</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(D) 32 anos.</a:t>
            </a:r>
            <a:br>
              <a:rPr lang="pt-BR" sz="2000" dirty="0">
                <a:effectLst/>
                <a:latin typeface="Arial Narrow" panose="020B0606020202030204" pitchFamily="34" charset="0"/>
                <a:ea typeface="Calibri" panose="020F0502020204030204" pitchFamily="34" charset="0"/>
              </a:rPr>
            </a:br>
            <a:r>
              <a:rPr lang="pt-BR" sz="2000" dirty="0">
                <a:effectLst/>
                <a:latin typeface="Arial Narrow" panose="020B0606020202030204" pitchFamily="34" charset="0"/>
                <a:ea typeface="Calibri" panose="020F0502020204030204" pitchFamily="34" charset="0"/>
              </a:rPr>
              <a:t>(E) 64 anos.</a:t>
            </a:r>
            <a:endParaRPr lang="pt-BR" sz="2000" dirty="0">
              <a:effectLst/>
              <a:latin typeface="Calibri" panose="020F0502020204030204" pitchFamily="34" charset="0"/>
              <a:ea typeface="Calibri" panose="020F0502020204030204" pitchFamily="34" charset="0"/>
            </a:endParaRP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696B40CA-DBEF-BF33-6C1D-C2259A084760}"/>
                  </a:ext>
                </a:extLst>
              </p:cNvPr>
              <p:cNvSpPr txBox="1"/>
              <p:nvPr/>
            </p:nvSpPr>
            <p:spPr>
              <a:xfrm>
                <a:off x="6819901" y="736864"/>
                <a:ext cx="5170866" cy="3477875"/>
              </a:xfrm>
              <a:prstGeom prst="rect">
                <a:avLst/>
              </a:prstGeom>
              <a:noFill/>
            </p:spPr>
            <p:txBody>
              <a:bodyPr wrap="square">
                <a:spAutoFit/>
              </a:bodyPr>
              <a:lstStyle/>
              <a:p>
                <a:pPr algn="just">
                  <a:tabLst>
                    <a:tab pos="90170" algn="l"/>
                    <a:tab pos="180340" algn="l"/>
                  </a:tabLst>
                </a:pPr>
                <a:r>
                  <a:rPr lang="pt-BR" sz="2000" b="1" dirty="0">
                    <a:effectLst/>
                    <a:latin typeface="Arial Narrow" panose="020B0606020202030204" pitchFamily="34" charset="0"/>
                    <a:ea typeface="Calibri" panose="020F0502020204030204" pitchFamily="34" charset="0"/>
                  </a:rPr>
                  <a:t>39. (PUC – Campinas – SP) </a:t>
                </a:r>
                <a:r>
                  <a:rPr lang="pt-BR" sz="2000" dirty="0">
                    <a:effectLst/>
                    <a:latin typeface="Arial Narrow" panose="020B0606020202030204" pitchFamily="34" charset="0"/>
                    <a:ea typeface="Calibri" panose="020F0502020204030204" pitchFamily="34" charset="0"/>
                  </a:rPr>
                  <a:t>O iodo – 125, variedade radioativa do iodo com aplicações medicinais, tem meia-vida de 60 dias. </a:t>
                </a:r>
                <a:endParaRPr lang="pt-BR" sz="2000" dirty="0">
                  <a:effectLst/>
                  <a:latin typeface="Calibri" panose="020F0502020204030204" pitchFamily="34" charset="0"/>
                  <a:ea typeface="Calibri" panose="020F0502020204030204" pitchFamily="34" charset="0"/>
                </a:endParaRPr>
              </a:p>
              <a:p>
                <a:pPr algn="just">
                  <a:tabLst>
                    <a:tab pos="90170" algn="l"/>
                    <a:tab pos="180340" algn="l"/>
                  </a:tabLst>
                </a:pPr>
                <a:r>
                  <a:rPr lang="pt-BR" sz="2000" dirty="0">
                    <a:effectLst/>
                    <a:latin typeface="Arial Narrow" panose="020B0606020202030204" pitchFamily="34" charset="0"/>
                    <a:ea typeface="Calibri" panose="020F0502020204030204" pitchFamily="34" charset="0"/>
                  </a:rPr>
                  <a:t>Quantos gramas de iodo – 125 restarão após seis meses a partir de uma amostra contendo </a:t>
                </a:r>
                <a14:m>
                  <m:oMath xmlns:m="http://schemas.openxmlformats.org/officeDocument/2006/math">
                    <m:r>
                      <a:rPr lang="pt-BR" sz="2000">
                        <a:effectLst/>
                        <a:latin typeface="Cambria Math" panose="02040503050406030204" pitchFamily="18" charset="0"/>
                        <a:ea typeface="Calibri" panose="020F0502020204030204" pitchFamily="34" charset="0"/>
                      </a:rPr>
                      <m:t>2,00 </m:t>
                    </m:r>
                    <m:r>
                      <m:rPr>
                        <m:sty m:val="p"/>
                      </m:rPr>
                      <a:rPr lang="pt-BR" sz="2000">
                        <a:effectLst/>
                        <a:latin typeface="Cambria Math" panose="02040503050406030204" pitchFamily="18" charset="0"/>
                        <a:ea typeface="Calibri" panose="020F0502020204030204" pitchFamily="34" charset="0"/>
                      </a:rPr>
                      <m:t>g</m:t>
                    </m:r>
                  </m:oMath>
                </a14:m>
                <a:r>
                  <a:rPr lang="pt-BR" sz="2000" dirty="0">
                    <a:effectLst/>
                    <a:latin typeface="Arial Narrow" panose="020B0606020202030204" pitchFamily="34" charset="0"/>
                    <a:ea typeface="Calibri" panose="020F0502020204030204" pitchFamily="34" charset="0"/>
                  </a:rPr>
                  <a:t> do radioisótopo?</a:t>
                </a:r>
                <a:endParaRPr lang="pt-BR" sz="2000" dirty="0">
                  <a:effectLst/>
                  <a:latin typeface="Calibri" panose="020F0502020204030204" pitchFamily="34" charset="0"/>
                  <a:ea typeface="Calibri" panose="020F0502020204030204" pitchFamily="34" charset="0"/>
                </a:endParaRPr>
              </a:p>
              <a:p>
                <a:pPr algn="just">
                  <a:tabLst>
                    <a:tab pos="90170" algn="l"/>
                    <a:tab pos="180340" algn="l"/>
                  </a:tabLst>
                </a:pPr>
                <a:r>
                  <a:rPr lang="pt-BR" sz="2000" dirty="0">
                    <a:effectLst/>
                    <a:latin typeface="Arial Narrow" panose="020B0606020202030204" pitchFamily="34" charset="0"/>
                    <a:ea typeface="Calibri" panose="020F0502020204030204" pitchFamily="34" charset="0"/>
                  </a:rPr>
                  <a:t>(A) </a:t>
                </a:r>
                <a14:m>
                  <m:oMath xmlns:m="http://schemas.openxmlformats.org/officeDocument/2006/math">
                    <m:r>
                      <a:rPr lang="pt-BR" sz="2000">
                        <a:effectLst/>
                        <a:latin typeface="Cambria Math" panose="02040503050406030204" pitchFamily="18" charset="0"/>
                        <a:ea typeface="Calibri" panose="020F0502020204030204" pitchFamily="34" charset="0"/>
                      </a:rPr>
                      <m:t>1,50.</m:t>
                    </m:r>
                  </m:oMath>
                </a14:m>
                <a:endParaRPr lang="pt-BR" sz="2000" dirty="0">
                  <a:effectLst/>
                  <a:latin typeface="Calibri" panose="020F0502020204030204" pitchFamily="34" charset="0"/>
                  <a:ea typeface="Calibri" panose="020F0502020204030204" pitchFamily="34" charset="0"/>
                </a:endParaRPr>
              </a:p>
              <a:p>
                <a:pPr algn="just">
                  <a:tabLst>
                    <a:tab pos="90170" algn="l"/>
                    <a:tab pos="180340" algn="l"/>
                  </a:tabLst>
                </a:pPr>
                <a:r>
                  <a:rPr lang="pt-BR" sz="2000" dirty="0">
                    <a:effectLst/>
                    <a:latin typeface="Arial Narrow" panose="020B0606020202030204" pitchFamily="34" charset="0"/>
                    <a:ea typeface="Calibri" panose="020F0502020204030204" pitchFamily="34" charset="0"/>
                  </a:rPr>
                  <a:t>(B) </a:t>
                </a:r>
                <a14:m>
                  <m:oMath xmlns:m="http://schemas.openxmlformats.org/officeDocument/2006/math">
                    <m:r>
                      <a:rPr lang="pt-BR" sz="2000">
                        <a:effectLst/>
                        <a:latin typeface="Cambria Math" panose="02040503050406030204" pitchFamily="18" charset="0"/>
                        <a:ea typeface="Calibri" panose="020F0502020204030204" pitchFamily="34" charset="0"/>
                      </a:rPr>
                      <m:t>0,75.</m:t>
                    </m:r>
                  </m:oMath>
                </a14:m>
                <a:endParaRPr lang="pt-BR" sz="2000" dirty="0">
                  <a:effectLst/>
                  <a:latin typeface="Calibri" panose="020F0502020204030204" pitchFamily="34" charset="0"/>
                  <a:ea typeface="Calibri" panose="020F0502020204030204" pitchFamily="34" charset="0"/>
                </a:endParaRPr>
              </a:p>
              <a:p>
                <a:pPr algn="just">
                  <a:tabLst>
                    <a:tab pos="90170" algn="l"/>
                    <a:tab pos="180340" algn="l"/>
                  </a:tabLst>
                </a:pPr>
                <a:r>
                  <a:rPr lang="pt-BR" sz="2000" dirty="0">
                    <a:effectLst/>
                    <a:latin typeface="Arial Narrow" panose="020B0606020202030204" pitchFamily="34" charset="0"/>
                    <a:ea typeface="Calibri" panose="020F0502020204030204" pitchFamily="34" charset="0"/>
                  </a:rPr>
                  <a:t>(C) </a:t>
                </a:r>
                <a14:m>
                  <m:oMath xmlns:m="http://schemas.openxmlformats.org/officeDocument/2006/math">
                    <m:r>
                      <a:rPr lang="pt-BR" sz="2000">
                        <a:effectLst/>
                        <a:latin typeface="Cambria Math" panose="02040503050406030204" pitchFamily="18" charset="0"/>
                        <a:ea typeface="Calibri" panose="020F0502020204030204" pitchFamily="34" charset="0"/>
                      </a:rPr>
                      <m:t>0,66.</m:t>
                    </m:r>
                  </m:oMath>
                </a14:m>
                <a:endParaRPr lang="pt-BR" sz="2000" dirty="0">
                  <a:effectLst/>
                  <a:latin typeface="Calibri" panose="020F0502020204030204" pitchFamily="34" charset="0"/>
                  <a:ea typeface="Calibri" panose="020F0502020204030204" pitchFamily="34" charset="0"/>
                </a:endParaRPr>
              </a:p>
              <a:p>
                <a:pPr algn="just">
                  <a:tabLst>
                    <a:tab pos="90170" algn="l"/>
                    <a:tab pos="180340" algn="l"/>
                  </a:tabLst>
                </a:pPr>
                <a:r>
                  <a:rPr lang="pt-BR" sz="2000" dirty="0">
                    <a:effectLst/>
                    <a:latin typeface="Arial Narrow" panose="020B0606020202030204" pitchFamily="34" charset="0"/>
                    <a:ea typeface="Calibri" panose="020F0502020204030204" pitchFamily="34" charset="0"/>
                  </a:rPr>
                  <a:t>(D) </a:t>
                </a:r>
                <a14:m>
                  <m:oMath xmlns:m="http://schemas.openxmlformats.org/officeDocument/2006/math">
                    <m:r>
                      <a:rPr lang="pt-BR" sz="2000">
                        <a:effectLst/>
                        <a:latin typeface="Cambria Math" panose="02040503050406030204" pitchFamily="18" charset="0"/>
                        <a:ea typeface="Calibri" panose="020F0502020204030204" pitchFamily="34" charset="0"/>
                      </a:rPr>
                      <m:t>0,25.</m:t>
                    </m:r>
                  </m:oMath>
                </a14:m>
                <a:endParaRPr lang="pt-BR" sz="2000" dirty="0">
                  <a:effectLst/>
                  <a:latin typeface="Calibri" panose="020F0502020204030204" pitchFamily="34" charset="0"/>
                  <a:ea typeface="Calibri" panose="020F0502020204030204" pitchFamily="34" charset="0"/>
                </a:endParaRPr>
              </a:p>
              <a:p>
                <a:pPr algn="just">
                  <a:tabLst>
                    <a:tab pos="90170" algn="l"/>
                    <a:tab pos="180340" algn="l"/>
                  </a:tabLst>
                </a:pPr>
                <a:r>
                  <a:rPr lang="pt-BR" sz="2000" dirty="0">
                    <a:effectLst/>
                    <a:latin typeface="Arial Narrow" panose="020B0606020202030204" pitchFamily="34" charset="0"/>
                    <a:ea typeface="Calibri" panose="020F0502020204030204" pitchFamily="34" charset="0"/>
                  </a:rPr>
                  <a:t>(E) </a:t>
                </a:r>
                <a14:m>
                  <m:oMath xmlns:m="http://schemas.openxmlformats.org/officeDocument/2006/math">
                    <m:r>
                      <a:rPr lang="pt-BR" sz="2000">
                        <a:effectLst/>
                        <a:latin typeface="Cambria Math" panose="02040503050406030204" pitchFamily="18" charset="0"/>
                        <a:ea typeface="Calibri" panose="020F0502020204030204" pitchFamily="34" charset="0"/>
                      </a:rPr>
                      <m:t>0,10.</m:t>
                    </m:r>
                  </m:oMath>
                </a14:m>
                <a:endParaRPr lang="pt-BR" sz="2000" dirty="0">
                  <a:effectLst/>
                  <a:latin typeface="Calibri" panose="020F0502020204030204" pitchFamily="34" charset="0"/>
                  <a:ea typeface="Calibri" panose="020F0502020204030204" pitchFamily="34" charset="0"/>
                </a:endParaRPr>
              </a:p>
            </p:txBody>
          </p:sp>
        </mc:Choice>
        <mc:Fallback xmlns="">
          <p:sp>
            <p:nvSpPr>
              <p:cNvPr id="9" name="CaixaDeTexto 8">
                <a:extLst>
                  <a:ext uri="{FF2B5EF4-FFF2-40B4-BE49-F238E27FC236}">
                    <a16:creationId xmlns:a16="http://schemas.microsoft.com/office/drawing/2014/main" id="{696B40CA-DBEF-BF33-6C1D-C2259A084760}"/>
                  </a:ext>
                </a:extLst>
              </p:cNvPr>
              <p:cNvSpPr txBox="1">
                <a:spLocks noRot="1" noChangeAspect="1" noMove="1" noResize="1" noEditPoints="1" noAdjustHandles="1" noChangeArrowheads="1" noChangeShapeType="1" noTextEdit="1"/>
              </p:cNvSpPr>
              <p:nvPr/>
            </p:nvSpPr>
            <p:spPr>
              <a:xfrm>
                <a:off x="6819901" y="736864"/>
                <a:ext cx="5170866" cy="3477875"/>
              </a:xfrm>
              <a:prstGeom prst="rect">
                <a:avLst/>
              </a:prstGeom>
              <a:blipFill>
                <a:blip r:embed="rId4"/>
                <a:stretch>
                  <a:fillRect l="-1297" t="-1053" r="-1179" b="-1930"/>
                </a:stretch>
              </a:blipFill>
            </p:spPr>
            <p:txBody>
              <a:bodyPr/>
              <a:lstStyle/>
              <a:p>
                <a:r>
                  <a:rPr lang="pt-BR">
                    <a:noFill/>
                  </a:rPr>
                  <a:t> </a:t>
                </a:r>
              </a:p>
            </p:txBody>
          </p:sp>
        </mc:Fallback>
      </mc:AlternateContent>
    </p:spTree>
    <p:extLst>
      <p:ext uri="{BB962C8B-B14F-4D97-AF65-F5344CB8AC3E}">
        <p14:creationId xmlns:p14="http://schemas.microsoft.com/office/powerpoint/2010/main" val="19639999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57BC74B1-77CF-D9F1-4DBB-B47C54C6ED6D}"/>
              </a:ext>
            </a:extLst>
          </p:cNvPr>
          <p:cNvPicPr>
            <a:picLocks noChangeAspect="1"/>
          </p:cNvPicPr>
          <p:nvPr/>
        </p:nvPicPr>
        <p:blipFill>
          <a:blip r:embed="rId2"/>
          <a:stretch>
            <a:fillRect/>
          </a:stretch>
        </p:blipFill>
        <p:spPr>
          <a:xfrm>
            <a:off x="109269" y="590366"/>
            <a:ext cx="3839111" cy="2629267"/>
          </a:xfrm>
          <a:prstGeom prst="rect">
            <a:avLst/>
          </a:prstGeom>
        </p:spPr>
      </p:pic>
      <p:sp>
        <p:nvSpPr>
          <p:cNvPr id="6" name="CaixaDeTexto 5">
            <a:extLst>
              <a:ext uri="{FF2B5EF4-FFF2-40B4-BE49-F238E27FC236}">
                <a16:creationId xmlns:a16="http://schemas.microsoft.com/office/drawing/2014/main" id="{BC65FBD1-96FF-138E-0F69-116208DBBEA9}"/>
              </a:ext>
            </a:extLst>
          </p:cNvPr>
          <p:cNvSpPr txBox="1"/>
          <p:nvPr/>
        </p:nvSpPr>
        <p:spPr>
          <a:xfrm>
            <a:off x="109269" y="3219633"/>
            <a:ext cx="3700731" cy="2893100"/>
          </a:xfrm>
          <a:prstGeom prst="rect">
            <a:avLst/>
          </a:prstGeom>
          <a:noFill/>
        </p:spPr>
        <p:txBody>
          <a:bodyPr wrap="square">
            <a:spAutoFit/>
          </a:bodyPr>
          <a:lstStyle/>
          <a:p>
            <a:pPr algn="just"/>
            <a:r>
              <a:rPr lang="pt-BR" sz="1400" b="1" dirty="0">
                <a:solidFill>
                  <a:srgbClr val="000000"/>
                </a:solidFill>
                <a:effectLst/>
                <a:latin typeface="Arial Narrow" panose="020B0606020202030204" pitchFamily="34" charset="0"/>
                <a:ea typeface="Calibri" panose="020F0502020204030204" pitchFamily="34" charset="0"/>
              </a:rPr>
              <a:t>1</a:t>
            </a:r>
            <a:r>
              <a:rPr lang="pt-BR" sz="1400" dirty="0">
                <a:solidFill>
                  <a:srgbClr val="000000"/>
                </a:solidFill>
                <a:effectLst/>
                <a:latin typeface="Arial Narrow" panose="020B0606020202030204" pitchFamily="34" charset="0"/>
                <a:ea typeface="Calibri" panose="020F0502020204030204" pitchFamily="34" charset="0"/>
              </a:rPr>
              <a:t>. Os satélites do sistema GPS orbitam a Terra a aproximadamente 20.000 km de altitude e viajam a cerca de 14.000 km/h. Cada satélite possui um relógio atômico de alta precisão. Devido aos efeitos da Teoria da Relatividade, o tempo passa de maneira ligeiramente diferente para os relógios dos satélites e os relógios na superfície terrestre.</a:t>
            </a:r>
            <a:endParaRPr lang="pt-BR" sz="1400" dirty="0">
              <a:effectLst/>
              <a:latin typeface="Calibri" panose="020F0502020204030204" pitchFamily="34" charset="0"/>
              <a:ea typeface="Calibri" panose="020F0502020204030204" pitchFamily="34" charset="0"/>
            </a:endParaRPr>
          </a:p>
          <a:p>
            <a:pPr algn="just"/>
            <a:r>
              <a:rPr lang="pt-BR" sz="1400" dirty="0">
                <a:solidFill>
                  <a:srgbClr val="000000"/>
                </a:solidFill>
                <a:effectLst/>
                <a:latin typeface="Arial Narrow" panose="020B0606020202030204" pitchFamily="34" charset="0"/>
                <a:ea typeface="Calibri" panose="020F0502020204030204" pitchFamily="34" charset="0"/>
              </a:rPr>
              <a:t>Se essas diferenças não fossem consideradas, os erros na medição do tempo se acumulariam e poderiam provocar erros de vários quilômetros na localização dos usuários. Por isso, os sistemas de GPS precisam aplicar correções relativísticas aos relógios dos satélites.</a:t>
            </a:r>
            <a:endParaRPr lang="pt-BR" sz="14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E6F9208E-F6ED-D3C9-4E06-01D539773174}"/>
              </a:ext>
            </a:extLst>
          </p:cNvPr>
          <p:cNvSpPr txBox="1"/>
          <p:nvPr/>
        </p:nvSpPr>
        <p:spPr>
          <a:xfrm>
            <a:off x="3900755" y="590366"/>
            <a:ext cx="3667125" cy="5909310"/>
          </a:xfrm>
          <a:prstGeom prst="rect">
            <a:avLst/>
          </a:prstGeom>
          <a:noFill/>
        </p:spPr>
        <p:txBody>
          <a:bodyPr wrap="square">
            <a:spAutoFit/>
          </a:bodyPr>
          <a:lstStyle/>
          <a:p>
            <a:pPr algn="just"/>
            <a:r>
              <a:rPr lang="pt-BR" dirty="0">
                <a:solidFill>
                  <a:srgbClr val="000000"/>
                </a:solidFill>
                <a:effectLst/>
                <a:latin typeface="Arial Narrow" panose="020B0606020202030204" pitchFamily="34" charset="0"/>
                <a:ea typeface="Calibri" panose="020F0502020204030204" pitchFamily="34" charset="0"/>
              </a:rPr>
              <a:t>Essas correções são necessárias porque, segundo a Física Moderna</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(A) o tempo é uma grandeza absoluta e igual em qualquer referencial, bastando ajustar a posição do satélite.</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(B) o tempo passa de forma diferente para o satélite (em movimento e em campo gravitacional mais fraco) e para um observador na superfície da Terra, conforme preveem as Relatividades Especial e Geral.</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(C) o sinal de rádio dos satélites perde energia ao atravessar a atmosfera, o que altera apenas a intensidade, não o tempo do sinal.</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(D) os relógios atômicos são menos precisos que os relógios mecânicos e por isso desregulam com o tempo.</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(E) a velocidade da luz varia de acordo com a altitude, o que exige recalibração constante da frequência do sinal.</a:t>
            </a:r>
            <a:endParaRPr lang="pt-BR"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F75507CA-EFFE-B0F1-6CDE-0387C33F1107}"/>
              </a:ext>
            </a:extLst>
          </p:cNvPr>
          <p:cNvSpPr txBox="1"/>
          <p:nvPr/>
        </p:nvSpPr>
        <p:spPr>
          <a:xfrm>
            <a:off x="7839077" y="706904"/>
            <a:ext cx="3667126" cy="4770537"/>
          </a:xfrm>
          <a:prstGeom prst="rect">
            <a:avLst/>
          </a:prstGeom>
          <a:noFill/>
        </p:spPr>
        <p:txBody>
          <a:bodyPr wrap="square">
            <a:spAutoFit/>
          </a:bodyPr>
          <a:lstStyle/>
          <a:p>
            <a:pPr algn="just"/>
            <a:r>
              <a:rPr lang="pt-BR" sz="1600" b="1" dirty="0">
                <a:solidFill>
                  <a:srgbClr val="000000"/>
                </a:solidFill>
                <a:effectLst/>
                <a:latin typeface="Arial Narrow" panose="020B0606020202030204" pitchFamily="34" charset="0"/>
                <a:ea typeface="Calibri" panose="020F0502020204030204" pitchFamily="34" charset="0"/>
              </a:rPr>
              <a:t>2</a:t>
            </a:r>
            <a:r>
              <a:rPr lang="pt-BR" sz="1600" dirty="0">
                <a:solidFill>
                  <a:srgbClr val="000000"/>
                </a:solidFill>
                <a:effectLst/>
                <a:latin typeface="Arial Narrow" panose="020B0606020202030204" pitchFamily="34" charset="0"/>
                <a:ea typeface="Calibri" panose="020F0502020204030204" pitchFamily="34" charset="0"/>
              </a:rPr>
              <a:t>. Em reatores nucleares e em armas nucleares, uma quantidade de massa relativamente pequena é convertida em uma quantidade extraordinária de energia. Um grama de matéria, se totalmente convertido em energia, libera cerca de 9×10¹³ joules — energia equivalente à liberada pela queima de milhares de toneladas de carvão.</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Esse fenômeno é explicado pela equação</a:t>
            </a:r>
            <a:endParaRPr lang="pt-BR" sz="1600" dirty="0">
              <a:effectLst/>
              <a:latin typeface="Calibri" panose="020F0502020204030204" pitchFamily="34" charset="0"/>
              <a:ea typeface="Calibri" panose="020F0502020204030204" pitchFamily="34" charset="0"/>
            </a:endParaRPr>
          </a:p>
          <a:p>
            <a:r>
              <a:rPr lang="pt-BR" sz="1600" dirty="0">
                <a:solidFill>
                  <a:srgbClr val="000000"/>
                </a:solidFill>
                <a:effectLst/>
                <a:latin typeface="Arial Narrow" panose="020B0606020202030204" pitchFamily="34" charset="0"/>
                <a:ea typeface="Calibri" panose="020F0502020204030204" pitchFamily="34" charset="0"/>
              </a:rPr>
              <a:t>(A) F = </a:t>
            </a:r>
            <a:r>
              <a:rPr lang="pt-BR" sz="1600" dirty="0" err="1">
                <a:solidFill>
                  <a:srgbClr val="000000"/>
                </a:solidFill>
                <a:effectLst/>
                <a:latin typeface="Arial Narrow" panose="020B0606020202030204" pitchFamily="34" charset="0"/>
                <a:ea typeface="Calibri" panose="020F0502020204030204" pitchFamily="34" charset="0"/>
              </a:rPr>
              <a:t>m·a</a:t>
            </a:r>
            <a:r>
              <a:rPr lang="pt-BR" sz="1600" dirty="0">
                <a:solidFill>
                  <a:srgbClr val="000000"/>
                </a:solidFill>
                <a:effectLst/>
                <a:latin typeface="Arial Narrow" panose="020B0606020202030204" pitchFamily="34" charset="0"/>
                <a:ea typeface="Calibri" panose="020F0502020204030204" pitchFamily="34" charset="0"/>
              </a:rPr>
              <a:t> que relaciona força, massa e aceleração.</a:t>
            </a:r>
            <a:endParaRPr lang="pt-BR" sz="1600" dirty="0">
              <a:effectLst/>
              <a:latin typeface="Calibri" panose="020F0502020204030204" pitchFamily="34" charset="0"/>
              <a:ea typeface="Calibri" panose="020F0502020204030204" pitchFamily="34" charset="0"/>
            </a:endParaRPr>
          </a:p>
          <a:p>
            <a:r>
              <a:rPr lang="pt-BR" sz="1600" dirty="0">
                <a:solidFill>
                  <a:srgbClr val="000000"/>
                </a:solidFill>
                <a:effectLst/>
                <a:latin typeface="Arial Narrow" panose="020B0606020202030204" pitchFamily="34" charset="0"/>
                <a:ea typeface="Calibri" panose="020F0502020204030204" pitchFamily="34" charset="0"/>
              </a:rPr>
              <a:t>(B) E = </a:t>
            </a:r>
            <a:r>
              <a:rPr lang="pt-BR" sz="1600" dirty="0" err="1">
                <a:solidFill>
                  <a:srgbClr val="000000"/>
                </a:solidFill>
                <a:effectLst/>
                <a:latin typeface="Arial Narrow" panose="020B0606020202030204" pitchFamily="34" charset="0"/>
                <a:ea typeface="Calibri" panose="020F0502020204030204" pitchFamily="34" charset="0"/>
              </a:rPr>
              <a:t>h·f</a:t>
            </a:r>
            <a:r>
              <a:rPr lang="pt-BR" sz="1600" dirty="0">
                <a:solidFill>
                  <a:srgbClr val="000000"/>
                </a:solidFill>
                <a:effectLst/>
                <a:latin typeface="Arial Narrow" panose="020B0606020202030204" pitchFamily="34" charset="0"/>
                <a:ea typeface="Calibri" panose="020F0502020204030204" pitchFamily="34" charset="0"/>
              </a:rPr>
              <a:t>, que relaciona a energia de um fóton à frequência da luz.</a:t>
            </a:r>
            <a:endParaRPr lang="pt-BR" sz="1600" dirty="0">
              <a:effectLst/>
              <a:latin typeface="Calibri" panose="020F0502020204030204" pitchFamily="34" charset="0"/>
              <a:ea typeface="Calibri" panose="020F0502020204030204" pitchFamily="34" charset="0"/>
            </a:endParaRPr>
          </a:p>
          <a:p>
            <a:r>
              <a:rPr lang="pt-BR" sz="1600" dirty="0">
                <a:solidFill>
                  <a:srgbClr val="000000"/>
                </a:solidFill>
                <a:effectLst/>
                <a:latin typeface="Arial Narrow" panose="020B0606020202030204" pitchFamily="34" charset="0"/>
                <a:ea typeface="Calibri" panose="020F0502020204030204" pitchFamily="34" charset="0"/>
              </a:rPr>
              <a:t>(C) E = m·c², que expressa a equivalência entre massa e energia proposta por Einstein.</a:t>
            </a:r>
            <a:endParaRPr lang="pt-BR" sz="1600" dirty="0">
              <a:effectLst/>
              <a:latin typeface="Calibri" panose="020F0502020204030204" pitchFamily="34" charset="0"/>
              <a:ea typeface="Calibri" panose="020F0502020204030204" pitchFamily="34" charset="0"/>
            </a:endParaRPr>
          </a:p>
          <a:p>
            <a:r>
              <a:rPr lang="pt-BR" sz="1600" dirty="0">
                <a:solidFill>
                  <a:srgbClr val="000000"/>
                </a:solidFill>
                <a:effectLst/>
                <a:latin typeface="Arial Narrow" panose="020B0606020202030204" pitchFamily="34" charset="0"/>
                <a:ea typeface="Calibri" panose="020F0502020204030204" pitchFamily="34" charset="0"/>
              </a:rPr>
              <a:t>(D) N = N</a:t>
            </a:r>
            <a:r>
              <a:rPr lang="pt-BR" sz="1600" dirty="0">
                <a:solidFill>
                  <a:srgbClr val="000000"/>
                </a:solidFill>
                <a:effectLst/>
                <a:latin typeface="Cambria Math" panose="02040503050406030204" pitchFamily="18" charset="0"/>
                <a:ea typeface="Calibri" panose="020F0502020204030204" pitchFamily="34" charset="0"/>
                <a:cs typeface="Cambria Math" panose="02040503050406030204" pitchFamily="18" charset="0"/>
              </a:rPr>
              <a:t>₀</a:t>
            </a:r>
            <a:r>
              <a:rPr lang="pt-BR" sz="1600"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a:t>
            </a:r>
            <a:r>
              <a:rPr lang="pt-BR" sz="1600" dirty="0">
                <a:solidFill>
                  <a:srgbClr val="000000"/>
                </a:solidFill>
                <a:effectLst/>
                <a:latin typeface="Arial Narrow" panose="020B0606020202030204" pitchFamily="34" charset="0"/>
                <a:ea typeface="Calibri" panose="020F0502020204030204" pitchFamily="34" charset="0"/>
              </a:rPr>
              <a:t>(1/2)</a:t>
            </a:r>
            <a:r>
              <a:rPr lang="pt-BR" sz="1600"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ⁿ</a:t>
            </a:r>
            <a:r>
              <a:rPr lang="pt-BR" sz="1600" dirty="0">
                <a:solidFill>
                  <a:srgbClr val="000000"/>
                </a:solidFill>
                <a:effectLst/>
                <a:latin typeface="Arial Narrow" panose="020B0606020202030204" pitchFamily="34" charset="0"/>
                <a:ea typeface="Calibri" panose="020F0502020204030204" pitchFamily="34" charset="0"/>
              </a:rPr>
              <a:t>, que descreve o decaimento radioativo ao longo do tempo.</a:t>
            </a:r>
            <a:endParaRPr lang="pt-BR" sz="1600" dirty="0">
              <a:effectLst/>
              <a:latin typeface="Calibri" panose="020F0502020204030204" pitchFamily="34" charset="0"/>
              <a:ea typeface="Calibri" panose="020F0502020204030204" pitchFamily="34" charset="0"/>
            </a:endParaRPr>
          </a:p>
          <a:p>
            <a:r>
              <a:rPr lang="pt-BR" sz="1600" dirty="0">
                <a:solidFill>
                  <a:srgbClr val="000000"/>
                </a:solidFill>
                <a:effectLst/>
                <a:latin typeface="Arial Narrow" panose="020B0606020202030204" pitchFamily="34" charset="0"/>
                <a:ea typeface="Calibri" panose="020F0502020204030204" pitchFamily="34" charset="0"/>
              </a:rPr>
              <a:t>(E) ΔE = </a:t>
            </a:r>
            <a:r>
              <a:rPr lang="pt-BR" sz="1600" dirty="0" err="1">
                <a:solidFill>
                  <a:srgbClr val="000000"/>
                </a:solidFill>
                <a:effectLst/>
                <a:latin typeface="Arial Narrow" panose="020B0606020202030204" pitchFamily="34" charset="0"/>
                <a:ea typeface="Calibri" panose="020F0502020204030204" pitchFamily="34" charset="0"/>
              </a:rPr>
              <a:t>Ef</a:t>
            </a:r>
            <a:r>
              <a:rPr lang="pt-BR" sz="1600" dirty="0">
                <a:solidFill>
                  <a:srgbClr val="000000"/>
                </a:solidFill>
                <a:effectLst/>
                <a:latin typeface="Arial Narrow" panose="020B0606020202030204" pitchFamily="34" charset="0"/>
                <a:ea typeface="Calibri" panose="020F0502020204030204" pitchFamily="34" charset="0"/>
              </a:rPr>
              <a:t> − Ei, que descreve a diferença de energia entre níveis eletrônicos de um átomo.</a:t>
            </a: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710028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5B37A554-4BFD-6D17-19F6-DDD7A5403B0E}"/>
              </a:ext>
            </a:extLst>
          </p:cNvPr>
          <p:cNvSpPr txBox="1"/>
          <p:nvPr/>
        </p:nvSpPr>
        <p:spPr>
          <a:xfrm>
            <a:off x="271700" y="733097"/>
            <a:ext cx="3600450" cy="3693319"/>
          </a:xfrm>
          <a:prstGeom prst="rect">
            <a:avLst/>
          </a:prstGeom>
          <a:noFill/>
        </p:spPr>
        <p:txBody>
          <a:bodyPr wrap="square">
            <a:spAutoFit/>
          </a:bodyPr>
          <a:lstStyle/>
          <a:p>
            <a:pPr algn="just"/>
            <a:r>
              <a:rPr lang="pt-BR" b="1" dirty="0">
                <a:solidFill>
                  <a:srgbClr val="000000"/>
                </a:solidFill>
                <a:effectLst/>
                <a:latin typeface="Arial Narrow" panose="020B0606020202030204" pitchFamily="34" charset="0"/>
                <a:ea typeface="Calibri" panose="020F0502020204030204" pitchFamily="34" charset="0"/>
              </a:rPr>
              <a:t> 3</a:t>
            </a:r>
            <a:r>
              <a:rPr lang="pt-BR" dirty="0">
                <a:solidFill>
                  <a:srgbClr val="000000"/>
                </a:solidFill>
                <a:effectLst/>
                <a:latin typeface="Arial Narrow" panose="020B0606020202030204" pitchFamily="34" charset="0"/>
                <a:ea typeface="Calibri" panose="020F0502020204030204" pitchFamily="34" charset="0"/>
              </a:rPr>
              <a:t>.A energia de um fóton de luz é dada pela equação E = </a:t>
            </a:r>
            <a:r>
              <a:rPr lang="pt-BR" dirty="0" err="1">
                <a:solidFill>
                  <a:srgbClr val="000000"/>
                </a:solidFill>
                <a:effectLst/>
                <a:latin typeface="Arial Narrow" panose="020B0606020202030204" pitchFamily="34" charset="0"/>
                <a:ea typeface="Calibri" panose="020F0502020204030204" pitchFamily="34" charset="0"/>
              </a:rPr>
              <a:t>h·f</a:t>
            </a:r>
            <a:r>
              <a:rPr lang="pt-BR" dirty="0">
                <a:solidFill>
                  <a:srgbClr val="000000"/>
                </a:solidFill>
                <a:effectLst/>
                <a:latin typeface="Arial Narrow" panose="020B0606020202030204" pitchFamily="34" charset="0"/>
                <a:ea typeface="Calibri" panose="020F0502020204030204" pitchFamily="34" charset="0"/>
              </a:rPr>
              <a:t>, em que h é a constante de Planck (h ≈ 6,63×10</a:t>
            </a:r>
            <a:r>
              <a:rPr lang="pt-BR" dirty="0">
                <a:solidFill>
                  <a:srgbClr val="000000"/>
                </a:solidFill>
                <a:effectLst/>
                <a:latin typeface="Cambria Math" panose="02040503050406030204" pitchFamily="18" charset="0"/>
                <a:ea typeface="Calibri" panose="020F0502020204030204" pitchFamily="34" charset="0"/>
                <a:cs typeface="Cambria Math" panose="02040503050406030204" pitchFamily="18" charset="0"/>
              </a:rPr>
              <a:t>⁻</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³</a:t>
            </a:r>
            <a:r>
              <a:rPr lang="pt-BR" dirty="0">
                <a:solidFill>
                  <a:srgbClr val="000000"/>
                </a:solidFill>
                <a:effectLst/>
                <a:latin typeface="Arial" panose="020B0604020202020204" pitchFamily="34" charset="0"/>
                <a:ea typeface="Calibri" panose="020F0502020204030204" pitchFamily="34" charset="0"/>
              </a:rPr>
              <a:t>⁴</a:t>
            </a:r>
            <a:r>
              <a:rPr lang="pt-BR" dirty="0">
                <a:solidFill>
                  <a:srgbClr val="000000"/>
                </a:solidFill>
                <a:effectLst/>
                <a:latin typeface="Arial Narrow" panose="020B0606020202030204" pitchFamily="34" charset="0"/>
                <a:ea typeface="Calibri" panose="020F0502020204030204" pitchFamily="34" charset="0"/>
              </a:rPr>
              <a:t> </a:t>
            </a:r>
            <a:r>
              <a:rPr lang="pt-BR" dirty="0" err="1">
                <a:solidFill>
                  <a:srgbClr val="000000"/>
                </a:solidFill>
                <a:effectLst/>
                <a:latin typeface="Arial Narrow" panose="020B0606020202030204" pitchFamily="34" charset="0"/>
                <a:ea typeface="Calibri" panose="020F0502020204030204" pitchFamily="34" charset="0"/>
              </a:rPr>
              <a:t>J</a:t>
            </a:r>
            <a:r>
              <a:rPr lang="pt-BR" dirty="0" err="1">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a:t>
            </a:r>
            <a:r>
              <a:rPr lang="pt-BR" dirty="0" err="1">
                <a:solidFill>
                  <a:srgbClr val="000000"/>
                </a:solidFill>
                <a:effectLst/>
                <a:latin typeface="Arial Narrow" panose="020B0606020202030204" pitchFamily="34" charset="0"/>
                <a:ea typeface="Calibri" panose="020F0502020204030204" pitchFamily="34" charset="0"/>
              </a:rPr>
              <a:t>s</a:t>
            </a:r>
            <a:r>
              <a:rPr lang="pt-BR" dirty="0">
                <a:solidFill>
                  <a:srgbClr val="000000"/>
                </a:solidFill>
                <a:effectLst/>
                <a:latin typeface="Arial Narrow" panose="020B0606020202030204" pitchFamily="34" charset="0"/>
                <a:ea typeface="Calibri" panose="020F0502020204030204" pitchFamily="34" charset="0"/>
              </a:rPr>
              <a:t>) e f </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é</a:t>
            </a:r>
            <a:r>
              <a:rPr lang="pt-BR" dirty="0">
                <a:solidFill>
                  <a:srgbClr val="000000"/>
                </a:solidFill>
                <a:effectLst/>
                <a:latin typeface="Arial Narrow" panose="020B0606020202030204" pitchFamily="34" charset="0"/>
                <a:ea typeface="Calibri" panose="020F0502020204030204" pitchFamily="34" charset="0"/>
              </a:rPr>
              <a:t> a frequ</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ê</a:t>
            </a:r>
            <a:r>
              <a:rPr lang="pt-BR" dirty="0">
                <a:solidFill>
                  <a:srgbClr val="000000"/>
                </a:solidFill>
                <a:effectLst/>
                <a:latin typeface="Arial Narrow" panose="020B0606020202030204" pitchFamily="34" charset="0"/>
                <a:ea typeface="Calibri" panose="020F0502020204030204" pitchFamily="34" charset="0"/>
              </a:rPr>
              <a:t>ncia da radia</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çã</a:t>
            </a:r>
            <a:r>
              <a:rPr lang="pt-BR" dirty="0">
                <a:solidFill>
                  <a:srgbClr val="000000"/>
                </a:solidFill>
                <a:effectLst/>
                <a:latin typeface="Arial Narrow" panose="020B0606020202030204" pitchFamily="34" charset="0"/>
                <a:ea typeface="Calibri" panose="020F0502020204030204" pitchFamily="34" charset="0"/>
              </a:rPr>
              <a:t>o. Um determinado feixe de luz possui frequ</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ê</a:t>
            </a:r>
            <a:r>
              <a:rPr lang="pt-BR" dirty="0">
                <a:solidFill>
                  <a:srgbClr val="000000"/>
                </a:solidFill>
                <a:effectLst/>
                <a:latin typeface="Arial Narrow" panose="020B0606020202030204" pitchFamily="34" charset="0"/>
                <a:ea typeface="Calibri" panose="020F0502020204030204" pitchFamily="34" charset="0"/>
              </a:rPr>
              <a:t>ncia f = 6</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a:t>
            </a:r>
            <a:r>
              <a:rPr lang="pt-BR" dirty="0">
                <a:solidFill>
                  <a:srgbClr val="000000"/>
                </a:solidFill>
                <a:effectLst/>
                <a:latin typeface="Arial Narrow" panose="020B0606020202030204" pitchFamily="34" charset="0"/>
                <a:ea typeface="Calibri" panose="020F0502020204030204" pitchFamily="34" charset="0"/>
              </a:rPr>
              <a:t>10</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¹</a:t>
            </a:r>
            <a:r>
              <a:rPr lang="pt-BR" dirty="0">
                <a:solidFill>
                  <a:srgbClr val="000000"/>
                </a:solidFill>
                <a:effectLst/>
                <a:latin typeface="Arial" panose="020B0604020202020204" pitchFamily="34" charset="0"/>
                <a:ea typeface="Calibri" panose="020F0502020204030204" pitchFamily="34" charset="0"/>
              </a:rPr>
              <a:t>⁴</a:t>
            </a:r>
            <a:r>
              <a:rPr lang="pt-BR" dirty="0">
                <a:solidFill>
                  <a:srgbClr val="000000"/>
                </a:solidFill>
                <a:effectLst/>
                <a:latin typeface="Arial Narrow" panose="020B0606020202030204" pitchFamily="34" charset="0"/>
                <a:ea typeface="Calibri" panose="020F0502020204030204" pitchFamily="34" charset="0"/>
              </a:rPr>
              <a:t> Hz.</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A energia aproximada de um único fóton desse feixe de luz é de</a:t>
            </a:r>
            <a:endParaRPr lang="pt-BR" dirty="0">
              <a:effectLst/>
              <a:latin typeface="Calibri" panose="020F0502020204030204" pitchFamily="34" charset="0"/>
              <a:ea typeface="Calibri" panose="020F0502020204030204" pitchFamily="34" charset="0"/>
            </a:endParaRPr>
          </a:p>
          <a:p>
            <a:r>
              <a:rPr lang="pt-BR" dirty="0">
                <a:solidFill>
                  <a:srgbClr val="000000"/>
                </a:solidFill>
                <a:effectLst/>
                <a:latin typeface="Arial Narrow" panose="020B0606020202030204" pitchFamily="34" charset="0"/>
                <a:ea typeface="Calibri" panose="020F0502020204030204" pitchFamily="34" charset="0"/>
              </a:rPr>
              <a:t>(A) 1,1×10</a:t>
            </a:r>
            <a:r>
              <a:rPr lang="pt-BR" dirty="0">
                <a:solidFill>
                  <a:srgbClr val="000000"/>
                </a:solidFill>
                <a:effectLst/>
                <a:latin typeface="Cambria Math" panose="02040503050406030204" pitchFamily="18" charset="0"/>
                <a:ea typeface="Calibri" panose="020F0502020204030204" pitchFamily="34" charset="0"/>
                <a:cs typeface="Cambria Math" panose="02040503050406030204" pitchFamily="18" charset="0"/>
              </a:rPr>
              <a:t>⁻</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²</a:t>
            </a:r>
            <a:r>
              <a:rPr lang="pt-BR" dirty="0">
                <a:solidFill>
                  <a:srgbClr val="000000"/>
                </a:solidFill>
                <a:effectLst/>
                <a:latin typeface="Arial" panose="020B0604020202020204" pitchFamily="34" charset="0"/>
                <a:ea typeface="Calibri" panose="020F0502020204030204" pitchFamily="34" charset="0"/>
              </a:rPr>
              <a:t>⁰</a:t>
            </a:r>
            <a:r>
              <a:rPr lang="pt-BR" dirty="0">
                <a:solidFill>
                  <a:srgbClr val="000000"/>
                </a:solidFill>
                <a:effectLst/>
                <a:latin typeface="Arial Narrow" panose="020B0606020202030204" pitchFamily="34" charset="0"/>
                <a:ea typeface="Calibri" panose="020F0502020204030204" pitchFamily="34" charset="0"/>
              </a:rPr>
              <a:t> J</a:t>
            </a:r>
            <a:endParaRPr lang="pt-BR" dirty="0">
              <a:effectLst/>
              <a:latin typeface="Calibri" panose="020F0502020204030204" pitchFamily="34" charset="0"/>
              <a:ea typeface="Calibri" panose="020F0502020204030204" pitchFamily="34" charset="0"/>
            </a:endParaRPr>
          </a:p>
          <a:p>
            <a:r>
              <a:rPr lang="pt-BR" dirty="0">
                <a:solidFill>
                  <a:srgbClr val="000000"/>
                </a:solidFill>
                <a:effectLst/>
                <a:latin typeface="Arial Narrow" panose="020B0606020202030204" pitchFamily="34" charset="0"/>
                <a:ea typeface="Calibri" panose="020F0502020204030204" pitchFamily="34" charset="0"/>
              </a:rPr>
              <a:t>(B) 3,98×10</a:t>
            </a:r>
            <a:r>
              <a:rPr lang="pt-BR" dirty="0">
                <a:solidFill>
                  <a:srgbClr val="000000"/>
                </a:solidFill>
                <a:effectLst/>
                <a:latin typeface="Cambria Math" panose="02040503050406030204" pitchFamily="18" charset="0"/>
                <a:ea typeface="Calibri" panose="020F0502020204030204" pitchFamily="34" charset="0"/>
                <a:cs typeface="Cambria Math" panose="02040503050406030204" pitchFamily="18" charset="0"/>
              </a:rPr>
              <a:t>⁻</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¹</a:t>
            </a:r>
            <a:r>
              <a:rPr lang="pt-BR" dirty="0">
                <a:solidFill>
                  <a:srgbClr val="000000"/>
                </a:solidFill>
                <a:effectLst/>
                <a:latin typeface="Arial" panose="020B0604020202020204" pitchFamily="34" charset="0"/>
                <a:ea typeface="Calibri" panose="020F0502020204030204" pitchFamily="34" charset="0"/>
              </a:rPr>
              <a:t>⁹</a:t>
            </a:r>
            <a:r>
              <a:rPr lang="pt-BR" dirty="0">
                <a:solidFill>
                  <a:srgbClr val="000000"/>
                </a:solidFill>
                <a:effectLst/>
                <a:latin typeface="Arial Narrow" panose="020B0606020202030204" pitchFamily="34" charset="0"/>
                <a:ea typeface="Calibri" panose="020F0502020204030204" pitchFamily="34" charset="0"/>
              </a:rPr>
              <a:t> J</a:t>
            </a:r>
            <a:endParaRPr lang="pt-BR" dirty="0">
              <a:effectLst/>
              <a:latin typeface="Calibri" panose="020F0502020204030204" pitchFamily="34" charset="0"/>
              <a:ea typeface="Calibri" panose="020F0502020204030204" pitchFamily="34" charset="0"/>
            </a:endParaRPr>
          </a:p>
          <a:p>
            <a:r>
              <a:rPr lang="pt-BR" dirty="0">
                <a:solidFill>
                  <a:srgbClr val="000000"/>
                </a:solidFill>
                <a:effectLst/>
                <a:latin typeface="Arial Narrow" panose="020B0606020202030204" pitchFamily="34" charset="0"/>
                <a:ea typeface="Calibri" panose="020F0502020204030204" pitchFamily="34" charset="0"/>
              </a:rPr>
              <a:t>(C) 6,63×10</a:t>
            </a:r>
            <a:r>
              <a:rPr lang="pt-BR" dirty="0">
                <a:solidFill>
                  <a:srgbClr val="000000"/>
                </a:solidFill>
                <a:effectLst/>
                <a:latin typeface="Cambria Math" panose="02040503050406030204" pitchFamily="18" charset="0"/>
                <a:ea typeface="Calibri" panose="020F0502020204030204" pitchFamily="34" charset="0"/>
                <a:cs typeface="Cambria Math" panose="02040503050406030204" pitchFamily="18" charset="0"/>
              </a:rPr>
              <a:t>⁻</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³</a:t>
            </a:r>
            <a:r>
              <a:rPr lang="pt-BR" dirty="0">
                <a:solidFill>
                  <a:srgbClr val="000000"/>
                </a:solidFill>
                <a:effectLst/>
                <a:latin typeface="Arial" panose="020B0604020202020204" pitchFamily="34" charset="0"/>
                <a:ea typeface="Calibri" panose="020F0502020204030204" pitchFamily="34" charset="0"/>
              </a:rPr>
              <a:t>⁴</a:t>
            </a:r>
            <a:r>
              <a:rPr lang="pt-BR" dirty="0">
                <a:solidFill>
                  <a:srgbClr val="000000"/>
                </a:solidFill>
                <a:effectLst/>
                <a:latin typeface="Arial Narrow" panose="020B0606020202030204" pitchFamily="34" charset="0"/>
                <a:ea typeface="Calibri" panose="020F0502020204030204" pitchFamily="34" charset="0"/>
              </a:rPr>
              <a:t> J</a:t>
            </a:r>
            <a:endParaRPr lang="pt-BR" dirty="0">
              <a:effectLst/>
              <a:latin typeface="Calibri" panose="020F0502020204030204" pitchFamily="34" charset="0"/>
              <a:ea typeface="Calibri" panose="020F0502020204030204" pitchFamily="34" charset="0"/>
            </a:endParaRPr>
          </a:p>
          <a:p>
            <a:r>
              <a:rPr lang="pt-BR" dirty="0">
                <a:solidFill>
                  <a:srgbClr val="000000"/>
                </a:solidFill>
                <a:effectLst/>
                <a:latin typeface="Arial Narrow" panose="020B0606020202030204" pitchFamily="34" charset="0"/>
                <a:ea typeface="Calibri" panose="020F0502020204030204" pitchFamily="34" charset="0"/>
              </a:rPr>
              <a:t>(D) 3,98×10¹</a:t>
            </a:r>
            <a:r>
              <a:rPr lang="pt-BR" dirty="0">
                <a:solidFill>
                  <a:srgbClr val="000000"/>
                </a:solidFill>
                <a:effectLst/>
                <a:latin typeface="Arial" panose="020B0604020202020204" pitchFamily="34" charset="0"/>
                <a:ea typeface="Calibri" panose="020F0502020204030204" pitchFamily="34" charset="0"/>
              </a:rPr>
              <a:t>⁹</a:t>
            </a:r>
            <a:r>
              <a:rPr lang="pt-BR" dirty="0">
                <a:solidFill>
                  <a:srgbClr val="000000"/>
                </a:solidFill>
                <a:effectLst/>
                <a:latin typeface="Arial Narrow" panose="020B0606020202030204" pitchFamily="34" charset="0"/>
                <a:ea typeface="Calibri" panose="020F0502020204030204" pitchFamily="34" charset="0"/>
              </a:rPr>
              <a:t> J</a:t>
            </a:r>
            <a:endParaRPr lang="pt-BR" dirty="0">
              <a:effectLst/>
              <a:latin typeface="Calibri" panose="020F0502020204030204" pitchFamily="34" charset="0"/>
              <a:ea typeface="Calibri" panose="020F0502020204030204" pitchFamily="34" charset="0"/>
            </a:endParaRPr>
          </a:p>
          <a:p>
            <a:r>
              <a:rPr lang="pt-BR" dirty="0">
                <a:solidFill>
                  <a:srgbClr val="000000"/>
                </a:solidFill>
                <a:effectLst/>
                <a:latin typeface="Arial Narrow" panose="020B0606020202030204" pitchFamily="34" charset="0"/>
                <a:ea typeface="Calibri" panose="020F0502020204030204" pitchFamily="34" charset="0"/>
              </a:rPr>
              <a:t>(E) 1,1×10²</a:t>
            </a:r>
            <a:r>
              <a:rPr lang="pt-BR" dirty="0">
                <a:solidFill>
                  <a:srgbClr val="000000"/>
                </a:solidFill>
                <a:effectLst/>
                <a:latin typeface="Arial" panose="020B0604020202020204" pitchFamily="34" charset="0"/>
                <a:ea typeface="Calibri" panose="020F0502020204030204" pitchFamily="34" charset="0"/>
              </a:rPr>
              <a:t>⁰</a:t>
            </a:r>
            <a:r>
              <a:rPr lang="pt-BR" dirty="0">
                <a:solidFill>
                  <a:srgbClr val="000000"/>
                </a:solidFill>
                <a:effectLst/>
                <a:latin typeface="Arial Narrow" panose="020B0606020202030204" pitchFamily="34" charset="0"/>
                <a:ea typeface="Calibri" panose="020F0502020204030204" pitchFamily="34" charset="0"/>
              </a:rPr>
              <a:t> J</a:t>
            </a:r>
            <a:endParaRPr lang="pt-BR"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58F8268D-928F-0278-2B14-F4942DCFEDAE}"/>
              </a:ext>
            </a:extLst>
          </p:cNvPr>
          <p:cNvSpPr txBox="1"/>
          <p:nvPr/>
        </p:nvSpPr>
        <p:spPr>
          <a:xfrm>
            <a:off x="3965733" y="771078"/>
            <a:ext cx="3600450" cy="3970318"/>
          </a:xfrm>
          <a:prstGeom prst="rect">
            <a:avLst/>
          </a:prstGeom>
          <a:noFill/>
        </p:spPr>
        <p:txBody>
          <a:bodyPr wrap="square">
            <a:spAutoFit/>
          </a:bodyPr>
          <a:lstStyle/>
          <a:p>
            <a:pPr algn="just"/>
            <a:r>
              <a:rPr lang="pt-BR" b="1" dirty="0">
                <a:solidFill>
                  <a:srgbClr val="000000"/>
                </a:solidFill>
                <a:effectLst/>
                <a:latin typeface="Arial Narrow" panose="020B0606020202030204" pitchFamily="34" charset="0"/>
                <a:ea typeface="Calibri" panose="020F0502020204030204" pitchFamily="34" charset="0"/>
              </a:rPr>
              <a:t>4</a:t>
            </a:r>
            <a:r>
              <a:rPr lang="pt-BR" dirty="0">
                <a:solidFill>
                  <a:srgbClr val="000000"/>
                </a:solidFill>
                <a:effectLst/>
                <a:latin typeface="Arial Narrow" panose="020B0606020202030204" pitchFamily="34" charset="0"/>
                <a:ea typeface="Calibri" panose="020F0502020204030204" pitchFamily="34" charset="0"/>
              </a:rPr>
              <a:t>. Um laboratório de arqueologia analisou uma amostra de material orgânico contendo carbono-14, cuja meia-vida é de aproximadamente 5.730 anos. A análise revelou que restam apenas 25% da quantidade original de carbono-14 na amostra.</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Com base nesses dados, a idade aproximada da amostra é de</a:t>
            </a:r>
            <a:endParaRPr lang="pt-BR" dirty="0">
              <a:effectLst/>
              <a:latin typeface="Calibri" panose="020F0502020204030204" pitchFamily="34" charset="0"/>
              <a:ea typeface="Calibri" panose="020F0502020204030204" pitchFamily="34" charset="0"/>
            </a:endParaRPr>
          </a:p>
          <a:p>
            <a:r>
              <a:rPr lang="pt-BR" dirty="0">
                <a:solidFill>
                  <a:srgbClr val="000000"/>
                </a:solidFill>
                <a:effectLst/>
                <a:latin typeface="Arial Narrow" panose="020B0606020202030204" pitchFamily="34" charset="0"/>
                <a:ea typeface="Calibri" panose="020F0502020204030204" pitchFamily="34" charset="0"/>
              </a:rPr>
              <a:t>(A) 2.865 anos</a:t>
            </a:r>
            <a:endParaRPr lang="pt-BR" dirty="0">
              <a:effectLst/>
              <a:latin typeface="Calibri" panose="020F0502020204030204" pitchFamily="34" charset="0"/>
              <a:ea typeface="Calibri" panose="020F0502020204030204" pitchFamily="34" charset="0"/>
            </a:endParaRPr>
          </a:p>
          <a:p>
            <a:r>
              <a:rPr lang="pt-BR" dirty="0">
                <a:solidFill>
                  <a:srgbClr val="000000"/>
                </a:solidFill>
                <a:effectLst/>
                <a:latin typeface="Arial Narrow" panose="020B0606020202030204" pitchFamily="34" charset="0"/>
                <a:ea typeface="Calibri" panose="020F0502020204030204" pitchFamily="34" charset="0"/>
              </a:rPr>
              <a:t>(B) 5.730 anos</a:t>
            </a:r>
            <a:endParaRPr lang="pt-BR" dirty="0">
              <a:effectLst/>
              <a:latin typeface="Calibri" panose="020F0502020204030204" pitchFamily="34" charset="0"/>
              <a:ea typeface="Calibri" panose="020F0502020204030204" pitchFamily="34" charset="0"/>
            </a:endParaRPr>
          </a:p>
          <a:p>
            <a:r>
              <a:rPr lang="pt-BR" dirty="0">
                <a:solidFill>
                  <a:srgbClr val="000000"/>
                </a:solidFill>
                <a:effectLst/>
                <a:latin typeface="Arial Narrow" panose="020B0606020202030204" pitchFamily="34" charset="0"/>
                <a:ea typeface="Calibri" panose="020F0502020204030204" pitchFamily="34" charset="0"/>
              </a:rPr>
              <a:t>(C) 11.460 anos</a:t>
            </a:r>
            <a:endParaRPr lang="pt-BR" dirty="0">
              <a:effectLst/>
              <a:latin typeface="Calibri" panose="020F0502020204030204" pitchFamily="34" charset="0"/>
              <a:ea typeface="Calibri" panose="020F0502020204030204" pitchFamily="34" charset="0"/>
            </a:endParaRPr>
          </a:p>
          <a:p>
            <a:r>
              <a:rPr lang="pt-BR" dirty="0">
                <a:solidFill>
                  <a:srgbClr val="000000"/>
                </a:solidFill>
                <a:effectLst/>
                <a:latin typeface="Arial Narrow" panose="020B0606020202030204" pitchFamily="34" charset="0"/>
                <a:ea typeface="Calibri" panose="020F0502020204030204" pitchFamily="34" charset="0"/>
              </a:rPr>
              <a:t>(D) 17.190 anos</a:t>
            </a:r>
            <a:endParaRPr lang="pt-BR" dirty="0">
              <a:effectLst/>
              <a:latin typeface="Calibri" panose="020F0502020204030204" pitchFamily="34" charset="0"/>
              <a:ea typeface="Calibri" panose="020F0502020204030204" pitchFamily="34" charset="0"/>
            </a:endParaRPr>
          </a:p>
          <a:p>
            <a:pPr>
              <a:spcAft>
                <a:spcPts val="250"/>
              </a:spcAft>
            </a:pPr>
            <a:r>
              <a:rPr lang="pt-BR" dirty="0">
                <a:solidFill>
                  <a:srgbClr val="000000"/>
                </a:solidFill>
                <a:effectLst/>
                <a:latin typeface="Arial Narrow" panose="020B0606020202030204" pitchFamily="34" charset="0"/>
                <a:ea typeface="Calibri" panose="020F0502020204030204" pitchFamily="34" charset="0"/>
              </a:rPr>
              <a:t>(E) 22.920 anos</a:t>
            </a:r>
            <a:endParaRPr lang="pt-BR"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C5AF0135-023D-BBE2-5ADE-F9ED8BCABAFD}"/>
              </a:ext>
            </a:extLst>
          </p:cNvPr>
          <p:cNvSpPr txBox="1"/>
          <p:nvPr/>
        </p:nvSpPr>
        <p:spPr>
          <a:xfrm>
            <a:off x="7753349" y="825431"/>
            <a:ext cx="3990975" cy="1754326"/>
          </a:xfrm>
          <a:prstGeom prst="rect">
            <a:avLst/>
          </a:prstGeom>
          <a:noFill/>
        </p:spPr>
        <p:txBody>
          <a:bodyPr wrap="square">
            <a:spAutoFit/>
          </a:bodyPr>
          <a:lstStyle/>
          <a:p>
            <a:pPr algn="just"/>
            <a:r>
              <a:rPr lang="pt-BR" b="1" dirty="0">
                <a:solidFill>
                  <a:srgbClr val="000000"/>
                </a:solidFill>
                <a:effectLst/>
                <a:latin typeface="Arial Narrow" panose="020B0606020202030204" pitchFamily="34" charset="0"/>
                <a:ea typeface="Calibri" panose="020F0502020204030204" pitchFamily="34" charset="0"/>
              </a:rPr>
              <a:t>5</a:t>
            </a:r>
            <a:r>
              <a:rPr lang="pt-BR" dirty="0">
                <a:solidFill>
                  <a:srgbClr val="000000"/>
                </a:solidFill>
                <a:effectLst/>
                <a:latin typeface="Arial Narrow" panose="020B0606020202030204" pitchFamily="34" charset="0"/>
                <a:ea typeface="Calibri" panose="020F0502020204030204" pitchFamily="34" charset="0"/>
              </a:rPr>
              <a:t>. O Iodo-131 é um radioisótopo utilizado em exames e tratamentos da tireoide. Sua meia-vida é de 8 dias. O gráfico a seguir mostra a fração restante de uma amostra de Iodo-131 administrada a um paciente, em função do tempo decorrido.</a:t>
            </a:r>
            <a:endParaRPr lang="pt-BR" dirty="0">
              <a:effectLst/>
              <a:latin typeface="Calibri" panose="020F0502020204030204" pitchFamily="34" charset="0"/>
              <a:ea typeface="Calibri" panose="020F0502020204030204" pitchFamily="34" charset="0"/>
            </a:endParaRPr>
          </a:p>
        </p:txBody>
      </p:sp>
      <p:pic>
        <p:nvPicPr>
          <p:cNvPr id="9" name="Imagem 8">
            <a:extLst>
              <a:ext uri="{FF2B5EF4-FFF2-40B4-BE49-F238E27FC236}">
                <a16:creationId xmlns:a16="http://schemas.microsoft.com/office/drawing/2014/main" id="{0921C6CF-4E02-690F-9925-976DC5DF2797}"/>
              </a:ext>
            </a:extLst>
          </p:cNvPr>
          <p:cNvPicPr>
            <a:picLocks noChangeAspect="1"/>
          </p:cNvPicPr>
          <p:nvPr/>
        </p:nvPicPr>
        <p:blipFill>
          <a:blip r:embed="rId2"/>
          <a:srcRect/>
          <a:stretch>
            <a:fillRect/>
          </a:stretch>
        </p:blipFill>
        <p:spPr bwMode="auto">
          <a:xfrm>
            <a:off x="8399145" y="2655421"/>
            <a:ext cx="3147060" cy="2085975"/>
          </a:xfrm>
          <a:prstGeom prst="rect">
            <a:avLst/>
          </a:prstGeom>
        </p:spPr>
      </p:pic>
      <p:sp>
        <p:nvSpPr>
          <p:cNvPr id="11" name="CaixaDeTexto 10">
            <a:extLst>
              <a:ext uri="{FF2B5EF4-FFF2-40B4-BE49-F238E27FC236}">
                <a16:creationId xmlns:a16="http://schemas.microsoft.com/office/drawing/2014/main" id="{3B9FCF5B-A129-9B1D-A22E-D707FF4F8AEA}"/>
              </a:ext>
            </a:extLst>
          </p:cNvPr>
          <p:cNvSpPr txBox="1"/>
          <p:nvPr/>
        </p:nvSpPr>
        <p:spPr>
          <a:xfrm>
            <a:off x="8024812" y="4561075"/>
            <a:ext cx="3895725" cy="1815882"/>
          </a:xfrm>
          <a:prstGeom prst="rect">
            <a:avLst/>
          </a:prstGeom>
          <a:noFill/>
        </p:spPr>
        <p:txBody>
          <a:bodyPr wrap="square">
            <a:spAutoFit/>
          </a:bodyPr>
          <a:lstStyle/>
          <a:p>
            <a:pPr algn="just"/>
            <a:r>
              <a:rPr lang="pt-BR" sz="1400" dirty="0">
                <a:solidFill>
                  <a:srgbClr val="000000"/>
                </a:solidFill>
                <a:effectLst/>
                <a:latin typeface="Arial Narrow" panose="020B0606020202030204" pitchFamily="34" charset="0"/>
                <a:ea typeface="Calibri" panose="020F0502020204030204" pitchFamily="34" charset="0"/>
              </a:rPr>
              <a:t>De acordo com o gráfico, o tempo necessário para que a quantidade de Iodo-131 na amostra seja reduzida a 12,5% do valor inicial é de</a:t>
            </a:r>
            <a:endParaRPr lang="pt-BR" sz="1400" dirty="0">
              <a:effectLst/>
              <a:latin typeface="Calibri" panose="020F0502020204030204" pitchFamily="34" charset="0"/>
              <a:ea typeface="Calibri" panose="020F0502020204030204" pitchFamily="34" charset="0"/>
            </a:endParaRPr>
          </a:p>
          <a:p>
            <a:r>
              <a:rPr lang="pt-BR" sz="1400" dirty="0">
                <a:solidFill>
                  <a:srgbClr val="000000"/>
                </a:solidFill>
                <a:effectLst/>
                <a:latin typeface="Arial Narrow" panose="020B0606020202030204" pitchFamily="34" charset="0"/>
                <a:ea typeface="Calibri" panose="020F0502020204030204" pitchFamily="34" charset="0"/>
              </a:rPr>
              <a:t>(A) 8 dias</a:t>
            </a:r>
            <a:endParaRPr lang="pt-BR" sz="1400" dirty="0">
              <a:effectLst/>
              <a:latin typeface="Calibri" panose="020F0502020204030204" pitchFamily="34" charset="0"/>
              <a:ea typeface="Calibri" panose="020F0502020204030204" pitchFamily="34" charset="0"/>
            </a:endParaRPr>
          </a:p>
          <a:p>
            <a:r>
              <a:rPr lang="pt-BR" sz="1400" dirty="0">
                <a:solidFill>
                  <a:srgbClr val="000000"/>
                </a:solidFill>
                <a:effectLst/>
                <a:latin typeface="Arial Narrow" panose="020B0606020202030204" pitchFamily="34" charset="0"/>
                <a:ea typeface="Calibri" panose="020F0502020204030204" pitchFamily="34" charset="0"/>
              </a:rPr>
              <a:t>(B) 16 dias</a:t>
            </a:r>
            <a:endParaRPr lang="pt-BR" sz="1400" dirty="0">
              <a:effectLst/>
              <a:latin typeface="Calibri" panose="020F0502020204030204" pitchFamily="34" charset="0"/>
              <a:ea typeface="Calibri" panose="020F0502020204030204" pitchFamily="34" charset="0"/>
            </a:endParaRPr>
          </a:p>
          <a:p>
            <a:r>
              <a:rPr lang="pt-BR" sz="1400" dirty="0">
                <a:solidFill>
                  <a:srgbClr val="000000"/>
                </a:solidFill>
                <a:effectLst/>
                <a:latin typeface="Arial Narrow" panose="020B0606020202030204" pitchFamily="34" charset="0"/>
                <a:ea typeface="Calibri" panose="020F0502020204030204" pitchFamily="34" charset="0"/>
              </a:rPr>
              <a:t>(C) 24 dias</a:t>
            </a:r>
            <a:endParaRPr lang="pt-BR" sz="1400" dirty="0">
              <a:effectLst/>
              <a:latin typeface="Calibri" panose="020F0502020204030204" pitchFamily="34" charset="0"/>
              <a:ea typeface="Calibri" panose="020F0502020204030204" pitchFamily="34" charset="0"/>
            </a:endParaRPr>
          </a:p>
          <a:p>
            <a:r>
              <a:rPr lang="pt-BR" sz="1400" dirty="0">
                <a:solidFill>
                  <a:srgbClr val="000000"/>
                </a:solidFill>
                <a:effectLst/>
                <a:latin typeface="Arial Narrow" panose="020B0606020202030204" pitchFamily="34" charset="0"/>
                <a:ea typeface="Calibri" panose="020F0502020204030204" pitchFamily="34" charset="0"/>
              </a:rPr>
              <a:t>(D) 32 dias</a:t>
            </a:r>
            <a:endParaRPr lang="pt-BR" sz="1400" dirty="0">
              <a:effectLst/>
              <a:latin typeface="Calibri" panose="020F0502020204030204" pitchFamily="34" charset="0"/>
              <a:ea typeface="Calibri" panose="020F0502020204030204" pitchFamily="34" charset="0"/>
            </a:endParaRPr>
          </a:p>
          <a:p>
            <a:r>
              <a:rPr lang="pt-BR" sz="1400" dirty="0">
                <a:solidFill>
                  <a:srgbClr val="000000"/>
                </a:solidFill>
                <a:effectLst/>
                <a:latin typeface="Arial Narrow" panose="020B0606020202030204" pitchFamily="34" charset="0"/>
                <a:ea typeface="Calibri" panose="020F0502020204030204" pitchFamily="34" charset="0"/>
              </a:rPr>
              <a:t>(E) 40 dias</a:t>
            </a:r>
            <a:endParaRPr lang="pt-BR" sz="1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934418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FC480CC-D606-519E-A4B7-BFA3A3637EE5}"/>
              </a:ext>
            </a:extLst>
          </p:cNvPr>
          <p:cNvSpPr txBox="1"/>
          <p:nvPr/>
        </p:nvSpPr>
        <p:spPr>
          <a:xfrm>
            <a:off x="228601" y="742087"/>
            <a:ext cx="3657600" cy="4247317"/>
          </a:xfrm>
          <a:prstGeom prst="rect">
            <a:avLst/>
          </a:prstGeom>
          <a:noFill/>
        </p:spPr>
        <p:txBody>
          <a:bodyPr wrap="square">
            <a:spAutoFit/>
          </a:bodyPr>
          <a:lstStyle/>
          <a:p>
            <a:pPr algn="just"/>
            <a:r>
              <a:rPr lang="pt-BR" b="1" dirty="0">
                <a:solidFill>
                  <a:srgbClr val="000000"/>
                </a:solidFill>
                <a:effectLst/>
                <a:latin typeface="Arial Narrow" panose="020B0606020202030204" pitchFamily="34" charset="0"/>
                <a:ea typeface="Calibri" panose="020F0502020204030204" pitchFamily="34" charset="0"/>
              </a:rPr>
              <a:t>6</a:t>
            </a:r>
            <a:r>
              <a:rPr lang="pt-BR" dirty="0">
                <a:solidFill>
                  <a:srgbClr val="000000"/>
                </a:solidFill>
                <a:effectLst/>
                <a:latin typeface="Arial Narrow" panose="020B0606020202030204" pitchFamily="34" charset="0"/>
                <a:ea typeface="Calibri" panose="020F0502020204030204" pitchFamily="34" charset="0"/>
              </a:rPr>
              <a:t>. Em uma fissão nuclear de um núcleo de urânio-235, ocorre um defeito de massa (</a:t>
            </a:r>
            <a:r>
              <a:rPr lang="pt-BR" dirty="0" err="1">
                <a:solidFill>
                  <a:srgbClr val="000000"/>
                </a:solidFill>
                <a:effectLst/>
                <a:latin typeface="Arial Narrow" panose="020B0606020202030204" pitchFamily="34" charset="0"/>
                <a:ea typeface="Calibri" panose="020F0502020204030204" pitchFamily="34" charset="0"/>
              </a:rPr>
              <a:t>Δm</a:t>
            </a:r>
            <a:r>
              <a:rPr lang="pt-BR" dirty="0">
                <a:solidFill>
                  <a:srgbClr val="000000"/>
                </a:solidFill>
                <a:effectLst/>
                <a:latin typeface="Arial Narrow" panose="020B0606020202030204" pitchFamily="34" charset="0"/>
                <a:ea typeface="Calibri" panose="020F0502020204030204" pitchFamily="34" charset="0"/>
              </a:rPr>
              <a:t>) de aproximadamente 3,56×10</a:t>
            </a:r>
            <a:r>
              <a:rPr lang="pt-BR" dirty="0">
                <a:solidFill>
                  <a:srgbClr val="000000"/>
                </a:solidFill>
                <a:effectLst/>
                <a:latin typeface="Cambria Math" panose="02040503050406030204" pitchFamily="18" charset="0"/>
                <a:ea typeface="Calibri" panose="020F0502020204030204" pitchFamily="34" charset="0"/>
                <a:cs typeface="Cambria Math" panose="02040503050406030204" pitchFamily="18" charset="0"/>
              </a:rPr>
              <a:t>⁻</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²</a:t>
            </a:r>
            <a:r>
              <a:rPr lang="pt-BR" dirty="0">
                <a:solidFill>
                  <a:srgbClr val="000000"/>
                </a:solidFill>
                <a:effectLst/>
                <a:latin typeface="Arial" panose="020B0604020202020204" pitchFamily="34" charset="0"/>
                <a:ea typeface="Calibri" panose="020F0502020204030204" pitchFamily="34" charset="0"/>
              </a:rPr>
              <a:t>⁸</a:t>
            </a:r>
            <a:r>
              <a:rPr lang="pt-BR" dirty="0">
                <a:solidFill>
                  <a:srgbClr val="000000"/>
                </a:solidFill>
                <a:effectLst/>
                <a:latin typeface="Arial Narrow" panose="020B0606020202030204" pitchFamily="34" charset="0"/>
                <a:ea typeface="Calibri" panose="020F0502020204030204" pitchFamily="34" charset="0"/>
              </a:rPr>
              <a:t> kg, que </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é</a:t>
            </a:r>
            <a:r>
              <a:rPr lang="pt-BR" dirty="0">
                <a:solidFill>
                  <a:srgbClr val="000000"/>
                </a:solidFill>
                <a:effectLst/>
                <a:latin typeface="Arial Narrow" panose="020B0606020202030204" pitchFamily="34" charset="0"/>
                <a:ea typeface="Calibri" panose="020F0502020204030204" pitchFamily="34" charset="0"/>
              </a:rPr>
              <a:t> convertido em energia liberada no processo.</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Considerando a velocidade da luz c ≈ 3×10</a:t>
            </a:r>
            <a:r>
              <a:rPr lang="pt-BR" dirty="0">
                <a:solidFill>
                  <a:srgbClr val="000000"/>
                </a:solidFill>
                <a:effectLst/>
                <a:latin typeface="Arial" panose="020B0604020202020204" pitchFamily="34" charset="0"/>
                <a:ea typeface="Calibri" panose="020F0502020204030204" pitchFamily="34" charset="0"/>
              </a:rPr>
              <a:t>⁸</a:t>
            </a:r>
            <a:r>
              <a:rPr lang="pt-BR" dirty="0">
                <a:solidFill>
                  <a:srgbClr val="000000"/>
                </a:solidFill>
                <a:effectLst/>
                <a:latin typeface="Arial Narrow" panose="020B0606020202030204" pitchFamily="34" charset="0"/>
                <a:ea typeface="Calibri" panose="020F0502020204030204" pitchFamily="34" charset="0"/>
              </a:rPr>
              <a:t> m/s e a equa</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çã</a:t>
            </a:r>
            <a:r>
              <a:rPr lang="pt-BR" dirty="0">
                <a:solidFill>
                  <a:srgbClr val="000000"/>
                </a:solidFill>
                <a:effectLst/>
                <a:latin typeface="Arial Narrow" panose="020B0606020202030204" pitchFamily="34" charset="0"/>
                <a:ea typeface="Calibri" panose="020F0502020204030204" pitchFamily="34" charset="0"/>
              </a:rPr>
              <a:t>o da equival</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ê</a:t>
            </a:r>
            <a:r>
              <a:rPr lang="pt-BR" dirty="0">
                <a:solidFill>
                  <a:srgbClr val="000000"/>
                </a:solidFill>
                <a:effectLst/>
                <a:latin typeface="Arial Narrow" panose="020B0606020202030204" pitchFamily="34" charset="0"/>
                <a:ea typeface="Calibri" panose="020F0502020204030204" pitchFamily="34" charset="0"/>
              </a:rPr>
              <a:t>ncia massa-energia de Einstein, a energia liberada em um </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ú</a:t>
            </a:r>
            <a:r>
              <a:rPr lang="pt-BR" dirty="0">
                <a:solidFill>
                  <a:srgbClr val="000000"/>
                </a:solidFill>
                <a:effectLst/>
                <a:latin typeface="Arial Narrow" panose="020B0606020202030204" pitchFamily="34" charset="0"/>
                <a:ea typeface="Calibri" panose="020F0502020204030204" pitchFamily="34" charset="0"/>
              </a:rPr>
              <a:t>nico evento de fiss</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ã</a:t>
            </a:r>
            <a:r>
              <a:rPr lang="pt-BR" dirty="0">
                <a:solidFill>
                  <a:srgbClr val="000000"/>
                </a:solidFill>
                <a:effectLst/>
                <a:latin typeface="Arial Narrow" panose="020B0606020202030204" pitchFamily="34" charset="0"/>
                <a:ea typeface="Calibri" panose="020F0502020204030204" pitchFamily="34" charset="0"/>
              </a:rPr>
              <a:t>o </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é</a:t>
            </a:r>
            <a:r>
              <a:rPr lang="pt-BR" dirty="0">
                <a:solidFill>
                  <a:srgbClr val="000000"/>
                </a:solidFill>
                <a:effectLst/>
                <a:latin typeface="Arial Narrow" panose="020B0606020202030204" pitchFamily="34" charset="0"/>
                <a:ea typeface="Calibri" panose="020F0502020204030204" pitchFamily="34" charset="0"/>
              </a:rPr>
              <a:t> de aproximadamente</a:t>
            </a:r>
            <a:endParaRPr lang="pt-BR" dirty="0">
              <a:effectLst/>
              <a:latin typeface="Calibri" panose="020F0502020204030204" pitchFamily="34" charset="0"/>
              <a:ea typeface="Calibri" panose="020F0502020204030204" pitchFamily="34" charset="0"/>
            </a:endParaRPr>
          </a:p>
          <a:p>
            <a:r>
              <a:rPr lang="pt-BR" b="1" dirty="0">
                <a:solidFill>
                  <a:srgbClr val="000000"/>
                </a:solidFill>
                <a:effectLst/>
                <a:latin typeface="Arial Narrow" panose="020B0606020202030204" pitchFamily="34" charset="0"/>
                <a:ea typeface="Calibri" panose="020F0502020204030204" pitchFamily="34" charset="0"/>
              </a:rPr>
              <a:t>(A) </a:t>
            </a:r>
            <a:r>
              <a:rPr lang="pt-BR" dirty="0">
                <a:solidFill>
                  <a:srgbClr val="000000"/>
                </a:solidFill>
                <a:effectLst/>
                <a:latin typeface="Arial Narrow" panose="020B0606020202030204" pitchFamily="34" charset="0"/>
                <a:ea typeface="Calibri" panose="020F0502020204030204" pitchFamily="34" charset="0"/>
              </a:rPr>
              <a:t>3,2×10</a:t>
            </a:r>
            <a:r>
              <a:rPr lang="pt-BR" dirty="0">
                <a:solidFill>
                  <a:srgbClr val="000000"/>
                </a:solidFill>
                <a:effectLst/>
                <a:latin typeface="Cambria Math" panose="02040503050406030204" pitchFamily="18" charset="0"/>
                <a:ea typeface="Calibri" panose="020F0502020204030204" pitchFamily="34" charset="0"/>
                <a:cs typeface="Cambria Math" panose="02040503050406030204" pitchFamily="18" charset="0"/>
              </a:rPr>
              <a:t>⁻</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²</a:t>
            </a:r>
            <a:r>
              <a:rPr lang="pt-BR" dirty="0">
                <a:solidFill>
                  <a:srgbClr val="000000"/>
                </a:solidFill>
                <a:effectLst/>
                <a:latin typeface="Arial" panose="020B0604020202020204" pitchFamily="34" charset="0"/>
                <a:ea typeface="Calibri" panose="020F0502020204030204" pitchFamily="34" charset="0"/>
              </a:rPr>
              <a:t>⁸</a:t>
            </a:r>
            <a:r>
              <a:rPr lang="pt-BR" dirty="0">
                <a:solidFill>
                  <a:srgbClr val="000000"/>
                </a:solidFill>
                <a:effectLst/>
                <a:latin typeface="Arial Narrow" panose="020B0606020202030204" pitchFamily="34" charset="0"/>
                <a:ea typeface="Calibri" panose="020F0502020204030204" pitchFamily="34" charset="0"/>
              </a:rPr>
              <a:t> J</a:t>
            </a:r>
            <a:endParaRPr lang="pt-BR" dirty="0">
              <a:effectLst/>
              <a:latin typeface="Calibri" panose="020F0502020204030204" pitchFamily="34" charset="0"/>
              <a:ea typeface="Calibri" panose="020F0502020204030204" pitchFamily="34" charset="0"/>
            </a:endParaRPr>
          </a:p>
          <a:p>
            <a:r>
              <a:rPr lang="pt-BR" b="1" dirty="0">
                <a:solidFill>
                  <a:srgbClr val="000000"/>
                </a:solidFill>
                <a:effectLst/>
                <a:latin typeface="Arial Narrow" panose="020B0606020202030204" pitchFamily="34" charset="0"/>
                <a:ea typeface="Calibri" panose="020F0502020204030204" pitchFamily="34" charset="0"/>
              </a:rPr>
              <a:t>(B) </a:t>
            </a:r>
            <a:r>
              <a:rPr lang="pt-BR" dirty="0">
                <a:solidFill>
                  <a:srgbClr val="000000"/>
                </a:solidFill>
                <a:effectLst/>
                <a:latin typeface="Arial Narrow" panose="020B0606020202030204" pitchFamily="34" charset="0"/>
                <a:ea typeface="Calibri" panose="020F0502020204030204" pitchFamily="34" charset="0"/>
              </a:rPr>
              <a:t>3,2×10</a:t>
            </a:r>
            <a:r>
              <a:rPr lang="pt-BR" dirty="0">
                <a:solidFill>
                  <a:srgbClr val="000000"/>
                </a:solidFill>
                <a:effectLst/>
                <a:latin typeface="Cambria Math" panose="02040503050406030204" pitchFamily="18" charset="0"/>
                <a:ea typeface="Calibri" panose="020F0502020204030204" pitchFamily="34" charset="0"/>
                <a:cs typeface="Cambria Math" panose="02040503050406030204" pitchFamily="18" charset="0"/>
              </a:rPr>
              <a:t>⁻</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¹</a:t>
            </a:r>
            <a:r>
              <a:rPr lang="pt-BR" dirty="0">
                <a:solidFill>
                  <a:srgbClr val="000000"/>
                </a:solidFill>
                <a:effectLst/>
                <a:latin typeface="Arial" panose="020B0604020202020204" pitchFamily="34" charset="0"/>
                <a:ea typeface="Calibri" panose="020F0502020204030204" pitchFamily="34" charset="0"/>
              </a:rPr>
              <a:t>⁷</a:t>
            </a:r>
            <a:r>
              <a:rPr lang="pt-BR" dirty="0">
                <a:solidFill>
                  <a:srgbClr val="000000"/>
                </a:solidFill>
                <a:effectLst/>
                <a:latin typeface="Arial Narrow" panose="020B0606020202030204" pitchFamily="34" charset="0"/>
                <a:ea typeface="Calibri" panose="020F0502020204030204" pitchFamily="34" charset="0"/>
              </a:rPr>
              <a:t> J</a:t>
            </a:r>
            <a:endParaRPr lang="pt-BR" dirty="0">
              <a:effectLst/>
              <a:latin typeface="Calibri" panose="020F0502020204030204" pitchFamily="34" charset="0"/>
              <a:ea typeface="Calibri" panose="020F0502020204030204" pitchFamily="34" charset="0"/>
            </a:endParaRPr>
          </a:p>
          <a:p>
            <a:r>
              <a:rPr lang="pt-BR" b="1" dirty="0">
                <a:solidFill>
                  <a:srgbClr val="000000"/>
                </a:solidFill>
                <a:effectLst/>
                <a:latin typeface="Arial Narrow" panose="020B0606020202030204" pitchFamily="34" charset="0"/>
                <a:ea typeface="Calibri" panose="020F0502020204030204" pitchFamily="34" charset="0"/>
              </a:rPr>
              <a:t>(C) </a:t>
            </a:r>
            <a:r>
              <a:rPr lang="pt-BR" dirty="0">
                <a:solidFill>
                  <a:srgbClr val="000000"/>
                </a:solidFill>
                <a:effectLst/>
                <a:latin typeface="Arial Narrow" panose="020B0606020202030204" pitchFamily="34" charset="0"/>
                <a:ea typeface="Calibri" panose="020F0502020204030204" pitchFamily="34" charset="0"/>
              </a:rPr>
              <a:t>3,2×10</a:t>
            </a:r>
            <a:r>
              <a:rPr lang="pt-BR" dirty="0">
                <a:solidFill>
                  <a:srgbClr val="000000"/>
                </a:solidFill>
                <a:effectLst/>
                <a:latin typeface="Cambria Math" panose="02040503050406030204" pitchFamily="18" charset="0"/>
                <a:ea typeface="Calibri" panose="020F0502020204030204" pitchFamily="34" charset="0"/>
                <a:cs typeface="Cambria Math" panose="02040503050406030204" pitchFamily="18" charset="0"/>
              </a:rPr>
              <a:t>⁻</a:t>
            </a:r>
            <a:r>
              <a:rPr lang="pt-BR" dirty="0">
                <a:solidFill>
                  <a:srgbClr val="000000"/>
                </a:solidFill>
                <a:effectLst/>
                <a:latin typeface="Arial Narrow" panose="020B0606020202030204" pitchFamily="34" charset="0"/>
                <a:ea typeface="Calibri" panose="020F0502020204030204" pitchFamily="34" charset="0"/>
                <a:cs typeface="Arial Narrow" panose="020B0606020202030204" pitchFamily="34" charset="0"/>
              </a:rPr>
              <a:t>¹¹</a:t>
            </a:r>
            <a:r>
              <a:rPr lang="pt-BR" dirty="0">
                <a:solidFill>
                  <a:srgbClr val="000000"/>
                </a:solidFill>
                <a:effectLst/>
                <a:latin typeface="Arial Narrow" panose="020B0606020202030204" pitchFamily="34" charset="0"/>
                <a:ea typeface="Calibri" panose="020F0502020204030204" pitchFamily="34" charset="0"/>
              </a:rPr>
              <a:t> J</a:t>
            </a:r>
            <a:endParaRPr lang="pt-BR" dirty="0">
              <a:effectLst/>
              <a:latin typeface="Calibri" panose="020F0502020204030204" pitchFamily="34" charset="0"/>
              <a:ea typeface="Calibri" panose="020F0502020204030204" pitchFamily="34" charset="0"/>
            </a:endParaRPr>
          </a:p>
          <a:p>
            <a:r>
              <a:rPr lang="pt-BR" b="1" dirty="0">
                <a:solidFill>
                  <a:srgbClr val="000000"/>
                </a:solidFill>
                <a:effectLst/>
                <a:latin typeface="Arial Narrow" panose="020B0606020202030204" pitchFamily="34" charset="0"/>
                <a:ea typeface="Calibri" panose="020F0502020204030204" pitchFamily="34" charset="0"/>
              </a:rPr>
              <a:t>(D) </a:t>
            </a:r>
            <a:r>
              <a:rPr lang="pt-BR" dirty="0">
                <a:solidFill>
                  <a:srgbClr val="000000"/>
                </a:solidFill>
                <a:effectLst/>
                <a:latin typeface="Arial Narrow" panose="020B0606020202030204" pitchFamily="34" charset="0"/>
                <a:ea typeface="Calibri" panose="020F0502020204030204" pitchFamily="34" charset="0"/>
              </a:rPr>
              <a:t>3,2×10</a:t>
            </a:r>
            <a:r>
              <a:rPr lang="pt-BR" dirty="0">
                <a:solidFill>
                  <a:srgbClr val="000000"/>
                </a:solidFill>
                <a:effectLst/>
                <a:latin typeface="Cambria Math" panose="02040503050406030204" pitchFamily="18" charset="0"/>
                <a:ea typeface="Calibri" panose="020F0502020204030204" pitchFamily="34" charset="0"/>
                <a:cs typeface="Cambria Math" panose="02040503050406030204" pitchFamily="18" charset="0"/>
              </a:rPr>
              <a:t>⁻⁵</a:t>
            </a:r>
            <a:r>
              <a:rPr lang="pt-BR" dirty="0">
                <a:solidFill>
                  <a:srgbClr val="000000"/>
                </a:solidFill>
                <a:effectLst/>
                <a:latin typeface="Arial Narrow" panose="020B0606020202030204" pitchFamily="34" charset="0"/>
                <a:ea typeface="Calibri" panose="020F0502020204030204" pitchFamily="34" charset="0"/>
              </a:rPr>
              <a:t> J</a:t>
            </a:r>
            <a:endParaRPr lang="pt-BR" dirty="0">
              <a:effectLst/>
              <a:latin typeface="Calibri" panose="020F0502020204030204" pitchFamily="34" charset="0"/>
              <a:ea typeface="Calibri" panose="020F0502020204030204" pitchFamily="34" charset="0"/>
            </a:endParaRPr>
          </a:p>
          <a:p>
            <a:r>
              <a:rPr lang="pt-BR" b="1" dirty="0">
                <a:solidFill>
                  <a:srgbClr val="000000"/>
                </a:solidFill>
                <a:effectLst/>
                <a:latin typeface="Arial Narrow" panose="020B0606020202030204" pitchFamily="34" charset="0"/>
                <a:ea typeface="Calibri" panose="020F0502020204030204" pitchFamily="34" charset="0"/>
              </a:rPr>
              <a:t>(E) </a:t>
            </a:r>
            <a:r>
              <a:rPr lang="pt-BR" dirty="0">
                <a:solidFill>
                  <a:srgbClr val="000000"/>
                </a:solidFill>
                <a:effectLst/>
                <a:latin typeface="Arial Narrow" panose="020B0606020202030204" pitchFamily="34" charset="0"/>
                <a:ea typeface="Calibri" panose="020F0502020204030204" pitchFamily="34" charset="0"/>
              </a:rPr>
              <a:t>3,2×10¹¹ J</a:t>
            </a:r>
            <a:endParaRPr lang="pt-BR"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ACC2D60A-E457-414B-1F37-1C30A5AFA0A7}"/>
              </a:ext>
            </a:extLst>
          </p:cNvPr>
          <p:cNvPicPr>
            <a:picLocks noChangeAspect="1"/>
          </p:cNvPicPr>
          <p:nvPr/>
        </p:nvPicPr>
        <p:blipFill>
          <a:blip r:embed="rId2"/>
          <a:stretch>
            <a:fillRect/>
          </a:stretch>
        </p:blipFill>
        <p:spPr>
          <a:xfrm>
            <a:off x="4440806" y="815561"/>
            <a:ext cx="2809884" cy="923330"/>
          </a:xfrm>
          <a:prstGeom prst="rect">
            <a:avLst/>
          </a:prstGeom>
        </p:spPr>
      </p:pic>
      <p:sp>
        <p:nvSpPr>
          <p:cNvPr id="7" name="CaixaDeTexto 6">
            <a:extLst>
              <a:ext uri="{FF2B5EF4-FFF2-40B4-BE49-F238E27FC236}">
                <a16:creationId xmlns:a16="http://schemas.microsoft.com/office/drawing/2014/main" id="{D8FA1C7D-EFAD-9E7E-AC98-F0C33E4DEE05}"/>
              </a:ext>
            </a:extLst>
          </p:cNvPr>
          <p:cNvSpPr txBox="1"/>
          <p:nvPr/>
        </p:nvSpPr>
        <p:spPr>
          <a:xfrm>
            <a:off x="4333873" y="1845671"/>
            <a:ext cx="7286625" cy="923330"/>
          </a:xfrm>
          <a:prstGeom prst="rect">
            <a:avLst/>
          </a:prstGeom>
          <a:noFill/>
        </p:spPr>
        <p:txBody>
          <a:bodyPr wrap="square">
            <a:spAutoFit/>
          </a:bodyPr>
          <a:lstStyle/>
          <a:p>
            <a:pPr algn="just"/>
            <a:r>
              <a:rPr lang="pt-BR" b="1" dirty="0">
                <a:solidFill>
                  <a:srgbClr val="000000"/>
                </a:solidFill>
                <a:effectLst/>
                <a:latin typeface="Arial Narrow" panose="020B0606020202030204" pitchFamily="34" charset="0"/>
                <a:ea typeface="Calibri" panose="020F0502020204030204" pitchFamily="34" charset="0"/>
              </a:rPr>
              <a:t>1. (ENEM-2024)</a:t>
            </a:r>
            <a:r>
              <a:rPr lang="pt-BR" dirty="0">
                <a:solidFill>
                  <a:srgbClr val="000000"/>
                </a:solidFill>
                <a:effectLst/>
                <a:latin typeface="Arial Narrow" panose="020B0606020202030204" pitchFamily="34" charset="0"/>
                <a:ea typeface="Calibri" panose="020F0502020204030204" pitchFamily="34" charset="0"/>
              </a:rPr>
              <a:t> As placas que indicam saída de emergência brilham no escuro, pois apresentam substâncias que </a:t>
            </a:r>
            <a:r>
              <a:rPr lang="pt-BR" dirty="0" err="1">
                <a:solidFill>
                  <a:srgbClr val="000000"/>
                </a:solidFill>
                <a:effectLst/>
                <a:latin typeface="Arial Narrow" panose="020B0606020202030204" pitchFamily="34" charset="0"/>
                <a:ea typeface="Calibri" panose="020F0502020204030204" pitchFamily="34" charset="0"/>
              </a:rPr>
              <a:t>fosforecem</a:t>
            </a:r>
            <a:r>
              <a:rPr lang="pt-BR" dirty="0">
                <a:solidFill>
                  <a:srgbClr val="000000"/>
                </a:solidFill>
                <a:effectLst/>
                <a:latin typeface="Arial Narrow" panose="020B0606020202030204" pitchFamily="34" charset="0"/>
                <a:ea typeface="Calibri" panose="020F0502020204030204" pitchFamily="34" charset="0"/>
              </a:rPr>
              <a:t> na cor amarelo-esverdeada após exposição à luz ambiente, conforme a figura.</a:t>
            </a:r>
            <a:endParaRPr lang="pt-BR" dirty="0">
              <a:effectLst/>
              <a:latin typeface="Calibri" panose="020F0502020204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ED331A40-110E-3CA5-A3CB-4A12E43B06E9}"/>
              </a:ext>
            </a:extLst>
          </p:cNvPr>
          <p:cNvPicPr>
            <a:picLocks noChangeAspect="1"/>
          </p:cNvPicPr>
          <p:nvPr/>
        </p:nvPicPr>
        <p:blipFill>
          <a:blip r:embed="rId3"/>
          <a:stretch>
            <a:fillRect/>
          </a:stretch>
        </p:blipFill>
        <p:spPr>
          <a:xfrm>
            <a:off x="7074302" y="2769001"/>
            <a:ext cx="1231499" cy="1231499"/>
          </a:xfrm>
          <a:prstGeom prst="rect">
            <a:avLst/>
          </a:prstGeom>
        </p:spPr>
      </p:pic>
      <p:sp>
        <p:nvSpPr>
          <p:cNvPr id="10" name="CaixaDeTexto 9">
            <a:extLst>
              <a:ext uri="{FF2B5EF4-FFF2-40B4-BE49-F238E27FC236}">
                <a16:creationId xmlns:a16="http://schemas.microsoft.com/office/drawing/2014/main" id="{7945EB1C-8AA9-695D-BF10-A3896D03CB51}"/>
              </a:ext>
            </a:extLst>
          </p:cNvPr>
          <p:cNvSpPr txBox="1"/>
          <p:nvPr/>
        </p:nvSpPr>
        <p:spPr>
          <a:xfrm>
            <a:off x="4440806" y="4000500"/>
            <a:ext cx="7286625" cy="2585323"/>
          </a:xfrm>
          <a:prstGeom prst="rect">
            <a:avLst/>
          </a:prstGeom>
          <a:noFill/>
        </p:spPr>
        <p:txBody>
          <a:bodyPr wrap="square">
            <a:spAutoFit/>
          </a:bodyPr>
          <a:lstStyle/>
          <a:p>
            <a:pPr algn="just"/>
            <a:r>
              <a:rPr lang="pt-BR" dirty="0">
                <a:solidFill>
                  <a:srgbClr val="000000"/>
                </a:solidFill>
                <a:effectLst/>
                <a:latin typeface="Arial Narrow" panose="020B0606020202030204" pitchFamily="34" charset="0"/>
                <a:ea typeface="Calibri" panose="020F0502020204030204" pitchFamily="34" charset="0"/>
              </a:rPr>
              <a:t>Esse fenômeno ocorre pela presença do sulfeto de zinco (</a:t>
            </a:r>
            <a:r>
              <a:rPr lang="pt-BR" dirty="0" err="1">
                <a:solidFill>
                  <a:srgbClr val="000000"/>
                </a:solidFill>
                <a:effectLst/>
                <a:latin typeface="Arial Narrow" panose="020B0606020202030204" pitchFamily="34" charset="0"/>
                <a:ea typeface="Calibri" panose="020F0502020204030204" pitchFamily="34" charset="0"/>
              </a:rPr>
              <a:t>ZnS</a:t>
            </a:r>
            <a:r>
              <a:rPr lang="pt-BR" dirty="0">
                <a:solidFill>
                  <a:srgbClr val="000000"/>
                </a:solidFill>
                <a:effectLst/>
                <a:latin typeface="Arial Narrow" panose="020B0606020202030204" pitchFamily="34" charset="0"/>
                <a:ea typeface="Calibri" panose="020F0502020204030204" pitchFamily="34" charset="0"/>
              </a:rPr>
              <a:t>), dopado com prata ou cobre, na superfície da placa. </a:t>
            </a:r>
            <a:r>
              <a:rPr lang="pt-BR" dirty="0" err="1">
                <a:solidFill>
                  <a:srgbClr val="000000"/>
                </a:solidFill>
                <a:effectLst/>
                <a:latin typeface="Arial Narrow" panose="020B0606020202030204" pitchFamily="34" charset="0"/>
                <a:ea typeface="Calibri" panose="020F0502020204030204" pitchFamily="34" charset="0"/>
              </a:rPr>
              <a:t>Zinc</a:t>
            </a:r>
            <a:r>
              <a:rPr lang="pt-BR" dirty="0">
                <a:solidFill>
                  <a:srgbClr val="000000"/>
                </a:solidFill>
                <a:effectLst/>
                <a:latin typeface="Arial Narrow" panose="020B0606020202030204" pitchFamily="34" charset="0"/>
                <a:ea typeface="Calibri" panose="020F0502020204030204" pitchFamily="34" charset="0"/>
              </a:rPr>
              <a:t> </a:t>
            </a:r>
            <a:r>
              <a:rPr lang="pt-BR" dirty="0" err="1">
                <a:solidFill>
                  <a:srgbClr val="000000"/>
                </a:solidFill>
                <a:effectLst/>
                <a:latin typeface="Arial Narrow" panose="020B0606020202030204" pitchFamily="34" charset="0"/>
                <a:ea typeface="Calibri" panose="020F0502020204030204" pitchFamily="34" charset="0"/>
              </a:rPr>
              <a:t>Sulphide</a:t>
            </a:r>
            <a:r>
              <a:rPr lang="pt-BR" dirty="0">
                <a:solidFill>
                  <a:srgbClr val="000000"/>
                </a:solidFill>
                <a:effectLst/>
                <a:latin typeface="Arial Narrow" panose="020B0606020202030204" pitchFamily="34" charset="0"/>
                <a:ea typeface="Calibri" panose="020F0502020204030204" pitchFamily="34" charset="0"/>
              </a:rPr>
              <a:t> </a:t>
            </a:r>
            <a:r>
              <a:rPr lang="pt-BR" dirty="0" err="1">
                <a:solidFill>
                  <a:srgbClr val="000000"/>
                </a:solidFill>
                <a:effectLst/>
                <a:latin typeface="Arial Narrow" panose="020B0606020202030204" pitchFamily="34" charset="0"/>
                <a:ea typeface="Calibri" panose="020F0502020204030204" pitchFamily="34" charset="0"/>
              </a:rPr>
              <a:t>Phosphorescence</a:t>
            </a:r>
            <a:r>
              <a:rPr lang="pt-BR" dirty="0">
                <a:solidFill>
                  <a:srgbClr val="000000"/>
                </a:solidFill>
                <a:effectLst/>
                <a:latin typeface="Arial Narrow" panose="020B0606020202030204" pitchFamily="34" charset="0"/>
                <a:ea typeface="Calibri" panose="020F0502020204030204" pitchFamily="34" charset="0"/>
              </a:rPr>
              <a:t>. </a:t>
            </a:r>
            <a:endParaRPr lang="pt-BR" dirty="0">
              <a:effectLst/>
              <a:latin typeface="Calibri" panose="020F0502020204030204" pitchFamily="34" charset="0"/>
              <a:ea typeface="Calibri" panose="020F0502020204030204" pitchFamily="34" charset="0"/>
            </a:endParaRPr>
          </a:p>
          <a:p>
            <a:pPr algn="r"/>
            <a:r>
              <a:rPr lang="pt-BR" dirty="0">
                <a:solidFill>
                  <a:srgbClr val="000000"/>
                </a:solidFill>
                <a:effectLst/>
                <a:latin typeface="Arial Narrow" panose="020B0606020202030204" pitchFamily="34" charset="0"/>
                <a:ea typeface="Calibri" panose="020F0502020204030204" pitchFamily="34" charset="0"/>
              </a:rPr>
              <a:t>Disponível em: https://physicsopenlab.org. Acesso em: 8 nov. 2023 (adaptado).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O aparecimento do brilho nessas condições ocorre como consequência de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(A) colisões </a:t>
            </a:r>
            <a:r>
              <a:rPr lang="pt-BR" dirty="0" err="1">
                <a:solidFill>
                  <a:srgbClr val="000000"/>
                </a:solidFill>
                <a:effectLst/>
                <a:latin typeface="Arial Narrow" panose="020B0606020202030204" pitchFamily="34" charset="0"/>
                <a:ea typeface="Calibri" panose="020F0502020204030204" pitchFamily="34" charset="0"/>
              </a:rPr>
              <a:t>interatômicas</a:t>
            </a:r>
            <a:r>
              <a:rPr lang="pt-BR" dirty="0">
                <a:solidFill>
                  <a:srgbClr val="000000"/>
                </a:solidFill>
                <a:effectLst/>
                <a:latin typeface="Arial Narrow" panose="020B0606020202030204" pitchFamily="34" charset="0"/>
                <a:ea typeface="Calibri" panose="020F0502020204030204" pitchFamily="34" charset="0"/>
              </a:rPr>
              <a:t>.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(B) coloração dos átomos.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(C) transições eletrônicas.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(D) reações nucleares.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(E) reflexão da luz.</a:t>
            </a:r>
            <a:endParaRPr lang="pt-BR"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6450948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94004CC-CD01-6C0B-5900-1B57FDAA7191}"/>
              </a:ext>
            </a:extLst>
          </p:cNvPr>
          <p:cNvSpPr txBox="1"/>
          <p:nvPr/>
        </p:nvSpPr>
        <p:spPr>
          <a:xfrm>
            <a:off x="142875" y="663744"/>
            <a:ext cx="4552950" cy="3293209"/>
          </a:xfrm>
          <a:prstGeom prst="rect">
            <a:avLst/>
          </a:prstGeom>
          <a:noFill/>
        </p:spPr>
        <p:txBody>
          <a:bodyPr wrap="square">
            <a:spAutoFit/>
          </a:bodyPr>
          <a:lstStyle/>
          <a:p>
            <a:pPr algn="just"/>
            <a:r>
              <a:rPr lang="pt-BR" sz="1600" b="1" dirty="0">
                <a:solidFill>
                  <a:srgbClr val="000000"/>
                </a:solidFill>
                <a:effectLst/>
                <a:latin typeface="Arial Narrow" panose="020B0606020202030204" pitchFamily="34" charset="0"/>
                <a:ea typeface="Calibri" panose="020F0502020204030204" pitchFamily="34" charset="0"/>
              </a:rPr>
              <a:t>2. (ENEM 2021)</a:t>
            </a:r>
            <a:r>
              <a:rPr lang="pt-BR" sz="1600" dirty="0">
                <a:solidFill>
                  <a:srgbClr val="000000"/>
                </a:solidFill>
                <a:effectLst/>
                <a:latin typeface="Arial Narrow" panose="020B0606020202030204" pitchFamily="34" charset="0"/>
                <a:ea typeface="Calibri" panose="020F0502020204030204" pitchFamily="34" charset="0"/>
              </a:rPr>
              <a:t> Os pesticidas organoclorados foram amplamente empregados na agricultura, contudo, em razão das suas elevadas toxicidades e persistências no meio ambiente, eles foram banidos. Considere a aplicação de 500 g de um pesticida organoclorado em uma cultura e que, em certas condições, o tempo de meia-vida do pesticida no solo seja de 5 anos. A massa do pesticida no decorrer de 35 anos será mais próxima de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(A) 3,9 g.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(B) 31,2 g.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(C) 62,5 g.</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(D) 125,0 g.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(E) 250,0 g.</a:t>
            </a:r>
            <a:endParaRPr lang="pt-BR" sz="16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C8FB79DD-90A7-177D-C998-D6C88DE24520}"/>
              </a:ext>
            </a:extLst>
          </p:cNvPr>
          <p:cNvSpPr txBox="1"/>
          <p:nvPr/>
        </p:nvSpPr>
        <p:spPr>
          <a:xfrm>
            <a:off x="4762500" y="663744"/>
            <a:ext cx="7286625" cy="1569660"/>
          </a:xfrm>
          <a:prstGeom prst="rect">
            <a:avLst/>
          </a:prstGeom>
          <a:noFill/>
        </p:spPr>
        <p:txBody>
          <a:bodyPr wrap="square">
            <a:spAutoFit/>
          </a:bodyPr>
          <a:lstStyle/>
          <a:p>
            <a:pPr algn="just"/>
            <a:r>
              <a:rPr lang="pt-BR" sz="1600" b="1" dirty="0">
                <a:effectLst/>
                <a:latin typeface="Arial Narrow" panose="020B0606020202030204" pitchFamily="34" charset="0"/>
                <a:ea typeface="Calibri" panose="020F0502020204030204" pitchFamily="34" charset="0"/>
                <a:cs typeface="Calibri" panose="020F0502020204030204" pitchFamily="34" charset="0"/>
              </a:rPr>
              <a:t>3. (FAMERP – SP 2026)</a:t>
            </a:r>
            <a:r>
              <a:rPr lang="pt-BR" sz="1600" dirty="0">
                <a:effectLst/>
                <a:latin typeface="Arial Narrow" panose="020B0606020202030204" pitchFamily="34" charset="0"/>
                <a:ea typeface="Calibri" panose="020F0502020204030204" pitchFamily="34" charset="0"/>
                <a:cs typeface="Calibri" panose="020F0502020204030204" pitchFamily="34" charset="0"/>
              </a:rPr>
              <a:t> O efeito fotoelétrico é o resultado da interação entre radiação eletromagnética e determinados materiais. Esse efeito corresponde à ejeção de elétrons pela superfície do material, geralmente metálico, quando fótons dessa radiação transferem sua energia para esses elétrons. Para que ocorra o efeito fotoelétrico, os fótons da radiação incidente devem ter uma energia mínima, que varia de acordo com o material sobre o qual a radiação incide</a:t>
            </a:r>
            <a:endParaRPr lang="pt-BR" sz="1600" dirty="0"/>
          </a:p>
        </p:txBody>
      </p:sp>
      <p:pic>
        <p:nvPicPr>
          <p:cNvPr id="7" name="Imagem 6">
            <a:extLst>
              <a:ext uri="{FF2B5EF4-FFF2-40B4-BE49-F238E27FC236}">
                <a16:creationId xmlns:a16="http://schemas.microsoft.com/office/drawing/2014/main" id="{FDD3750D-2C7E-4A03-ED36-5E02EAC453D0}"/>
              </a:ext>
            </a:extLst>
          </p:cNvPr>
          <p:cNvPicPr>
            <a:picLocks noChangeAspect="1"/>
          </p:cNvPicPr>
          <p:nvPr/>
        </p:nvPicPr>
        <p:blipFill>
          <a:blip r:embed="rId2"/>
          <a:stretch>
            <a:fillRect/>
          </a:stretch>
        </p:blipFill>
        <p:spPr>
          <a:xfrm>
            <a:off x="6969037" y="2067560"/>
            <a:ext cx="2435399" cy="1361440"/>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78432F66-8660-3078-5995-5721E03B8D10}"/>
                  </a:ext>
                </a:extLst>
              </p:cNvPr>
              <p:cNvSpPr txBox="1"/>
              <p:nvPr/>
            </p:nvSpPr>
            <p:spPr>
              <a:xfrm>
                <a:off x="4886325" y="3429000"/>
                <a:ext cx="7162800" cy="3231654"/>
              </a:xfrm>
              <a:prstGeom prst="rect">
                <a:avLst/>
              </a:prstGeom>
              <a:noFill/>
            </p:spPr>
            <p:txBody>
              <a:bodyPr wrap="square">
                <a:spAutoFit/>
              </a:bodyPr>
              <a:lstStyle/>
              <a:p>
                <a:pPr algn="just"/>
                <a:r>
                  <a:rPr lang="pt-BR" sz="1600" dirty="0">
                    <a:solidFill>
                      <a:srgbClr val="000000"/>
                    </a:solidFill>
                    <a:effectLst/>
                    <a:latin typeface="Arial Narrow" panose="020B0606020202030204" pitchFamily="34" charset="0"/>
                    <a:ea typeface="Calibri" panose="020F0502020204030204" pitchFamily="34" charset="0"/>
                  </a:rPr>
                  <a:t>A energia cinética </a:t>
                </a:r>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m:t>
                    </m:r>
                    <m:sSub>
                      <m:sSubPr>
                        <m:ctrlPr>
                          <a:rPr lang="pt-BR" sz="1600" i="1">
                            <a:effectLst/>
                            <a:latin typeface="Cambria Math" panose="02040503050406030204" pitchFamily="18" charset="0"/>
                            <a:ea typeface="Calibri" panose="020F0502020204030204" pitchFamily="34" charset="0"/>
                          </a:rPr>
                        </m:ctrlPr>
                      </m:sSubPr>
                      <m:e>
                        <m:r>
                          <m:rPr>
                            <m:sty m:val="p"/>
                          </m:rPr>
                          <a:rPr lang="pt-BR" sz="1600">
                            <a:solidFill>
                              <a:srgbClr val="000000"/>
                            </a:solidFill>
                            <a:effectLst/>
                            <a:latin typeface="Cambria Math" panose="02040503050406030204" pitchFamily="18" charset="0"/>
                            <a:ea typeface="Calibri" panose="020F0502020204030204" pitchFamily="34" charset="0"/>
                          </a:rPr>
                          <m:t>E</m:t>
                        </m:r>
                      </m:e>
                      <m:sub>
                        <m:r>
                          <m:rPr>
                            <m:sty m:val="p"/>
                          </m:rPr>
                          <a:rPr lang="pt-BR" sz="1600">
                            <a:solidFill>
                              <a:srgbClr val="000000"/>
                            </a:solidFill>
                            <a:effectLst/>
                            <a:latin typeface="Cambria Math" panose="02040503050406030204" pitchFamily="18" charset="0"/>
                            <a:ea typeface="Calibri" panose="020F0502020204030204" pitchFamily="34" charset="0"/>
                          </a:rPr>
                          <m:t>C</m:t>
                        </m:r>
                      </m:sub>
                    </m:sSub>
                    <m:r>
                      <a:rPr lang="pt-BR" sz="1600">
                        <a:solidFill>
                          <a:srgbClr val="000000"/>
                        </a:solidFill>
                        <a:effectLst/>
                        <a:latin typeface="Cambria Math" panose="02040503050406030204" pitchFamily="18" charset="0"/>
                        <a:ea typeface="Calibri" panose="020F0502020204030204" pitchFamily="34" charset="0"/>
                      </a:rPr>
                      <m:t>)</m:t>
                    </m:r>
                  </m:oMath>
                </a14:m>
                <a:r>
                  <a:rPr lang="pt-BR" sz="1600" dirty="0">
                    <a:solidFill>
                      <a:srgbClr val="000000"/>
                    </a:solidFill>
                    <a:effectLst/>
                    <a:latin typeface="Arial Narrow" panose="020B0606020202030204" pitchFamily="34" charset="0"/>
                    <a:ea typeface="Calibri" panose="020F0502020204030204" pitchFamily="34" charset="0"/>
                  </a:rPr>
                  <a:t> com que um elétron ejetado da superfície do material se movimenta, após sua ejeção, é dada por </a:t>
                </a:r>
                <a14:m>
                  <m:oMath xmlns:m="http://schemas.openxmlformats.org/officeDocument/2006/math">
                    <m:sSub>
                      <m:sSubPr>
                        <m:ctrlPr>
                          <a:rPr lang="pt-BR" sz="1600" i="1">
                            <a:effectLst/>
                            <a:latin typeface="Cambria Math" panose="02040503050406030204" pitchFamily="18" charset="0"/>
                            <a:ea typeface="Calibri" panose="020F0502020204030204" pitchFamily="34" charset="0"/>
                          </a:rPr>
                        </m:ctrlPr>
                      </m:sSubPr>
                      <m:e>
                        <m:r>
                          <m:rPr>
                            <m:sty m:val="p"/>
                          </m:rPr>
                          <a:rPr lang="pt-BR" sz="1600">
                            <a:solidFill>
                              <a:srgbClr val="000000"/>
                            </a:solidFill>
                            <a:effectLst/>
                            <a:latin typeface="Cambria Math" panose="02040503050406030204" pitchFamily="18" charset="0"/>
                            <a:ea typeface="Calibri" panose="020F0502020204030204" pitchFamily="34" charset="0"/>
                          </a:rPr>
                          <m:t>E</m:t>
                        </m:r>
                      </m:e>
                      <m:sub>
                        <m:r>
                          <m:rPr>
                            <m:sty m:val="p"/>
                          </m:rPr>
                          <a:rPr lang="pt-BR" sz="1600">
                            <a:solidFill>
                              <a:srgbClr val="000000"/>
                            </a:solidFill>
                            <a:effectLst/>
                            <a:latin typeface="Cambria Math" panose="02040503050406030204" pitchFamily="18" charset="0"/>
                            <a:ea typeface="Calibri" panose="020F0502020204030204" pitchFamily="34" charset="0"/>
                          </a:rPr>
                          <m:t>C</m:t>
                        </m:r>
                      </m:sub>
                    </m:sSub>
                    <m:r>
                      <a:rPr lang="pt-BR" sz="1600">
                        <a:solidFill>
                          <a:srgbClr val="000000"/>
                        </a:solidFill>
                        <a:effectLst/>
                        <a:latin typeface="Cambria Math" panose="02040503050406030204" pitchFamily="18" charset="0"/>
                        <a:ea typeface="Calibri" panose="020F0502020204030204" pitchFamily="34" charset="0"/>
                      </a:rPr>
                      <m:t> = </m:t>
                    </m:r>
                    <m:sSub>
                      <m:sSubPr>
                        <m:ctrlPr>
                          <a:rPr lang="pt-BR" sz="1600" i="1">
                            <a:effectLst/>
                            <a:latin typeface="Cambria Math" panose="02040503050406030204" pitchFamily="18" charset="0"/>
                            <a:ea typeface="Calibri" panose="020F0502020204030204" pitchFamily="34" charset="0"/>
                          </a:rPr>
                        </m:ctrlPr>
                      </m:sSubPr>
                      <m:e>
                        <m:r>
                          <m:rPr>
                            <m:sty m:val="p"/>
                          </m:rPr>
                          <a:rPr lang="pt-BR" sz="1600">
                            <a:solidFill>
                              <a:srgbClr val="000000"/>
                            </a:solidFill>
                            <a:effectLst/>
                            <a:latin typeface="Cambria Math" panose="02040503050406030204" pitchFamily="18" charset="0"/>
                            <a:ea typeface="Calibri" panose="020F0502020204030204" pitchFamily="34" charset="0"/>
                          </a:rPr>
                          <m:t>E</m:t>
                        </m:r>
                      </m:e>
                      <m:sub>
                        <m:r>
                          <m:rPr>
                            <m:sty m:val="p"/>
                          </m:rPr>
                          <a:rPr lang="pt-BR" sz="1600">
                            <a:solidFill>
                              <a:srgbClr val="000000"/>
                            </a:solidFill>
                            <a:effectLst/>
                            <a:latin typeface="Cambria Math" panose="02040503050406030204" pitchFamily="18" charset="0"/>
                            <a:ea typeface="Calibri" panose="020F0502020204030204" pitchFamily="34" charset="0"/>
                          </a:rPr>
                          <m:t>F</m:t>
                        </m:r>
                      </m:sub>
                    </m:sSub>
                    <m:r>
                      <a:rPr lang="pt-BR" sz="1600">
                        <a:solidFill>
                          <a:srgbClr val="000000"/>
                        </a:solidFill>
                        <a:effectLst/>
                        <a:latin typeface="Cambria Math" panose="02040503050406030204" pitchFamily="18" charset="0"/>
                        <a:ea typeface="Calibri" panose="020F0502020204030204" pitchFamily="34" charset="0"/>
                      </a:rPr>
                      <m:t> – </m:t>
                    </m:r>
                    <m:sSub>
                      <m:sSubPr>
                        <m:ctrlPr>
                          <a:rPr lang="pt-BR" sz="1600" i="1">
                            <a:effectLst/>
                            <a:latin typeface="Cambria Math" panose="02040503050406030204" pitchFamily="18" charset="0"/>
                            <a:ea typeface="Calibri" panose="020F0502020204030204" pitchFamily="34" charset="0"/>
                          </a:rPr>
                        </m:ctrlPr>
                      </m:sSubPr>
                      <m:e>
                        <m:r>
                          <m:rPr>
                            <m:sty m:val="p"/>
                          </m:rPr>
                          <a:rPr lang="pt-BR" sz="1600">
                            <a:solidFill>
                              <a:srgbClr val="000000"/>
                            </a:solidFill>
                            <a:effectLst/>
                            <a:latin typeface="Cambria Math" panose="02040503050406030204" pitchFamily="18" charset="0"/>
                            <a:ea typeface="Calibri" panose="020F0502020204030204" pitchFamily="34" charset="0"/>
                          </a:rPr>
                          <m:t>E</m:t>
                        </m:r>
                      </m:e>
                      <m:sub>
                        <m:r>
                          <a:rPr lang="pt-BR" sz="1600">
                            <a:solidFill>
                              <a:srgbClr val="000000"/>
                            </a:solidFill>
                            <a:effectLst/>
                            <a:latin typeface="Cambria Math" panose="02040503050406030204" pitchFamily="18" charset="0"/>
                            <a:ea typeface="Calibri" panose="020F0502020204030204" pitchFamily="34" charset="0"/>
                          </a:rPr>
                          <m:t>0</m:t>
                        </m:r>
                      </m:sub>
                    </m:sSub>
                  </m:oMath>
                </a14:m>
                <a:r>
                  <a:rPr lang="pt-BR" sz="1600" dirty="0">
                    <a:solidFill>
                      <a:srgbClr val="000000"/>
                    </a:solidFill>
                    <a:effectLst/>
                    <a:latin typeface="Arial Narrow" panose="020B0606020202030204" pitchFamily="34" charset="0"/>
                    <a:ea typeface="Calibri" panose="020F0502020204030204" pitchFamily="34" charset="0"/>
                  </a:rPr>
                  <a:t> . Nessa equação, </a:t>
                </a:r>
                <a14:m>
                  <m:oMath xmlns:m="http://schemas.openxmlformats.org/officeDocument/2006/math">
                    <m:sSub>
                      <m:sSubPr>
                        <m:ctrlPr>
                          <a:rPr lang="pt-BR" sz="1600" i="1">
                            <a:effectLst/>
                            <a:latin typeface="Cambria Math" panose="02040503050406030204" pitchFamily="18" charset="0"/>
                            <a:ea typeface="Calibri" panose="020F0502020204030204" pitchFamily="34" charset="0"/>
                          </a:rPr>
                        </m:ctrlPr>
                      </m:sSubPr>
                      <m:e>
                        <m:r>
                          <m:rPr>
                            <m:sty m:val="p"/>
                          </m:rPr>
                          <a:rPr lang="pt-BR" sz="1600">
                            <a:solidFill>
                              <a:srgbClr val="000000"/>
                            </a:solidFill>
                            <a:effectLst/>
                            <a:latin typeface="Cambria Math" panose="02040503050406030204" pitchFamily="18" charset="0"/>
                            <a:ea typeface="Calibri" panose="020F0502020204030204" pitchFamily="34" charset="0"/>
                          </a:rPr>
                          <m:t>E</m:t>
                        </m:r>
                      </m:e>
                      <m:sub>
                        <m:r>
                          <m:rPr>
                            <m:sty m:val="p"/>
                          </m:rPr>
                          <a:rPr lang="pt-BR" sz="1600">
                            <a:solidFill>
                              <a:srgbClr val="000000"/>
                            </a:solidFill>
                            <a:effectLst/>
                            <a:latin typeface="Cambria Math" panose="02040503050406030204" pitchFamily="18" charset="0"/>
                            <a:ea typeface="Calibri" panose="020F0502020204030204" pitchFamily="34" charset="0"/>
                          </a:rPr>
                          <m:t>F</m:t>
                        </m:r>
                      </m:sub>
                    </m:sSub>
                  </m:oMath>
                </a14:m>
                <a:r>
                  <a:rPr lang="pt-BR" sz="1600" dirty="0">
                    <a:solidFill>
                      <a:srgbClr val="000000"/>
                    </a:solidFill>
                    <a:effectLst/>
                    <a:latin typeface="Arial Narrow" panose="020B0606020202030204" pitchFamily="34" charset="0"/>
                    <a:ea typeface="Calibri" panose="020F0502020204030204" pitchFamily="34" charset="0"/>
                  </a:rPr>
                  <a:t> é a energia do fóton da radiação incidente e E0 é a energia mínima necessária para retirar o elétron da superfície desse material. Para o sódio, essa energia mínima é de </a:t>
                </a:r>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3,6 ∙ </m:t>
                    </m:r>
                    <m:sSup>
                      <m:sSupPr>
                        <m:ctrlPr>
                          <a:rPr lang="pt-BR" sz="1600" i="1">
                            <a:effectLst/>
                            <a:latin typeface="Cambria Math" panose="02040503050406030204" pitchFamily="18" charset="0"/>
                            <a:ea typeface="Calibri" panose="020F0502020204030204" pitchFamily="34" charset="0"/>
                          </a:rPr>
                        </m:ctrlPr>
                      </m:sSupPr>
                      <m:e>
                        <m:r>
                          <a:rPr lang="pt-BR" sz="1600">
                            <a:solidFill>
                              <a:srgbClr val="000000"/>
                            </a:solidFill>
                            <a:effectLst/>
                            <a:latin typeface="Cambria Math" panose="02040503050406030204" pitchFamily="18" charset="0"/>
                            <a:ea typeface="Calibri" panose="020F0502020204030204" pitchFamily="34" charset="0"/>
                          </a:rPr>
                          <m:t>10</m:t>
                        </m:r>
                      </m:e>
                      <m:sup>
                        <m:r>
                          <a:rPr lang="pt-BR" sz="1600" i="1">
                            <a:solidFill>
                              <a:srgbClr val="000000"/>
                            </a:solidFill>
                            <a:effectLst/>
                            <a:latin typeface="Cambria Math" panose="02040503050406030204" pitchFamily="18" charset="0"/>
                            <a:ea typeface="Calibri" panose="020F0502020204030204" pitchFamily="34" charset="0"/>
                          </a:rPr>
                          <m:t>−</m:t>
                        </m:r>
                        <m:r>
                          <a:rPr lang="pt-BR" sz="1600">
                            <a:solidFill>
                              <a:srgbClr val="000000"/>
                            </a:solidFill>
                            <a:effectLst/>
                            <a:latin typeface="Cambria Math" panose="02040503050406030204" pitchFamily="18" charset="0"/>
                            <a:ea typeface="Calibri" panose="020F0502020204030204" pitchFamily="34" charset="0"/>
                          </a:rPr>
                          <m:t>19</m:t>
                        </m:r>
                      </m:sup>
                    </m:sSup>
                    <m:r>
                      <a:rPr lang="pt-BR" sz="1600">
                        <a:solidFill>
                          <a:srgbClr val="000000"/>
                        </a:solidFill>
                        <a:effectLst/>
                        <a:latin typeface="Cambria Math" panose="02040503050406030204" pitchFamily="18" charset="0"/>
                        <a:ea typeface="Calibri" panose="020F0502020204030204" pitchFamily="34" charset="0"/>
                      </a:rPr>
                      <m:t> </m:t>
                    </m:r>
                    <m:r>
                      <m:rPr>
                        <m:sty m:val="p"/>
                      </m:rPr>
                      <a:rPr lang="pt-BR" sz="1600">
                        <a:solidFill>
                          <a:srgbClr val="000000"/>
                        </a:solidFill>
                        <a:effectLst/>
                        <a:latin typeface="Cambria Math" panose="02040503050406030204" pitchFamily="18" charset="0"/>
                        <a:ea typeface="Calibri" panose="020F0502020204030204" pitchFamily="34" charset="0"/>
                      </a:rPr>
                      <m:t>J</m:t>
                    </m:r>
                  </m:oMath>
                </a14:m>
                <a:r>
                  <a:rPr lang="pt-BR" sz="1600" dirty="0">
                    <a:solidFill>
                      <a:srgbClr val="000000"/>
                    </a:solidFill>
                    <a:effectLst/>
                    <a:latin typeface="Arial Narrow" panose="020B0606020202030204" pitchFamily="34" charset="0"/>
                    <a:ea typeface="Calibri" panose="020F0502020204030204" pitchFamily="34" charset="0"/>
                  </a:rPr>
                  <a:t> e para o cobalto é de </a:t>
                </a:r>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6,2 ∙ </m:t>
                    </m:r>
                    <m:sSup>
                      <m:sSupPr>
                        <m:ctrlPr>
                          <a:rPr lang="pt-BR" sz="1600" i="1">
                            <a:effectLst/>
                            <a:latin typeface="Cambria Math" panose="02040503050406030204" pitchFamily="18" charset="0"/>
                            <a:ea typeface="Calibri" panose="020F0502020204030204" pitchFamily="34" charset="0"/>
                          </a:rPr>
                        </m:ctrlPr>
                      </m:sSupPr>
                      <m:e>
                        <m:r>
                          <a:rPr lang="pt-BR" sz="1600">
                            <a:solidFill>
                              <a:srgbClr val="000000"/>
                            </a:solidFill>
                            <a:effectLst/>
                            <a:latin typeface="Cambria Math" panose="02040503050406030204" pitchFamily="18" charset="0"/>
                            <a:ea typeface="Calibri" panose="020F0502020204030204" pitchFamily="34" charset="0"/>
                          </a:rPr>
                          <m:t>10</m:t>
                        </m:r>
                      </m:e>
                      <m:sup>
                        <m:r>
                          <a:rPr lang="pt-BR" sz="1600" i="1">
                            <a:solidFill>
                              <a:srgbClr val="000000"/>
                            </a:solidFill>
                            <a:effectLst/>
                            <a:latin typeface="Cambria Math" panose="02040503050406030204" pitchFamily="18" charset="0"/>
                            <a:ea typeface="Calibri" panose="020F0502020204030204" pitchFamily="34" charset="0"/>
                          </a:rPr>
                          <m:t>−</m:t>
                        </m:r>
                        <m:r>
                          <a:rPr lang="pt-BR" sz="1600">
                            <a:solidFill>
                              <a:srgbClr val="000000"/>
                            </a:solidFill>
                            <a:effectLst/>
                            <a:latin typeface="Cambria Math" panose="02040503050406030204" pitchFamily="18" charset="0"/>
                            <a:ea typeface="Calibri" panose="020F0502020204030204" pitchFamily="34" charset="0"/>
                          </a:rPr>
                          <m:t>19</m:t>
                        </m:r>
                      </m:sup>
                    </m:sSup>
                    <m:r>
                      <a:rPr lang="pt-BR" sz="1600">
                        <a:solidFill>
                          <a:srgbClr val="000000"/>
                        </a:solidFill>
                        <a:effectLst/>
                        <a:latin typeface="Cambria Math" panose="02040503050406030204" pitchFamily="18" charset="0"/>
                        <a:ea typeface="Calibri" panose="020F0502020204030204" pitchFamily="34" charset="0"/>
                      </a:rPr>
                      <m:t> </m:t>
                    </m:r>
                    <m:r>
                      <m:rPr>
                        <m:sty m:val="p"/>
                      </m:rPr>
                      <a:rPr lang="pt-BR" sz="1600">
                        <a:solidFill>
                          <a:srgbClr val="000000"/>
                        </a:solidFill>
                        <a:effectLst/>
                        <a:latin typeface="Cambria Math" panose="02040503050406030204" pitchFamily="18" charset="0"/>
                        <a:ea typeface="Calibri" panose="020F0502020204030204" pitchFamily="34" charset="0"/>
                      </a:rPr>
                      <m:t>J</m:t>
                    </m:r>
                  </m:oMath>
                </a14:m>
                <a:r>
                  <a:rPr lang="pt-BR" sz="1600" dirty="0">
                    <a:solidFill>
                      <a:srgbClr val="000000"/>
                    </a:solidFill>
                    <a:effectLst/>
                    <a:latin typeface="Arial Narrow" panose="020B0606020202030204" pitchFamily="34" charset="0"/>
                    <a:ea typeface="Calibri" panose="020F0502020204030204" pitchFamily="34" charset="0"/>
                  </a:rPr>
                  <a:t>.</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Considere que os fótons de certa radiação ejetam elétrons com energia cinética de </a:t>
                </a:r>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3,0 ∙ </m:t>
                    </m:r>
                    <m:sSup>
                      <m:sSupPr>
                        <m:ctrlPr>
                          <a:rPr lang="pt-BR" sz="1600" i="1">
                            <a:effectLst/>
                            <a:latin typeface="Cambria Math" panose="02040503050406030204" pitchFamily="18" charset="0"/>
                            <a:ea typeface="Calibri" panose="020F0502020204030204" pitchFamily="34" charset="0"/>
                          </a:rPr>
                        </m:ctrlPr>
                      </m:sSupPr>
                      <m:e>
                        <m:r>
                          <a:rPr lang="pt-BR" sz="1600">
                            <a:solidFill>
                              <a:srgbClr val="000000"/>
                            </a:solidFill>
                            <a:effectLst/>
                            <a:latin typeface="Cambria Math" panose="02040503050406030204" pitchFamily="18" charset="0"/>
                            <a:ea typeface="Calibri" panose="020F0502020204030204" pitchFamily="34" charset="0"/>
                          </a:rPr>
                          <m:t>10</m:t>
                        </m:r>
                      </m:e>
                      <m:sup>
                        <m:r>
                          <a:rPr lang="pt-BR" sz="1600" i="1">
                            <a:solidFill>
                              <a:srgbClr val="000000"/>
                            </a:solidFill>
                            <a:effectLst/>
                            <a:latin typeface="Cambria Math" panose="02040503050406030204" pitchFamily="18" charset="0"/>
                            <a:ea typeface="Calibri" panose="020F0502020204030204" pitchFamily="34" charset="0"/>
                          </a:rPr>
                          <m:t>−</m:t>
                        </m:r>
                        <m:r>
                          <a:rPr lang="pt-BR" sz="1600">
                            <a:solidFill>
                              <a:srgbClr val="000000"/>
                            </a:solidFill>
                            <a:effectLst/>
                            <a:latin typeface="Cambria Math" panose="02040503050406030204" pitchFamily="18" charset="0"/>
                            <a:ea typeface="Calibri" panose="020F0502020204030204" pitchFamily="34" charset="0"/>
                          </a:rPr>
                          <m:t>19</m:t>
                        </m:r>
                      </m:sup>
                    </m:sSup>
                    <m:r>
                      <a:rPr lang="pt-BR" sz="1600">
                        <a:solidFill>
                          <a:srgbClr val="000000"/>
                        </a:solidFill>
                        <a:effectLst/>
                        <a:latin typeface="Cambria Math" panose="02040503050406030204" pitchFamily="18" charset="0"/>
                        <a:ea typeface="Calibri" panose="020F0502020204030204" pitchFamily="34" charset="0"/>
                      </a:rPr>
                      <m:t> </m:t>
                    </m:r>
                    <m:r>
                      <m:rPr>
                        <m:sty m:val="p"/>
                      </m:rPr>
                      <a:rPr lang="pt-BR" sz="1600">
                        <a:solidFill>
                          <a:srgbClr val="000000"/>
                        </a:solidFill>
                        <a:effectLst/>
                        <a:latin typeface="Cambria Math" panose="02040503050406030204" pitchFamily="18" charset="0"/>
                        <a:ea typeface="Calibri" panose="020F0502020204030204" pitchFamily="34" charset="0"/>
                      </a:rPr>
                      <m:t>J</m:t>
                    </m:r>
                  </m:oMath>
                </a14:m>
                <a:r>
                  <a:rPr lang="pt-BR" sz="1600" dirty="0">
                    <a:solidFill>
                      <a:srgbClr val="000000"/>
                    </a:solidFill>
                    <a:effectLst/>
                    <a:latin typeface="Arial Narrow" panose="020B0606020202030204" pitchFamily="34" charset="0"/>
                    <a:ea typeface="Calibri" panose="020F0502020204030204" pitchFamily="34" charset="0"/>
                  </a:rPr>
                  <a:t> ao incidirem sobre uma </a:t>
                </a:r>
                <a:r>
                  <a:rPr lang="pt-BR" sz="1600" dirty="0" err="1">
                    <a:solidFill>
                      <a:srgbClr val="000000"/>
                    </a:solidFill>
                    <a:effectLst/>
                    <a:latin typeface="Arial Narrow" panose="020B0606020202030204" pitchFamily="34" charset="0"/>
                    <a:ea typeface="Calibri" panose="020F0502020204030204" pitchFamily="34" charset="0"/>
                  </a:rPr>
                  <a:t>superfíce</a:t>
                </a:r>
                <a:r>
                  <a:rPr lang="pt-BR" sz="1600" dirty="0">
                    <a:solidFill>
                      <a:srgbClr val="000000"/>
                    </a:solidFill>
                    <a:effectLst/>
                    <a:latin typeface="Arial Narrow" panose="020B0606020202030204" pitchFamily="34" charset="0"/>
                    <a:ea typeface="Calibri" panose="020F0502020204030204" pitchFamily="34" charset="0"/>
                  </a:rPr>
                  <a:t> de sódio.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Se fótons dessa mesma radiação incidirem sobre uma superfície de cobalto, esses fótons ejetarão elétrons com energia cinética de</a:t>
                </a:r>
                <a:endParaRPr lang="pt-BR" sz="1600" dirty="0">
                  <a:effectLst/>
                  <a:latin typeface="Calibri" panose="020F0502020204030204" pitchFamily="34" charset="0"/>
                  <a:ea typeface="Calibri" panose="020F0502020204030204" pitchFamily="34" charset="0"/>
                </a:endParaRPr>
              </a:p>
              <a:p>
                <a:pPr algn="just"/>
                <a:r>
                  <a:rPr lang="pt-BR" sz="1200" dirty="0">
                    <a:solidFill>
                      <a:srgbClr val="000000"/>
                    </a:solidFill>
                    <a:effectLst/>
                    <a:latin typeface="Arial Narrow" panose="020B0606020202030204" pitchFamily="34" charset="0"/>
                    <a:ea typeface="Calibri" panose="020F0502020204030204" pitchFamily="34" charset="0"/>
                  </a:rPr>
                  <a:t>(A) </a:t>
                </a:r>
                <a14:m>
                  <m:oMath xmlns:m="http://schemas.openxmlformats.org/officeDocument/2006/math">
                    <m:r>
                      <a:rPr lang="pt-BR" sz="1200">
                        <a:solidFill>
                          <a:srgbClr val="000000"/>
                        </a:solidFill>
                        <a:effectLst/>
                        <a:latin typeface="Cambria Math" panose="02040503050406030204" pitchFamily="18" charset="0"/>
                        <a:ea typeface="Calibri" panose="020F0502020204030204" pitchFamily="34" charset="0"/>
                      </a:rPr>
                      <m:t>4,0 ∙ </m:t>
                    </m:r>
                    <m:sSup>
                      <m:sSupPr>
                        <m:ctrlPr>
                          <a:rPr lang="pt-BR" sz="1200" i="1">
                            <a:effectLst/>
                            <a:latin typeface="Cambria Math" panose="02040503050406030204" pitchFamily="18" charset="0"/>
                            <a:ea typeface="Calibri" panose="020F0502020204030204" pitchFamily="34" charset="0"/>
                          </a:rPr>
                        </m:ctrlPr>
                      </m:sSupPr>
                      <m:e>
                        <m:r>
                          <a:rPr lang="pt-BR" sz="1200">
                            <a:solidFill>
                              <a:srgbClr val="000000"/>
                            </a:solidFill>
                            <a:effectLst/>
                            <a:latin typeface="Cambria Math" panose="02040503050406030204" pitchFamily="18" charset="0"/>
                            <a:ea typeface="Calibri" panose="020F0502020204030204" pitchFamily="34" charset="0"/>
                          </a:rPr>
                          <m:t>10</m:t>
                        </m:r>
                      </m:e>
                      <m:sup>
                        <m:r>
                          <a:rPr lang="pt-BR" sz="1200" i="1">
                            <a:solidFill>
                              <a:srgbClr val="000000"/>
                            </a:solidFill>
                            <a:effectLst/>
                            <a:latin typeface="Cambria Math" panose="02040503050406030204" pitchFamily="18" charset="0"/>
                            <a:ea typeface="Calibri" panose="020F0502020204030204" pitchFamily="34" charset="0"/>
                          </a:rPr>
                          <m:t>−</m:t>
                        </m:r>
                        <m:r>
                          <a:rPr lang="pt-BR" sz="1200">
                            <a:solidFill>
                              <a:srgbClr val="000000"/>
                            </a:solidFill>
                            <a:effectLst/>
                            <a:latin typeface="Cambria Math" panose="02040503050406030204" pitchFamily="18" charset="0"/>
                            <a:ea typeface="Calibri" panose="020F0502020204030204" pitchFamily="34" charset="0"/>
                          </a:rPr>
                          <m:t>20</m:t>
                        </m:r>
                      </m:sup>
                    </m:sSup>
                    <m:r>
                      <a:rPr lang="pt-BR" sz="1200">
                        <a:solidFill>
                          <a:srgbClr val="000000"/>
                        </a:solidFill>
                        <a:effectLst/>
                        <a:latin typeface="Cambria Math" panose="02040503050406030204" pitchFamily="18" charset="0"/>
                        <a:ea typeface="Calibri" panose="020F0502020204030204" pitchFamily="34" charset="0"/>
                      </a:rPr>
                      <m:t> </m:t>
                    </m:r>
                    <m:r>
                      <m:rPr>
                        <m:sty m:val="p"/>
                      </m:rPr>
                      <a:rPr lang="pt-BR" sz="1200">
                        <a:solidFill>
                          <a:srgbClr val="000000"/>
                        </a:solidFill>
                        <a:effectLst/>
                        <a:latin typeface="Cambria Math" panose="02040503050406030204" pitchFamily="18" charset="0"/>
                        <a:ea typeface="Calibri" panose="020F0502020204030204" pitchFamily="34" charset="0"/>
                      </a:rPr>
                      <m:t>J</m:t>
                    </m:r>
                  </m:oMath>
                </a14:m>
                <a:r>
                  <a:rPr lang="pt-BR" sz="1200" dirty="0">
                    <a:solidFill>
                      <a:srgbClr val="000000"/>
                    </a:solidFill>
                    <a:effectLst/>
                    <a:latin typeface="Arial Narrow" panose="020B0606020202030204" pitchFamily="34" charset="0"/>
                    <a:ea typeface="Calibri" panose="020F0502020204030204" pitchFamily="34" charset="0"/>
                  </a:rPr>
                  <a:t>.</a:t>
                </a:r>
                <a:endParaRPr lang="pt-BR" sz="1100" dirty="0">
                  <a:effectLst/>
                  <a:latin typeface="Calibri" panose="020F0502020204030204" pitchFamily="34" charset="0"/>
                  <a:ea typeface="Calibri" panose="020F0502020204030204" pitchFamily="34" charset="0"/>
                </a:endParaRPr>
              </a:p>
              <a:p>
                <a:pPr algn="just"/>
                <a:r>
                  <a:rPr lang="pt-BR" sz="1200" dirty="0">
                    <a:solidFill>
                      <a:srgbClr val="000000"/>
                    </a:solidFill>
                    <a:effectLst/>
                    <a:latin typeface="Arial Narrow" panose="020B0606020202030204" pitchFamily="34" charset="0"/>
                    <a:ea typeface="Calibri" panose="020F0502020204030204" pitchFamily="34" charset="0"/>
                  </a:rPr>
                  <a:t>(B) </a:t>
                </a:r>
                <a14:m>
                  <m:oMath xmlns:m="http://schemas.openxmlformats.org/officeDocument/2006/math">
                    <m:r>
                      <a:rPr lang="pt-BR" sz="1200">
                        <a:solidFill>
                          <a:srgbClr val="000000"/>
                        </a:solidFill>
                        <a:effectLst/>
                        <a:latin typeface="Cambria Math" panose="02040503050406030204" pitchFamily="18" charset="0"/>
                        <a:ea typeface="Calibri" panose="020F0502020204030204" pitchFamily="34" charset="0"/>
                      </a:rPr>
                      <m:t>2,5 ∙ </m:t>
                    </m:r>
                    <m:sSup>
                      <m:sSupPr>
                        <m:ctrlPr>
                          <a:rPr lang="pt-BR" sz="1200" i="1">
                            <a:effectLst/>
                            <a:latin typeface="Cambria Math" panose="02040503050406030204" pitchFamily="18" charset="0"/>
                            <a:ea typeface="Calibri" panose="020F0502020204030204" pitchFamily="34" charset="0"/>
                          </a:rPr>
                        </m:ctrlPr>
                      </m:sSupPr>
                      <m:e>
                        <m:r>
                          <a:rPr lang="pt-BR" sz="1200">
                            <a:solidFill>
                              <a:srgbClr val="000000"/>
                            </a:solidFill>
                            <a:effectLst/>
                            <a:latin typeface="Cambria Math" panose="02040503050406030204" pitchFamily="18" charset="0"/>
                            <a:ea typeface="Calibri" panose="020F0502020204030204" pitchFamily="34" charset="0"/>
                          </a:rPr>
                          <m:t>10</m:t>
                        </m:r>
                      </m:e>
                      <m:sup>
                        <m:r>
                          <a:rPr lang="pt-BR" sz="1200" i="1">
                            <a:solidFill>
                              <a:srgbClr val="000000"/>
                            </a:solidFill>
                            <a:effectLst/>
                            <a:latin typeface="Cambria Math" panose="02040503050406030204" pitchFamily="18" charset="0"/>
                            <a:ea typeface="Calibri" panose="020F0502020204030204" pitchFamily="34" charset="0"/>
                          </a:rPr>
                          <m:t>−</m:t>
                        </m:r>
                        <m:r>
                          <a:rPr lang="pt-BR" sz="1200">
                            <a:solidFill>
                              <a:srgbClr val="000000"/>
                            </a:solidFill>
                            <a:effectLst/>
                            <a:latin typeface="Cambria Math" panose="02040503050406030204" pitchFamily="18" charset="0"/>
                            <a:ea typeface="Calibri" panose="020F0502020204030204" pitchFamily="34" charset="0"/>
                          </a:rPr>
                          <m:t>20</m:t>
                        </m:r>
                      </m:sup>
                    </m:sSup>
                    <m:r>
                      <a:rPr lang="pt-BR" sz="1200">
                        <a:solidFill>
                          <a:srgbClr val="000000"/>
                        </a:solidFill>
                        <a:effectLst/>
                        <a:latin typeface="Cambria Math" panose="02040503050406030204" pitchFamily="18" charset="0"/>
                        <a:ea typeface="Calibri" panose="020F0502020204030204" pitchFamily="34" charset="0"/>
                      </a:rPr>
                      <m:t> </m:t>
                    </m:r>
                    <m:r>
                      <m:rPr>
                        <m:sty m:val="p"/>
                      </m:rPr>
                      <a:rPr lang="pt-BR" sz="1200">
                        <a:solidFill>
                          <a:srgbClr val="000000"/>
                        </a:solidFill>
                        <a:effectLst/>
                        <a:latin typeface="Cambria Math" panose="02040503050406030204" pitchFamily="18" charset="0"/>
                        <a:ea typeface="Calibri" panose="020F0502020204030204" pitchFamily="34" charset="0"/>
                      </a:rPr>
                      <m:t>J</m:t>
                    </m:r>
                  </m:oMath>
                </a14:m>
                <a:r>
                  <a:rPr lang="pt-BR" sz="1200" dirty="0">
                    <a:solidFill>
                      <a:srgbClr val="000000"/>
                    </a:solidFill>
                    <a:effectLst/>
                    <a:latin typeface="Arial Narrow" panose="020B0606020202030204" pitchFamily="34" charset="0"/>
                    <a:ea typeface="Calibri" panose="020F0502020204030204" pitchFamily="34" charset="0"/>
                  </a:rPr>
                  <a:t>.</a:t>
                </a:r>
                <a:endParaRPr lang="pt-BR" sz="1100" dirty="0">
                  <a:effectLst/>
                  <a:latin typeface="Calibri" panose="020F0502020204030204" pitchFamily="34" charset="0"/>
                  <a:ea typeface="Calibri" panose="020F0502020204030204" pitchFamily="34" charset="0"/>
                </a:endParaRPr>
              </a:p>
              <a:p>
                <a:pPr algn="just"/>
                <a:r>
                  <a:rPr lang="pt-BR" sz="1200" dirty="0">
                    <a:solidFill>
                      <a:srgbClr val="000000"/>
                    </a:solidFill>
                    <a:effectLst/>
                    <a:latin typeface="Arial Narrow" panose="020B0606020202030204" pitchFamily="34" charset="0"/>
                    <a:ea typeface="Calibri" panose="020F0502020204030204" pitchFamily="34" charset="0"/>
                  </a:rPr>
                  <a:t>(C) </a:t>
                </a:r>
                <a14:m>
                  <m:oMath xmlns:m="http://schemas.openxmlformats.org/officeDocument/2006/math">
                    <m:r>
                      <a:rPr lang="pt-BR" sz="1200">
                        <a:solidFill>
                          <a:srgbClr val="000000"/>
                        </a:solidFill>
                        <a:effectLst/>
                        <a:latin typeface="Cambria Math" panose="02040503050406030204" pitchFamily="18" charset="0"/>
                        <a:ea typeface="Calibri" panose="020F0502020204030204" pitchFamily="34" charset="0"/>
                      </a:rPr>
                      <m:t>6,4 ∙ </m:t>
                    </m:r>
                    <m:sSup>
                      <m:sSupPr>
                        <m:ctrlPr>
                          <a:rPr lang="pt-BR" sz="1200" i="1">
                            <a:effectLst/>
                            <a:latin typeface="Cambria Math" panose="02040503050406030204" pitchFamily="18" charset="0"/>
                            <a:ea typeface="Calibri" panose="020F0502020204030204" pitchFamily="34" charset="0"/>
                          </a:rPr>
                        </m:ctrlPr>
                      </m:sSupPr>
                      <m:e>
                        <m:r>
                          <a:rPr lang="pt-BR" sz="1200">
                            <a:solidFill>
                              <a:srgbClr val="000000"/>
                            </a:solidFill>
                            <a:effectLst/>
                            <a:latin typeface="Cambria Math" panose="02040503050406030204" pitchFamily="18" charset="0"/>
                            <a:ea typeface="Calibri" panose="020F0502020204030204" pitchFamily="34" charset="0"/>
                          </a:rPr>
                          <m:t>10</m:t>
                        </m:r>
                      </m:e>
                      <m:sup>
                        <m:r>
                          <a:rPr lang="pt-BR" sz="1200" i="1">
                            <a:solidFill>
                              <a:srgbClr val="000000"/>
                            </a:solidFill>
                            <a:effectLst/>
                            <a:latin typeface="Cambria Math" panose="02040503050406030204" pitchFamily="18" charset="0"/>
                            <a:ea typeface="Calibri" panose="020F0502020204030204" pitchFamily="34" charset="0"/>
                          </a:rPr>
                          <m:t>−</m:t>
                        </m:r>
                        <m:r>
                          <a:rPr lang="pt-BR" sz="1200">
                            <a:solidFill>
                              <a:srgbClr val="000000"/>
                            </a:solidFill>
                            <a:effectLst/>
                            <a:latin typeface="Cambria Math" panose="02040503050406030204" pitchFamily="18" charset="0"/>
                            <a:ea typeface="Calibri" panose="020F0502020204030204" pitchFamily="34" charset="0"/>
                          </a:rPr>
                          <m:t>20</m:t>
                        </m:r>
                      </m:sup>
                    </m:sSup>
                    <m:r>
                      <a:rPr lang="pt-BR" sz="1200">
                        <a:solidFill>
                          <a:srgbClr val="000000"/>
                        </a:solidFill>
                        <a:effectLst/>
                        <a:latin typeface="Cambria Math" panose="02040503050406030204" pitchFamily="18" charset="0"/>
                        <a:ea typeface="Calibri" panose="020F0502020204030204" pitchFamily="34" charset="0"/>
                      </a:rPr>
                      <m:t> </m:t>
                    </m:r>
                    <m:r>
                      <m:rPr>
                        <m:sty m:val="p"/>
                      </m:rPr>
                      <a:rPr lang="pt-BR" sz="1200">
                        <a:solidFill>
                          <a:srgbClr val="000000"/>
                        </a:solidFill>
                        <a:effectLst/>
                        <a:latin typeface="Cambria Math" panose="02040503050406030204" pitchFamily="18" charset="0"/>
                        <a:ea typeface="Calibri" panose="020F0502020204030204" pitchFamily="34" charset="0"/>
                      </a:rPr>
                      <m:t>J</m:t>
                    </m:r>
                  </m:oMath>
                </a14:m>
                <a:r>
                  <a:rPr lang="pt-BR" sz="1200" dirty="0">
                    <a:solidFill>
                      <a:srgbClr val="000000"/>
                    </a:solidFill>
                    <a:effectLst/>
                    <a:latin typeface="Arial Narrow" panose="020B0606020202030204" pitchFamily="34" charset="0"/>
                    <a:ea typeface="Calibri" panose="020F0502020204030204" pitchFamily="34" charset="0"/>
                  </a:rPr>
                  <a:t>. </a:t>
                </a:r>
                <a:endParaRPr lang="pt-BR" sz="1100" dirty="0">
                  <a:effectLst/>
                  <a:latin typeface="Calibri" panose="020F0502020204030204" pitchFamily="34" charset="0"/>
                  <a:ea typeface="Calibri" panose="020F0502020204030204" pitchFamily="34" charset="0"/>
                </a:endParaRPr>
              </a:p>
              <a:p>
                <a:pPr algn="just"/>
                <a:r>
                  <a:rPr lang="pt-BR" sz="1200" dirty="0">
                    <a:solidFill>
                      <a:srgbClr val="000000"/>
                    </a:solidFill>
                    <a:effectLst/>
                    <a:latin typeface="Arial Narrow" panose="020B0606020202030204" pitchFamily="34" charset="0"/>
                    <a:ea typeface="Calibri" panose="020F0502020204030204" pitchFamily="34" charset="0"/>
                  </a:rPr>
                  <a:t>(D) </a:t>
                </a:r>
                <a14:m>
                  <m:oMath xmlns:m="http://schemas.openxmlformats.org/officeDocument/2006/math">
                    <m:r>
                      <a:rPr lang="pt-BR" sz="1200">
                        <a:solidFill>
                          <a:srgbClr val="000000"/>
                        </a:solidFill>
                        <a:effectLst/>
                        <a:latin typeface="Cambria Math" panose="02040503050406030204" pitchFamily="18" charset="0"/>
                        <a:ea typeface="Calibri" panose="020F0502020204030204" pitchFamily="34" charset="0"/>
                      </a:rPr>
                      <m:t>1,6 ∙ </m:t>
                    </m:r>
                    <m:sSup>
                      <m:sSupPr>
                        <m:ctrlPr>
                          <a:rPr lang="pt-BR" sz="1200" i="1">
                            <a:effectLst/>
                            <a:latin typeface="Cambria Math" panose="02040503050406030204" pitchFamily="18" charset="0"/>
                            <a:ea typeface="Calibri" panose="020F0502020204030204" pitchFamily="34" charset="0"/>
                          </a:rPr>
                        </m:ctrlPr>
                      </m:sSupPr>
                      <m:e>
                        <m:r>
                          <a:rPr lang="pt-BR" sz="1200">
                            <a:solidFill>
                              <a:srgbClr val="000000"/>
                            </a:solidFill>
                            <a:effectLst/>
                            <a:latin typeface="Cambria Math" panose="02040503050406030204" pitchFamily="18" charset="0"/>
                            <a:ea typeface="Calibri" panose="020F0502020204030204" pitchFamily="34" charset="0"/>
                          </a:rPr>
                          <m:t>10</m:t>
                        </m:r>
                      </m:e>
                      <m:sup>
                        <m:r>
                          <a:rPr lang="pt-BR" sz="1200" i="1">
                            <a:solidFill>
                              <a:srgbClr val="000000"/>
                            </a:solidFill>
                            <a:effectLst/>
                            <a:latin typeface="Cambria Math" panose="02040503050406030204" pitchFamily="18" charset="0"/>
                            <a:ea typeface="Calibri" panose="020F0502020204030204" pitchFamily="34" charset="0"/>
                          </a:rPr>
                          <m:t>−</m:t>
                        </m:r>
                        <m:r>
                          <a:rPr lang="pt-BR" sz="1200">
                            <a:solidFill>
                              <a:srgbClr val="000000"/>
                            </a:solidFill>
                            <a:effectLst/>
                            <a:latin typeface="Cambria Math" panose="02040503050406030204" pitchFamily="18" charset="0"/>
                            <a:ea typeface="Calibri" panose="020F0502020204030204" pitchFamily="34" charset="0"/>
                          </a:rPr>
                          <m:t>19</m:t>
                        </m:r>
                      </m:sup>
                    </m:sSup>
                    <m:r>
                      <a:rPr lang="pt-BR" sz="1200">
                        <a:solidFill>
                          <a:srgbClr val="000000"/>
                        </a:solidFill>
                        <a:effectLst/>
                        <a:latin typeface="Cambria Math" panose="02040503050406030204" pitchFamily="18" charset="0"/>
                        <a:ea typeface="Calibri" panose="020F0502020204030204" pitchFamily="34" charset="0"/>
                      </a:rPr>
                      <m:t> </m:t>
                    </m:r>
                    <m:r>
                      <m:rPr>
                        <m:sty m:val="p"/>
                      </m:rPr>
                      <a:rPr lang="pt-BR" sz="1200">
                        <a:solidFill>
                          <a:srgbClr val="000000"/>
                        </a:solidFill>
                        <a:effectLst/>
                        <a:latin typeface="Cambria Math" panose="02040503050406030204" pitchFamily="18" charset="0"/>
                        <a:ea typeface="Calibri" panose="020F0502020204030204" pitchFamily="34" charset="0"/>
                      </a:rPr>
                      <m:t>J</m:t>
                    </m:r>
                  </m:oMath>
                </a14:m>
                <a:r>
                  <a:rPr lang="pt-BR" sz="1200" dirty="0">
                    <a:solidFill>
                      <a:srgbClr val="000000"/>
                    </a:solidFill>
                    <a:effectLst/>
                    <a:latin typeface="Arial Narrow" panose="020B0606020202030204" pitchFamily="34" charset="0"/>
                    <a:ea typeface="Calibri" panose="020F0502020204030204" pitchFamily="34" charset="0"/>
                  </a:rPr>
                  <a:t>. </a:t>
                </a:r>
                <a:endParaRPr lang="pt-BR" sz="1100" dirty="0">
                  <a:effectLst/>
                  <a:latin typeface="Calibri" panose="020F0502020204030204" pitchFamily="34" charset="0"/>
                  <a:ea typeface="Calibri" panose="020F0502020204030204" pitchFamily="34" charset="0"/>
                </a:endParaRPr>
              </a:p>
              <a:p>
                <a:pPr algn="just"/>
                <a:r>
                  <a:rPr lang="pt-BR" sz="1200" dirty="0">
                    <a:solidFill>
                      <a:srgbClr val="000000"/>
                    </a:solidFill>
                    <a:effectLst/>
                    <a:latin typeface="Arial Narrow" panose="020B0606020202030204" pitchFamily="34" charset="0"/>
                    <a:ea typeface="Calibri" panose="020F0502020204030204" pitchFamily="34" charset="0"/>
                  </a:rPr>
                  <a:t>(E) </a:t>
                </a:r>
                <a14:m>
                  <m:oMath xmlns:m="http://schemas.openxmlformats.org/officeDocument/2006/math">
                    <m:r>
                      <a:rPr lang="pt-BR" sz="1200">
                        <a:solidFill>
                          <a:srgbClr val="000000"/>
                        </a:solidFill>
                        <a:effectLst/>
                        <a:latin typeface="Cambria Math" panose="02040503050406030204" pitchFamily="18" charset="0"/>
                        <a:ea typeface="Calibri" panose="020F0502020204030204" pitchFamily="34" charset="0"/>
                      </a:rPr>
                      <m:t>3,2 ∙ </m:t>
                    </m:r>
                    <m:sSup>
                      <m:sSupPr>
                        <m:ctrlPr>
                          <a:rPr lang="pt-BR" sz="1200" i="1">
                            <a:effectLst/>
                            <a:latin typeface="Cambria Math" panose="02040503050406030204" pitchFamily="18" charset="0"/>
                            <a:ea typeface="Calibri" panose="020F0502020204030204" pitchFamily="34" charset="0"/>
                          </a:rPr>
                        </m:ctrlPr>
                      </m:sSupPr>
                      <m:e>
                        <m:r>
                          <a:rPr lang="pt-BR" sz="1200">
                            <a:solidFill>
                              <a:srgbClr val="000000"/>
                            </a:solidFill>
                            <a:effectLst/>
                            <a:latin typeface="Cambria Math" panose="02040503050406030204" pitchFamily="18" charset="0"/>
                            <a:ea typeface="Calibri" panose="020F0502020204030204" pitchFamily="34" charset="0"/>
                          </a:rPr>
                          <m:t>10</m:t>
                        </m:r>
                      </m:e>
                      <m:sup>
                        <m:r>
                          <a:rPr lang="pt-BR" sz="1200" i="1">
                            <a:solidFill>
                              <a:srgbClr val="000000"/>
                            </a:solidFill>
                            <a:effectLst/>
                            <a:latin typeface="Cambria Math" panose="02040503050406030204" pitchFamily="18" charset="0"/>
                            <a:ea typeface="Calibri" panose="020F0502020204030204" pitchFamily="34" charset="0"/>
                          </a:rPr>
                          <m:t>−</m:t>
                        </m:r>
                        <m:r>
                          <a:rPr lang="pt-BR" sz="1200">
                            <a:solidFill>
                              <a:srgbClr val="000000"/>
                            </a:solidFill>
                            <a:effectLst/>
                            <a:latin typeface="Cambria Math" panose="02040503050406030204" pitchFamily="18" charset="0"/>
                            <a:ea typeface="Calibri" panose="020F0502020204030204" pitchFamily="34" charset="0"/>
                          </a:rPr>
                          <m:t>19</m:t>
                        </m:r>
                      </m:sup>
                    </m:sSup>
                    <m:r>
                      <a:rPr lang="pt-BR" sz="1200">
                        <a:solidFill>
                          <a:srgbClr val="000000"/>
                        </a:solidFill>
                        <a:effectLst/>
                        <a:latin typeface="Cambria Math" panose="02040503050406030204" pitchFamily="18" charset="0"/>
                        <a:ea typeface="Calibri" panose="020F0502020204030204" pitchFamily="34" charset="0"/>
                      </a:rPr>
                      <m:t> </m:t>
                    </m:r>
                    <m:r>
                      <m:rPr>
                        <m:sty m:val="p"/>
                      </m:rPr>
                      <a:rPr lang="pt-BR" sz="1200">
                        <a:solidFill>
                          <a:srgbClr val="000000"/>
                        </a:solidFill>
                        <a:effectLst/>
                        <a:latin typeface="Cambria Math" panose="02040503050406030204" pitchFamily="18" charset="0"/>
                        <a:ea typeface="Calibri" panose="020F0502020204030204" pitchFamily="34" charset="0"/>
                      </a:rPr>
                      <m:t>J</m:t>
                    </m:r>
                  </m:oMath>
                </a14:m>
                <a:r>
                  <a:rPr lang="pt-BR" sz="1200" dirty="0">
                    <a:solidFill>
                      <a:srgbClr val="000000"/>
                    </a:solidFill>
                    <a:effectLst/>
                    <a:latin typeface="Arial Narrow" panose="020B0606020202030204" pitchFamily="34" charset="0"/>
                    <a:ea typeface="Calibri" panose="020F0502020204030204" pitchFamily="34" charset="0"/>
                  </a:rPr>
                  <a:t>.</a:t>
                </a:r>
                <a:endParaRPr lang="pt-BR" sz="1100" dirty="0">
                  <a:effectLst/>
                  <a:latin typeface="Calibri" panose="020F0502020204030204" pitchFamily="34" charset="0"/>
                  <a:ea typeface="Calibri" panose="020F0502020204030204" pitchFamily="34" charset="0"/>
                </a:endParaRPr>
              </a:p>
            </p:txBody>
          </p:sp>
        </mc:Choice>
        <mc:Fallback xmlns="">
          <p:sp>
            <p:nvSpPr>
              <p:cNvPr id="9" name="CaixaDeTexto 8">
                <a:extLst>
                  <a:ext uri="{FF2B5EF4-FFF2-40B4-BE49-F238E27FC236}">
                    <a16:creationId xmlns:a16="http://schemas.microsoft.com/office/drawing/2014/main" id="{78432F66-8660-3078-5995-5721E03B8D10}"/>
                  </a:ext>
                </a:extLst>
              </p:cNvPr>
              <p:cNvSpPr txBox="1">
                <a:spLocks noRot="1" noChangeAspect="1" noMove="1" noResize="1" noEditPoints="1" noAdjustHandles="1" noChangeArrowheads="1" noChangeShapeType="1" noTextEdit="1"/>
              </p:cNvSpPr>
              <p:nvPr/>
            </p:nvSpPr>
            <p:spPr>
              <a:xfrm>
                <a:off x="4886325" y="3429000"/>
                <a:ext cx="7162800" cy="3231654"/>
              </a:xfrm>
              <a:prstGeom prst="rect">
                <a:avLst/>
              </a:prstGeom>
              <a:blipFill>
                <a:blip r:embed="rId3"/>
                <a:stretch>
                  <a:fillRect l="-511" t="-377" r="-426" b="-189"/>
                </a:stretch>
              </a:blipFill>
            </p:spPr>
            <p:txBody>
              <a:bodyPr/>
              <a:lstStyle/>
              <a:p>
                <a:r>
                  <a:rPr lang="pt-BR">
                    <a:noFill/>
                  </a:rPr>
                  <a:t> </a:t>
                </a:r>
              </a:p>
            </p:txBody>
          </p:sp>
        </mc:Fallback>
      </mc:AlternateContent>
    </p:spTree>
    <p:extLst>
      <p:ext uri="{BB962C8B-B14F-4D97-AF65-F5344CB8AC3E}">
        <p14:creationId xmlns:p14="http://schemas.microsoft.com/office/powerpoint/2010/main" val="30130454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C7939EB-CFBE-1FDC-0507-0451DBDC0E67}"/>
                  </a:ext>
                </a:extLst>
              </p:cNvPr>
              <p:cNvSpPr txBox="1"/>
              <p:nvPr/>
            </p:nvSpPr>
            <p:spPr>
              <a:xfrm>
                <a:off x="314325" y="749290"/>
                <a:ext cx="6096000" cy="5509200"/>
              </a:xfrm>
              <a:prstGeom prst="rect">
                <a:avLst/>
              </a:prstGeom>
              <a:noFill/>
            </p:spPr>
            <p:txBody>
              <a:bodyPr wrap="square">
                <a:spAutoFit/>
              </a:bodyPr>
              <a:lstStyle/>
              <a:p>
                <a:pPr algn="just"/>
                <a:r>
                  <a:rPr lang="pt-BR" sz="1600" b="1" dirty="0">
                    <a:solidFill>
                      <a:srgbClr val="000000"/>
                    </a:solidFill>
                    <a:effectLst/>
                    <a:latin typeface="Arial Narrow" panose="020B0606020202030204" pitchFamily="34" charset="0"/>
                    <a:ea typeface="Calibri" panose="020F0502020204030204" pitchFamily="34" charset="0"/>
                  </a:rPr>
                  <a:t>4. (UFRGS – RS 2026 adaptado)</a:t>
                </a:r>
                <a:r>
                  <a:rPr lang="pt-BR" sz="1600" dirty="0">
                    <a:solidFill>
                      <a:srgbClr val="000000"/>
                    </a:solidFill>
                    <a:effectLst/>
                    <a:latin typeface="Arial Narrow" panose="020B0606020202030204" pitchFamily="34" charset="0"/>
                    <a:ea typeface="Calibri" panose="020F0502020204030204" pitchFamily="34" charset="0"/>
                  </a:rPr>
                  <a:t> O Sistema de Posicionamento Global (GPS) é um exemplo moderno de tecnologia cuja precisão depende diretamente da Teoria da Relatividade. Em particular, a relatividade restrita de Einstein prevê efeitos que afetam a medição do tempo nos relógios atômicos a bordo dos satélites em movimento.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Sobre a relação entre o GPS e os princípios da relatividade restrita. </a:t>
                </a:r>
                <a:endParaRPr lang="pt-BR" sz="1600" dirty="0">
                  <a:effectLst/>
                  <a:latin typeface="Calibri" panose="020F0502020204030204" pitchFamily="34" charset="0"/>
                  <a:ea typeface="Calibri" panose="020F0502020204030204" pitchFamily="34" charset="0"/>
                </a:endParaRPr>
              </a:p>
              <a:p>
                <a:pPr algn="just"/>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 )</m:t>
                    </m:r>
                  </m:oMath>
                </a14:m>
                <a:r>
                  <a:rPr lang="pt-BR" sz="1600" dirty="0">
                    <a:solidFill>
                      <a:srgbClr val="000000"/>
                    </a:solidFill>
                    <a:effectLst/>
                    <a:latin typeface="Arial Narrow" panose="020B0606020202030204" pitchFamily="34" charset="0"/>
                    <a:ea typeface="Calibri" panose="020F0502020204030204" pitchFamily="34" charset="0"/>
                  </a:rPr>
                  <a:t> Os relógios dos satélites, devido à sua alta velocidade em relação a um observador na Terra (maior do que </a:t>
                </a:r>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3.800 </m:t>
                    </m:r>
                    <m:r>
                      <m:rPr>
                        <m:sty m:val="p"/>
                      </m:rPr>
                      <a:rPr lang="pt-BR" sz="1600">
                        <a:solidFill>
                          <a:srgbClr val="000000"/>
                        </a:solidFill>
                        <a:effectLst/>
                        <a:latin typeface="Cambria Math" panose="02040503050406030204" pitchFamily="18" charset="0"/>
                        <a:ea typeface="Calibri" panose="020F0502020204030204" pitchFamily="34" charset="0"/>
                      </a:rPr>
                      <m:t>m</m:t>
                    </m:r>
                    <m:r>
                      <a:rPr lang="pt-BR" sz="1600">
                        <a:solidFill>
                          <a:srgbClr val="000000"/>
                        </a:solidFill>
                        <a:effectLst/>
                        <a:latin typeface="Cambria Math" panose="02040503050406030204" pitchFamily="18" charset="0"/>
                        <a:ea typeface="Calibri" panose="020F0502020204030204" pitchFamily="34" charset="0"/>
                      </a:rPr>
                      <m:t>/</m:t>
                    </m:r>
                    <m:r>
                      <m:rPr>
                        <m:sty m:val="p"/>
                      </m:rPr>
                      <a:rPr lang="pt-BR" sz="1600">
                        <a:solidFill>
                          <a:srgbClr val="000000"/>
                        </a:solidFill>
                        <a:effectLst/>
                        <a:latin typeface="Cambria Math" panose="02040503050406030204" pitchFamily="18" charset="0"/>
                        <a:ea typeface="Calibri" panose="020F0502020204030204" pitchFamily="34" charset="0"/>
                      </a:rPr>
                      <m:t>s</m:t>
                    </m:r>
                  </m:oMath>
                </a14:m>
                <a:r>
                  <a:rPr lang="pt-BR" sz="1600" dirty="0">
                    <a:solidFill>
                      <a:srgbClr val="000000"/>
                    </a:solidFill>
                    <a:effectLst/>
                    <a:latin typeface="Arial Narrow" panose="020B0606020202030204" pitchFamily="34" charset="0"/>
                    <a:ea typeface="Calibri" panose="020F0502020204030204" pitchFamily="34" charset="0"/>
                  </a:rPr>
                  <a:t>), marcam o tempo mais lentamente que os relógios na superfície terrestre, efeito conhecido como dilatação temporal. </a:t>
                </a:r>
                <a:endParaRPr lang="pt-BR" sz="1600" dirty="0">
                  <a:effectLst/>
                  <a:latin typeface="Calibri" panose="020F0502020204030204" pitchFamily="34" charset="0"/>
                  <a:ea typeface="Calibri" panose="020F0502020204030204" pitchFamily="34" charset="0"/>
                </a:endParaRPr>
              </a:p>
              <a:p>
                <a:pPr algn="just"/>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 )</m:t>
                    </m:r>
                  </m:oMath>
                </a14:m>
                <a:r>
                  <a:rPr lang="pt-BR" sz="1600" dirty="0">
                    <a:solidFill>
                      <a:srgbClr val="000000"/>
                    </a:solidFill>
                    <a:effectLst/>
                    <a:latin typeface="Arial Narrow" panose="020B0606020202030204" pitchFamily="34" charset="0"/>
                    <a:ea typeface="Calibri" panose="020F0502020204030204" pitchFamily="34" charset="0"/>
                  </a:rPr>
                  <a:t> A diferença de tempo entre satélites e Terra é pequena e pode ser tratada apenas por correções em solo, dispensando qualquer ajuste prévio nos relógios a bordo. </a:t>
                </a:r>
                <a:endParaRPr lang="pt-BR" sz="1600" dirty="0">
                  <a:effectLst/>
                  <a:latin typeface="Calibri" panose="020F0502020204030204" pitchFamily="34" charset="0"/>
                  <a:ea typeface="Calibri" panose="020F0502020204030204" pitchFamily="34" charset="0"/>
                </a:endParaRPr>
              </a:p>
              <a:p>
                <a:pPr algn="just"/>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 )</m:t>
                    </m:r>
                  </m:oMath>
                </a14:m>
                <a:r>
                  <a:rPr lang="pt-BR" sz="1600" dirty="0">
                    <a:solidFill>
                      <a:srgbClr val="000000"/>
                    </a:solidFill>
                    <a:effectLst/>
                    <a:latin typeface="Arial Narrow" panose="020B0606020202030204" pitchFamily="34" charset="0"/>
                    <a:ea typeface="Calibri" panose="020F0502020204030204" pitchFamily="34" charset="0"/>
                  </a:rPr>
                  <a:t> Os efeitos relativísticos previstos são compensados por ajustes prévios nos relógios dos satélites e por correções contínuas realizadas nos cálculos de posicionamento, para garantir a precisão do sistema.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A sequência correta de preenchimento dos parênteses, de cima para baixo, é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(A) V – V – F.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(B) F – F – V.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(C) V – F – F.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(D) F – V – F.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(E) V – F – V.</a:t>
                </a:r>
                <a:endParaRPr lang="pt-BR" sz="1600" dirty="0">
                  <a:effectLst/>
                  <a:latin typeface="Calibri" panose="020F0502020204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EC7939EB-CFBE-1FDC-0507-0451DBDC0E67}"/>
                  </a:ext>
                </a:extLst>
              </p:cNvPr>
              <p:cNvSpPr txBox="1">
                <a:spLocks noRot="1" noChangeAspect="1" noMove="1" noResize="1" noEditPoints="1" noAdjustHandles="1" noChangeArrowheads="1" noChangeShapeType="1" noTextEdit="1"/>
              </p:cNvSpPr>
              <p:nvPr/>
            </p:nvSpPr>
            <p:spPr>
              <a:xfrm>
                <a:off x="314325" y="749290"/>
                <a:ext cx="6096000" cy="5509200"/>
              </a:xfrm>
              <a:prstGeom prst="rect">
                <a:avLst/>
              </a:prstGeom>
              <a:blipFill>
                <a:blip r:embed="rId2"/>
                <a:stretch>
                  <a:fillRect l="-600" t="-332" r="-500" b="-442"/>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2DD5844B-3F6F-EDE0-C9A5-7377E5E04C1F}"/>
              </a:ext>
            </a:extLst>
          </p:cNvPr>
          <p:cNvSpPr txBox="1"/>
          <p:nvPr/>
        </p:nvSpPr>
        <p:spPr>
          <a:xfrm>
            <a:off x="6762749" y="749290"/>
            <a:ext cx="4305301" cy="5078313"/>
          </a:xfrm>
          <a:prstGeom prst="rect">
            <a:avLst/>
          </a:prstGeom>
          <a:noFill/>
        </p:spPr>
        <p:txBody>
          <a:bodyPr wrap="square">
            <a:spAutoFit/>
          </a:bodyPr>
          <a:lstStyle/>
          <a:p>
            <a:pPr algn="just"/>
            <a:r>
              <a:rPr lang="pt-BR" b="1" dirty="0">
                <a:solidFill>
                  <a:srgbClr val="000000"/>
                </a:solidFill>
                <a:effectLst/>
                <a:latin typeface="Arial Narrow" panose="020B0606020202030204" pitchFamily="34" charset="0"/>
                <a:ea typeface="Calibri" panose="020F0502020204030204" pitchFamily="34" charset="0"/>
              </a:rPr>
              <a:t>5. (UNIFEI - MG 2025)</a:t>
            </a:r>
            <a:r>
              <a:rPr lang="pt-BR" dirty="0">
                <a:solidFill>
                  <a:srgbClr val="000000"/>
                </a:solidFill>
                <a:effectLst/>
                <a:latin typeface="Arial Narrow" panose="020B0606020202030204" pitchFamily="34" charset="0"/>
                <a:ea typeface="Calibri" panose="020F0502020204030204" pitchFamily="34" charset="0"/>
              </a:rPr>
              <a:t> Em 2025, a teoria quântica completa 100 anos desde sua consolidação. O marco inicial dessa revolução foi dado, alguns anos antes, por Max Planck, que, ao estudar a radiação de corpo negro, propôs que a energia era emitida em “pacotes” de energia chamados quanta. A melhor contribuição da teoria de Planck para este contexto é que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(A) a energia da onda é proporcional à sua amplitude.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(B) a energia do fóton e a frequência da radiação são independentes.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(C) a emissão de energia do corpo negro ocorre de maneira contínua.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(D) a energia é proporcional à frequência da radiação emitida pelo corpo negro. </a:t>
            </a:r>
            <a:endParaRPr lang="pt-BR" dirty="0">
              <a:effectLst/>
              <a:latin typeface="Calibri" panose="020F0502020204030204" pitchFamily="34" charset="0"/>
              <a:ea typeface="Calibri" panose="020F0502020204030204" pitchFamily="34" charset="0"/>
            </a:endParaRPr>
          </a:p>
          <a:p>
            <a:pPr algn="just"/>
            <a:r>
              <a:rPr lang="pt-BR" dirty="0">
                <a:solidFill>
                  <a:srgbClr val="000000"/>
                </a:solidFill>
                <a:effectLst/>
                <a:latin typeface="Arial Narrow" panose="020B0606020202030204" pitchFamily="34" charset="0"/>
                <a:ea typeface="Calibri" panose="020F0502020204030204" pitchFamily="34" charset="0"/>
              </a:rPr>
              <a:t>(E) a radiação de corpo negro pode ser explicada pela teoria ondulatória da luz.</a:t>
            </a:r>
            <a:endParaRPr lang="pt-BR"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363539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579A9FF5-992E-6CF9-0AD4-274447D456DF}"/>
                  </a:ext>
                </a:extLst>
              </p:cNvPr>
              <p:cNvSpPr txBox="1"/>
              <p:nvPr/>
            </p:nvSpPr>
            <p:spPr>
              <a:xfrm>
                <a:off x="161924" y="581531"/>
                <a:ext cx="6029325" cy="5016758"/>
              </a:xfrm>
              <a:prstGeom prst="rect">
                <a:avLst/>
              </a:prstGeom>
              <a:noFill/>
            </p:spPr>
            <p:txBody>
              <a:bodyPr wrap="square">
                <a:spAutoFit/>
              </a:bodyPr>
              <a:lstStyle/>
              <a:p>
                <a:pPr algn="just"/>
                <a:r>
                  <a:rPr lang="pt-BR" sz="1600" b="1" dirty="0">
                    <a:solidFill>
                      <a:srgbClr val="000000"/>
                    </a:solidFill>
                    <a:effectLst/>
                    <a:latin typeface="Arial Narrow" panose="020B0606020202030204" pitchFamily="34" charset="0"/>
                    <a:ea typeface="Calibri" panose="020F0502020204030204" pitchFamily="34" charset="0"/>
                  </a:rPr>
                  <a:t>6. (FUVEST – SP 2026) </a:t>
                </a:r>
                <a:r>
                  <a:rPr lang="pt-BR" sz="1600" dirty="0">
                    <a:solidFill>
                      <a:srgbClr val="000000"/>
                    </a:solidFill>
                    <a:effectLst/>
                    <a:latin typeface="Arial Narrow" panose="020B0606020202030204" pitchFamily="34" charset="0"/>
                    <a:ea typeface="Calibri" panose="020F0502020204030204" pitchFamily="34" charset="0"/>
                  </a:rPr>
                  <a:t>Em 1905, Albert Einstein propôs que a luz, um tipo de radiação eletromagnética, é composta por fótons, sendo que cada fóton tem energia proporcional à frequência da luz </a:t>
                </a:r>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m:t>
                    </m:r>
                    <m:r>
                      <m:rPr>
                        <m:sty m:val="p"/>
                      </m:rPr>
                      <a:rPr lang="pt-BR" sz="1600">
                        <a:solidFill>
                          <a:srgbClr val="000000"/>
                        </a:solidFill>
                        <a:effectLst/>
                        <a:latin typeface="Cambria Math" panose="02040503050406030204" pitchFamily="18" charset="0"/>
                        <a:ea typeface="Calibri" panose="020F0502020204030204" pitchFamily="34" charset="0"/>
                        <a:cs typeface="Cambria Math" panose="02040503050406030204" pitchFamily="18" charset="0"/>
                      </a:rPr>
                      <m:t>f</m:t>
                    </m:r>
                    <m:r>
                      <a:rPr lang="pt-BR" sz="1600">
                        <a:solidFill>
                          <a:srgbClr val="000000"/>
                        </a:solidFill>
                        <a:effectLst/>
                        <a:latin typeface="Cambria Math" panose="02040503050406030204" pitchFamily="18" charset="0"/>
                        <a:ea typeface="Calibri" panose="020F0502020204030204" pitchFamily="34" charset="0"/>
                      </a:rPr>
                      <m:t>)</m:t>
                    </m:r>
                  </m:oMath>
                </a14:m>
                <a:r>
                  <a:rPr lang="pt-BR" sz="1600" dirty="0">
                    <a:solidFill>
                      <a:srgbClr val="000000"/>
                    </a:solidFill>
                    <a:effectLst/>
                    <a:latin typeface="Arial Narrow" panose="020B0606020202030204" pitchFamily="34" charset="0"/>
                    <a:ea typeface="Calibri" panose="020F0502020204030204" pitchFamily="34" charset="0"/>
                  </a:rPr>
                  <a:t> e à constante de Planck </a:t>
                </a:r>
                <a14:m>
                  <m:oMath xmlns:m="http://schemas.openxmlformats.org/officeDocument/2006/math">
                    <m:r>
                      <a:rPr lang="pt-BR" sz="1600">
                        <a:solidFill>
                          <a:srgbClr val="000000"/>
                        </a:solidFill>
                        <a:effectLst/>
                        <a:latin typeface="Cambria Math" panose="02040503050406030204" pitchFamily="18" charset="0"/>
                        <a:ea typeface="Calibri" panose="020F0502020204030204" pitchFamily="34" charset="0"/>
                      </a:rPr>
                      <m:t>(</m:t>
                    </m:r>
                    <m:r>
                      <m:rPr>
                        <m:sty m:val="p"/>
                      </m:rPr>
                      <a:rPr lang="pt-BR" sz="1600">
                        <a:solidFill>
                          <a:srgbClr val="000000"/>
                        </a:solidFill>
                        <a:effectLst/>
                        <a:latin typeface="Cambria Math" panose="02040503050406030204" pitchFamily="18" charset="0"/>
                        <a:ea typeface="Calibri" panose="020F0502020204030204" pitchFamily="34" charset="0"/>
                        <a:cs typeface="Cambria Math" panose="02040503050406030204" pitchFamily="18" charset="0"/>
                      </a:rPr>
                      <m:t>h</m:t>
                    </m:r>
                    <m:r>
                      <a:rPr lang="pt-BR" sz="1600">
                        <a:solidFill>
                          <a:srgbClr val="000000"/>
                        </a:solidFill>
                        <a:effectLst/>
                        <a:latin typeface="Cambria Math" panose="02040503050406030204" pitchFamily="18" charset="0"/>
                        <a:ea typeface="Calibri" panose="020F0502020204030204" pitchFamily="34" charset="0"/>
                      </a:rPr>
                      <m:t>)</m:t>
                    </m:r>
                  </m:oMath>
                </a14:m>
                <a:r>
                  <a:rPr lang="pt-BR" sz="1600" dirty="0">
                    <a:solidFill>
                      <a:srgbClr val="000000"/>
                    </a:solidFill>
                    <a:effectLst/>
                    <a:latin typeface="Arial Narrow" panose="020B0606020202030204" pitchFamily="34" charset="0"/>
                    <a:ea typeface="Calibri" panose="020F0502020204030204" pitchFamily="34" charset="0"/>
                  </a:rPr>
                  <a:t>. Nesses termos, </a:t>
                </a:r>
                <a14:m>
                  <m:oMath xmlns:m="http://schemas.openxmlformats.org/officeDocument/2006/math">
                    <m:r>
                      <m:rPr>
                        <m:sty m:val="p"/>
                      </m:rPr>
                      <a:rPr lang="pt-BR" sz="1600">
                        <a:solidFill>
                          <a:srgbClr val="000000"/>
                        </a:solidFill>
                        <a:effectLst/>
                        <a:latin typeface="Cambria Math" panose="02040503050406030204" pitchFamily="18" charset="0"/>
                        <a:ea typeface="Calibri" panose="020F0502020204030204" pitchFamily="34" charset="0"/>
                        <a:cs typeface="Cambria Math" panose="02040503050406030204" pitchFamily="18" charset="0"/>
                      </a:rPr>
                      <m:t>E</m:t>
                    </m:r>
                    <m:r>
                      <a:rPr lang="pt-BR" sz="1600">
                        <a:solidFill>
                          <a:srgbClr val="000000"/>
                        </a:solidFill>
                        <a:effectLst/>
                        <a:latin typeface="Cambria Math" panose="02040503050406030204" pitchFamily="18" charset="0"/>
                        <a:ea typeface="Calibri" panose="020F0502020204030204" pitchFamily="34" charset="0"/>
                      </a:rPr>
                      <m:t> = </m:t>
                    </m:r>
                    <m:r>
                      <m:rPr>
                        <m:sty m:val="p"/>
                      </m:rPr>
                      <a:rPr lang="pt-BR" sz="1600">
                        <a:solidFill>
                          <a:srgbClr val="000000"/>
                        </a:solidFill>
                        <a:effectLst/>
                        <a:latin typeface="Cambria Math" panose="02040503050406030204" pitchFamily="18" charset="0"/>
                        <a:ea typeface="Calibri" panose="020F0502020204030204" pitchFamily="34" charset="0"/>
                        <a:cs typeface="Cambria Math" panose="02040503050406030204" pitchFamily="18" charset="0"/>
                      </a:rPr>
                      <m:t>hf</m:t>
                    </m:r>
                  </m:oMath>
                </a14:m>
                <a:r>
                  <a:rPr lang="pt-BR" sz="1600" dirty="0">
                    <a:solidFill>
                      <a:srgbClr val="000000"/>
                    </a:solidFill>
                    <a:effectLst/>
                    <a:latin typeface="Arial Narrow" panose="020B0606020202030204" pitchFamily="34" charset="0"/>
                    <a:ea typeface="Calibri" panose="020F0502020204030204" pitchFamily="34" charset="0"/>
                  </a:rPr>
                  <a:t>, e a intensidade da luz é a medida da quantidade de fótons.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Essa interpretação foi fundamental para o desenvolvimento da teoria quântica da luz e para explicar o efeito fotoelétrico. Esse efeito consiste em um fenômeno físico no qual elétrons são ejetados de um material, geralmente um metal, quando este é irradiado com luz cujos fótons têm energia maior que a energia de ligação do elétron ao material, também conhecida como função trabalho. Assim, quando o fóton incide sobre a superfície do material, a energia excedente transforma-se na energia cinética do elétron que escapa da superfície.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Em qual das situações a seguir a energia cinética do elétron ejetado no efeito fotoelétrico aumenta?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(A) Aumentando a intensidade da luz incidente.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(B) Usando uma superfície maior. </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(C) Aumentando a frequência da luz incidente.</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(D) Usando um material com função trabalho maior.</a:t>
                </a:r>
                <a:endParaRPr lang="pt-BR" sz="1600" dirty="0">
                  <a:effectLst/>
                  <a:latin typeface="Calibri" panose="020F0502020204030204" pitchFamily="34" charset="0"/>
                  <a:ea typeface="Calibri" panose="020F0502020204030204" pitchFamily="34" charset="0"/>
                </a:endParaRPr>
              </a:p>
              <a:p>
                <a:pPr algn="just"/>
                <a:r>
                  <a:rPr lang="pt-BR" sz="1600" dirty="0">
                    <a:solidFill>
                      <a:srgbClr val="000000"/>
                    </a:solidFill>
                    <a:effectLst/>
                    <a:latin typeface="Arial Narrow" panose="020B0606020202030204" pitchFamily="34" charset="0"/>
                    <a:ea typeface="Calibri" panose="020F0502020204030204" pitchFamily="34" charset="0"/>
                  </a:rPr>
                  <a:t>(E) Diminuindo a energia do fóton incidente.</a:t>
                </a:r>
                <a:endParaRPr lang="pt-BR" sz="1600" dirty="0">
                  <a:effectLst/>
                  <a:latin typeface="Calibri" panose="020F0502020204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579A9FF5-992E-6CF9-0AD4-274447D456DF}"/>
                  </a:ext>
                </a:extLst>
              </p:cNvPr>
              <p:cNvSpPr txBox="1">
                <a:spLocks noRot="1" noChangeAspect="1" noMove="1" noResize="1" noEditPoints="1" noAdjustHandles="1" noChangeArrowheads="1" noChangeShapeType="1" noTextEdit="1"/>
              </p:cNvSpPr>
              <p:nvPr/>
            </p:nvSpPr>
            <p:spPr>
              <a:xfrm>
                <a:off x="161924" y="581531"/>
                <a:ext cx="6029325" cy="5016758"/>
              </a:xfrm>
              <a:prstGeom prst="rect">
                <a:avLst/>
              </a:prstGeom>
              <a:blipFill>
                <a:blip r:embed="rId2"/>
                <a:stretch>
                  <a:fillRect l="-607" t="-365" r="-506" b="-60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808FC4A8-6AF2-122F-757D-4ABEE41AA26E}"/>
                  </a:ext>
                </a:extLst>
              </p:cNvPr>
              <p:cNvSpPr txBox="1"/>
              <p:nvPr/>
            </p:nvSpPr>
            <p:spPr>
              <a:xfrm>
                <a:off x="6400800" y="673269"/>
                <a:ext cx="5400674" cy="5632311"/>
              </a:xfrm>
              <a:prstGeom prst="rect">
                <a:avLst/>
              </a:prstGeom>
              <a:noFill/>
            </p:spPr>
            <p:txBody>
              <a:bodyPr wrap="square">
                <a:spAutoFit/>
              </a:bodyPr>
              <a:lstStyle/>
              <a:p>
                <a:pPr algn="just"/>
                <a:r>
                  <a:rPr lang="pt-BR" b="1" dirty="0">
                    <a:effectLst/>
                    <a:latin typeface="Arial Narrow" panose="020B0606020202030204" pitchFamily="34" charset="0"/>
                    <a:ea typeface="Calibri" panose="020F0502020204030204" pitchFamily="34" charset="0"/>
                    <a:cs typeface="Calibri" panose="020F0502020204030204" pitchFamily="34" charset="0"/>
                  </a:rPr>
                  <a:t>7. (UEG – GO 2025)</a:t>
                </a:r>
                <a:r>
                  <a:rPr lang="pt-BR" dirty="0">
                    <a:effectLst/>
                    <a:latin typeface="Arial Narrow" panose="020B0606020202030204" pitchFamily="34" charset="0"/>
                    <a:ea typeface="Calibri" panose="020F0502020204030204" pitchFamily="34" charset="0"/>
                    <a:cs typeface="Calibri" panose="020F0502020204030204" pitchFamily="34" charset="0"/>
                  </a:rPr>
                  <a:t> Em um experimento mental (</a:t>
                </a:r>
                <a:r>
                  <a:rPr lang="pt-BR" dirty="0" err="1">
                    <a:effectLst/>
                    <a:latin typeface="Arial Narrow" panose="020B0606020202030204" pitchFamily="34" charset="0"/>
                    <a:ea typeface="Calibri" panose="020F0502020204030204" pitchFamily="34" charset="0"/>
                    <a:cs typeface="Calibri" panose="020F0502020204030204" pitchFamily="34" charset="0"/>
                  </a:rPr>
                  <a:t>gedankenexperiment</a:t>
                </a:r>
                <a:r>
                  <a:rPr lang="pt-BR" dirty="0">
                    <a:effectLst/>
                    <a:latin typeface="Arial Narrow" panose="020B0606020202030204" pitchFamily="34" charset="0"/>
                    <a:ea typeface="Calibri" panose="020F0502020204030204" pitchFamily="34" charset="0"/>
                    <a:cs typeface="Calibri" panose="020F0502020204030204" pitchFamily="34" charset="0"/>
                  </a:rPr>
                  <a:t>) atribuído a Albert Einstein ao explicar a teoria da relatividade especial, considera-se o vagão de um trem viajando próximo à velocidade da </a:t>
                </a:r>
                <a14:m>
                  <m:oMath xmlns:m="http://schemas.openxmlformats.org/officeDocument/2006/math">
                    <m:r>
                      <m:rPr>
                        <m:sty m:val="p"/>
                      </m:rPr>
                      <a:rPr lang="pt-BR">
                        <a:effectLst/>
                        <a:latin typeface="Cambria Math" panose="02040503050406030204" pitchFamily="18" charset="0"/>
                        <a:ea typeface="Calibri" panose="020F0502020204030204" pitchFamily="34" charset="0"/>
                        <a:cs typeface="Calibri" panose="020F0502020204030204" pitchFamily="34" charset="0"/>
                      </a:rPr>
                      <m:t>luz</m:t>
                    </m:r>
                    <m:r>
                      <a:rPr lang="pt-BR">
                        <a:effectLst/>
                        <a:latin typeface="Cambria Math" panose="02040503050406030204" pitchFamily="18" charset="0"/>
                        <a:ea typeface="Calibri" panose="020F0502020204030204" pitchFamily="34" charset="0"/>
                        <a:cs typeface="Calibri" panose="020F0502020204030204" pitchFamily="34" charset="0"/>
                      </a:rPr>
                      <m:t> (</m:t>
                    </m:r>
                    <m:r>
                      <m:rPr>
                        <m:sty m:val="p"/>
                      </m:rPr>
                      <a:rPr lang="pt-BR">
                        <a:effectLst/>
                        <a:latin typeface="Cambria Math" panose="02040503050406030204" pitchFamily="18" charset="0"/>
                        <a:ea typeface="Calibri" panose="020F0502020204030204" pitchFamily="34" charset="0"/>
                        <a:cs typeface="Calibri" panose="020F0502020204030204" pitchFamily="34" charset="0"/>
                      </a:rPr>
                      <m:t>v</m:t>
                    </m:r>
                    <m:r>
                      <a:rPr lang="pt-BR">
                        <a:effectLst/>
                        <a:latin typeface="Cambria Math" panose="02040503050406030204" pitchFamily="18" charset="0"/>
                        <a:ea typeface="Calibri" panose="020F0502020204030204" pitchFamily="34" charset="0"/>
                        <a:cs typeface="Calibri" panose="020F0502020204030204" pitchFamily="34" charset="0"/>
                      </a:rPr>
                      <m:t> &lt; </m:t>
                    </m:r>
                    <m:r>
                      <m:rPr>
                        <m:sty m:val="p"/>
                      </m:rPr>
                      <a:rPr lang="pt-BR">
                        <a:effectLst/>
                        <a:latin typeface="Cambria Math" panose="02040503050406030204" pitchFamily="18" charset="0"/>
                        <a:ea typeface="Calibri" panose="020F0502020204030204" pitchFamily="34" charset="0"/>
                        <a:cs typeface="Calibri" panose="020F0502020204030204" pitchFamily="34" charset="0"/>
                      </a:rPr>
                      <m:t>c</m:t>
                    </m:r>
                    <m:r>
                      <a:rPr lang="pt-BR">
                        <a:effectLst/>
                        <a:latin typeface="Cambria Math" panose="02040503050406030204" pitchFamily="18" charset="0"/>
                        <a:ea typeface="Calibri" panose="020F0502020204030204" pitchFamily="34" charset="0"/>
                        <a:cs typeface="Calibri" panose="020F0502020204030204" pitchFamily="34" charset="0"/>
                      </a:rPr>
                      <m:t>).</m:t>
                    </m:r>
                  </m:oMath>
                </a14:m>
                <a:r>
                  <a:rPr lang="pt-BR" dirty="0">
                    <a:effectLst/>
                    <a:latin typeface="Arial Narrow" panose="020B0606020202030204" pitchFamily="34" charset="0"/>
                    <a:ea typeface="Calibri" panose="020F0502020204030204" pitchFamily="34" charset="0"/>
                    <a:cs typeface="Calibri" panose="020F0502020204030204" pitchFamily="34" charset="0"/>
                  </a:rPr>
                  <a:t> Dois observadores, o primeiro em repouso na plataforma (1) e o outro em repouso dentro do vagão (2), visualizam duas descargas elétricas (relâmpagos), uma na frente do trem e outra atrás dele. Para o observador (1), ambas as descargas </a:t>
                </a:r>
                <a:r>
                  <a:rPr lang="pt-BR" dirty="0" err="1">
                    <a:effectLst/>
                    <a:latin typeface="Arial Narrow" panose="020B0606020202030204" pitchFamily="34" charset="0"/>
                    <a:ea typeface="Calibri" panose="020F0502020204030204" pitchFamily="34" charset="0"/>
                    <a:cs typeface="Calibri" panose="020F0502020204030204" pitchFamily="34" charset="0"/>
                  </a:rPr>
                  <a:t>elétricas</a:t>
                </a:r>
                <a:r>
                  <a:rPr lang="pt-BR" dirty="0" err="1">
                    <a:solidFill>
                      <a:srgbClr val="000000"/>
                    </a:solidFill>
                    <a:latin typeface="Arial Narrow" panose="020B0606020202030204" pitchFamily="34" charset="0"/>
                    <a:ea typeface="Calibri" panose="020F0502020204030204" pitchFamily="34" charset="0"/>
                  </a:rPr>
                  <a:t>são</a:t>
                </a:r>
                <a:r>
                  <a:rPr lang="pt-BR" dirty="0">
                    <a:solidFill>
                      <a:srgbClr val="000000"/>
                    </a:solidFill>
                    <a:latin typeface="Arial Narrow" panose="020B0606020202030204" pitchFamily="34" charset="0"/>
                    <a:ea typeface="Calibri" panose="020F0502020204030204" pitchFamily="34" charset="0"/>
                  </a:rPr>
                  <a:t> simultâneas. </a:t>
                </a:r>
                <a:endParaRPr lang="pt-BR" sz="1600" dirty="0">
                  <a:latin typeface="Calibri" panose="020F0502020204030204" pitchFamily="34" charset="0"/>
                  <a:ea typeface="Calibri" panose="020F0502020204030204" pitchFamily="34" charset="0"/>
                </a:endParaRPr>
              </a:p>
              <a:p>
                <a:pPr algn="just"/>
                <a:r>
                  <a:rPr lang="pt-BR" dirty="0">
                    <a:solidFill>
                      <a:srgbClr val="000000"/>
                    </a:solidFill>
                    <a:latin typeface="Arial Narrow" panose="020B0606020202030204" pitchFamily="34" charset="0"/>
                    <a:ea typeface="Calibri" panose="020F0502020204030204" pitchFamily="34" charset="0"/>
                  </a:rPr>
                  <a:t>Para o observador (2), nota-se que </a:t>
                </a:r>
                <a:endParaRPr lang="pt-BR" sz="1600" dirty="0">
                  <a:latin typeface="Calibri" panose="020F0502020204030204" pitchFamily="34" charset="0"/>
                  <a:ea typeface="Calibri" panose="020F0502020204030204" pitchFamily="34" charset="0"/>
                </a:endParaRPr>
              </a:p>
              <a:p>
                <a:pPr algn="just"/>
                <a:r>
                  <a:rPr lang="pt-BR" dirty="0">
                    <a:solidFill>
                      <a:srgbClr val="000000"/>
                    </a:solidFill>
                    <a:latin typeface="Arial Narrow" panose="020B0606020202030204" pitchFamily="34" charset="0"/>
                    <a:ea typeface="Calibri" panose="020F0502020204030204" pitchFamily="34" charset="0"/>
                  </a:rPr>
                  <a:t>(A) os relâmpagos são simultâneos. </a:t>
                </a:r>
                <a:endParaRPr lang="pt-BR" sz="1600" dirty="0">
                  <a:latin typeface="Calibri" panose="020F0502020204030204" pitchFamily="34" charset="0"/>
                  <a:ea typeface="Calibri" panose="020F0502020204030204" pitchFamily="34" charset="0"/>
                </a:endParaRPr>
              </a:p>
              <a:p>
                <a:pPr algn="just"/>
                <a:r>
                  <a:rPr lang="pt-BR" dirty="0">
                    <a:solidFill>
                      <a:srgbClr val="000000"/>
                    </a:solidFill>
                    <a:latin typeface="Arial Narrow" panose="020B0606020202030204" pitchFamily="34" charset="0"/>
                    <a:ea typeface="Calibri" panose="020F0502020204030204" pitchFamily="34" charset="0"/>
                  </a:rPr>
                  <a:t>(B) o relâmpago à frente do trem é visto antes do relâmpago atrás dele. </a:t>
                </a:r>
                <a:endParaRPr lang="pt-BR" sz="1600" dirty="0">
                  <a:latin typeface="Calibri" panose="020F0502020204030204" pitchFamily="34" charset="0"/>
                  <a:ea typeface="Calibri" panose="020F0502020204030204" pitchFamily="34" charset="0"/>
                </a:endParaRPr>
              </a:p>
              <a:p>
                <a:pPr algn="just"/>
                <a:r>
                  <a:rPr lang="pt-BR" dirty="0">
                    <a:solidFill>
                      <a:srgbClr val="000000"/>
                    </a:solidFill>
                    <a:latin typeface="Arial Narrow" panose="020B0606020202030204" pitchFamily="34" charset="0"/>
                    <a:ea typeface="Calibri" panose="020F0502020204030204" pitchFamily="34" charset="0"/>
                  </a:rPr>
                  <a:t>(C) o relâmpago à frente do trem é visto depois do relâmpago atrás dele. </a:t>
                </a:r>
                <a:endParaRPr lang="pt-BR" sz="1600" dirty="0">
                  <a:latin typeface="Calibri" panose="020F0502020204030204" pitchFamily="34" charset="0"/>
                  <a:ea typeface="Calibri" panose="020F0502020204030204" pitchFamily="34" charset="0"/>
                </a:endParaRPr>
              </a:p>
              <a:p>
                <a:pPr algn="just"/>
                <a:r>
                  <a:rPr lang="pt-BR" dirty="0">
                    <a:solidFill>
                      <a:srgbClr val="000000"/>
                    </a:solidFill>
                    <a:latin typeface="Arial Narrow" panose="020B0606020202030204" pitchFamily="34" charset="0"/>
                    <a:ea typeface="Calibri" panose="020F0502020204030204" pitchFamily="34" charset="0"/>
                  </a:rPr>
                  <a:t>(D) os relâmpagos não são simultâneos, apesar do espaço e do tempo serem absolutos. </a:t>
                </a:r>
                <a:endParaRPr lang="pt-BR" sz="1600" dirty="0">
                  <a:latin typeface="Calibri" panose="020F0502020204030204" pitchFamily="34" charset="0"/>
                  <a:ea typeface="Calibri" panose="020F0502020204030204" pitchFamily="34" charset="0"/>
                </a:endParaRPr>
              </a:p>
              <a:p>
                <a:pPr algn="just"/>
                <a:r>
                  <a:rPr lang="pt-BR" dirty="0">
                    <a:solidFill>
                      <a:srgbClr val="000000"/>
                    </a:solidFill>
                    <a:latin typeface="Arial Narrow" panose="020B0606020202030204" pitchFamily="34" charset="0"/>
                    <a:ea typeface="Calibri" panose="020F0502020204030204" pitchFamily="34" charset="0"/>
                  </a:rPr>
                  <a:t>(E) os relâmpagos são simultâneos, mas sua percepção da realidade é prejudicada, impedindo quaisquer afirmações.</a:t>
                </a:r>
                <a:endParaRPr lang="pt-BR" sz="1600" dirty="0">
                  <a:latin typeface="Calibri" panose="020F0502020204030204" pitchFamily="34" charset="0"/>
                  <a:ea typeface="Calibri" panose="020F0502020204030204" pitchFamily="34" charset="0"/>
                </a:endParaRPr>
              </a:p>
              <a:p>
                <a:pPr algn="just"/>
                <a:r>
                  <a:rPr lang="pt-BR" dirty="0">
                    <a:effectLst/>
                    <a:latin typeface="Arial Narrow" panose="020B0606020202030204" pitchFamily="34" charset="0"/>
                    <a:ea typeface="Calibri" panose="020F0502020204030204" pitchFamily="34" charset="0"/>
                    <a:cs typeface="Calibri" panose="020F0502020204030204" pitchFamily="34" charset="0"/>
                  </a:rPr>
                  <a:t> </a:t>
                </a:r>
                <a:endParaRPr lang="pt-BR" dirty="0"/>
              </a:p>
            </p:txBody>
          </p:sp>
        </mc:Choice>
        <mc:Fallback xmlns="">
          <p:sp>
            <p:nvSpPr>
              <p:cNvPr id="6" name="CaixaDeTexto 5">
                <a:extLst>
                  <a:ext uri="{FF2B5EF4-FFF2-40B4-BE49-F238E27FC236}">
                    <a16:creationId xmlns:a16="http://schemas.microsoft.com/office/drawing/2014/main" id="{808FC4A8-6AF2-122F-757D-4ABEE41AA26E}"/>
                  </a:ext>
                </a:extLst>
              </p:cNvPr>
              <p:cNvSpPr txBox="1">
                <a:spLocks noRot="1" noChangeAspect="1" noMove="1" noResize="1" noEditPoints="1" noAdjustHandles="1" noChangeArrowheads="1" noChangeShapeType="1" noTextEdit="1"/>
              </p:cNvSpPr>
              <p:nvPr/>
            </p:nvSpPr>
            <p:spPr>
              <a:xfrm>
                <a:off x="6400800" y="673269"/>
                <a:ext cx="5400674" cy="5632311"/>
              </a:xfrm>
              <a:prstGeom prst="rect">
                <a:avLst/>
              </a:prstGeom>
              <a:blipFill>
                <a:blip r:embed="rId3"/>
                <a:stretch>
                  <a:fillRect l="-903" t="-433" r="-903"/>
                </a:stretch>
              </a:blipFill>
            </p:spPr>
            <p:txBody>
              <a:bodyPr/>
              <a:lstStyle/>
              <a:p>
                <a:r>
                  <a:rPr lang="pt-BR">
                    <a:noFill/>
                  </a:rPr>
                  <a:t> </a:t>
                </a:r>
              </a:p>
            </p:txBody>
          </p:sp>
        </mc:Fallback>
      </mc:AlternateContent>
    </p:spTree>
    <p:extLst>
      <p:ext uri="{BB962C8B-B14F-4D97-AF65-F5344CB8AC3E}">
        <p14:creationId xmlns:p14="http://schemas.microsoft.com/office/powerpoint/2010/main" val="31520411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AB6C56A-AC98-F21D-1463-D46A22977100}"/>
              </a:ext>
            </a:extLst>
          </p:cNvPr>
          <p:cNvPicPr>
            <a:picLocks noChangeAspect="1"/>
          </p:cNvPicPr>
          <p:nvPr/>
        </p:nvPicPr>
        <p:blipFill>
          <a:blip r:embed="rId2"/>
          <a:stretch>
            <a:fillRect/>
          </a:stretch>
        </p:blipFill>
        <p:spPr>
          <a:xfrm>
            <a:off x="3047736" y="1714351"/>
            <a:ext cx="6096528" cy="3429297"/>
          </a:xfrm>
          <a:prstGeom prst="rect">
            <a:avLst/>
          </a:prstGeom>
        </p:spPr>
      </p:pic>
    </p:spTree>
    <p:extLst>
      <p:ext uri="{BB962C8B-B14F-4D97-AF65-F5344CB8AC3E}">
        <p14:creationId xmlns:p14="http://schemas.microsoft.com/office/powerpoint/2010/main" val="26339686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E84CEF3D-3CC4-A568-C445-745E47347E06}"/>
              </a:ext>
            </a:extLst>
          </p:cNvPr>
          <p:cNvPicPr>
            <a:picLocks noChangeAspect="1"/>
          </p:cNvPicPr>
          <p:nvPr/>
        </p:nvPicPr>
        <p:blipFill>
          <a:blip r:embed="rId2"/>
          <a:stretch>
            <a:fillRect/>
          </a:stretch>
        </p:blipFill>
        <p:spPr>
          <a:xfrm>
            <a:off x="3228575" y="399627"/>
            <a:ext cx="5734850" cy="6058746"/>
          </a:xfrm>
          <a:prstGeom prst="rect">
            <a:avLst/>
          </a:prstGeom>
        </p:spPr>
      </p:pic>
    </p:spTree>
    <p:extLst>
      <p:ext uri="{BB962C8B-B14F-4D97-AF65-F5344CB8AC3E}">
        <p14:creationId xmlns:p14="http://schemas.microsoft.com/office/powerpoint/2010/main" val="39702263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B940B8E-0070-A645-E8E7-7538CF356533}"/>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553311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50CB3CD-E495-C630-16AF-53CF1ECE08A3}"/>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890162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4C1225E-EFB4-E216-F209-DD9FDAD00554}"/>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795073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F4770B9-7331-54BB-171A-A433CCD36DA0}"/>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779888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ítulo 1" hidden="1">
            <a:extLst>
              <a:ext uri="{FF2B5EF4-FFF2-40B4-BE49-F238E27FC236}">
                <a16:creationId xmlns:a16="http://schemas.microsoft.com/office/drawing/2014/main" id="{24912A82-ED38-79CE-327C-CBCC9D6939CE}"/>
              </a:ext>
            </a:extLst>
          </p:cNvPr>
          <p:cNvSpPr>
            <a:spLocks noGrp="1"/>
          </p:cNvSpPr>
          <p:nvPr>
            <p:ph type="title" idx="4294967295"/>
          </p:nvPr>
        </p:nvSpPr>
        <p:spPr>
          <a:xfrm>
            <a:off x="838200" y="365125"/>
            <a:ext cx="10515600" cy="1325563"/>
          </a:xfrm>
        </p:spPr>
        <p:txBody>
          <a:bodyPr/>
          <a:lstStyle/>
          <a:p>
            <a:endParaRPr lang="pt-BR" dirty="0"/>
          </a:p>
        </p:txBody>
      </p:sp>
      <p:pic>
        <p:nvPicPr>
          <p:cNvPr id="3" name="Imagem 2">
            <a:extLst>
              <a:ext uri="{FF2B5EF4-FFF2-40B4-BE49-F238E27FC236}">
                <a16:creationId xmlns:a16="http://schemas.microsoft.com/office/drawing/2014/main" id="{7800B765-4DEC-C644-19FA-7615B639164B}"/>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1807570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524</TotalTime>
  <Words>10284</Words>
  <Application>Microsoft Office PowerPoint</Application>
  <PresentationFormat>Widescreen</PresentationFormat>
  <Paragraphs>602</Paragraphs>
  <Slides>64</Slides>
  <Notes>0</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64</vt:i4>
      </vt:variant>
    </vt:vector>
  </HeadingPairs>
  <TitlesOfParts>
    <vt:vector size="75" baseType="lpstr">
      <vt:lpstr>Aptos</vt:lpstr>
      <vt:lpstr>Aptos Display</vt:lpstr>
      <vt:lpstr>Arial</vt:lpstr>
      <vt:lpstr>Arial Narrow</vt:lpstr>
      <vt:lpstr>Calibri</vt:lpstr>
      <vt:lpstr>Cambria Math</vt:lpstr>
      <vt:lpstr>Symbol</vt:lpstr>
      <vt:lpstr>system-ui</vt:lpstr>
      <vt:lpstr>Times New Roman</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Adriani Grun</dc:creator>
  <cp:lastModifiedBy>LEONORA APARECIDA DOS SANTOS LOPES</cp:lastModifiedBy>
  <cp:revision>13</cp:revision>
  <dcterms:created xsi:type="dcterms:W3CDTF">2026-09-25T12:03:59Z</dcterms:created>
  <dcterms:modified xsi:type="dcterms:W3CDTF">2026-09-28T20:22:24Z</dcterms:modified>
</cp:coreProperties>
</file>