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7" r:id="rId3"/>
    <p:sldId id="358" r:id="rId4"/>
    <p:sldId id="359" r:id="rId5"/>
    <p:sldId id="360" r:id="rId6"/>
    <p:sldId id="361" r:id="rId7"/>
    <p:sldId id="362" r:id="rId8"/>
    <p:sldId id="363" r:id="rId9"/>
    <p:sldId id="364" r:id="rId10"/>
    <p:sldId id="365" r:id="rId11"/>
    <p:sldId id="366" r:id="rId12"/>
    <p:sldId id="367" r:id="rId13"/>
    <p:sldId id="368" r:id="rId14"/>
    <p:sldId id="369" r:id="rId15"/>
    <p:sldId id="370" r:id="rId16"/>
    <p:sldId id="371" r:id="rId17"/>
    <p:sldId id="372" r:id="rId18"/>
    <p:sldId id="373" r:id="rId19"/>
    <p:sldId id="374" r:id="rId20"/>
    <p:sldId id="375" r:id="rId21"/>
    <p:sldId id="376" r:id="rId22"/>
    <p:sldId id="257" r:id="rId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cxnSp>
        <p:nvCxnSpPr>
          <p:cNvPr id="6" name="Conector reto 5">
            <a:extLst>
              <a:ext uri="{FF2B5EF4-FFF2-40B4-BE49-F238E27FC236}">
                <a16:creationId xmlns:a16="http://schemas.microsoft.com/office/drawing/2014/main" id="{EA16CF3D-6E26-A46F-2236-610EAF39F837}"/>
              </a:ext>
            </a:extLst>
          </p:cNvPr>
          <p:cNvCxnSpPr>
            <a:cxnSpLocks/>
          </p:cNvCxnSpPr>
          <p:nvPr userDrawn="1"/>
        </p:nvCxnSpPr>
        <p:spPr>
          <a:xfrm>
            <a:off x="6017680" y="983412"/>
            <a:ext cx="0" cy="536563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4681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hyperlink" Target="https://ces.uc.pt/pt/agenda-noticias/arquivos-da-pandemia/20-abr-2020/o-direito-universal-a-respiracao"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outraspalavras.net/descolonizacoes/ailton-krenak-o-filosofo-da-terra/"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abre.ai/s238"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7078EAA-710F-D52D-125D-B6355E1845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066986" y="4055470"/>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365899" y="5003322"/>
            <a:ext cx="4713979"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SOCIOLOGIA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37B3A13-94E3-C488-1808-95C006157502}"/>
              </a:ext>
            </a:extLst>
          </p:cNvPr>
          <p:cNvPicPr>
            <a:picLocks noChangeAspect="1"/>
          </p:cNvPicPr>
          <p:nvPr/>
        </p:nvPicPr>
        <p:blipFill>
          <a:blip r:embed="rId2"/>
          <a:stretch>
            <a:fillRect/>
          </a:stretch>
        </p:blipFill>
        <p:spPr>
          <a:xfrm>
            <a:off x="225464" y="690113"/>
            <a:ext cx="5654406" cy="1101840"/>
          </a:xfrm>
          <a:prstGeom prst="rect">
            <a:avLst/>
          </a:prstGeom>
        </p:spPr>
      </p:pic>
      <p:sp>
        <p:nvSpPr>
          <p:cNvPr id="8" name="CaixaDeTexto 7">
            <a:extLst>
              <a:ext uri="{FF2B5EF4-FFF2-40B4-BE49-F238E27FC236}">
                <a16:creationId xmlns:a16="http://schemas.microsoft.com/office/drawing/2014/main" id="{32CCBC7A-E911-197B-3791-59730B588E56}"/>
              </a:ext>
            </a:extLst>
          </p:cNvPr>
          <p:cNvSpPr txBox="1"/>
          <p:nvPr/>
        </p:nvSpPr>
        <p:spPr>
          <a:xfrm>
            <a:off x="225464" y="2251494"/>
            <a:ext cx="11851517" cy="1826526"/>
          </a:xfrm>
          <a:prstGeom prst="rect">
            <a:avLst/>
          </a:prstGeom>
          <a:noFill/>
        </p:spPr>
        <p:txBody>
          <a:bodyPr wrap="square">
            <a:spAutoFit/>
          </a:bodyPr>
          <a:lstStyle/>
          <a:p>
            <a:pPr algn="just">
              <a:lnSpc>
                <a:spcPct val="115000"/>
              </a:lnSpc>
            </a:pPr>
            <a:r>
              <a:rPr lang="pt-BR" b="1" dirty="0">
                <a:solidFill>
                  <a:srgbClr val="000000"/>
                </a:solidFill>
                <a:effectLst/>
                <a:latin typeface="Arial" panose="020B0604020202020204" pitchFamily="34" charset="0"/>
                <a:ea typeface="Times New Roman" panose="02020603050405020304" pitchFamily="18" charset="0"/>
              </a:rPr>
              <a:t>Leia o texto </a:t>
            </a:r>
            <a:endParaRPr lang="pt-BR" dirty="0">
              <a:effectLst/>
              <a:latin typeface="Times New Roman" panose="02020603050405020304" pitchFamily="18" charset="0"/>
              <a:ea typeface="Times New Roman" panose="02020603050405020304" pitchFamily="18" charset="0"/>
            </a:endParaRPr>
          </a:p>
          <a:p>
            <a:pPr algn="just">
              <a:lnSpc>
                <a:spcPct val="115000"/>
              </a:lnSpc>
            </a:pPr>
            <a:r>
              <a:rPr lang="pt-BR" b="1" dirty="0">
                <a:solidFill>
                  <a:srgbClr val="000000"/>
                </a:solidFill>
                <a:effectLst/>
                <a:latin typeface="Arial" panose="020B0604020202020204" pitchFamily="34" charset="0"/>
                <a:ea typeface="Times New Roman" panose="02020603050405020304" pitchFamily="18" charset="0"/>
              </a:rPr>
              <a:t>Texto I</a:t>
            </a:r>
            <a:endParaRPr lang="pt-BR" dirty="0">
              <a:effectLst/>
              <a:latin typeface="Times New Roman" panose="02020603050405020304" pitchFamily="18" charset="0"/>
              <a:ea typeface="Times New Roman" panose="02020603050405020304" pitchFamily="18" charset="0"/>
            </a:endParaRPr>
          </a:p>
          <a:p>
            <a:pPr algn="just">
              <a:lnSpc>
                <a:spcPct val="115000"/>
              </a:lnSpc>
              <a:spcAft>
                <a:spcPts val="800"/>
              </a:spcAft>
            </a:pPr>
            <a:r>
              <a:rPr lang="pt-BR"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b="1" kern="100" dirty="0">
                <a:effectLst/>
                <a:latin typeface="Arial" panose="020B0604020202020204" pitchFamily="34" charset="0"/>
                <a:ea typeface="Calibri" panose="020F0502020204030204" pitchFamily="34" charset="0"/>
                <a:cs typeface="Times New Roman" panose="02020603050405020304" pitchFamily="18" charset="0"/>
              </a:rPr>
              <a:t>Colonialismo e a Destruição do Vivo</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kern="100" dirty="0">
                <a:effectLst/>
                <a:latin typeface="Arial" panose="020B0604020202020204" pitchFamily="34" charset="0"/>
                <a:ea typeface="Calibri" panose="020F0502020204030204" pitchFamily="34" charset="0"/>
              </a:rPr>
              <a:t>Achille Mbembe filósofo e cientista político</a:t>
            </a:r>
            <a:endParaRPr lang="pt-BR" dirty="0"/>
          </a:p>
        </p:txBody>
      </p:sp>
      <p:pic>
        <p:nvPicPr>
          <p:cNvPr id="10" name="Imagem 9">
            <a:extLst>
              <a:ext uri="{FF2B5EF4-FFF2-40B4-BE49-F238E27FC236}">
                <a16:creationId xmlns:a16="http://schemas.microsoft.com/office/drawing/2014/main" id="{469AE020-A251-9B34-34CD-F5D5651A4A37}"/>
              </a:ext>
            </a:extLst>
          </p:cNvPr>
          <p:cNvPicPr>
            <a:picLocks noChangeAspect="1"/>
          </p:cNvPicPr>
          <p:nvPr/>
        </p:nvPicPr>
        <p:blipFill>
          <a:blip r:embed="rId3"/>
          <a:stretch>
            <a:fillRect/>
          </a:stretch>
        </p:blipFill>
        <p:spPr>
          <a:xfrm>
            <a:off x="775837" y="4078020"/>
            <a:ext cx="4072208" cy="2561389"/>
          </a:xfrm>
          <a:prstGeom prst="rect">
            <a:avLst/>
          </a:prstGeom>
        </p:spPr>
      </p:pic>
      <p:sp>
        <p:nvSpPr>
          <p:cNvPr id="12" name="CaixaDeTexto 11">
            <a:extLst>
              <a:ext uri="{FF2B5EF4-FFF2-40B4-BE49-F238E27FC236}">
                <a16:creationId xmlns:a16="http://schemas.microsoft.com/office/drawing/2014/main" id="{861EF596-17A9-A97B-A323-2F3E83A39F78}"/>
              </a:ext>
            </a:extLst>
          </p:cNvPr>
          <p:cNvSpPr txBox="1"/>
          <p:nvPr/>
        </p:nvSpPr>
        <p:spPr>
          <a:xfrm>
            <a:off x="6096000" y="1056933"/>
            <a:ext cx="5980981" cy="5909310"/>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Você já parou para pensar quem são as pessoas, povos ou regiões que mais sofrem com guerras, destruição ambiental e crises sanitárias? Quem define quem deve carregar esse peso? Por que, quase sempre, os mais atingidos pelos desastres ambientais são as populações periféricas, os pobres, os negros e os povos indígenas? Será apenas uma coincidência geográfica? E, diante desse cenário, quem se beneficia? Quem lucra com a devastação da natureza, com a morte dos povos originários e com o sofrimento imposto às camadas mais vulneráveis da sociedade?</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Essas questões estão no centro das reflexões feitas pelo filósofo camaronês Achille Mbembe, um dos mais importantes pensadores contemporâneos sobre os efeitos do colonialismo e do atual modelo econômico global. Em sua obra, ele propõe o conceito de necropolítica, isto é, uma forma de política que decide quem pode viver e quem deve morrer, ou, de forma mais ampla, quais populações e territórios são condenados à vulnerabilidade, à exploração e ao abandono.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2842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4159B52-4860-C0C5-A1F3-1D9F18008218}"/>
              </a:ext>
            </a:extLst>
          </p:cNvPr>
          <p:cNvSpPr txBox="1"/>
          <p:nvPr/>
        </p:nvSpPr>
        <p:spPr>
          <a:xfrm>
            <a:off x="189780" y="810883"/>
            <a:ext cx="11913079" cy="6001643"/>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Colonialismo e destruição ambiental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Mbembe mostra que o colonialismo não foi apenas uma relação de dominação política, mas também uma forma de explorar e exaurir a Terra. O processo colonial estabeleceu as bases de um modelo de desenvolvimento que continua no presente: um capitalismo que se sustenta pela extração predatória dos recursos naturais e pela desigualdade na distribuição dos impactos dessa destruição.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Mbembe fala que a modernidade foi marcada por uma “guerra contra os vivos”, em que o avanço tecnológico, econômico e militar caminhou junto da devastação ambiental e da precarização de povos inteiros. Ele afirma: “Na sua versão noturna, a modernidade foi, do princípio ao fim, uma interminável guerra travada contra os vivos. Ela está longe de acabar.”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Quando pensamos nos incêndios florestais, nos resíduos tóxicos, no envenenamento do solo e da água, podemos perguntar: não estaríamos repetindo hoje a mesma lógica colonial de exploração, só que agora em escala planetária?</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Mbembe alerta para o risco de a própria Terra se tornar uma “necrópole universal”.  Por isso, propõe um novo horizonte ético: o “direito universal à respiração”, um direito que não é apenas humano, mas de toda forma de vida. Afinal, como ele questiona: “Seremos capazes de redescobrir a nossa pertença à mesma espécie e o nosso inquebrável vínculo à totalidade do vivo?”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Essa pergunta é fundamental: como reconstruir formas de viver que não sejam baseadas na exploração até o esgotamento, mas na partilha e no cuidado com a vida?</a:t>
            </a: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Texto de Rafael Arcanjo. Professor da Rede Estadual de Goiás.</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Fonte: </a:t>
            </a:r>
            <a:r>
              <a:rPr lang="pt-BR" sz="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https://ces.uc.pt/pt/agenda-noticias/arquivos-da-pandemia/20-abr-2020/o-direito-universal-a-respiracao</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Acesso em: 10 set. 2025.</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5166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592348E-079E-2B98-F943-3F7B4BB6C822}"/>
              </a:ext>
            </a:extLst>
          </p:cNvPr>
          <p:cNvSpPr txBox="1"/>
          <p:nvPr/>
        </p:nvSpPr>
        <p:spPr>
          <a:xfrm>
            <a:off x="118972" y="1966823"/>
            <a:ext cx="11954055" cy="2998000"/>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AutoNum type="arabicPeriod"/>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Quem são, historicamente, os grupos sociais mais afetados pela destruição ambiental?</a:t>
            </a:r>
          </a:p>
          <a:p>
            <a:pPr marL="342900" indent="-342900" algn="just">
              <a:lnSpc>
                <a:spcPct val="107000"/>
              </a:lnSpc>
              <a:spcAft>
                <a:spcPts val="800"/>
              </a:spcAft>
              <a:buAutoNum type="arabicPeriod"/>
            </a:pPr>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b="1" kern="100" dirty="0">
                <a:latin typeface="Arial" panose="020B0604020202020204" pitchFamily="34" charset="0"/>
                <a:ea typeface="Calibri" panose="020F0502020204030204" pitchFamily="34" charset="0"/>
                <a:cs typeface="Times New Roman" panose="02020603050405020304" pitchFamily="18" charset="0"/>
              </a:rPr>
              <a:t>2. </a:t>
            </a:r>
            <a:r>
              <a:rPr lang="pt-BR" sz="1800" kern="100" dirty="0">
                <a:effectLst/>
                <a:latin typeface="Arial" panose="020B0604020202020204" pitchFamily="34" charset="0"/>
                <a:ea typeface="Calibri" panose="020F0502020204030204" pitchFamily="34" charset="0"/>
              </a:rPr>
              <a:t>Essa vulnerabilidade pode ser vista apenas como uma coincidência geográfica?</a:t>
            </a:r>
          </a:p>
          <a:p>
            <a:pPr algn="just">
              <a:lnSpc>
                <a:spcPct val="107000"/>
              </a:lnSpc>
              <a:spcAft>
                <a:spcPts val="800"/>
              </a:spcAft>
            </a:pPr>
            <a:endParaRPr lang="pt-BR" sz="1800" kern="100" dirty="0">
              <a:effectLst/>
              <a:latin typeface="Arial" panose="020B0604020202020204" pitchFamily="34" charset="0"/>
              <a:ea typeface="Calibri" panose="020F0502020204030204" pitchFamily="34"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3. </a:t>
            </a:r>
            <a:r>
              <a:rPr lang="pt-BR" sz="1800" kern="100" dirty="0">
                <a:effectLst/>
                <a:latin typeface="Arial" panose="020B0604020202020204" pitchFamily="34" charset="0"/>
                <a:ea typeface="Calibri" panose="020F0502020204030204" pitchFamily="34" charset="0"/>
              </a:rPr>
              <a:t>De que maneira guerras, crises sanitárias e desastres ambientais revelam relações de poder que decidem quem sofre mais e quem se beneficia?</a:t>
            </a:r>
            <a:endParaRPr lang="pt-BR" sz="18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0320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A1A6B8-7DD8-099E-7F0C-80B88ED5C517}"/>
              </a:ext>
            </a:extLst>
          </p:cNvPr>
          <p:cNvSpPr txBox="1"/>
          <p:nvPr/>
        </p:nvSpPr>
        <p:spPr>
          <a:xfrm>
            <a:off x="336431" y="1035170"/>
            <a:ext cx="11731924" cy="5524589"/>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4.</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(UnB - 2024 – adaptada)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Na formulação de Foucault, o biopoder parece funcionar segregando as pessoas que devem morrer daqueles que devem viver. Dado que funciona com base numa divisão entre vivos e mortos, esse poder é definido em relação ao campo biológico, do qual assume o controle e em que você se inscreveu. Este controle pressupõe a distribuição da espécie humana em diferentes grupos, a subdivisão da população em subgrupos e o estabelecimento de uma ruptura biológica entre si. É o que Foucault rotula com o termo (aparentemente familiar) “racismo”.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terror não está ligado à utópica crença no poder irrestrito da razão humana. Também está claramente relacionado com diferentes relatos de dominação e emancipação, que confiaram principalmente concepções de verdade e erro, do “real” e do simbólico, herdado do Iluminismo.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100" kern="100" dirty="0">
                <a:effectLst/>
                <a:latin typeface="Arial" panose="020B0604020202020204" pitchFamily="34" charset="0"/>
                <a:ea typeface="Calibri" panose="020F0502020204030204" pitchFamily="34" charset="0"/>
                <a:cs typeface="Times New Roman" panose="02020603050405020304" pitchFamily="18" charset="0"/>
              </a:rPr>
              <a:t>Achille Mbembe. Necropolítica (com adaptações)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 base na obra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Necropolítica</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de Achille Mbembe e, e no trecho precedente, dela extraído, julgue o item: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sua obra Necropolítica, Achille Mbembe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afirma que, nas últimas décadas, houve uma diminuição dos conflitos provocados por questões estruturais como machismo, homofobia e racismo.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(B) expressa que é da sociedade civil organizada a responsabilidade de estabelecer os limites entre os direitos, a violência e a morte.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 restringe sua análise à realidade europeia.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(D) considera que a necropolítica está associada a políticas de extermínio, desumanização e invisibilidade de certos grupos da população.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 defende os direitos humanos e a democracia.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1758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FAC540B-4F94-1679-BD2C-62ABD1EFB564}"/>
              </a:ext>
            </a:extLst>
          </p:cNvPr>
          <p:cNvSpPr txBox="1"/>
          <p:nvPr/>
        </p:nvSpPr>
        <p:spPr>
          <a:xfrm>
            <a:off x="198408" y="724619"/>
            <a:ext cx="11921705" cy="6032421"/>
          </a:xfrm>
          <a:prstGeom prst="rect">
            <a:avLst/>
          </a:prstGeom>
          <a:noFill/>
        </p:spPr>
        <p:txBody>
          <a:bodyPr wrap="square">
            <a:spAutoFit/>
          </a:bodyPr>
          <a:lstStyle/>
          <a:p>
            <a:pPr algn="just"/>
            <a:r>
              <a:rPr lang="pt-BR" sz="1800" b="1" dirty="0">
                <a:solidFill>
                  <a:srgbClr val="000000"/>
                </a:solidFill>
                <a:effectLst/>
                <a:latin typeface="Arial" panose="020B0604020202020204" pitchFamily="34" charset="0"/>
                <a:ea typeface="Times New Roman" panose="02020603050405020304" pitchFamily="18" charset="0"/>
              </a:rPr>
              <a:t>Leia o texto </a:t>
            </a:r>
            <a:endParaRPr lang="pt-BR" sz="2000" dirty="0">
              <a:effectLst/>
              <a:latin typeface="Times New Roman" panose="02020603050405020304" pitchFamily="18" charset="0"/>
              <a:ea typeface="Times New Roman" panose="02020603050405020304" pitchFamily="18" charset="0"/>
            </a:endParaRPr>
          </a:p>
          <a:p>
            <a:pPr algn="just"/>
            <a:r>
              <a:rPr lang="pt-BR" sz="1800" b="1" dirty="0">
                <a:solidFill>
                  <a:srgbClr val="000000"/>
                </a:solidFill>
                <a:effectLst/>
                <a:latin typeface="Arial" panose="020B0604020202020204" pitchFamily="34" charset="0"/>
                <a:ea typeface="Times New Roman" panose="02020603050405020304" pitchFamily="18" charset="0"/>
              </a:rPr>
              <a:t>Texto II</a:t>
            </a:r>
            <a:endParaRPr lang="pt-BR" sz="2000" dirty="0">
              <a:effectLst/>
              <a:latin typeface="Times New Roman" panose="02020603050405020304" pitchFamily="18" charset="0"/>
              <a:ea typeface="Times New Roman" panose="02020603050405020304" pitchFamily="18" charset="0"/>
            </a:endParaRPr>
          </a:p>
          <a:p>
            <a:pPr algn="just"/>
            <a:r>
              <a:rPr lang="pt-BR" sz="1800" b="1" dirty="0">
                <a:solidFill>
                  <a:srgbClr val="000000"/>
                </a:solidFill>
                <a:effectLst/>
                <a:latin typeface="Arial" panose="020B060402020202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Ailton Krenak, o filósofo da terra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Para Ailton Krenak, filósofo indígena brasileiro, a Terra deve ser compreendida como um organismo vivo, não apenas como mãe e provedora de recursos, mas também como fundamento espiritual que dá sentido à existência. Para os Krenak, habitar o mundo significa aprender com ele, interpretar seus sinais e reconhecer sua pluralidade de formas de ser.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filósofo indígena, contudo, alerta para o progressivo esquecimento da Terra. O desenvolvimento tecnológico, embora facilite deslocamentos, gera uma perda de sentido no habitar e nos modos de se relacionar com os lugares. Vivemos, segundo ele, em um “cosmos vazio de sentido”, alienados e desenraizados, incapazes de nos responsabilizar coletivamente pela vida no planeta.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Essa alienação está ligada à hegemonia da modernidade eurocêntrica e do capitalismo, que transformam a Terra em mercadoria e promovem a exaustão de florestas, rios e montanhas. Para Krenak, isso não ameaça apenas os povos originários, mas toda a humanidade, mergulhada em uma “cegueira coletiva” que impede a construção de alternativas de coabitação.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kern="100" dirty="0">
                <a:effectLst/>
                <a:latin typeface="Arial" panose="020B0604020202020204" pitchFamily="34" charset="0"/>
                <a:ea typeface="Calibri" panose="020F0502020204030204" pitchFamily="34" charset="0"/>
              </a:rPr>
              <a:t>Ele defende a urgência de recuperar o sentido do coabitar, baseado na cooperação entre povos e na valorização da diversidade da vida. O retorno à Terra deve ser visto como um gesto de resistência ao tempo único e à lógica presentista do capitalismo, que reduz tudo à exploração e à competição. Somente a partir da pluralidade de modos de existir será possível afirmar a vida e abrir novas formas de imaginação social e política.</a:t>
            </a: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Adaptação do texto: Ailton Krenak, o filósofo da terra. Disponível em: </a:t>
            </a:r>
            <a:r>
              <a:rPr lang="pt-BR" sz="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https://outraspalavras.net/descolonizacoes/ailton-krenak-o-filosofo-da-terra/</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772457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37DCBD6-335E-D461-1FD4-AEEE4F4DBA70}"/>
              </a:ext>
            </a:extLst>
          </p:cNvPr>
          <p:cNvSpPr txBox="1"/>
          <p:nvPr/>
        </p:nvSpPr>
        <p:spPr>
          <a:xfrm>
            <a:off x="166058" y="999254"/>
            <a:ext cx="6094562"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C6480A3-40FB-6507-2B83-A0C6FDDF26A8}"/>
              </a:ext>
            </a:extLst>
          </p:cNvPr>
          <p:cNvSpPr txBox="1"/>
          <p:nvPr/>
        </p:nvSpPr>
        <p:spPr>
          <a:xfrm>
            <a:off x="166058" y="2080377"/>
            <a:ext cx="11608998" cy="2461508"/>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5 -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Como Ailton Krenak entende a Terra e como essa concepção se opõe à visão da Terra como provedora de recursos?</a:t>
            </a: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6</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 De que forma o desenvolvimento tecnológico contribui, segundo Krenak, para o “desenraizamento” e a perda de sentido nos deslocamentos humanos?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7</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 Qual a importância do conceito de coabitar no pensamento de Krenak, e como ele se relaciona com a crítica ao atual modelo econômico e à modernidade?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0720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897321F-B236-6A45-7128-A63407C74390}"/>
              </a:ext>
            </a:extLst>
          </p:cNvPr>
          <p:cNvSpPr txBox="1"/>
          <p:nvPr/>
        </p:nvSpPr>
        <p:spPr>
          <a:xfrm>
            <a:off x="86263" y="1199073"/>
            <a:ext cx="11533517" cy="4801314"/>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8 – (UNICAMP, 2025 ):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Ailton Krenak - A vida não é útil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“Sonhos para adiar o fim do mundo”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o pensador Ailton Krenak conta-nos que um pajé Xavante sonhou que a terra ficaria desolada diante da ação predatória dos homens brancos. Escreve Krenak no livro: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“Foi aí que eu atinei que tinha algo na perspectiva dos povos indígenas, em nosso jeito de observar e pensar, que poderia abrir uma fresta de entendimento nesse entorno que é o mundo do conhecimento. Naquele tempo eu comecei a visitar as florestas (…) e, por todos os lados, os pajés diziam: ‘vocês precisam tomar cuidado porque o mundo dos brancos está invadindo a nossa existência.’ Invadindo.”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800" kern="100" dirty="0">
                <a:effectLst/>
                <a:latin typeface="Arial" panose="020B0604020202020204" pitchFamily="34" charset="0"/>
                <a:ea typeface="Calibri" panose="020F0502020204030204" pitchFamily="34" charset="0"/>
                <a:cs typeface="Times New Roman" panose="02020603050405020304" pitchFamily="18" charset="0"/>
              </a:rPr>
              <a:t>(KRENAK, A. </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A vida não é útil</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São Paulo: Companhia das Letras, p. 36-38, 2020.)</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No trecho, as preocupações dos pajés evocam: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o trauma de variados povos indígenas das florestas, decorrente das frestas de entendimento sobre o passado colonial extrativista.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(B) a adoção da diversidade de perspectivas, embora os homens brancos reconheçam a falibilidade do sistema de dominação presente.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 a diferença de perspectivas na relação homem-natureza, com a valorização da busca de um conhecimento não predatório.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(D) a resistência indígena a partir do sonho de que os homens brancos deixem de ameaçar a existência dos povos originários.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3139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2A3928E-57E3-4B43-F674-EBF8258E4F22}"/>
              </a:ext>
            </a:extLst>
          </p:cNvPr>
          <p:cNvSpPr>
            <a:spLocks noChangeArrowheads="1"/>
          </p:cNvSpPr>
          <p:nvPr/>
        </p:nvSpPr>
        <p:spPr bwMode="auto">
          <a:xfrm>
            <a:off x="163902" y="82813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025" name="Picture 1">
            <a:extLst>
              <a:ext uri="{FF2B5EF4-FFF2-40B4-BE49-F238E27FC236}">
                <a16:creationId xmlns:a16="http://schemas.microsoft.com/office/drawing/2014/main" id="{37925F1A-13D7-3610-E9F8-A334C93467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02" y="828136"/>
            <a:ext cx="1295400" cy="666750"/>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29C0BD28-128B-59F9-8741-975D4CB80ADA}"/>
              </a:ext>
            </a:extLst>
          </p:cNvPr>
          <p:cNvSpPr txBox="1"/>
          <p:nvPr/>
        </p:nvSpPr>
        <p:spPr>
          <a:xfrm>
            <a:off x="1438" y="1831870"/>
            <a:ext cx="6094562" cy="646331"/>
          </a:xfrm>
          <a:prstGeom prst="rect">
            <a:avLst/>
          </a:prstGeom>
          <a:noFill/>
        </p:spPr>
        <p:txBody>
          <a:bodyPr wrap="square">
            <a:spAutoFit/>
          </a:bodyPr>
          <a:lstStyle/>
          <a:p>
            <a:r>
              <a:rPr lang="en-US" sz="1800" b="1" kern="100" dirty="0">
                <a:effectLst/>
                <a:latin typeface="Arial" panose="020B0604020202020204" pitchFamily="34" charset="0"/>
                <a:ea typeface="Calibri" panose="020F0502020204030204" pitchFamily="34" charset="0"/>
              </a:rPr>
              <a:t>Sugestões de Filmes para contextualização com o período estudado e para contribuir com o Tema:</a:t>
            </a:r>
            <a:endParaRPr lang="pt-BR" dirty="0"/>
          </a:p>
        </p:txBody>
      </p:sp>
      <p:sp>
        <p:nvSpPr>
          <p:cNvPr id="6" name="CaixaDeTexto 5">
            <a:extLst>
              <a:ext uri="{FF2B5EF4-FFF2-40B4-BE49-F238E27FC236}">
                <a16:creationId xmlns:a16="http://schemas.microsoft.com/office/drawing/2014/main" id="{BDFB04D0-377C-58F4-2E0D-F89839EA35F0}"/>
              </a:ext>
            </a:extLst>
          </p:cNvPr>
          <p:cNvSpPr txBox="1"/>
          <p:nvPr/>
        </p:nvSpPr>
        <p:spPr>
          <a:xfrm>
            <a:off x="0" y="2790500"/>
            <a:ext cx="4699240" cy="670120"/>
          </a:xfrm>
          <a:prstGeom prst="rect">
            <a:avLst/>
          </a:prstGeom>
          <a:noFill/>
        </p:spPr>
        <p:txBody>
          <a:bodyPr wrap="square">
            <a:spAutoFit/>
          </a:bodyPr>
          <a:lstStyle/>
          <a:p>
            <a:pPr algn="just">
              <a:lnSpc>
                <a:spcPct val="107000"/>
              </a:lnSpc>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1.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GUERRAS DO BRASIL.DOC (série) - </a:t>
            </a:r>
            <a:r>
              <a:rPr lang="pt-BR" sz="1800" b="1" kern="100" dirty="0" err="1">
                <a:effectLst/>
                <a:latin typeface="Arial" panose="020B0604020202020204" pitchFamily="34" charset="0"/>
                <a:ea typeface="Calibri" panose="020F0502020204030204" pitchFamily="34" charset="0"/>
                <a:cs typeface="Times New Roman" panose="02020603050405020304" pitchFamily="18" charset="0"/>
              </a:rPr>
              <a:t>Ep</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 1: As guerras da conquista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7" name="Imagem 3" descr="Texto&#10;&#10;O conteúdo gerado por IA pode estar incorreto.">
            <a:extLst>
              <a:ext uri="{FF2B5EF4-FFF2-40B4-BE49-F238E27FC236}">
                <a16:creationId xmlns:a16="http://schemas.microsoft.com/office/drawing/2014/main" id="{0A00F2BC-B7B0-F92B-4420-433A9698A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577" y="3772919"/>
            <a:ext cx="974725"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ixaDeTexto 7">
            <a:extLst>
              <a:ext uri="{FF2B5EF4-FFF2-40B4-BE49-F238E27FC236}">
                <a16:creationId xmlns:a16="http://schemas.microsoft.com/office/drawing/2014/main" id="{A3B3D596-46E7-4BC4-6E4A-47CC0CCB485F}"/>
              </a:ext>
            </a:extLst>
          </p:cNvPr>
          <p:cNvSpPr txBox="1"/>
          <p:nvPr/>
        </p:nvSpPr>
        <p:spPr>
          <a:xfrm>
            <a:off x="6096000" y="1645152"/>
            <a:ext cx="6120440" cy="373436"/>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Aílton Krenak: o Sonho da Pedra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8" name="Imagem 4" descr="Homem com chapéu&#10;&#10;O conteúdo gerado por IA pode estar incorreto.">
            <a:extLst>
              <a:ext uri="{FF2B5EF4-FFF2-40B4-BE49-F238E27FC236}">
                <a16:creationId xmlns:a16="http://schemas.microsoft.com/office/drawing/2014/main" id="{20DE9161-025E-82ED-D214-431F6047E2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6422" y="2052540"/>
            <a:ext cx="1059163" cy="1410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ixaDeTexto 9">
            <a:extLst>
              <a:ext uri="{FF2B5EF4-FFF2-40B4-BE49-F238E27FC236}">
                <a16:creationId xmlns:a16="http://schemas.microsoft.com/office/drawing/2014/main" id="{61EF79EA-30B0-0712-F556-1B3EC3F3A77B}"/>
              </a:ext>
            </a:extLst>
          </p:cNvPr>
          <p:cNvSpPr txBox="1"/>
          <p:nvPr/>
        </p:nvSpPr>
        <p:spPr>
          <a:xfrm>
            <a:off x="6075962" y="3772919"/>
            <a:ext cx="6133380"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3. O amanhã é hoje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9" name="image3.jpg" descr="Uma imagem contendo placa&#10;&#10;O conteúdo gerado por IA pode estar incorreto.">
            <a:extLst>
              <a:ext uri="{FF2B5EF4-FFF2-40B4-BE49-F238E27FC236}">
                <a16:creationId xmlns:a16="http://schemas.microsoft.com/office/drawing/2014/main" id="{8DFDEC18-7EAC-94B2-10A1-B10088B9E0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1442" y="4287365"/>
            <a:ext cx="1141528" cy="1613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030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DD24235-476F-31BA-EF94-358E64C108A5}"/>
              </a:ext>
            </a:extLst>
          </p:cNvPr>
          <p:cNvSpPr txBox="1"/>
          <p:nvPr/>
        </p:nvSpPr>
        <p:spPr>
          <a:xfrm>
            <a:off x="86264" y="733246"/>
            <a:ext cx="5934974" cy="1356662"/>
          </a:xfrm>
          <a:prstGeom prst="rect">
            <a:avLst/>
          </a:prstGeom>
          <a:noFill/>
        </p:spPr>
        <p:txBody>
          <a:bodyPr wrap="square">
            <a:spAutoFit/>
          </a:bodyPr>
          <a:lstStyle/>
          <a:p>
            <a:pPr algn="just">
              <a:lnSpc>
                <a:spcPct val="115000"/>
              </a:lnSpc>
            </a:pPr>
            <a:r>
              <a:rPr lang="pt-BR" sz="1800" b="1" dirty="0">
                <a:solidFill>
                  <a:srgbClr val="000000"/>
                </a:solidFill>
                <a:effectLst/>
                <a:latin typeface="Arial" panose="020B0604020202020204" pitchFamily="34" charset="0"/>
                <a:ea typeface="Times New Roman" panose="02020603050405020304" pitchFamily="18" charset="0"/>
              </a:rPr>
              <a:t>Leia o texto </a:t>
            </a:r>
            <a:endParaRPr lang="pt-BR" sz="2000" dirty="0">
              <a:effectLst/>
              <a:latin typeface="Times New Roman" panose="02020603050405020304" pitchFamily="18" charset="0"/>
              <a:ea typeface="Times New Roman" panose="02020603050405020304" pitchFamily="18" charset="0"/>
            </a:endParaRPr>
          </a:p>
          <a:p>
            <a:pPr algn="just">
              <a:lnSpc>
                <a:spcPct val="115000"/>
              </a:lnSpc>
            </a:pPr>
            <a:r>
              <a:rPr lang="pt-BR" sz="1800" b="1" dirty="0">
                <a:solidFill>
                  <a:srgbClr val="000000"/>
                </a:solidFill>
                <a:effectLst/>
                <a:latin typeface="Arial" panose="020B0604020202020204" pitchFamily="34" charset="0"/>
                <a:ea typeface="Times New Roman" panose="02020603050405020304" pitchFamily="18" charset="0"/>
              </a:rPr>
              <a:t>Texto II</a:t>
            </a:r>
            <a:endParaRPr lang="pt-BR" sz="2000" dirty="0">
              <a:effectLst/>
              <a:latin typeface="Times New Roman" panose="02020603050405020304" pitchFamily="18" charset="0"/>
              <a:ea typeface="Times New Roman" panose="02020603050405020304" pitchFamily="18" charset="0"/>
            </a:endParaRPr>
          </a:p>
          <a:p>
            <a:pPr indent="450215"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Hans Jonas é um dos filósofos mais importantes do século XX.</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56E8FC06-9B96-87A2-1201-C2905EA660C9}"/>
              </a:ext>
            </a:extLst>
          </p:cNvPr>
          <p:cNvPicPr>
            <a:picLocks noChangeAspect="1"/>
          </p:cNvPicPr>
          <p:nvPr/>
        </p:nvPicPr>
        <p:blipFill>
          <a:blip r:embed="rId2"/>
          <a:stretch>
            <a:fillRect/>
          </a:stretch>
        </p:blipFill>
        <p:spPr>
          <a:xfrm>
            <a:off x="1087661" y="2195849"/>
            <a:ext cx="3667637" cy="4191585"/>
          </a:xfrm>
          <a:prstGeom prst="rect">
            <a:avLst/>
          </a:prstGeom>
        </p:spPr>
      </p:pic>
      <p:sp>
        <p:nvSpPr>
          <p:cNvPr id="7" name="CaixaDeTexto 6">
            <a:extLst>
              <a:ext uri="{FF2B5EF4-FFF2-40B4-BE49-F238E27FC236}">
                <a16:creationId xmlns:a16="http://schemas.microsoft.com/office/drawing/2014/main" id="{13CC5CE2-5D97-C4CB-1B9B-8EC6E9F62615}"/>
              </a:ext>
            </a:extLst>
          </p:cNvPr>
          <p:cNvSpPr txBox="1"/>
          <p:nvPr/>
        </p:nvSpPr>
        <p:spPr>
          <a:xfrm>
            <a:off x="6096000" y="1190446"/>
            <a:ext cx="6009736" cy="5078313"/>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Hans Jonas nasceu em 1903, em Mönchengladbach, Alemanha.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Na década de 1920, Hans Jonas estudou Filosofia com os filósofos Martin Heidegger e Edmund Husserl e com o teólogo protestante Rudolf Bultman.</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Hans Jonas estudou Filosofia e Teologia na Universidade de Freiburg, na Universidade de Berlim e na Universidade de Heidelberg. Em 1928, obteve seu doutorado em Filosofia da Universidade de Marburg sob tutela de Martin Heidegger. Jonas fazia parte de um grupo de estudantes judeus que estudavam com Heidegger. Hannah Arendt era uma das integrantes desse grupo.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1933, Martin Heidegger se uniu ao Partido Nazista, apesar de muitos de seus alunos serem judeus. Isso resultou no rompimento de relações com Hans Jonas.</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Ciente do crescimento do sentimento contra os judeus na Europa, Hans Jonas se afiliou ao movimento sionista.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3753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0C0FF12-D380-2C8D-4089-4465841BBD57}"/>
              </a:ext>
            </a:extLst>
          </p:cNvPr>
          <p:cNvSpPr txBox="1"/>
          <p:nvPr/>
        </p:nvSpPr>
        <p:spPr>
          <a:xfrm>
            <a:off x="69011" y="1166842"/>
            <a:ext cx="11919548" cy="4524315"/>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1933, logo após os nazistas terem tomado o poder, Jonas deixou a Alemanha. Ele foi inicialmente para a Inglaterra e de lá seguiu para a Palestina, na época sob o domínio britânico.</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Durante a Segunda Guerra Mundial, Jonas se alistou na Brigada Judaica – uma unidade do Exército Britânico. O exército britânico havia formado essa brigada especial para judeus que quisessem lutar contra Hitler. A brigada de Jonas foi enviada à Itália e, posteriormente, à Alemanha.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Após o término da Segunda Guerra Mundial, Hans Jonas voltou à sua cidade natal à procura de sua mãe. Ele descobriu que ela havia morrido nas câmeras de gás de Auschwitz. Localizado na Polônia, Auschwitz foi o mais notório campo de extermínio nazista.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1948, Hans Jonas lutou na Guerra de Independência de Israel. Em 1950, mudou-se para o Canadá e, em 1955, para Nova Iorque, onde viveu até vir a falecer em 1993, aos 89 anos de 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trabalho de Hans Jonas aborda os desafios políticos e históricos de seu tempo: a sociedade em massa, o totalitarismo, o Holocausto, a devastação das bombas nucleares em Hiroshima e Nagasaki, o desastre ambiental em Chernobyl e os riscos da Engenharia Genética e do avanço da tecnologia.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filosofia de Hans Jonas serviu de base para o movimento pelo Meio Ambiente na Alemanha e foi fundamental para o desenvolvimento da Bioética nos Estados Unidos.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9478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467E500-C9D1-39B5-78BF-DC1E9C83579F}"/>
              </a:ext>
            </a:extLst>
          </p:cNvPr>
          <p:cNvSpPr txBox="1"/>
          <p:nvPr/>
        </p:nvSpPr>
        <p:spPr>
          <a:xfrm>
            <a:off x="191219" y="785004"/>
            <a:ext cx="11809562" cy="5632311"/>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Ciência e a Ética da Responsabilidade</a:t>
            </a: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Ética da Responsabilidade apresentada por Hans Jonas difere das éticas tradicionais de filósofos que o antecederam, como Aristóteles e Kant. A ética de Hans Jonas vai além da moralidade de valores sociais ou da Política. Filósofos como Nicolau Maquiavel, Nicolau Copérnico, Galileu Galilei e René Descartes eram antropocentristas: o universo era avaliado de acordo com sua relação com o ser humano. Isto é, o homem era colocado em primeiro plano.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obra de Hans Jonas, </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O Princípio Responsabilidade</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publicada em 1979, aborda os problemas sociais e éticos criados pelos avanços tecnológicos. Hans Jonas demonstra a necessidade de haver uma nova ética para lidar com o alcance sem precedentes do poder tecnológico. Jonas trata de uma ética que impõe limites ao processo tecnológico, especialmente à luz do perigo iminente que novas tecnologias possam causar.</a:t>
            </a:r>
          </a:p>
          <a:p>
            <a:pPr algn="just"/>
            <a:r>
              <a:rPr lang="pt-BR" sz="1800" kern="100" dirty="0">
                <a:effectLst/>
                <a:latin typeface="Arial" panose="020B0604020202020204" pitchFamily="34" charset="0"/>
                <a:ea typeface="Calibri" panose="020F0502020204030204" pitchFamily="34" charset="0"/>
              </a:rPr>
              <a:t>Antes do advento do mundo moderno, a responsabilidade pela integridade e continuidade da vida na terra não recaía sobre o ser humano: a natureza cuidava de si mesma. O homem não possuía a capacidade de alterar de forma significativa o meio em que vivia e, assim, impactar futuras gerações. Contudo, a relação do ser humano com a natureza e o mundo mudou drasticamente.</a:t>
            </a:r>
            <a:r>
              <a:rPr lang="pt-BR" kern="100" dirty="0">
                <a:latin typeface="Arial" panose="020B0604020202020204" pitchFamily="34" charset="0"/>
                <a:ea typeface="Calibri" panose="020F0502020204030204" pitchFamily="34" charset="0"/>
                <a:cs typeface="Times New Roman" panose="02020603050405020304" pitchFamily="18" charset="0"/>
              </a:rPr>
              <a:t> </a:t>
            </a:r>
            <a:r>
              <a:rPr lang="pt-BR" sz="1800" kern="100" dirty="0">
                <a:effectLst/>
                <a:latin typeface="Arial" panose="020B0604020202020204" pitchFamily="34" charset="0"/>
                <a:ea typeface="Calibri" panose="020F0502020204030204" pitchFamily="34" charset="0"/>
              </a:rPr>
              <a:t>Com o desenvolvimento da tecnologia, a natureza se tornou vulnerável: passou a ser destruída pela humanidade. À medida que ocorrem inovações tecnológicas, formas mais poderosas de tecnologia são desenvolvidas.</a:t>
            </a:r>
            <a:r>
              <a:rPr lang="pt-BR" kern="100" dirty="0">
                <a:latin typeface="Arial" panose="020B0604020202020204" pitchFamily="34" charset="0"/>
                <a:ea typeface="Calibri" panose="020F0502020204030204" pitchFamily="34" charset="0"/>
                <a:cs typeface="Times New Roman" panose="02020603050405020304" pitchFamily="18" charset="0"/>
              </a:rPr>
              <a:t> </a:t>
            </a:r>
            <a:r>
              <a:rPr lang="pt-BR" sz="1800" kern="100" dirty="0">
                <a:effectLst/>
                <a:latin typeface="Arial" panose="020B0604020202020204" pitchFamily="34" charset="0"/>
                <a:ea typeface="Calibri" panose="020F0502020204030204" pitchFamily="34" charset="0"/>
              </a:rPr>
              <a:t>A tecnologia vem estendendo o alcance do poder humano muito além da capacidade humana de prever as consequências dos avanços tecnológicos. Jonas aborda as grandes transformações causadas pela tecnologia: o perigo nuclear, a destruição do planeta, o consumo desenfreado de recursos naturais e a Engenharia Genética.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1983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BDEFE5E-520D-A365-BD6F-23F62F5DCC98}"/>
              </a:ext>
            </a:extLst>
          </p:cNvPr>
          <p:cNvSpPr txBox="1"/>
          <p:nvPr/>
        </p:nvSpPr>
        <p:spPr>
          <a:xfrm>
            <a:off x="191219" y="1242204"/>
            <a:ext cx="11930332" cy="5078313"/>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rPr>
              <a:t>Para Jonas, as relações entre conhecimento humano, poder tecnológico, responsabilidade e ética são complicadas e fundamentais. Na visão do filósofo, o mundo precisa que os seres humanos tomem conta dele - um fato sem precedentes na história. Os seres humanos precisam trabalhar para garantir o bem-estar de futuras gerações.</a:t>
            </a:r>
          </a:p>
          <a:p>
            <a:pPr algn="just"/>
            <a:r>
              <a:rPr lang="pt-BR" sz="1800" kern="100" dirty="0">
                <a:effectLst/>
                <a:latin typeface="Arial" panose="020B0604020202020204" pitchFamily="34" charset="0"/>
                <a:ea typeface="Calibri" panose="020F0502020204030204" pitchFamily="34" charset="0"/>
              </a:rPr>
              <a:t>Hans Jonas desenvolveu a Ética da Responsabilidade ao pensar em consequências futuras. O filósofo atribuiu ao ser humano a responsabilidade pela manutenção da natureza e pela garantia do bem-estar e da existência de futuras gerações.</a:t>
            </a:r>
            <a:endParaRPr lang="pt-BR" kern="100" dirty="0">
              <a:latin typeface="Arial" panose="020B0604020202020204" pitchFamily="34" charset="0"/>
              <a:ea typeface="Calibri" panose="020F0502020204030204" pitchFamily="34"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O Princípio Responsabilidade, Jonas enfatiza que a sobrevivência da humanidade depende de esforços para cuidar do planeta e, assim, assegurar seu futuro. Na visão de Jonas, a origem da crise do meio ambiente é o desenvolvimento científico e tecnológico desenfreado, desprovido de uma conduta ética estruturada para servir como guia. Segundo o filósofo, recai sobre o ser humano a responsabilidade ilimitada de preservar a vida na terra. Essa responsabilidade é total e contínua.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que significa responsabilidade ilimitada? Exemplificando: pais são responsáveis por seus filhos de forma limitada e temporária: a responsabilidade dos pais em relação aos filhos geralmente termina quando estes se tornam adultos. Contudo, de acordo com Jonas, a responsabilidade do homem em relação à natureza é ilimitada, pois nunca cessa. O avanço da tecnologia precisa ser condicionado para garantir a continuidade da vida no planeta.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Hans Jonas formulou o novo princípio de moralidade: “Age de tal forma que os efeitos de tuas ações sejam compatíveis com a permanência de uma vida humana autêntica sobre a terra".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3049563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5C5F27D-6001-6FA6-9915-3862CB614F71}"/>
              </a:ext>
            </a:extLst>
          </p:cNvPr>
          <p:cNvSpPr txBox="1"/>
          <p:nvPr/>
        </p:nvSpPr>
        <p:spPr>
          <a:xfrm>
            <a:off x="120770" y="1035170"/>
            <a:ext cx="11826816" cy="5355312"/>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rPr>
              <a:t>Segundo o princípio de responsabilidade de Jonas, não se pode sacrificar o futuro pelo presente: se a humanidade se preocupar apenas com o presente, o futuro pode deixar de existir. A ética proposta por Hans Jonas inclui a responsabilidade por futuras gerações. Esse tipo de responsabilidade não pode ser uma relação recíproca, pois é direcionada às gerações futuras. É uma responsabilidade por pessoas que ainda não nasceram, inclusive por seres humanos que habitarão a terra após todos que hoje estão vivos já terem morrido. Portanto, trata-se de uma responsabilidade que não pode ser reciprocada.</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Jonas não vê com bons olhos a Tecnociência: o filósofo critica uma ciência que seja desumanizada. Jones discute a Bioética e os deveres que o ser humano tem consigo, com o meio ambiente e com a posteridade. O filósofo defende a necessidade de uma ciência com ética. Em O Princípio Responsabilidade, Jonas aponta para a ampliação da enorme distância entre a enorme capacidade tecnológica do ser humano e a diminuição da sensibilidade moral humana.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Em seu livro, Técnica, Medicina e Ética, Hans Jonas volta a tratar do tema da vida e dos desafios e ameaças lançadas pela Ciência e pela técnica. Hans Jonas pondera sobre a necessidade de formular novos critérios éticos para lidar com as novas relações entre a natureza e a Ciência. Trata-se de um campo de conhecimento muito novo e, portanto, a ética tradicional não teria como ter abordado essas questões.</a:t>
            </a:r>
            <a:endParaRPr lang="pt-BR" kern="100" dirty="0">
              <a:latin typeface="Arial" panose="020B0604020202020204" pitchFamily="34" charset="0"/>
              <a:ea typeface="Calibri" panose="020F0502020204030204" pitchFamily="34"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capacidade e os avanços tecnológicos criam questões éticas que concernem a própria natureza do ser humano. Os temas são polêmicos, como a engenharia genética do ser humano.</a:t>
            </a:r>
            <a:br>
              <a:rPr lang="pt-BR" sz="1800" kern="100" dirty="0">
                <a:effectLst/>
                <a:latin typeface="Arial" panose="020B0604020202020204" pitchFamily="34" charset="0"/>
                <a:ea typeface="Calibri" panose="020F0502020204030204" pitchFamily="34" charset="0"/>
                <a:cs typeface="Times New Roman" panose="02020603050405020304" pitchFamily="18" charset="0"/>
              </a:rPr>
            </a:b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1721918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D243F53-AF09-3651-5A9F-137312AF3D24}"/>
              </a:ext>
            </a:extLst>
          </p:cNvPr>
          <p:cNvSpPr txBox="1"/>
          <p:nvPr/>
        </p:nvSpPr>
        <p:spPr>
          <a:xfrm>
            <a:off x="152400" y="1233578"/>
            <a:ext cx="11887200" cy="4801314"/>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filósofo acreditava que a Ciência e a técnica não devem progredir antes de o homem ponderar os efeitos da tecnologia na própria natureza da humanidade. Os avanços no campo da Medicina e da Biotecnologia fizeram com que o ser humano se tornasse potencialmente um objeto manipulável. Isso levanta a questão: qual o limite dos experimentos com seres humanos? O que restará do ser humano se ele for “melhorado” pela Engenharia Genética? Jonas lida com temas graves: por exemplo, será que o homem pode se “recriar inventivamente”?</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filósofo acreditava que a maior ameaça à evolução é a Engenharia Genética, que permite que seres humanos interfiram no processo natural da evolução e passem a manipular o código genético para promover um “aperfeiçoamento” da espécie humana. Os impactos da Engenharia Genética a longo prazo ainda não são conhecidos.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Uma tecnologia cada vez mais sofisticada afeta e altera o mundo natural, inclusive a capacidade alarmante de alterar elementos fundamentais da vida, como o material genético, que foi resultado de bilhões de anos de evolução. Jonas acredita que as consequências de tais tecnologias terão repercussões cumulativas.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natureza da Ciência mudou fundamentalmente. A tecnologia se desenvolveu muito e continuará a se desenvolver até chegar a tal ponto que suas consequências excedam o conhecimento que o ser humano possui delas. As repercussões ainda estão por vir. Jonas pede uma reflexão crítica sobre tais tecnologias.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A ética deve impor limites à Ciência, sobretudo se o progresso científico ameaçar a manutenção da vida na terra ou apresentar consequências desconhecidas.</a:t>
            </a:r>
            <a:endParaRPr lang="pt-BR" kern="100"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1817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F0DF40F-E2FA-DC87-322E-F188BDA9601E}"/>
              </a:ext>
            </a:extLst>
          </p:cNvPr>
          <p:cNvSpPr txBox="1"/>
          <p:nvPr/>
        </p:nvSpPr>
        <p:spPr>
          <a:xfrm>
            <a:off x="86263" y="1733910"/>
            <a:ext cx="11826815" cy="2815194"/>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Jonas argumenta que a nova ética da responsabilidade deve incorporar a noção de cautela e a projeção de consequências negativas ao impor limites à atuação da Ciência e da tecnologia.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Jonas afirmou que o ser humano tende a acreditar que a inovação e o progresso são fenômenos indiscutivelmente positivos. Contudo, essa percepção prejudica a capacidade de desenvolver uma crítica contundente e uma ética em relação às novas tecnologias. É necessário considerar o poder de destruição inerente à Ciência. Portanto, a Ética deve se posicionar criticamente contra qualquer avanço científico que ameace a continuidade da vida.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Texto extraído do site </a:t>
            </a:r>
            <a:r>
              <a:rPr lang="pt-BR" sz="1100" kern="100" dirty="0" err="1">
                <a:effectLst/>
                <a:latin typeface="Arial" panose="020B0604020202020204" pitchFamily="34" charset="0"/>
                <a:ea typeface="Calibri" panose="020F0502020204030204" pitchFamily="34" charset="0"/>
                <a:cs typeface="Times New Roman" panose="02020603050405020304" pitchFamily="18" charset="0"/>
              </a:rPr>
              <a:t>educabras</a:t>
            </a:r>
            <a:r>
              <a:rPr lang="pt-BR" sz="1100" kern="100" dirty="0">
                <a:effectLst/>
                <a:latin typeface="Arial" panose="020B0604020202020204" pitchFamily="34" charset="0"/>
                <a:ea typeface="Calibri" panose="020F0502020204030204" pitchFamily="34" charset="0"/>
                <a:cs typeface="Times New Roman" panose="02020603050405020304" pitchFamily="18" charset="0"/>
              </a:rPr>
              <a:t>.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Disponível em:</a:t>
            </a:r>
            <a:r>
              <a:rPr lang="pt-BR" sz="1100" kern="100" dirty="0">
                <a:solidFill>
                  <a:srgbClr val="FF8800"/>
                </a:solidFill>
                <a:effectLst/>
                <a:latin typeface="Open Sans" panose="020B0606030504020204" pitchFamily="34" charset="0"/>
                <a:ea typeface="Calibri" panose="020F0502020204030204" pitchFamily="34" charset="0"/>
                <a:cs typeface="Times New Roman" panose="02020603050405020304" pitchFamily="18" charset="0"/>
              </a:rPr>
              <a:t> </a:t>
            </a:r>
            <a:r>
              <a:rPr lang="pt-BR" sz="11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https://abre.ai/s238</a:t>
            </a:r>
            <a:r>
              <a:rPr lang="pt-BR" sz="11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Acesso em: 18 set.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1026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C045A7B-57C8-970C-237A-70B2598EA216}"/>
              </a:ext>
            </a:extLst>
          </p:cNvPr>
          <p:cNvSpPr txBox="1"/>
          <p:nvPr/>
        </p:nvSpPr>
        <p:spPr>
          <a:xfrm>
            <a:off x="199845" y="776377"/>
            <a:ext cx="11792310" cy="5729902"/>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9.</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(ENEM 2016)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promessa da tecnologia moderna se converteu em uma ameaça, ou esta se associou àquela de forma indissolúvel. Ela vai além da constatação da ameaça física. Concebida para a felicidade humana, a submissão da natureza, na sobremedida de seu sucesso, que agora se estende à própria natureza do homem, conduziu ao maior desafio já posto ao ser humano pela sua própria ação. O novo continente da práxis coletiva que adentramos com a alta tecnologia ainda constitui, para a teoria ética, uma terra de ninguém.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JONAS, H. O princípio da responsabilidade. Rio de Janeiro:  Contraponto; Editora PUC-Rio, 2011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As implicações éticas da articulação apresentada no texto impulsionam a necessidade de construção de um novo padrão de comportamento, cujo objetivo consiste em garantir o(a)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pragmatismo da escolha individual.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sobrevivência de gerações futuras.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fortalecimento de políticas liberais.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valorização de múltiplas etnias.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 promoção da inclusão social.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2237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2F06F70-D4D0-2CD6-AD69-3927C71A2395}"/>
              </a:ext>
            </a:extLst>
          </p:cNvPr>
          <p:cNvSpPr txBox="1"/>
          <p:nvPr/>
        </p:nvSpPr>
        <p:spPr>
          <a:xfrm>
            <a:off x="94891" y="845389"/>
            <a:ext cx="11809562" cy="4931991"/>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10. (ENEM 2016 PPL)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Fundamos, como afirmam alguns cientistas, o antropoceno: uma nova era geológica com altíssimo poder de destruição, fruto dos últimos séculos que significaram um transtorno perverso do equilíbrio do sistema-Terra. Como enfrentar esta nova situação nunca ocorrida antes de forma globalizada e profunda? Temos pessoalmente trabalhado os paradigmas da sustentabilidade e do cuidado como relação amigável e cooperativa para com a natureza. Queremos, agora, agregar a ética da responsabilidade.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BOFF, L. Responsabilidade coletiva. Disponível em: http://leonardoboff.wordpress.com. Acesso em: 14 </a:t>
            </a:r>
            <a:r>
              <a:rPr lang="pt-BR" sz="1100" kern="100" dirty="0" err="1">
                <a:effectLst/>
                <a:latin typeface="Arial" panose="020B0604020202020204" pitchFamily="34" charset="0"/>
                <a:ea typeface="Calibri" panose="020F0502020204030204" pitchFamily="34" charset="0"/>
                <a:cs typeface="Times New Roman" panose="02020603050405020304" pitchFamily="18" charset="0"/>
              </a:rPr>
              <a:t>mai</a:t>
            </a:r>
            <a:r>
              <a:rPr lang="pt-BR" sz="1100" kern="100" dirty="0">
                <a:effectLst/>
                <a:latin typeface="Arial" panose="020B0604020202020204" pitchFamily="34" charset="0"/>
                <a:ea typeface="Calibri" panose="020F0502020204030204" pitchFamily="34" charset="0"/>
                <a:cs typeface="Times New Roman" panose="02020603050405020304" pitchFamily="18" charset="0"/>
              </a:rPr>
              <a:t> 2013.</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 ética da responsabilidade protagonizada pelo filósofo alemão Hans Jonas e reivindicada no texto é expressa pela máxima: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“A tua ação possa valer como norma para todos os homens.”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“A norma aceita por todos advenha da ação comunicativa e do discurso.”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“A tua ação possa produzir a máxima felicidade para a maioria das pessoas.”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O “O teu agir almeje alcançar determinados fins que possam justificar os meios.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 “O efeito de tuas ações não destrua a possibilidade futura da vida das novas gerações.”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4610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E2857A1-7EC0-EE52-72C6-015AEFF033AC}"/>
              </a:ext>
            </a:extLst>
          </p:cNvPr>
          <p:cNvSpPr txBox="1"/>
          <p:nvPr/>
        </p:nvSpPr>
        <p:spPr>
          <a:xfrm>
            <a:off x="207034" y="1061048"/>
            <a:ext cx="11835441" cy="4339265"/>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11. (PUC – GO 2015)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Hans Jonas, na obra “O Princípio Responsabilidade”, formulou um novo e característico imperativo categórico, relacionado a um novo tipo de ação humana: “Age de tal forma que os efeitos de tua ação sejam compatíveis com a permanência de uma vida humana autêntica sobre a terra”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(JONAS, 2006, p. 48)</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 este respeito, assinale a alternativa que identifica o pensamento de Hans Jonas.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Podemos deduzir que Hans Jonas propõe que o importante é o bem do indivíduo e não a coletividade futura.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A ação de cada indivíduo não influencia na coletividade.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O importante é viver o presente sem se importar com o futuro da humanidade.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Podemos deduzir que não é importante a permanência da vida humana sobre a terra.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 O imperativo proposto por Hans Jonas é de ordem racional, para um agir coletivo como um bem público e não individual.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7650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EBAC7FB-014F-497C-1471-C1CC7B082246}"/>
              </a:ext>
            </a:extLst>
          </p:cNvPr>
          <p:cNvPicPr>
            <a:picLocks noChangeAspect="1"/>
          </p:cNvPicPr>
          <p:nvPr/>
        </p:nvPicPr>
        <p:blipFill>
          <a:blip r:embed="rId2"/>
          <a:stretch>
            <a:fillRect/>
          </a:stretch>
        </p:blipFill>
        <p:spPr>
          <a:xfrm>
            <a:off x="884651" y="639655"/>
            <a:ext cx="10045018" cy="6218345"/>
          </a:xfrm>
          <a:prstGeom prst="rect">
            <a:avLst/>
          </a:prstGeom>
        </p:spPr>
      </p:pic>
    </p:spTree>
    <p:extLst>
      <p:ext uri="{BB962C8B-B14F-4D97-AF65-F5344CB8AC3E}">
        <p14:creationId xmlns:p14="http://schemas.microsoft.com/office/powerpoint/2010/main" val="251542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97A6C7-AF3F-41FF-26DF-6302267DC2B2}"/>
              </a:ext>
            </a:extLst>
          </p:cNvPr>
          <p:cNvSpPr txBox="1"/>
          <p:nvPr/>
        </p:nvSpPr>
        <p:spPr>
          <a:xfrm>
            <a:off x="83389" y="1257860"/>
            <a:ext cx="11800936" cy="4342279"/>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12.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vídeo </a:t>
            </a:r>
            <a:r>
              <a:rPr lang="pt-BR" sz="1800" i="1" kern="100" dirty="0">
                <a:effectLst/>
                <a:latin typeface="Arial" panose="020B0604020202020204" pitchFamily="34" charset="0"/>
                <a:ea typeface="Calibri" panose="020F0502020204030204" pitchFamily="34" charset="0"/>
                <a:cs typeface="Times New Roman" panose="02020603050405020304" pitchFamily="18" charset="0"/>
              </a:rPr>
              <a:t>O Último Humano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propõe que pensemos na humanidade não apenas a partir das pessoas que vivem atualmente, mas também das inúmeras gerações que poderão existir no futuro. Explique de que maneira essa ampliação da perspectiva temporal apresentada no vídeo pode ser relacionada à ética da responsabilidade proposta por Hans Jonas.</a:t>
            </a: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13.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Considerando o princípio formulado por Hans Jonas, explique por que as gerações futuras também devem ser consideradas em nossas decisões éticas atuais. Articule sua resposta com a perspectiva apresentada no vídeo O Último Humana.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14.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aumento do poder científico e tecnológico da humanidade produz também um aumento de suas obrigações morais? Justifique sua resposta relacionando Hans Jonas ao vídeo.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15.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Imagine que você participe de uma decisão sobre uma tecnologia capaz de gerar grandes benefícios para a geração atual, mas que também apresente um pequeno risco de provocar consequências irreversíveis para as gerações futuras. Como essa decisão deveria ser analisada a partir da ética da responsabilidade de Hans Jonas?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1580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8300</TotalTime>
  <Words>4058</Words>
  <Application>Microsoft Office PowerPoint</Application>
  <PresentationFormat>Widescreen</PresentationFormat>
  <Paragraphs>133</Paragraphs>
  <Slides>22</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22</vt:i4>
      </vt:variant>
    </vt:vector>
  </HeadingPairs>
  <TitlesOfParts>
    <vt:vector size="30" baseType="lpstr">
      <vt:lpstr>Arial</vt:lpstr>
      <vt:lpstr>Arial Narrow</vt:lpstr>
      <vt:lpstr>Calibri</vt:lpstr>
      <vt:lpstr>Calibri Light</vt:lpstr>
      <vt:lpstr>Open Sans</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64</cp:revision>
  <dcterms:created xsi:type="dcterms:W3CDTF">2024-02-02T11:27:21Z</dcterms:created>
  <dcterms:modified xsi:type="dcterms:W3CDTF">2026-09-25T13:11:17Z</dcterms:modified>
</cp:coreProperties>
</file>